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1"/>
  </p:notesMasterIdLst>
  <p:handoutMasterIdLst>
    <p:handoutMasterId r:id="rId102"/>
  </p:handoutMasterIdLst>
  <p:sldIdLst>
    <p:sldId id="504" r:id="rId2"/>
    <p:sldId id="505" r:id="rId3"/>
    <p:sldId id="624" r:id="rId4"/>
    <p:sldId id="641" r:id="rId5"/>
    <p:sldId id="628" r:id="rId6"/>
    <p:sldId id="642" r:id="rId7"/>
    <p:sldId id="643" r:id="rId8"/>
    <p:sldId id="644" r:id="rId9"/>
    <p:sldId id="645" r:id="rId10"/>
    <p:sldId id="646" r:id="rId11"/>
    <p:sldId id="647" r:id="rId12"/>
    <p:sldId id="650" r:id="rId13"/>
    <p:sldId id="648" r:id="rId14"/>
    <p:sldId id="651" r:id="rId15"/>
    <p:sldId id="661" r:id="rId16"/>
    <p:sldId id="662" r:id="rId17"/>
    <p:sldId id="663" r:id="rId18"/>
    <p:sldId id="717" r:id="rId19"/>
    <p:sldId id="625" r:id="rId20"/>
    <p:sldId id="629" r:id="rId21"/>
    <p:sldId id="652" r:id="rId22"/>
    <p:sldId id="658" r:id="rId23"/>
    <p:sldId id="660" r:id="rId24"/>
    <p:sldId id="659" r:id="rId25"/>
    <p:sldId id="627" r:id="rId26"/>
    <p:sldId id="630" r:id="rId27"/>
    <p:sldId id="653" r:id="rId28"/>
    <p:sldId id="654" r:id="rId29"/>
    <p:sldId id="631" r:id="rId30"/>
    <p:sldId id="655" r:id="rId31"/>
    <p:sldId id="656" r:id="rId32"/>
    <p:sldId id="657" r:id="rId33"/>
    <p:sldId id="626" r:id="rId34"/>
    <p:sldId id="632" r:id="rId35"/>
    <p:sldId id="666" r:id="rId36"/>
    <p:sldId id="718" r:id="rId37"/>
    <p:sldId id="665" r:id="rId38"/>
    <p:sldId id="667" r:id="rId39"/>
    <p:sldId id="668" r:id="rId40"/>
    <p:sldId id="669" r:id="rId41"/>
    <p:sldId id="670" r:id="rId42"/>
    <p:sldId id="671" r:id="rId43"/>
    <p:sldId id="738" r:id="rId44"/>
    <p:sldId id="672" r:id="rId45"/>
    <p:sldId id="719" r:id="rId46"/>
    <p:sldId id="745" r:id="rId47"/>
    <p:sldId id="737" r:id="rId48"/>
    <p:sldId id="720" r:id="rId49"/>
    <p:sldId id="733" r:id="rId50"/>
    <p:sldId id="739" r:id="rId51"/>
    <p:sldId id="743" r:id="rId52"/>
    <p:sldId id="744" r:id="rId53"/>
    <p:sldId id="740" r:id="rId54"/>
    <p:sldId id="741" r:id="rId55"/>
    <p:sldId id="742" r:id="rId56"/>
    <p:sldId id="734" r:id="rId57"/>
    <p:sldId id="735" r:id="rId58"/>
    <p:sldId id="736" r:id="rId59"/>
    <p:sldId id="674" r:id="rId60"/>
    <p:sldId id="747" r:id="rId61"/>
    <p:sldId id="746" r:id="rId62"/>
    <p:sldId id="748" r:id="rId63"/>
    <p:sldId id="749" r:id="rId64"/>
    <p:sldId id="750" r:id="rId65"/>
    <p:sldId id="751" r:id="rId66"/>
    <p:sldId id="752" r:id="rId67"/>
    <p:sldId id="753" r:id="rId68"/>
    <p:sldId id="754" r:id="rId69"/>
    <p:sldId id="755" r:id="rId70"/>
    <p:sldId id="756" r:id="rId71"/>
    <p:sldId id="757" r:id="rId72"/>
    <p:sldId id="758" r:id="rId73"/>
    <p:sldId id="759" r:id="rId74"/>
    <p:sldId id="760" r:id="rId75"/>
    <p:sldId id="677" r:id="rId76"/>
    <p:sldId id="678" r:id="rId77"/>
    <p:sldId id="679" r:id="rId78"/>
    <p:sldId id="761" r:id="rId79"/>
    <p:sldId id="763" r:id="rId80"/>
    <p:sldId id="762" r:id="rId81"/>
    <p:sldId id="764" r:id="rId82"/>
    <p:sldId id="683" r:id="rId83"/>
    <p:sldId id="684" r:id="rId84"/>
    <p:sldId id="765" r:id="rId85"/>
    <p:sldId id="766" r:id="rId86"/>
    <p:sldId id="767" r:id="rId87"/>
    <p:sldId id="770" r:id="rId88"/>
    <p:sldId id="768" r:id="rId89"/>
    <p:sldId id="769" r:id="rId90"/>
    <p:sldId id="771" r:id="rId91"/>
    <p:sldId id="772" r:id="rId92"/>
    <p:sldId id="773" r:id="rId93"/>
    <p:sldId id="774" r:id="rId94"/>
    <p:sldId id="775" r:id="rId95"/>
    <p:sldId id="776" r:id="rId96"/>
    <p:sldId id="690" r:id="rId97"/>
    <p:sldId id="691" r:id="rId98"/>
    <p:sldId id="623" r:id="rId99"/>
    <p:sldId id="513" r:id="rId10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CC00CC"/>
    <a:srgbClr val="008000"/>
    <a:srgbClr val="33CC33"/>
    <a:srgbClr val="006600"/>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49" autoAdjust="0"/>
    <p:restoredTop sz="86098" autoAdjust="0"/>
  </p:normalViewPr>
  <p:slideViewPr>
    <p:cSldViewPr>
      <p:cViewPr varScale="1">
        <p:scale>
          <a:sx n="57" d="100"/>
          <a:sy n="57" d="100"/>
        </p:scale>
        <p:origin x="-1406" y="-8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7" Type="http://schemas.openxmlformats.org/officeDocument/2006/relationships/slide" Target="slides/slide97.xml"/><Relationship Id="rId2" Type="http://schemas.openxmlformats.org/officeDocument/2006/relationships/slide" Target="slides/slide40.xml"/><Relationship Id="rId1" Type="http://schemas.openxmlformats.org/officeDocument/2006/relationships/slide" Target="slides/slide38.xml"/><Relationship Id="rId6" Type="http://schemas.openxmlformats.org/officeDocument/2006/relationships/slide" Target="slides/slide82.xml"/><Relationship Id="rId5" Type="http://schemas.openxmlformats.org/officeDocument/2006/relationships/slide" Target="slides/slide76.xml"/><Relationship Id="rId4"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dirty="0" smtClean="0"/>
              <a:t>独立编址、统一编址</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a:t>
            </a:fld>
            <a:endParaRPr lang="en-US" altLang="zh-CN"/>
          </a:p>
        </p:txBody>
      </p:sp>
    </p:spTree>
    <p:extLst>
      <p:ext uri="{BB962C8B-B14F-4D97-AF65-F5344CB8AC3E}">
        <p14:creationId xmlns:p14="http://schemas.microsoft.com/office/powerpoint/2010/main" val="415752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87</a:t>
            </a:fld>
            <a:endParaRPr lang="en-US" altLang="zh-CN"/>
          </a:p>
        </p:txBody>
      </p:sp>
    </p:spTree>
    <p:extLst>
      <p:ext uri="{BB962C8B-B14F-4D97-AF65-F5344CB8AC3E}">
        <p14:creationId xmlns:p14="http://schemas.microsoft.com/office/powerpoint/2010/main" val="265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11</a:t>
            </a:fld>
            <a:endParaRPr lang="en-US" altLang="zh-CN"/>
          </a:p>
        </p:txBody>
      </p:sp>
    </p:spTree>
    <p:extLst>
      <p:ext uri="{BB962C8B-B14F-4D97-AF65-F5344CB8AC3E}">
        <p14:creationId xmlns:p14="http://schemas.microsoft.com/office/powerpoint/2010/main" val="81822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74LS374</a:t>
            </a:r>
            <a:r>
              <a:rPr lang="zh-CN" altLang="en-US" dirty="0" smtClean="0"/>
              <a:t>是八</a:t>
            </a:r>
            <a:r>
              <a:rPr lang="en-US" altLang="zh-CN" dirty="0" smtClean="0"/>
              <a:t>D</a:t>
            </a:r>
            <a:r>
              <a:rPr lang="zh-CN" altLang="en-US" dirty="0" smtClean="0"/>
              <a:t>触发器</a:t>
            </a:r>
            <a:r>
              <a:rPr lang="en-US" altLang="zh-CN" dirty="0" smtClean="0"/>
              <a:t>(</a:t>
            </a:r>
            <a:r>
              <a:rPr lang="zh-CN" altLang="en-US" dirty="0" smtClean="0"/>
              <a:t>三态同相</a:t>
            </a:r>
            <a:r>
              <a:rPr lang="en-US" altLang="zh-CN" dirty="0" smtClean="0"/>
              <a:t>)</a:t>
            </a:r>
            <a:r>
              <a:rPr lang="zh-CN" altLang="en-US" dirty="0" smtClean="0"/>
              <a:t>，</a:t>
            </a:r>
            <a:r>
              <a:rPr lang="en-US" altLang="zh-CN" dirty="0" smtClean="0"/>
              <a:t>74LS373</a:t>
            </a:r>
            <a:r>
              <a:rPr lang="zh-CN" altLang="en-US" dirty="0" smtClean="0"/>
              <a:t>是八</a:t>
            </a:r>
            <a:r>
              <a:rPr lang="en-US" altLang="zh-CN" dirty="0" smtClean="0"/>
              <a:t>D</a:t>
            </a:r>
            <a:r>
              <a:rPr lang="zh-CN" altLang="en-US" dirty="0" smtClean="0"/>
              <a:t>锁存器</a:t>
            </a:r>
            <a:r>
              <a:rPr lang="en-US" altLang="zh-CN" dirty="0" smtClean="0"/>
              <a:t>(</a:t>
            </a:r>
            <a:r>
              <a:rPr lang="zh-CN" altLang="en-US" dirty="0" smtClean="0"/>
              <a:t>三态同相</a:t>
            </a:r>
            <a:r>
              <a:rPr lang="en-US" altLang="zh-CN" dirty="0" smtClean="0"/>
              <a:t>)</a:t>
            </a:r>
            <a:r>
              <a:rPr lang="zh-CN" altLang="en-US" dirty="0" smtClean="0"/>
              <a:t>。</a:t>
            </a:r>
            <a:endParaRPr lang="en-US" altLang="zh-CN" dirty="0" smtClean="0"/>
          </a:p>
          <a:p>
            <a:pPr marL="171450" indent="-171450">
              <a:buFont typeface="Arial" pitchFamily="34" charset="0"/>
              <a:buChar char="•"/>
            </a:pPr>
            <a:r>
              <a:rPr lang="zh-CN" altLang="en-US" dirty="0" smtClean="0"/>
              <a:t>触发器对时钟脉冲边沿（上升或下降）敏感，在边沿来临时变化状态；锁存器对时钟脉冲电平（持续时间）敏感，在一持续电平期间都运作。</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12</a:t>
            </a:fld>
            <a:endParaRPr lang="en-US" altLang="zh-CN"/>
          </a:p>
        </p:txBody>
      </p:sp>
    </p:spTree>
    <p:extLst>
      <p:ext uri="{BB962C8B-B14F-4D97-AF65-F5344CB8AC3E}">
        <p14:creationId xmlns:p14="http://schemas.microsoft.com/office/powerpoint/2010/main" val="41922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dirty="0" smtClean="0"/>
              <a:t>上拉下拉电阻的主要作用是在电路驱动器关闭时给线路（节点）以一个固定的电平。</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15</a:t>
            </a:fld>
            <a:endParaRPr lang="en-US" altLang="zh-CN"/>
          </a:p>
        </p:txBody>
      </p:sp>
    </p:spTree>
    <p:extLst>
      <p:ext uri="{BB962C8B-B14F-4D97-AF65-F5344CB8AC3E}">
        <p14:creationId xmlns:p14="http://schemas.microsoft.com/office/powerpoint/2010/main" val="30445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54</a:t>
            </a:fld>
            <a:endParaRPr lang="en-US" altLang="zh-CN"/>
          </a:p>
        </p:txBody>
      </p:sp>
    </p:spTree>
    <p:extLst>
      <p:ext uri="{BB962C8B-B14F-4D97-AF65-F5344CB8AC3E}">
        <p14:creationId xmlns:p14="http://schemas.microsoft.com/office/powerpoint/2010/main" val="420072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Peripheral Interface Adapter</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57</a:t>
            </a:fld>
            <a:endParaRPr lang="en-US" altLang="zh-CN"/>
          </a:p>
        </p:txBody>
      </p:sp>
    </p:spTree>
    <p:extLst>
      <p:ext uri="{BB962C8B-B14F-4D97-AF65-F5344CB8AC3E}">
        <p14:creationId xmlns:p14="http://schemas.microsoft.com/office/powerpoint/2010/main" val="3408298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1ADCF-DC88-453A-BB86-9834F59D1867}" type="slidenum">
              <a:rPr lang="en-US" altLang="zh-CN" smtClean="0"/>
              <a:pPr eaLnBrk="1" hangingPunct="1"/>
              <a:t>59</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1ADCF-DC88-453A-BB86-9834F59D1867}" type="slidenum">
              <a:rPr lang="en-US" altLang="zh-CN" smtClean="0"/>
              <a:pPr eaLnBrk="1" hangingPunct="1"/>
              <a:t>60</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86</a:t>
            </a:fld>
            <a:endParaRPr lang="en-US" altLang="zh-CN"/>
          </a:p>
        </p:txBody>
      </p:sp>
    </p:spTree>
    <p:extLst>
      <p:ext uri="{BB962C8B-B14F-4D97-AF65-F5344CB8AC3E}">
        <p14:creationId xmlns:p14="http://schemas.microsoft.com/office/powerpoint/2010/main" val="265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11</a:t>
            </a:r>
            <a:r>
              <a:rPr lang="zh-CN" altLang="en-US" sz="4000" dirty="0" smtClean="0"/>
              <a:t>章     基本</a:t>
            </a:r>
            <a:r>
              <a:rPr lang="en-US" altLang="zh-CN" sz="4000" dirty="0" smtClean="0"/>
              <a:t>I/O</a:t>
            </a:r>
            <a:r>
              <a:rPr lang="zh-CN" altLang="en-US" sz="4000" dirty="0" smtClean="0"/>
              <a:t>接口</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a:latin typeface="Times New Roman" pitchFamily="18" charset="0"/>
              </a:rPr>
              <a:t>罗文坚</a:t>
            </a:r>
          </a:p>
          <a:p>
            <a:pPr algn="ctr" eaLnBrk="1" hangingPunct="1"/>
            <a:r>
              <a:rPr kumimoji="1" lang="zh-CN" altLang="en-US" sz="2800" b="1">
                <a:latin typeface="Times New Roman" pitchFamily="18" charset="0"/>
              </a:rPr>
              <a:t>中国科大 计算机学院</a:t>
            </a:r>
          </a:p>
          <a:p>
            <a:pPr algn="ctr" eaLnBrk="1" hangingPunct="1"/>
            <a:endParaRPr kumimoji="1" lang="zh-CN" altLang="en-US" sz="2800" b="1">
              <a:latin typeface="Times New Roman" pitchFamily="18" charset="0"/>
            </a:endParaRPr>
          </a:p>
          <a:p>
            <a:pPr algn="ctr" eaLnBrk="1" hangingPunct="1"/>
            <a:r>
              <a:rPr kumimoji="1" lang="en-US" altLang="zh-CN" sz="2800" b="1">
                <a:latin typeface="Times New Roman" pitchFamily="18" charset="0"/>
                <a:hlinkClick r:id="rId2"/>
              </a:rPr>
              <a:t>http://staff.ustc.edu.cn/~wjluo/mcps/</a:t>
            </a:r>
            <a:r>
              <a:rPr kumimoji="1" lang="en-US" altLang="zh-CN" sz="28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PC</a:t>
            </a:r>
            <a:r>
              <a:rPr lang="zh-CN" altLang="en-US" dirty="0" smtClean="0"/>
              <a:t>机</a:t>
            </a:r>
            <a:r>
              <a:rPr lang="en-US" altLang="zh-CN" dirty="0" smtClean="0"/>
              <a:t>I/O</a:t>
            </a:r>
            <a:r>
              <a:rPr lang="zh-CN" altLang="en-US" dirty="0" smtClean="0"/>
              <a:t>映像</a:t>
            </a:r>
            <a:endParaRPr lang="en-US" dirty="0"/>
          </a:p>
        </p:txBody>
      </p:sp>
      <p:sp>
        <p:nvSpPr>
          <p:cNvPr id="3" name="内容占位符 2"/>
          <p:cNvSpPr>
            <a:spLocks noGrp="1"/>
          </p:cNvSpPr>
          <p:nvPr>
            <p:ph idx="1"/>
          </p:nvPr>
        </p:nvSpPr>
        <p:spPr>
          <a:xfrm>
            <a:off x="179512" y="1052736"/>
            <a:ext cx="6264695" cy="5472607"/>
          </a:xfrm>
        </p:spPr>
        <p:txBody>
          <a:bodyPr/>
          <a:lstStyle/>
          <a:p>
            <a:r>
              <a:rPr lang="en-US" altLang="zh-CN" sz="2400" dirty="0" smtClean="0"/>
              <a:t>PC</a:t>
            </a:r>
            <a:r>
              <a:rPr lang="zh-CN" altLang="en-US" sz="2400" dirty="0" smtClean="0"/>
              <a:t>机的部分</a:t>
            </a:r>
            <a:r>
              <a:rPr lang="en-US" altLang="zh-CN" sz="2400" dirty="0" smtClean="0"/>
              <a:t>I/O</a:t>
            </a:r>
            <a:r>
              <a:rPr lang="zh-CN" altLang="en-US" sz="2400" dirty="0" smtClean="0"/>
              <a:t>映像用于专用功能。</a:t>
            </a:r>
            <a:endParaRPr lang="en-US" altLang="zh-CN" sz="2400" dirty="0" smtClean="0"/>
          </a:p>
          <a:p>
            <a:endParaRPr lang="en-US" altLang="zh-CN" sz="2400" dirty="0" smtClean="0"/>
          </a:p>
          <a:p>
            <a:r>
              <a:rPr lang="zh-CN" altLang="en-US" sz="2400" dirty="0" smtClean="0"/>
              <a:t>端口</a:t>
            </a:r>
            <a:r>
              <a:rPr lang="en-US" altLang="zh-CN" sz="2400" dirty="0" smtClean="0"/>
              <a:t>0000H~03FFH</a:t>
            </a:r>
            <a:r>
              <a:rPr lang="zh-CN" altLang="en-US" sz="2400" dirty="0" smtClean="0"/>
              <a:t>之间的</a:t>
            </a:r>
            <a:r>
              <a:rPr lang="en-US" altLang="zh-CN" sz="2400" dirty="0" smtClean="0"/>
              <a:t>I/O</a:t>
            </a:r>
            <a:r>
              <a:rPr lang="zh-CN" altLang="en-US" sz="2400" dirty="0" smtClean="0"/>
              <a:t>空间通常留给</a:t>
            </a:r>
            <a:r>
              <a:rPr lang="zh-CN" altLang="en-US" sz="2400" dirty="0" smtClean="0">
                <a:solidFill>
                  <a:srgbClr val="C00000"/>
                </a:solidFill>
              </a:rPr>
              <a:t>计算机系统和</a:t>
            </a:r>
            <a:r>
              <a:rPr lang="en-US" altLang="zh-CN" sz="2400" dirty="0" smtClean="0">
                <a:solidFill>
                  <a:srgbClr val="C00000"/>
                </a:solidFill>
              </a:rPr>
              <a:t>ISA</a:t>
            </a:r>
            <a:r>
              <a:rPr lang="zh-CN" altLang="en-US" sz="2400" dirty="0" smtClean="0">
                <a:solidFill>
                  <a:srgbClr val="C00000"/>
                </a:solidFill>
              </a:rPr>
              <a:t>总线</a:t>
            </a:r>
            <a:r>
              <a:rPr lang="zh-CN" altLang="en-US" sz="2400" dirty="0" smtClean="0"/>
              <a:t>。</a:t>
            </a:r>
            <a:endParaRPr lang="en-US" altLang="zh-CN" sz="2400" dirty="0" smtClean="0"/>
          </a:p>
          <a:p>
            <a:endParaRPr lang="en-US" altLang="zh-CN" sz="2400" dirty="0" smtClean="0"/>
          </a:p>
          <a:p>
            <a:r>
              <a:rPr lang="zh-CN" altLang="en-US" sz="2400" dirty="0" smtClean="0"/>
              <a:t>端口</a:t>
            </a:r>
            <a:r>
              <a:rPr lang="en-US" altLang="zh-CN" sz="2400" dirty="0" smtClean="0"/>
              <a:t>0400H~FFFFH</a:t>
            </a:r>
            <a:r>
              <a:rPr lang="zh-CN" altLang="en-US" sz="2400" dirty="0" smtClean="0"/>
              <a:t>之间的</a:t>
            </a:r>
            <a:r>
              <a:rPr lang="en-US" altLang="zh-CN" sz="2400" dirty="0" smtClean="0"/>
              <a:t>I/O</a:t>
            </a:r>
            <a:r>
              <a:rPr lang="zh-CN" altLang="en-US" sz="2400" dirty="0" smtClean="0"/>
              <a:t>空间通常给</a:t>
            </a:r>
            <a:r>
              <a:rPr lang="zh-CN" altLang="en-US" sz="2400" dirty="0" smtClean="0">
                <a:solidFill>
                  <a:srgbClr val="C00000"/>
                </a:solidFill>
              </a:rPr>
              <a:t>用户应用、主板功能及</a:t>
            </a:r>
            <a:r>
              <a:rPr lang="en-US" altLang="zh-CN" sz="2400" dirty="0" smtClean="0">
                <a:solidFill>
                  <a:srgbClr val="C00000"/>
                </a:solidFill>
              </a:rPr>
              <a:t>PCI</a:t>
            </a:r>
            <a:r>
              <a:rPr lang="zh-CN" altLang="en-US" sz="2400" dirty="0" smtClean="0">
                <a:solidFill>
                  <a:srgbClr val="C00000"/>
                </a:solidFill>
              </a:rPr>
              <a:t>总线</a:t>
            </a:r>
            <a:r>
              <a:rPr lang="zh-CN" altLang="en-US" sz="2400" dirty="0" smtClean="0"/>
              <a:t>。</a:t>
            </a:r>
            <a:endParaRPr lang="en-US" altLang="zh-CN" sz="2400" dirty="0" smtClean="0"/>
          </a:p>
          <a:p>
            <a:endParaRPr lang="en-US" sz="2400" dirty="0"/>
          </a:p>
          <a:p>
            <a:r>
              <a:rPr lang="en-US" sz="2400" dirty="0" smtClean="0">
                <a:solidFill>
                  <a:srgbClr val="0000CC"/>
                </a:solidFill>
              </a:rPr>
              <a:t>80287</a:t>
            </a:r>
            <a:r>
              <a:rPr lang="zh-CN" altLang="en-US" sz="2400" dirty="0" smtClean="0">
                <a:solidFill>
                  <a:srgbClr val="0000CC"/>
                </a:solidFill>
              </a:rPr>
              <a:t>算术运算协处理器</a:t>
            </a:r>
            <a:r>
              <a:rPr lang="zh-CN" altLang="en-US" sz="2400" dirty="0" smtClean="0"/>
              <a:t>使用</a:t>
            </a:r>
            <a:r>
              <a:rPr lang="en-US" altLang="zh-CN" sz="2400" dirty="0" smtClean="0"/>
              <a:t>I/O</a:t>
            </a:r>
            <a:r>
              <a:rPr lang="zh-CN" altLang="en-US" sz="2400" dirty="0" smtClean="0"/>
              <a:t>地址</a:t>
            </a:r>
            <a:r>
              <a:rPr lang="en-US" altLang="zh-CN" sz="2400" dirty="0" smtClean="0"/>
              <a:t>00F8H~00FFH</a:t>
            </a:r>
            <a:r>
              <a:rPr lang="zh-CN" altLang="en-US" sz="2400" dirty="0" smtClean="0"/>
              <a:t>进行通信。</a:t>
            </a:r>
            <a:endParaRPr lang="en-US" altLang="zh-CN" sz="2400" dirty="0" smtClean="0"/>
          </a:p>
          <a:p>
            <a:endParaRPr lang="en-US" sz="2400" dirty="0"/>
          </a:p>
          <a:p>
            <a:r>
              <a:rPr lang="en-US" sz="2400" dirty="0" smtClean="0"/>
              <a:t>80386</a:t>
            </a:r>
            <a:r>
              <a:rPr lang="en-US" altLang="zh-CN" sz="2400" dirty="0" smtClean="0"/>
              <a:t>~Core2</a:t>
            </a:r>
            <a:r>
              <a:rPr lang="zh-CN" altLang="en-US" sz="2400" dirty="0" smtClean="0"/>
              <a:t>使用</a:t>
            </a:r>
            <a:r>
              <a:rPr lang="en-US" altLang="zh-CN" sz="2400" dirty="0" smtClean="0"/>
              <a:t>I/O</a:t>
            </a:r>
            <a:r>
              <a:rPr lang="zh-CN" altLang="en-US" sz="2400" dirty="0" smtClean="0"/>
              <a:t>端口</a:t>
            </a:r>
            <a:r>
              <a:rPr lang="en-US" altLang="zh-CN" sz="2400" dirty="0" smtClean="0">
                <a:solidFill>
                  <a:srgbClr val="0000CC"/>
                </a:solidFill>
              </a:rPr>
              <a:t>800000F8H~800000FFH</a:t>
            </a:r>
            <a:r>
              <a:rPr lang="zh-CN" altLang="en-US" sz="2400" dirty="0" smtClean="0"/>
              <a:t>与协处理器通信。</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32656"/>
            <a:ext cx="2448272" cy="641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355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基本输入输出</a:t>
            </a:r>
            <a:r>
              <a:rPr lang="zh-CN" altLang="en-US" dirty="0" smtClean="0"/>
              <a:t>接口</a:t>
            </a:r>
            <a:endParaRPr lang="en-US" dirty="0"/>
          </a:p>
        </p:txBody>
      </p:sp>
      <p:sp>
        <p:nvSpPr>
          <p:cNvPr id="3" name="内容占位符 2"/>
          <p:cNvSpPr>
            <a:spLocks noGrp="1"/>
          </p:cNvSpPr>
          <p:nvPr>
            <p:ph idx="1"/>
          </p:nvPr>
        </p:nvSpPr>
        <p:spPr>
          <a:xfrm>
            <a:off x="179512" y="1052737"/>
            <a:ext cx="8712967" cy="455580"/>
          </a:xfrm>
        </p:spPr>
        <p:txBody>
          <a:bodyPr/>
          <a:lstStyle/>
          <a:p>
            <a:r>
              <a:rPr lang="zh-CN" altLang="en-US" sz="2400" dirty="0" smtClean="0">
                <a:solidFill>
                  <a:srgbClr val="C00000"/>
                </a:solidFill>
              </a:rPr>
              <a:t>基本输入设备：</a:t>
            </a:r>
            <a:r>
              <a:rPr lang="zh-CN" altLang="en-US" sz="2400" dirty="0" smtClean="0"/>
              <a:t>一组三态缓冲器。</a:t>
            </a:r>
            <a:endParaRPr lang="en-US" dirty="0"/>
          </a:p>
          <a:p>
            <a:endParaRPr lang="en-US" dirty="0"/>
          </a:p>
        </p:txBody>
      </p:sp>
      <p:sp>
        <p:nvSpPr>
          <p:cNvPr id="5" name="矩形 4"/>
          <p:cNvSpPr/>
          <p:nvPr/>
        </p:nvSpPr>
        <p:spPr>
          <a:xfrm>
            <a:off x="6156176" y="1511909"/>
            <a:ext cx="2808312" cy="4154984"/>
          </a:xfrm>
          <a:prstGeom prst="rect">
            <a:avLst/>
          </a:prstGeom>
          <a:ln>
            <a:solidFill>
              <a:schemeClr val="accent1"/>
            </a:solidFill>
          </a:ln>
        </p:spPr>
        <p:txBody>
          <a:bodyPr wrap="square">
            <a:spAutoFit/>
          </a:bodyPr>
          <a:lstStyle/>
          <a:p>
            <a:pPr marL="342900" indent="-342900">
              <a:buFont typeface="Arial" pitchFamily="34" charset="0"/>
              <a:buChar char="•"/>
            </a:pPr>
            <a:r>
              <a:rPr lang="zh-CN" altLang="en-US" sz="2400" b="1" dirty="0"/>
              <a:t>该基本输入电路并不是可有可无</a:t>
            </a:r>
            <a:r>
              <a:rPr lang="zh-CN" altLang="en-US" sz="2400" b="1" dirty="0" smtClean="0"/>
              <a:t>的。只要输入数据接到微处理器上，就必须有此电路。</a:t>
            </a:r>
            <a:endParaRPr lang="en-US" altLang="zh-CN" sz="2400" b="1" dirty="0" smtClean="0"/>
          </a:p>
          <a:p>
            <a:pPr marL="342900" indent="-342900">
              <a:buFont typeface="Arial" pitchFamily="34" charset="0"/>
              <a:buChar char="•"/>
            </a:pPr>
            <a:r>
              <a:rPr lang="zh-CN" altLang="en-US" sz="2400" b="1" dirty="0" smtClean="0"/>
              <a:t>有时，它作为</a:t>
            </a:r>
            <a:r>
              <a:rPr lang="zh-CN" altLang="en-US" sz="2400" b="1" dirty="0" smtClean="0">
                <a:solidFill>
                  <a:srgbClr val="0000CC"/>
                </a:solidFill>
              </a:rPr>
              <a:t>独立的电路</a:t>
            </a:r>
            <a:r>
              <a:rPr lang="zh-CN" altLang="en-US" sz="2400" b="1" dirty="0" smtClean="0"/>
              <a:t>出现，有时被</a:t>
            </a:r>
            <a:r>
              <a:rPr lang="zh-CN" altLang="en-US" sz="2400" b="1" dirty="0" smtClean="0">
                <a:solidFill>
                  <a:srgbClr val="0000CC"/>
                </a:solidFill>
              </a:rPr>
              <a:t>包含在一个可编程</a:t>
            </a:r>
            <a:r>
              <a:rPr lang="en-US" altLang="zh-CN" sz="2400" b="1" dirty="0" smtClean="0">
                <a:solidFill>
                  <a:srgbClr val="0000CC"/>
                </a:solidFill>
              </a:rPr>
              <a:t>I/O</a:t>
            </a:r>
            <a:r>
              <a:rPr lang="zh-CN" altLang="en-US" sz="2400" b="1" dirty="0" smtClean="0">
                <a:solidFill>
                  <a:srgbClr val="0000CC"/>
                </a:solidFill>
              </a:rPr>
              <a:t>设备中</a:t>
            </a:r>
            <a:r>
              <a:rPr lang="zh-CN" altLang="en-US" sz="2400" b="1" dirty="0" smtClean="0"/>
              <a:t>。</a:t>
            </a:r>
            <a:endParaRPr lang="zh-CN" altLang="en-US" sz="2400" b="1"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84784"/>
            <a:ext cx="5760640" cy="518724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9683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20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基本输入输出接口</a:t>
            </a:r>
            <a:endParaRPr lang="en-US" dirty="0"/>
          </a:p>
        </p:txBody>
      </p:sp>
      <p:sp>
        <p:nvSpPr>
          <p:cNvPr id="3" name="内容占位符 2"/>
          <p:cNvSpPr>
            <a:spLocks noGrp="1"/>
          </p:cNvSpPr>
          <p:nvPr>
            <p:ph idx="1"/>
          </p:nvPr>
        </p:nvSpPr>
        <p:spPr>
          <a:xfrm>
            <a:off x="179512" y="1039289"/>
            <a:ext cx="8712967" cy="936103"/>
          </a:xfrm>
        </p:spPr>
        <p:txBody>
          <a:bodyPr/>
          <a:lstStyle/>
          <a:p>
            <a:r>
              <a:rPr lang="zh-CN" altLang="en-US" sz="2400" dirty="0">
                <a:solidFill>
                  <a:srgbClr val="C00000"/>
                </a:solidFill>
              </a:rPr>
              <a:t>基本输出设备：</a:t>
            </a:r>
            <a:r>
              <a:rPr lang="zh-CN" altLang="en-US" sz="2400" dirty="0"/>
              <a:t>一组数据锁存器</a:t>
            </a:r>
            <a:r>
              <a:rPr lang="zh-CN" altLang="en-US" sz="2400" dirty="0" smtClean="0"/>
              <a:t>。</a:t>
            </a:r>
            <a:endParaRPr lang="en-US" altLang="zh-CN" sz="2400" dirty="0" smtClean="0"/>
          </a:p>
          <a:p>
            <a:pPr lvl="1"/>
            <a:r>
              <a:rPr lang="zh-CN" altLang="en-US" sz="2400" dirty="0" smtClean="0"/>
              <a:t>通常，必须为某个外部设备保持数据。</a:t>
            </a:r>
            <a:endParaRPr 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5903425" cy="475252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516216" y="2348880"/>
            <a:ext cx="2374486" cy="1938992"/>
          </a:xfrm>
          <a:prstGeom prst="rect">
            <a:avLst/>
          </a:prstGeom>
        </p:spPr>
        <p:txBody>
          <a:bodyPr wrap="square">
            <a:spAutoFit/>
          </a:bodyPr>
          <a:lstStyle/>
          <a:p>
            <a:pPr marL="342900" indent="-342900">
              <a:buFont typeface="Arial" pitchFamily="34" charset="0"/>
              <a:buChar char="•"/>
            </a:pPr>
            <a:r>
              <a:rPr lang="zh-CN" altLang="en-US" sz="2400" b="1" dirty="0"/>
              <a:t>有时，它作为</a:t>
            </a:r>
            <a:r>
              <a:rPr lang="zh-CN" altLang="en-US" sz="2400" b="1" dirty="0">
                <a:solidFill>
                  <a:srgbClr val="0000CC"/>
                </a:solidFill>
              </a:rPr>
              <a:t>独立的电路</a:t>
            </a:r>
            <a:r>
              <a:rPr lang="zh-CN" altLang="en-US" sz="2400" b="1" dirty="0"/>
              <a:t>出现，有时被</a:t>
            </a:r>
            <a:r>
              <a:rPr lang="zh-CN" altLang="en-US" sz="2400" b="1" dirty="0">
                <a:solidFill>
                  <a:srgbClr val="0000CC"/>
                </a:solidFill>
              </a:rPr>
              <a:t>包含</a:t>
            </a:r>
            <a:r>
              <a:rPr lang="zh-CN" altLang="en-US" sz="2400" b="1" dirty="0" smtClean="0">
                <a:solidFill>
                  <a:srgbClr val="0000CC"/>
                </a:solidFill>
              </a:rPr>
              <a:t>在</a:t>
            </a:r>
            <a:r>
              <a:rPr lang="en-US" altLang="zh-CN" sz="2400" b="1" dirty="0" smtClean="0">
                <a:solidFill>
                  <a:srgbClr val="0000CC"/>
                </a:solidFill>
              </a:rPr>
              <a:t>I/O</a:t>
            </a:r>
            <a:r>
              <a:rPr lang="zh-CN" altLang="en-US" sz="2400" b="1" dirty="0" smtClean="0">
                <a:solidFill>
                  <a:srgbClr val="0000CC"/>
                </a:solidFill>
              </a:rPr>
              <a:t>设备内部</a:t>
            </a:r>
            <a:r>
              <a:rPr lang="zh-CN" altLang="en-US" sz="2400" b="1" dirty="0" smtClean="0"/>
              <a:t>。</a:t>
            </a:r>
            <a:endParaRPr lang="zh-CN" altLang="en-US" sz="2400" b="1" dirty="0"/>
          </a:p>
        </p:txBody>
      </p:sp>
    </p:spTree>
    <p:extLst>
      <p:ext uri="{BB962C8B-B14F-4D97-AF65-F5344CB8AC3E}">
        <p14:creationId xmlns:p14="http://schemas.microsoft.com/office/powerpoint/2010/main" val="26851848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握手</a:t>
            </a:r>
            <a:endParaRPr lang="en-US" dirty="0"/>
          </a:p>
        </p:txBody>
      </p:sp>
      <p:sp>
        <p:nvSpPr>
          <p:cNvPr id="3" name="内容占位符 2"/>
          <p:cNvSpPr>
            <a:spLocks noGrp="1"/>
          </p:cNvSpPr>
          <p:nvPr>
            <p:ph idx="1"/>
          </p:nvPr>
        </p:nvSpPr>
        <p:spPr>
          <a:xfrm>
            <a:off x="179512" y="1052736"/>
            <a:ext cx="8712967" cy="3816423"/>
          </a:xfrm>
        </p:spPr>
        <p:txBody>
          <a:bodyPr/>
          <a:lstStyle/>
          <a:p>
            <a:r>
              <a:rPr lang="zh-CN" altLang="en-US" dirty="0" smtClean="0"/>
              <a:t>许多</a:t>
            </a:r>
            <a:r>
              <a:rPr lang="en-US" altLang="zh-CN" dirty="0" smtClean="0"/>
              <a:t>I/O</a:t>
            </a:r>
            <a:r>
              <a:rPr lang="zh-CN" altLang="en-US" dirty="0" smtClean="0"/>
              <a:t>设备接收或发送信息的速度比</a:t>
            </a:r>
            <a:r>
              <a:rPr lang="en-US" altLang="zh-CN" dirty="0" smtClean="0"/>
              <a:t>CPU</a:t>
            </a:r>
            <a:r>
              <a:rPr lang="zh-CN" altLang="en-US" dirty="0" smtClean="0"/>
              <a:t>慢很多。</a:t>
            </a:r>
            <a:endParaRPr lang="en-US" altLang="zh-CN" dirty="0" smtClean="0"/>
          </a:p>
          <a:p>
            <a:pPr lvl="1"/>
            <a:r>
              <a:rPr lang="zh-CN" altLang="en-US" dirty="0" smtClean="0"/>
              <a:t>此时，常用的</a:t>
            </a:r>
            <a:r>
              <a:rPr lang="en-US" dirty="0" smtClean="0"/>
              <a:t>I/O</a:t>
            </a:r>
            <a:r>
              <a:rPr lang="zh-CN" altLang="en-US" dirty="0" smtClean="0"/>
              <a:t>控制方法为</a:t>
            </a:r>
            <a:r>
              <a:rPr lang="zh-CN" altLang="en-US" dirty="0" smtClean="0">
                <a:solidFill>
                  <a:srgbClr val="C00000"/>
                </a:solidFill>
              </a:rPr>
              <a:t>握手（</a:t>
            </a:r>
            <a:r>
              <a:rPr lang="en-US" altLang="zh-CN" dirty="0" smtClean="0">
                <a:solidFill>
                  <a:srgbClr val="C00000"/>
                </a:solidFill>
              </a:rPr>
              <a:t>handshaking</a:t>
            </a:r>
            <a:r>
              <a:rPr lang="zh-CN" altLang="en-US" dirty="0" smtClean="0">
                <a:solidFill>
                  <a:srgbClr val="C00000"/>
                </a:solidFill>
              </a:rPr>
              <a:t>）或查询（</a:t>
            </a:r>
            <a:r>
              <a:rPr lang="en-US" altLang="zh-CN" dirty="0" smtClean="0">
                <a:solidFill>
                  <a:srgbClr val="C00000"/>
                </a:solidFill>
              </a:rPr>
              <a:t>polling</a:t>
            </a:r>
            <a:r>
              <a:rPr lang="zh-CN" altLang="en-US" dirty="0" smtClean="0">
                <a:solidFill>
                  <a:srgbClr val="C00000"/>
                </a:solidFill>
              </a:rPr>
              <a:t>）</a:t>
            </a:r>
            <a:r>
              <a:rPr lang="zh-CN" altLang="en-US" dirty="0" smtClean="0"/>
              <a:t>，以使得</a:t>
            </a:r>
            <a:r>
              <a:rPr lang="en-US" altLang="zh-CN" dirty="0" smtClean="0"/>
              <a:t>I/O</a:t>
            </a:r>
            <a:r>
              <a:rPr lang="zh-CN" altLang="en-US" dirty="0" smtClean="0"/>
              <a:t>设备与</a:t>
            </a:r>
            <a:r>
              <a:rPr lang="en-US" altLang="zh-CN" dirty="0" smtClean="0"/>
              <a:t>CPU</a:t>
            </a:r>
            <a:r>
              <a:rPr lang="zh-CN" altLang="en-US" dirty="0" smtClean="0"/>
              <a:t>同步。</a:t>
            </a:r>
            <a:endParaRPr lang="en-US" altLang="zh-CN" dirty="0" smtClean="0"/>
          </a:p>
          <a:p>
            <a:endParaRPr lang="en-US" dirty="0"/>
          </a:p>
          <a:p>
            <a:r>
              <a:rPr lang="zh-CN" altLang="en-US" dirty="0" smtClean="0">
                <a:solidFill>
                  <a:srgbClr val="CC00CC"/>
                </a:solidFill>
              </a:rPr>
              <a:t>例，</a:t>
            </a:r>
            <a:r>
              <a:rPr lang="zh-CN" altLang="en-US" dirty="0" smtClean="0"/>
              <a:t>打印机与微处理器之间的数据通信。</a:t>
            </a:r>
            <a:endParaRPr lang="en-US" altLang="zh-CN" dirty="0" smtClean="0"/>
          </a:p>
          <a:p>
            <a:pPr lvl="1"/>
            <a:r>
              <a:rPr lang="zh-CN" altLang="en-US" dirty="0" smtClean="0"/>
              <a:t>数据通过数据线（</a:t>
            </a:r>
            <a:r>
              <a:rPr lang="en-US" altLang="zh-CN" dirty="0" smtClean="0"/>
              <a:t>D7~D0</a:t>
            </a:r>
            <a:r>
              <a:rPr lang="zh-CN" altLang="en-US" dirty="0" smtClean="0"/>
              <a:t>）传送；</a:t>
            </a:r>
            <a:r>
              <a:rPr lang="en-US" altLang="zh-CN" dirty="0" smtClean="0"/>
              <a:t>BUSY</a:t>
            </a:r>
            <a:r>
              <a:rPr lang="zh-CN" altLang="en-US" dirty="0" smtClean="0"/>
              <a:t>指示打印机忙；</a:t>
            </a:r>
            <a:r>
              <a:rPr lang="en-US" altLang="zh-CN" dirty="0" smtClean="0"/>
              <a:t>STB#</a:t>
            </a:r>
            <a:r>
              <a:rPr lang="zh-CN" altLang="en-US" dirty="0" smtClean="0"/>
              <a:t>是时钟脉冲，用于发送数据给打印机打印。</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5013176"/>
            <a:ext cx="54061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1236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握手</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zh-CN" altLang="en-US" dirty="0"/>
              <a:t>打印机与微处理器之间的数据通信。</a:t>
            </a:r>
            <a:endParaRPr lang="en-US" altLang="zh-CN" dirty="0"/>
          </a:p>
          <a:p>
            <a:pPr lvl="1"/>
            <a:r>
              <a:rPr lang="zh-CN" altLang="en-US" dirty="0"/>
              <a:t>一</a:t>
            </a:r>
            <a:r>
              <a:rPr lang="zh-CN" altLang="en-US" dirty="0" smtClean="0"/>
              <a:t>个打印</a:t>
            </a:r>
            <a:r>
              <a:rPr lang="en-US" altLang="zh-CN" dirty="0" smtClean="0"/>
              <a:t>BL</a:t>
            </a:r>
            <a:r>
              <a:rPr lang="zh-CN" altLang="en-US" dirty="0" smtClean="0"/>
              <a:t>中</a:t>
            </a:r>
            <a:r>
              <a:rPr lang="en-US" altLang="zh-CN" dirty="0" smtClean="0"/>
              <a:t>ASCII</a:t>
            </a:r>
            <a:r>
              <a:rPr lang="zh-CN" altLang="en-US" dirty="0" smtClean="0"/>
              <a:t>内容的汇编语言程序。</a:t>
            </a:r>
            <a:endParaRPr lang="en-US" altLang="zh-CN" dirty="0" smtClean="0"/>
          </a:p>
          <a:p>
            <a:endParaRPr lang="en-US" dirty="0" smtClean="0"/>
          </a:p>
          <a:p>
            <a:pPr marL="0" indent="0">
              <a:buNone/>
            </a:pPr>
            <a:r>
              <a:rPr lang="en-US" sz="2400" dirty="0" smtClean="0"/>
              <a:t>PRINT PROC NEAR</a:t>
            </a:r>
          </a:p>
          <a:p>
            <a:pPr marL="0" indent="0">
              <a:buNone/>
            </a:pPr>
            <a:r>
              <a:rPr lang="en-US" sz="2400" dirty="0"/>
              <a:t>	</a:t>
            </a:r>
            <a:r>
              <a:rPr lang="en-US" sz="2400" dirty="0" smtClean="0"/>
              <a:t>.REPEAT</a:t>
            </a:r>
          </a:p>
          <a:p>
            <a:pPr marL="0" indent="0">
              <a:buNone/>
            </a:pPr>
            <a:r>
              <a:rPr lang="en-US" sz="2400" dirty="0"/>
              <a:t>	</a:t>
            </a:r>
            <a:r>
              <a:rPr lang="en-US" sz="2400" dirty="0" smtClean="0"/>
              <a:t>	IN AL, BUSY</a:t>
            </a:r>
            <a:r>
              <a:rPr lang="zh-CN" altLang="en-US" sz="2400" dirty="0" smtClean="0">
                <a:solidFill>
                  <a:srgbClr val="008000"/>
                </a:solidFill>
              </a:rPr>
              <a:t>；测试忙标志</a:t>
            </a:r>
            <a:endParaRPr lang="en-US" altLang="zh-CN" sz="2400" dirty="0" smtClean="0">
              <a:solidFill>
                <a:srgbClr val="008000"/>
              </a:solidFill>
            </a:endParaRPr>
          </a:p>
          <a:p>
            <a:pPr marL="0" indent="0">
              <a:buNone/>
            </a:pPr>
            <a:r>
              <a:rPr lang="en-US" sz="2400" dirty="0"/>
              <a:t>	</a:t>
            </a:r>
            <a:r>
              <a:rPr lang="en-US" sz="2400" dirty="0" smtClean="0"/>
              <a:t>	TEST AL, BUSY_BIT</a:t>
            </a:r>
          </a:p>
          <a:p>
            <a:pPr marL="0" indent="0">
              <a:buNone/>
            </a:pPr>
            <a:r>
              <a:rPr lang="en-US" sz="2400" dirty="0"/>
              <a:t>	</a:t>
            </a:r>
            <a:r>
              <a:rPr lang="en-US" sz="2400" dirty="0" smtClean="0"/>
              <a:t>.UNTIL ZERO</a:t>
            </a:r>
          </a:p>
          <a:p>
            <a:pPr marL="0" indent="0">
              <a:buNone/>
            </a:pPr>
            <a:r>
              <a:rPr lang="en-US" sz="2400" dirty="0"/>
              <a:t>	</a:t>
            </a:r>
            <a:r>
              <a:rPr lang="en-US" sz="2400" dirty="0" smtClean="0"/>
              <a:t>MOV AL, BL</a:t>
            </a:r>
          </a:p>
          <a:p>
            <a:pPr marL="0" indent="0">
              <a:buNone/>
            </a:pPr>
            <a:r>
              <a:rPr lang="en-US" sz="2400" dirty="0"/>
              <a:t>	</a:t>
            </a:r>
            <a:r>
              <a:rPr lang="en-US" sz="2400" dirty="0" smtClean="0"/>
              <a:t>OUT PRINTER, AL</a:t>
            </a:r>
            <a:r>
              <a:rPr lang="zh-CN" altLang="en-US" sz="2400" dirty="0" smtClean="0">
                <a:solidFill>
                  <a:srgbClr val="008000"/>
                </a:solidFill>
              </a:rPr>
              <a:t>；把数据送到打印机</a:t>
            </a:r>
            <a:endParaRPr lang="en-US" sz="2400" dirty="0" smtClean="0">
              <a:solidFill>
                <a:srgbClr val="008000"/>
              </a:solidFill>
            </a:endParaRPr>
          </a:p>
          <a:p>
            <a:pPr marL="0" indent="0">
              <a:buNone/>
            </a:pPr>
            <a:r>
              <a:rPr lang="en-US" sz="2400" dirty="0"/>
              <a:t>	</a:t>
            </a:r>
            <a:r>
              <a:rPr lang="en-US" sz="2400" dirty="0" smtClean="0"/>
              <a:t>RET</a:t>
            </a:r>
          </a:p>
          <a:p>
            <a:pPr marL="0" indent="0">
              <a:buNone/>
            </a:pPr>
            <a:r>
              <a:rPr lang="en-US" sz="2400" dirty="0" smtClean="0"/>
              <a:t>PRINT ENDP</a:t>
            </a:r>
            <a:endParaRPr lang="en-US" sz="2400" dirty="0"/>
          </a:p>
        </p:txBody>
      </p:sp>
    </p:spTree>
    <p:extLst>
      <p:ext uri="{BB962C8B-B14F-4D97-AF65-F5344CB8AC3E}">
        <p14:creationId xmlns:p14="http://schemas.microsoft.com/office/powerpoint/2010/main" val="3126090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3377894"/>
          </a:xfrm>
        </p:spPr>
        <p:txBody>
          <a:bodyPr/>
          <a:lstStyle/>
          <a:p>
            <a:r>
              <a:rPr lang="zh-CN" altLang="en-US" sz="2400" dirty="0" smtClean="0">
                <a:solidFill>
                  <a:srgbClr val="C00000"/>
                </a:solidFill>
              </a:rPr>
              <a:t>输入设备：电平转换</a:t>
            </a:r>
            <a:endParaRPr lang="en-US" altLang="zh-CN" sz="2400" dirty="0" smtClean="0">
              <a:solidFill>
                <a:srgbClr val="C00000"/>
              </a:solidFill>
            </a:endParaRPr>
          </a:p>
          <a:p>
            <a:pPr lvl="1"/>
            <a:r>
              <a:rPr lang="zh-CN" altLang="en-US" sz="2400" dirty="0" smtClean="0"/>
              <a:t>如果输入设备是</a:t>
            </a:r>
            <a:r>
              <a:rPr lang="en-US" altLang="zh-CN" sz="2400" dirty="0" smtClean="0"/>
              <a:t>TTL</a:t>
            </a:r>
            <a:r>
              <a:rPr lang="zh-CN" altLang="en-US" sz="2400" dirty="0" smtClean="0"/>
              <a:t>或与</a:t>
            </a:r>
            <a:r>
              <a:rPr lang="en-US" altLang="zh-CN" sz="2400" dirty="0" smtClean="0"/>
              <a:t>TTL</a:t>
            </a:r>
            <a:r>
              <a:rPr lang="zh-CN" altLang="en-US" sz="2400" dirty="0" smtClean="0"/>
              <a:t>兼容的电路，可与微处理器及其接口部件相连。</a:t>
            </a:r>
            <a:endParaRPr lang="en-US" altLang="zh-CN" sz="2400" dirty="0" smtClean="0"/>
          </a:p>
          <a:p>
            <a:pPr lvl="1"/>
            <a:r>
              <a:rPr lang="zh-CN" altLang="en-US" sz="2400" dirty="0" smtClean="0"/>
              <a:t>不少输入设备是基于开关的设备，它们不是</a:t>
            </a:r>
            <a:r>
              <a:rPr lang="en-US" altLang="zh-CN" sz="2400" dirty="0" smtClean="0"/>
              <a:t>TTL</a:t>
            </a:r>
            <a:r>
              <a:rPr lang="zh-CN" altLang="en-US" sz="2400" dirty="0" smtClean="0"/>
              <a:t>电平。</a:t>
            </a:r>
            <a:endParaRPr lang="en-US" altLang="zh-CN" sz="2400" dirty="0" smtClean="0"/>
          </a:p>
          <a:p>
            <a:pPr lvl="1"/>
            <a:r>
              <a:rPr lang="en-US" sz="2400" dirty="0" smtClean="0"/>
              <a:t>TTL</a:t>
            </a:r>
            <a:r>
              <a:rPr lang="zh-CN" altLang="en-US" sz="2400" dirty="0" smtClean="0"/>
              <a:t>电平的逻辑</a:t>
            </a:r>
            <a:r>
              <a:rPr lang="en-US" altLang="zh-CN" sz="2400" dirty="0" smtClean="0"/>
              <a:t>0</a:t>
            </a:r>
            <a:r>
              <a:rPr lang="zh-CN" altLang="en-US" sz="2400" dirty="0" smtClean="0"/>
              <a:t>为</a:t>
            </a:r>
            <a:r>
              <a:rPr lang="en-US" altLang="zh-CN" sz="2400" dirty="0" smtClean="0"/>
              <a:t>0.0~0.8V</a:t>
            </a:r>
            <a:r>
              <a:rPr lang="zh-CN" altLang="en-US" sz="2400" dirty="0" smtClean="0"/>
              <a:t>，逻辑</a:t>
            </a:r>
            <a:r>
              <a:rPr lang="en-US" altLang="zh-CN" sz="2400" dirty="0" smtClean="0"/>
              <a:t>1</a:t>
            </a:r>
            <a:r>
              <a:rPr lang="zh-CN" altLang="en-US" sz="2400" dirty="0" smtClean="0"/>
              <a:t>为</a:t>
            </a:r>
            <a:r>
              <a:rPr lang="en-US" altLang="zh-CN" sz="2400" dirty="0" smtClean="0"/>
              <a:t>2.0~5.0V</a:t>
            </a:r>
            <a:r>
              <a:rPr lang="zh-CN" altLang="en-US" sz="2400" dirty="0" smtClean="0"/>
              <a:t>。</a:t>
            </a:r>
            <a:endParaRPr lang="en-US" altLang="zh-CN" sz="2400" dirty="0" smtClean="0"/>
          </a:p>
          <a:p>
            <a:endParaRPr lang="en-US" sz="2000" dirty="0"/>
          </a:p>
          <a:p>
            <a:r>
              <a:rPr lang="zh-CN" altLang="en-US" sz="2400" dirty="0" smtClean="0"/>
              <a:t>一个开关型设备要用作</a:t>
            </a:r>
            <a:r>
              <a:rPr lang="en-US" altLang="zh-CN" sz="2400" dirty="0" smtClean="0"/>
              <a:t>TTL</a:t>
            </a:r>
            <a:r>
              <a:rPr lang="zh-CN" altLang="en-US" sz="2400" dirty="0" smtClean="0"/>
              <a:t>兼容的输入设备，需做一些调整。</a:t>
            </a:r>
            <a:endParaRPr lang="en-US" altLang="zh-CN" sz="2400" dirty="0" smtClean="0"/>
          </a:p>
          <a:p>
            <a:r>
              <a:rPr lang="zh-CN" altLang="en-US" sz="2400" dirty="0" smtClean="0">
                <a:solidFill>
                  <a:srgbClr val="CC00CC"/>
                </a:solidFill>
              </a:rPr>
              <a:t>例，</a:t>
            </a:r>
            <a:r>
              <a:rPr lang="zh-CN" altLang="en-US" sz="2400" dirty="0" smtClean="0"/>
              <a:t>将一个单刀单掷开关作为</a:t>
            </a:r>
            <a:r>
              <a:rPr lang="en-US" altLang="zh-CN" sz="2400" dirty="0" smtClean="0"/>
              <a:t>TLL</a:t>
            </a:r>
            <a:r>
              <a:rPr lang="zh-CN" altLang="en-US" sz="2400" dirty="0" smtClean="0"/>
              <a:t>设备连接。</a:t>
            </a:r>
            <a:endParaRPr 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482767"/>
            <a:ext cx="3096344" cy="218659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220072" y="4921296"/>
            <a:ext cx="3240360" cy="830997"/>
          </a:xfrm>
          <a:prstGeom prst="rect">
            <a:avLst/>
          </a:prstGeom>
          <a:ln>
            <a:solidFill>
              <a:schemeClr val="accent1"/>
            </a:solidFill>
          </a:ln>
        </p:spPr>
        <p:txBody>
          <a:bodyPr wrap="square">
            <a:spAutoFit/>
          </a:bodyPr>
          <a:lstStyle/>
          <a:p>
            <a:r>
              <a:rPr lang="zh-CN" altLang="en-US" sz="2400" b="1" dirty="0"/>
              <a:t>上</a:t>
            </a:r>
            <a:r>
              <a:rPr lang="zh-CN" altLang="en-US" sz="2400" b="1" dirty="0" smtClean="0"/>
              <a:t>拉电阻的标准范围通常在</a:t>
            </a:r>
            <a:r>
              <a:rPr lang="en-US" altLang="zh-CN" sz="2400" b="1" dirty="0" smtClean="0"/>
              <a:t>1K</a:t>
            </a:r>
            <a:r>
              <a:rPr lang="en-US" altLang="zh-CN" sz="2400" b="1" dirty="0" smtClean="0">
                <a:sym typeface="Symbol"/>
              </a:rPr>
              <a:t></a:t>
            </a:r>
            <a:r>
              <a:rPr lang="en-US" altLang="zh-CN" sz="2400" b="1" dirty="0" smtClean="0"/>
              <a:t>~10K</a:t>
            </a:r>
            <a:r>
              <a:rPr lang="en-US" altLang="zh-CN" sz="2400" b="1" dirty="0" smtClean="0">
                <a:sym typeface="Symbol"/>
              </a:rPr>
              <a:t></a:t>
            </a:r>
            <a:r>
              <a:rPr lang="zh-CN" altLang="en-US" sz="2400" b="1" dirty="0" smtClean="0">
                <a:sym typeface="Symbol"/>
              </a:rPr>
              <a:t>。</a:t>
            </a:r>
            <a:endParaRPr lang="en-US" sz="2400" b="1" dirty="0"/>
          </a:p>
        </p:txBody>
      </p:sp>
    </p:spTree>
    <p:extLst>
      <p:ext uri="{BB962C8B-B14F-4D97-AF65-F5344CB8AC3E}">
        <p14:creationId xmlns:p14="http://schemas.microsoft.com/office/powerpoint/2010/main" val="2734597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338"/>
                                        </p:tgtEl>
                                        <p:attrNameLst>
                                          <p:attrName>style.visibility</p:attrName>
                                        </p:attrNameLst>
                                      </p:cBhvr>
                                      <p:to>
                                        <p:strVal val="visible"/>
                                      </p:to>
                                    </p:set>
                                    <p:anim calcmode="lin" valueType="num">
                                      <p:cBhvr additive="base">
                                        <p:cTn id="29" dur="500" fill="hold"/>
                                        <p:tgtEl>
                                          <p:spTgt spid="14338"/>
                                        </p:tgtEl>
                                        <p:attrNameLst>
                                          <p:attrName>ppt_x</p:attrName>
                                        </p:attrNameLst>
                                      </p:cBhvr>
                                      <p:tavLst>
                                        <p:tav tm="0">
                                          <p:val>
                                            <p:strVal val="#ppt_x"/>
                                          </p:val>
                                        </p:tav>
                                        <p:tav tm="100000">
                                          <p:val>
                                            <p:strVal val="#ppt_x"/>
                                          </p:val>
                                        </p:tav>
                                      </p:tavLst>
                                    </p:anim>
                                    <p:anim calcmode="lin" valueType="num">
                                      <p:cBhvr additive="base">
                                        <p:cTn id="30" dur="500" fill="hold"/>
                                        <p:tgtEl>
                                          <p:spTgt spid="143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1440160"/>
          </a:xfrm>
        </p:spPr>
        <p:txBody>
          <a:bodyPr/>
          <a:lstStyle/>
          <a:p>
            <a:r>
              <a:rPr lang="zh-CN" altLang="en-US" dirty="0">
                <a:solidFill>
                  <a:srgbClr val="C00000"/>
                </a:solidFill>
              </a:rPr>
              <a:t>输入设备</a:t>
            </a:r>
            <a:r>
              <a:rPr lang="zh-CN" altLang="en-US" dirty="0" smtClean="0">
                <a:solidFill>
                  <a:srgbClr val="C00000"/>
                </a:solidFill>
              </a:rPr>
              <a:t>：消除抖动</a:t>
            </a:r>
            <a:endParaRPr lang="en-US" altLang="zh-CN" dirty="0" smtClean="0">
              <a:solidFill>
                <a:srgbClr val="C00000"/>
              </a:solidFill>
            </a:endParaRPr>
          </a:p>
          <a:p>
            <a:pPr lvl="1"/>
            <a:r>
              <a:rPr lang="zh-CN" altLang="en-US" dirty="0" smtClean="0"/>
              <a:t>机械开关闭合时，其触点会自然反跳（抖动）。为防止抖动，需要增加去抖动电路。</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32348"/>
            <a:ext cx="3314700" cy="24384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040360"/>
            <a:ext cx="4419781" cy="22223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2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3240359"/>
          </a:xfrm>
        </p:spPr>
        <p:txBody>
          <a:bodyPr/>
          <a:lstStyle/>
          <a:p>
            <a:r>
              <a:rPr lang="zh-CN" altLang="en-US" dirty="0" smtClean="0">
                <a:solidFill>
                  <a:srgbClr val="C00000"/>
                </a:solidFill>
              </a:rPr>
              <a:t>输出设备：</a:t>
            </a:r>
            <a:r>
              <a:rPr lang="zh-CN" altLang="en-US" dirty="0" smtClean="0"/>
              <a:t>在连接任何输出设备之前，必须了解来自微处理器或</a:t>
            </a:r>
            <a:r>
              <a:rPr lang="en-US" altLang="zh-CN" dirty="0" smtClean="0"/>
              <a:t>TTL</a:t>
            </a:r>
            <a:r>
              <a:rPr lang="zh-CN" altLang="en-US" dirty="0" smtClean="0"/>
              <a:t>接口部件的</a:t>
            </a:r>
            <a:r>
              <a:rPr lang="zh-CN" altLang="en-US" dirty="0" smtClean="0">
                <a:solidFill>
                  <a:srgbClr val="0000CC"/>
                </a:solidFill>
              </a:rPr>
              <a:t>电压和电流</a:t>
            </a:r>
            <a:r>
              <a:rPr lang="zh-CN" altLang="en-US" dirty="0" smtClean="0"/>
              <a:t>是多少。</a:t>
            </a:r>
            <a:endParaRPr lang="en-US" altLang="zh-CN" dirty="0" smtClean="0"/>
          </a:p>
          <a:p>
            <a:pPr lvl="1"/>
            <a:r>
              <a:rPr lang="zh-CN" altLang="en-US" sz="2400" dirty="0" smtClean="0"/>
              <a:t>来自微处理器或接口元件的</a:t>
            </a:r>
            <a:r>
              <a:rPr lang="zh-CN" altLang="en-US" sz="2400" dirty="0" smtClean="0">
                <a:solidFill>
                  <a:srgbClr val="0000CC"/>
                </a:solidFill>
              </a:rPr>
              <a:t>电压是</a:t>
            </a:r>
            <a:r>
              <a:rPr lang="en-US" altLang="zh-CN" sz="2400" dirty="0" smtClean="0">
                <a:solidFill>
                  <a:srgbClr val="0000CC"/>
                </a:solidFill>
              </a:rPr>
              <a:t>TTL</a:t>
            </a:r>
            <a:r>
              <a:rPr lang="zh-CN" altLang="en-US" sz="2400" dirty="0" smtClean="0">
                <a:solidFill>
                  <a:srgbClr val="0000CC"/>
                </a:solidFill>
              </a:rPr>
              <a:t>兼容</a:t>
            </a:r>
            <a:r>
              <a:rPr lang="zh-CN" altLang="en-US" sz="2400" dirty="0" smtClean="0"/>
              <a:t>的。</a:t>
            </a:r>
            <a:endParaRPr lang="en-US" altLang="zh-CN" sz="2400" dirty="0" smtClean="0"/>
          </a:p>
          <a:p>
            <a:pPr lvl="1"/>
            <a:r>
              <a:rPr lang="zh-CN" altLang="en-US" sz="2400" dirty="0"/>
              <a:t>来自</a:t>
            </a:r>
            <a:r>
              <a:rPr lang="zh-CN" altLang="en-US" sz="2400" dirty="0" smtClean="0"/>
              <a:t>微处理器或许多接口部件的</a:t>
            </a:r>
            <a:r>
              <a:rPr lang="zh-CN" altLang="en-US" sz="2400" dirty="0" smtClean="0">
                <a:solidFill>
                  <a:srgbClr val="0000CC"/>
                </a:solidFill>
              </a:rPr>
              <a:t>电流小于标准</a:t>
            </a:r>
            <a:r>
              <a:rPr lang="en-US" altLang="zh-CN" sz="2400" dirty="0" smtClean="0">
                <a:solidFill>
                  <a:srgbClr val="0000CC"/>
                </a:solidFill>
              </a:rPr>
              <a:t>TTL</a:t>
            </a:r>
            <a:r>
              <a:rPr lang="zh-CN" altLang="en-US" sz="2400" dirty="0" smtClean="0">
                <a:solidFill>
                  <a:srgbClr val="0000CC"/>
                </a:solidFill>
              </a:rPr>
              <a:t>部件的电流</a:t>
            </a:r>
            <a:r>
              <a:rPr lang="zh-CN" altLang="en-US" sz="2400" dirty="0" smtClean="0"/>
              <a:t>。</a:t>
            </a:r>
            <a:endParaRPr lang="en-US" altLang="zh-CN" sz="2400" dirty="0" smtClean="0"/>
          </a:p>
          <a:p>
            <a:endParaRPr lang="en-US" sz="2400" dirty="0" smtClean="0"/>
          </a:p>
          <a:p>
            <a:r>
              <a:rPr lang="zh-CN" altLang="en-US" dirty="0" smtClean="0">
                <a:solidFill>
                  <a:srgbClr val="CC00CC"/>
                </a:solidFill>
              </a:rPr>
              <a:t>例，</a:t>
            </a:r>
            <a:r>
              <a:rPr lang="zh-CN" altLang="en-US" dirty="0" smtClean="0"/>
              <a:t>将一个简单的</a:t>
            </a:r>
            <a:r>
              <a:rPr lang="en-US" altLang="zh-CN" dirty="0" smtClean="0"/>
              <a:t>LED</a:t>
            </a:r>
            <a:r>
              <a:rPr lang="zh-CN" altLang="en-US" dirty="0" smtClean="0"/>
              <a:t>与微处理器外围引脚相连。</a:t>
            </a:r>
            <a:endParaRPr lang="en-US" dirty="0"/>
          </a:p>
        </p:txBody>
      </p:sp>
      <p:grpSp>
        <p:nvGrpSpPr>
          <p:cNvPr id="5" name="组合 4"/>
          <p:cNvGrpSpPr/>
          <p:nvPr/>
        </p:nvGrpSpPr>
        <p:grpSpPr>
          <a:xfrm>
            <a:off x="1043608" y="4221088"/>
            <a:ext cx="3779340" cy="2411690"/>
            <a:chOff x="1043608" y="4221088"/>
            <a:chExt cx="3779340" cy="241169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221088"/>
              <a:ext cx="2808312" cy="238867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347864" y="6232668"/>
              <a:ext cx="1475084" cy="400110"/>
            </a:xfrm>
            <a:prstGeom prst="rect">
              <a:avLst/>
            </a:prstGeom>
          </p:spPr>
          <p:txBody>
            <a:bodyPr wrap="none">
              <a:spAutoFit/>
            </a:bodyPr>
            <a:lstStyle/>
            <a:p>
              <a:r>
                <a:rPr lang="zh-CN" altLang="en-US" sz="2000" b="1" dirty="0">
                  <a:solidFill>
                    <a:srgbClr val="0000CC"/>
                  </a:solidFill>
                </a:rPr>
                <a:t>使用晶体管</a:t>
              </a:r>
              <a:endParaRPr lang="en-US" sz="2000" b="1" dirty="0">
                <a:solidFill>
                  <a:srgbClr val="0000CC"/>
                </a:solidFill>
              </a:endParaRPr>
            </a:p>
          </p:txBody>
        </p:sp>
      </p:grpSp>
      <p:grpSp>
        <p:nvGrpSpPr>
          <p:cNvPr id="6" name="组合 5"/>
          <p:cNvGrpSpPr/>
          <p:nvPr/>
        </p:nvGrpSpPr>
        <p:grpSpPr>
          <a:xfrm>
            <a:off x="5254388" y="4239183"/>
            <a:ext cx="3415362" cy="2376264"/>
            <a:chOff x="5254388" y="4239183"/>
            <a:chExt cx="3415362" cy="2376264"/>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388" y="4239183"/>
              <a:ext cx="2677820" cy="237626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7194666" y="6209657"/>
              <a:ext cx="1475084" cy="400110"/>
            </a:xfrm>
            <a:prstGeom prst="rect">
              <a:avLst/>
            </a:prstGeom>
          </p:spPr>
          <p:txBody>
            <a:bodyPr wrap="none">
              <a:spAutoFit/>
            </a:bodyPr>
            <a:lstStyle/>
            <a:p>
              <a:r>
                <a:rPr lang="zh-CN" altLang="en-US" sz="2000" b="1" dirty="0" smtClean="0">
                  <a:solidFill>
                    <a:srgbClr val="0000CC"/>
                  </a:solidFill>
                </a:rPr>
                <a:t>使用</a:t>
              </a:r>
              <a:r>
                <a:rPr lang="zh-CN" altLang="en-US" sz="2000" b="1" dirty="0">
                  <a:solidFill>
                    <a:srgbClr val="0000CC"/>
                  </a:solidFill>
                </a:rPr>
                <a:t>反相器</a:t>
              </a:r>
              <a:endParaRPr lang="en-US" sz="2000" b="1" dirty="0">
                <a:solidFill>
                  <a:srgbClr val="0000CC"/>
                </a:solidFill>
              </a:endParaRPr>
            </a:p>
          </p:txBody>
        </p:sp>
      </p:grpSp>
    </p:spTree>
    <p:extLst>
      <p:ext uri="{BB962C8B-B14F-4D97-AF65-F5344CB8AC3E}">
        <p14:creationId xmlns:p14="http://schemas.microsoft.com/office/powerpoint/2010/main" val="41712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2448272"/>
          </a:xfrm>
        </p:spPr>
        <p:txBody>
          <a:bodyPr/>
          <a:lstStyle/>
          <a:p>
            <a:r>
              <a:rPr lang="zh-CN" altLang="en-US" dirty="0" smtClean="0">
                <a:solidFill>
                  <a:srgbClr val="CC00CC"/>
                </a:solidFill>
              </a:rPr>
              <a:t>例，</a:t>
            </a:r>
            <a:r>
              <a:rPr lang="zh-CN" altLang="en-US" dirty="0" smtClean="0"/>
              <a:t>将一个</a:t>
            </a:r>
            <a:r>
              <a:rPr lang="en-US" altLang="zh-CN" dirty="0" smtClean="0"/>
              <a:t>12V</a:t>
            </a:r>
            <a:r>
              <a:rPr lang="zh-CN" altLang="en-US" dirty="0" smtClean="0"/>
              <a:t>直流电机与微处理器相连，且电机电流为</a:t>
            </a:r>
            <a:r>
              <a:rPr lang="en-US" altLang="zh-CN" dirty="0" smtClean="0"/>
              <a:t>1A</a:t>
            </a:r>
            <a:r>
              <a:rPr lang="zh-CN" altLang="en-US" dirty="0" smtClean="0"/>
              <a:t>。</a:t>
            </a:r>
            <a:endParaRPr lang="en-US" altLang="zh-CN" dirty="0" smtClean="0"/>
          </a:p>
          <a:p>
            <a:pPr lvl="1"/>
            <a:r>
              <a:rPr lang="zh-CN" altLang="en-US" dirty="0" smtClean="0"/>
              <a:t>采用</a:t>
            </a:r>
            <a:r>
              <a:rPr lang="zh-CN" altLang="en-US" dirty="0" smtClean="0">
                <a:solidFill>
                  <a:srgbClr val="0000CC"/>
                </a:solidFill>
              </a:rPr>
              <a:t>达林顿复合晶体管</a:t>
            </a:r>
            <a:r>
              <a:rPr lang="zh-CN" altLang="en-US" dirty="0" smtClean="0"/>
              <a:t>将直流电机与系统相连。</a:t>
            </a:r>
            <a:endParaRPr lang="en-US" altLang="zh-CN" dirty="0" smtClean="0"/>
          </a:p>
          <a:p>
            <a:pPr lvl="1"/>
            <a:r>
              <a:rPr lang="zh-CN" altLang="en-US" dirty="0" smtClean="0"/>
              <a:t>使用合适的散热片时，达林顿晶体管可以处理</a:t>
            </a:r>
            <a:r>
              <a:rPr lang="en-US" altLang="zh-CN" dirty="0" smtClean="0"/>
              <a:t>4A</a:t>
            </a:r>
            <a:r>
              <a:rPr lang="zh-CN" altLang="en-US" dirty="0" smtClean="0"/>
              <a:t>电流。</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3888432" cy="28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00757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t>I/O</a:t>
            </a:r>
            <a:r>
              <a:rPr lang="zh-CN" altLang="en-US" dirty="0" smtClean="0"/>
              <a:t>接口概述</a:t>
            </a:r>
          </a:p>
          <a:p>
            <a:pPr eaLnBrk="1" hangingPunct="1"/>
            <a:r>
              <a:rPr lang="en-US" altLang="zh-CN" dirty="0" smtClean="0">
                <a:solidFill>
                  <a:srgbClr val="C00000"/>
                </a:solidFill>
              </a:rPr>
              <a:t>I/O</a:t>
            </a:r>
            <a:r>
              <a:rPr lang="zh-CN" altLang="en-US" dirty="0" smtClean="0">
                <a:solidFill>
                  <a:srgbClr val="C00000"/>
                </a:solidFill>
              </a:rPr>
              <a:t>端口地址译码</a:t>
            </a:r>
            <a:endParaRPr lang="en-US" altLang="zh-CN" dirty="0" smtClean="0">
              <a:solidFill>
                <a:srgbClr val="C00000"/>
              </a:solidFill>
            </a:endParaRPr>
          </a:p>
          <a:p>
            <a:pPr eaLnBrk="1" hangingPunct="1"/>
            <a:r>
              <a:rPr lang="zh-CN" altLang="en-US" dirty="0" smtClean="0"/>
              <a:t>可编程外围设备接口</a:t>
            </a:r>
            <a:endParaRPr lang="en-US" altLang="zh-CN" dirty="0" smtClean="0"/>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extLst>
      <p:ext uri="{BB962C8B-B14F-4D97-AF65-F5344CB8AC3E}">
        <p14:creationId xmlns:p14="http://schemas.microsoft.com/office/powerpoint/2010/main" val="340557054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solidFill>
                  <a:srgbClr val="CC0000"/>
                </a:solidFill>
              </a:rPr>
              <a:t>I/O</a:t>
            </a:r>
            <a:r>
              <a:rPr lang="zh-CN" altLang="en-US" dirty="0" smtClean="0">
                <a:solidFill>
                  <a:srgbClr val="CC0000"/>
                </a:solidFill>
              </a:rPr>
              <a:t>接口概述</a:t>
            </a:r>
          </a:p>
          <a:p>
            <a:pPr eaLnBrk="1" hangingPunct="1"/>
            <a:r>
              <a:rPr lang="en-US" altLang="zh-CN" dirty="0" smtClean="0"/>
              <a:t>I/O</a:t>
            </a:r>
            <a:r>
              <a:rPr lang="zh-CN" altLang="en-US" dirty="0" smtClean="0"/>
              <a:t>端口地址译码</a:t>
            </a:r>
            <a:endParaRPr lang="en-US" altLang="zh-CN" dirty="0" smtClean="0"/>
          </a:p>
          <a:p>
            <a:pPr eaLnBrk="1" hangingPunct="1"/>
            <a:r>
              <a:rPr lang="zh-CN" altLang="en-US" dirty="0" smtClean="0"/>
              <a:t>可编程外围设备接口</a:t>
            </a:r>
            <a:endParaRPr lang="en-US" altLang="zh-CN" dirty="0" smtClean="0"/>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端口地址</a:t>
            </a:r>
            <a:r>
              <a:rPr lang="zh-CN" altLang="en-US" dirty="0" smtClean="0"/>
              <a:t>译码</a:t>
            </a:r>
            <a:endParaRPr lang="en-US" dirty="0"/>
          </a:p>
        </p:txBody>
      </p:sp>
      <p:sp>
        <p:nvSpPr>
          <p:cNvPr id="3" name="内容占位符 2"/>
          <p:cNvSpPr>
            <a:spLocks noGrp="1"/>
          </p:cNvSpPr>
          <p:nvPr>
            <p:ph idx="1"/>
          </p:nvPr>
        </p:nvSpPr>
        <p:spPr/>
        <p:txBody>
          <a:bodyPr/>
          <a:lstStyle/>
          <a:p>
            <a:r>
              <a:rPr lang="en-US" dirty="0" smtClean="0"/>
              <a:t>I/O</a:t>
            </a:r>
            <a:r>
              <a:rPr lang="zh-CN" altLang="en-US" dirty="0" smtClean="0"/>
              <a:t>端口地址译码与存储器地址译码非常相似。</a:t>
            </a:r>
            <a:endParaRPr lang="en-US" altLang="zh-CN" dirty="0" smtClean="0"/>
          </a:p>
          <a:p>
            <a:pPr lvl="1"/>
            <a:r>
              <a:rPr lang="zh-CN" altLang="en-US" dirty="0" smtClean="0"/>
              <a:t>如果是存储器映像的</a:t>
            </a:r>
            <a:r>
              <a:rPr lang="en-US" altLang="zh-CN" dirty="0" smtClean="0"/>
              <a:t>I/O</a:t>
            </a:r>
            <a:r>
              <a:rPr lang="zh-CN" altLang="en-US" dirty="0" smtClean="0"/>
              <a:t>设备，则其地址译码方式与存储器的译码方式完全相同。</a:t>
            </a:r>
            <a:endParaRPr lang="en-US" altLang="zh-CN" dirty="0" smtClean="0"/>
          </a:p>
          <a:p>
            <a:pPr lvl="1"/>
            <a:r>
              <a:rPr lang="zh-CN" altLang="en-US" dirty="0" smtClean="0"/>
              <a:t>是否使用存储器映像</a:t>
            </a:r>
            <a:r>
              <a:rPr lang="en-US" altLang="zh-CN" dirty="0" smtClean="0"/>
              <a:t>I/O</a:t>
            </a:r>
            <a:r>
              <a:rPr lang="zh-CN" altLang="en-US" dirty="0" smtClean="0"/>
              <a:t>，取决于</a:t>
            </a:r>
            <a:r>
              <a:rPr lang="zh-CN" altLang="en-US" dirty="0" smtClean="0">
                <a:solidFill>
                  <a:srgbClr val="0000CC"/>
                </a:solidFill>
              </a:rPr>
              <a:t>存储系统的容量和系统中</a:t>
            </a:r>
            <a:r>
              <a:rPr lang="en-US" altLang="zh-CN" dirty="0" smtClean="0">
                <a:solidFill>
                  <a:srgbClr val="0000CC"/>
                </a:solidFill>
              </a:rPr>
              <a:t>I/O</a:t>
            </a:r>
            <a:r>
              <a:rPr lang="zh-CN" altLang="en-US" dirty="0" smtClean="0">
                <a:solidFill>
                  <a:srgbClr val="0000CC"/>
                </a:solidFill>
              </a:rPr>
              <a:t>设备的布局</a:t>
            </a:r>
            <a:r>
              <a:rPr lang="zh-CN" altLang="en-US" dirty="0" smtClean="0"/>
              <a:t>。</a:t>
            </a:r>
            <a:endParaRPr lang="en-US" altLang="zh-CN" dirty="0" smtClean="0"/>
          </a:p>
          <a:p>
            <a:endParaRPr lang="en-US" dirty="0"/>
          </a:p>
          <a:p>
            <a:r>
              <a:rPr lang="zh-CN" altLang="en-US" dirty="0" smtClean="0"/>
              <a:t>独立编址</a:t>
            </a:r>
            <a:r>
              <a:rPr lang="en-US" altLang="zh-CN" dirty="0"/>
              <a:t>I/O</a:t>
            </a:r>
            <a:r>
              <a:rPr lang="zh-CN" altLang="en-US" dirty="0" smtClean="0"/>
              <a:t>译码</a:t>
            </a:r>
            <a:r>
              <a:rPr lang="zh-CN" altLang="en-US" dirty="0"/>
              <a:t>与存储器译码的主要</a:t>
            </a:r>
            <a:r>
              <a:rPr lang="zh-CN" altLang="en-US" dirty="0" smtClean="0"/>
              <a:t>区别：</a:t>
            </a:r>
            <a:endParaRPr lang="en-US" altLang="zh-CN" dirty="0" smtClean="0"/>
          </a:p>
          <a:p>
            <a:pPr lvl="1"/>
            <a:r>
              <a:rPr lang="zh-CN" altLang="en-US" dirty="0" smtClean="0">
                <a:solidFill>
                  <a:srgbClr val="C00000"/>
                </a:solidFill>
              </a:rPr>
              <a:t>地址引脚数目</a:t>
            </a:r>
            <a:r>
              <a:rPr lang="zh-CN" altLang="en-US" dirty="0" smtClean="0"/>
              <a:t>不同。</a:t>
            </a:r>
            <a:endParaRPr lang="en-US" altLang="zh-CN" dirty="0" smtClean="0"/>
          </a:p>
          <a:p>
            <a:pPr lvl="1"/>
            <a:r>
              <a:rPr lang="zh-CN" altLang="en-US" dirty="0" smtClean="0"/>
              <a:t>使用</a:t>
            </a:r>
            <a:r>
              <a:rPr lang="en-US" altLang="zh-CN" dirty="0" smtClean="0">
                <a:solidFill>
                  <a:srgbClr val="C00000"/>
                </a:solidFill>
              </a:rPr>
              <a:t>IORC#</a:t>
            </a:r>
            <a:r>
              <a:rPr lang="zh-CN" altLang="en-US" dirty="0" smtClean="0">
                <a:solidFill>
                  <a:srgbClr val="C00000"/>
                </a:solidFill>
              </a:rPr>
              <a:t>和</a:t>
            </a:r>
            <a:r>
              <a:rPr lang="en-US" altLang="zh-CN" dirty="0" smtClean="0">
                <a:solidFill>
                  <a:srgbClr val="C00000"/>
                </a:solidFill>
              </a:rPr>
              <a:t>IOWC#</a:t>
            </a:r>
            <a:r>
              <a:rPr lang="zh-CN" altLang="en-US" dirty="0" smtClean="0"/>
              <a:t>激活</a:t>
            </a:r>
            <a:r>
              <a:rPr lang="en-US" altLang="zh-CN" dirty="0" smtClean="0"/>
              <a:t>I/O</a:t>
            </a:r>
            <a:r>
              <a:rPr lang="zh-CN" altLang="en-US" dirty="0" smtClean="0"/>
              <a:t>设备执行一次读写操作。早期</a:t>
            </a:r>
            <a:r>
              <a:rPr lang="en-US" altLang="zh-CN" dirty="0" smtClean="0"/>
              <a:t>CPU</a:t>
            </a:r>
            <a:r>
              <a:rPr lang="zh-CN" altLang="en-US" dirty="0" smtClean="0"/>
              <a:t>中，使用</a:t>
            </a:r>
            <a:r>
              <a:rPr lang="en-US" altLang="zh-CN" dirty="0" smtClean="0">
                <a:solidFill>
                  <a:srgbClr val="0000CC"/>
                </a:solidFill>
              </a:rPr>
              <a:t>IO/M#=1</a:t>
            </a:r>
            <a:r>
              <a:rPr lang="zh-CN" altLang="en-US" dirty="0" smtClean="0">
                <a:solidFill>
                  <a:srgbClr val="0000CC"/>
                </a:solidFill>
              </a:rPr>
              <a:t>与</a:t>
            </a:r>
            <a:r>
              <a:rPr lang="en-US" altLang="zh-CN" dirty="0" smtClean="0">
                <a:solidFill>
                  <a:srgbClr val="0000CC"/>
                </a:solidFill>
              </a:rPr>
              <a:t>RD#</a:t>
            </a:r>
            <a:r>
              <a:rPr lang="zh-CN" altLang="en-US" dirty="0" smtClean="0">
                <a:solidFill>
                  <a:srgbClr val="0000CC"/>
                </a:solidFill>
              </a:rPr>
              <a:t>或</a:t>
            </a:r>
            <a:r>
              <a:rPr lang="en-US" altLang="zh-CN" dirty="0" smtClean="0">
                <a:solidFill>
                  <a:srgbClr val="0000CC"/>
                </a:solidFill>
              </a:rPr>
              <a:t>WR#</a:t>
            </a:r>
            <a:r>
              <a:rPr lang="zh-CN" altLang="en-US" dirty="0" smtClean="0"/>
              <a:t>，目前的</a:t>
            </a:r>
            <a:r>
              <a:rPr lang="en-US" altLang="zh-CN" dirty="0" smtClean="0"/>
              <a:t>CPU</a:t>
            </a:r>
            <a:r>
              <a:rPr lang="zh-CN" altLang="en-US" dirty="0" smtClean="0"/>
              <a:t>使用</a:t>
            </a:r>
            <a:r>
              <a:rPr lang="en-US" altLang="zh-CN" dirty="0" smtClean="0">
                <a:solidFill>
                  <a:srgbClr val="0000CC"/>
                </a:solidFill>
              </a:rPr>
              <a:t>M/IO=0</a:t>
            </a:r>
            <a:r>
              <a:rPr lang="zh-CN" altLang="en-US" dirty="0" smtClean="0">
                <a:solidFill>
                  <a:srgbClr val="0000CC"/>
                </a:solidFill>
              </a:rPr>
              <a:t>与</a:t>
            </a:r>
            <a:r>
              <a:rPr lang="en-US" altLang="zh-CN" dirty="0" smtClean="0">
                <a:solidFill>
                  <a:srgbClr val="0000CC"/>
                </a:solidFill>
              </a:rPr>
              <a:t>W/R#</a:t>
            </a:r>
            <a:r>
              <a:rPr lang="zh-CN" altLang="en-US" dirty="0" smtClean="0"/>
              <a:t>。</a:t>
            </a:r>
            <a:endParaRPr lang="en-US" dirty="0"/>
          </a:p>
        </p:txBody>
      </p:sp>
    </p:spTree>
    <p:extLst>
      <p:ext uri="{BB962C8B-B14F-4D97-AF65-F5344CB8AC3E}">
        <p14:creationId xmlns:p14="http://schemas.microsoft.com/office/powerpoint/2010/main" val="31079120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dirty="0" smtClean="0">
                <a:solidFill>
                  <a:srgbClr val="CC00CC"/>
                </a:solidFill>
              </a:rPr>
              <a:t>例，</a:t>
            </a:r>
            <a:r>
              <a:rPr lang="zh-CN" altLang="en-US" dirty="0" smtClean="0"/>
              <a:t>译码</a:t>
            </a:r>
            <a:r>
              <a:rPr lang="en-US" altLang="zh-CN" dirty="0" smtClean="0"/>
              <a:t>8</a:t>
            </a:r>
            <a:r>
              <a:rPr lang="zh-CN" altLang="en-US" dirty="0" smtClean="0"/>
              <a:t>位</a:t>
            </a:r>
            <a:r>
              <a:rPr lang="en-US" altLang="zh-CN" dirty="0" smtClean="0"/>
              <a:t>I/O</a:t>
            </a:r>
            <a:r>
              <a:rPr lang="zh-CN" altLang="en-US" dirty="0" smtClean="0"/>
              <a:t>端口的译码器，为端口</a:t>
            </a:r>
            <a:r>
              <a:rPr lang="en-US" altLang="zh-CN" dirty="0" smtClean="0"/>
              <a:t>F0H~F7H</a:t>
            </a:r>
            <a:r>
              <a:rPr lang="zh-CN" altLang="en-US" dirty="0" smtClean="0"/>
              <a:t>产生低有效输出。</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04864"/>
            <a:ext cx="6042371" cy="352839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24644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产生端口</a:t>
            </a:r>
            <a:r>
              <a:rPr lang="en-US" altLang="zh-CN" dirty="0" smtClean="0"/>
              <a:t>F0H~F7H</a:t>
            </a:r>
            <a:r>
              <a:rPr lang="zh-CN" altLang="en-US" dirty="0" smtClean="0"/>
              <a:t>选择信号的</a:t>
            </a:r>
            <a:r>
              <a:rPr lang="en-US" altLang="zh-CN" dirty="0" smtClean="0"/>
              <a:t>PLD</a:t>
            </a:r>
            <a:r>
              <a:rPr lang="zh-CN" alt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114" y="1772816"/>
            <a:ext cx="5873254" cy="461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94488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sz="2400" dirty="0">
                <a:solidFill>
                  <a:srgbClr val="CC00CC"/>
                </a:solidFill>
              </a:rPr>
              <a:t>例，</a:t>
            </a:r>
            <a:r>
              <a:rPr lang="zh-CN" altLang="en-US" sz="2400" dirty="0"/>
              <a:t>产生端口</a:t>
            </a:r>
            <a:r>
              <a:rPr lang="en-US" altLang="zh-CN" sz="2400" dirty="0"/>
              <a:t>F0H~F7H</a:t>
            </a:r>
            <a:r>
              <a:rPr lang="zh-CN" altLang="en-US" sz="2400" dirty="0"/>
              <a:t>选择信号的</a:t>
            </a:r>
            <a:r>
              <a:rPr lang="en-US" altLang="zh-CN" sz="2400" dirty="0"/>
              <a:t>PLD</a:t>
            </a:r>
            <a:r>
              <a:rPr lang="zh-CN" altLang="en-US" sz="2400" dirty="0"/>
              <a:t>。</a:t>
            </a:r>
            <a:endParaRPr lang="en-US" sz="2400" dirty="0"/>
          </a:p>
          <a:p>
            <a:pPr lvl="1"/>
            <a:r>
              <a:rPr lang="en-US" sz="2400" dirty="0"/>
              <a:t>PLD</a:t>
            </a:r>
            <a:r>
              <a:rPr lang="zh-CN" altLang="en-US" sz="2400" dirty="0"/>
              <a:t>的</a:t>
            </a:r>
            <a:r>
              <a:rPr lang="en-US" altLang="zh-CN" sz="2400" dirty="0">
                <a:solidFill>
                  <a:srgbClr val="0000CC"/>
                </a:solidFill>
              </a:rPr>
              <a:t>VHDL</a:t>
            </a:r>
            <a:r>
              <a:rPr lang="zh-CN" altLang="en-US" sz="2400" dirty="0">
                <a:solidFill>
                  <a:srgbClr val="0000CC"/>
                </a:solidFill>
              </a:rPr>
              <a:t>代码</a:t>
            </a:r>
            <a:r>
              <a:rPr lang="zh-CN" altLang="en-US" sz="2400" dirty="0"/>
              <a:t>描述</a:t>
            </a:r>
            <a:r>
              <a:rPr lang="zh-CN" altLang="en-US" sz="2400" dirty="0" smtClean="0"/>
              <a:t>。</a:t>
            </a:r>
            <a:endParaRPr 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19338"/>
            <a:ext cx="7848872" cy="314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27256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980728"/>
            <a:ext cx="8712967" cy="864096"/>
          </a:xfrm>
        </p:spPr>
        <p:txBody>
          <a:bodyPr/>
          <a:lstStyle/>
          <a:p>
            <a:r>
              <a:rPr lang="zh-CN" altLang="en-US" sz="2400" dirty="0">
                <a:solidFill>
                  <a:srgbClr val="CC00CC"/>
                </a:solidFill>
              </a:rPr>
              <a:t>例，</a:t>
            </a:r>
            <a:r>
              <a:rPr lang="zh-CN" altLang="en-US" sz="2400" dirty="0"/>
              <a:t>产生端口</a:t>
            </a:r>
            <a:r>
              <a:rPr lang="en-US" altLang="zh-CN" sz="2400" dirty="0"/>
              <a:t>F0H~F7H</a:t>
            </a:r>
            <a:r>
              <a:rPr lang="zh-CN" altLang="en-US" sz="2400" dirty="0"/>
              <a:t>选择信号的</a:t>
            </a:r>
            <a:r>
              <a:rPr lang="en-US" altLang="zh-CN" sz="2400" dirty="0"/>
              <a:t>PLD</a:t>
            </a:r>
            <a:r>
              <a:rPr lang="zh-CN" altLang="en-US" sz="2400" dirty="0"/>
              <a:t>。</a:t>
            </a:r>
            <a:endParaRPr lang="en-US" sz="2400" dirty="0"/>
          </a:p>
          <a:p>
            <a:pPr lvl="1"/>
            <a:r>
              <a:rPr lang="en-US" sz="2400" dirty="0" smtClean="0"/>
              <a:t>PLD</a:t>
            </a:r>
            <a:r>
              <a:rPr lang="zh-CN" altLang="en-US" sz="2400" dirty="0" smtClean="0"/>
              <a:t>的</a:t>
            </a:r>
            <a:r>
              <a:rPr lang="en-US" altLang="zh-CN" sz="2400" dirty="0" smtClean="0">
                <a:solidFill>
                  <a:srgbClr val="0000CC"/>
                </a:solidFill>
              </a:rPr>
              <a:t>VHDL</a:t>
            </a:r>
            <a:r>
              <a:rPr lang="zh-CN" altLang="en-US" sz="2400" dirty="0" smtClean="0">
                <a:solidFill>
                  <a:srgbClr val="0000CC"/>
                </a:solidFill>
              </a:rPr>
              <a:t>代码</a:t>
            </a:r>
            <a:r>
              <a:rPr lang="zh-CN" altLang="en-US" sz="2400" dirty="0" smtClean="0"/>
              <a:t>描述。</a:t>
            </a:r>
            <a:endParaRPr lang="en-US" sz="24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00" y="1916832"/>
            <a:ext cx="8724900" cy="214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53" y="4077072"/>
            <a:ext cx="804862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66298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译码</a:t>
            </a:r>
            <a:r>
              <a:rPr lang="en-US" altLang="zh-CN" dirty="0" smtClean="0"/>
              <a:t>16</a:t>
            </a:r>
            <a:r>
              <a:rPr lang="zh-CN" altLang="en-US" dirty="0" smtClean="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用于端口</a:t>
            </a:r>
            <a:r>
              <a:rPr lang="en-US" altLang="zh-CN" dirty="0" smtClean="0"/>
              <a:t>EFF8H~EFFFH</a:t>
            </a:r>
            <a:r>
              <a:rPr lang="zh-CN" altLang="en-US" dirty="0" smtClean="0"/>
              <a:t>的译码电路。</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4680520" cy="478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29727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a:t>
            </a:r>
            <a:r>
              <a:rPr lang="zh-CN" altLang="en-US" dirty="0" smtClean="0"/>
              <a:t>位与</a:t>
            </a:r>
            <a:r>
              <a:rPr lang="en-US" altLang="zh-CN" dirty="0" smtClean="0"/>
              <a:t>16</a:t>
            </a:r>
            <a:r>
              <a:rPr lang="zh-CN" altLang="en-US" dirty="0" smtClean="0"/>
              <a:t>位</a:t>
            </a:r>
            <a:r>
              <a:rPr lang="en-US" altLang="zh-CN" dirty="0" smtClean="0"/>
              <a:t>I/O</a:t>
            </a:r>
            <a:r>
              <a:rPr lang="zh-CN" altLang="en-US" dirty="0" smtClean="0"/>
              <a:t>端口</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smtClean="0"/>
              <a:t>8086</a:t>
            </a:r>
            <a:r>
              <a:rPr lang="zh-CN" altLang="en-US" dirty="0" smtClean="0"/>
              <a:t>、</a:t>
            </a:r>
            <a:r>
              <a:rPr lang="en-US" altLang="zh-CN" dirty="0" smtClean="0"/>
              <a:t>80186</a:t>
            </a:r>
            <a:r>
              <a:rPr lang="zh-CN" altLang="en-US" dirty="0" smtClean="0"/>
              <a:t>、</a:t>
            </a:r>
            <a:r>
              <a:rPr lang="en-US" altLang="zh-CN" dirty="0" smtClean="0"/>
              <a:t>80286</a:t>
            </a:r>
            <a:r>
              <a:rPr lang="zh-CN" altLang="en-US" dirty="0" smtClean="0"/>
              <a:t>和</a:t>
            </a:r>
            <a:r>
              <a:rPr lang="en-US" altLang="zh-CN" dirty="0" smtClean="0"/>
              <a:t>80386SX</a:t>
            </a:r>
            <a:r>
              <a:rPr lang="zh-CN" altLang="en-US" dirty="0" smtClean="0"/>
              <a:t>的</a:t>
            </a:r>
            <a:r>
              <a:rPr lang="en-US" altLang="zh-CN" dirty="0" smtClean="0">
                <a:solidFill>
                  <a:srgbClr val="C00000"/>
                </a:solidFill>
              </a:rPr>
              <a:t>I/O</a:t>
            </a:r>
            <a:r>
              <a:rPr lang="zh-CN" altLang="en-US" dirty="0" smtClean="0">
                <a:solidFill>
                  <a:srgbClr val="C00000"/>
                </a:solidFill>
              </a:rPr>
              <a:t>体</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264696" cy="475252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04553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a:t>
            </a:r>
            <a:r>
              <a:rPr lang="zh-CN" altLang="en-US" dirty="0"/>
              <a:t>位与</a:t>
            </a:r>
            <a:r>
              <a:rPr lang="en-US" altLang="zh-CN" dirty="0"/>
              <a:t>16</a:t>
            </a:r>
            <a:r>
              <a:rPr lang="zh-CN" altLang="en-US" dirty="0"/>
              <a:t>位</a:t>
            </a:r>
            <a:r>
              <a:rPr lang="en-US" altLang="zh-CN" dirty="0"/>
              <a:t>I/O</a:t>
            </a:r>
            <a:r>
              <a:rPr lang="zh-CN" altLang="en-US" dirty="0"/>
              <a:t>端口</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选择</a:t>
            </a:r>
            <a:r>
              <a:rPr lang="en-US" altLang="zh-CN" dirty="0" smtClean="0"/>
              <a:t>40H</a:t>
            </a:r>
            <a:r>
              <a:rPr lang="zh-CN" altLang="en-US" dirty="0" smtClean="0"/>
              <a:t>和</a:t>
            </a:r>
            <a:r>
              <a:rPr lang="en-US" altLang="zh-CN" dirty="0" smtClean="0"/>
              <a:t>41H</a:t>
            </a:r>
            <a:r>
              <a:rPr lang="zh-CN" altLang="en-US" dirty="0" smtClean="0"/>
              <a:t>输出数据的</a:t>
            </a:r>
            <a:r>
              <a:rPr lang="en-US" altLang="zh-CN" dirty="0" smtClean="0"/>
              <a:t>I/O</a:t>
            </a:r>
            <a:r>
              <a:rPr lang="zh-CN" altLang="en-US" dirty="0" smtClean="0"/>
              <a:t>端口译码器</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944" y="1556792"/>
            <a:ext cx="5963934" cy="510274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77557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a:t>
            </a:r>
            <a:r>
              <a:rPr lang="zh-CN" altLang="en-US" dirty="0"/>
              <a:t>位与</a:t>
            </a:r>
            <a:r>
              <a:rPr lang="en-US" altLang="zh-CN" dirty="0"/>
              <a:t>16</a:t>
            </a:r>
            <a:r>
              <a:rPr lang="zh-CN" altLang="en-US" dirty="0"/>
              <a:t>位</a:t>
            </a:r>
            <a:r>
              <a:rPr lang="en-US" altLang="zh-CN" dirty="0"/>
              <a:t>I/O</a:t>
            </a:r>
            <a:r>
              <a:rPr lang="zh-CN" altLang="en-US" dirty="0"/>
              <a:t>端口</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smtClean="0"/>
              <a:t>I/O</a:t>
            </a:r>
            <a:r>
              <a:rPr lang="zh-CN" altLang="en-US" dirty="0" smtClean="0"/>
              <a:t>地址为</a:t>
            </a:r>
            <a:r>
              <a:rPr lang="en-US" altLang="zh-CN" dirty="0" smtClean="0"/>
              <a:t>64H</a:t>
            </a:r>
            <a:r>
              <a:rPr lang="zh-CN" altLang="en-US" dirty="0" smtClean="0"/>
              <a:t>和</a:t>
            </a:r>
            <a:r>
              <a:rPr lang="en-US" altLang="zh-CN" dirty="0" smtClean="0"/>
              <a:t>65H</a:t>
            </a:r>
            <a:r>
              <a:rPr lang="zh-CN" altLang="en-US" dirty="0" smtClean="0"/>
              <a:t>的一个</a:t>
            </a:r>
            <a:r>
              <a:rPr lang="en-US" altLang="zh-CN" dirty="0" smtClean="0">
                <a:solidFill>
                  <a:srgbClr val="C00000"/>
                </a:solidFill>
              </a:rPr>
              <a:t>16</a:t>
            </a:r>
            <a:r>
              <a:rPr lang="zh-CN" altLang="en-US" dirty="0" smtClean="0">
                <a:solidFill>
                  <a:srgbClr val="C00000"/>
                </a:solidFill>
              </a:rPr>
              <a:t>位</a:t>
            </a:r>
            <a:r>
              <a:rPr lang="en-US" altLang="zh-CN" dirty="0" smtClean="0">
                <a:solidFill>
                  <a:srgbClr val="C00000"/>
                </a:solidFill>
              </a:rPr>
              <a:t>I/O</a:t>
            </a:r>
            <a:r>
              <a:rPr lang="zh-CN" altLang="en-US" dirty="0" smtClean="0">
                <a:solidFill>
                  <a:srgbClr val="C00000"/>
                </a:solidFill>
              </a:rPr>
              <a:t>端口</a:t>
            </a:r>
            <a:endParaRPr lang="en-US" dirty="0">
              <a:solidFill>
                <a:srgbClr val="C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982087" cy="496855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17335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32</a:t>
            </a:r>
            <a:r>
              <a:rPr lang="zh-CN" altLang="en-US" dirty="0" smtClean="0"/>
              <a:t>位</a:t>
            </a:r>
            <a:r>
              <a:rPr lang="en-US" altLang="zh-CN" dirty="0" smtClean="0"/>
              <a:t>I/O</a:t>
            </a:r>
            <a:r>
              <a:rPr lang="zh-CN" altLang="en-US" dirty="0" smtClean="0"/>
              <a:t>端口</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对</a:t>
            </a:r>
            <a:r>
              <a:rPr lang="en-US" altLang="zh-CN" dirty="0" smtClean="0"/>
              <a:t>80486DX</a:t>
            </a:r>
            <a:r>
              <a:rPr lang="zh-CN" altLang="en-US" dirty="0" smtClean="0"/>
              <a:t>地址为</a:t>
            </a:r>
            <a:r>
              <a:rPr lang="en-US" altLang="zh-CN" dirty="0" smtClean="0"/>
              <a:t>70H~73H</a:t>
            </a:r>
            <a:r>
              <a:rPr lang="zh-CN" altLang="en-US" dirty="0" smtClean="0"/>
              <a:t>的</a:t>
            </a:r>
            <a:r>
              <a:rPr lang="en-US" altLang="zh-CN" dirty="0" smtClean="0">
                <a:solidFill>
                  <a:srgbClr val="C00000"/>
                </a:solidFill>
              </a:rPr>
              <a:t>32</a:t>
            </a:r>
            <a:r>
              <a:rPr lang="zh-CN" altLang="en-US" dirty="0" smtClean="0">
                <a:solidFill>
                  <a:srgbClr val="C00000"/>
                </a:solidFill>
              </a:rPr>
              <a:t>位输入端口</a:t>
            </a:r>
            <a:r>
              <a:rPr lang="zh-CN" altLang="en-US" dirty="0" smtClean="0"/>
              <a:t>译码</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28800"/>
            <a:ext cx="5328592" cy="517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85484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接口</a:t>
            </a:r>
            <a:r>
              <a:rPr lang="zh-CN" altLang="en-US" dirty="0" smtClean="0"/>
              <a:t>概述</a:t>
            </a:r>
            <a:endParaRPr lang="en-US" dirty="0"/>
          </a:p>
        </p:txBody>
      </p:sp>
      <p:sp>
        <p:nvSpPr>
          <p:cNvPr id="3" name="内容占位符 2"/>
          <p:cNvSpPr>
            <a:spLocks noGrp="1"/>
          </p:cNvSpPr>
          <p:nvPr>
            <p:ph idx="1"/>
          </p:nvPr>
        </p:nvSpPr>
        <p:spPr/>
        <p:txBody>
          <a:bodyPr/>
          <a:lstStyle/>
          <a:p>
            <a:r>
              <a:rPr lang="en-US" dirty="0" smtClean="0"/>
              <a:t>I/O</a:t>
            </a:r>
            <a:r>
              <a:rPr lang="zh-CN" altLang="en-US" dirty="0" smtClean="0"/>
              <a:t>指令</a:t>
            </a:r>
            <a:endParaRPr lang="en-US" altLang="zh-CN" dirty="0" smtClean="0"/>
          </a:p>
          <a:p>
            <a:r>
              <a:rPr lang="zh-CN" altLang="en-US" dirty="0" smtClean="0"/>
              <a:t>独立</a:t>
            </a:r>
            <a:r>
              <a:rPr lang="zh-CN" altLang="en-US" dirty="0"/>
              <a:t>编址</a:t>
            </a:r>
            <a:r>
              <a:rPr lang="en-US" altLang="zh-CN" dirty="0" smtClean="0"/>
              <a:t>I/O</a:t>
            </a:r>
            <a:r>
              <a:rPr lang="zh-CN" altLang="en-US" dirty="0" smtClean="0"/>
              <a:t>和存储器映像</a:t>
            </a:r>
            <a:r>
              <a:rPr lang="en-US" altLang="zh-CN" dirty="0" smtClean="0"/>
              <a:t>I/O</a:t>
            </a:r>
          </a:p>
          <a:p>
            <a:r>
              <a:rPr lang="en-US" dirty="0" smtClean="0"/>
              <a:t>PC</a:t>
            </a:r>
            <a:r>
              <a:rPr lang="zh-CN" altLang="en-US" dirty="0" smtClean="0"/>
              <a:t>机</a:t>
            </a:r>
            <a:r>
              <a:rPr lang="en-US" altLang="zh-CN" dirty="0" smtClean="0"/>
              <a:t>I/O</a:t>
            </a:r>
            <a:r>
              <a:rPr lang="zh-CN" altLang="en-US" dirty="0" smtClean="0"/>
              <a:t>映像</a:t>
            </a:r>
            <a:endParaRPr lang="en-US" altLang="zh-CN" dirty="0" smtClean="0"/>
          </a:p>
          <a:p>
            <a:r>
              <a:rPr lang="zh-CN" altLang="en-US" dirty="0" smtClean="0"/>
              <a:t>基本输入输出接口</a:t>
            </a:r>
            <a:endParaRPr lang="en-US" altLang="zh-CN" dirty="0" smtClean="0"/>
          </a:p>
          <a:p>
            <a:r>
              <a:rPr lang="zh-CN" altLang="en-US" dirty="0" smtClean="0"/>
              <a:t>握手</a:t>
            </a:r>
            <a:endParaRPr lang="en-US" altLang="zh-CN" dirty="0" smtClean="0"/>
          </a:p>
          <a:p>
            <a:r>
              <a:rPr lang="zh-CN" altLang="en-US" dirty="0" smtClean="0"/>
              <a:t>关于接口电路的注释</a:t>
            </a:r>
            <a:endParaRPr lang="en-US" dirty="0"/>
          </a:p>
        </p:txBody>
      </p:sp>
    </p:spTree>
    <p:extLst>
      <p:ext uri="{BB962C8B-B14F-4D97-AF65-F5344CB8AC3E}">
        <p14:creationId xmlns:p14="http://schemas.microsoft.com/office/powerpoint/2010/main" val="156001955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Pentium~Core2</a:t>
            </a:r>
            <a:r>
              <a:rPr lang="zh-CN" altLang="en-US" dirty="0" smtClean="0"/>
              <a:t>的</a:t>
            </a:r>
            <a:r>
              <a:rPr lang="en-US" altLang="zh-CN" dirty="0" smtClean="0"/>
              <a:t>I/O</a:t>
            </a:r>
            <a:r>
              <a:rPr lang="zh-CN" altLang="en-US" dirty="0" smtClean="0"/>
              <a:t>体</a:t>
            </a:r>
            <a:endParaRPr lang="en-US" dirty="0"/>
          </a:p>
        </p:txBody>
      </p:sp>
      <p:sp>
        <p:nvSpPr>
          <p:cNvPr id="3" name="内容占位符 2"/>
          <p:cNvSpPr>
            <a:spLocks noGrp="1"/>
          </p:cNvSpPr>
          <p:nvPr>
            <p:ph idx="1"/>
          </p:nvPr>
        </p:nvSpPr>
        <p:spPr/>
        <p:txBody>
          <a:bodyPr/>
          <a:lstStyle/>
          <a:p>
            <a:r>
              <a:rPr lang="zh-CN" altLang="en-US" dirty="0" smtClean="0"/>
              <a:t>对于</a:t>
            </a:r>
            <a:r>
              <a:rPr lang="en-US" altLang="zh-CN" dirty="0" smtClean="0"/>
              <a:t>Pentium~Core2</a:t>
            </a:r>
            <a:r>
              <a:rPr lang="zh-CN" altLang="en-US" dirty="0" smtClean="0"/>
              <a:t>，</a:t>
            </a:r>
            <a:r>
              <a:rPr lang="en-US" altLang="zh-CN" dirty="0" smtClean="0"/>
              <a:t>I/O</a:t>
            </a:r>
            <a:r>
              <a:rPr lang="zh-CN" altLang="en-US" dirty="0" smtClean="0"/>
              <a:t>端口出现在不同的</a:t>
            </a:r>
            <a:r>
              <a:rPr lang="en-US" altLang="zh-CN" dirty="0" smtClean="0">
                <a:solidFill>
                  <a:srgbClr val="C00000"/>
                </a:solidFill>
              </a:rPr>
              <a:t>I/O</a:t>
            </a:r>
            <a:r>
              <a:rPr lang="zh-CN" altLang="en-US" dirty="0" smtClean="0">
                <a:solidFill>
                  <a:srgbClr val="C00000"/>
                </a:solidFill>
              </a:rPr>
              <a:t>体</a:t>
            </a:r>
            <a:r>
              <a:rPr lang="zh-CN" altLang="en-US" dirty="0" smtClean="0"/>
              <a:t>中，具体有</a:t>
            </a:r>
            <a:r>
              <a:rPr lang="en-US" altLang="zh-CN" dirty="0" smtClean="0"/>
              <a:t>I/O</a:t>
            </a:r>
            <a:r>
              <a:rPr lang="zh-CN" altLang="en-US" dirty="0" smtClean="0"/>
              <a:t>端口地址确定。</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altLang="zh-CN" dirty="0" smtClean="0"/>
              <a:t>8</a:t>
            </a:r>
            <a:r>
              <a:rPr lang="zh-CN" altLang="en-US" dirty="0" smtClean="0"/>
              <a:t>位端口</a:t>
            </a:r>
            <a:r>
              <a:rPr lang="en-US" altLang="zh-CN" dirty="0" smtClean="0"/>
              <a:t>0034H</a:t>
            </a:r>
            <a:r>
              <a:rPr lang="zh-CN" altLang="en-US" dirty="0" smtClean="0"/>
              <a:t>出现在</a:t>
            </a:r>
            <a:r>
              <a:rPr lang="en-US" altLang="zh-CN" dirty="0" smtClean="0"/>
              <a:t>Pentium</a:t>
            </a:r>
            <a:r>
              <a:rPr lang="zh-CN" altLang="en-US" dirty="0" smtClean="0"/>
              <a:t>的</a:t>
            </a:r>
            <a:r>
              <a:rPr lang="en-US" altLang="zh-CN" dirty="0" smtClean="0">
                <a:solidFill>
                  <a:srgbClr val="0000CC"/>
                </a:solidFill>
              </a:rPr>
              <a:t>I/O</a:t>
            </a:r>
            <a:r>
              <a:rPr lang="zh-CN" altLang="en-US" dirty="0" smtClean="0">
                <a:solidFill>
                  <a:srgbClr val="0000CC"/>
                </a:solidFill>
              </a:rPr>
              <a:t>体</a:t>
            </a:r>
            <a:r>
              <a:rPr lang="en-US" altLang="zh-CN" dirty="0" smtClean="0">
                <a:solidFill>
                  <a:srgbClr val="0000CC"/>
                </a:solidFill>
              </a:rPr>
              <a:t>5</a:t>
            </a:r>
            <a:r>
              <a:rPr lang="zh-CN" altLang="en-US" dirty="0" smtClean="0"/>
              <a:t>中。</a:t>
            </a:r>
            <a:endParaRPr lang="en-US" altLang="zh-CN" dirty="0" smtClean="0"/>
          </a:p>
          <a:p>
            <a:pPr lvl="1"/>
            <a:r>
              <a:rPr lang="en-US" dirty="0" smtClean="0"/>
              <a:t>16</a:t>
            </a:r>
            <a:r>
              <a:rPr lang="zh-CN" altLang="en-US" dirty="0" smtClean="0"/>
              <a:t>位端口</a:t>
            </a:r>
            <a:r>
              <a:rPr lang="en-US" altLang="zh-CN" dirty="0" smtClean="0"/>
              <a:t>0034H~0035H</a:t>
            </a:r>
            <a:r>
              <a:rPr lang="zh-CN" altLang="en-US" dirty="0" smtClean="0"/>
              <a:t>出现在</a:t>
            </a:r>
            <a:r>
              <a:rPr lang="en-US" altLang="zh-CN" dirty="0"/>
              <a:t>Pentium</a:t>
            </a:r>
            <a:r>
              <a:rPr lang="zh-CN" altLang="en-US" dirty="0"/>
              <a:t>的</a:t>
            </a:r>
            <a:r>
              <a:rPr lang="en-US" altLang="zh-CN" dirty="0">
                <a:solidFill>
                  <a:srgbClr val="0000CC"/>
                </a:solidFill>
              </a:rPr>
              <a:t>I/O</a:t>
            </a:r>
            <a:r>
              <a:rPr lang="zh-CN" altLang="en-US" dirty="0">
                <a:solidFill>
                  <a:srgbClr val="0000CC"/>
                </a:solidFill>
              </a:rPr>
              <a:t>体</a:t>
            </a:r>
            <a:r>
              <a:rPr lang="en-US" altLang="zh-CN" dirty="0" smtClean="0">
                <a:solidFill>
                  <a:srgbClr val="0000CC"/>
                </a:solidFill>
              </a:rPr>
              <a:t>5</a:t>
            </a:r>
            <a:r>
              <a:rPr lang="zh-CN" altLang="en-US" dirty="0" smtClean="0">
                <a:solidFill>
                  <a:srgbClr val="0000CC"/>
                </a:solidFill>
              </a:rPr>
              <a:t>和</a:t>
            </a:r>
            <a:r>
              <a:rPr lang="en-US" altLang="zh-CN" dirty="0" smtClean="0">
                <a:solidFill>
                  <a:srgbClr val="0000CC"/>
                </a:solidFill>
              </a:rPr>
              <a:t>I/O</a:t>
            </a:r>
            <a:r>
              <a:rPr lang="zh-CN" altLang="en-US" dirty="0" smtClean="0">
                <a:solidFill>
                  <a:srgbClr val="0000CC"/>
                </a:solidFill>
              </a:rPr>
              <a:t>体</a:t>
            </a:r>
            <a:r>
              <a:rPr lang="en-US" altLang="zh-CN" dirty="0" smtClean="0">
                <a:solidFill>
                  <a:srgbClr val="0000CC"/>
                </a:solidFill>
              </a:rPr>
              <a:t>6</a:t>
            </a:r>
            <a:r>
              <a:rPr lang="zh-CN" altLang="en-US" dirty="0" smtClean="0"/>
              <a:t>中。</a:t>
            </a:r>
            <a:endParaRPr lang="en-US" altLang="zh-CN" dirty="0" smtClean="0"/>
          </a:p>
          <a:p>
            <a:pPr lvl="1"/>
            <a:endParaRPr lang="en-US" dirty="0"/>
          </a:p>
          <a:p>
            <a:r>
              <a:rPr lang="zh-CN" altLang="en-US" dirty="0" smtClean="0"/>
              <a:t>最宽的</a:t>
            </a:r>
            <a:r>
              <a:rPr lang="en-US" altLang="zh-CN" dirty="0" smtClean="0"/>
              <a:t>I/O</a:t>
            </a:r>
            <a:r>
              <a:rPr lang="zh-CN" altLang="en-US" dirty="0" smtClean="0"/>
              <a:t>传送是</a:t>
            </a:r>
            <a:r>
              <a:rPr lang="en-US" altLang="zh-CN" dirty="0" smtClean="0"/>
              <a:t>32</a:t>
            </a:r>
            <a:r>
              <a:rPr lang="zh-CN" altLang="en-US" dirty="0" smtClean="0"/>
              <a:t>位，现在</a:t>
            </a:r>
            <a:r>
              <a:rPr lang="zh-CN" altLang="en-US" dirty="0" smtClean="0">
                <a:solidFill>
                  <a:srgbClr val="CC00CC"/>
                </a:solidFill>
              </a:rPr>
              <a:t>还没有</a:t>
            </a:r>
            <a:r>
              <a:rPr lang="en-US" altLang="zh-CN" dirty="0" smtClean="0"/>
              <a:t>64</a:t>
            </a:r>
            <a:r>
              <a:rPr lang="zh-CN" altLang="en-US" dirty="0" smtClean="0"/>
              <a:t>位</a:t>
            </a:r>
            <a:r>
              <a:rPr lang="en-US" altLang="zh-CN" dirty="0" smtClean="0"/>
              <a:t>I/O</a:t>
            </a:r>
            <a:r>
              <a:rPr lang="zh-CN" altLang="en-US" dirty="0" smtClean="0"/>
              <a:t>指令支持</a:t>
            </a:r>
            <a:r>
              <a:rPr lang="en-US" altLang="zh-CN" dirty="0" smtClean="0"/>
              <a:t>64</a:t>
            </a:r>
            <a:r>
              <a:rPr lang="zh-CN" altLang="en-US" dirty="0" smtClean="0"/>
              <a:t>位传送。</a:t>
            </a:r>
            <a:endParaRPr lang="en-US" dirty="0"/>
          </a:p>
        </p:txBody>
      </p:sp>
    </p:spTree>
    <p:extLst>
      <p:ext uri="{BB962C8B-B14F-4D97-AF65-F5344CB8AC3E}">
        <p14:creationId xmlns:p14="http://schemas.microsoft.com/office/powerpoint/2010/main" val="21231502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Pentium~Core2</a:t>
            </a:r>
            <a:r>
              <a:rPr lang="zh-CN" altLang="en-US" dirty="0"/>
              <a:t>的</a:t>
            </a:r>
            <a:r>
              <a:rPr lang="en-US" altLang="zh-CN" dirty="0"/>
              <a:t>I/O</a:t>
            </a:r>
            <a:r>
              <a:rPr lang="zh-CN" altLang="en-US" dirty="0"/>
              <a:t>体</a:t>
            </a:r>
            <a:endParaRPr lang="en-US" dirty="0"/>
          </a:p>
        </p:txBody>
      </p:sp>
      <p:sp>
        <p:nvSpPr>
          <p:cNvPr id="3" name="内容占位符 2"/>
          <p:cNvSpPr>
            <a:spLocks noGrp="1"/>
          </p:cNvSpPr>
          <p:nvPr>
            <p:ph idx="1"/>
          </p:nvPr>
        </p:nvSpPr>
        <p:spPr>
          <a:xfrm>
            <a:off x="179512" y="1052737"/>
            <a:ext cx="8712967" cy="504056"/>
          </a:xfrm>
        </p:spPr>
        <p:txBody>
          <a:bodyPr/>
          <a:lstStyle/>
          <a:p>
            <a:r>
              <a:rPr lang="en-US" altLang="zh-CN" sz="2400" dirty="0" smtClean="0"/>
              <a:t>Pentium4</a:t>
            </a:r>
            <a:r>
              <a:rPr lang="zh-CN" altLang="en-US" sz="2400" dirty="0" smtClean="0"/>
              <a:t>接口到</a:t>
            </a:r>
            <a:r>
              <a:rPr lang="en-US" altLang="zh-CN" sz="2400" dirty="0" smtClean="0"/>
              <a:t>16</a:t>
            </a:r>
            <a:r>
              <a:rPr lang="zh-CN" altLang="en-US" sz="2400" dirty="0" smtClean="0"/>
              <a:t>位</a:t>
            </a:r>
            <a:r>
              <a:rPr lang="en-US" altLang="zh-CN" sz="2400" dirty="0" smtClean="0"/>
              <a:t>I/O</a:t>
            </a:r>
            <a:r>
              <a:rPr lang="zh-CN" altLang="en-US" sz="2400" dirty="0" smtClean="0"/>
              <a:t>端口，端口地址在</a:t>
            </a:r>
            <a:r>
              <a:rPr lang="en-US" altLang="zh-CN" sz="2400" dirty="0" smtClean="0"/>
              <a:t>2000H~2001H</a:t>
            </a:r>
            <a:r>
              <a:rPr lang="zh-CN" altLang="en-US" sz="2400" dirty="0" smtClean="0"/>
              <a:t>。</a:t>
            </a:r>
            <a:endParaRPr 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97" y="1556792"/>
            <a:ext cx="7153275" cy="47625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91748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Pentium~Core2</a:t>
            </a:r>
            <a:r>
              <a:rPr lang="zh-CN" altLang="en-US" dirty="0"/>
              <a:t>的</a:t>
            </a:r>
            <a:r>
              <a:rPr lang="en-US" altLang="zh-CN" dirty="0"/>
              <a:t>I/O</a:t>
            </a:r>
            <a:r>
              <a:rPr lang="zh-CN" altLang="en-US" dirty="0"/>
              <a:t>体</a:t>
            </a:r>
            <a:endParaRPr lang="en-US" dirty="0"/>
          </a:p>
        </p:txBody>
      </p:sp>
      <p:sp>
        <p:nvSpPr>
          <p:cNvPr id="3" name="内容占位符 2"/>
          <p:cNvSpPr>
            <a:spLocks noGrp="1"/>
          </p:cNvSpPr>
          <p:nvPr>
            <p:ph idx="1"/>
          </p:nvPr>
        </p:nvSpPr>
        <p:spPr/>
        <p:txBody>
          <a:bodyPr/>
          <a:lstStyle/>
          <a:p>
            <a:r>
              <a:rPr lang="zh-CN" altLang="en-US" dirty="0" smtClean="0"/>
              <a:t>当</a:t>
            </a:r>
            <a:r>
              <a:rPr lang="en-US" altLang="zh-CN" dirty="0" smtClean="0"/>
              <a:t>I/O</a:t>
            </a:r>
            <a:r>
              <a:rPr lang="zh-CN" altLang="en-US" dirty="0" smtClean="0"/>
              <a:t>端口扩展到</a:t>
            </a:r>
            <a:r>
              <a:rPr lang="en-US" altLang="zh-CN" dirty="0" smtClean="0"/>
              <a:t>64</a:t>
            </a:r>
            <a:r>
              <a:rPr lang="zh-CN" altLang="en-US" dirty="0" smtClean="0"/>
              <a:t>位时，应当尽量避免</a:t>
            </a:r>
            <a:r>
              <a:rPr lang="en-US" altLang="zh-CN" dirty="0" smtClean="0"/>
              <a:t>I/O</a:t>
            </a:r>
            <a:r>
              <a:rPr lang="zh-CN" altLang="en-US" dirty="0" smtClean="0"/>
              <a:t>端口的宽度</a:t>
            </a:r>
            <a:r>
              <a:rPr lang="zh-CN" altLang="en-US" dirty="0" smtClean="0">
                <a:solidFill>
                  <a:srgbClr val="CC00CC"/>
                </a:solidFill>
              </a:rPr>
              <a:t>跨越</a:t>
            </a:r>
            <a:r>
              <a:rPr lang="en-US" altLang="zh-CN" dirty="0" smtClean="0"/>
              <a:t>64</a:t>
            </a:r>
            <a:r>
              <a:rPr lang="zh-CN" altLang="en-US" dirty="0" smtClean="0"/>
              <a:t>位边界。</a:t>
            </a:r>
            <a:endParaRPr lang="en-US" altLang="zh-CN" dirty="0" smtClean="0"/>
          </a:p>
          <a:p>
            <a:endParaRPr lang="en-US" altLang="zh-CN" dirty="0" smtClean="0"/>
          </a:p>
          <a:p>
            <a:r>
              <a:rPr lang="zh-CN" altLang="en-US" dirty="0" smtClean="0">
                <a:solidFill>
                  <a:srgbClr val="CC00CC"/>
                </a:solidFill>
              </a:rPr>
              <a:t>例，</a:t>
            </a:r>
            <a:r>
              <a:rPr lang="en-US" altLang="zh-CN" dirty="0" smtClean="0"/>
              <a:t>16</a:t>
            </a:r>
            <a:r>
              <a:rPr lang="zh-CN" altLang="en-US" dirty="0" smtClean="0"/>
              <a:t>位端口的地址</a:t>
            </a:r>
            <a:r>
              <a:rPr lang="en-US" altLang="zh-CN" dirty="0" smtClean="0"/>
              <a:t>2007H</a:t>
            </a:r>
            <a:r>
              <a:rPr lang="zh-CN" altLang="en-US" dirty="0" smtClean="0"/>
              <a:t>和</a:t>
            </a:r>
            <a:r>
              <a:rPr lang="en-US" altLang="zh-CN" dirty="0" smtClean="0"/>
              <a:t>2008H</a:t>
            </a:r>
            <a:r>
              <a:rPr lang="zh-CN" altLang="en-US" dirty="0" smtClean="0"/>
              <a:t>，端口地址</a:t>
            </a:r>
            <a:r>
              <a:rPr lang="en-US" altLang="zh-CN" dirty="0" smtClean="0"/>
              <a:t>2007H</a:t>
            </a:r>
            <a:r>
              <a:rPr lang="zh-CN" altLang="en-US" dirty="0" smtClean="0"/>
              <a:t>在</a:t>
            </a:r>
            <a:r>
              <a:rPr lang="en-US" altLang="zh-CN" dirty="0" smtClean="0"/>
              <a:t>I/O</a:t>
            </a:r>
            <a:r>
              <a:rPr lang="zh-CN" altLang="en-US" dirty="0" smtClean="0"/>
              <a:t>体</a:t>
            </a:r>
            <a:r>
              <a:rPr lang="en-US" altLang="zh-CN" dirty="0" smtClean="0"/>
              <a:t>7</a:t>
            </a:r>
            <a:r>
              <a:rPr lang="zh-CN" altLang="en-US" dirty="0" smtClean="0"/>
              <a:t>，</a:t>
            </a:r>
            <a:r>
              <a:rPr lang="zh-CN" altLang="en-US" dirty="0"/>
              <a:t>端口地址</a:t>
            </a:r>
            <a:r>
              <a:rPr lang="en-US" altLang="zh-CN" dirty="0" smtClean="0"/>
              <a:t>2008H</a:t>
            </a:r>
            <a:r>
              <a:rPr lang="zh-CN" altLang="en-US" dirty="0" smtClean="0"/>
              <a:t>在</a:t>
            </a:r>
            <a:r>
              <a:rPr lang="en-US" altLang="zh-CN" dirty="0" smtClean="0"/>
              <a:t>I/O</a:t>
            </a:r>
            <a:r>
              <a:rPr lang="zh-CN" altLang="en-US" dirty="0" smtClean="0"/>
              <a:t>体</a:t>
            </a:r>
            <a:r>
              <a:rPr lang="en-US" altLang="zh-CN" dirty="0" smtClean="0"/>
              <a:t>0</a:t>
            </a:r>
            <a:r>
              <a:rPr lang="zh-CN" altLang="en-US" dirty="0" smtClean="0"/>
              <a:t>，两者的被译码的地址是不同的。</a:t>
            </a:r>
            <a:endParaRPr lang="en-US" dirty="0"/>
          </a:p>
        </p:txBody>
      </p:sp>
    </p:spTree>
    <p:extLst>
      <p:ext uri="{BB962C8B-B14F-4D97-AF65-F5344CB8AC3E}">
        <p14:creationId xmlns:p14="http://schemas.microsoft.com/office/powerpoint/2010/main" val="234408207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t>I/O</a:t>
            </a:r>
            <a:r>
              <a:rPr lang="zh-CN" altLang="en-US" dirty="0" smtClean="0"/>
              <a:t>接口概述</a:t>
            </a:r>
          </a:p>
          <a:p>
            <a:pPr eaLnBrk="1" hangingPunct="1"/>
            <a:r>
              <a:rPr lang="en-US" altLang="zh-CN" dirty="0" smtClean="0"/>
              <a:t>I/O</a:t>
            </a:r>
            <a:r>
              <a:rPr lang="zh-CN" altLang="en-US" dirty="0" smtClean="0"/>
              <a:t>端口地址译码</a:t>
            </a:r>
            <a:endParaRPr lang="en-US" altLang="zh-CN" dirty="0" smtClean="0"/>
          </a:p>
          <a:p>
            <a:pPr eaLnBrk="1" hangingPunct="1"/>
            <a:r>
              <a:rPr lang="zh-CN" altLang="en-US" dirty="0" smtClean="0">
                <a:solidFill>
                  <a:srgbClr val="C00000"/>
                </a:solidFill>
              </a:rPr>
              <a:t>可编程外围设备接口</a:t>
            </a:r>
            <a:endParaRPr lang="en-US" altLang="zh-CN" dirty="0" smtClean="0">
              <a:solidFill>
                <a:srgbClr val="C00000"/>
              </a:solidFill>
            </a:endParaRPr>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extLst>
      <p:ext uri="{BB962C8B-B14F-4D97-AF65-F5344CB8AC3E}">
        <p14:creationId xmlns:p14="http://schemas.microsoft.com/office/powerpoint/2010/main" val="3405570543"/>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可编程外围设备</a:t>
            </a:r>
            <a:r>
              <a:rPr lang="zh-CN" altLang="en-US" dirty="0" smtClean="0"/>
              <a:t>接口</a:t>
            </a:r>
            <a:endParaRPr lang="en-US" dirty="0"/>
          </a:p>
        </p:txBody>
      </p:sp>
      <p:sp>
        <p:nvSpPr>
          <p:cNvPr id="3" name="内容占位符 2"/>
          <p:cNvSpPr>
            <a:spLocks noGrp="1"/>
          </p:cNvSpPr>
          <p:nvPr>
            <p:ph idx="1"/>
          </p:nvPr>
        </p:nvSpPr>
        <p:spPr/>
        <p:txBody>
          <a:bodyPr/>
          <a:lstStyle/>
          <a:p>
            <a:r>
              <a:rPr lang="en-US" dirty="0" smtClean="0"/>
              <a:t>82C55</a:t>
            </a:r>
            <a:r>
              <a:rPr lang="zh-CN" altLang="en-US" dirty="0" smtClean="0"/>
              <a:t>基本描述</a:t>
            </a:r>
            <a:endParaRPr lang="en-US" altLang="zh-CN" dirty="0" smtClean="0"/>
          </a:p>
          <a:p>
            <a:r>
              <a:rPr lang="en-US" dirty="0" smtClean="0"/>
              <a:t>82C55</a:t>
            </a:r>
            <a:r>
              <a:rPr lang="zh-CN" altLang="en-US" dirty="0" smtClean="0"/>
              <a:t>编程</a:t>
            </a:r>
            <a:endParaRPr lang="en-US" altLang="zh-CN" dirty="0" smtClean="0"/>
          </a:p>
          <a:p>
            <a:r>
              <a:rPr lang="zh-CN" altLang="en-US" dirty="0" smtClean="0"/>
              <a:t>方式</a:t>
            </a:r>
            <a:r>
              <a:rPr lang="en-US" altLang="zh-CN" dirty="0" smtClean="0"/>
              <a:t>0</a:t>
            </a:r>
            <a:r>
              <a:rPr lang="zh-CN" altLang="en-US" dirty="0" smtClean="0"/>
              <a:t>操作</a:t>
            </a:r>
            <a:endParaRPr lang="en-US" altLang="zh-CN" dirty="0" smtClean="0"/>
          </a:p>
          <a:p>
            <a:r>
              <a:rPr lang="zh-CN" altLang="en-US" dirty="0" smtClean="0"/>
              <a:t>与</a:t>
            </a:r>
            <a:r>
              <a:rPr lang="en-US" altLang="zh-CN" dirty="0" smtClean="0"/>
              <a:t>82C55</a:t>
            </a:r>
            <a:r>
              <a:rPr lang="zh-CN" altLang="en-US" dirty="0" smtClean="0"/>
              <a:t>接口的</a:t>
            </a:r>
            <a:r>
              <a:rPr lang="en-US" altLang="zh-CN" dirty="0" smtClean="0"/>
              <a:t>LCD</a:t>
            </a:r>
            <a:r>
              <a:rPr lang="zh-CN" altLang="en-US" dirty="0" smtClean="0"/>
              <a:t>显示器</a:t>
            </a:r>
            <a:endParaRPr lang="en-US" altLang="zh-CN" dirty="0" smtClean="0"/>
          </a:p>
          <a:p>
            <a:r>
              <a:rPr lang="zh-CN" altLang="en-US" dirty="0" smtClean="0"/>
              <a:t>方式</a:t>
            </a:r>
            <a:r>
              <a:rPr lang="en-US" altLang="zh-CN" dirty="0" smtClean="0"/>
              <a:t>1</a:t>
            </a:r>
            <a:r>
              <a:rPr lang="zh-CN" altLang="en-US" dirty="0" smtClean="0"/>
              <a:t>选通输入</a:t>
            </a:r>
            <a:endParaRPr lang="en-US" altLang="zh-CN" dirty="0" smtClean="0"/>
          </a:p>
          <a:p>
            <a:r>
              <a:rPr lang="zh-CN" altLang="en-US" dirty="0" smtClean="0"/>
              <a:t>方式</a:t>
            </a:r>
            <a:r>
              <a:rPr lang="en-US" altLang="zh-CN" dirty="0" smtClean="0"/>
              <a:t>1</a:t>
            </a:r>
            <a:r>
              <a:rPr lang="zh-CN" altLang="en-US" dirty="0" smtClean="0"/>
              <a:t>选通输出</a:t>
            </a:r>
            <a:endParaRPr lang="en-US" altLang="zh-CN" dirty="0" smtClean="0"/>
          </a:p>
          <a:p>
            <a:r>
              <a:rPr lang="zh-CN" altLang="en-US" dirty="0" smtClean="0"/>
              <a:t>方式</a:t>
            </a:r>
            <a:r>
              <a:rPr lang="en-US" altLang="zh-CN" dirty="0" smtClean="0"/>
              <a:t>2</a:t>
            </a:r>
            <a:r>
              <a:rPr lang="zh-CN" altLang="en-US" dirty="0" smtClean="0"/>
              <a:t>双向操作</a:t>
            </a:r>
            <a:endParaRPr lang="en-US" altLang="zh-CN" dirty="0" smtClean="0"/>
          </a:p>
          <a:p>
            <a:r>
              <a:rPr lang="en-US" dirty="0" smtClean="0"/>
              <a:t>82C55</a:t>
            </a:r>
            <a:r>
              <a:rPr lang="zh-CN" altLang="en-US" dirty="0" smtClean="0"/>
              <a:t>方式小结</a:t>
            </a:r>
            <a:endParaRPr lang="en-US" altLang="zh-CN" dirty="0" smtClean="0"/>
          </a:p>
          <a:p>
            <a:r>
              <a:rPr lang="zh-CN" altLang="en-US" dirty="0" smtClean="0">
                <a:solidFill>
                  <a:srgbClr val="008000"/>
                </a:solidFill>
              </a:rPr>
              <a:t>串行</a:t>
            </a:r>
            <a:r>
              <a:rPr lang="en-US" altLang="zh-CN" dirty="0" smtClean="0">
                <a:solidFill>
                  <a:srgbClr val="008000"/>
                </a:solidFill>
              </a:rPr>
              <a:t>EEPROM</a:t>
            </a:r>
            <a:r>
              <a:rPr lang="zh-CN" altLang="en-US" dirty="0" smtClean="0">
                <a:solidFill>
                  <a:srgbClr val="008000"/>
                </a:solidFill>
              </a:rPr>
              <a:t>接口</a:t>
            </a:r>
            <a:endParaRPr lang="en-US" dirty="0">
              <a:solidFill>
                <a:srgbClr val="008000"/>
              </a:solidFill>
            </a:endParaRPr>
          </a:p>
        </p:txBody>
      </p:sp>
    </p:spTree>
    <p:extLst>
      <p:ext uri="{BB962C8B-B14F-4D97-AF65-F5344CB8AC3E}">
        <p14:creationId xmlns:p14="http://schemas.microsoft.com/office/powerpoint/2010/main" val="414979325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并行数据传输方式</a:t>
            </a:r>
          </a:p>
        </p:txBody>
      </p:sp>
      <p:sp>
        <p:nvSpPr>
          <p:cNvPr id="125955" name="Rectangle 3"/>
          <p:cNvSpPr>
            <a:spLocks noGrp="1" noChangeArrowheads="1"/>
          </p:cNvSpPr>
          <p:nvPr>
            <p:ph type="body" idx="1"/>
          </p:nvPr>
        </p:nvSpPr>
        <p:spPr>
          <a:xfrm>
            <a:off x="250825" y="1125538"/>
            <a:ext cx="8567738" cy="5111750"/>
          </a:xfrm>
        </p:spPr>
        <p:txBody>
          <a:bodyPr/>
          <a:lstStyle/>
          <a:p>
            <a:pPr eaLnBrk="1" hangingPunct="1"/>
            <a:r>
              <a:rPr lang="zh-CN" altLang="en-US" dirty="0" smtClean="0"/>
              <a:t>以计算机的字长（通常是</a:t>
            </a:r>
            <a:r>
              <a:rPr lang="en-US" altLang="zh-CN" dirty="0" smtClean="0"/>
              <a:t>8</a:t>
            </a:r>
            <a:r>
              <a:rPr lang="zh-CN" altLang="en-US" dirty="0" smtClean="0"/>
              <a:t>位、</a:t>
            </a:r>
            <a:r>
              <a:rPr lang="en-US" altLang="zh-CN" dirty="0" smtClean="0"/>
              <a:t>16</a:t>
            </a:r>
            <a:r>
              <a:rPr lang="zh-CN" altLang="en-US" dirty="0" smtClean="0"/>
              <a:t>位、</a:t>
            </a:r>
            <a:r>
              <a:rPr lang="en-US" altLang="zh-CN" dirty="0" smtClean="0"/>
              <a:t>32</a:t>
            </a:r>
            <a:r>
              <a:rPr lang="zh-CN" altLang="en-US" dirty="0" smtClean="0"/>
              <a:t>位或</a:t>
            </a:r>
            <a:r>
              <a:rPr lang="en-US" altLang="zh-CN" dirty="0" smtClean="0"/>
              <a:t>64</a:t>
            </a:r>
            <a:r>
              <a:rPr lang="zh-CN" altLang="en-US" dirty="0" smtClean="0"/>
              <a:t>位）为传输单位，一次传送一个字长的数据。</a:t>
            </a:r>
          </a:p>
          <a:p>
            <a:pPr eaLnBrk="1" hangingPunct="1"/>
            <a:endParaRPr lang="zh-CN" altLang="en-US" dirty="0" smtClean="0"/>
          </a:p>
          <a:p>
            <a:pPr eaLnBrk="1" hangingPunct="1"/>
            <a:r>
              <a:rPr lang="zh-CN" altLang="en-US" dirty="0" smtClean="0"/>
              <a:t>微机系统中最基本的信息交换方法。</a:t>
            </a:r>
          </a:p>
          <a:p>
            <a:pPr lvl="1" eaLnBrk="1" hangingPunct="1"/>
            <a:r>
              <a:rPr lang="zh-CN" altLang="en-US" dirty="0" smtClean="0">
                <a:solidFill>
                  <a:srgbClr val="CC00CC"/>
                </a:solidFill>
              </a:rPr>
              <a:t>例如，</a:t>
            </a:r>
            <a:r>
              <a:rPr lang="zh-CN" altLang="en-US" dirty="0" smtClean="0"/>
              <a:t>系统板上各部件之间，接口电路板上各部件之间。</a:t>
            </a:r>
          </a:p>
          <a:p>
            <a:pPr eaLnBrk="1" hangingPunct="1"/>
            <a:endParaRPr lang="zh-CN" altLang="en-US" dirty="0" smtClean="0"/>
          </a:p>
          <a:p>
            <a:pPr eaLnBrk="1" hangingPunct="1"/>
            <a:r>
              <a:rPr lang="zh-CN" altLang="en-US" dirty="0" smtClean="0"/>
              <a:t>适合于外部设备与微机之间进行</a:t>
            </a:r>
            <a:r>
              <a:rPr lang="zh-CN" altLang="en-US" dirty="0" smtClean="0">
                <a:solidFill>
                  <a:srgbClr val="0000CC"/>
                </a:solidFill>
              </a:rPr>
              <a:t>近距离、大量和快速</a:t>
            </a:r>
            <a:r>
              <a:rPr lang="zh-CN" altLang="en-US" dirty="0" smtClean="0"/>
              <a:t>的信息交换。</a:t>
            </a:r>
          </a:p>
          <a:p>
            <a:pPr lvl="1" eaLnBrk="1" hangingPunct="1"/>
            <a:r>
              <a:rPr lang="zh-CN" altLang="en-US" dirty="0" smtClean="0">
                <a:solidFill>
                  <a:srgbClr val="CC00CC"/>
                </a:solidFill>
              </a:rPr>
              <a:t>例如，</a:t>
            </a:r>
            <a:r>
              <a:rPr lang="zh-CN" altLang="en-US" dirty="0" smtClean="0"/>
              <a:t>微机与并行接口打印机、磁盘驱动器。</a:t>
            </a:r>
          </a:p>
        </p:txBody>
      </p:sp>
    </p:spTree>
    <p:extLst>
      <p:ext uri="{BB962C8B-B14F-4D97-AF65-F5344CB8AC3E}">
        <p14:creationId xmlns:p14="http://schemas.microsoft.com/office/powerpoint/2010/main" val="3151777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5955">
                                            <p:txEl>
                                              <p:pRg st="2" end="2"/>
                                            </p:txEl>
                                          </p:spTgt>
                                        </p:tgtEl>
                                        <p:attrNameLst>
                                          <p:attrName>style.visibility</p:attrName>
                                        </p:attrNameLst>
                                      </p:cBhvr>
                                      <p:to>
                                        <p:strVal val="visible"/>
                                      </p:to>
                                    </p:set>
                                    <p:animEffect transition="in" filter="slide(fromBottom)">
                                      <p:cBhvr>
                                        <p:cTn id="7" dur="500"/>
                                        <p:tgtEl>
                                          <p:spTgt spid="12595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25955">
                                            <p:txEl>
                                              <p:pRg st="3" end="3"/>
                                            </p:txEl>
                                          </p:spTgt>
                                        </p:tgtEl>
                                        <p:attrNameLst>
                                          <p:attrName>style.visibility</p:attrName>
                                        </p:attrNameLst>
                                      </p:cBhvr>
                                      <p:to>
                                        <p:strVal val="visible"/>
                                      </p:to>
                                    </p:set>
                                    <p:animEffect transition="in" filter="slide(fromBottom)">
                                      <p:cBhvr>
                                        <p:cTn id="10" dur="500"/>
                                        <p:tgtEl>
                                          <p:spTgt spid="12595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25955">
                                            <p:txEl>
                                              <p:pRg st="5" end="5"/>
                                            </p:txEl>
                                          </p:spTgt>
                                        </p:tgtEl>
                                        <p:attrNameLst>
                                          <p:attrName>style.visibility</p:attrName>
                                        </p:attrNameLst>
                                      </p:cBhvr>
                                      <p:to>
                                        <p:strVal val="visible"/>
                                      </p:to>
                                    </p:set>
                                    <p:animEffect transition="in" filter="slide(fromBottom)">
                                      <p:cBhvr>
                                        <p:cTn id="15" dur="500"/>
                                        <p:tgtEl>
                                          <p:spTgt spid="125955">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25955">
                                            <p:txEl>
                                              <p:pRg st="6" end="6"/>
                                            </p:txEl>
                                          </p:spTgt>
                                        </p:tgtEl>
                                        <p:attrNameLst>
                                          <p:attrName>style.visibility</p:attrName>
                                        </p:attrNameLst>
                                      </p:cBhvr>
                                      <p:to>
                                        <p:strVal val="visible"/>
                                      </p:to>
                                    </p:set>
                                    <p:animEffect transition="in" filter="slide(fromBottom)">
                                      <p:cBhvr>
                                        <p:cTn id="18" dur="500"/>
                                        <p:tgtEl>
                                          <p:spTgt spid="1259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的基本特征</a:t>
            </a:r>
            <a:endParaRPr lang="en-US" dirty="0"/>
          </a:p>
        </p:txBody>
      </p:sp>
      <p:sp>
        <p:nvSpPr>
          <p:cNvPr id="3" name="内容占位符 2"/>
          <p:cNvSpPr>
            <a:spLocks noGrp="1"/>
          </p:cNvSpPr>
          <p:nvPr>
            <p:ph idx="1"/>
          </p:nvPr>
        </p:nvSpPr>
        <p:spPr/>
        <p:txBody>
          <a:bodyPr/>
          <a:lstStyle/>
          <a:p>
            <a:r>
              <a:rPr lang="en-US" sz="2400" dirty="0" smtClean="0"/>
              <a:t>82C55</a:t>
            </a:r>
            <a:r>
              <a:rPr lang="zh-CN" altLang="en-US" sz="2400" dirty="0" smtClean="0"/>
              <a:t>有</a:t>
            </a:r>
            <a:r>
              <a:rPr lang="en-US" altLang="zh-CN" sz="2400" dirty="0" smtClean="0">
                <a:solidFill>
                  <a:srgbClr val="0000CC"/>
                </a:solidFill>
              </a:rPr>
              <a:t>24</a:t>
            </a:r>
            <a:r>
              <a:rPr lang="zh-CN" altLang="en-US" sz="2400" dirty="0" smtClean="0">
                <a:solidFill>
                  <a:srgbClr val="0000CC"/>
                </a:solidFill>
              </a:rPr>
              <a:t>个引脚</a:t>
            </a:r>
            <a:r>
              <a:rPr lang="zh-CN" altLang="en-US" sz="2400" dirty="0" smtClean="0"/>
              <a:t>可用于</a:t>
            </a:r>
            <a:r>
              <a:rPr lang="en-US" altLang="zh-CN" sz="2400" dirty="0" smtClean="0"/>
              <a:t>I/O</a:t>
            </a:r>
            <a:r>
              <a:rPr lang="zh-CN" altLang="en-US" sz="2400" dirty="0" smtClean="0"/>
              <a:t>，每组</a:t>
            </a:r>
            <a:r>
              <a:rPr lang="en-US" altLang="zh-CN" sz="2400" dirty="0" smtClean="0"/>
              <a:t>12</a:t>
            </a:r>
            <a:r>
              <a:rPr lang="zh-CN" altLang="en-US" sz="2400" dirty="0" smtClean="0"/>
              <a:t>个引脚可进行编程，以</a:t>
            </a:r>
            <a:r>
              <a:rPr lang="en-US" altLang="zh-CN" sz="2400" dirty="0" smtClean="0"/>
              <a:t>3</a:t>
            </a:r>
            <a:r>
              <a:rPr lang="zh-CN" altLang="en-US" sz="2400" dirty="0"/>
              <a:t>种</a:t>
            </a:r>
            <a:r>
              <a:rPr lang="zh-CN" altLang="en-US" sz="2400" dirty="0" smtClean="0"/>
              <a:t>不同的操作方式工作。</a:t>
            </a:r>
            <a:endParaRPr lang="en-US" altLang="zh-CN" sz="2400" dirty="0" smtClean="0"/>
          </a:p>
          <a:p>
            <a:endParaRPr lang="en-US" sz="2400" dirty="0"/>
          </a:p>
          <a:p>
            <a:r>
              <a:rPr lang="en-US" sz="2400" dirty="0" smtClean="0"/>
              <a:t>82C55</a:t>
            </a:r>
            <a:r>
              <a:rPr lang="zh-CN" altLang="en-US" sz="2400" dirty="0" smtClean="0"/>
              <a:t>可将任一</a:t>
            </a:r>
            <a:r>
              <a:rPr lang="en-US" altLang="zh-CN" sz="2400" dirty="0" smtClean="0">
                <a:solidFill>
                  <a:srgbClr val="0000CC"/>
                </a:solidFill>
              </a:rPr>
              <a:t>TTL</a:t>
            </a:r>
            <a:r>
              <a:rPr lang="zh-CN" altLang="en-US" sz="2400" dirty="0" smtClean="0">
                <a:solidFill>
                  <a:srgbClr val="0000CC"/>
                </a:solidFill>
              </a:rPr>
              <a:t>兼容设备</a:t>
            </a:r>
            <a:r>
              <a:rPr lang="zh-CN" altLang="en-US" sz="2400" dirty="0" smtClean="0"/>
              <a:t>与微处理器相连。</a:t>
            </a:r>
            <a:endParaRPr lang="en-US" altLang="zh-CN" sz="2400" dirty="0" smtClean="0"/>
          </a:p>
          <a:p>
            <a:endParaRPr lang="en-US" sz="2400" dirty="0"/>
          </a:p>
          <a:p>
            <a:r>
              <a:rPr lang="zh-CN" altLang="en-US" sz="2400" dirty="0" smtClean="0"/>
              <a:t>如果</a:t>
            </a:r>
            <a:r>
              <a:rPr lang="zh-CN" altLang="en-US" sz="2400" dirty="0"/>
              <a:t>使用</a:t>
            </a:r>
            <a:r>
              <a:rPr lang="en-US" altLang="zh-CN" sz="2400" dirty="0" smtClean="0"/>
              <a:t>82C55</a:t>
            </a:r>
            <a:r>
              <a:rPr lang="zh-CN" altLang="en-US" sz="2400" dirty="0" smtClean="0"/>
              <a:t>（</a:t>
            </a:r>
            <a:r>
              <a:rPr lang="en-US" altLang="zh-CN" sz="2400" dirty="0" smtClean="0"/>
              <a:t>CMOS</a:t>
            </a:r>
            <a:r>
              <a:rPr lang="zh-CN" altLang="en-US" sz="2400" dirty="0" smtClean="0"/>
              <a:t>型）与高于</a:t>
            </a:r>
            <a:r>
              <a:rPr lang="en-US" altLang="zh-CN" sz="2400" dirty="0" smtClean="0"/>
              <a:t>8MHz</a:t>
            </a:r>
            <a:r>
              <a:rPr lang="zh-CN" altLang="en-US" sz="2400" dirty="0" smtClean="0"/>
              <a:t>时钟的微处理器一起工作，则需要插入</a:t>
            </a:r>
            <a:r>
              <a:rPr lang="zh-CN" altLang="en-US" sz="2400" dirty="0" smtClean="0">
                <a:solidFill>
                  <a:srgbClr val="0000CC"/>
                </a:solidFill>
              </a:rPr>
              <a:t>等待状态</a:t>
            </a:r>
            <a:r>
              <a:rPr lang="zh-CN" altLang="en-US" sz="2400" dirty="0" smtClean="0"/>
              <a:t>。</a:t>
            </a:r>
            <a:endParaRPr lang="en-US" altLang="zh-CN" sz="2400" dirty="0" smtClean="0"/>
          </a:p>
          <a:p>
            <a:endParaRPr lang="en-US" sz="2400" dirty="0"/>
          </a:p>
          <a:p>
            <a:r>
              <a:rPr lang="en-US" sz="2400" dirty="0" smtClean="0"/>
              <a:t>82C55</a:t>
            </a:r>
            <a:r>
              <a:rPr lang="zh-CN" altLang="en-US" sz="2400" dirty="0" smtClean="0"/>
              <a:t>可以为每个输出提供</a:t>
            </a:r>
            <a:r>
              <a:rPr lang="zh-CN" altLang="en-US" sz="2400" dirty="0" smtClean="0">
                <a:solidFill>
                  <a:srgbClr val="0000CC"/>
                </a:solidFill>
              </a:rPr>
              <a:t>至少</a:t>
            </a:r>
            <a:r>
              <a:rPr lang="en-US" altLang="zh-CN" sz="2400" dirty="0" smtClean="0">
                <a:solidFill>
                  <a:srgbClr val="0000CC"/>
                </a:solidFill>
              </a:rPr>
              <a:t>2.5mA</a:t>
            </a:r>
            <a:r>
              <a:rPr lang="zh-CN" altLang="en-US" sz="2400" dirty="0" smtClean="0">
                <a:solidFill>
                  <a:srgbClr val="0000CC"/>
                </a:solidFill>
              </a:rPr>
              <a:t>的灌电流</a:t>
            </a:r>
            <a:r>
              <a:rPr lang="zh-CN" altLang="en-US" sz="2400" dirty="0" smtClean="0"/>
              <a:t>（</a:t>
            </a:r>
            <a:r>
              <a:rPr lang="en-US" altLang="zh-CN" sz="2400" dirty="0" smtClean="0"/>
              <a:t>logic 0</a:t>
            </a:r>
            <a:r>
              <a:rPr lang="zh-CN" altLang="en-US" sz="2400" dirty="0" smtClean="0"/>
              <a:t>），最大为</a:t>
            </a:r>
            <a:r>
              <a:rPr lang="en-US" altLang="zh-CN" sz="2400" dirty="0" smtClean="0"/>
              <a:t>4mA</a:t>
            </a:r>
            <a:r>
              <a:rPr lang="zh-CN" altLang="en-US" sz="2400" dirty="0" smtClean="0"/>
              <a:t>。</a:t>
            </a:r>
            <a:endParaRPr lang="en-US" altLang="zh-CN" sz="2400" dirty="0" smtClean="0"/>
          </a:p>
          <a:p>
            <a:endParaRPr lang="en-US" altLang="zh-CN" sz="2400" dirty="0" smtClean="0"/>
          </a:p>
          <a:p>
            <a:r>
              <a:rPr lang="en-US" sz="2400" dirty="0" smtClean="0"/>
              <a:t>82C55</a:t>
            </a:r>
            <a:r>
              <a:rPr lang="zh-CN" altLang="en-US" sz="2400" dirty="0" smtClean="0"/>
              <a:t>在</a:t>
            </a:r>
            <a:r>
              <a:rPr lang="en-US" altLang="zh-CN" sz="2400" dirty="0" smtClean="0">
                <a:solidFill>
                  <a:srgbClr val="0000CC"/>
                </a:solidFill>
              </a:rPr>
              <a:t>Pentium 4</a:t>
            </a:r>
            <a:r>
              <a:rPr lang="zh-CN" altLang="en-US" sz="2400" dirty="0" smtClean="0">
                <a:solidFill>
                  <a:srgbClr val="0000CC"/>
                </a:solidFill>
              </a:rPr>
              <a:t>系统</a:t>
            </a:r>
            <a:r>
              <a:rPr lang="zh-CN" altLang="en-US" sz="2400" dirty="0" smtClean="0"/>
              <a:t>中仍有使用。尽管不是单独的</a:t>
            </a:r>
            <a:r>
              <a:rPr lang="en-US" altLang="zh-CN" sz="2400" dirty="0" smtClean="0"/>
              <a:t>82C55</a:t>
            </a:r>
            <a:r>
              <a:rPr lang="zh-CN" altLang="en-US" sz="2400" dirty="0" smtClean="0"/>
              <a:t>芯片，但编程是兼容的。</a:t>
            </a:r>
            <a:endParaRPr lang="en-US" sz="2400" dirty="0"/>
          </a:p>
        </p:txBody>
      </p:sp>
    </p:spTree>
    <p:extLst>
      <p:ext uri="{BB962C8B-B14F-4D97-AF65-F5344CB8AC3E}">
        <p14:creationId xmlns:p14="http://schemas.microsoft.com/office/powerpoint/2010/main" val="25219643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的引脚</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1196752"/>
            <a:ext cx="578167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7544" y="5949280"/>
            <a:ext cx="1031051" cy="369332"/>
          </a:xfrm>
          <a:prstGeom prst="rect">
            <a:avLst/>
          </a:prstGeom>
          <a:noFill/>
        </p:spPr>
        <p:txBody>
          <a:bodyPr wrap="none" rtlCol="0">
            <a:spAutoFit/>
          </a:bodyPr>
          <a:lstStyle/>
          <a:p>
            <a:r>
              <a:rPr lang="en-US" dirty="0" smtClean="0"/>
              <a:t>DIP</a:t>
            </a:r>
            <a:r>
              <a:rPr lang="zh-CN" altLang="en-US" dirty="0" smtClean="0"/>
              <a:t>封装</a:t>
            </a:r>
            <a:endParaRPr lang="en-US" dirty="0"/>
          </a:p>
        </p:txBody>
      </p:sp>
    </p:spTree>
    <p:extLst>
      <p:ext uri="{BB962C8B-B14F-4D97-AF65-F5344CB8AC3E}">
        <p14:creationId xmlns:p14="http://schemas.microsoft.com/office/powerpoint/2010/main" val="399999734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t>82C55</a:t>
            </a:r>
            <a:r>
              <a:rPr lang="zh-CN" altLang="en-US" dirty="0" smtClean="0"/>
              <a:t>的内部结构</a:t>
            </a:r>
          </a:p>
        </p:txBody>
      </p:sp>
      <p:grpSp>
        <p:nvGrpSpPr>
          <p:cNvPr id="128005" name="Group 5"/>
          <p:cNvGrpSpPr>
            <a:grpSpLocks/>
          </p:cNvGrpSpPr>
          <p:nvPr/>
        </p:nvGrpSpPr>
        <p:grpSpPr bwMode="auto">
          <a:xfrm>
            <a:off x="-34925" y="1125538"/>
            <a:ext cx="9144000" cy="5383212"/>
            <a:chOff x="0" y="901"/>
            <a:chExt cx="5760" cy="3391"/>
          </a:xfrm>
        </p:grpSpPr>
        <p:sp>
          <p:nvSpPr>
            <p:cNvPr id="11268" name="Rectangle 6"/>
            <p:cNvSpPr>
              <a:spLocks noChangeArrowheads="1"/>
            </p:cNvSpPr>
            <p:nvPr/>
          </p:nvSpPr>
          <p:spPr bwMode="auto">
            <a:xfrm>
              <a:off x="1039" y="1854"/>
              <a:ext cx="768" cy="771"/>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100"/>
                </a:spcBef>
              </a:pPr>
              <a:r>
                <a:rPr lang="zh-CN" altLang="en-US" sz="2200" b="1">
                  <a:latin typeface="Times New Roman" pitchFamily="18" charset="0"/>
                </a:rPr>
                <a:t>数据</a:t>
              </a:r>
            </a:p>
            <a:p>
              <a:pPr algn="ctr" eaLnBrk="0" hangingPunct="0">
                <a:spcBef>
                  <a:spcPts val="100"/>
                </a:spcBef>
              </a:pPr>
              <a:r>
                <a:rPr lang="zh-CN" altLang="en-US" sz="2200" b="1">
                  <a:latin typeface="Times New Roman" pitchFamily="18" charset="0"/>
                </a:rPr>
                <a:t>总线</a:t>
              </a:r>
            </a:p>
            <a:p>
              <a:pPr algn="ctr" eaLnBrk="0" hangingPunct="0"/>
              <a:r>
                <a:rPr lang="zh-CN" altLang="en-US" sz="2200" b="1">
                  <a:latin typeface="Times New Roman" pitchFamily="18" charset="0"/>
                </a:rPr>
                <a:t>缓冲器</a:t>
              </a:r>
            </a:p>
          </p:txBody>
        </p:sp>
        <p:grpSp>
          <p:nvGrpSpPr>
            <p:cNvPr id="11269" name="Group 7"/>
            <p:cNvGrpSpPr>
              <a:grpSpLocks/>
            </p:cNvGrpSpPr>
            <p:nvPr/>
          </p:nvGrpSpPr>
          <p:grpSpPr bwMode="auto">
            <a:xfrm>
              <a:off x="3083" y="2150"/>
              <a:ext cx="43" cy="124"/>
              <a:chOff x="132" y="0"/>
              <a:chExt cx="19868" cy="19999"/>
            </a:xfrm>
          </p:grpSpPr>
          <p:sp>
            <p:nvSpPr>
              <p:cNvPr id="11396" name="Line 8"/>
              <p:cNvSpPr>
                <a:spLocks noChangeShapeType="1"/>
              </p:cNvSpPr>
              <p:nvPr/>
            </p:nvSpPr>
            <p:spPr bwMode="auto">
              <a:xfrm>
                <a:off x="132" y="0"/>
                <a:ext cx="19868"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7" name="Line 9"/>
              <p:cNvSpPr>
                <a:spLocks noChangeShapeType="1"/>
              </p:cNvSpPr>
              <p:nvPr/>
            </p:nvSpPr>
            <p:spPr bwMode="auto">
              <a:xfrm flipH="1">
                <a:off x="132" y="9925"/>
                <a:ext cx="19868"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70" name="Line 10"/>
            <p:cNvSpPr>
              <a:spLocks noChangeShapeType="1"/>
            </p:cNvSpPr>
            <p:nvPr/>
          </p:nvSpPr>
          <p:spPr bwMode="auto">
            <a:xfrm flipH="1">
              <a:off x="1817" y="2150"/>
              <a:ext cx="44"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1" name="Line 11"/>
            <p:cNvSpPr>
              <a:spLocks noChangeShapeType="1"/>
            </p:cNvSpPr>
            <p:nvPr/>
          </p:nvSpPr>
          <p:spPr bwMode="auto">
            <a:xfrm>
              <a:off x="1817" y="2211"/>
              <a:ext cx="44"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72" name="Group 12"/>
            <p:cNvGrpSpPr>
              <a:grpSpLocks/>
            </p:cNvGrpSpPr>
            <p:nvPr/>
          </p:nvGrpSpPr>
          <p:grpSpPr bwMode="auto">
            <a:xfrm>
              <a:off x="1837" y="2176"/>
              <a:ext cx="1293" cy="55"/>
              <a:chOff x="0" y="0"/>
              <a:chExt cx="20000" cy="19973"/>
            </a:xfrm>
          </p:grpSpPr>
          <p:sp>
            <p:nvSpPr>
              <p:cNvPr id="11394" name="Line 13"/>
              <p:cNvSpPr>
                <a:spLocks noChangeShapeType="1"/>
              </p:cNvSpPr>
              <p:nvPr/>
            </p:nvSpPr>
            <p:spPr bwMode="auto">
              <a:xfrm>
                <a:off x="0" y="0"/>
                <a:ext cx="20000" cy="3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5" name="Line 14"/>
              <p:cNvSpPr>
                <a:spLocks noChangeShapeType="1"/>
              </p:cNvSpPr>
              <p:nvPr/>
            </p:nvSpPr>
            <p:spPr bwMode="auto">
              <a:xfrm>
                <a:off x="0" y="19639"/>
                <a:ext cx="20000" cy="3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73" name="Line 15"/>
            <p:cNvSpPr>
              <a:spLocks noChangeShapeType="1"/>
            </p:cNvSpPr>
            <p:nvPr/>
          </p:nvSpPr>
          <p:spPr bwMode="auto">
            <a:xfrm>
              <a:off x="982" y="2150"/>
              <a:ext cx="43"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4" name="Line 16"/>
            <p:cNvSpPr>
              <a:spLocks noChangeShapeType="1"/>
            </p:cNvSpPr>
            <p:nvPr/>
          </p:nvSpPr>
          <p:spPr bwMode="auto">
            <a:xfrm flipH="1">
              <a:off x="982" y="2211"/>
              <a:ext cx="43"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5" name="Line 17"/>
            <p:cNvSpPr>
              <a:spLocks noChangeShapeType="1"/>
            </p:cNvSpPr>
            <p:nvPr/>
          </p:nvSpPr>
          <p:spPr bwMode="auto">
            <a:xfrm flipH="1">
              <a:off x="774" y="2150"/>
              <a:ext cx="44"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6" name="Line 18"/>
            <p:cNvSpPr>
              <a:spLocks noChangeShapeType="1"/>
            </p:cNvSpPr>
            <p:nvPr/>
          </p:nvSpPr>
          <p:spPr bwMode="auto">
            <a:xfrm>
              <a:off x="774" y="2211"/>
              <a:ext cx="44"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7" name="Line 19"/>
            <p:cNvSpPr>
              <a:spLocks noChangeShapeType="1"/>
            </p:cNvSpPr>
            <p:nvPr/>
          </p:nvSpPr>
          <p:spPr bwMode="auto">
            <a:xfrm>
              <a:off x="794" y="2187"/>
              <a:ext cx="21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8" name="Line 20"/>
            <p:cNvSpPr>
              <a:spLocks noChangeShapeType="1"/>
            </p:cNvSpPr>
            <p:nvPr/>
          </p:nvSpPr>
          <p:spPr bwMode="auto">
            <a:xfrm>
              <a:off x="794" y="2240"/>
              <a:ext cx="21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9" name="Rectangle 21"/>
            <p:cNvSpPr>
              <a:spLocks noChangeArrowheads="1"/>
            </p:cNvSpPr>
            <p:nvPr/>
          </p:nvSpPr>
          <p:spPr bwMode="auto">
            <a:xfrm>
              <a:off x="1930" y="3651"/>
              <a:ext cx="95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200" b="1">
                  <a:latin typeface="Times New Roman" pitchFamily="18" charset="0"/>
                </a:rPr>
                <a:t>内部控制线</a:t>
              </a:r>
            </a:p>
          </p:txBody>
        </p:sp>
        <p:sp>
          <p:nvSpPr>
            <p:cNvPr id="11280" name="Rectangle 22"/>
            <p:cNvSpPr>
              <a:spLocks noChangeArrowheads="1"/>
            </p:cNvSpPr>
            <p:nvPr/>
          </p:nvSpPr>
          <p:spPr bwMode="auto">
            <a:xfrm>
              <a:off x="1961" y="1955"/>
              <a:ext cx="95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200" b="1">
                  <a:latin typeface="Times New Roman" pitchFamily="18" charset="0"/>
                </a:rPr>
                <a:t>内部数据线</a:t>
              </a:r>
            </a:p>
          </p:txBody>
        </p:sp>
        <p:sp>
          <p:nvSpPr>
            <p:cNvPr id="11281" name="Rectangle 23"/>
            <p:cNvSpPr>
              <a:spLocks noChangeArrowheads="1"/>
            </p:cNvSpPr>
            <p:nvPr/>
          </p:nvSpPr>
          <p:spPr bwMode="auto">
            <a:xfrm>
              <a:off x="0" y="2105"/>
              <a:ext cx="77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en-US" altLang="zh-CN" sz="2200" b="1">
                  <a:latin typeface="Times New Roman" pitchFamily="18" charset="0"/>
                </a:rPr>
                <a:t>D</a:t>
              </a:r>
              <a:r>
                <a:rPr lang="en-US" altLang="zh-CN" sz="2200" b="1" baseline="-25000">
                  <a:latin typeface="Times New Roman" pitchFamily="18" charset="0"/>
                </a:rPr>
                <a:t>0</a:t>
              </a:r>
              <a:r>
                <a:rPr lang="zh-CN" altLang="en-US" sz="2200" b="1">
                  <a:latin typeface="Times New Roman" pitchFamily="18" charset="0"/>
                </a:rPr>
                <a:t>～</a:t>
              </a:r>
              <a:r>
                <a:rPr lang="en-US" altLang="zh-CN" sz="2200" b="1">
                  <a:latin typeface="Times New Roman" pitchFamily="18" charset="0"/>
                </a:rPr>
                <a:t>D</a:t>
              </a:r>
              <a:r>
                <a:rPr lang="en-US" altLang="zh-CN" sz="2200" b="1" baseline="-25000">
                  <a:latin typeface="Times New Roman" pitchFamily="18" charset="0"/>
                </a:rPr>
                <a:t>7</a:t>
              </a:r>
              <a:endParaRPr lang="en-US" altLang="zh-CN" sz="2200" b="1">
                <a:latin typeface="Times New Roman" pitchFamily="18" charset="0"/>
              </a:endParaRPr>
            </a:p>
          </p:txBody>
        </p:sp>
        <p:sp>
          <p:nvSpPr>
            <p:cNvPr id="11282" name="Rectangle 24"/>
            <p:cNvSpPr>
              <a:spLocks noChangeArrowheads="1"/>
            </p:cNvSpPr>
            <p:nvPr/>
          </p:nvSpPr>
          <p:spPr bwMode="auto">
            <a:xfrm>
              <a:off x="2086" y="1010"/>
              <a:ext cx="639" cy="59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solidFill>
                    <a:srgbClr val="FF0000"/>
                  </a:solidFill>
                  <a:latin typeface="Times New Roman" pitchFamily="18" charset="0"/>
                </a:rPr>
                <a:t>控制</a:t>
              </a:r>
            </a:p>
          </p:txBody>
        </p:sp>
        <p:sp>
          <p:nvSpPr>
            <p:cNvPr id="11283" name="Rectangle 25"/>
            <p:cNvSpPr>
              <a:spLocks noChangeArrowheads="1"/>
            </p:cNvSpPr>
            <p:nvPr/>
          </p:nvSpPr>
          <p:spPr bwMode="auto">
            <a:xfrm>
              <a:off x="3622" y="904"/>
              <a:ext cx="831" cy="70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600"/>
                </a:spcBef>
              </a:pPr>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A</a:t>
              </a:r>
            </a:p>
          </p:txBody>
        </p:sp>
        <p:grpSp>
          <p:nvGrpSpPr>
            <p:cNvPr id="11284" name="Group 26"/>
            <p:cNvGrpSpPr>
              <a:grpSpLocks/>
            </p:cNvGrpSpPr>
            <p:nvPr/>
          </p:nvGrpSpPr>
          <p:grpSpPr bwMode="auto">
            <a:xfrm>
              <a:off x="3218" y="1223"/>
              <a:ext cx="390" cy="90"/>
              <a:chOff x="-2" y="0"/>
              <a:chExt cx="20002" cy="19999"/>
            </a:xfrm>
          </p:grpSpPr>
          <p:sp>
            <p:nvSpPr>
              <p:cNvPr id="11388" name="Line 27"/>
              <p:cNvSpPr>
                <a:spLocks noChangeShapeType="1"/>
              </p:cNvSpPr>
              <p:nvPr/>
            </p:nvSpPr>
            <p:spPr bwMode="auto">
              <a:xfrm>
                <a:off x="16590"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9" name="Line 28"/>
              <p:cNvSpPr>
                <a:spLocks noChangeShapeType="1"/>
              </p:cNvSpPr>
              <p:nvPr/>
            </p:nvSpPr>
            <p:spPr bwMode="auto">
              <a:xfrm flipH="1">
                <a:off x="16590"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0" name="Line 29"/>
              <p:cNvSpPr>
                <a:spLocks noChangeShapeType="1"/>
              </p:cNvSpPr>
              <p:nvPr/>
            </p:nvSpPr>
            <p:spPr bwMode="auto">
              <a:xfrm flipH="1">
                <a:off x="-2"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1" name="Line 30"/>
              <p:cNvSpPr>
                <a:spLocks noChangeShapeType="1"/>
              </p:cNvSpPr>
              <p:nvPr/>
            </p:nvSpPr>
            <p:spPr bwMode="auto">
              <a:xfrm>
                <a:off x="-2"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2" name="Line 31"/>
              <p:cNvSpPr>
                <a:spLocks noChangeShapeType="1"/>
              </p:cNvSpPr>
              <p:nvPr/>
            </p:nvSpPr>
            <p:spPr bwMode="auto">
              <a:xfrm>
                <a:off x="1592" y="5987"/>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3" name="Line 32"/>
              <p:cNvSpPr>
                <a:spLocks noChangeShapeType="1"/>
              </p:cNvSpPr>
              <p:nvPr/>
            </p:nvSpPr>
            <p:spPr bwMode="auto">
              <a:xfrm>
                <a:off x="1592" y="14622"/>
                <a:ext cx="16755"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85" name="Line 33"/>
            <p:cNvSpPr>
              <a:spLocks noChangeShapeType="1"/>
            </p:cNvSpPr>
            <p:nvPr/>
          </p:nvSpPr>
          <p:spPr bwMode="auto">
            <a:xfrm>
              <a:off x="2724" y="1467"/>
              <a:ext cx="884"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6" name="Rectangle 34"/>
            <p:cNvSpPr>
              <a:spLocks noChangeArrowheads="1"/>
            </p:cNvSpPr>
            <p:nvPr/>
          </p:nvSpPr>
          <p:spPr bwMode="auto">
            <a:xfrm>
              <a:off x="3622" y="1718"/>
              <a:ext cx="831" cy="71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C</a:t>
              </a:r>
            </a:p>
            <a:p>
              <a:pPr algn="ctr" eaLnBrk="0" hangingPunct="0"/>
              <a:r>
                <a:rPr lang="zh-CN" altLang="en-US" sz="2200" b="1">
                  <a:latin typeface="Times New Roman" pitchFamily="18" charset="0"/>
                </a:rPr>
                <a:t>上部</a:t>
              </a:r>
            </a:p>
          </p:txBody>
        </p:sp>
        <p:grpSp>
          <p:nvGrpSpPr>
            <p:cNvPr id="11287" name="Group 35"/>
            <p:cNvGrpSpPr>
              <a:grpSpLocks/>
            </p:cNvGrpSpPr>
            <p:nvPr/>
          </p:nvGrpSpPr>
          <p:grpSpPr bwMode="auto">
            <a:xfrm>
              <a:off x="3218" y="2037"/>
              <a:ext cx="390" cy="90"/>
              <a:chOff x="-2" y="0"/>
              <a:chExt cx="20002" cy="20001"/>
            </a:xfrm>
          </p:grpSpPr>
          <p:sp>
            <p:nvSpPr>
              <p:cNvPr id="11382" name="Line 36"/>
              <p:cNvSpPr>
                <a:spLocks noChangeShapeType="1"/>
              </p:cNvSpPr>
              <p:nvPr/>
            </p:nvSpPr>
            <p:spPr bwMode="auto">
              <a:xfrm>
                <a:off x="16590"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3" name="Line 37"/>
              <p:cNvSpPr>
                <a:spLocks noChangeShapeType="1"/>
              </p:cNvSpPr>
              <p:nvPr/>
            </p:nvSpPr>
            <p:spPr bwMode="auto">
              <a:xfrm flipH="1">
                <a:off x="16590"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4" name="Line 38"/>
              <p:cNvSpPr>
                <a:spLocks noChangeShapeType="1"/>
              </p:cNvSpPr>
              <p:nvPr/>
            </p:nvSpPr>
            <p:spPr bwMode="auto">
              <a:xfrm flipH="1">
                <a:off x="-2"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5" name="Line 39"/>
              <p:cNvSpPr>
                <a:spLocks noChangeShapeType="1"/>
              </p:cNvSpPr>
              <p:nvPr/>
            </p:nvSpPr>
            <p:spPr bwMode="auto">
              <a:xfrm>
                <a:off x="-2"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6" name="Line 40"/>
              <p:cNvSpPr>
                <a:spLocks noChangeShapeType="1"/>
              </p:cNvSpPr>
              <p:nvPr/>
            </p:nvSpPr>
            <p:spPr bwMode="auto">
              <a:xfrm>
                <a:off x="1592" y="598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7" name="Line 41"/>
              <p:cNvSpPr>
                <a:spLocks noChangeShapeType="1"/>
              </p:cNvSpPr>
              <p:nvPr/>
            </p:nvSpPr>
            <p:spPr bwMode="auto">
              <a:xfrm>
                <a:off x="1592" y="14583"/>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88" name="Line 42"/>
            <p:cNvSpPr>
              <a:spLocks noChangeShapeType="1"/>
            </p:cNvSpPr>
            <p:nvPr/>
          </p:nvSpPr>
          <p:spPr bwMode="auto">
            <a:xfrm>
              <a:off x="3451" y="2281"/>
              <a:ext cx="157"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89" name="Group 43"/>
            <p:cNvGrpSpPr>
              <a:grpSpLocks/>
            </p:cNvGrpSpPr>
            <p:nvPr/>
          </p:nvGrpSpPr>
          <p:grpSpPr bwMode="auto">
            <a:xfrm>
              <a:off x="3144" y="901"/>
              <a:ext cx="63" cy="3283"/>
              <a:chOff x="-20" y="0"/>
              <a:chExt cx="20020" cy="20000"/>
            </a:xfrm>
          </p:grpSpPr>
          <p:sp>
            <p:nvSpPr>
              <p:cNvPr id="11380" name="Line 44"/>
              <p:cNvSpPr>
                <a:spLocks noChangeShapeType="1"/>
              </p:cNvSpPr>
              <p:nvPr/>
            </p:nvSpPr>
            <p:spPr bwMode="auto">
              <a:xfrm>
                <a:off x="19727" y="22"/>
                <a:ext cx="273" cy="1997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1" name="Line 45"/>
              <p:cNvSpPr>
                <a:spLocks noChangeShapeType="1"/>
              </p:cNvSpPr>
              <p:nvPr/>
            </p:nvSpPr>
            <p:spPr bwMode="auto">
              <a:xfrm>
                <a:off x="-20" y="0"/>
                <a:ext cx="364"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0" name="Line 46"/>
            <p:cNvSpPr>
              <a:spLocks noChangeShapeType="1"/>
            </p:cNvSpPr>
            <p:nvPr/>
          </p:nvSpPr>
          <p:spPr bwMode="auto">
            <a:xfrm>
              <a:off x="2973" y="1060"/>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1" name="Line 47"/>
            <p:cNvSpPr>
              <a:spLocks noChangeShapeType="1"/>
            </p:cNvSpPr>
            <p:nvPr/>
          </p:nvSpPr>
          <p:spPr bwMode="auto">
            <a:xfrm>
              <a:off x="2969" y="1060"/>
              <a:ext cx="1" cy="258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2" name="Line 48"/>
            <p:cNvSpPr>
              <a:spLocks noChangeShapeType="1"/>
            </p:cNvSpPr>
            <p:nvPr/>
          </p:nvSpPr>
          <p:spPr bwMode="auto">
            <a:xfrm>
              <a:off x="2973" y="1860"/>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3" name="Line 49"/>
            <p:cNvSpPr>
              <a:spLocks noChangeShapeType="1"/>
            </p:cNvSpPr>
            <p:nvPr/>
          </p:nvSpPr>
          <p:spPr bwMode="auto">
            <a:xfrm>
              <a:off x="3448" y="147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4" name="Line 50"/>
            <p:cNvSpPr>
              <a:spLocks noChangeShapeType="1"/>
            </p:cNvSpPr>
            <p:nvPr/>
          </p:nvSpPr>
          <p:spPr bwMode="auto">
            <a:xfrm>
              <a:off x="2966" y="1864"/>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95" name="Group 51"/>
            <p:cNvGrpSpPr>
              <a:grpSpLocks/>
            </p:cNvGrpSpPr>
            <p:nvPr/>
          </p:nvGrpSpPr>
          <p:grpSpPr bwMode="auto">
            <a:xfrm>
              <a:off x="2724" y="1213"/>
              <a:ext cx="416" cy="113"/>
              <a:chOff x="0" y="0"/>
              <a:chExt cx="20003" cy="19999"/>
            </a:xfrm>
          </p:grpSpPr>
          <p:sp>
            <p:nvSpPr>
              <p:cNvPr id="11376" name="Line 52"/>
              <p:cNvSpPr>
                <a:spLocks noChangeShapeType="1"/>
              </p:cNvSpPr>
              <p:nvPr/>
            </p:nvSpPr>
            <p:spPr bwMode="auto">
              <a:xfrm flipH="1">
                <a:off x="0" y="0"/>
                <a:ext cx="3696" cy="990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7" name="Line 53"/>
              <p:cNvSpPr>
                <a:spLocks noChangeShapeType="1"/>
              </p:cNvSpPr>
              <p:nvPr/>
            </p:nvSpPr>
            <p:spPr bwMode="auto">
              <a:xfrm>
                <a:off x="0" y="10065"/>
                <a:ext cx="3696" cy="99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8" name="Line 54"/>
              <p:cNvSpPr>
                <a:spLocks noChangeShapeType="1"/>
              </p:cNvSpPr>
              <p:nvPr/>
            </p:nvSpPr>
            <p:spPr bwMode="auto">
              <a:xfrm>
                <a:off x="1744" y="6058"/>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9" name="Line 55"/>
              <p:cNvSpPr>
                <a:spLocks noChangeShapeType="1"/>
              </p:cNvSpPr>
              <p:nvPr/>
            </p:nvSpPr>
            <p:spPr bwMode="auto">
              <a:xfrm>
                <a:off x="1744" y="14722"/>
                <a:ext cx="18259" cy="13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6" name="Rectangle 56"/>
            <p:cNvSpPr>
              <a:spLocks noChangeArrowheads="1"/>
            </p:cNvSpPr>
            <p:nvPr/>
          </p:nvSpPr>
          <p:spPr bwMode="auto">
            <a:xfrm>
              <a:off x="2086" y="2786"/>
              <a:ext cx="639" cy="598"/>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solidFill>
                    <a:srgbClr val="FF0000"/>
                  </a:solidFill>
                  <a:latin typeface="Times New Roman" pitchFamily="18" charset="0"/>
                </a:rPr>
                <a:t>控制</a:t>
              </a:r>
            </a:p>
          </p:txBody>
        </p:sp>
        <p:sp>
          <p:nvSpPr>
            <p:cNvPr id="11297" name="Rectangle 57"/>
            <p:cNvSpPr>
              <a:spLocks noChangeArrowheads="1"/>
            </p:cNvSpPr>
            <p:nvPr/>
          </p:nvSpPr>
          <p:spPr bwMode="auto">
            <a:xfrm>
              <a:off x="3622" y="2681"/>
              <a:ext cx="831" cy="703"/>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600"/>
                </a:spcBef>
              </a:pPr>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B</a:t>
              </a:r>
            </a:p>
          </p:txBody>
        </p:sp>
        <p:grpSp>
          <p:nvGrpSpPr>
            <p:cNvPr id="11298" name="Group 58"/>
            <p:cNvGrpSpPr>
              <a:grpSpLocks/>
            </p:cNvGrpSpPr>
            <p:nvPr/>
          </p:nvGrpSpPr>
          <p:grpSpPr bwMode="auto">
            <a:xfrm>
              <a:off x="3218" y="3000"/>
              <a:ext cx="390" cy="90"/>
              <a:chOff x="-2" y="0"/>
              <a:chExt cx="20002" cy="19999"/>
            </a:xfrm>
          </p:grpSpPr>
          <p:sp>
            <p:nvSpPr>
              <p:cNvPr id="11370" name="Line 59"/>
              <p:cNvSpPr>
                <a:spLocks noChangeShapeType="1"/>
              </p:cNvSpPr>
              <p:nvPr/>
            </p:nvSpPr>
            <p:spPr bwMode="auto">
              <a:xfrm>
                <a:off x="16590"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1" name="Line 60"/>
              <p:cNvSpPr>
                <a:spLocks noChangeShapeType="1"/>
              </p:cNvSpPr>
              <p:nvPr/>
            </p:nvSpPr>
            <p:spPr bwMode="auto">
              <a:xfrm flipH="1">
                <a:off x="16590"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2" name="Line 61"/>
              <p:cNvSpPr>
                <a:spLocks noChangeShapeType="1"/>
              </p:cNvSpPr>
              <p:nvPr/>
            </p:nvSpPr>
            <p:spPr bwMode="auto">
              <a:xfrm flipH="1">
                <a:off x="-2"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3" name="Line 62"/>
              <p:cNvSpPr>
                <a:spLocks noChangeShapeType="1"/>
              </p:cNvSpPr>
              <p:nvPr/>
            </p:nvSpPr>
            <p:spPr bwMode="auto">
              <a:xfrm>
                <a:off x="-2"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4" name="Line 63"/>
              <p:cNvSpPr>
                <a:spLocks noChangeShapeType="1"/>
              </p:cNvSpPr>
              <p:nvPr/>
            </p:nvSpPr>
            <p:spPr bwMode="auto">
              <a:xfrm>
                <a:off x="1592" y="602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5" name="Line 64"/>
              <p:cNvSpPr>
                <a:spLocks noChangeShapeType="1"/>
              </p:cNvSpPr>
              <p:nvPr/>
            </p:nvSpPr>
            <p:spPr bwMode="auto">
              <a:xfrm>
                <a:off x="1592" y="14622"/>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9" name="Line 65"/>
            <p:cNvSpPr>
              <a:spLocks noChangeShapeType="1"/>
            </p:cNvSpPr>
            <p:nvPr/>
          </p:nvSpPr>
          <p:spPr bwMode="auto">
            <a:xfrm>
              <a:off x="2724" y="3244"/>
              <a:ext cx="884"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0" name="Rectangle 66"/>
            <p:cNvSpPr>
              <a:spLocks noChangeArrowheads="1"/>
            </p:cNvSpPr>
            <p:nvPr/>
          </p:nvSpPr>
          <p:spPr bwMode="auto">
            <a:xfrm>
              <a:off x="3622" y="3494"/>
              <a:ext cx="831" cy="717"/>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C</a:t>
              </a:r>
            </a:p>
            <a:p>
              <a:pPr algn="ctr" eaLnBrk="0" hangingPunct="0"/>
              <a:r>
                <a:rPr lang="zh-CN" altLang="en-US" sz="2200" b="1">
                  <a:latin typeface="Times New Roman" pitchFamily="18" charset="0"/>
                </a:rPr>
                <a:t>下部</a:t>
              </a:r>
            </a:p>
          </p:txBody>
        </p:sp>
        <p:grpSp>
          <p:nvGrpSpPr>
            <p:cNvPr id="11301" name="Group 67"/>
            <p:cNvGrpSpPr>
              <a:grpSpLocks/>
            </p:cNvGrpSpPr>
            <p:nvPr/>
          </p:nvGrpSpPr>
          <p:grpSpPr bwMode="auto">
            <a:xfrm>
              <a:off x="3218" y="3814"/>
              <a:ext cx="390" cy="90"/>
              <a:chOff x="-2" y="0"/>
              <a:chExt cx="20002" cy="20001"/>
            </a:xfrm>
          </p:grpSpPr>
          <p:sp>
            <p:nvSpPr>
              <p:cNvPr id="11364" name="Line 68"/>
              <p:cNvSpPr>
                <a:spLocks noChangeShapeType="1"/>
              </p:cNvSpPr>
              <p:nvPr/>
            </p:nvSpPr>
            <p:spPr bwMode="auto">
              <a:xfrm>
                <a:off x="16590"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5" name="Line 69"/>
              <p:cNvSpPr>
                <a:spLocks noChangeShapeType="1"/>
              </p:cNvSpPr>
              <p:nvPr/>
            </p:nvSpPr>
            <p:spPr bwMode="auto">
              <a:xfrm flipH="1">
                <a:off x="16590"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6" name="Line 70"/>
              <p:cNvSpPr>
                <a:spLocks noChangeShapeType="1"/>
              </p:cNvSpPr>
              <p:nvPr/>
            </p:nvSpPr>
            <p:spPr bwMode="auto">
              <a:xfrm flipH="1">
                <a:off x="-2"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7" name="Line 71"/>
              <p:cNvSpPr>
                <a:spLocks noChangeShapeType="1"/>
              </p:cNvSpPr>
              <p:nvPr/>
            </p:nvSpPr>
            <p:spPr bwMode="auto">
              <a:xfrm>
                <a:off x="-2"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8" name="Line 72"/>
              <p:cNvSpPr>
                <a:spLocks noChangeShapeType="1"/>
              </p:cNvSpPr>
              <p:nvPr/>
            </p:nvSpPr>
            <p:spPr bwMode="auto">
              <a:xfrm>
                <a:off x="1592" y="598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9" name="Line 73"/>
              <p:cNvSpPr>
                <a:spLocks noChangeShapeType="1"/>
              </p:cNvSpPr>
              <p:nvPr/>
            </p:nvSpPr>
            <p:spPr bwMode="auto">
              <a:xfrm>
                <a:off x="1592" y="14583"/>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02" name="Line 74"/>
            <p:cNvSpPr>
              <a:spLocks noChangeShapeType="1"/>
            </p:cNvSpPr>
            <p:nvPr/>
          </p:nvSpPr>
          <p:spPr bwMode="auto">
            <a:xfrm>
              <a:off x="3451" y="4058"/>
              <a:ext cx="157"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3" name="Line 75"/>
            <p:cNvSpPr>
              <a:spLocks noChangeShapeType="1"/>
            </p:cNvSpPr>
            <p:nvPr/>
          </p:nvSpPr>
          <p:spPr bwMode="auto">
            <a:xfrm flipH="1">
              <a:off x="3451" y="3248"/>
              <a:ext cx="5" cy="81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4" name="Line 76"/>
            <p:cNvSpPr>
              <a:spLocks noChangeShapeType="1"/>
            </p:cNvSpPr>
            <p:nvPr/>
          </p:nvSpPr>
          <p:spPr bwMode="auto">
            <a:xfrm>
              <a:off x="2973" y="2837"/>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5" name="Line 77"/>
            <p:cNvSpPr>
              <a:spLocks noChangeShapeType="1"/>
            </p:cNvSpPr>
            <p:nvPr/>
          </p:nvSpPr>
          <p:spPr bwMode="auto">
            <a:xfrm>
              <a:off x="1790" y="3637"/>
              <a:ext cx="1818"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6" name="Line 78"/>
            <p:cNvSpPr>
              <a:spLocks noChangeShapeType="1"/>
            </p:cNvSpPr>
            <p:nvPr/>
          </p:nvSpPr>
          <p:spPr bwMode="auto">
            <a:xfrm>
              <a:off x="3448" y="3248"/>
              <a:ext cx="1"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7" name="Line 79"/>
            <p:cNvSpPr>
              <a:spLocks noChangeShapeType="1"/>
            </p:cNvSpPr>
            <p:nvPr/>
          </p:nvSpPr>
          <p:spPr bwMode="auto">
            <a:xfrm>
              <a:off x="2966" y="364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308" name="Group 80"/>
            <p:cNvGrpSpPr>
              <a:grpSpLocks/>
            </p:cNvGrpSpPr>
            <p:nvPr/>
          </p:nvGrpSpPr>
          <p:grpSpPr bwMode="auto">
            <a:xfrm>
              <a:off x="2724" y="2990"/>
              <a:ext cx="416" cy="113"/>
              <a:chOff x="0" y="0"/>
              <a:chExt cx="20003" cy="20000"/>
            </a:xfrm>
          </p:grpSpPr>
          <p:sp>
            <p:nvSpPr>
              <p:cNvPr id="11360" name="Line 81"/>
              <p:cNvSpPr>
                <a:spLocks noChangeShapeType="1"/>
              </p:cNvSpPr>
              <p:nvPr/>
            </p:nvSpPr>
            <p:spPr bwMode="auto">
              <a:xfrm flipH="1">
                <a:off x="0" y="0"/>
                <a:ext cx="3696" cy="993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1" name="Line 82"/>
              <p:cNvSpPr>
                <a:spLocks noChangeShapeType="1"/>
              </p:cNvSpPr>
              <p:nvPr/>
            </p:nvSpPr>
            <p:spPr bwMode="auto">
              <a:xfrm>
                <a:off x="0" y="10065"/>
                <a:ext cx="3696" cy="993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2" name="Line 83"/>
              <p:cNvSpPr>
                <a:spLocks noChangeShapeType="1"/>
              </p:cNvSpPr>
              <p:nvPr/>
            </p:nvSpPr>
            <p:spPr bwMode="auto">
              <a:xfrm>
                <a:off x="1744" y="6091"/>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3" name="Line 84"/>
              <p:cNvSpPr>
                <a:spLocks noChangeShapeType="1"/>
              </p:cNvSpPr>
              <p:nvPr/>
            </p:nvSpPr>
            <p:spPr bwMode="auto">
              <a:xfrm>
                <a:off x="1744" y="14723"/>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09" name="Line 85"/>
            <p:cNvSpPr>
              <a:spLocks noChangeShapeType="1"/>
            </p:cNvSpPr>
            <p:nvPr/>
          </p:nvSpPr>
          <p:spPr bwMode="auto">
            <a:xfrm>
              <a:off x="2966" y="284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0" name="Rectangle 86"/>
            <p:cNvSpPr>
              <a:spLocks noChangeArrowheads="1"/>
            </p:cNvSpPr>
            <p:nvPr/>
          </p:nvSpPr>
          <p:spPr bwMode="auto">
            <a:xfrm>
              <a:off x="1054" y="2905"/>
              <a:ext cx="737" cy="125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1600"/>
                </a:spcBef>
              </a:pPr>
              <a:endParaRPr lang="en-US" altLang="zh-CN" sz="2200" b="1">
                <a:latin typeface="Times New Roman" pitchFamily="18" charset="0"/>
              </a:endParaRPr>
            </a:p>
            <a:p>
              <a:pPr algn="ctr" eaLnBrk="0" hangingPunct="0">
                <a:spcBef>
                  <a:spcPts val="1600"/>
                </a:spcBef>
              </a:pPr>
              <a:r>
                <a:rPr lang="zh-CN" altLang="en-US" sz="2200" b="1">
                  <a:latin typeface="Times New Roman" pitchFamily="18" charset="0"/>
                </a:rPr>
                <a:t>读写</a:t>
              </a:r>
            </a:p>
            <a:p>
              <a:pPr algn="ctr" eaLnBrk="0" hangingPunct="0"/>
              <a:r>
                <a:rPr lang="zh-CN" altLang="en-US" sz="2200" b="1">
                  <a:latin typeface="Times New Roman" pitchFamily="18" charset="0"/>
                </a:rPr>
                <a:t>控制</a:t>
              </a:r>
            </a:p>
            <a:p>
              <a:pPr algn="ctr" eaLnBrk="0" hangingPunct="0"/>
              <a:r>
                <a:rPr lang="zh-CN" altLang="en-US" sz="2200" b="1">
                  <a:latin typeface="Times New Roman" pitchFamily="18" charset="0"/>
                </a:rPr>
                <a:t>逻辑</a:t>
              </a:r>
            </a:p>
          </p:txBody>
        </p:sp>
        <p:sp>
          <p:nvSpPr>
            <p:cNvPr id="11311" name="Line 87"/>
            <p:cNvSpPr>
              <a:spLocks noChangeShapeType="1"/>
            </p:cNvSpPr>
            <p:nvPr/>
          </p:nvSpPr>
          <p:spPr bwMode="auto">
            <a:xfrm>
              <a:off x="805" y="299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2" name="Line 88"/>
            <p:cNvSpPr>
              <a:spLocks noChangeShapeType="1"/>
            </p:cNvSpPr>
            <p:nvPr/>
          </p:nvSpPr>
          <p:spPr bwMode="auto">
            <a:xfrm>
              <a:off x="805" y="342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3" name="Line 89"/>
            <p:cNvSpPr>
              <a:spLocks noChangeShapeType="1"/>
            </p:cNvSpPr>
            <p:nvPr/>
          </p:nvSpPr>
          <p:spPr bwMode="auto">
            <a:xfrm>
              <a:off x="805" y="3644"/>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4" name="Line 90"/>
            <p:cNvSpPr>
              <a:spLocks noChangeShapeType="1"/>
            </p:cNvSpPr>
            <p:nvPr/>
          </p:nvSpPr>
          <p:spPr bwMode="auto">
            <a:xfrm>
              <a:off x="805" y="3871"/>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5" name="Line 91"/>
            <p:cNvSpPr>
              <a:spLocks noChangeShapeType="1"/>
            </p:cNvSpPr>
            <p:nvPr/>
          </p:nvSpPr>
          <p:spPr bwMode="auto">
            <a:xfrm>
              <a:off x="1790" y="3085"/>
              <a:ext cx="297" cy="6"/>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6" name="Line 92"/>
            <p:cNvSpPr>
              <a:spLocks noChangeShapeType="1"/>
            </p:cNvSpPr>
            <p:nvPr/>
          </p:nvSpPr>
          <p:spPr bwMode="auto">
            <a:xfrm>
              <a:off x="805" y="4075"/>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7" name="Line 93"/>
            <p:cNvSpPr>
              <a:spLocks noChangeShapeType="1"/>
            </p:cNvSpPr>
            <p:nvPr/>
          </p:nvSpPr>
          <p:spPr bwMode="auto">
            <a:xfrm>
              <a:off x="1946" y="1335"/>
              <a:ext cx="125" cy="4"/>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8" name="Line 94"/>
            <p:cNvSpPr>
              <a:spLocks noChangeShapeType="1"/>
            </p:cNvSpPr>
            <p:nvPr/>
          </p:nvSpPr>
          <p:spPr bwMode="auto">
            <a:xfrm flipV="1">
              <a:off x="1416" y="2637"/>
              <a:ext cx="1" cy="272"/>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9" name="Line 95"/>
            <p:cNvSpPr>
              <a:spLocks noChangeShapeType="1"/>
            </p:cNvSpPr>
            <p:nvPr/>
          </p:nvSpPr>
          <p:spPr bwMode="auto">
            <a:xfrm>
              <a:off x="1938" y="3085"/>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320" name="Group 96"/>
            <p:cNvGrpSpPr>
              <a:grpSpLocks/>
            </p:cNvGrpSpPr>
            <p:nvPr/>
          </p:nvGrpSpPr>
          <p:grpSpPr bwMode="auto">
            <a:xfrm>
              <a:off x="4463" y="1173"/>
              <a:ext cx="251" cy="124"/>
              <a:chOff x="2" y="0"/>
              <a:chExt cx="19998" cy="19999"/>
            </a:xfrm>
          </p:grpSpPr>
          <p:sp>
            <p:nvSpPr>
              <p:cNvPr id="11354" name="Line 97"/>
              <p:cNvSpPr>
                <a:spLocks noChangeShapeType="1"/>
              </p:cNvSpPr>
              <p:nvPr/>
            </p:nvSpPr>
            <p:spPr bwMode="auto">
              <a:xfrm>
                <a:off x="16537" y="0"/>
                <a:ext cx="3463" cy="1008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5" name="Line 98"/>
              <p:cNvSpPr>
                <a:spLocks noChangeShapeType="1"/>
              </p:cNvSpPr>
              <p:nvPr/>
            </p:nvSpPr>
            <p:spPr bwMode="auto">
              <a:xfrm flipH="1">
                <a:off x="16537" y="9940"/>
                <a:ext cx="3463" cy="1005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6" name="Line 99"/>
              <p:cNvSpPr>
                <a:spLocks noChangeShapeType="1"/>
              </p:cNvSpPr>
              <p:nvPr/>
            </p:nvSpPr>
            <p:spPr bwMode="auto">
              <a:xfrm flipH="1">
                <a:off x="2" y="0"/>
                <a:ext cx="3463" cy="1008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7" name="Line 100"/>
              <p:cNvSpPr>
                <a:spLocks noChangeShapeType="1"/>
              </p:cNvSpPr>
              <p:nvPr/>
            </p:nvSpPr>
            <p:spPr bwMode="auto">
              <a:xfrm>
                <a:off x="2" y="9940"/>
                <a:ext cx="3463" cy="1005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8" name="Line 101"/>
              <p:cNvSpPr>
                <a:spLocks noChangeShapeType="1"/>
              </p:cNvSpPr>
              <p:nvPr/>
            </p:nvSpPr>
            <p:spPr bwMode="auto">
              <a:xfrm>
                <a:off x="1584" y="5982"/>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9" name="Line 102"/>
              <p:cNvSpPr>
                <a:spLocks noChangeShapeType="1"/>
              </p:cNvSpPr>
              <p:nvPr/>
            </p:nvSpPr>
            <p:spPr bwMode="auto">
              <a:xfrm>
                <a:off x="1584" y="14612"/>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21" name="Rectangle 103"/>
            <p:cNvSpPr>
              <a:spLocks noChangeArrowheads="1"/>
            </p:cNvSpPr>
            <p:nvPr/>
          </p:nvSpPr>
          <p:spPr bwMode="auto">
            <a:xfrm>
              <a:off x="4763" y="3732"/>
              <a:ext cx="98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0</a:t>
              </a:r>
              <a:r>
                <a:rPr lang="zh-CN" altLang="en-US" sz="2200" b="1">
                  <a:solidFill>
                    <a:srgbClr val="0033CC"/>
                  </a:solidFill>
                  <a:latin typeface="Times New Roman" pitchFamily="18" charset="0"/>
                </a:rPr>
                <a:t>～</a:t>
              </a:r>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3</a:t>
              </a:r>
              <a:endParaRPr lang="en-US" altLang="zh-CN" sz="2200" b="1">
                <a:solidFill>
                  <a:srgbClr val="0033CC"/>
                </a:solidFill>
                <a:latin typeface="Times New Roman" pitchFamily="18" charset="0"/>
              </a:endParaRPr>
            </a:p>
          </p:txBody>
        </p:sp>
        <p:sp>
          <p:nvSpPr>
            <p:cNvPr id="11322" name="Rectangle 104"/>
            <p:cNvSpPr>
              <a:spLocks noChangeArrowheads="1"/>
            </p:cNvSpPr>
            <p:nvPr/>
          </p:nvSpPr>
          <p:spPr bwMode="auto">
            <a:xfrm>
              <a:off x="4778" y="2932"/>
              <a:ext cx="98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CC0000"/>
                  </a:solidFill>
                  <a:latin typeface="Times New Roman" pitchFamily="18" charset="0"/>
                </a:rPr>
                <a:t>PB</a:t>
              </a:r>
              <a:r>
                <a:rPr lang="en-US" altLang="zh-CN" sz="2200" b="1" baseline="-25000">
                  <a:solidFill>
                    <a:srgbClr val="CC0000"/>
                  </a:solidFill>
                  <a:latin typeface="Times New Roman" pitchFamily="18" charset="0"/>
                </a:rPr>
                <a:t>0</a:t>
              </a:r>
              <a:r>
                <a:rPr lang="zh-CN" altLang="en-US" sz="2200" b="1">
                  <a:solidFill>
                    <a:srgbClr val="CC0000"/>
                  </a:solidFill>
                  <a:latin typeface="Times New Roman" pitchFamily="18" charset="0"/>
                </a:rPr>
                <a:t>～</a:t>
              </a:r>
              <a:r>
                <a:rPr lang="en-US" altLang="zh-CN" sz="2200" b="1">
                  <a:solidFill>
                    <a:srgbClr val="CC0000"/>
                  </a:solidFill>
                  <a:latin typeface="Times New Roman" pitchFamily="18" charset="0"/>
                </a:rPr>
                <a:t>PB</a:t>
              </a:r>
              <a:r>
                <a:rPr lang="en-US" altLang="zh-CN" sz="2200" b="1" baseline="-25000">
                  <a:solidFill>
                    <a:srgbClr val="CC0000"/>
                  </a:solidFill>
                  <a:latin typeface="Times New Roman" pitchFamily="18" charset="0"/>
                </a:rPr>
                <a:t>7</a:t>
              </a:r>
              <a:endParaRPr lang="en-US" altLang="zh-CN" sz="2200" b="1">
                <a:solidFill>
                  <a:srgbClr val="CC0000"/>
                </a:solidFill>
                <a:latin typeface="Times New Roman" pitchFamily="18" charset="0"/>
              </a:endParaRPr>
            </a:p>
          </p:txBody>
        </p:sp>
        <p:sp>
          <p:nvSpPr>
            <p:cNvPr id="11323" name="Rectangle 105"/>
            <p:cNvSpPr>
              <a:spLocks noChangeArrowheads="1"/>
            </p:cNvSpPr>
            <p:nvPr/>
          </p:nvSpPr>
          <p:spPr bwMode="auto">
            <a:xfrm>
              <a:off x="4763" y="1955"/>
              <a:ext cx="98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4</a:t>
              </a:r>
              <a:r>
                <a:rPr lang="zh-CN" altLang="en-US" sz="2200" b="1">
                  <a:solidFill>
                    <a:srgbClr val="0033CC"/>
                  </a:solidFill>
                  <a:latin typeface="Times New Roman" pitchFamily="18" charset="0"/>
                </a:rPr>
                <a:t>～</a:t>
              </a:r>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7</a:t>
              </a:r>
              <a:endParaRPr lang="en-US" altLang="zh-CN" sz="2200" b="1">
                <a:solidFill>
                  <a:srgbClr val="0033CC"/>
                </a:solidFill>
                <a:latin typeface="Times New Roman" pitchFamily="18" charset="0"/>
              </a:endParaRPr>
            </a:p>
          </p:txBody>
        </p:sp>
        <p:sp>
          <p:nvSpPr>
            <p:cNvPr id="11324" name="Rectangle 106"/>
            <p:cNvSpPr>
              <a:spLocks noChangeArrowheads="1"/>
            </p:cNvSpPr>
            <p:nvPr/>
          </p:nvSpPr>
          <p:spPr bwMode="auto">
            <a:xfrm>
              <a:off x="4778" y="1128"/>
              <a:ext cx="98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CC0000"/>
                  </a:solidFill>
                  <a:latin typeface="Times New Roman" pitchFamily="18" charset="0"/>
                </a:rPr>
                <a:t>PA</a:t>
              </a:r>
              <a:r>
                <a:rPr lang="en-US" altLang="zh-CN" sz="2200" b="1" baseline="-25000">
                  <a:solidFill>
                    <a:srgbClr val="CC0000"/>
                  </a:solidFill>
                  <a:latin typeface="Times New Roman" pitchFamily="18" charset="0"/>
                </a:rPr>
                <a:t>0</a:t>
              </a:r>
              <a:r>
                <a:rPr lang="zh-CN" altLang="en-US" sz="2200" b="1">
                  <a:solidFill>
                    <a:srgbClr val="CC0000"/>
                  </a:solidFill>
                  <a:latin typeface="Times New Roman" pitchFamily="18" charset="0"/>
                </a:rPr>
                <a:t>～</a:t>
              </a:r>
              <a:r>
                <a:rPr lang="en-US" altLang="zh-CN" sz="2200" b="1">
                  <a:solidFill>
                    <a:srgbClr val="CC0000"/>
                  </a:solidFill>
                  <a:latin typeface="Times New Roman" pitchFamily="18" charset="0"/>
                </a:rPr>
                <a:t>PA</a:t>
              </a:r>
              <a:r>
                <a:rPr lang="en-US" altLang="zh-CN" sz="2200" b="1" baseline="-25000">
                  <a:solidFill>
                    <a:srgbClr val="CC0000"/>
                  </a:solidFill>
                  <a:latin typeface="Times New Roman" pitchFamily="18" charset="0"/>
                </a:rPr>
                <a:t>7</a:t>
              </a:r>
              <a:endParaRPr lang="en-US" altLang="zh-CN" sz="2200" b="1">
                <a:solidFill>
                  <a:srgbClr val="CC0000"/>
                </a:solidFill>
                <a:latin typeface="Times New Roman" pitchFamily="18" charset="0"/>
              </a:endParaRPr>
            </a:p>
          </p:txBody>
        </p:sp>
        <p:grpSp>
          <p:nvGrpSpPr>
            <p:cNvPr id="11325" name="Group 107"/>
            <p:cNvGrpSpPr>
              <a:grpSpLocks/>
            </p:cNvGrpSpPr>
            <p:nvPr/>
          </p:nvGrpSpPr>
          <p:grpSpPr bwMode="auto">
            <a:xfrm>
              <a:off x="4463" y="2001"/>
              <a:ext cx="251" cy="123"/>
              <a:chOff x="2" y="0"/>
              <a:chExt cx="19998" cy="19999"/>
            </a:xfrm>
          </p:grpSpPr>
          <p:sp>
            <p:nvSpPr>
              <p:cNvPr id="11348" name="Line 108"/>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9" name="Line 109"/>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0" name="Line 110"/>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1" name="Line 111"/>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2" name="Line 112"/>
              <p:cNvSpPr>
                <a:spLocks noChangeShapeType="1"/>
              </p:cNvSpPr>
              <p:nvPr/>
            </p:nvSpPr>
            <p:spPr bwMode="auto">
              <a:xfrm>
                <a:off x="1584" y="5973"/>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3" name="Line 113"/>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1326" name="Group 114"/>
            <p:cNvGrpSpPr>
              <a:grpSpLocks/>
            </p:cNvGrpSpPr>
            <p:nvPr/>
          </p:nvGrpSpPr>
          <p:grpSpPr bwMode="auto">
            <a:xfrm>
              <a:off x="4463" y="2977"/>
              <a:ext cx="251" cy="124"/>
              <a:chOff x="2" y="0"/>
              <a:chExt cx="19998" cy="19999"/>
            </a:xfrm>
          </p:grpSpPr>
          <p:sp>
            <p:nvSpPr>
              <p:cNvPr id="11342" name="Line 115"/>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3" name="Line 116"/>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4" name="Line 117"/>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5" name="Line 118"/>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6" name="Line 119"/>
              <p:cNvSpPr>
                <a:spLocks noChangeShapeType="1"/>
              </p:cNvSpPr>
              <p:nvPr/>
            </p:nvSpPr>
            <p:spPr bwMode="auto">
              <a:xfrm>
                <a:off x="1584" y="6003"/>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7" name="Line 120"/>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1327" name="Group 121"/>
            <p:cNvGrpSpPr>
              <a:grpSpLocks/>
            </p:cNvGrpSpPr>
            <p:nvPr/>
          </p:nvGrpSpPr>
          <p:grpSpPr bwMode="auto">
            <a:xfrm>
              <a:off x="4463" y="3777"/>
              <a:ext cx="251" cy="124"/>
              <a:chOff x="2" y="0"/>
              <a:chExt cx="19998" cy="19999"/>
            </a:xfrm>
          </p:grpSpPr>
          <p:sp>
            <p:nvSpPr>
              <p:cNvPr id="11336" name="Line 122"/>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7" name="Line 123"/>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8" name="Line 124"/>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9" name="Line 125"/>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0" name="Line 126"/>
              <p:cNvSpPr>
                <a:spLocks noChangeShapeType="1"/>
              </p:cNvSpPr>
              <p:nvPr/>
            </p:nvSpPr>
            <p:spPr bwMode="auto">
              <a:xfrm>
                <a:off x="1584" y="6003"/>
                <a:ext cx="16765" cy="11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1" name="Line 127"/>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28" name="Line 128"/>
            <p:cNvSpPr>
              <a:spLocks noChangeShapeType="1"/>
            </p:cNvSpPr>
            <p:nvPr/>
          </p:nvSpPr>
          <p:spPr bwMode="auto">
            <a:xfrm>
              <a:off x="805" y="3238"/>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9" name="Line 129"/>
            <p:cNvSpPr>
              <a:spLocks noChangeShapeType="1"/>
            </p:cNvSpPr>
            <p:nvPr/>
          </p:nvSpPr>
          <p:spPr bwMode="auto">
            <a:xfrm>
              <a:off x="1935" y="1331"/>
              <a:ext cx="1" cy="17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0" name="Line 130"/>
            <p:cNvSpPr>
              <a:spLocks noChangeShapeType="1"/>
            </p:cNvSpPr>
            <p:nvPr/>
          </p:nvSpPr>
          <p:spPr bwMode="auto">
            <a:xfrm flipV="1">
              <a:off x="3462" y="1483"/>
              <a:ext cx="0" cy="7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nvGrpSpPr>
            <p:cNvPr id="11331" name="Group 131"/>
            <p:cNvGrpSpPr>
              <a:grpSpLocks/>
            </p:cNvGrpSpPr>
            <p:nvPr/>
          </p:nvGrpSpPr>
          <p:grpSpPr bwMode="auto">
            <a:xfrm>
              <a:off x="50" y="2919"/>
              <a:ext cx="745" cy="1373"/>
              <a:chOff x="50" y="2919"/>
              <a:chExt cx="745" cy="1373"/>
            </a:xfrm>
          </p:grpSpPr>
          <p:sp>
            <p:nvSpPr>
              <p:cNvPr id="11332" name="Rectangle 132"/>
              <p:cNvSpPr>
                <a:spLocks noChangeArrowheads="1"/>
              </p:cNvSpPr>
              <p:nvPr/>
            </p:nvSpPr>
            <p:spPr bwMode="auto">
              <a:xfrm>
                <a:off x="50" y="2919"/>
                <a:ext cx="728" cy="1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en-US" altLang="zh-CN" sz="2200" b="1">
                    <a:latin typeface="Times New Roman" pitchFamily="18" charset="0"/>
                  </a:rPr>
                  <a:t>RD</a:t>
                </a:r>
              </a:p>
              <a:p>
                <a:pPr algn="r" eaLnBrk="0" hangingPunct="0"/>
                <a:r>
                  <a:rPr lang="en-US" altLang="zh-CN" sz="2200" b="1">
                    <a:latin typeface="Times New Roman" pitchFamily="18" charset="0"/>
                  </a:rPr>
                  <a:t>WR</a:t>
                </a:r>
              </a:p>
              <a:p>
                <a:pPr algn="r" eaLnBrk="0" hangingPunct="0"/>
                <a:r>
                  <a:rPr lang="en-US" altLang="zh-CN" sz="2200" b="1">
                    <a:latin typeface="Times New Roman" pitchFamily="18" charset="0"/>
                  </a:rPr>
                  <a:t>A</a:t>
                </a:r>
                <a:r>
                  <a:rPr lang="en-US" altLang="zh-CN" sz="2200" b="1" baseline="-25000">
                    <a:latin typeface="Times New Roman" pitchFamily="18" charset="0"/>
                  </a:rPr>
                  <a:t>0</a:t>
                </a:r>
                <a:endParaRPr lang="en-US" altLang="zh-CN" sz="2200" b="1">
                  <a:latin typeface="Times New Roman" pitchFamily="18" charset="0"/>
                </a:endParaRPr>
              </a:p>
              <a:p>
                <a:pPr algn="r" eaLnBrk="0" hangingPunct="0"/>
                <a:r>
                  <a:rPr lang="en-US" altLang="zh-CN" sz="2200" b="1">
                    <a:latin typeface="Times New Roman" pitchFamily="18" charset="0"/>
                  </a:rPr>
                  <a:t>A</a:t>
                </a:r>
                <a:r>
                  <a:rPr lang="en-US" altLang="zh-CN" sz="2200" b="1" baseline="-25000">
                    <a:latin typeface="Times New Roman" pitchFamily="18" charset="0"/>
                  </a:rPr>
                  <a:t>1</a:t>
                </a:r>
                <a:endParaRPr lang="en-US" altLang="zh-CN" sz="2200" b="1">
                  <a:latin typeface="Times New Roman" pitchFamily="18" charset="0"/>
                </a:endParaRPr>
              </a:p>
              <a:p>
                <a:pPr algn="r" eaLnBrk="0" hangingPunct="0"/>
                <a:r>
                  <a:rPr lang="en-US" altLang="zh-CN" sz="2200" b="1">
                    <a:latin typeface="Times New Roman" pitchFamily="18" charset="0"/>
                  </a:rPr>
                  <a:t>CS</a:t>
                </a:r>
              </a:p>
              <a:p>
                <a:pPr algn="r" eaLnBrk="0" hangingPunct="0"/>
                <a:r>
                  <a:rPr lang="en-US" altLang="zh-CN" sz="2200" b="1">
                    <a:latin typeface="Times New Roman" pitchFamily="18" charset="0"/>
                  </a:rPr>
                  <a:t>RESET</a:t>
                </a:r>
              </a:p>
            </p:txBody>
          </p:sp>
          <p:sp>
            <p:nvSpPr>
              <p:cNvPr id="11333" name="Line 133"/>
              <p:cNvSpPr>
                <a:spLocks noChangeShapeType="1"/>
              </p:cNvSpPr>
              <p:nvPr/>
            </p:nvSpPr>
            <p:spPr bwMode="auto">
              <a:xfrm>
                <a:off x="504" y="2931"/>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4" name="Line 134"/>
              <p:cNvSpPr>
                <a:spLocks noChangeShapeType="1"/>
              </p:cNvSpPr>
              <p:nvPr/>
            </p:nvSpPr>
            <p:spPr bwMode="auto">
              <a:xfrm>
                <a:off x="436" y="3137"/>
                <a:ext cx="31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5" name="Line 135"/>
              <p:cNvSpPr>
                <a:spLocks noChangeShapeType="1"/>
              </p:cNvSpPr>
              <p:nvPr/>
            </p:nvSpPr>
            <p:spPr bwMode="auto">
              <a:xfrm>
                <a:off x="545" y="378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extLst>
      <p:ext uri="{BB962C8B-B14F-4D97-AF65-F5344CB8AC3E}">
        <p14:creationId xmlns:p14="http://schemas.microsoft.com/office/powerpoint/2010/main" val="1235100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8005"/>
                                        </p:tgtEl>
                                        <p:attrNameLst>
                                          <p:attrName>style.visibility</p:attrName>
                                        </p:attrNameLst>
                                      </p:cBhvr>
                                      <p:to>
                                        <p:strVal val="visible"/>
                                      </p:to>
                                    </p:set>
                                    <p:animEffect transition="in" filter="blinds(horizontal)">
                                      <p:cBhvr>
                                        <p:cTn id="7"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t>8255A</a:t>
            </a:r>
            <a:r>
              <a:rPr lang="zh-CN" altLang="en-US" dirty="0" smtClean="0"/>
              <a:t>的内部结构</a:t>
            </a:r>
          </a:p>
        </p:txBody>
      </p:sp>
      <p:sp>
        <p:nvSpPr>
          <p:cNvPr id="330755" name="Rectangle 3"/>
          <p:cNvSpPr>
            <a:spLocks noGrp="1" noChangeArrowheads="1"/>
          </p:cNvSpPr>
          <p:nvPr>
            <p:ph type="body" idx="1"/>
          </p:nvPr>
        </p:nvSpPr>
        <p:spPr/>
        <p:txBody>
          <a:bodyPr/>
          <a:lstStyle/>
          <a:p>
            <a:pPr marL="533400" indent="-533400" eaLnBrk="1" hangingPunct="1">
              <a:tabLst>
                <a:tab pos="363538" algn="l"/>
              </a:tabLst>
            </a:pPr>
            <a:r>
              <a:rPr lang="en-US" altLang="zh-CN" dirty="0" smtClean="0"/>
              <a:t>8255A</a:t>
            </a:r>
            <a:r>
              <a:rPr lang="zh-CN" altLang="en-US" dirty="0" smtClean="0"/>
              <a:t>由四个部分组成。</a:t>
            </a:r>
          </a:p>
          <a:p>
            <a:pPr marL="1076325" lvl="1" indent="-533400" eaLnBrk="1" hangingPunct="1">
              <a:buFontTx/>
              <a:buAutoNum type="arabicPeriod"/>
              <a:tabLst>
                <a:tab pos="363538" algn="l"/>
              </a:tabLst>
            </a:pPr>
            <a:r>
              <a:rPr lang="zh-CN" altLang="en-US" dirty="0" smtClean="0">
                <a:solidFill>
                  <a:srgbClr val="CC0000"/>
                </a:solidFill>
              </a:rPr>
              <a:t>数据总线缓冲器：</a:t>
            </a:r>
            <a:r>
              <a:rPr lang="zh-CN" altLang="en-US" dirty="0" smtClean="0"/>
              <a:t>双向、三态</a:t>
            </a:r>
          </a:p>
          <a:p>
            <a:pPr marL="1076325" lvl="1" indent="-533400" eaLnBrk="1" hangingPunct="1">
              <a:buFontTx/>
              <a:buAutoNum type="arabicPeriod"/>
              <a:tabLst>
                <a:tab pos="363538" algn="l"/>
              </a:tabLst>
            </a:pPr>
            <a:r>
              <a:rPr lang="zh-CN" altLang="en-US" dirty="0" smtClean="0">
                <a:solidFill>
                  <a:srgbClr val="CC0000"/>
                </a:solidFill>
              </a:rPr>
              <a:t>读</a:t>
            </a:r>
            <a:r>
              <a:rPr lang="en-US" altLang="zh-CN" dirty="0" smtClean="0">
                <a:solidFill>
                  <a:srgbClr val="CC0000"/>
                </a:solidFill>
              </a:rPr>
              <a:t>/</a:t>
            </a:r>
            <a:r>
              <a:rPr lang="zh-CN" altLang="en-US" dirty="0" smtClean="0">
                <a:solidFill>
                  <a:srgbClr val="CC0000"/>
                </a:solidFill>
              </a:rPr>
              <a:t>写控制逻辑</a:t>
            </a:r>
          </a:p>
          <a:p>
            <a:pPr marL="1076325" lvl="1" indent="-533400" eaLnBrk="1" hangingPunct="1">
              <a:buFontTx/>
              <a:buAutoNum type="arabicPeriod"/>
              <a:tabLst>
                <a:tab pos="363538" algn="l"/>
              </a:tabLst>
            </a:pPr>
            <a:r>
              <a:rPr lang="zh-CN" altLang="en-US" dirty="0" smtClean="0">
                <a:solidFill>
                  <a:srgbClr val="CC0000"/>
                </a:solidFill>
              </a:rPr>
              <a:t>三个八位数据端口：</a:t>
            </a:r>
            <a:r>
              <a:rPr lang="en-US" altLang="zh-CN" dirty="0" smtClean="0"/>
              <a:t>PA</a:t>
            </a:r>
            <a:r>
              <a:rPr lang="zh-CN" altLang="en-US" dirty="0" smtClean="0"/>
              <a:t>、</a:t>
            </a:r>
            <a:r>
              <a:rPr lang="en-US" altLang="zh-CN" dirty="0" smtClean="0"/>
              <a:t>PB</a:t>
            </a:r>
            <a:r>
              <a:rPr lang="zh-CN" altLang="en-US" dirty="0" smtClean="0"/>
              <a:t>、</a:t>
            </a:r>
            <a:r>
              <a:rPr lang="en-US" altLang="zh-CN" dirty="0" smtClean="0"/>
              <a:t>PC</a:t>
            </a:r>
          </a:p>
          <a:p>
            <a:pPr marL="1076325" lvl="1" indent="-533400" eaLnBrk="1" hangingPunct="1">
              <a:buFontTx/>
              <a:buAutoNum type="arabicPeriod"/>
              <a:tabLst>
                <a:tab pos="363538" algn="l"/>
              </a:tabLst>
            </a:pPr>
            <a:r>
              <a:rPr lang="en-US" altLang="zh-CN" dirty="0" smtClean="0">
                <a:solidFill>
                  <a:srgbClr val="CC0000"/>
                </a:solidFill>
              </a:rPr>
              <a:t>A</a:t>
            </a:r>
            <a:r>
              <a:rPr lang="zh-CN" altLang="en-US" dirty="0" smtClean="0">
                <a:solidFill>
                  <a:srgbClr val="CC0000"/>
                </a:solidFill>
              </a:rPr>
              <a:t>组和</a:t>
            </a:r>
            <a:r>
              <a:rPr lang="en-US" altLang="zh-CN" dirty="0" smtClean="0">
                <a:solidFill>
                  <a:srgbClr val="CC0000"/>
                </a:solidFill>
              </a:rPr>
              <a:t>B</a:t>
            </a:r>
            <a:r>
              <a:rPr lang="zh-CN" altLang="en-US" dirty="0" smtClean="0">
                <a:solidFill>
                  <a:srgbClr val="CC0000"/>
                </a:solidFill>
              </a:rPr>
              <a:t>组的控制电路</a:t>
            </a:r>
          </a:p>
          <a:p>
            <a:pPr marL="1528763" lvl="2" indent="-457200" eaLnBrk="1" hangingPunct="1">
              <a:tabLst>
                <a:tab pos="363538" algn="l"/>
              </a:tabLst>
            </a:pPr>
            <a:r>
              <a:rPr lang="zh-CN" altLang="en-US" dirty="0" smtClean="0"/>
              <a:t>根据</a:t>
            </a:r>
            <a:r>
              <a:rPr lang="en-US" altLang="zh-CN" dirty="0" smtClean="0"/>
              <a:t>CPU</a:t>
            </a:r>
            <a:r>
              <a:rPr lang="zh-CN" altLang="en-US" dirty="0" smtClean="0"/>
              <a:t>送来的编程命令控制</a:t>
            </a:r>
            <a:r>
              <a:rPr lang="en-US" altLang="zh-CN" dirty="0" smtClean="0"/>
              <a:t>8255A</a:t>
            </a:r>
            <a:r>
              <a:rPr lang="zh-CN" altLang="en-US" dirty="0" smtClean="0"/>
              <a:t>工作的电路</a:t>
            </a:r>
          </a:p>
          <a:p>
            <a:pPr marL="1528763" lvl="2" indent="-457200" eaLnBrk="1" hangingPunct="1">
              <a:tabLst>
                <a:tab pos="363538" algn="l"/>
              </a:tabLst>
            </a:pPr>
            <a:r>
              <a:rPr lang="zh-CN" altLang="en-US" dirty="0" smtClean="0"/>
              <a:t>内部有</a:t>
            </a:r>
            <a:r>
              <a:rPr lang="zh-CN" altLang="en-US" dirty="0" smtClean="0">
                <a:solidFill>
                  <a:srgbClr val="0033CC"/>
                </a:solidFill>
              </a:rPr>
              <a:t>控制寄存器</a:t>
            </a:r>
            <a:r>
              <a:rPr lang="zh-CN" altLang="en-US" dirty="0" smtClean="0"/>
              <a:t>，用来接收</a:t>
            </a:r>
            <a:r>
              <a:rPr lang="en-US" altLang="zh-CN" dirty="0" smtClean="0"/>
              <a:t>CPU</a:t>
            </a:r>
            <a:r>
              <a:rPr lang="zh-CN" altLang="en-US" dirty="0" smtClean="0"/>
              <a:t>送来的命令字</a:t>
            </a:r>
          </a:p>
          <a:p>
            <a:pPr marL="1528763" lvl="2" indent="-457200" eaLnBrk="1" hangingPunct="1">
              <a:tabLst>
                <a:tab pos="363538" algn="l"/>
              </a:tabLst>
            </a:pPr>
            <a:r>
              <a:rPr lang="en-US" altLang="zh-CN" dirty="0" smtClean="0">
                <a:solidFill>
                  <a:srgbClr val="0033CC"/>
                </a:solidFill>
              </a:rPr>
              <a:t>A</a:t>
            </a:r>
            <a:r>
              <a:rPr lang="zh-CN" altLang="en-US" dirty="0" smtClean="0">
                <a:solidFill>
                  <a:srgbClr val="0033CC"/>
                </a:solidFill>
              </a:rPr>
              <a:t>组</a:t>
            </a:r>
            <a:r>
              <a:rPr lang="zh-CN" altLang="en-US" dirty="0" smtClean="0"/>
              <a:t>控制部件用来控制</a:t>
            </a:r>
            <a:r>
              <a:rPr lang="en-US" altLang="zh-CN" dirty="0" smtClean="0"/>
              <a:t>PA</a:t>
            </a:r>
            <a:r>
              <a:rPr lang="zh-CN" altLang="en-US" dirty="0" smtClean="0"/>
              <a:t>口和</a:t>
            </a:r>
            <a:r>
              <a:rPr lang="en-US" altLang="zh-CN" dirty="0" smtClean="0"/>
              <a:t>PC</a:t>
            </a:r>
            <a:r>
              <a:rPr lang="zh-CN" altLang="en-US" dirty="0" smtClean="0"/>
              <a:t>口的高</a:t>
            </a:r>
            <a:r>
              <a:rPr lang="en-US" altLang="zh-CN" dirty="0" smtClean="0"/>
              <a:t>4</a:t>
            </a:r>
            <a:r>
              <a:rPr lang="zh-CN" altLang="en-US" dirty="0" smtClean="0"/>
              <a:t>位</a:t>
            </a:r>
          </a:p>
          <a:p>
            <a:pPr marL="1528763" lvl="2" indent="-457200" eaLnBrk="1" hangingPunct="1">
              <a:tabLst>
                <a:tab pos="363538" algn="l"/>
              </a:tabLst>
            </a:pPr>
            <a:r>
              <a:rPr lang="en-US" altLang="zh-CN" dirty="0" smtClean="0">
                <a:solidFill>
                  <a:srgbClr val="0033CC"/>
                </a:solidFill>
              </a:rPr>
              <a:t>B</a:t>
            </a:r>
            <a:r>
              <a:rPr lang="zh-CN" altLang="en-US" dirty="0" smtClean="0">
                <a:solidFill>
                  <a:srgbClr val="0033CC"/>
                </a:solidFill>
              </a:rPr>
              <a:t>组</a:t>
            </a:r>
            <a:r>
              <a:rPr lang="zh-CN" altLang="en-US" dirty="0" smtClean="0"/>
              <a:t>控制部件用来控制</a:t>
            </a:r>
            <a:r>
              <a:rPr lang="en-US" altLang="zh-CN" dirty="0" smtClean="0"/>
              <a:t>PB</a:t>
            </a:r>
            <a:r>
              <a:rPr lang="zh-CN" altLang="en-US" dirty="0" smtClean="0"/>
              <a:t>口和</a:t>
            </a:r>
            <a:r>
              <a:rPr lang="en-US" altLang="zh-CN" dirty="0" smtClean="0"/>
              <a:t>PC</a:t>
            </a:r>
            <a:r>
              <a:rPr lang="zh-CN" altLang="en-US" dirty="0" smtClean="0"/>
              <a:t>口的低</a:t>
            </a:r>
            <a:r>
              <a:rPr lang="en-US" altLang="zh-CN" dirty="0" smtClean="0"/>
              <a:t>4</a:t>
            </a:r>
            <a:r>
              <a:rPr lang="zh-CN" altLang="en-US" dirty="0" smtClean="0"/>
              <a:t>位</a:t>
            </a:r>
          </a:p>
        </p:txBody>
      </p:sp>
    </p:spTree>
    <p:extLst>
      <p:ext uri="{BB962C8B-B14F-4D97-AF65-F5344CB8AC3E}">
        <p14:creationId xmlns:p14="http://schemas.microsoft.com/office/powerpoint/2010/main" val="36750443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0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07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07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075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075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30755">
                                            <p:txEl>
                                              <p:pRg st="7" end="7"/>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330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指令</a:t>
            </a:r>
            <a:endParaRPr lang="en-US" dirty="0"/>
          </a:p>
        </p:txBody>
      </p:sp>
      <p:sp>
        <p:nvSpPr>
          <p:cNvPr id="3" name="内容占位符 2"/>
          <p:cNvSpPr>
            <a:spLocks noGrp="1"/>
          </p:cNvSpPr>
          <p:nvPr>
            <p:ph idx="1"/>
          </p:nvPr>
        </p:nvSpPr>
        <p:spPr>
          <a:xfrm>
            <a:off x="179512" y="1052736"/>
            <a:ext cx="8712967" cy="5616624"/>
          </a:xfrm>
        </p:spPr>
        <p:txBody>
          <a:bodyPr/>
          <a:lstStyle/>
          <a:p>
            <a:r>
              <a:rPr lang="en-US" dirty="0" smtClean="0"/>
              <a:t>I/O</a:t>
            </a:r>
            <a:r>
              <a:rPr lang="zh-CN" altLang="en-US" dirty="0"/>
              <a:t>设备</a:t>
            </a:r>
            <a:r>
              <a:rPr lang="zh-CN" altLang="en-US" dirty="0" smtClean="0"/>
              <a:t>与</a:t>
            </a:r>
            <a:r>
              <a:rPr lang="zh-CN" altLang="en-US" dirty="0" smtClean="0">
                <a:solidFill>
                  <a:srgbClr val="C00000"/>
                </a:solidFill>
              </a:rPr>
              <a:t>累加器（</a:t>
            </a:r>
            <a:r>
              <a:rPr lang="en-US" altLang="zh-CN" dirty="0" smtClean="0">
                <a:solidFill>
                  <a:srgbClr val="C00000"/>
                </a:solidFill>
              </a:rPr>
              <a:t>AL</a:t>
            </a:r>
            <a:r>
              <a:rPr lang="zh-CN" altLang="en-US" dirty="0" smtClean="0">
                <a:solidFill>
                  <a:srgbClr val="C00000"/>
                </a:solidFill>
              </a:rPr>
              <a:t>、</a:t>
            </a:r>
            <a:r>
              <a:rPr lang="en-US" altLang="zh-CN" dirty="0" smtClean="0">
                <a:solidFill>
                  <a:srgbClr val="C00000"/>
                </a:solidFill>
              </a:rPr>
              <a:t>AX</a:t>
            </a:r>
            <a:r>
              <a:rPr lang="zh-CN" altLang="en-US" dirty="0" smtClean="0">
                <a:solidFill>
                  <a:srgbClr val="C00000"/>
                </a:solidFill>
              </a:rPr>
              <a:t>、</a:t>
            </a:r>
            <a:r>
              <a:rPr lang="en-US" altLang="zh-CN" dirty="0" smtClean="0">
                <a:solidFill>
                  <a:srgbClr val="C00000"/>
                </a:solidFill>
              </a:rPr>
              <a:t>EAX</a:t>
            </a:r>
            <a:r>
              <a:rPr lang="zh-CN" altLang="en-US" dirty="0" smtClean="0">
                <a:solidFill>
                  <a:srgbClr val="C00000"/>
                </a:solidFill>
              </a:rPr>
              <a:t>）</a:t>
            </a:r>
            <a:r>
              <a:rPr lang="zh-CN" altLang="en-US" dirty="0" smtClean="0"/>
              <a:t>之间传送数据：</a:t>
            </a:r>
            <a:endParaRPr lang="en-US" altLang="zh-CN" dirty="0" smtClean="0"/>
          </a:p>
          <a:p>
            <a:pPr lvl="1"/>
            <a:r>
              <a:rPr lang="en-US" dirty="0" smtClean="0"/>
              <a:t>IN</a:t>
            </a:r>
            <a:r>
              <a:rPr lang="zh-CN" altLang="en-US" dirty="0" smtClean="0"/>
              <a:t>，</a:t>
            </a:r>
            <a:r>
              <a:rPr lang="en-US" altLang="zh-CN" dirty="0" smtClean="0"/>
              <a:t>OUT</a:t>
            </a:r>
            <a:r>
              <a:rPr lang="zh-CN" altLang="en-US" dirty="0" smtClean="0"/>
              <a:t>指令。</a:t>
            </a:r>
            <a:endParaRPr lang="en-US" altLang="zh-CN" dirty="0" smtClean="0"/>
          </a:p>
          <a:p>
            <a:endParaRPr lang="en-US" dirty="0"/>
          </a:p>
          <a:p>
            <a:r>
              <a:rPr lang="en-US" dirty="0" smtClean="0"/>
              <a:t>I/O</a:t>
            </a:r>
            <a:r>
              <a:rPr lang="zh-CN" altLang="en-US" dirty="0" smtClean="0"/>
              <a:t>设备与</a:t>
            </a:r>
            <a:r>
              <a:rPr lang="zh-CN" altLang="en-US" dirty="0" smtClean="0">
                <a:solidFill>
                  <a:srgbClr val="C00000"/>
                </a:solidFill>
              </a:rPr>
              <a:t>存储器</a:t>
            </a:r>
            <a:r>
              <a:rPr lang="zh-CN" altLang="en-US" dirty="0" smtClean="0"/>
              <a:t>之间传送数据：</a:t>
            </a:r>
            <a:endParaRPr lang="en-US" altLang="zh-CN" dirty="0" smtClean="0"/>
          </a:p>
          <a:p>
            <a:pPr lvl="1"/>
            <a:r>
              <a:rPr lang="en-US" dirty="0" smtClean="0"/>
              <a:t>INS</a:t>
            </a:r>
            <a:r>
              <a:rPr lang="zh-CN" altLang="en-US" dirty="0" smtClean="0"/>
              <a:t>，</a:t>
            </a:r>
            <a:r>
              <a:rPr lang="en-US" altLang="zh-CN" dirty="0" smtClean="0"/>
              <a:t>INSB</a:t>
            </a:r>
            <a:r>
              <a:rPr lang="zh-CN" altLang="en-US" dirty="0" smtClean="0"/>
              <a:t>，</a:t>
            </a:r>
            <a:r>
              <a:rPr lang="en-US" altLang="zh-CN" dirty="0" smtClean="0"/>
              <a:t>INSW</a:t>
            </a:r>
            <a:r>
              <a:rPr lang="zh-CN" altLang="en-US" dirty="0" smtClean="0"/>
              <a:t>，</a:t>
            </a:r>
            <a:r>
              <a:rPr lang="en-US" altLang="zh-CN" dirty="0" smtClean="0"/>
              <a:t>INSD</a:t>
            </a:r>
            <a:r>
              <a:rPr lang="zh-CN" altLang="en-US" dirty="0" smtClean="0"/>
              <a:t>指令。</a:t>
            </a:r>
            <a:endParaRPr lang="en-US" altLang="zh-CN" dirty="0" smtClean="0"/>
          </a:p>
          <a:p>
            <a:pPr lvl="1"/>
            <a:r>
              <a:rPr lang="en-US" altLang="zh-CN" dirty="0" smtClean="0"/>
              <a:t>OUTS</a:t>
            </a:r>
            <a:r>
              <a:rPr lang="zh-CN" altLang="en-US" dirty="0" smtClean="0"/>
              <a:t>，</a:t>
            </a:r>
            <a:r>
              <a:rPr lang="en-US" altLang="zh-CN" dirty="0" smtClean="0"/>
              <a:t>OUTSB</a:t>
            </a:r>
            <a:r>
              <a:rPr lang="zh-CN" altLang="en-US" dirty="0" smtClean="0"/>
              <a:t>，</a:t>
            </a:r>
            <a:r>
              <a:rPr lang="en-US" altLang="zh-CN" dirty="0" smtClean="0"/>
              <a:t>OUTSW</a:t>
            </a:r>
            <a:r>
              <a:rPr lang="zh-CN" altLang="en-US" dirty="0" smtClean="0"/>
              <a:t>，</a:t>
            </a:r>
            <a:r>
              <a:rPr lang="en-US" altLang="zh-CN" dirty="0" smtClean="0"/>
              <a:t>OUTSD</a:t>
            </a:r>
            <a:r>
              <a:rPr lang="zh-CN" altLang="en-US" dirty="0" smtClean="0"/>
              <a:t>指令。</a:t>
            </a:r>
            <a:endParaRPr lang="en-US" altLang="zh-CN" dirty="0" smtClean="0"/>
          </a:p>
          <a:p>
            <a:pPr lvl="1"/>
            <a:r>
              <a:rPr lang="en-US" dirty="0" smtClean="0"/>
              <a:t>INS</a:t>
            </a:r>
            <a:r>
              <a:rPr lang="zh-CN" altLang="en-US" dirty="0" smtClean="0"/>
              <a:t>和</a:t>
            </a:r>
            <a:r>
              <a:rPr lang="en-US" altLang="zh-CN" dirty="0" smtClean="0"/>
              <a:t>OUTS</a:t>
            </a:r>
            <a:r>
              <a:rPr lang="zh-CN" altLang="en-US" dirty="0" smtClean="0"/>
              <a:t>指令前可以加</a:t>
            </a:r>
            <a:r>
              <a:rPr lang="en-US" altLang="zh-CN" dirty="0" smtClean="0"/>
              <a:t>REP</a:t>
            </a:r>
            <a:r>
              <a:rPr lang="zh-CN" altLang="en-US" dirty="0" smtClean="0"/>
              <a:t>前缀。</a:t>
            </a:r>
            <a:endParaRPr lang="en-US" altLang="zh-CN" dirty="0" smtClean="0"/>
          </a:p>
          <a:p>
            <a:pPr lvl="1"/>
            <a:r>
              <a:rPr lang="zh-CN" altLang="en-US" dirty="0" smtClean="0"/>
              <a:t>除</a:t>
            </a:r>
            <a:r>
              <a:rPr lang="en-US" altLang="zh-CN" dirty="0" smtClean="0"/>
              <a:t>8086/8088</a:t>
            </a:r>
            <a:r>
              <a:rPr lang="zh-CN" altLang="en-US" dirty="0" smtClean="0"/>
              <a:t>外，</a:t>
            </a:r>
            <a:r>
              <a:rPr lang="en-US" altLang="zh-CN" dirty="0" smtClean="0"/>
              <a:t>Intel</a:t>
            </a:r>
            <a:r>
              <a:rPr lang="zh-CN" altLang="en-US" dirty="0" smtClean="0"/>
              <a:t>微处理器都支持</a:t>
            </a:r>
            <a:r>
              <a:rPr lang="en-US" altLang="zh-CN" dirty="0" smtClean="0"/>
              <a:t>INS/OUTS</a:t>
            </a:r>
            <a:r>
              <a:rPr lang="zh-CN" altLang="en-US" dirty="0" smtClean="0"/>
              <a:t>。</a:t>
            </a:r>
            <a:endParaRPr lang="en-US" dirty="0"/>
          </a:p>
          <a:p>
            <a:endParaRPr lang="en-US" dirty="0" smtClean="0"/>
          </a:p>
          <a:p>
            <a:r>
              <a:rPr lang="en-US" altLang="zh-CN" dirty="0" smtClean="0"/>
              <a:t>Pentium4</a:t>
            </a:r>
            <a:r>
              <a:rPr lang="zh-CN" altLang="en-US" dirty="0" smtClean="0"/>
              <a:t>和</a:t>
            </a:r>
            <a:r>
              <a:rPr lang="en-US" altLang="zh-CN" dirty="0" smtClean="0"/>
              <a:t>Core2</a:t>
            </a:r>
            <a:r>
              <a:rPr lang="zh-CN" altLang="en-US" dirty="0" smtClean="0"/>
              <a:t>的</a:t>
            </a:r>
            <a:r>
              <a:rPr lang="en-US" dirty="0" smtClean="0"/>
              <a:t>64</a:t>
            </a:r>
            <a:r>
              <a:rPr lang="zh-CN" altLang="en-US" dirty="0" smtClean="0"/>
              <a:t>位模式下，并</a:t>
            </a:r>
            <a:r>
              <a:rPr lang="zh-CN" altLang="en-US" dirty="0" smtClean="0">
                <a:solidFill>
                  <a:srgbClr val="CC00CC"/>
                </a:solidFill>
              </a:rPr>
              <a:t>没有</a:t>
            </a:r>
            <a:r>
              <a:rPr lang="en-US" altLang="zh-CN" dirty="0" smtClean="0"/>
              <a:t>64</a:t>
            </a:r>
            <a:r>
              <a:rPr lang="zh-CN" altLang="en-US" dirty="0" smtClean="0"/>
              <a:t>位的</a:t>
            </a:r>
            <a:r>
              <a:rPr lang="en-US" altLang="zh-CN" dirty="0" smtClean="0"/>
              <a:t>I/O</a:t>
            </a:r>
            <a:r>
              <a:rPr lang="zh-CN" altLang="en-US" dirty="0" smtClean="0"/>
              <a:t>指令。</a:t>
            </a:r>
            <a:endParaRPr lang="en-US" dirty="0"/>
          </a:p>
        </p:txBody>
      </p:sp>
    </p:spTree>
    <p:extLst>
      <p:ext uri="{BB962C8B-B14F-4D97-AF65-F5344CB8AC3E}">
        <p14:creationId xmlns:p14="http://schemas.microsoft.com/office/powerpoint/2010/main" val="12274391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4000" dirty="0" smtClean="0"/>
              <a:t>数据端口</a:t>
            </a:r>
          </a:p>
        </p:txBody>
      </p:sp>
      <p:sp>
        <p:nvSpPr>
          <p:cNvPr id="129027" name="Rectangle 3"/>
          <p:cNvSpPr>
            <a:spLocks noGrp="1" noChangeArrowheads="1"/>
          </p:cNvSpPr>
          <p:nvPr>
            <p:ph type="body" idx="1"/>
          </p:nvPr>
        </p:nvSpPr>
        <p:spPr>
          <a:xfrm>
            <a:off x="250825" y="1052513"/>
            <a:ext cx="8497888" cy="5472112"/>
          </a:xfrm>
          <a:extLst>
            <a:ext uri="{91240B29-F687-4F45-9708-019B960494DF}">
              <a14:hiddenLine xmlns:a14="http://schemas.microsoft.com/office/drawing/2010/main" w="38100" cmpd="sng">
                <a:solidFill>
                  <a:srgbClr val="A6ADC0"/>
                </a:solidFill>
                <a:miter lim="800000"/>
                <a:headEnd/>
                <a:tailEnd/>
              </a14:hiddenLine>
            </a:ext>
          </a:extLst>
        </p:spPr>
        <p:txBody>
          <a:bodyPr/>
          <a:lstStyle/>
          <a:p>
            <a:pPr marL="533400" indent="-533400" eaLnBrk="1" hangingPunct="1"/>
            <a:r>
              <a:rPr lang="zh-CN" altLang="en-US" sz="2400" smtClean="0">
                <a:solidFill>
                  <a:srgbClr val="CC0000"/>
                </a:solidFill>
              </a:rPr>
              <a:t>端口</a:t>
            </a:r>
            <a:r>
              <a:rPr lang="en-US" altLang="zh-CN" sz="2400" smtClean="0">
                <a:solidFill>
                  <a:srgbClr val="CC0000"/>
                </a:solidFill>
              </a:rPr>
              <a:t>A</a:t>
            </a:r>
            <a:r>
              <a:rPr lang="zh-CN" altLang="en-US" sz="2400" smtClean="0">
                <a:solidFill>
                  <a:srgbClr val="CC0000"/>
                </a:solidFill>
              </a:rPr>
              <a:t>：</a:t>
            </a:r>
            <a:r>
              <a:rPr lang="en-US" altLang="zh-CN" sz="2400" smtClean="0"/>
              <a:t>PA0</a:t>
            </a:r>
            <a:r>
              <a:rPr lang="zh-CN" altLang="en-US" sz="2400" smtClean="0"/>
              <a:t>～</a:t>
            </a:r>
            <a:r>
              <a:rPr lang="en-US" altLang="zh-CN" sz="2400" smtClean="0"/>
              <a:t>PA7</a:t>
            </a:r>
          </a:p>
          <a:p>
            <a:pPr marL="990600" lvl="1" indent="-533400" eaLnBrk="1" hangingPunct="1"/>
            <a:r>
              <a:rPr lang="zh-CN" altLang="en-US" sz="2400" smtClean="0"/>
              <a:t>包含一个</a:t>
            </a:r>
            <a:r>
              <a:rPr lang="en-US" altLang="zh-CN" sz="2400" smtClean="0"/>
              <a:t>8</a:t>
            </a:r>
            <a:r>
              <a:rPr lang="zh-CN" altLang="en-US" sz="2400" smtClean="0"/>
              <a:t>位的数据</a:t>
            </a:r>
            <a:r>
              <a:rPr lang="zh-CN" altLang="en-US" sz="2400" smtClean="0">
                <a:solidFill>
                  <a:srgbClr val="0033CC"/>
                </a:solidFill>
              </a:rPr>
              <a:t>输入锁存器</a:t>
            </a:r>
            <a:r>
              <a:rPr lang="zh-CN" altLang="en-US" sz="2400" smtClean="0"/>
              <a:t>，一个</a:t>
            </a:r>
            <a:r>
              <a:rPr lang="en-US" altLang="zh-CN" sz="2400" smtClean="0"/>
              <a:t>8</a:t>
            </a:r>
            <a:r>
              <a:rPr lang="zh-CN" altLang="en-US" sz="2400" smtClean="0"/>
              <a:t>位的数据</a:t>
            </a:r>
            <a:r>
              <a:rPr lang="zh-CN" altLang="en-US" sz="2400" smtClean="0">
                <a:solidFill>
                  <a:srgbClr val="0033CC"/>
                </a:solidFill>
              </a:rPr>
              <a:t>输出锁存器</a:t>
            </a:r>
            <a:r>
              <a:rPr lang="en-US" altLang="zh-CN" sz="2400" smtClean="0">
                <a:solidFill>
                  <a:srgbClr val="0033CC"/>
                </a:solidFill>
              </a:rPr>
              <a:t>/</a:t>
            </a:r>
            <a:r>
              <a:rPr lang="zh-CN" altLang="en-US" sz="2400" smtClean="0">
                <a:solidFill>
                  <a:srgbClr val="0033CC"/>
                </a:solidFill>
              </a:rPr>
              <a:t>缓冲器</a:t>
            </a:r>
            <a:r>
              <a:rPr lang="zh-CN" altLang="en-US" sz="2400" smtClean="0"/>
              <a:t>。</a:t>
            </a:r>
          </a:p>
          <a:p>
            <a:pPr marL="990600" lvl="1" indent="-533400" eaLnBrk="1" hangingPunct="1"/>
            <a:r>
              <a:rPr lang="zh-CN" altLang="en-US" sz="2400" smtClean="0"/>
              <a:t>因此，</a:t>
            </a:r>
            <a:r>
              <a:rPr lang="en-US" altLang="zh-CN" sz="2400" smtClean="0"/>
              <a:t>A</a:t>
            </a:r>
            <a:r>
              <a:rPr lang="zh-CN" altLang="en-US" sz="2400" smtClean="0"/>
              <a:t>端口作输入和输出时数据均能</a:t>
            </a:r>
            <a:r>
              <a:rPr lang="zh-CN" altLang="en-US" sz="2400" smtClean="0">
                <a:solidFill>
                  <a:srgbClr val="A50021"/>
                </a:solidFill>
              </a:rPr>
              <a:t>锁存</a:t>
            </a:r>
            <a:r>
              <a:rPr lang="zh-CN" altLang="en-US" sz="2400" smtClean="0"/>
              <a:t>。</a:t>
            </a:r>
          </a:p>
          <a:p>
            <a:pPr marL="990600" lvl="1" indent="-533400" eaLnBrk="1" hangingPunct="1"/>
            <a:r>
              <a:rPr lang="en-US" altLang="zh-CN" sz="2400" smtClean="0"/>
              <a:t>A</a:t>
            </a:r>
            <a:r>
              <a:rPr lang="zh-CN" altLang="en-US" sz="2400" smtClean="0"/>
              <a:t>组，支持工作方式</a:t>
            </a:r>
            <a:r>
              <a:rPr lang="en-US" altLang="zh-CN" sz="2400" smtClean="0"/>
              <a:t>0</a:t>
            </a:r>
            <a:r>
              <a:rPr lang="zh-CN" altLang="en-US" sz="2400" smtClean="0"/>
              <a:t>、</a:t>
            </a:r>
            <a:r>
              <a:rPr lang="en-US" altLang="zh-CN" sz="2400" smtClean="0"/>
              <a:t>1</a:t>
            </a:r>
            <a:r>
              <a:rPr lang="zh-CN" altLang="en-US" sz="2400" smtClean="0"/>
              <a:t>、</a:t>
            </a:r>
            <a:r>
              <a:rPr lang="en-US" altLang="zh-CN" sz="2400" smtClean="0"/>
              <a:t>2</a:t>
            </a:r>
            <a:r>
              <a:rPr lang="zh-CN" altLang="en-US" sz="2400" smtClean="0"/>
              <a:t>。</a:t>
            </a:r>
          </a:p>
          <a:p>
            <a:pPr marL="990600" lvl="1" indent="-533400" algn="just" eaLnBrk="1" hangingPunct="1">
              <a:buClr>
                <a:schemeClr val="tx1"/>
              </a:buClr>
              <a:buSzPct val="80000"/>
              <a:buFont typeface="Wingdings" pitchFamily="2" charset="2"/>
              <a:buChar char="n"/>
            </a:pPr>
            <a:r>
              <a:rPr kumimoji="1" lang="zh-CN" altLang="en-US" sz="2400" smtClean="0"/>
              <a:t>常作数据端口，功能最强大。</a:t>
            </a:r>
            <a:endParaRPr lang="zh-CN" altLang="en-US" sz="2400" smtClean="0"/>
          </a:p>
          <a:p>
            <a:pPr marL="533400" indent="-533400" eaLnBrk="1" hangingPunct="1"/>
            <a:endParaRPr lang="zh-CN" altLang="en-US" sz="2400" smtClean="0">
              <a:solidFill>
                <a:srgbClr val="A50021"/>
              </a:solidFill>
            </a:endParaRPr>
          </a:p>
          <a:p>
            <a:pPr marL="533400" indent="-533400" eaLnBrk="1" hangingPunct="1"/>
            <a:r>
              <a:rPr lang="zh-CN" altLang="en-US" sz="2400" smtClean="0">
                <a:solidFill>
                  <a:srgbClr val="CC0000"/>
                </a:solidFill>
              </a:rPr>
              <a:t>端口</a:t>
            </a:r>
            <a:r>
              <a:rPr lang="en-US" altLang="zh-CN" sz="2400" smtClean="0">
                <a:solidFill>
                  <a:srgbClr val="CC0000"/>
                </a:solidFill>
              </a:rPr>
              <a:t>B</a:t>
            </a:r>
            <a:r>
              <a:rPr lang="zh-CN" altLang="en-US" sz="2400" smtClean="0">
                <a:solidFill>
                  <a:srgbClr val="CC0000"/>
                </a:solidFill>
              </a:rPr>
              <a:t>：</a:t>
            </a:r>
            <a:r>
              <a:rPr lang="en-US" altLang="zh-CN" sz="2400" smtClean="0"/>
              <a:t>PB0</a:t>
            </a:r>
            <a:r>
              <a:rPr lang="zh-CN" altLang="en-US" sz="2400" smtClean="0"/>
              <a:t>～</a:t>
            </a:r>
            <a:r>
              <a:rPr lang="en-US" altLang="zh-CN" sz="2400" smtClean="0"/>
              <a:t>PB7</a:t>
            </a:r>
          </a:p>
          <a:p>
            <a:pPr marL="990600" lvl="1" indent="-533400" eaLnBrk="1" hangingPunct="1"/>
            <a:r>
              <a:rPr lang="zh-CN" altLang="en-US" sz="2400" smtClean="0"/>
              <a:t>包含一个</a:t>
            </a:r>
            <a:r>
              <a:rPr lang="en-US" altLang="zh-CN" sz="2400" smtClean="0"/>
              <a:t>8</a:t>
            </a:r>
            <a:r>
              <a:rPr lang="zh-CN" altLang="en-US" sz="2400" smtClean="0"/>
              <a:t>位的数据</a:t>
            </a:r>
            <a:r>
              <a:rPr lang="zh-CN" altLang="en-US" sz="2400" smtClean="0">
                <a:solidFill>
                  <a:srgbClr val="0033CC"/>
                </a:solidFill>
              </a:rPr>
              <a:t>输入缓冲器</a:t>
            </a:r>
            <a:r>
              <a:rPr lang="zh-CN" altLang="en-US" sz="2400" smtClean="0"/>
              <a:t>，一个</a:t>
            </a:r>
            <a:r>
              <a:rPr lang="en-US" altLang="zh-CN" sz="2400" smtClean="0"/>
              <a:t>8</a:t>
            </a:r>
            <a:r>
              <a:rPr lang="zh-CN" altLang="en-US" sz="2400" smtClean="0"/>
              <a:t>位的数据</a:t>
            </a:r>
            <a:r>
              <a:rPr lang="zh-CN" altLang="en-US" sz="2400" smtClean="0">
                <a:solidFill>
                  <a:srgbClr val="0033CC"/>
                </a:solidFill>
              </a:rPr>
              <a:t>输入</a:t>
            </a:r>
            <a:r>
              <a:rPr lang="en-US" altLang="zh-CN" sz="2400" smtClean="0">
                <a:solidFill>
                  <a:srgbClr val="0033CC"/>
                </a:solidFill>
              </a:rPr>
              <a:t>/</a:t>
            </a:r>
            <a:r>
              <a:rPr lang="zh-CN" altLang="en-US" sz="2400" smtClean="0">
                <a:solidFill>
                  <a:srgbClr val="0033CC"/>
                </a:solidFill>
              </a:rPr>
              <a:t>输出锁存器</a:t>
            </a:r>
            <a:r>
              <a:rPr lang="en-US" altLang="zh-CN" sz="2400" smtClean="0">
                <a:solidFill>
                  <a:srgbClr val="0033CC"/>
                </a:solidFill>
              </a:rPr>
              <a:t>/</a:t>
            </a:r>
            <a:r>
              <a:rPr lang="zh-CN" altLang="en-US" sz="2400" smtClean="0">
                <a:solidFill>
                  <a:srgbClr val="0033CC"/>
                </a:solidFill>
              </a:rPr>
              <a:t>缓冲器</a:t>
            </a:r>
            <a:r>
              <a:rPr lang="zh-CN" altLang="en-US" sz="2400" smtClean="0"/>
              <a:t>。</a:t>
            </a:r>
          </a:p>
          <a:p>
            <a:pPr marL="990600" lvl="1" indent="-533400" eaLnBrk="1" hangingPunct="1"/>
            <a:r>
              <a:rPr lang="en-US" altLang="zh-CN" sz="2400" smtClean="0"/>
              <a:t>B</a:t>
            </a:r>
            <a:r>
              <a:rPr lang="zh-CN" altLang="en-US" sz="2400" smtClean="0"/>
              <a:t>组，支持工作方式</a:t>
            </a:r>
            <a:r>
              <a:rPr lang="en-US" altLang="zh-CN" sz="2400" smtClean="0"/>
              <a:t>0</a:t>
            </a:r>
            <a:r>
              <a:rPr lang="zh-CN" altLang="en-US" sz="2400" smtClean="0"/>
              <a:t>、</a:t>
            </a:r>
            <a:r>
              <a:rPr lang="en-US" altLang="zh-CN" sz="2400" smtClean="0"/>
              <a:t>1</a:t>
            </a:r>
            <a:r>
              <a:rPr lang="zh-CN" altLang="en-US" sz="2400" smtClean="0"/>
              <a:t>。</a:t>
            </a:r>
          </a:p>
          <a:p>
            <a:pPr marL="990600" lvl="1" indent="-533400" eaLnBrk="1" hangingPunct="1">
              <a:buSzPct val="80000"/>
              <a:buFont typeface="Wingdings" pitchFamily="2" charset="2"/>
              <a:buChar char="n"/>
            </a:pPr>
            <a:r>
              <a:rPr kumimoji="1" lang="zh-CN" altLang="en-US" sz="2400" smtClean="0"/>
              <a:t>常作数据端口。</a:t>
            </a:r>
          </a:p>
        </p:txBody>
      </p:sp>
    </p:spTree>
    <p:extLst>
      <p:ext uri="{BB962C8B-B14F-4D97-AF65-F5344CB8AC3E}">
        <p14:creationId xmlns:p14="http://schemas.microsoft.com/office/powerpoint/2010/main" val="186786645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slide(fromBottom)">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slide(fromBottom)">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slide(fromBottom)">
                                      <p:cBhvr>
                                        <p:cTn id="17" dur="500"/>
                                        <p:tgtEl>
                                          <p:spTgt spid="129027">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29027">
                                            <p:txEl>
                                              <p:pRg st="4" end="4"/>
                                            </p:txEl>
                                          </p:spTgt>
                                        </p:tgtEl>
                                        <p:attrNameLst>
                                          <p:attrName>style.visibility</p:attrName>
                                        </p:attrNameLst>
                                      </p:cBhvr>
                                      <p:to>
                                        <p:strVal val="visible"/>
                                      </p:to>
                                    </p:set>
                                    <p:animEffect transition="in" filter="slide(fromBottom)">
                                      <p:cBhvr>
                                        <p:cTn id="20" dur="500"/>
                                        <p:tgtEl>
                                          <p:spTgt spid="12902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902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02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902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90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600" smtClean="0"/>
              <a:t>数据端口</a:t>
            </a:r>
          </a:p>
        </p:txBody>
      </p:sp>
      <p:sp>
        <p:nvSpPr>
          <p:cNvPr id="332803" name="Rectangle 3"/>
          <p:cNvSpPr>
            <a:spLocks noGrp="1" noChangeArrowheads="1"/>
          </p:cNvSpPr>
          <p:nvPr>
            <p:ph type="body" idx="1"/>
          </p:nvPr>
        </p:nvSpPr>
        <p:spPr>
          <a:xfrm>
            <a:off x="325438" y="1125538"/>
            <a:ext cx="8567737" cy="5399087"/>
          </a:xfrm>
          <a:extLst>
            <a:ext uri="{91240B29-F687-4F45-9708-019B960494DF}">
              <a14:hiddenLine xmlns:a14="http://schemas.microsoft.com/office/drawing/2010/main" w="38100" cmpd="sng">
                <a:solidFill>
                  <a:srgbClr val="A6ADC0"/>
                </a:solidFill>
                <a:miter lim="800000"/>
                <a:headEnd/>
                <a:tailEnd/>
              </a14:hiddenLine>
            </a:ext>
          </a:extLst>
        </p:spPr>
        <p:txBody>
          <a:bodyPr/>
          <a:lstStyle/>
          <a:p>
            <a:pPr marL="533400" indent="-533400" eaLnBrk="1" hangingPunct="1"/>
            <a:r>
              <a:rPr lang="zh-CN" altLang="en-US" smtClean="0">
                <a:solidFill>
                  <a:srgbClr val="CC0000"/>
                </a:solidFill>
              </a:rPr>
              <a:t>端口</a:t>
            </a:r>
            <a:r>
              <a:rPr lang="en-US" altLang="zh-CN" smtClean="0">
                <a:solidFill>
                  <a:srgbClr val="CC0000"/>
                </a:solidFill>
              </a:rPr>
              <a:t>C</a:t>
            </a:r>
            <a:r>
              <a:rPr lang="zh-CN" altLang="en-US" smtClean="0">
                <a:solidFill>
                  <a:srgbClr val="CC0000"/>
                </a:solidFill>
              </a:rPr>
              <a:t>：</a:t>
            </a:r>
            <a:r>
              <a:rPr lang="en-US" altLang="zh-CN" smtClean="0"/>
              <a:t>PC0</a:t>
            </a:r>
            <a:r>
              <a:rPr lang="zh-CN" altLang="en-US" smtClean="0"/>
              <a:t>～</a:t>
            </a:r>
            <a:r>
              <a:rPr lang="en-US" altLang="zh-CN" smtClean="0"/>
              <a:t>PC7</a:t>
            </a:r>
          </a:p>
          <a:p>
            <a:pPr marL="990600" lvl="1" indent="-533400" eaLnBrk="1" hangingPunct="1"/>
            <a:r>
              <a:rPr lang="zh-CN" altLang="en-US" smtClean="0"/>
              <a:t>包含一个</a:t>
            </a:r>
            <a:r>
              <a:rPr lang="en-US" altLang="zh-CN" smtClean="0"/>
              <a:t>8</a:t>
            </a:r>
            <a:r>
              <a:rPr lang="zh-CN" altLang="en-US" smtClean="0"/>
              <a:t>位的数据</a:t>
            </a:r>
            <a:r>
              <a:rPr lang="zh-CN" altLang="en-US" smtClean="0">
                <a:solidFill>
                  <a:srgbClr val="0033CC"/>
                </a:solidFill>
              </a:rPr>
              <a:t>输入缓冲器</a:t>
            </a:r>
            <a:r>
              <a:rPr lang="zh-CN" altLang="en-US" smtClean="0"/>
              <a:t>，一个</a:t>
            </a:r>
            <a:r>
              <a:rPr lang="en-US" altLang="zh-CN" smtClean="0"/>
              <a:t>8</a:t>
            </a:r>
            <a:r>
              <a:rPr lang="zh-CN" altLang="en-US" smtClean="0"/>
              <a:t>位的数据</a:t>
            </a:r>
            <a:r>
              <a:rPr lang="zh-CN" altLang="en-US" smtClean="0">
                <a:solidFill>
                  <a:srgbClr val="0033CC"/>
                </a:solidFill>
              </a:rPr>
              <a:t>输出锁存器</a:t>
            </a:r>
            <a:r>
              <a:rPr lang="en-US" altLang="zh-CN" smtClean="0">
                <a:solidFill>
                  <a:srgbClr val="0033CC"/>
                </a:solidFill>
              </a:rPr>
              <a:t>/</a:t>
            </a:r>
            <a:r>
              <a:rPr lang="zh-CN" altLang="en-US" smtClean="0">
                <a:solidFill>
                  <a:srgbClr val="0033CC"/>
                </a:solidFill>
              </a:rPr>
              <a:t>缓冲器</a:t>
            </a:r>
            <a:r>
              <a:rPr lang="zh-CN" altLang="en-US" smtClean="0"/>
              <a:t>，</a:t>
            </a:r>
            <a:r>
              <a:rPr lang="zh-CN" altLang="en-US" smtClean="0">
                <a:solidFill>
                  <a:srgbClr val="A50021"/>
                </a:solidFill>
              </a:rPr>
              <a:t>无输入锁存功能</a:t>
            </a:r>
            <a:r>
              <a:rPr lang="zh-CN" altLang="en-US" smtClean="0"/>
              <a:t>。</a:t>
            </a:r>
          </a:p>
          <a:p>
            <a:pPr marL="990600" lvl="1" indent="-533400" eaLnBrk="1" hangingPunct="1"/>
            <a:r>
              <a:rPr lang="zh-CN" altLang="en-US" smtClean="0"/>
              <a:t>仅支持工作方式</a:t>
            </a:r>
            <a:r>
              <a:rPr lang="en-US" altLang="zh-CN" smtClean="0"/>
              <a:t>0</a:t>
            </a:r>
            <a:r>
              <a:rPr lang="zh-CN" altLang="en-US" smtClean="0"/>
              <a:t>。</a:t>
            </a:r>
          </a:p>
          <a:p>
            <a:pPr marL="990600" lvl="1" indent="-533400" eaLnBrk="1" hangingPunct="1"/>
            <a:r>
              <a:rPr kumimoji="1" lang="zh-CN" altLang="en-US" smtClean="0"/>
              <a:t>可作数据、状态和控制端口。</a:t>
            </a:r>
          </a:p>
          <a:p>
            <a:pPr marL="990600" lvl="1" indent="-533400" eaLnBrk="1" hangingPunct="1"/>
            <a:r>
              <a:rPr kumimoji="1" lang="zh-CN" altLang="en-US" smtClean="0"/>
              <a:t>分为两个</a:t>
            </a:r>
            <a:r>
              <a:rPr kumimoji="1" lang="en-US" altLang="zh-CN" smtClean="0"/>
              <a:t>4</a:t>
            </a:r>
            <a:r>
              <a:rPr kumimoji="1" lang="zh-CN" altLang="en-US" smtClean="0"/>
              <a:t>位，每位可独立操作。</a:t>
            </a:r>
            <a:endParaRPr lang="zh-CN" altLang="en-US" smtClean="0"/>
          </a:p>
          <a:p>
            <a:pPr marL="1371600" lvl="2" indent="-457200" eaLnBrk="1" hangingPunct="1"/>
            <a:r>
              <a:rPr lang="en-US" altLang="zh-CN" sz="2800" smtClean="0"/>
              <a:t>A</a:t>
            </a:r>
            <a:r>
              <a:rPr lang="zh-CN" altLang="en-US" sz="2800" smtClean="0"/>
              <a:t>组控制高</a:t>
            </a:r>
            <a:r>
              <a:rPr lang="en-US" altLang="zh-CN" sz="2800" smtClean="0"/>
              <a:t>4</a:t>
            </a:r>
            <a:r>
              <a:rPr lang="zh-CN" altLang="en-US" sz="2800" smtClean="0"/>
              <a:t>位</a:t>
            </a:r>
            <a:r>
              <a:rPr lang="en-US" altLang="zh-CN" sz="2800" smtClean="0"/>
              <a:t>PC4</a:t>
            </a:r>
            <a:r>
              <a:rPr lang="zh-CN" altLang="en-US" sz="2800" smtClean="0"/>
              <a:t>～</a:t>
            </a:r>
            <a:r>
              <a:rPr lang="en-US" altLang="zh-CN" sz="2800" smtClean="0"/>
              <a:t>PC7</a:t>
            </a:r>
            <a:r>
              <a:rPr lang="zh-CN" altLang="en-US" sz="2800" smtClean="0"/>
              <a:t>。</a:t>
            </a:r>
          </a:p>
          <a:p>
            <a:pPr marL="1371600" lvl="2" indent="-457200" eaLnBrk="1" hangingPunct="1"/>
            <a:r>
              <a:rPr lang="en-US" altLang="zh-CN" sz="2800" smtClean="0"/>
              <a:t>B</a:t>
            </a:r>
            <a:r>
              <a:rPr lang="zh-CN" altLang="en-US" sz="2800" smtClean="0"/>
              <a:t>组控制低</a:t>
            </a:r>
            <a:r>
              <a:rPr lang="en-US" altLang="zh-CN" sz="2800" smtClean="0"/>
              <a:t>4</a:t>
            </a:r>
            <a:r>
              <a:rPr lang="zh-CN" altLang="en-US" sz="2800" smtClean="0"/>
              <a:t>位</a:t>
            </a:r>
            <a:r>
              <a:rPr lang="en-US" altLang="zh-CN" sz="2800" smtClean="0"/>
              <a:t>PC0</a:t>
            </a:r>
            <a:r>
              <a:rPr lang="zh-CN" altLang="en-US" sz="2800" smtClean="0"/>
              <a:t>～</a:t>
            </a:r>
            <a:r>
              <a:rPr lang="en-US" altLang="zh-CN" sz="2800" smtClean="0"/>
              <a:t>PC3</a:t>
            </a:r>
            <a:r>
              <a:rPr lang="zh-CN" altLang="en-US" sz="2800" smtClean="0"/>
              <a:t>。</a:t>
            </a:r>
          </a:p>
        </p:txBody>
      </p:sp>
    </p:spTree>
    <p:extLst>
      <p:ext uri="{BB962C8B-B14F-4D97-AF65-F5344CB8AC3E}">
        <p14:creationId xmlns:p14="http://schemas.microsoft.com/office/powerpoint/2010/main" val="81614972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2803">
                                            <p:txEl>
                                              <p:pRg st="2" end="2"/>
                                            </p:txEl>
                                          </p:spTgt>
                                        </p:tgtEl>
                                        <p:attrNameLst>
                                          <p:attrName>style.visibility</p:attrName>
                                        </p:attrNameLst>
                                      </p:cBhvr>
                                      <p:to>
                                        <p:strVal val="visible"/>
                                      </p:to>
                                    </p:set>
                                    <p:animEffect transition="in" filter="slide(fromBottom)">
                                      <p:cBhvr>
                                        <p:cTn id="7" dur="500"/>
                                        <p:tgtEl>
                                          <p:spTgt spid="33280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2803">
                                            <p:txEl>
                                              <p:pRg st="3" end="3"/>
                                            </p:txEl>
                                          </p:spTgt>
                                        </p:tgtEl>
                                        <p:attrNameLst>
                                          <p:attrName>style.visibility</p:attrName>
                                        </p:attrNameLst>
                                      </p:cBhvr>
                                      <p:to>
                                        <p:strVal val="visible"/>
                                      </p:to>
                                    </p:set>
                                    <p:animEffect transition="in" filter="slide(fromBottom)">
                                      <p:cBhvr>
                                        <p:cTn id="10" dur="500"/>
                                        <p:tgtEl>
                                          <p:spTgt spid="33280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32803">
                                            <p:txEl>
                                              <p:pRg st="4" end="4"/>
                                            </p:txEl>
                                          </p:spTgt>
                                        </p:tgtEl>
                                        <p:attrNameLst>
                                          <p:attrName>style.visibility</p:attrName>
                                        </p:attrNameLst>
                                      </p:cBhvr>
                                      <p:to>
                                        <p:strVal val="visible"/>
                                      </p:to>
                                    </p:set>
                                    <p:animEffect transition="in" filter="slide(fromBottom)">
                                      <p:cBhvr>
                                        <p:cTn id="15" dur="500"/>
                                        <p:tgtEl>
                                          <p:spTgt spid="332803">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32803">
                                            <p:txEl>
                                              <p:pRg st="5" end="5"/>
                                            </p:txEl>
                                          </p:spTgt>
                                        </p:tgtEl>
                                        <p:attrNameLst>
                                          <p:attrName>style.visibility</p:attrName>
                                        </p:attrNameLst>
                                      </p:cBhvr>
                                      <p:to>
                                        <p:strVal val="visible"/>
                                      </p:to>
                                    </p:set>
                                    <p:animEffect transition="in" filter="slide(fromBottom)">
                                      <p:cBhvr>
                                        <p:cTn id="18" dur="500"/>
                                        <p:tgtEl>
                                          <p:spTgt spid="332803">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32803">
                                            <p:txEl>
                                              <p:pRg st="6" end="6"/>
                                            </p:txEl>
                                          </p:spTgt>
                                        </p:tgtEl>
                                        <p:attrNameLst>
                                          <p:attrName>style.visibility</p:attrName>
                                        </p:attrNameLst>
                                      </p:cBhvr>
                                      <p:to>
                                        <p:strVal val="visible"/>
                                      </p:to>
                                    </p:set>
                                    <p:animEffect transition="in" filter="slide(fromBottom)">
                                      <p:cBhvr>
                                        <p:cTn id="21" dur="500"/>
                                        <p:tgtEl>
                                          <p:spTgt spid="332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读写控制逻辑</a:t>
            </a:r>
          </a:p>
        </p:txBody>
      </p:sp>
      <p:sp>
        <p:nvSpPr>
          <p:cNvPr id="334851" name="Rectangle 3"/>
          <p:cNvSpPr>
            <a:spLocks noGrp="1" noChangeArrowheads="1"/>
          </p:cNvSpPr>
          <p:nvPr>
            <p:ph type="body" idx="1"/>
          </p:nvPr>
        </p:nvSpPr>
        <p:spPr>
          <a:xfrm>
            <a:off x="250825" y="1125538"/>
            <a:ext cx="8642350" cy="5256212"/>
          </a:xfrm>
        </p:spPr>
        <p:txBody>
          <a:bodyPr/>
          <a:lstStyle/>
          <a:p>
            <a:pPr eaLnBrk="1" hangingPunct="1">
              <a:lnSpc>
                <a:spcPct val="90000"/>
              </a:lnSpc>
            </a:pPr>
            <a:r>
              <a:rPr lang="zh-CN" altLang="en-US" smtClean="0"/>
              <a:t>读写控制逻辑</a:t>
            </a:r>
          </a:p>
          <a:p>
            <a:pPr lvl="1" eaLnBrk="1" hangingPunct="1">
              <a:lnSpc>
                <a:spcPct val="90000"/>
              </a:lnSpc>
            </a:pPr>
            <a:r>
              <a:rPr lang="zh-CN" altLang="en-US" smtClean="0"/>
              <a:t>用来管理数据信息、控制字和状态字的传送，它接收来自</a:t>
            </a:r>
            <a:r>
              <a:rPr lang="en-US" altLang="zh-CN" smtClean="0"/>
              <a:t>CPU</a:t>
            </a:r>
            <a:r>
              <a:rPr lang="zh-CN" altLang="en-US" smtClean="0"/>
              <a:t>地址总线的</a:t>
            </a:r>
            <a:r>
              <a:rPr lang="en-US" altLang="zh-CN" smtClean="0"/>
              <a:t>A1</a:t>
            </a:r>
            <a:r>
              <a:rPr lang="zh-CN" altLang="en-US" smtClean="0"/>
              <a:t>、</a:t>
            </a:r>
            <a:r>
              <a:rPr lang="en-US" altLang="zh-CN" smtClean="0"/>
              <a:t>A0</a:t>
            </a:r>
            <a:r>
              <a:rPr lang="zh-CN" altLang="en-US" smtClean="0"/>
              <a:t>和控制总线的有关信号，向</a:t>
            </a:r>
            <a:r>
              <a:rPr lang="en-US" altLang="zh-CN" smtClean="0"/>
              <a:t>8255A </a:t>
            </a:r>
            <a:r>
              <a:rPr lang="zh-CN" altLang="en-US" smtClean="0"/>
              <a:t>的</a:t>
            </a:r>
            <a:r>
              <a:rPr lang="en-US" altLang="zh-CN" smtClean="0"/>
              <a:t>A</a:t>
            </a:r>
            <a:r>
              <a:rPr lang="zh-CN" altLang="en-US" smtClean="0"/>
              <a:t>、</a:t>
            </a:r>
            <a:r>
              <a:rPr lang="en-US" altLang="zh-CN" smtClean="0"/>
              <a:t>B</a:t>
            </a:r>
            <a:r>
              <a:rPr lang="zh-CN" altLang="en-US" smtClean="0"/>
              <a:t>两组控制部件发送命令。</a:t>
            </a:r>
          </a:p>
          <a:p>
            <a:pPr eaLnBrk="1" hangingPunct="1">
              <a:lnSpc>
                <a:spcPct val="90000"/>
              </a:lnSpc>
            </a:pPr>
            <a:endParaRPr lang="zh-CN" altLang="en-US" smtClean="0">
              <a:solidFill>
                <a:srgbClr val="CC3300"/>
              </a:solidFill>
            </a:endParaRPr>
          </a:p>
          <a:p>
            <a:pPr eaLnBrk="1" hangingPunct="1">
              <a:lnSpc>
                <a:spcPct val="90000"/>
              </a:lnSpc>
            </a:pPr>
            <a:r>
              <a:rPr lang="en-US" altLang="zh-CN" smtClean="0">
                <a:solidFill>
                  <a:srgbClr val="A50021"/>
                </a:solidFill>
              </a:rPr>
              <a:t>RESET</a:t>
            </a:r>
            <a:r>
              <a:rPr lang="zh-CN" altLang="en-US" smtClean="0">
                <a:solidFill>
                  <a:srgbClr val="A50021"/>
                </a:solidFill>
              </a:rPr>
              <a:t>：</a:t>
            </a:r>
            <a:r>
              <a:rPr lang="zh-CN" altLang="en-US" smtClean="0"/>
              <a:t>复位信号</a:t>
            </a:r>
          </a:p>
          <a:p>
            <a:pPr eaLnBrk="1" hangingPunct="1">
              <a:lnSpc>
                <a:spcPct val="90000"/>
              </a:lnSpc>
            </a:pPr>
            <a:r>
              <a:rPr lang="en-US" altLang="zh-CN" smtClean="0">
                <a:solidFill>
                  <a:srgbClr val="A50021"/>
                </a:solidFill>
              </a:rPr>
              <a:t>CS#</a:t>
            </a:r>
            <a:r>
              <a:rPr lang="zh-CN" altLang="en-US" smtClean="0">
                <a:solidFill>
                  <a:srgbClr val="A50021"/>
                </a:solidFill>
              </a:rPr>
              <a:t>：</a:t>
            </a:r>
            <a:r>
              <a:rPr lang="zh-CN" altLang="en-US" smtClean="0"/>
              <a:t>片选</a:t>
            </a:r>
          </a:p>
          <a:p>
            <a:pPr eaLnBrk="1" hangingPunct="1">
              <a:lnSpc>
                <a:spcPct val="90000"/>
              </a:lnSpc>
            </a:pPr>
            <a:r>
              <a:rPr lang="en-US" altLang="zh-CN" smtClean="0">
                <a:solidFill>
                  <a:srgbClr val="A50021"/>
                </a:solidFill>
              </a:rPr>
              <a:t>RD#</a:t>
            </a:r>
            <a:r>
              <a:rPr lang="zh-CN" altLang="en-US" smtClean="0">
                <a:solidFill>
                  <a:srgbClr val="A50021"/>
                </a:solidFill>
              </a:rPr>
              <a:t>、</a:t>
            </a:r>
            <a:r>
              <a:rPr lang="en-US" altLang="zh-CN" smtClean="0">
                <a:solidFill>
                  <a:srgbClr val="A50021"/>
                </a:solidFill>
              </a:rPr>
              <a:t>WR#</a:t>
            </a:r>
            <a:r>
              <a:rPr lang="zh-CN" altLang="en-US" smtClean="0">
                <a:solidFill>
                  <a:srgbClr val="A50021"/>
                </a:solidFill>
              </a:rPr>
              <a:t>：</a:t>
            </a:r>
            <a:r>
              <a:rPr lang="zh-CN" altLang="en-US" smtClean="0"/>
              <a:t>读信号、写信号</a:t>
            </a:r>
          </a:p>
          <a:p>
            <a:pPr eaLnBrk="1" hangingPunct="1">
              <a:lnSpc>
                <a:spcPct val="90000"/>
              </a:lnSpc>
            </a:pPr>
            <a:r>
              <a:rPr lang="en-US" altLang="zh-CN" smtClean="0">
                <a:solidFill>
                  <a:srgbClr val="A50021"/>
                </a:solidFill>
              </a:rPr>
              <a:t>A1</a:t>
            </a:r>
            <a:r>
              <a:rPr lang="zh-CN" altLang="en-US" smtClean="0">
                <a:solidFill>
                  <a:srgbClr val="A50021"/>
                </a:solidFill>
              </a:rPr>
              <a:t>、</a:t>
            </a:r>
            <a:r>
              <a:rPr lang="en-US" altLang="zh-CN" smtClean="0">
                <a:solidFill>
                  <a:srgbClr val="A50021"/>
                </a:solidFill>
              </a:rPr>
              <a:t>A0</a:t>
            </a:r>
            <a:r>
              <a:rPr lang="zh-CN" altLang="en-US" smtClean="0">
                <a:solidFill>
                  <a:srgbClr val="A50021"/>
                </a:solidFill>
              </a:rPr>
              <a:t>：</a:t>
            </a:r>
            <a:r>
              <a:rPr lang="zh-CN" altLang="en-US" smtClean="0"/>
              <a:t>端口选择信号。</a:t>
            </a:r>
          </a:p>
          <a:p>
            <a:pPr lvl="1" eaLnBrk="1" hangingPunct="1">
              <a:lnSpc>
                <a:spcPct val="90000"/>
              </a:lnSpc>
            </a:pPr>
            <a:r>
              <a:rPr lang="en-US" altLang="zh-CN" smtClean="0"/>
              <a:t>8255A</a:t>
            </a:r>
            <a:r>
              <a:rPr lang="zh-CN" altLang="en-US" smtClean="0"/>
              <a:t>内部有</a:t>
            </a:r>
            <a:r>
              <a:rPr lang="en-US" altLang="zh-CN" smtClean="0"/>
              <a:t>3</a:t>
            </a:r>
            <a:r>
              <a:rPr lang="zh-CN" altLang="en-US" smtClean="0"/>
              <a:t>个数据端口（</a:t>
            </a:r>
            <a:r>
              <a:rPr lang="en-US" altLang="zh-CN" smtClean="0"/>
              <a:t>PA</a:t>
            </a:r>
            <a:r>
              <a:rPr lang="zh-CN" altLang="en-US" smtClean="0"/>
              <a:t>、</a:t>
            </a:r>
            <a:r>
              <a:rPr lang="en-US" altLang="zh-CN" smtClean="0"/>
              <a:t>PB</a:t>
            </a:r>
            <a:r>
              <a:rPr lang="zh-CN" altLang="en-US" smtClean="0"/>
              <a:t>、</a:t>
            </a:r>
            <a:r>
              <a:rPr lang="en-US" altLang="zh-CN" smtClean="0"/>
              <a:t>PC</a:t>
            </a:r>
            <a:r>
              <a:rPr lang="zh-CN" altLang="en-US" smtClean="0"/>
              <a:t>）和一个控制字寄存器端口。</a:t>
            </a:r>
          </a:p>
        </p:txBody>
      </p:sp>
    </p:spTree>
    <p:extLst>
      <p:ext uri="{BB962C8B-B14F-4D97-AF65-F5344CB8AC3E}">
        <p14:creationId xmlns:p14="http://schemas.microsoft.com/office/powerpoint/2010/main" val="335947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4851">
                                            <p:txEl>
                                              <p:pRg st="3" end="3"/>
                                            </p:txEl>
                                          </p:spTgt>
                                        </p:tgtEl>
                                        <p:attrNameLst>
                                          <p:attrName>style.visibility</p:attrName>
                                        </p:attrNameLst>
                                      </p:cBhvr>
                                      <p:to>
                                        <p:strVal val="visible"/>
                                      </p:to>
                                    </p:set>
                                    <p:anim calcmode="lin" valueType="num">
                                      <p:cBhvr additive="base">
                                        <p:cTn id="7" dur="500" fill="hold"/>
                                        <p:tgtEl>
                                          <p:spTgt spid="3348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485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4851">
                                            <p:txEl>
                                              <p:pRg st="4" end="4"/>
                                            </p:txEl>
                                          </p:spTgt>
                                        </p:tgtEl>
                                        <p:attrNameLst>
                                          <p:attrName>style.visibility</p:attrName>
                                        </p:attrNameLst>
                                      </p:cBhvr>
                                      <p:to>
                                        <p:strVal val="visible"/>
                                      </p:to>
                                    </p:set>
                                    <p:anim calcmode="lin" valueType="num">
                                      <p:cBhvr additive="base">
                                        <p:cTn id="11" dur="500" fill="hold"/>
                                        <p:tgtEl>
                                          <p:spTgt spid="33485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485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4851">
                                            <p:txEl>
                                              <p:pRg st="5" end="5"/>
                                            </p:txEl>
                                          </p:spTgt>
                                        </p:tgtEl>
                                        <p:attrNameLst>
                                          <p:attrName>style.visibility</p:attrName>
                                        </p:attrNameLst>
                                      </p:cBhvr>
                                      <p:to>
                                        <p:strVal val="visible"/>
                                      </p:to>
                                    </p:set>
                                    <p:anim calcmode="lin" valueType="num">
                                      <p:cBhvr additive="base">
                                        <p:cTn id="15" dur="500" fill="hold"/>
                                        <p:tgtEl>
                                          <p:spTgt spid="33485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4851">
                                            <p:txEl>
                                              <p:pRg st="5" end="5"/>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12" presetClass="entr" presetSubtype="4" fill="hold" nodeType="afterEffect">
                                  <p:stCondLst>
                                    <p:cond delay="0"/>
                                  </p:stCondLst>
                                  <p:childTnLst>
                                    <p:set>
                                      <p:cBhvr>
                                        <p:cTn id="19" dur="1" fill="hold">
                                          <p:stCondLst>
                                            <p:cond delay="0"/>
                                          </p:stCondLst>
                                        </p:cTn>
                                        <p:tgtEl>
                                          <p:spTgt spid="334851">
                                            <p:txEl>
                                              <p:pRg st="6" end="6"/>
                                            </p:txEl>
                                          </p:spTgt>
                                        </p:tgtEl>
                                        <p:attrNameLst>
                                          <p:attrName>style.visibility</p:attrName>
                                        </p:attrNameLst>
                                      </p:cBhvr>
                                      <p:to>
                                        <p:strVal val="visible"/>
                                      </p:to>
                                    </p:set>
                                    <p:animEffect transition="in" filter="slide(fromBottom)">
                                      <p:cBhvr>
                                        <p:cTn id="20" dur="500"/>
                                        <p:tgtEl>
                                          <p:spTgt spid="334851">
                                            <p:txEl>
                                              <p:pRg st="6" end="6"/>
                                            </p:txEl>
                                          </p:spTgt>
                                        </p:tgtEl>
                                      </p:cBhvr>
                                    </p:animEffect>
                                  </p:childTnLst>
                                </p:cTn>
                              </p:par>
                            </p:childTnLst>
                          </p:cTn>
                        </p:par>
                        <p:par>
                          <p:cTn id="21" fill="hold" nodeType="afterGroup">
                            <p:stCondLst>
                              <p:cond delay="1000"/>
                            </p:stCondLst>
                            <p:childTnLst>
                              <p:par>
                                <p:cTn id="22" presetID="12" presetClass="entr" presetSubtype="4" fill="hold" nodeType="afterEffect">
                                  <p:stCondLst>
                                    <p:cond delay="0"/>
                                  </p:stCondLst>
                                  <p:childTnLst>
                                    <p:set>
                                      <p:cBhvr>
                                        <p:cTn id="23" dur="1" fill="hold">
                                          <p:stCondLst>
                                            <p:cond delay="0"/>
                                          </p:stCondLst>
                                        </p:cTn>
                                        <p:tgtEl>
                                          <p:spTgt spid="334851">
                                            <p:txEl>
                                              <p:pRg st="7" end="7"/>
                                            </p:txEl>
                                          </p:spTgt>
                                        </p:tgtEl>
                                        <p:attrNameLst>
                                          <p:attrName>style.visibility</p:attrName>
                                        </p:attrNameLst>
                                      </p:cBhvr>
                                      <p:to>
                                        <p:strVal val="visible"/>
                                      </p:to>
                                    </p:set>
                                    <p:animEffect transition="in" filter="slide(fromBottom)">
                                      <p:cBhvr>
                                        <p:cTn id="24" dur="500"/>
                                        <p:tgtEl>
                                          <p:spTgt spid="3348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smtClean="0"/>
              <a:t>系统复位</a:t>
            </a:r>
          </a:p>
        </p:txBody>
      </p:sp>
      <p:sp>
        <p:nvSpPr>
          <p:cNvPr id="339971" name="Rectangle 3"/>
          <p:cNvSpPr>
            <a:spLocks noGrp="1" noChangeArrowheads="1"/>
          </p:cNvSpPr>
          <p:nvPr>
            <p:ph type="body" idx="1"/>
          </p:nvPr>
        </p:nvSpPr>
        <p:spPr/>
        <p:txBody>
          <a:bodyPr/>
          <a:lstStyle/>
          <a:p>
            <a:pPr eaLnBrk="1" hangingPunct="1"/>
            <a:r>
              <a:rPr lang="en-US" altLang="zh-CN" dirty="0" smtClean="0"/>
              <a:t>8255A</a:t>
            </a:r>
            <a:r>
              <a:rPr lang="zh-CN" altLang="en-US" dirty="0" smtClean="0"/>
              <a:t>的</a:t>
            </a:r>
            <a:r>
              <a:rPr lang="en-US" altLang="zh-CN" dirty="0" smtClean="0"/>
              <a:t>RESET</a:t>
            </a:r>
            <a:r>
              <a:rPr lang="zh-CN" altLang="en-US" dirty="0" smtClean="0"/>
              <a:t>输入端为高电平时，使</a:t>
            </a:r>
            <a:r>
              <a:rPr lang="en-US" altLang="zh-CN" dirty="0" smtClean="0"/>
              <a:t>8255A</a:t>
            </a:r>
            <a:r>
              <a:rPr lang="zh-CN" altLang="en-US" dirty="0" smtClean="0"/>
              <a:t>复位，所有的数据端口都被置成</a:t>
            </a:r>
            <a:r>
              <a:rPr lang="zh-CN" altLang="en-US" dirty="0" smtClean="0">
                <a:solidFill>
                  <a:srgbClr val="0033CC"/>
                </a:solidFill>
              </a:rPr>
              <a:t>输入方式</a:t>
            </a:r>
            <a:r>
              <a:rPr lang="zh-CN" altLang="en-US" dirty="0" smtClean="0"/>
              <a:t>。</a:t>
            </a:r>
          </a:p>
          <a:p>
            <a:pPr eaLnBrk="1" hangingPunct="1"/>
            <a:endParaRPr lang="zh-CN" altLang="en-US" dirty="0" smtClean="0"/>
          </a:p>
          <a:p>
            <a:pPr eaLnBrk="1" hangingPunct="1"/>
            <a:r>
              <a:rPr lang="zh-CN" altLang="en-US" dirty="0" smtClean="0"/>
              <a:t>当复位信号撤除后，</a:t>
            </a:r>
            <a:r>
              <a:rPr lang="en-US" altLang="zh-CN" dirty="0" smtClean="0"/>
              <a:t>8255A</a:t>
            </a:r>
            <a:r>
              <a:rPr lang="zh-CN" altLang="en-US" dirty="0" smtClean="0"/>
              <a:t>继续保持复位时预置的输入方式。</a:t>
            </a:r>
          </a:p>
          <a:p>
            <a:pPr lvl="1" eaLnBrk="1" hangingPunct="1"/>
            <a:r>
              <a:rPr lang="zh-CN" altLang="en-US" dirty="0" smtClean="0"/>
              <a:t>如果希望它已这种方式工作，就不用再另外进行初始化。</a:t>
            </a:r>
          </a:p>
        </p:txBody>
      </p:sp>
    </p:spTree>
    <p:extLst>
      <p:ext uri="{BB962C8B-B14F-4D97-AF65-F5344CB8AC3E}">
        <p14:creationId xmlns:p14="http://schemas.microsoft.com/office/powerpoint/2010/main" val="321791637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9971">
                                            <p:txEl>
                                              <p:pRg st="2" end="2"/>
                                            </p:txEl>
                                          </p:spTgt>
                                        </p:tgtEl>
                                        <p:attrNameLst>
                                          <p:attrName>style.visibility</p:attrName>
                                        </p:attrNameLst>
                                      </p:cBhvr>
                                      <p:to>
                                        <p:strVal val="visible"/>
                                      </p:to>
                                    </p:set>
                                    <p:animEffect transition="in" filter="slide(fromBottom)">
                                      <p:cBhvr>
                                        <p:cTn id="7" dur="500"/>
                                        <p:tgtEl>
                                          <p:spTgt spid="339971">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9971">
                                            <p:txEl>
                                              <p:pRg st="3" end="3"/>
                                            </p:txEl>
                                          </p:spTgt>
                                        </p:tgtEl>
                                        <p:attrNameLst>
                                          <p:attrName>style.visibility</p:attrName>
                                        </p:attrNameLst>
                                      </p:cBhvr>
                                      <p:to>
                                        <p:strVal val="visible"/>
                                      </p:to>
                                    </p:set>
                                    <p:animEffect transition="in" filter="slide(fromBottom)">
                                      <p:cBhvr>
                                        <p:cTn id="10" dur="500"/>
                                        <p:tgtEl>
                                          <p:spTgt spid="33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端口功能选择</a:t>
            </a:r>
          </a:p>
        </p:txBody>
      </p:sp>
      <p:pic>
        <p:nvPicPr>
          <p:cNvPr id="331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196975"/>
            <a:ext cx="7373938"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5570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wheel(4)">
                                      <p:cBhvr>
                                        <p:cTn id="7" dur="1000"/>
                                        <p:tgtEl>
                                          <p:spTgt spid="33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与</a:t>
            </a:r>
            <a:r>
              <a:rPr lang="en-US" altLang="zh-CN" sz="4000" dirty="0" smtClean="0"/>
              <a:t>80386SX</a:t>
            </a:r>
            <a:r>
              <a:rPr lang="zh-CN" altLang="en-US" sz="4000" dirty="0" smtClean="0"/>
              <a:t>低位</a:t>
            </a:r>
            <a:r>
              <a:rPr lang="en-US" altLang="zh-CN" sz="4000" dirty="0" smtClean="0"/>
              <a:t>I/O</a:t>
            </a:r>
            <a:r>
              <a:rPr lang="zh-CN" altLang="en-US" sz="4000" dirty="0" smtClean="0"/>
              <a:t>体相连的</a:t>
            </a:r>
            <a:r>
              <a:rPr lang="en-US" altLang="zh-CN" sz="4000" dirty="0" smtClean="0"/>
              <a:t>82C55</a:t>
            </a:r>
            <a:endParaRPr lang="en-US" sz="4000" dirty="0"/>
          </a:p>
        </p:txBody>
      </p:sp>
      <p:sp>
        <p:nvSpPr>
          <p:cNvPr id="3" name="内容占位符 2"/>
          <p:cNvSpPr>
            <a:spLocks noGrp="1"/>
          </p:cNvSpPr>
          <p:nvPr>
            <p:ph idx="1"/>
          </p:nvPr>
        </p:nvSpPr>
        <p:spPr>
          <a:xfrm>
            <a:off x="179512" y="1052737"/>
            <a:ext cx="8712967" cy="504056"/>
          </a:xfrm>
        </p:spPr>
        <p:txBody>
          <a:bodyPr/>
          <a:lstStyle/>
          <a:p>
            <a:r>
              <a:rPr lang="en-US" altLang="zh-CN" sz="2400" dirty="0" smtClean="0"/>
              <a:t>82C55</a:t>
            </a:r>
            <a:r>
              <a:rPr lang="zh-CN" altLang="en-US" sz="2400" dirty="0" smtClean="0"/>
              <a:t>的端口地址为</a:t>
            </a:r>
            <a:r>
              <a:rPr lang="en-US" altLang="zh-CN" sz="2400" dirty="0" smtClean="0"/>
              <a:t>C0H~C4H</a:t>
            </a:r>
            <a:r>
              <a:rPr lang="zh-CN" altLang="en-US" sz="2400" dirty="0" smtClean="0"/>
              <a:t>。</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84783"/>
            <a:ext cx="5400600" cy="527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04400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4000" dirty="0" smtClean="0"/>
              <a:t>8255A</a:t>
            </a:r>
            <a:r>
              <a:rPr lang="zh-CN" altLang="en-US" sz="4000" dirty="0" smtClean="0"/>
              <a:t>的工作方式</a:t>
            </a:r>
          </a:p>
        </p:txBody>
      </p:sp>
      <p:sp>
        <p:nvSpPr>
          <p:cNvPr id="131075" name="Rectangle 3"/>
          <p:cNvSpPr>
            <a:spLocks noGrp="1" noChangeArrowheads="1"/>
          </p:cNvSpPr>
          <p:nvPr>
            <p:ph type="body" idx="1"/>
          </p:nvPr>
        </p:nvSpPr>
        <p:spPr>
          <a:xfrm>
            <a:off x="395288" y="1125538"/>
            <a:ext cx="8424862" cy="5327650"/>
          </a:xfrm>
        </p:spPr>
        <p:txBody>
          <a:bodyPr/>
          <a:lstStyle/>
          <a:p>
            <a:pPr eaLnBrk="1" hangingPunct="1">
              <a:lnSpc>
                <a:spcPct val="110000"/>
              </a:lnSpc>
            </a:pPr>
            <a:r>
              <a:rPr lang="zh-CN" altLang="en-US" sz="2400" smtClean="0">
                <a:solidFill>
                  <a:srgbClr val="A50021"/>
                </a:solidFill>
              </a:rPr>
              <a:t>方式</a:t>
            </a:r>
            <a:r>
              <a:rPr lang="en-US" altLang="zh-CN" sz="2400" smtClean="0">
                <a:solidFill>
                  <a:srgbClr val="A50021"/>
                </a:solidFill>
              </a:rPr>
              <a:t>0</a:t>
            </a:r>
            <a:r>
              <a:rPr lang="zh-CN" altLang="en-US" sz="2400" smtClean="0">
                <a:solidFill>
                  <a:srgbClr val="A50021"/>
                </a:solidFill>
              </a:rPr>
              <a:t>：</a:t>
            </a:r>
            <a:r>
              <a:rPr lang="zh-CN" altLang="en-US" sz="2400" smtClean="0"/>
              <a:t>基本输入输出方式</a:t>
            </a:r>
          </a:p>
          <a:p>
            <a:pPr lvl="1" eaLnBrk="1" hangingPunct="1">
              <a:lnSpc>
                <a:spcPct val="110000"/>
              </a:lnSpc>
            </a:pPr>
            <a:r>
              <a:rPr lang="zh-CN" altLang="en-US" sz="2400" smtClean="0"/>
              <a:t>适用于</a:t>
            </a:r>
            <a:r>
              <a:rPr lang="zh-CN" altLang="en-US" sz="2400" smtClean="0">
                <a:solidFill>
                  <a:srgbClr val="FF0000"/>
                </a:solidFill>
              </a:rPr>
              <a:t>无条件传送</a:t>
            </a:r>
            <a:r>
              <a:rPr lang="zh-CN" altLang="en-US" sz="2400" smtClean="0"/>
              <a:t>和</a:t>
            </a:r>
            <a:r>
              <a:rPr lang="zh-CN" altLang="en-US" sz="2400" smtClean="0">
                <a:solidFill>
                  <a:srgbClr val="FF0000"/>
                </a:solidFill>
              </a:rPr>
              <a:t>查询方式</a:t>
            </a:r>
            <a:r>
              <a:rPr lang="zh-CN" altLang="en-US" sz="2400" smtClean="0"/>
              <a:t>的接口电路。</a:t>
            </a:r>
          </a:p>
          <a:p>
            <a:pPr lvl="1" eaLnBrk="1" hangingPunct="1">
              <a:lnSpc>
                <a:spcPct val="110000"/>
              </a:lnSpc>
            </a:pPr>
            <a:r>
              <a:rPr lang="zh-CN" altLang="en-US" sz="2400" smtClean="0"/>
              <a:t>查询方式下，可以使用</a:t>
            </a:r>
            <a:r>
              <a:rPr lang="en-US" altLang="zh-CN" sz="2400" smtClean="0"/>
              <a:t>PC</a:t>
            </a:r>
            <a:r>
              <a:rPr lang="zh-CN" altLang="en-US" sz="2400" smtClean="0"/>
              <a:t>口作为握手控制。</a:t>
            </a:r>
          </a:p>
          <a:p>
            <a:pPr lvl="1" eaLnBrk="1" hangingPunct="1">
              <a:lnSpc>
                <a:spcPct val="110000"/>
              </a:lnSpc>
            </a:pPr>
            <a:r>
              <a:rPr lang="zh-CN" altLang="en-US" sz="2400" smtClean="0">
                <a:solidFill>
                  <a:srgbClr val="CC00CC"/>
                </a:solidFill>
              </a:rPr>
              <a:t>规定</a:t>
            </a:r>
            <a:r>
              <a:rPr lang="zh-CN" altLang="en-US" sz="2400" smtClean="0">
                <a:solidFill>
                  <a:srgbClr val="0033CC"/>
                </a:solidFill>
              </a:rPr>
              <a:t>输出信号可以被锁存，而输入信号不能锁存。</a:t>
            </a:r>
          </a:p>
          <a:p>
            <a:pPr eaLnBrk="1" hangingPunct="1">
              <a:lnSpc>
                <a:spcPct val="110000"/>
              </a:lnSpc>
            </a:pPr>
            <a:r>
              <a:rPr lang="zh-CN" altLang="en-US" sz="2400" smtClean="0">
                <a:solidFill>
                  <a:srgbClr val="A50021"/>
                </a:solidFill>
              </a:rPr>
              <a:t>方式</a:t>
            </a:r>
            <a:r>
              <a:rPr lang="en-US" altLang="zh-CN" sz="2400" smtClean="0">
                <a:solidFill>
                  <a:srgbClr val="A50021"/>
                </a:solidFill>
              </a:rPr>
              <a:t>1</a:t>
            </a:r>
            <a:r>
              <a:rPr lang="zh-CN" altLang="en-US" sz="2400" smtClean="0">
                <a:solidFill>
                  <a:srgbClr val="A50021"/>
                </a:solidFill>
              </a:rPr>
              <a:t>：</a:t>
            </a:r>
            <a:r>
              <a:rPr lang="zh-CN" altLang="en-US" sz="2400" smtClean="0"/>
              <a:t>选通输入输出方式</a:t>
            </a:r>
          </a:p>
          <a:p>
            <a:pPr lvl="1" eaLnBrk="1" hangingPunct="1">
              <a:lnSpc>
                <a:spcPct val="110000"/>
              </a:lnSpc>
            </a:pPr>
            <a:r>
              <a:rPr lang="zh-CN" altLang="en-US" sz="2400" smtClean="0"/>
              <a:t>适用于</a:t>
            </a:r>
            <a:r>
              <a:rPr lang="zh-CN" altLang="en-US" sz="2400" smtClean="0">
                <a:solidFill>
                  <a:srgbClr val="FF0000"/>
                </a:solidFill>
              </a:rPr>
              <a:t>查询</a:t>
            </a:r>
            <a:r>
              <a:rPr lang="zh-CN" altLang="en-US" sz="2400" smtClean="0"/>
              <a:t>和</a:t>
            </a:r>
            <a:r>
              <a:rPr lang="zh-CN" altLang="en-US" sz="2400" smtClean="0">
                <a:solidFill>
                  <a:srgbClr val="FF0000"/>
                </a:solidFill>
              </a:rPr>
              <a:t>中断方式</a:t>
            </a:r>
            <a:r>
              <a:rPr lang="zh-CN" altLang="en-US" sz="2400" smtClean="0"/>
              <a:t>的接口电路。</a:t>
            </a:r>
          </a:p>
          <a:p>
            <a:pPr lvl="1" eaLnBrk="1" hangingPunct="1">
              <a:lnSpc>
                <a:spcPct val="110000"/>
              </a:lnSpc>
            </a:pPr>
            <a:r>
              <a:rPr lang="zh-CN" altLang="en-US" sz="2400" smtClean="0">
                <a:solidFill>
                  <a:srgbClr val="0033CC"/>
                </a:solidFill>
              </a:rPr>
              <a:t>输入输出都锁存。</a:t>
            </a:r>
          </a:p>
          <a:p>
            <a:pPr eaLnBrk="1" hangingPunct="1">
              <a:lnSpc>
                <a:spcPct val="110000"/>
              </a:lnSpc>
            </a:pPr>
            <a:r>
              <a:rPr lang="zh-CN" altLang="en-US" sz="2400" smtClean="0">
                <a:solidFill>
                  <a:srgbClr val="A50021"/>
                </a:solidFill>
              </a:rPr>
              <a:t>方式</a:t>
            </a:r>
            <a:r>
              <a:rPr lang="en-US" altLang="zh-CN" sz="2400" smtClean="0">
                <a:solidFill>
                  <a:srgbClr val="A50021"/>
                </a:solidFill>
              </a:rPr>
              <a:t>2</a:t>
            </a:r>
            <a:r>
              <a:rPr lang="zh-CN" altLang="en-US" sz="2400" smtClean="0">
                <a:solidFill>
                  <a:srgbClr val="A50021"/>
                </a:solidFill>
              </a:rPr>
              <a:t>：</a:t>
            </a:r>
            <a:r>
              <a:rPr lang="zh-CN" altLang="en-US" sz="2400" smtClean="0"/>
              <a:t>双向选通输入输出方式</a:t>
            </a:r>
          </a:p>
          <a:p>
            <a:pPr lvl="1" eaLnBrk="1" hangingPunct="1">
              <a:lnSpc>
                <a:spcPct val="110000"/>
              </a:lnSpc>
            </a:pPr>
            <a:r>
              <a:rPr lang="zh-CN" altLang="en-US" sz="2400" smtClean="0"/>
              <a:t>适用于</a:t>
            </a:r>
            <a:r>
              <a:rPr lang="zh-CN" altLang="en-US" sz="2400" smtClean="0">
                <a:solidFill>
                  <a:srgbClr val="FF0000"/>
                </a:solidFill>
              </a:rPr>
              <a:t>双向</a:t>
            </a:r>
            <a:r>
              <a:rPr lang="zh-CN" altLang="en-US" sz="2400" smtClean="0"/>
              <a:t>传送数据的外设。</a:t>
            </a:r>
          </a:p>
          <a:p>
            <a:pPr lvl="1" eaLnBrk="1" hangingPunct="1">
              <a:lnSpc>
                <a:spcPct val="110000"/>
              </a:lnSpc>
            </a:pPr>
            <a:r>
              <a:rPr lang="zh-CN" altLang="en-US" sz="2400" smtClean="0"/>
              <a:t>适用于</a:t>
            </a:r>
            <a:r>
              <a:rPr lang="zh-CN" altLang="en-US" sz="2400" smtClean="0">
                <a:solidFill>
                  <a:srgbClr val="FF0000"/>
                </a:solidFill>
              </a:rPr>
              <a:t>查询</a:t>
            </a:r>
            <a:r>
              <a:rPr lang="zh-CN" altLang="en-US" sz="2400" smtClean="0"/>
              <a:t>和</a:t>
            </a:r>
            <a:r>
              <a:rPr lang="zh-CN" altLang="en-US" sz="2400" smtClean="0">
                <a:solidFill>
                  <a:srgbClr val="FF0000"/>
                </a:solidFill>
              </a:rPr>
              <a:t>中断方式</a:t>
            </a:r>
            <a:r>
              <a:rPr lang="zh-CN" altLang="en-US" sz="2400" smtClean="0"/>
              <a:t>的接口电路。</a:t>
            </a:r>
          </a:p>
          <a:p>
            <a:pPr lvl="1" eaLnBrk="1" hangingPunct="1">
              <a:lnSpc>
                <a:spcPct val="110000"/>
              </a:lnSpc>
            </a:pPr>
            <a:r>
              <a:rPr lang="zh-CN" altLang="en-US" sz="2400" smtClean="0">
                <a:solidFill>
                  <a:srgbClr val="0033CC"/>
                </a:solidFill>
              </a:rPr>
              <a:t>输入输出都锁存。</a:t>
            </a:r>
          </a:p>
        </p:txBody>
      </p:sp>
    </p:spTree>
    <p:extLst>
      <p:ext uri="{BB962C8B-B14F-4D97-AF65-F5344CB8AC3E}">
        <p14:creationId xmlns:p14="http://schemas.microsoft.com/office/powerpoint/2010/main" val="2195040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slide(fromBottom)">
                                      <p:cBhvr>
                                        <p:cTn id="7" dur="500"/>
                                        <p:tgtEl>
                                          <p:spTgt spid="13107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31075">
                                            <p:txEl>
                                              <p:pRg st="2" end="2"/>
                                            </p:txEl>
                                          </p:spTgt>
                                        </p:tgtEl>
                                        <p:attrNameLst>
                                          <p:attrName>style.visibility</p:attrName>
                                        </p:attrNameLst>
                                      </p:cBhvr>
                                      <p:to>
                                        <p:strVal val="visible"/>
                                      </p:to>
                                    </p:set>
                                    <p:animEffect transition="in" filter="slide(fromBottom)">
                                      <p:cBhvr>
                                        <p:cTn id="10" dur="500"/>
                                        <p:tgtEl>
                                          <p:spTgt spid="131075">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animEffect transition="in" filter="slide(fromBottom)">
                                      <p:cBhvr>
                                        <p:cTn id="13" dur="500"/>
                                        <p:tgtEl>
                                          <p:spTgt spid="13107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131075">
                                            <p:txEl>
                                              <p:pRg st="5" end="5"/>
                                            </p:txEl>
                                          </p:spTgt>
                                        </p:tgtEl>
                                        <p:attrNameLst>
                                          <p:attrName>style.visibility</p:attrName>
                                        </p:attrNameLst>
                                      </p:cBhvr>
                                      <p:to>
                                        <p:strVal val="visible"/>
                                      </p:to>
                                    </p:set>
                                    <p:animEffect transition="in" filter="slide(fromLeft)">
                                      <p:cBhvr>
                                        <p:cTn id="18" dur="500"/>
                                        <p:tgtEl>
                                          <p:spTgt spid="131075">
                                            <p:txEl>
                                              <p:pRg st="5" end="5"/>
                                            </p:txEl>
                                          </p:spTgt>
                                        </p:tgtEl>
                                      </p:cBhvr>
                                    </p:animEffect>
                                  </p:childTnLst>
                                </p:cTn>
                              </p:par>
                              <p:par>
                                <p:cTn id="19" presetID="12" presetClass="entr" presetSubtype="8" fill="hold" nodeType="withEffect">
                                  <p:stCondLst>
                                    <p:cond delay="0"/>
                                  </p:stCondLst>
                                  <p:childTnLst>
                                    <p:set>
                                      <p:cBhvr>
                                        <p:cTn id="20" dur="1" fill="hold">
                                          <p:stCondLst>
                                            <p:cond delay="0"/>
                                          </p:stCondLst>
                                        </p:cTn>
                                        <p:tgtEl>
                                          <p:spTgt spid="131075">
                                            <p:txEl>
                                              <p:pRg st="6" end="6"/>
                                            </p:txEl>
                                          </p:spTgt>
                                        </p:tgtEl>
                                        <p:attrNameLst>
                                          <p:attrName>style.visibility</p:attrName>
                                        </p:attrNameLst>
                                      </p:cBhvr>
                                      <p:to>
                                        <p:strVal val="visible"/>
                                      </p:to>
                                    </p:set>
                                    <p:animEffect transition="in" filter="slide(fromLeft)">
                                      <p:cBhvr>
                                        <p:cTn id="21" dur="500"/>
                                        <p:tgtEl>
                                          <p:spTgt spid="131075">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31075">
                                            <p:txEl>
                                              <p:pRg st="8" end="8"/>
                                            </p:txEl>
                                          </p:spTgt>
                                        </p:tgtEl>
                                        <p:attrNameLst>
                                          <p:attrName>style.visibility</p:attrName>
                                        </p:attrNameLst>
                                      </p:cBhvr>
                                      <p:to>
                                        <p:strVal val="visible"/>
                                      </p:to>
                                    </p:set>
                                    <p:animEffect transition="in" filter="slide(fromLeft)">
                                      <p:cBhvr>
                                        <p:cTn id="26" dur="500"/>
                                        <p:tgtEl>
                                          <p:spTgt spid="131075">
                                            <p:txEl>
                                              <p:pRg st="8" end="8"/>
                                            </p:txEl>
                                          </p:spTgt>
                                        </p:tgtEl>
                                      </p:cBhvr>
                                    </p:animEffect>
                                  </p:childTnLst>
                                </p:cTn>
                              </p:par>
                              <p:par>
                                <p:cTn id="27" presetID="12" presetClass="entr" presetSubtype="8" fill="hold" nodeType="withEffect">
                                  <p:stCondLst>
                                    <p:cond delay="0"/>
                                  </p:stCondLst>
                                  <p:childTnLst>
                                    <p:set>
                                      <p:cBhvr>
                                        <p:cTn id="28" dur="1" fill="hold">
                                          <p:stCondLst>
                                            <p:cond delay="0"/>
                                          </p:stCondLst>
                                        </p:cTn>
                                        <p:tgtEl>
                                          <p:spTgt spid="131075">
                                            <p:txEl>
                                              <p:pRg st="9" end="9"/>
                                            </p:txEl>
                                          </p:spTgt>
                                        </p:tgtEl>
                                        <p:attrNameLst>
                                          <p:attrName>style.visibility</p:attrName>
                                        </p:attrNameLst>
                                      </p:cBhvr>
                                      <p:to>
                                        <p:strVal val="visible"/>
                                      </p:to>
                                    </p:set>
                                    <p:animEffect transition="in" filter="slide(fromLeft)">
                                      <p:cBhvr>
                                        <p:cTn id="29" dur="500"/>
                                        <p:tgtEl>
                                          <p:spTgt spid="131075">
                                            <p:txEl>
                                              <p:pRg st="9" end="9"/>
                                            </p:txEl>
                                          </p:spTgt>
                                        </p:tgtEl>
                                      </p:cBhvr>
                                    </p:animEffect>
                                  </p:childTnLst>
                                </p:cTn>
                              </p:par>
                              <p:par>
                                <p:cTn id="30" presetID="12" presetClass="entr" presetSubtype="8" fill="hold" nodeType="withEffect">
                                  <p:stCondLst>
                                    <p:cond delay="0"/>
                                  </p:stCondLst>
                                  <p:childTnLst>
                                    <p:set>
                                      <p:cBhvr>
                                        <p:cTn id="31" dur="1" fill="hold">
                                          <p:stCondLst>
                                            <p:cond delay="0"/>
                                          </p:stCondLst>
                                        </p:cTn>
                                        <p:tgtEl>
                                          <p:spTgt spid="131075">
                                            <p:txEl>
                                              <p:pRg st="10" end="10"/>
                                            </p:txEl>
                                          </p:spTgt>
                                        </p:tgtEl>
                                        <p:attrNameLst>
                                          <p:attrName>style.visibility</p:attrName>
                                        </p:attrNameLst>
                                      </p:cBhvr>
                                      <p:to>
                                        <p:strVal val="visible"/>
                                      </p:to>
                                    </p:set>
                                    <p:animEffect transition="in" filter="slide(fromLeft)">
                                      <p:cBhvr>
                                        <p:cTn id="32" dur="500"/>
                                        <p:tgtEl>
                                          <p:spTgt spid="131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4000" dirty="0"/>
              <a:t>82C55</a:t>
            </a:r>
            <a:r>
              <a:rPr lang="zh-CN" altLang="en-US" sz="4000" dirty="0"/>
              <a:t>编程</a:t>
            </a:r>
            <a:endParaRPr lang="zh-CN" altLang="en-US" sz="4000" dirty="0" smtClean="0"/>
          </a:p>
        </p:txBody>
      </p:sp>
      <p:sp>
        <p:nvSpPr>
          <p:cNvPr id="146435" name="Rectangle 3"/>
          <p:cNvSpPr>
            <a:spLocks noGrp="1" noChangeArrowheads="1"/>
          </p:cNvSpPr>
          <p:nvPr>
            <p:ph type="body" idx="1"/>
          </p:nvPr>
        </p:nvSpPr>
        <p:spPr>
          <a:xfrm>
            <a:off x="250825" y="1125538"/>
            <a:ext cx="8713788" cy="5471814"/>
          </a:xfrm>
        </p:spPr>
        <p:txBody>
          <a:bodyPr/>
          <a:lstStyle/>
          <a:p>
            <a:pPr eaLnBrk="1" hangingPunct="1"/>
            <a:r>
              <a:rPr lang="zh-CN" altLang="en-US" dirty="0" smtClean="0">
                <a:solidFill>
                  <a:srgbClr val="CC0000"/>
                </a:solidFill>
                <a:latin typeface="Times New Roman" pitchFamily="18" charset="0"/>
              </a:rPr>
              <a:t>初始化编程：</a:t>
            </a:r>
          </a:p>
          <a:p>
            <a:pPr lvl="1" eaLnBrk="1" hangingPunct="1"/>
            <a:r>
              <a:rPr lang="zh-CN" altLang="en-US" sz="2400" dirty="0" smtClean="0">
                <a:latin typeface="Times New Roman" pitchFamily="18" charset="0"/>
              </a:rPr>
              <a:t>采用控制</a:t>
            </a:r>
            <a:r>
              <a:rPr lang="en-US" altLang="zh-CN" sz="2400" dirty="0" smtClean="0"/>
              <a:t>I/O</a:t>
            </a:r>
            <a:r>
              <a:rPr lang="zh-CN" altLang="en-US" sz="2400" dirty="0" smtClean="0"/>
              <a:t>端口</a:t>
            </a:r>
            <a:r>
              <a:rPr lang="zh-CN" altLang="en-US" sz="2400" dirty="0" smtClean="0">
                <a:latin typeface="Times New Roman" pitchFamily="18" charset="0"/>
              </a:rPr>
              <a:t>地址：</a:t>
            </a:r>
            <a:r>
              <a:rPr lang="en-US" altLang="zh-CN" sz="2400" dirty="0" smtClean="0"/>
              <a:t>A</a:t>
            </a:r>
            <a:r>
              <a:rPr lang="en-US" altLang="zh-CN" sz="2400" dirty="0" smtClean="0">
                <a:latin typeface="Times New Roman" pitchFamily="18" charset="0"/>
              </a:rPr>
              <a:t>1</a:t>
            </a:r>
            <a:r>
              <a:rPr lang="en-US" altLang="zh-CN" sz="2400" dirty="0" smtClean="0"/>
              <a:t>A</a:t>
            </a:r>
            <a:r>
              <a:rPr lang="en-US" altLang="zh-CN" sz="2400" dirty="0" smtClean="0">
                <a:latin typeface="Times New Roman" pitchFamily="18" charset="0"/>
              </a:rPr>
              <a:t>0</a:t>
            </a:r>
            <a:r>
              <a:rPr lang="zh-CN" altLang="en-US" sz="2400" dirty="0" smtClean="0">
                <a:latin typeface="Times New Roman" pitchFamily="18" charset="0"/>
              </a:rPr>
              <a:t>＝</a:t>
            </a:r>
            <a:r>
              <a:rPr lang="en-US" altLang="zh-CN" sz="2400" dirty="0" smtClean="0"/>
              <a:t>11</a:t>
            </a:r>
            <a:r>
              <a:rPr lang="zh-CN" altLang="en-US" sz="2400" dirty="0" smtClean="0"/>
              <a:t>。</a:t>
            </a:r>
          </a:p>
          <a:p>
            <a:pPr lvl="1" eaLnBrk="1"/>
            <a:r>
              <a:rPr lang="zh-CN" altLang="en-US" sz="2400" dirty="0">
                <a:solidFill>
                  <a:srgbClr val="C00000"/>
                </a:solidFill>
              </a:rPr>
              <a:t>命令字节</a:t>
            </a:r>
            <a:r>
              <a:rPr lang="en-US" sz="2400" dirty="0" smtClean="0">
                <a:solidFill>
                  <a:srgbClr val="C00000"/>
                </a:solidFill>
              </a:rPr>
              <a:t>A</a:t>
            </a:r>
            <a:r>
              <a:rPr lang="zh-CN" altLang="en-US" sz="2400" dirty="0" smtClean="0">
                <a:solidFill>
                  <a:srgbClr val="C00000"/>
                </a:solidFill>
              </a:rPr>
              <a:t>：</a:t>
            </a:r>
            <a:r>
              <a:rPr lang="zh-CN" altLang="en-US" sz="2400" dirty="0" smtClean="0">
                <a:latin typeface="Times New Roman" pitchFamily="18" charset="0"/>
              </a:rPr>
              <a:t>控制字的</a:t>
            </a:r>
            <a:r>
              <a:rPr lang="en-US" altLang="zh-CN" sz="2400" dirty="0" smtClean="0">
                <a:latin typeface="Times New Roman" pitchFamily="18" charset="0"/>
              </a:rPr>
              <a:t>MSB</a:t>
            </a:r>
            <a:r>
              <a:rPr lang="zh-CN" altLang="en-US" sz="2400" dirty="0" smtClean="0">
                <a:latin typeface="Times New Roman" pitchFamily="18" charset="0"/>
              </a:rPr>
              <a:t>＝</a:t>
            </a:r>
            <a:r>
              <a:rPr lang="en-US" altLang="zh-CN" sz="2400" dirty="0" smtClean="0">
                <a:latin typeface="Times New Roman" pitchFamily="18" charset="0"/>
              </a:rPr>
              <a:t>1</a:t>
            </a:r>
            <a:r>
              <a:rPr lang="zh-CN" altLang="en-US" sz="2400" dirty="0" smtClean="0">
                <a:latin typeface="Times New Roman" pitchFamily="18" charset="0"/>
              </a:rPr>
              <a:t>，又称为</a:t>
            </a:r>
            <a:r>
              <a:rPr lang="zh-CN" altLang="en-US" sz="2400" dirty="0" smtClean="0">
                <a:solidFill>
                  <a:srgbClr val="0000CC"/>
                </a:solidFill>
                <a:latin typeface="Times New Roman" pitchFamily="18" charset="0"/>
              </a:rPr>
              <a:t>方式控制字</a:t>
            </a:r>
          </a:p>
          <a:p>
            <a:pPr lvl="2" eaLnBrk="1" hangingPunct="1"/>
            <a:r>
              <a:rPr lang="zh-CN" altLang="en-US" dirty="0" smtClean="0">
                <a:latin typeface="Times New Roman" pitchFamily="18" charset="0"/>
              </a:rPr>
              <a:t>决定</a:t>
            </a:r>
            <a:r>
              <a:rPr lang="en-US" altLang="zh-CN"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B</a:t>
            </a:r>
            <a:r>
              <a:rPr lang="zh-CN" altLang="en-US" dirty="0" smtClean="0">
                <a:latin typeface="Times New Roman" pitchFamily="18" charset="0"/>
              </a:rPr>
              <a:t>、</a:t>
            </a:r>
            <a:r>
              <a:rPr lang="en-US" altLang="zh-CN" dirty="0" smtClean="0">
                <a:latin typeface="Times New Roman" pitchFamily="18" charset="0"/>
              </a:rPr>
              <a:t>C</a:t>
            </a:r>
            <a:r>
              <a:rPr lang="zh-CN" altLang="en-US" dirty="0" smtClean="0">
                <a:latin typeface="Times New Roman" pitchFamily="18" charset="0"/>
              </a:rPr>
              <a:t>口的输入输出方式。</a:t>
            </a:r>
          </a:p>
          <a:p>
            <a:pPr lvl="1" eaLnBrk="1"/>
            <a:r>
              <a:rPr lang="zh-CN" altLang="en-US" sz="2400" dirty="0" smtClean="0">
                <a:solidFill>
                  <a:srgbClr val="C00000"/>
                </a:solidFill>
              </a:rPr>
              <a:t>命令</a:t>
            </a:r>
            <a:r>
              <a:rPr lang="zh-CN" altLang="en-US" sz="2400" dirty="0">
                <a:solidFill>
                  <a:srgbClr val="C00000"/>
                </a:solidFill>
              </a:rPr>
              <a:t>字节</a:t>
            </a:r>
            <a:r>
              <a:rPr lang="en-US" altLang="zh-CN" sz="2400" dirty="0" smtClean="0">
                <a:solidFill>
                  <a:srgbClr val="C00000"/>
                </a:solidFill>
              </a:rPr>
              <a:t>B</a:t>
            </a:r>
            <a:r>
              <a:rPr lang="zh-CN" altLang="en-US" sz="2400" dirty="0" smtClean="0">
                <a:solidFill>
                  <a:srgbClr val="C00000"/>
                </a:solidFill>
              </a:rPr>
              <a:t>：</a:t>
            </a:r>
            <a:r>
              <a:rPr lang="zh-CN" altLang="en-US" sz="2400" dirty="0" smtClean="0">
                <a:latin typeface="Times New Roman" pitchFamily="18" charset="0"/>
              </a:rPr>
              <a:t>控制字的</a:t>
            </a:r>
            <a:r>
              <a:rPr lang="en-US" altLang="zh-CN" sz="2400" dirty="0" smtClean="0">
                <a:latin typeface="Times New Roman" pitchFamily="18" charset="0"/>
              </a:rPr>
              <a:t>MSB</a:t>
            </a:r>
            <a:r>
              <a:rPr lang="zh-CN" altLang="en-US" sz="2400" dirty="0" smtClean="0">
                <a:latin typeface="Times New Roman" pitchFamily="18" charset="0"/>
              </a:rPr>
              <a:t>＝</a:t>
            </a:r>
            <a:r>
              <a:rPr lang="en-US" altLang="zh-CN" sz="2400" dirty="0" smtClean="0">
                <a:latin typeface="Times New Roman" pitchFamily="18" charset="0"/>
              </a:rPr>
              <a:t>0</a:t>
            </a:r>
            <a:r>
              <a:rPr lang="zh-CN" altLang="en-US" sz="2400" dirty="0">
                <a:latin typeface="Times New Roman" pitchFamily="18" charset="0"/>
              </a:rPr>
              <a:t>，又</a:t>
            </a:r>
            <a:r>
              <a:rPr lang="zh-CN" altLang="en-US" sz="2400" dirty="0" smtClean="0">
                <a:latin typeface="Times New Roman" pitchFamily="18" charset="0"/>
              </a:rPr>
              <a:t>称为</a:t>
            </a:r>
            <a:r>
              <a:rPr lang="zh-CN" altLang="en-US" sz="2400" dirty="0" smtClean="0">
                <a:solidFill>
                  <a:srgbClr val="0000CC"/>
                </a:solidFill>
                <a:latin typeface="Times New Roman" pitchFamily="18" charset="0"/>
              </a:rPr>
              <a:t>端口</a:t>
            </a:r>
            <a:r>
              <a:rPr lang="en-US" altLang="en-US" sz="2400" dirty="0" smtClean="0">
                <a:solidFill>
                  <a:srgbClr val="0000CC"/>
                </a:solidFill>
                <a:latin typeface="Times New Roman" pitchFamily="18" charset="0"/>
              </a:rPr>
              <a:t>C</a:t>
            </a:r>
            <a:r>
              <a:rPr lang="zh-CN" altLang="en-US" sz="2400" dirty="0" smtClean="0">
                <a:solidFill>
                  <a:srgbClr val="0000CC"/>
                </a:solidFill>
                <a:latin typeface="Times New Roman" pitchFamily="18" charset="0"/>
              </a:rPr>
              <a:t>的</a:t>
            </a:r>
            <a:r>
              <a:rPr lang="en-US" altLang="en-US" sz="2400" dirty="0" err="1" smtClean="0">
                <a:solidFill>
                  <a:srgbClr val="0000CC"/>
                </a:solidFill>
                <a:latin typeface="Times New Roman" pitchFamily="18" charset="0"/>
              </a:rPr>
              <a:t>按位置位</a:t>
            </a:r>
            <a:r>
              <a:rPr lang="en-US" altLang="en-US" sz="2400" dirty="0" smtClean="0">
                <a:solidFill>
                  <a:srgbClr val="0000CC"/>
                </a:solidFill>
                <a:latin typeface="Times New Roman" pitchFamily="18" charset="0"/>
              </a:rPr>
              <a:t>/</a:t>
            </a:r>
            <a:r>
              <a:rPr lang="en-US" altLang="en-US" sz="2400" dirty="0" err="1" smtClean="0">
                <a:solidFill>
                  <a:srgbClr val="0000CC"/>
                </a:solidFill>
                <a:latin typeface="Times New Roman" pitchFamily="18" charset="0"/>
              </a:rPr>
              <a:t>复位控制字</a:t>
            </a:r>
            <a:endParaRPr lang="zh-CN" altLang="en-US" sz="2400" dirty="0" smtClean="0">
              <a:solidFill>
                <a:srgbClr val="0000CC"/>
              </a:solidFill>
              <a:latin typeface="Times New Roman" pitchFamily="18" charset="0"/>
            </a:endParaRPr>
          </a:p>
          <a:p>
            <a:pPr lvl="2" eaLnBrk="1" hangingPunct="1"/>
            <a:r>
              <a:rPr lang="zh-CN" altLang="en-US" dirty="0" smtClean="0">
                <a:latin typeface="Times New Roman" pitchFamily="18" charset="0"/>
              </a:rPr>
              <a:t>对</a:t>
            </a:r>
            <a:r>
              <a:rPr lang="en-US" altLang="zh-CN" dirty="0" smtClean="0">
                <a:latin typeface="Times New Roman" pitchFamily="18" charset="0"/>
              </a:rPr>
              <a:t>C</a:t>
            </a:r>
            <a:r>
              <a:rPr lang="zh-CN" altLang="en-US" dirty="0" smtClean="0">
                <a:latin typeface="Times New Roman" pitchFamily="18" charset="0"/>
              </a:rPr>
              <a:t>口的每一位的输出（</a:t>
            </a:r>
            <a:r>
              <a:rPr lang="en-US" altLang="zh-CN" dirty="0" smtClean="0">
                <a:latin typeface="Times New Roman" pitchFamily="18" charset="0"/>
              </a:rPr>
              <a:t>0/1</a:t>
            </a:r>
            <a:r>
              <a:rPr lang="zh-CN" altLang="en-US" dirty="0" smtClean="0">
                <a:latin typeface="Times New Roman" pitchFamily="18" charset="0"/>
              </a:rPr>
              <a:t>）进行控制。</a:t>
            </a:r>
            <a:endParaRPr lang="en-US" altLang="zh-CN" dirty="0" smtClean="0">
              <a:latin typeface="Times New Roman" pitchFamily="18" charset="0"/>
            </a:endParaRPr>
          </a:p>
          <a:p>
            <a:pPr eaLnBrk="1"/>
            <a:endParaRPr lang="en-US" altLang="zh-CN" dirty="0" smtClean="0">
              <a:solidFill>
                <a:srgbClr val="CC0000"/>
              </a:solidFill>
              <a:latin typeface="Times New Roman" pitchFamily="18" charset="0"/>
            </a:endParaRPr>
          </a:p>
          <a:p>
            <a:pPr eaLnBrk="1"/>
            <a:r>
              <a:rPr lang="zh-CN" altLang="en-US" dirty="0" smtClean="0">
                <a:solidFill>
                  <a:srgbClr val="CC0000"/>
                </a:solidFill>
                <a:latin typeface="Times New Roman" pitchFamily="18" charset="0"/>
              </a:rPr>
              <a:t>工作过程</a:t>
            </a:r>
            <a:r>
              <a:rPr lang="zh-CN" altLang="en-US" dirty="0">
                <a:solidFill>
                  <a:srgbClr val="CC0000"/>
                </a:solidFill>
                <a:latin typeface="Times New Roman" pitchFamily="18" charset="0"/>
              </a:rPr>
              <a:t>中：</a:t>
            </a:r>
          </a:p>
          <a:p>
            <a:pPr lvl="1" eaLnBrk="1"/>
            <a:r>
              <a:rPr lang="zh-CN" altLang="en-US" sz="2400" dirty="0">
                <a:latin typeface="Times New Roman" pitchFamily="18" charset="0"/>
              </a:rPr>
              <a:t>通过数据端口对外设数据进行读写。</a:t>
            </a:r>
          </a:p>
          <a:p>
            <a:pPr lvl="1" eaLnBrk="1"/>
            <a:r>
              <a:rPr lang="zh-CN" altLang="en-US" sz="2400" dirty="0">
                <a:latin typeface="Times New Roman" pitchFamily="18" charset="0"/>
              </a:rPr>
              <a:t>数据读写利用端口</a:t>
            </a:r>
            <a:r>
              <a:rPr lang="en-US" altLang="zh-CN" sz="2400" dirty="0"/>
              <a:t>A</a:t>
            </a:r>
            <a:r>
              <a:rPr lang="zh-CN" altLang="en-US" sz="2400" dirty="0">
                <a:latin typeface="Times New Roman" pitchFamily="18" charset="0"/>
              </a:rPr>
              <a:t>、</a:t>
            </a:r>
            <a:r>
              <a:rPr lang="en-US" altLang="zh-CN" sz="2400" dirty="0"/>
              <a:t>B</a:t>
            </a:r>
            <a:r>
              <a:rPr lang="zh-CN" altLang="en-US" sz="2400" dirty="0">
                <a:latin typeface="Times New Roman" pitchFamily="18" charset="0"/>
              </a:rPr>
              <a:t>和</a:t>
            </a:r>
            <a:r>
              <a:rPr lang="en-US" altLang="zh-CN" sz="2400" dirty="0"/>
              <a:t>C</a:t>
            </a:r>
            <a:r>
              <a:rPr lang="zh-CN" altLang="en-US" sz="2400" dirty="0">
                <a:latin typeface="Times New Roman" pitchFamily="18" charset="0"/>
              </a:rPr>
              <a:t>的</a:t>
            </a:r>
            <a:r>
              <a:rPr lang="en-US" altLang="zh-CN" sz="2400" dirty="0"/>
              <a:t>I/O</a:t>
            </a:r>
            <a:r>
              <a:rPr lang="zh-CN" altLang="en-US" sz="2400" dirty="0">
                <a:latin typeface="Times New Roman" pitchFamily="18" charset="0"/>
              </a:rPr>
              <a:t>地址，</a:t>
            </a:r>
            <a:r>
              <a:rPr lang="en-US" altLang="zh-CN" sz="2400" dirty="0"/>
              <a:t>A</a:t>
            </a:r>
            <a:r>
              <a:rPr lang="en-US" altLang="zh-CN" sz="2400" dirty="0">
                <a:latin typeface="Times New Roman" pitchFamily="18" charset="0"/>
              </a:rPr>
              <a:t>1</a:t>
            </a:r>
            <a:r>
              <a:rPr lang="en-US" altLang="zh-CN" sz="2400" dirty="0"/>
              <a:t>A</a:t>
            </a:r>
            <a:r>
              <a:rPr lang="en-US" altLang="zh-CN" sz="2400" dirty="0">
                <a:latin typeface="Times New Roman" pitchFamily="18" charset="0"/>
              </a:rPr>
              <a:t>0</a:t>
            </a:r>
            <a:r>
              <a:rPr lang="zh-CN" altLang="en-US" sz="2400" dirty="0">
                <a:latin typeface="Times New Roman" pitchFamily="18" charset="0"/>
              </a:rPr>
              <a:t>依次等于</a:t>
            </a:r>
            <a:r>
              <a:rPr lang="en-US" altLang="zh-CN" sz="2400" dirty="0">
                <a:latin typeface="Times New Roman" pitchFamily="18" charset="0"/>
              </a:rPr>
              <a:t>00</a:t>
            </a:r>
            <a:r>
              <a:rPr lang="zh-CN" altLang="en-US" sz="2400" dirty="0">
                <a:latin typeface="Times New Roman" pitchFamily="18" charset="0"/>
              </a:rPr>
              <a:t>、</a:t>
            </a:r>
            <a:r>
              <a:rPr lang="en-US" altLang="zh-CN" sz="2400" dirty="0">
                <a:latin typeface="Times New Roman" pitchFamily="18" charset="0"/>
              </a:rPr>
              <a:t>01</a:t>
            </a:r>
            <a:r>
              <a:rPr lang="zh-CN" altLang="en-US" sz="2400" dirty="0">
                <a:latin typeface="Times New Roman" pitchFamily="18" charset="0"/>
              </a:rPr>
              <a:t>、</a:t>
            </a:r>
            <a:r>
              <a:rPr lang="en-US" altLang="zh-CN" sz="2400" dirty="0"/>
              <a:t>10</a:t>
            </a:r>
            <a:r>
              <a:rPr lang="zh-CN" altLang="en-US" sz="2400" dirty="0" smtClean="0"/>
              <a:t>。</a:t>
            </a:r>
            <a:endParaRPr lang="zh-CN" altLang="en-US" sz="2400" dirty="0"/>
          </a:p>
        </p:txBody>
      </p:sp>
    </p:spTree>
    <p:extLst>
      <p:ext uri="{BB962C8B-B14F-4D97-AF65-F5344CB8AC3E}">
        <p14:creationId xmlns:p14="http://schemas.microsoft.com/office/powerpoint/2010/main" val="1653072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slide(fromBottom)">
                                      <p:cBhvr>
                                        <p:cTn id="7" dur="500"/>
                                        <p:tgtEl>
                                          <p:spTgt spid="146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slide(fromBottom)">
                                      <p:cBhvr>
                                        <p:cTn id="12" dur="500"/>
                                        <p:tgtEl>
                                          <p:spTgt spid="146435">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46435">
                                            <p:txEl>
                                              <p:pRg st="3" end="3"/>
                                            </p:txEl>
                                          </p:spTgt>
                                        </p:tgtEl>
                                        <p:attrNameLst>
                                          <p:attrName>style.visibility</p:attrName>
                                        </p:attrNameLst>
                                      </p:cBhvr>
                                      <p:to>
                                        <p:strVal val="visible"/>
                                      </p:to>
                                    </p:set>
                                    <p:animEffect transition="in" filter="slide(fromBottom)">
                                      <p:cBhvr>
                                        <p:cTn id="15" dur="500"/>
                                        <p:tgtEl>
                                          <p:spTgt spid="1464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46435">
                                            <p:txEl>
                                              <p:pRg st="4" end="4"/>
                                            </p:txEl>
                                          </p:spTgt>
                                        </p:tgtEl>
                                        <p:attrNameLst>
                                          <p:attrName>style.visibility</p:attrName>
                                        </p:attrNameLst>
                                      </p:cBhvr>
                                      <p:to>
                                        <p:strVal val="visible"/>
                                      </p:to>
                                    </p:set>
                                    <p:animEffect transition="in" filter="slide(fromBottom)">
                                      <p:cBhvr>
                                        <p:cTn id="20" dur="500"/>
                                        <p:tgtEl>
                                          <p:spTgt spid="146435">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46435">
                                            <p:txEl>
                                              <p:pRg st="5" end="5"/>
                                            </p:txEl>
                                          </p:spTgt>
                                        </p:tgtEl>
                                        <p:attrNameLst>
                                          <p:attrName>style.visibility</p:attrName>
                                        </p:attrNameLst>
                                      </p:cBhvr>
                                      <p:to>
                                        <p:strVal val="visible"/>
                                      </p:to>
                                    </p:set>
                                    <p:animEffect transition="in" filter="slide(fromBottom)">
                                      <p:cBhvr>
                                        <p:cTn id="23" dur="500"/>
                                        <p:tgtEl>
                                          <p:spTgt spid="146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46435">
                                            <p:txEl>
                                              <p:pRg st="7" end="7"/>
                                            </p:txEl>
                                          </p:spTgt>
                                        </p:tgtEl>
                                        <p:attrNameLst>
                                          <p:attrName>style.visibility</p:attrName>
                                        </p:attrNameLst>
                                      </p:cBhvr>
                                      <p:to>
                                        <p:strVal val="visible"/>
                                      </p:to>
                                    </p:set>
                                    <p:animEffect transition="in" filter="slide(fromBottom)">
                                      <p:cBhvr>
                                        <p:cTn id="28" dur="500"/>
                                        <p:tgtEl>
                                          <p:spTgt spid="146435">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46435">
                                            <p:txEl>
                                              <p:pRg st="8" end="8"/>
                                            </p:txEl>
                                          </p:spTgt>
                                        </p:tgtEl>
                                        <p:attrNameLst>
                                          <p:attrName>style.visibility</p:attrName>
                                        </p:attrNameLst>
                                      </p:cBhvr>
                                      <p:to>
                                        <p:strVal val="visible"/>
                                      </p:to>
                                    </p:set>
                                    <p:animEffect transition="in" filter="slide(fromBottom)">
                                      <p:cBhvr>
                                        <p:cTn id="31" dur="500"/>
                                        <p:tgtEl>
                                          <p:spTgt spid="146435">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46435">
                                            <p:txEl>
                                              <p:pRg st="9" end="9"/>
                                            </p:txEl>
                                          </p:spTgt>
                                        </p:tgtEl>
                                        <p:attrNameLst>
                                          <p:attrName>style.visibility</p:attrName>
                                        </p:attrNameLst>
                                      </p:cBhvr>
                                      <p:to>
                                        <p:strVal val="visible"/>
                                      </p:to>
                                    </p:set>
                                    <p:animEffect transition="in" filter="slide(fromBottom)">
                                      <p:cBhvr>
                                        <p:cTn id="34" dur="500"/>
                                        <p:tgtEl>
                                          <p:spTgt spid="146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编程</a:t>
            </a:r>
            <a:endParaRPr lang="en-US" dirty="0"/>
          </a:p>
        </p:txBody>
      </p:sp>
      <p:sp>
        <p:nvSpPr>
          <p:cNvPr id="3" name="内容占位符 2"/>
          <p:cNvSpPr>
            <a:spLocks noGrp="1"/>
          </p:cNvSpPr>
          <p:nvPr>
            <p:ph idx="1"/>
          </p:nvPr>
        </p:nvSpPr>
        <p:spPr>
          <a:xfrm>
            <a:off x="179512" y="1052737"/>
            <a:ext cx="8712967" cy="432047"/>
          </a:xfrm>
        </p:spPr>
        <p:txBody>
          <a:bodyPr/>
          <a:lstStyle/>
          <a:p>
            <a:r>
              <a:rPr lang="zh-CN" altLang="en-US" sz="2400" dirty="0" smtClean="0">
                <a:solidFill>
                  <a:srgbClr val="C00000"/>
                </a:solidFill>
              </a:rPr>
              <a:t>命令字节</a:t>
            </a:r>
            <a:r>
              <a:rPr lang="en-US" altLang="zh-CN" sz="2400" dirty="0" smtClean="0">
                <a:solidFill>
                  <a:srgbClr val="C00000"/>
                </a:solidFill>
              </a:rPr>
              <a:t>A</a:t>
            </a:r>
            <a:r>
              <a:rPr lang="zh-CN" altLang="en-US" sz="2400" dirty="0" smtClean="0"/>
              <a:t>对</a:t>
            </a:r>
            <a:r>
              <a:rPr lang="en-US" altLang="zh-CN" sz="2400" dirty="0" smtClean="0"/>
              <a:t>A</a:t>
            </a:r>
            <a:r>
              <a:rPr lang="zh-CN" altLang="en-US" sz="2400" dirty="0" smtClean="0"/>
              <a:t>组和</a:t>
            </a:r>
            <a:r>
              <a:rPr lang="en-US" altLang="zh-CN" sz="2400" dirty="0" smtClean="0"/>
              <a:t>B</a:t>
            </a:r>
            <a:r>
              <a:rPr lang="zh-CN" altLang="en-US" sz="2400" dirty="0" smtClean="0"/>
              <a:t>组的功能进行编程，</a:t>
            </a:r>
            <a:r>
              <a:rPr lang="zh-CN" altLang="en-US" sz="2400" dirty="0"/>
              <a:t>又称作</a:t>
            </a:r>
            <a:r>
              <a:rPr lang="zh-CN" altLang="en-US" sz="2400" dirty="0">
                <a:solidFill>
                  <a:srgbClr val="0000CC"/>
                </a:solidFill>
              </a:rPr>
              <a:t>方式控制字</a:t>
            </a:r>
            <a:r>
              <a:rPr lang="zh-CN" altLang="en-US" sz="2400" dirty="0"/>
              <a:t>。</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27685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103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82C55</a:t>
            </a:r>
            <a:r>
              <a:rPr lang="zh-CN" altLang="en-US" dirty="0"/>
              <a:t>编程</a:t>
            </a:r>
            <a:endParaRPr lang="en-US" dirty="0"/>
          </a:p>
        </p:txBody>
      </p:sp>
      <p:sp>
        <p:nvSpPr>
          <p:cNvPr id="3" name="内容占位符 2"/>
          <p:cNvSpPr>
            <a:spLocks noGrp="1"/>
          </p:cNvSpPr>
          <p:nvPr>
            <p:ph idx="1"/>
          </p:nvPr>
        </p:nvSpPr>
        <p:spPr>
          <a:xfrm>
            <a:off x="179512" y="1052736"/>
            <a:ext cx="8712967" cy="1224135"/>
          </a:xfrm>
        </p:spPr>
        <p:txBody>
          <a:bodyPr/>
          <a:lstStyle/>
          <a:p>
            <a:r>
              <a:rPr lang="zh-CN" altLang="en-US" sz="2400" dirty="0" smtClean="0"/>
              <a:t>当</a:t>
            </a:r>
            <a:r>
              <a:rPr lang="en-US" altLang="zh-CN" sz="2400" dirty="0" smtClean="0"/>
              <a:t>82C55</a:t>
            </a:r>
            <a:r>
              <a:rPr lang="zh-CN" altLang="en-US" sz="2400" dirty="0" smtClean="0"/>
              <a:t>被编程为方式</a:t>
            </a:r>
            <a:r>
              <a:rPr lang="en-US" altLang="zh-CN" sz="2400" dirty="0" smtClean="0"/>
              <a:t>1</a:t>
            </a:r>
            <a:r>
              <a:rPr lang="zh-CN" altLang="en-US" sz="2400" dirty="0" smtClean="0"/>
              <a:t>或方式</a:t>
            </a:r>
            <a:r>
              <a:rPr lang="en-US" altLang="zh-CN" sz="2400" dirty="0" smtClean="0"/>
              <a:t>2</a:t>
            </a:r>
            <a:r>
              <a:rPr lang="zh-CN" altLang="en-US" sz="2400" dirty="0" smtClean="0"/>
              <a:t>时，可用</a:t>
            </a:r>
            <a:r>
              <a:rPr lang="zh-CN" altLang="en-US" sz="2400" dirty="0">
                <a:solidFill>
                  <a:srgbClr val="C00000"/>
                </a:solidFill>
              </a:rPr>
              <a:t>命令字节</a:t>
            </a:r>
            <a:r>
              <a:rPr lang="en-US" altLang="zh-CN" sz="2400" dirty="0">
                <a:solidFill>
                  <a:srgbClr val="C00000"/>
                </a:solidFill>
              </a:rPr>
              <a:t>B</a:t>
            </a:r>
            <a:r>
              <a:rPr lang="zh-CN" altLang="en-US" sz="2400" dirty="0" smtClean="0"/>
              <a:t>对端口</a:t>
            </a:r>
            <a:r>
              <a:rPr lang="en-US" altLang="zh-CN" sz="2400" dirty="0" smtClean="0"/>
              <a:t>C</a:t>
            </a:r>
            <a:r>
              <a:rPr lang="zh-CN" altLang="en-US" sz="2400" dirty="0" smtClean="0"/>
              <a:t>进行置位或复位。</a:t>
            </a:r>
            <a:endParaRPr lang="en-US" altLang="zh-CN" sz="2400" dirty="0" smtClean="0"/>
          </a:p>
          <a:p>
            <a:pPr lvl="1"/>
            <a:r>
              <a:rPr lang="zh-CN" altLang="en-US" sz="2400" dirty="0" smtClean="0">
                <a:solidFill>
                  <a:srgbClr val="CC0000"/>
                </a:solidFill>
              </a:rPr>
              <a:t>注意：</a:t>
            </a:r>
            <a:r>
              <a:rPr lang="en-US" altLang="zh-CN" sz="2400" dirty="0" smtClean="0">
                <a:solidFill>
                  <a:srgbClr val="CC0000"/>
                </a:solidFill>
              </a:rPr>
              <a:t>A</a:t>
            </a:r>
            <a:r>
              <a:rPr lang="en-US" altLang="zh-CN" sz="2400" dirty="0" smtClean="0">
                <a:solidFill>
                  <a:srgbClr val="CC0000"/>
                </a:solidFill>
                <a:latin typeface="Times New Roman" pitchFamily="18" charset="0"/>
              </a:rPr>
              <a:t>1</a:t>
            </a:r>
            <a:r>
              <a:rPr lang="en-US" altLang="zh-CN" sz="2400" dirty="0" smtClean="0">
                <a:solidFill>
                  <a:srgbClr val="CC0000"/>
                </a:solidFill>
              </a:rPr>
              <a:t>A</a:t>
            </a:r>
            <a:r>
              <a:rPr lang="en-US" altLang="zh-CN" sz="2400" dirty="0" smtClean="0">
                <a:solidFill>
                  <a:srgbClr val="CC0000"/>
                </a:solidFill>
                <a:latin typeface="Times New Roman" pitchFamily="18" charset="0"/>
              </a:rPr>
              <a:t>0</a:t>
            </a:r>
            <a:r>
              <a:rPr lang="zh-CN" altLang="en-US" sz="2400" dirty="0" smtClean="0">
                <a:solidFill>
                  <a:srgbClr val="CC0000"/>
                </a:solidFill>
                <a:latin typeface="Times New Roman" pitchFamily="18" charset="0"/>
              </a:rPr>
              <a:t>＝</a:t>
            </a:r>
            <a:r>
              <a:rPr lang="en-US" altLang="zh-CN" sz="2400" dirty="0" smtClean="0">
                <a:solidFill>
                  <a:srgbClr val="CC0000"/>
                </a:solidFill>
              </a:rPr>
              <a:t>11</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62293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3528" y="6038704"/>
            <a:ext cx="8676456" cy="461665"/>
          </a:xfrm>
          <a:prstGeom prst="rect">
            <a:avLst/>
          </a:prstGeom>
          <a:noFill/>
          <a:ln>
            <a:solidFill>
              <a:schemeClr val="accent1"/>
            </a:solidFill>
          </a:ln>
        </p:spPr>
        <p:txBody>
          <a:bodyPr wrap="square" rtlCol="0">
            <a:spAutoFit/>
          </a:bodyPr>
          <a:lstStyle/>
          <a:p>
            <a:r>
              <a:rPr lang="zh-CN" altLang="en-US" sz="2400" b="1" dirty="0" smtClean="0"/>
              <a:t>执行端口</a:t>
            </a:r>
            <a:r>
              <a:rPr lang="en-US" altLang="zh-CN" sz="2400" b="1" dirty="0" smtClean="0"/>
              <a:t>C</a:t>
            </a:r>
            <a:r>
              <a:rPr lang="zh-CN" altLang="en-US" sz="2400" b="1" dirty="0" smtClean="0"/>
              <a:t>按位置位</a:t>
            </a:r>
            <a:r>
              <a:rPr lang="en-US" altLang="zh-CN" sz="2400" b="1" dirty="0" smtClean="0"/>
              <a:t>/</a:t>
            </a:r>
            <a:r>
              <a:rPr lang="zh-CN" altLang="en-US" sz="2400" b="1" dirty="0" smtClean="0"/>
              <a:t>复位命令时，端口</a:t>
            </a:r>
            <a:r>
              <a:rPr lang="en-US" altLang="zh-CN" sz="2400" b="1" dirty="0" smtClean="0"/>
              <a:t>C</a:t>
            </a:r>
            <a:r>
              <a:rPr lang="zh-CN" altLang="en-US" sz="2400" b="1" dirty="0" smtClean="0"/>
              <a:t>的其他引脚不会变。</a:t>
            </a:r>
            <a:endParaRPr lang="en-US" sz="2400" b="1" dirty="0"/>
          </a:p>
        </p:txBody>
      </p:sp>
    </p:spTree>
    <p:extLst>
      <p:ext uri="{BB962C8B-B14F-4D97-AF65-F5344CB8AC3E}">
        <p14:creationId xmlns:p14="http://schemas.microsoft.com/office/powerpoint/2010/main" val="2278440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dirty="0" smtClean="0"/>
              <a:t>I/O</a:t>
            </a:r>
            <a:r>
              <a:rPr lang="zh-CN" altLang="en-US" dirty="0" smtClean="0"/>
              <a:t>端口的位宽是</a:t>
            </a:r>
            <a:r>
              <a:rPr lang="en-US" altLang="zh-CN" dirty="0" smtClean="0">
                <a:solidFill>
                  <a:srgbClr val="C00000"/>
                </a:solidFill>
              </a:rPr>
              <a:t>8</a:t>
            </a:r>
            <a:r>
              <a:rPr lang="zh-CN" altLang="en-US" dirty="0" smtClean="0">
                <a:solidFill>
                  <a:srgbClr val="C00000"/>
                </a:solidFill>
              </a:rPr>
              <a:t>位</a:t>
            </a:r>
            <a:r>
              <a:rPr lang="zh-CN" altLang="en-US" dirty="0" smtClean="0"/>
              <a:t>。</a:t>
            </a:r>
            <a:endParaRPr lang="en-US" altLang="zh-CN" dirty="0" smtClean="0"/>
          </a:p>
          <a:p>
            <a:endParaRPr lang="en-US" altLang="zh-CN" dirty="0" smtClean="0">
              <a:solidFill>
                <a:srgbClr val="C00000"/>
              </a:solidFill>
            </a:endParaRPr>
          </a:p>
          <a:p>
            <a:r>
              <a:rPr lang="zh-CN" altLang="en-US" dirty="0" smtClean="0">
                <a:solidFill>
                  <a:srgbClr val="C00000"/>
                </a:solidFill>
              </a:rPr>
              <a:t>任意两个</a:t>
            </a:r>
            <a:r>
              <a:rPr lang="en-US" altLang="zh-CN" dirty="0" smtClean="0">
                <a:solidFill>
                  <a:srgbClr val="C00000"/>
                </a:solidFill>
              </a:rPr>
              <a:t>8</a:t>
            </a:r>
            <a:r>
              <a:rPr lang="zh-CN" altLang="en-US" dirty="0" smtClean="0">
                <a:solidFill>
                  <a:srgbClr val="C00000"/>
                </a:solidFill>
              </a:rPr>
              <a:t>位的连续</a:t>
            </a:r>
            <a:r>
              <a:rPr lang="zh-CN" altLang="en-US" dirty="0">
                <a:solidFill>
                  <a:srgbClr val="C00000"/>
                </a:solidFill>
              </a:rPr>
              <a:t>编址端口</a:t>
            </a:r>
            <a:r>
              <a:rPr lang="zh-CN" altLang="en-US" dirty="0"/>
              <a:t>是</a:t>
            </a:r>
            <a:r>
              <a:rPr lang="zh-CN" altLang="en-US" dirty="0" smtClean="0"/>
              <a:t>一个</a:t>
            </a:r>
            <a:r>
              <a:rPr lang="en-US" altLang="zh-CN" dirty="0"/>
              <a:t>16</a:t>
            </a:r>
            <a:r>
              <a:rPr lang="zh-CN" altLang="en-US" dirty="0"/>
              <a:t>位的</a:t>
            </a:r>
            <a:r>
              <a:rPr lang="zh-CN" altLang="en-US" dirty="0" smtClean="0"/>
              <a:t>端口。</a:t>
            </a:r>
            <a:endParaRPr lang="en-US" altLang="zh-CN" dirty="0" smtClean="0"/>
          </a:p>
          <a:p>
            <a:endParaRPr lang="en-US" altLang="zh-CN" dirty="0">
              <a:solidFill>
                <a:srgbClr val="C00000"/>
              </a:solidFill>
            </a:endParaRPr>
          </a:p>
          <a:p>
            <a:r>
              <a:rPr lang="zh-CN" altLang="en-US" dirty="0" smtClean="0">
                <a:solidFill>
                  <a:srgbClr val="C00000"/>
                </a:solidFill>
              </a:rPr>
              <a:t>任意四个</a:t>
            </a:r>
            <a:r>
              <a:rPr lang="en-US" altLang="zh-CN" dirty="0">
                <a:solidFill>
                  <a:srgbClr val="C00000"/>
                </a:solidFill>
              </a:rPr>
              <a:t>8</a:t>
            </a:r>
            <a:r>
              <a:rPr lang="zh-CN" altLang="en-US" dirty="0">
                <a:solidFill>
                  <a:srgbClr val="C00000"/>
                </a:solidFill>
              </a:rPr>
              <a:t>位的连续编址端口</a:t>
            </a:r>
            <a:r>
              <a:rPr lang="zh-CN" altLang="en-US" dirty="0"/>
              <a:t>是一</a:t>
            </a:r>
            <a:r>
              <a:rPr lang="zh-CN" altLang="en-US" dirty="0" smtClean="0"/>
              <a:t>个</a:t>
            </a:r>
            <a:r>
              <a:rPr lang="en-US" altLang="zh-CN" dirty="0" smtClean="0"/>
              <a:t>32</a:t>
            </a:r>
            <a:r>
              <a:rPr lang="zh-CN" altLang="en-US" dirty="0" smtClean="0"/>
              <a:t>位</a:t>
            </a:r>
            <a:r>
              <a:rPr lang="zh-CN" altLang="en-US" dirty="0"/>
              <a:t>的端口。</a:t>
            </a:r>
            <a:endParaRPr lang="en-US" altLang="zh-CN" dirty="0"/>
          </a:p>
          <a:p>
            <a:endParaRPr lang="en-US" altLang="zh-CN" dirty="0" smtClean="0">
              <a:solidFill>
                <a:srgbClr val="CC00CC"/>
              </a:solidFill>
            </a:endParaRPr>
          </a:p>
          <a:p>
            <a:r>
              <a:rPr lang="zh-CN" altLang="en-US" dirty="0" smtClean="0">
                <a:solidFill>
                  <a:srgbClr val="CC00CC"/>
                </a:solidFill>
              </a:rPr>
              <a:t>例，</a:t>
            </a:r>
            <a:r>
              <a:rPr lang="zh-CN" altLang="en-US" dirty="0" smtClean="0"/>
              <a:t>以字的方式访问端口</a:t>
            </a:r>
            <a:r>
              <a:rPr lang="en-US" altLang="zh-CN" dirty="0" smtClean="0"/>
              <a:t>100H</a:t>
            </a:r>
            <a:r>
              <a:rPr lang="zh-CN" altLang="en-US" dirty="0" smtClean="0"/>
              <a:t>，实际上就是访问了</a:t>
            </a:r>
            <a:r>
              <a:rPr lang="en-US" altLang="zh-CN" dirty="0" smtClean="0"/>
              <a:t>100H</a:t>
            </a:r>
            <a:r>
              <a:rPr lang="zh-CN" altLang="en-US" dirty="0" smtClean="0"/>
              <a:t>和</a:t>
            </a:r>
            <a:r>
              <a:rPr lang="en-US" altLang="zh-CN" dirty="0" smtClean="0"/>
              <a:t>101H</a:t>
            </a:r>
            <a:r>
              <a:rPr lang="zh-CN" altLang="en-US" dirty="0" smtClean="0"/>
              <a:t>两个端口。</a:t>
            </a:r>
            <a:endParaRPr lang="en-US" altLang="zh-CN" dirty="0" smtClean="0"/>
          </a:p>
          <a:p>
            <a:pPr lvl="1"/>
            <a:r>
              <a:rPr lang="zh-CN" altLang="en-US" dirty="0" smtClean="0"/>
              <a:t>端口</a:t>
            </a:r>
            <a:r>
              <a:rPr lang="en-US" altLang="zh-CN" dirty="0" smtClean="0"/>
              <a:t>100H</a:t>
            </a:r>
            <a:r>
              <a:rPr lang="zh-CN" altLang="en-US" dirty="0" smtClean="0"/>
              <a:t>包含数据的低</a:t>
            </a:r>
            <a:r>
              <a:rPr lang="en-US" altLang="zh-CN" dirty="0" smtClean="0"/>
              <a:t>8</a:t>
            </a:r>
            <a:r>
              <a:rPr lang="zh-CN" altLang="en-US" dirty="0" smtClean="0"/>
              <a:t>位，端口</a:t>
            </a:r>
            <a:r>
              <a:rPr lang="en-US" altLang="zh-CN" dirty="0" smtClean="0"/>
              <a:t>101H</a:t>
            </a:r>
            <a:r>
              <a:rPr lang="zh-CN" altLang="en-US" dirty="0" smtClean="0"/>
              <a:t>包含数据的高</a:t>
            </a:r>
            <a:r>
              <a:rPr lang="en-US" altLang="zh-CN" dirty="0" smtClean="0"/>
              <a:t>8</a:t>
            </a:r>
            <a:r>
              <a:rPr lang="zh-CN" altLang="en-US" dirty="0" smtClean="0"/>
              <a:t>位。</a:t>
            </a:r>
            <a:endParaRPr lang="en-US" altLang="zh-CN" dirty="0" smtClean="0"/>
          </a:p>
          <a:p>
            <a:endParaRPr lang="en-US" altLang="zh-CN" dirty="0" smtClean="0"/>
          </a:p>
        </p:txBody>
      </p:sp>
    </p:spTree>
    <p:extLst>
      <p:ext uri="{BB962C8B-B14F-4D97-AF65-F5344CB8AC3E}">
        <p14:creationId xmlns:p14="http://schemas.microsoft.com/office/powerpoint/2010/main" val="18952315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82C55</a:t>
            </a:r>
            <a:r>
              <a:rPr lang="zh-CN" altLang="en-US" dirty="0"/>
              <a:t>编程</a:t>
            </a:r>
            <a:endParaRPr lang="zh-CN" altLang="en-US" dirty="0" smtClean="0"/>
          </a:p>
        </p:txBody>
      </p:sp>
      <p:sp>
        <p:nvSpPr>
          <p:cNvPr id="148483" name="Rectangle 3"/>
          <p:cNvSpPr>
            <a:spLocks noGrp="1" noChangeArrowheads="1"/>
          </p:cNvSpPr>
          <p:nvPr>
            <p:ph type="body" idx="1"/>
          </p:nvPr>
        </p:nvSpPr>
        <p:spPr>
          <a:xfrm>
            <a:off x="323850" y="1196975"/>
            <a:ext cx="8496300" cy="4975225"/>
          </a:xfrm>
        </p:spPr>
        <p:txBody>
          <a:bodyPr/>
          <a:lstStyle/>
          <a:p>
            <a:pPr eaLnBrk="1">
              <a:lnSpc>
                <a:spcPct val="90000"/>
              </a:lnSpc>
              <a:tabLst>
                <a:tab pos="3714750" algn="l"/>
              </a:tabLst>
            </a:pPr>
            <a:r>
              <a:rPr lang="zh-CN" altLang="en-US" dirty="0" smtClean="0">
                <a:solidFill>
                  <a:srgbClr val="CC00CC"/>
                </a:solidFill>
              </a:rPr>
              <a:t>例，</a:t>
            </a:r>
            <a:r>
              <a:rPr lang="zh-CN" altLang="en-US" dirty="0" smtClean="0"/>
              <a:t>写出符合下列要求的初始化程序段。</a:t>
            </a:r>
          </a:p>
          <a:p>
            <a:pPr lvl="1" eaLnBrk="1" hangingPunct="1">
              <a:lnSpc>
                <a:spcPct val="90000"/>
              </a:lnSpc>
              <a:tabLst>
                <a:tab pos="3714750" algn="l"/>
              </a:tabLst>
            </a:pPr>
            <a:r>
              <a:rPr lang="en-US" altLang="zh-CN" dirty="0" smtClean="0"/>
              <a:t>A</a:t>
            </a:r>
            <a:r>
              <a:rPr lang="zh-CN" altLang="en-US" dirty="0" smtClean="0"/>
              <a:t>端口：方式</a:t>
            </a:r>
            <a:r>
              <a:rPr lang="en-US" altLang="zh-CN" dirty="0" smtClean="0"/>
              <a:t>1</a:t>
            </a:r>
            <a:r>
              <a:rPr lang="zh-CN" altLang="en-US" dirty="0" smtClean="0"/>
              <a:t>输入</a:t>
            </a:r>
          </a:p>
          <a:p>
            <a:pPr lvl="1" eaLnBrk="1" hangingPunct="1">
              <a:lnSpc>
                <a:spcPct val="90000"/>
              </a:lnSpc>
              <a:tabLst>
                <a:tab pos="3714750" algn="l"/>
              </a:tabLst>
            </a:pPr>
            <a:r>
              <a:rPr lang="en-US" altLang="zh-CN" dirty="0" smtClean="0"/>
              <a:t>C</a:t>
            </a:r>
            <a:r>
              <a:rPr lang="zh-CN" altLang="en-US" dirty="0" smtClean="0"/>
              <a:t>端口上半部：输出，</a:t>
            </a:r>
            <a:r>
              <a:rPr lang="en-US" altLang="zh-CN" dirty="0" smtClean="0"/>
              <a:t>C</a:t>
            </a:r>
            <a:r>
              <a:rPr lang="zh-CN" altLang="en-US" dirty="0" smtClean="0"/>
              <a:t>口下半部：输入</a:t>
            </a:r>
          </a:p>
          <a:p>
            <a:pPr lvl="1" eaLnBrk="1" hangingPunct="1">
              <a:lnSpc>
                <a:spcPct val="90000"/>
              </a:lnSpc>
              <a:tabLst>
                <a:tab pos="3714750" algn="l"/>
              </a:tabLst>
            </a:pPr>
            <a:r>
              <a:rPr lang="en-US" altLang="zh-CN" dirty="0" smtClean="0"/>
              <a:t>B</a:t>
            </a:r>
            <a:r>
              <a:rPr lang="zh-CN" altLang="en-US" dirty="0" smtClean="0"/>
              <a:t>端口：方式</a:t>
            </a:r>
            <a:r>
              <a:rPr lang="en-US" altLang="zh-CN" dirty="0" smtClean="0"/>
              <a:t>0</a:t>
            </a:r>
            <a:r>
              <a:rPr lang="zh-CN" altLang="en-US" dirty="0" smtClean="0"/>
              <a:t>输出</a:t>
            </a:r>
          </a:p>
          <a:p>
            <a:pPr eaLnBrk="1" hangingPunct="1">
              <a:lnSpc>
                <a:spcPct val="90000"/>
              </a:lnSpc>
              <a:tabLst>
                <a:tab pos="3714750" algn="l"/>
              </a:tabLst>
            </a:pPr>
            <a:endParaRPr lang="zh-CN" altLang="en-US" dirty="0" smtClean="0"/>
          </a:p>
          <a:p>
            <a:pPr eaLnBrk="1" hangingPunct="1">
              <a:lnSpc>
                <a:spcPct val="90000"/>
              </a:lnSpc>
              <a:tabLst>
                <a:tab pos="3714750" algn="l"/>
              </a:tabLst>
            </a:pPr>
            <a:r>
              <a:rPr lang="zh-CN" altLang="en-US" dirty="0" smtClean="0">
                <a:solidFill>
                  <a:srgbClr val="0033CC"/>
                </a:solidFill>
              </a:rPr>
              <a:t>方式控制字：</a:t>
            </a:r>
            <a:r>
              <a:rPr lang="en-US" altLang="zh-CN" dirty="0" smtClean="0"/>
              <a:t>10110001B</a:t>
            </a:r>
            <a:r>
              <a:rPr lang="zh-CN" altLang="en-US" dirty="0" smtClean="0"/>
              <a:t>，即</a:t>
            </a:r>
            <a:r>
              <a:rPr lang="en-US" altLang="zh-CN" dirty="0" smtClean="0"/>
              <a:t>B1H</a:t>
            </a:r>
          </a:p>
          <a:p>
            <a:pPr eaLnBrk="1" hangingPunct="1">
              <a:lnSpc>
                <a:spcPct val="90000"/>
              </a:lnSpc>
              <a:tabLst>
                <a:tab pos="3714750" algn="l"/>
              </a:tabLst>
            </a:pPr>
            <a:r>
              <a:rPr lang="zh-CN" altLang="en-US" dirty="0" smtClean="0">
                <a:solidFill>
                  <a:srgbClr val="0033CC"/>
                </a:solidFill>
              </a:rPr>
              <a:t>初始化的程序段：</a:t>
            </a:r>
          </a:p>
          <a:p>
            <a:pPr eaLnBrk="1" hangingPunct="1">
              <a:lnSpc>
                <a:spcPct val="90000"/>
              </a:lnSpc>
              <a:buFontTx/>
              <a:buNone/>
              <a:tabLst>
                <a:tab pos="3714750" algn="l"/>
              </a:tabLst>
            </a:pPr>
            <a:r>
              <a:rPr lang="zh-CN" altLang="en-US" dirty="0" smtClean="0"/>
              <a:t>	</a:t>
            </a:r>
            <a:r>
              <a:rPr lang="en-US" altLang="zh-CN" dirty="0" err="1" smtClean="0"/>
              <a:t>mov</a:t>
            </a:r>
            <a:r>
              <a:rPr lang="en-US" altLang="zh-CN" dirty="0" smtClean="0"/>
              <a:t> dx, 0fffeh	</a:t>
            </a:r>
            <a:r>
              <a:rPr lang="en-US" altLang="zh-CN" dirty="0" smtClean="0">
                <a:solidFill>
                  <a:srgbClr val="008000"/>
                </a:solidFill>
              </a:rPr>
              <a:t>;</a:t>
            </a:r>
            <a:r>
              <a:rPr lang="zh-CN" altLang="en-US" dirty="0" smtClean="0">
                <a:solidFill>
                  <a:srgbClr val="008000"/>
                </a:solidFill>
              </a:rPr>
              <a:t>假设控制端口为</a:t>
            </a:r>
            <a:r>
              <a:rPr lang="en-US" altLang="zh-CN" dirty="0" smtClean="0">
                <a:solidFill>
                  <a:srgbClr val="008000"/>
                </a:solidFill>
              </a:rPr>
              <a:t>FFFEH</a:t>
            </a:r>
          </a:p>
          <a:p>
            <a:pPr eaLnBrk="1" hangingPunct="1">
              <a:lnSpc>
                <a:spcPct val="90000"/>
              </a:lnSpc>
              <a:buFontTx/>
              <a:buNone/>
              <a:tabLst>
                <a:tab pos="3714750" algn="l"/>
              </a:tabLst>
            </a:pPr>
            <a:r>
              <a:rPr lang="en-US" altLang="zh-CN" dirty="0" smtClean="0"/>
              <a:t>	</a:t>
            </a:r>
            <a:r>
              <a:rPr lang="en-US" altLang="zh-CN" dirty="0" err="1" smtClean="0"/>
              <a:t>mov</a:t>
            </a:r>
            <a:r>
              <a:rPr lang="en-US" altLang="zh-CN" dirty="0" smtClean="0"/>
              <a:t> al, 0b1h	</a:t>
            </a:r>
            <a:r>
              <a:rPr lang="en-US" altLang="zh-CN" dirty="0" smtClean="0">
                <a:solidFill>
                  <a:srgbClr val="008000"/>
                </a:solidFill>
              </a:rPr>
              <a:t>;</a:t>
            </a:r>
            <a:r>
              <a:rPr lang="zh-CN" altLang="en-US" dirty="0" smtClean="0">
                <a:solidFill>
                  <a:srgbClr val="008000"/>
                </a:solidFill>
              </a:rPr>
              <a:t>方式控制字</a:t>
            </a:r>
          </a:p>
          <a:p>
            <a:pPr eaLnBrk="1" hangingPunct="1">
              <a:lnSpc>
                <a:spcPct val="90000"/>
              </a:lnSpc>
              <a:buFontTx/>
              <a:buNone/>
              <a:tabLst>
                <a:tab pos="3714750" algn="l"/>
              </a:tabLst>
            </a:pPr>
            <a:r>
              <a:rPr lang="zh-CN" altLang="en-US" dirty="0" smtClean="0"/>
              <a:t>	</a:t>
            </a:r>
            <a:r>
              <a:rPr lang="en-US" altLang="zh-CN" dirty="0" smtClean="0"/>
              <a:t>out dx, al	</a:t>
            </a:r>
            <a:r>
              <a:rPr lang="en-US" altLang="zh-CN" dirty="0" smtClean="0">
                <a:solidFill>
                  <a:srgbClr val="008000"/>
                </a:solidFill>
              </a:rPr>
              <a:t>;</a:t>
            </a:r>
            <a:r>
              <a:rPr lang="zh-CN" altLang="en-US" dirty="0" smtClean="0">
                <a:solidFill>
                  <a:srgbClr val="008000"/>
                </a:solidFill>
              </a:rPr>
              <a:t>送到控制端口</a:t>
            </a:r>
          </a:p>
        </p:txBody>
      </p:sp>
    </p:spTree>
    <p:extLst>
      <p:ext uri="{BB962C8B-B14F-4D97-AF65-F5344CB8AC3E}">
        <p14:creationId xmlns:p14="http://schemas.microsoft.com/office/powerpoint/2010/main" val="541088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8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45059" name="Rectangle 3"/>
          <p:cNvSpPr>
            <a:spLocks noGrp="1" noChangeArrowheads="1"/>
          </p:cNvSpPr>
          <p:nvPr>
            <p:ph type="body" idx="1"/>
          </p:nvPr>
        </p:nvSpPr>
        <p:spPr>
          <a:xfrm>
            <a:off x="323850" y="1125538"/>
            <a:ext cx="8496300" cy="5256212"/>
          </a:xfrm>
        </p:spPr>
        <p:txBody>
          <a:bodyPr/>
          <a:lstStyle/>
          <a:p>
            <a:pPr eaLnBrk="1">
              <a:lnSpc>
                <a:spcPct val="120000"/>
              </a:lnSpc>
              <a:tabLst>
                <a:tab pos="3714750" algn="l"/>
              </a:tabLst>
            </a:pPr>
            <a:r>
              <a:rPr lang="zh-CN" altLang="en-US" dirty="0" smtClean="0">
                <a:solidFill>
                  <a:srgbClr val="C00000"/>
                </a:solidFill>
              </a:rPr>
              <a:t>读写</a:t>
            </a:r>
            <a:r>
              <a:rPr lang="zh-CN" altLang="en-US" dirty="0">
                <a:solidFill>
                  <a:srgbClr val="C00000"/>
                </a:solidFill>
              </a:rPr>
              <a:t>数据</a:t>
            </a:r>
            <a:r>
              <a:rPr lang="zh-CN" altLang="en-US" dirty="0" smtClean="0">
                <a:solidFill>
                  <a:srgbClr val="C00000"/>
                </a:solidFill>
              </a:rPr>
              <a:t>端口：</a:t>
            </a:r>
            <a:r>
              <a:rPr lang="zh-CN" altLang="en-US" dirty="0" smtClean="0"/>
              <a:t>在初始化编程之后</a:t>
            </a:r>
            <a:endParaRPr lang="en-US" altLang="zh-CN" dirty="0" smtClean="0"/>
          </a:p>
          <a:p>
            <a:pPr lvl="1" eaLnBrk="1">
              <a:lnSpc>
                <a:spcPct val="120000"/>
              </a:lnSpc>
              <a:tabLst>
                <a:tab pos="3714750" algn="l"/>
              </a:tabLst>
            </a:pPr>
            <a:r>
              <a:rPr lang="zh-CN" altLang="en-US" dirty="0" smtClean="0"/>
              <a:t>当数据端口作为输入接口时，执行输入</a:t>
            </a:r>
            <a:r>
              <a:rPr lang="en-US" altLang="zh-CN" dirty="0" smtClean="0">
                <a:solidFill>
                  <a:srgbClr val="D60093"/>
                </a:solidFill>
              </a:rPr>
              <a:t>IN</a:t>
            </a:r>
            <a:r>
              <a:rPr lang="zh-CN" altLang="en-US" dirty="0" smtClean="0">
                <a:solidFill>
                  <a:srgbClr val="D60093"/>
                </a:solidFill>
              </a:rPr>
              <a:t>指令</a:t>
            </a:r>
            <a:r>
              <a:rPr lang="zh-CN" altLang="en-US" dirty="0" smtClean="0"/>
              <a:t>将从输入设备得到外设数据。</a:t>
            </a:r>
          </a:p>
          <a:p>
            <a:pPr lvl="1" eaLnBrk="1" hangingPunct="1">
              <a:lnSpc>
                <a:spcPct val="120000"/>
              </a:lnSpc>
              <a:tabLst>
                <a:tab pos="3714750" algn="l"/>
              </a:tabLst>
            </a:pPr>
            <a:r>
              <a:rPr lang="zh-CN" altLang="en-US" dirty="0" smtClean="0"/>
              <a:t>当数据端口作为输出接口时，执行输出</a:t>
            </a:r>
            <a:r>
              <a:rPr lang="en-US" altLang="zh-CN" dirty="0" smtClean="0">
                <a:solidFill>
                  <a:srgbClr val="D60093"/>
                </a:solidFill>
              </a:rPr>
              <a:t>OUT</a:t>
            </a:r>
            <a:r>
              <a:rPr lang="zh-CN" altLang="en-US" dirty="0" smtClean="0">
                <a:solidFill>
                  <a:srgbClr val="D60093"/>
                </a:solidFill>
              </a:rPr>
              <a:t>指令</a:t>
            </a:r>
            <a:r>
              <a:rPr lang="zh-CN" altLang="en-US" dirty="0" smtClean="0"/>
              <a:t>将把</a:t>
            </a:r>
            <a:r>
              <a:rPr lang="en-US" altLang="zh-CN" dirty="0" smtClean="0"/>
              <a:t>CPU</a:t>
            </a:r>
            <a:r>
              <a:rPr lang="zh-CN" altLang="en-US" dirty="0" smtClean="0"/>
              <a:t>的数据送给输出设备。</a:t>
            </a:r>
          </a:p>
          <a:p>
            <a:pPr eaLnBrk="1" hangingPunct="1">
              <a:lnSpc>
                <a:spcPct val="120000"/>
              </a:lnSpc>
              <a:tabLst>
                <a:tab pos="3714750" algn="l"/>
              </a:tabLst>
            </a:pPr>
            <a:endParaRPr lang="en-US" altLang="zh-CN" dirty="0" smtClean="0"/>
          </a:p>
          <a:p>
            <a:pPr eaLnBrk="1">
              <a:lnSpc>
                <a:spcPct val="120000"/>
              </a:lnSpc>
              <a:tabLst>
                <a:tab pos="3714750" algn="l"/>
              </a:tabLst>
            </a:pPr>
            <a:r>
              <a:rPr lang="zh-CN" altLang="en-US" dirty="0" smtClean="0">
                <a:solidFill>
                  <a:srgbClr val="D60093"/>
                </a:solidFill>
              </a:rPr>
              <a:t>思考</a:t>
            </a:r>
            <a:r>
              <a:rPr lang="en-US" altLang="zh-CN" dirty="0" smtClean="0">
                <a:solidFill>
                  <a:srgbClr val="D60093"/>
                </a:solidFill>
              </a:rPr>
              <a:t>1</a:t>
            </a:r>
            <a:r>
              <a:rPr lang="zh-CN" altLang="en-US" dirty="0" smtClean="0">
                <a:solidFill>
                  <a:srgbClr val="D60093"/>
                </a:solidFill>
              </a:rPr>
              <a:t>：</a:t>
            </a:r>
            <a:r>
              <a:rPr lang="zh-CN" altLang="en-US" dirty="0"/>
              <a:t>对输出端口进行读操作，结果如何？</a:t>
            </a:r>
          </a:p>
          <a:p>
            <a:pPr eaLnBrk="1">
              <a:lnSpc>
                <a:spcPct val="120000"/>
              </a:lnSpc>
              <a:tabLst>
                <a:tab pos="3714750" algn="l"/>
              </a:tabLst>
            </a:pPr>
            <a:r>
              <a:rPr lang="zh-CN" altLang="en-US" dirty="0" smtClean="0">
                <a:solidFill>
                  <a:srgbClr val="D60093"/>
                </a:solidFill>
              </a:rPr>
              <a:t>思考</a:t>
            </a:r>
            <a:r>
              <a:rPr lang="en-US" altLang="zh-CN" dirty="0" smtClean="0">
                <a:solidFill>
                  <a:srgbClr val="D60093"/>
                </a:solidFill>
              </a:rPr>
              <a:t>2</a:t>
            </a:r>
            <a:r>
              <a:rPr lang="zh-CN" altLang="en-US" dirty="0" smtClean="0">
                <a:solidFill>
                  <a:srgbClr val="D60093"/>
                </a:solidFill>
              </a:rPr>
              <a:t>：</a:t>
            </a:r>
            <a:r>
              <a:rPr lang="zh-CN" altLang="en-US" dirty="0"/>
              <a:t>能对输入端口进行写操作吗</a:t>
            </a:r>
            <a:r>
              <a:rPr lang="zh-CN" altLang="en-US" dirty="0" smtClean="0"/>
              <a:t>？</a:t>
            </a:r>
          </a:p>
        </p:txBody>
      </p:sp>
    </p:spTree>
    <p:extLst>
      <p:ext uri="{BB962C8B-B14F-4D97-AF65-F5344CB8AC3E}">
        <p14:creationId xmlns:p14="http://schemas.microsoft.com/office/powerpoint/2010/main" val="3579424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 calcmode="lin" valueType="num">
                                      <p:cBhvr additive="base">
                                        <p:cTn id="15"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5059">
                                            <p:txEl>
                                              <p:pRg st="4" end="4"/>
                                            </p:txEl>
                                          </p:spTgt>
                                        </p:tgtEl>
                                        <p:attrNameLst>
                                          <p:attrName>style.visibility</p:attrName>
                                        </p:attrNameLst>
                                      </p:cBhvr>
                                      <p:to>
                                        <p:strVal val="visible"/>
                                      </p:to>
                                    </p:set>
                                    <p:anim calcmode="lin" valueType="num">
                                      <p:cBhvr additive="base">
                                        <p:cTn id="21"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anim calcmode="lin" valueType="num">
                                      <p:cBhvr additive="base">
                                        <p:cTn id="2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358403" name="Rectangle 3"/>
          <p:cNvSpPr>
            <a:spLocks noGrp="1" noChangeArrowheads="1"/>
          </p:cNvSpPr>
          <p:nvPr>
            <p:ph type="body" idx="1"/>
          </p:nvPr>
        </p:nvSpPr>
        <p:spPr>
          <a:xfrm>
            <a:off x="323850" y="1052513"/>
            <a:ext cx="8496300" cy="5399087"/>
          </a:xfrm>
        </p:spPr>
        <p:txBody>
          <a:bodyPr/>
          <a:lstStyle/>
          <a:p>
            <a:pPr marL="533400" indent="-533400" eaLnBrk="1" hangingPunct="1">
              <a:tabLst>
                <a:tab pos="3714750" algn="l"/>
              </a:tabLst>
            </a:pPr>
            <a:r>
              <a:rPr lang="zh-CN" altLang="en-US" dirty="0" smtClean="0">
                <a:solidFill>
                  <a:srgbClr val="CC0000"/>
                </a:solidFill>
              </a:rPr>
              <a:t>对输出端口进行读操作</a:t>
            </a:r>
          </a:p>
          <a:p>
            <a:pPr marL="990600" lvl="1" indent="-533400" eaLnBrk="1" hangingPunct="1">
              <a:tabLst>
                <a:tab pos="3714750" algn="l"/>
              </a:tabLst>
            </a:pPr>
            <a:r>
              <a:rPr lang="zh-CN" altLang="en-US" sz="2400" dirty="0" smtClean="0"/>
              <a:t>不是读取外设数据，而是读取上一次</a:t>
            </a:r>
            <a:r>
              <a:rPr lang="en-US" altLang="zh-CN" sz="2400" dirty="0" smtClean="0"/>
              <a:t>CPU</a:t>
            </a:r>
            <a:r>
              <a:rPr lang="zh-CN" altLang="en-US" sz="2400" dirty="0" smtClean="0"/>
              <a:t>发给外设的数据。</a:t>
            </a:r>
            <a:endParaRPr lang="zh-CN" altLang="en-US" sz="2400" dirty="0" smtClean="0">
              <a:solidFill>
                <a:srgbClr val="A50021"/>
              </a:solidFill>
            </a:endParaRPr>
          </a:p>
          <a:p>
            <a:pPr marL="990600" lvl="1" indent="-533400" eaLnBrk="1" hangingPunct="1">
              <a:tabLst>
                <a:tab pos="3714750" algn="l"/>
              </a:tabLst>
            </a:pPr>
            <a:r>
              <a:rPr lang="en-US" altLang="zh-CN" sz="2400" dirty="0" smtClean="0"/>
              <a:t>8255A</a:t>
            </a:r>
            <a:r>
              <a:rPr lang="zh-CN" altLang="en-US" sz="2400" dirty="0" smtClean="0"/>
              <a:t>具有锁存</a:t>
            </a:r>
            <a:r>
              <a:rPr lang="zh-CN" altLang="en-US" sz="2400" dirty="0" smtClean="0">
                <a:solidFill>
                  <a:srgbClr val="CC0000"/>
                </a:solidFill>
              </a:rPr>
              <a:t>输出</a:t>
            </a:r>
            <a:r>
              <a:rPr lang="zh-CN" altLang="en-US" sz="2400" dirty="0" smtClean="0"/>
              <a:t>数据的能力。因此，可以读入</a:t>
            </a:r>
            <a:r>
              <a:rPr lang="zh-CN" altLang="en-US" sz="2400" dirty="0" smtClean="0">
                <a:solidFill>
                  <a:srgbClr val="0033CC"/>
                </a:solidFill>
              </a:rPr>
              <a:t>被设置为输出方式的端口</a:t>
            </a:r>
            <a:r>
              <a:rPr lang="zh-CN" altLang="en-US" sz="2400" dirty="0" smtClean="0"/>
              <a:t>锁存器中的值，进行按位处理后再次输出。</a:t>
            </a:r>
          </a:p>
          <a:p>
            <a:pPr eaLnBrk="1">
              <a:tabLst>
                <a:tab pos="3714750" algn="l"/>
              </a:tabLst>
            </a:pPr>
            <a:endParaRPr lang="zh-CN" altLang="en-US" dirty="0"/>
          </a:p>
          <a:p>
            <a:pPr eaLnBrk="1">
              <a:tabLst>
                <a:tab pos="3714750" algn="l"/>
              </a:tabLst>
            </a:pPr>
            <a:r>
              <a:rPr lang="zh-CN" altLang="en-US" dirty="0">
                <a:solidFill>
                  <a:srgbClr val="CC00CC"/>
                </a:solidFill>
              </a:rPr>
              <a:t>例，</a:t>
            </a:r>
            <a:r>
              <a:rPr lang="zh-CN" altLang="en-US" dirty="0"/>
              <a:t>置位</a:t>
            </a:r>
            <a:r>
              <a:rPr lang="zh-CN" altLang="en-US" dirty="0">
                <a:solidFill>
                  <a:srgbClr val="0000CC"/>
                </a:solidFill>
              </a:rPr>
              <a:t>输出端口</a:t>
            </a:r>
            <a:r>
              <a:rPr lang="en-US" altLang="zh-CN" dirty="0">
                <a:solidFill>
                  <a:srgbClr val="0000CC"/>
                </a:solidFill>
              </a:rPr>
              <a:t>B</a:t>
            </a:r>
            <a:r>
              <a:rPr lang="zh-CN" altLang="en-US" dirty="0"/>
              <a:t>的</a:t>
            </a:r>
            <a:r>
              <a:rPr lang="en-US" altLang="zh-CN" dirty="0"/>
              <a:t>PB7</a:t>
            </a:r>
            <a:r>
              <a:rPr lang="zh-CN" altLang="en-US" dirty="0"/>
              <a:t>位的程序段：</a:t>
            </a:r>
          </a:p>
          <a:p>
            <a:pPr lvl="1" eaLnBrk="1">
              <a:buFontTx/>
              <a:buNone/>
              <a:tabLst>
                <a:tab pos="3714750" algn="l"/>
              </a:tabLst>
            </a:pPr>
            <a:r>
              <a:rPr lang="zh-CN" altLang="en-US" sz="2400" dirty="0"/>
              <a:t>	</a:t>
            </a:r>
            <a:r>
              <a:rPr lang="en-US" altLang="zh-CN" sz="2400" dirty="0" err="1"/>
              <a:t>mov</a:t>
            </a:r>
            <a:r>
              <a:rPr lang="en-US" altLang="zh-CN" sz="2400" dirty="0"/>
              <a:t> dx, 0fffah	</a:t>
            </a:r>
            <a:r>
              <a:rPr lang="en-US" altLang="zh-CN" sz="2400" dirty="0">
                <a:solidFill>
                  <a:srgbClr val="008000"/>
                </a:solidFill>
              </a:rPr>
              <a:t>;B</a:t>
            </a:r>
            <a:r>
              <a:rPr lang="zh-CN" altLang="en-US" sz="2400" dirty="0">
                <a:solidFill>
                  <a:srgbClr val="008000"/>
                </a:solidFill>
              </a:rPr>
              <a:t>端口假设为</a:t>
            </a:r>
            <a:r>
              <a:rPr lang="en-US" altLang="zh-CN" sz="2400" dirty="0">
                <a:solidFill>
                  <a:srgbClr val="008000"/>
                </a:solidFill>
              </a:rPr>
              <a:t>FFFAH</a:t>
            </a:r>
          </a:p>
          <a:p>
            <a:pPr lvl="1" eaLnBrk="1">
              <a:buFontTx/>
              <a:buNone/>
              <a:tabLst>
                <a:tab pos="3714750" algn="l"/>
              </a:tabLst>
            </a:pPr>
            <a:r>
              <a:rPr lang="en-US" altLang="zh-CN" sz="2400" dirty="0"/>
              <a:t>	in al, dx	</a:t>
            </a:r>
            <a:r>
              <a:rPr lang="en-US" altLang="zh-CN" sz="2400" dirty="0">
                <a:solidFill>
                  <a:srgbClr val="008000"/>
                </a:solidFill>
              </a:rPr>
              <a:t>;</a:t>
            </a:r>
            <a:r>
              <a:rPr lang="zh-CN" altLang="en-US" sz="2400" dirty="0">
                <a:solidFill>
                  <a:srgbClr val="008000"/>
                </a:solidFill>
              </a:rPr>
              <a:t>读出</a:t>
            </a:r>
            <a:r>
              <a:rPr lang="en-US" altLang="zh-CN" sz="2400" dirty="0">
                <a:solidFill>
                  <a:srgbClr val="008000"/>
                </a:solidFill>
              </a:rPr>
              <a:t>B</a:t>
            </a:r>
            <a:r>
              <a:rPr lang="zh-CN" altLang="en-US" sz="2400" dirty="0">
                <a:solidFill>
                  <a:srgbClr val="008000"/>
                </a:solidFill>
              </a:rPr>
              <a:t>端口原输出内容</a:t>
            </a:r>
          </a:p>
          <a:p>
            <a:pPr lvl="1" eaLnBrk="1">
              <a:buFontTx/>
              <a:buNone/>
              <a:tabLst>
                <a:tab pos="3714750" algn="l"/>
              </a:tabLst>
            </a:pPr>
            <a:r>
              <a:rPr lang="zh-CN" altLang="en-US" sz="2400" dirty="0"/>
              <a:t>	</a:t>
            </a:r>
            <a:r>
              <a:rPr lang="en-US" altLang="zh-CN" sz="2400" dirty="0"/>
              <a:t>or al, 80h	</a:t>
            </a:r>
            <a:r>
              <a:rPr lang="en-US" altLang="zh-CN" sz="2400" dirty="0">
                <a:solidFill>
                  <a:srgbClr val="008000"/>
                </a:solidFill>
              </a:rPr>
              <a:t>;</a:t>
            </a:r>
            <a:r>
              <a:rPr lang="zh-CN" altLang="en-US" sz="2400" dirty="0">
                <a:solidFill>
                  <a:srgbClr val="008000"/>
                </a:solidFill>
              </a:rPr>
              <a:t>使</a:t>
            </a:r>
            <a:r>
              <a:rPr lang="en-US" altLang="zh-CN" sz="2400" dirty="0">
                <a:solidFill>
                  <a:srgbClr val="008000"/>
                </a:solidFill>
              </a:rPr>
              <a:t>PB7</a:t>
            </a:r>
            <a:r>
              <a:rPr lang="zh-CN" altLang="en-US" sz="2400" dirty="0">
                <a:solidFill>
                  <a:srgbClr val="008000"/>
                </a:solidFill>
              </a:rPr>
              <a:t>＝</a:t>
            </a:r>
            <a:r>
              <a:rPr lang="en-US" altLang="zh-CN" sz="2400" dirty="0">
                <a:solidFill>
                  <a:srgbClr val="008000"/>
                </a:solidFill>
              </a:rPr>
              <a:t>1</a:t>
            </a:r>
          </a:p>
          <a:p>
            <a:pPr lvl="1" eaLnBrk="1">
              <a:buFontTx/>
              <a:buNone/>
              <a:tabLst>
                <a:tab pos="3714750" algn="l"/>
              </a:tabLst>
            </a:pPr>
            <a:r>
              <a:rPr lang="en-US" altLang="zh-CN" sz="2400" dirty="0"/>
              <a:t>	out dx, al	</a:t>
            </a:r>
            <a:r>
              <a:rPr lang="en-US" altLang="zh-CN" sz="2400" dirty="0">
                <a:solidFill>
                  <a:srgbClr val="008000"/>
                </a:solidFill>
              </a:rPr>
              <a:t>;</a:t>
            </a:r>
            <a:r>
              <a:rPr lang="zh-CN" altLang="en-US" sz="2400" dirty="0">
                <a:solidFill>
                  <a:srgbClr val="008000"/>
                </a:solidFill>
              </a:rPr>
              <a:t>输出新的</a:t>
            </a:r>
            <a:r>
              <a:rPr lang="zh-CN" altLang="en-US" sz="2400" dirty="0" smtClean="0">
                <a:solidFill>
                  <a:srgbClr val="008000"/>
                </a:solidFill>
              </a:rPr>
              <a:t>内容</a:t>
            </a:r>
            <a:endParaRPr lang="zh-CN" altLang="en-US" dirty="0" smtClean="0"/>
          </a:p>
          <a:p>
            <a:pPr marL="533400" indent="-533400" eaLnBrk="1" hangingPunct="1">
              <a:tabLst>
                <a:tab pos="3714750" algn="l"/>
              </a:tabLst>
            </a:pPr>
            <a:endParaRPr lang="zh-CN" altLang="en-US" dirty="0" smtClean="0"/>
          </a:p>
        </p:txBody>
      </p:sp>
    </p:spTree>
    <p:extLst>
      <p:ext uri="{BB962C8B-B14F-4D97-AF65-F5344CB8AC3E}">
        <p14:creationId xmlns:p14="http://schemas.microsoft.com/office/powerpoint/2010/main" val="847952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slide(fromBottom)">
                                      <p:cBhvr>
                                        <p:cTn id="7" dur="500"/>
                                        <p:tgtEl>
                                          <p:spTgt spid="35840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58403">
                                            <p:txEl>
                                              <p:pRg st="1" end="1"/>
                                            </p:txEl>
                                          </p:spTgt>
                                        </p:tgtEl>
                                        <p:attrNameLst>
                                          <p:attrName>style.visibility</p:attrName>
                                        </p:attrNameLst>
                                      </p:cBhvr>
                                      <p:to>
                                        <p:strVal val="visible"/>
                                      </p:to>
                                    </p:set>
                                    <p:animEffect transition="in" filter="slide(fromBottom)">
                                      <p:cBhvr>
                                        <p:cTn id="10" dur="500"/>
                                        <p:tgtEl>
                                          <p:spTgt spid="358403">
                                            <p:txEl>
                                              <p:pRg st="1" end="1"/>
                                            </p:txEl>
                                          </p:spTgt>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8403">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5840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58403">
                                            <p:txEl>
                                              <p:pRg st="6" end="6"/>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35840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584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1555" name="Rectangle 3"/>
          <p:cNvSpPr>
            <a:spLocks noGrp="1" noChangeArrowheads="1"/>
          </p:cNvSpPr>
          <p:nvPr>
            <p:ph type="body" idx="1"/>
          </p:nvPr>
        </p:nvSpPr>
        <p:spPr>
          <a:xfrm>
            <a:off x="323850" y="1125538"/>
            <a:ext cx="8496300" cy="5183187"/>
          </a:xfrm>
        </p:spPr>
        <p:txBody>
          <a:bodyPr/>
          <a:lstStyle/>
          <a:p>
            <a:pPr eaLnBrk="1">
              <a:tabLst>
                <a:tab pos="3714750" algn="l"/>
              </a:tabLst>
            </a:pPr>
            <a:r>
              <a:rPr lang="zh-CN" altLang="en-US" dirty="0" smtClean="0">
                <a:solidFill>
                  <a:srgbClr val="C00000"/>
                </a:solidFill>
              </a:rPr>
              <a:t>关于端口</a:t>
            </a:r>
            <a:r>
              <a:rPr lang="en-US" altLang="zh-CN" dirty="0" smtClean="0">
                <a:solidFill>
                  <a:srgbClr val="C00000"/>
                </a:solidFill>
              </a:rPr>
              <a:t>C</a:t>
            </a:r>
            <a:r>
              <a:rPr lang="zh-CN" altLang="en-US" dirty="0" smtClean="0">
                <a:solidFill>
                  <a:srgbClr val="C00000"/>
                </a:solidFill>
              </a:rPr>
              <a:t>的说明</a:t>
            </a:r>
            <a:endParaRPr lang="en-US" altLang="zh-CN" dirty="0" smtClean="0">
              <a:solidFill>
                <a:srgbClr val="C00000"/>
              </a:solidFill>
            </a:endParaRPr>
          </a:p>
          <a:p>
            <a:pPr marL="514350" indent="-514350" eaLnBrk="1">
              <a:buFont typeface="+mj-lt"/>
              <a:buAutoNum type="arabicPeriod"/>
              <a:tabLst>
                <a:tab pos="3714750" algn="l"/>
              </a:tabLst>
            </a:pPr>
            <a:r>
              <a:rPr lang="en-US" altLang="zh-CN" dirty="0" smtClean="0"/>
              <a:t>C</a:t>
            </a:r>
            <a:r>
              <a:rPr lang="zh-CN" altLang="en-US" dirty="0" smtClean="0">
                <a:latin typeface="Times New Roman" pitchFamily="18" charset="0"/>
              </a:rPr>
              <a:t>端口被分成</a:t>
            </a:r>
            <a:r>
              <a:rPr lang="zh-CN" altLang="en-US" dirty="0" smtClean="0">
                <a:solidFill>
                  <a:srgbClr val="0000CC"/>
                </a:solidFill>
                <a:latin typeface="Times New Roman" pitchFamily="18" charset="0"/>
              </a:rPr>
              <a:t>两个</a:t>
            </a:r>
            <a:r>
              <a:rPr lang="en-US" altLang="zh-CN" dirty="0" smtClean="0">
                <a:solidFill>
                  <a:srgbClr val="0000CC"/>
                </a:solidFill>
              </a:rPr>
              <a:t>4</a:t>
            </a:r>
            <a:r>
              <a:rPr lang="zh-CN" altLang="en-US" dirty="0" smtClean="0">
                <a:solidFill>
                  <a:srgbClr val="0000CC"/>
                </a:solidFill>
                <a:latin typeface="Times New Roman" pitchFamily="18" charset="0"/>
              </a:rPr>
              <a:t>位端口</a:t>
            </a:r>
            <a:r>
              <a:rPr lang="zh-CN" altLang="en-US" dirty="0" smtClean="0">
                <a:latin typeface="Times New Roman" pitchFamily="18" charset="0"/>
              </a:rPr>
              <a:t>，两个</a:t>
            </a:r>
            <a:r>
              <a:rPr lang="en-US" altLang="zh-CN" dirty="0">
                <a:latin typeface="Times New Roman" pitchFamily="18" charset="0"/>
              </a:rPr>
              <a:t>4</a:t>
            </a:r>
            <a:r>
              <a:rPr lang="zh-CN" altLang="en-US" dirty="0">
                <a:latin typeface="Times New Roman" pitchFamily="18" charset="0"/>
              </a:rPr>
              <a:t>位端口</a:t>
            </a:r>
            <a:r>
              <a:rPr lang="zh-CN" altLang="en-US" dirty="0" smtClean="0">
                <a:latin typeface="Times New Roman" pitchFamily="18" charset="0"/>
              </a:rPr>
              <a:t>均只能以方式</a:t>
            </a:r>
            <a:r>
              <a:rPr lang="en-US" altLang="zh-CN" dirty="0" smtClean="0"/>
              <a:t>0</a:t>
            </a:r>
            <a:r>
              <a:rPr lang="zh-CN" altLang="en-US" dirty="0" smtClean="0">
                <a:latin typeface="Times New Roman" pitchFamily="18" charset="0"/>
              </a:rPr>
              <a:t>工作，可分别选择输入或输出。</a:t>
            </a:r>
          </a:p>
          <a:p>
            <a:pPr marL="990600" lvl="1" indent="-533400" eaLnBrk="1" hangingPunct="1">
              <a:tabLst>
                <a:tab pos="3714750" algn="l"/>
              </a:tabLst>
            </a:pPr>
            <a:r>
              <a:rPr kumimoji="1" lang="zh-CN" altLang="en-US" dirty="0" smtClean="0"/>
              <a:t>在控制上，</a:t>
            </a:r>
            <a:r>
              <a:rPr kumimoji="1" lang="en-US" altLang="zh-CN" dirty="0" smtClean="0"/>
              <a:t>C</a:t>
            </a:r>
            <a:r>
              <a:rPr kumimoji="1" lang="zh-CN" altLang="en-US" dirty="0" smtClean="0"/>
              <a:t>端口上半部和</a:t>
            </a:r>
            <a:r>
              <a:rPr kumimoji="1" lang="en-US" altLang="zh-CN" dirty="0" smtClean="0"/>
              <a:t>A</a:t>
            </a:r>
            <a:r>
              <a:rPr kumimoji="1" lang="zh-CN" altLang="en-US" dirty="0" smtClean="0"/>
              <a:t>端口编为</a:t>
            </a:r>
            <a:r>
              <a:rPr kumimoji="1" lang="en-US" altLang="zh-CN" dirty="0" smtClean="0"/>
              <a:t>A</a:t>
            </a:r>
            <a:r>
              <a:rPr kumimoji="1" lang="zh-CN" altLang="en-US" dirty="0" smtClean="0"/>
              <a:t>组，</a:t>
            </a:r>
            <a:r>
              <a:rPr kumimoji="1" lang="en-US" altLang="zh-CN" dirty="0" smtClean="0"/>
              <a:t>C</a:t>
            </a:r>
            <a:r>
              <a:rPr kumimoji="1" lang="zh-CN" altLang="en-US" dirty="0" smtClean="0"/>
              <a:t>端口下半部和</a:t>
            </a:r>
            <a:r>
              <a:rPr kumimoji="1" lang="en-US" altLang="zh-CN" dirty="0" smtClean="0"/>
              <a:t>B</a:t>
            </a:r>
            <a:r>
              <a:rPr kumimoji="1" lang="zh-CN" altLang="en-US" dirty="0" smtClean="0"/>
              <a:t>端口编为</a:t>
            </a:r>
            <a:r>
              <a:rPr kumimoji="1" lang="en-US" altLang="zh-CN" dirty="0" smtClean="0"/>
              <a:t>B</a:t>
            </a:r>
            <a:r>
              <a:rPr kumimoji="1" lang="zh-CN" altLang="en-US" dirty="0" smtClean="0"/>
              <a:t>组。</a:t>
            </a:r>
          </a:p>
          <a:p>
            <a:pPr marL="533400" indent="-533400" eaLnBrk="1" hangingPunct="1">
              <a:tabLst>
                <a:tab pos="3714750" algn="l"/>
              </a:tabLst>
            </a:pPr>
            <a:endParaRPr lang="zh-CN" altLang="en-US" dirty="0" smtClean="0">
              <a:latin typeface="Times New Roman" pitchFamily="18" charset="0"/>
            </a:endParaRPr>
          </a:p>
          <a:p>
            <a:pPr marL="514350" indent="-514350" eaLnBrk="1" hangingPunct="1">
              <a:buFont typeface="+mj-lt"/>
              <a:buAutoNum type="arabicPeriod" startAt="2"/>
              <a:tabLst>
                <a:tab pos="3714750" algn="l"/>
              </a:tabLst>
            </a:pPr>
            <a:r>
              <a:rPr lang="zh-CN" altLang="en-US" dirty="0" smtClean="0">
                <a:latin typeface="Times New Roman" pitchFamily="18" charset="0"/>
              </a:rPr>
              <a:t>当</a:t>
            </a:r>
            <a:r>
              <a:rPr lang="en-US" altLang="zh-CN" dirty="0" smtClean="0">
                <a:latin typeface="Times New Roman" pitchFamily="18" charset="0"/>
              </a:rPr>
              <a:t>A</a:t>
            </a:r>
            <a:r>
              <a:rPr lang="zh-CN" altLang="en-US" dirty="0" smtClean="0">
                <a:latin typeface="Times New Roman" pitchFamily="18" charset="0"/>
              </a:rPr>
              <a:t>和</a:t>
            </a:r>
            <a:r>
              <a:rPr lang="en-US" altLang="zh-CN" dirty="0" smtClean="0">
                <a:latin typeface="Times New Roman" pitchFamily="18" charset="0"/>
              </a:rPr>
              <a:t>B</a:t>
            </a:r>
            <a:r>
              <a:rPr lang="zh-CN" altLang="en-US" dirty="0" smtClean="0">
                <a:latin typeface="Times New Roman" pitchFamily="18" charset="0"/>
              </a:rPr>
              <a:t>端口工作在方式</a:t>
            </a:r>
            <a:r>
              <a:rPr lang="en-US" altLang="zh-CN" dirty="0" smtClean="0">
                <a:latin typeface="Times New Roman" pitchFamily="18" charset="0"/>
              </a:rPr>
              <a:t>1</a:t>
            </a:r>
            <a:r>
              <a:rPr lang="zh-CN" altLang="en-US" dirty="0" smtClean="0">
                <a:latin typeface="Times New Roman" pitchFamily="18" charset="0"/>
              </a:rPr>
              <a:t>或方式</a:t>
            </a:r>
            <a:r>
              <a:rPr lang="en-US" altLang="zh-CN" dirty="0" smtClean="0">
                <a:latin typeface="Times New Roman" pitchFamily="18" charset="0"/>
              </a:rPr>
              <a:t>2</a:t>
            </a:r>
            <a:r>
              <a:rPr lang="zh-CN" altLang="en-US" dirty="0" smtClean="0">
                <a:latin typeface="Times New Roman" pitchFamily="18" charset="0"/>
              </a:rPr>
              <a:t>时，</a:t>
            </a:r>
            <a:r>
              <a:rPr lang="en-US" altLang="zh-CN" dirty="0" smtClean="0">
                <a:latin typeface="Times New Roman" pitchFamily="18" charset="0"/>
              </a:rPr>
              <a:t>C</a:t>
            </a:r>
            <a:r>
              <a:rPr lang="zh-CN" altLang="en-US" dirty="0" smtClean="0">
                <a:latin typeface="Times New Roman" pitchFamily="18" charset="0"/>
              </a:rPr>
              <a:t>端口的部分或全部引脚将</a:t>
            </a:r>
            <a:r>
              <a:rPr lang="zh-CN" altLang="en-US" dirty="0" smtClean="0">
                <a:solidFill>
                  <a:srgbClr val="0000CC"/>
                </a:solidFill>
                <a:latin typeface="Times New Roman" pitchFamily="18" charset="0"/>
              </a:rPr>
              <a:t>被征用</a:t>
            </a:r>
            <a:r>
              <a:rPr lang="zh-CN" altLang="en-US" dirty="0" smtClean="0">
                <a:latin typeface="Times New Roman" pitchFamily="18" charset="0"/>
              </a:rPr>
              <a:t>，即</a:t>
            </a:r>
            <a:r>
              <a:rPr lang="zh-CN" altLang="en-US" dirty="0" smtClean="0">
                <a:solidFill>
                  <a:srgbClr val="0000CC"/>
                </a:solidFill>
                <a:latin typeface="Times New Roman" pitchFamily="18" charset="0"/>
              </a:rPr>
              <a:t>被征用</a:t>
            </a:r>
            <a:r>
              <a:rPr lang="zh-CN" altLang="en-US" dirty="0" smtClean="0">
                <a:latin typeface="Times New Roman" pitchFamily="18" charset="0"/>
              </a:rPr>
              <a:t>引脚的功能不由方式字定义，而是由</a:t>
            </a:r>
            <a:r>
              <a:rPr lang="en-US" altLang="zh-CN"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B</a:t>
            </a:r>
            <a:r>
              <a:rPr lang="zh-CN" altLang="en-US" dirty="0" smtClean="0">
                <a:latin typeface="Times New Roman" pitchFamily="18" charset="0"/>
              </a:rPr>
              <a:t>口的工作方式确定。</a:t>
            </a:r>
          </a:p>
          <a:p>
            <a:pPr marL="990600" lvl="1" indent="-533400" eaLnBrk="1" hangingPunct="1">
              <a:tabLst>
                <a:tab pos="3714750" algn="l"/>
              </a:tabLst>
            </a:pPr>
            <a:r>
              <a:rPr kumimoji="1" lang="zh-CN" altLang="en-US" dirty="0" smtClean="0"/>
              <a:t>其余引脚仍可设定工作在方式</a:t>
            </a:r>
            <a:r>
              <a:rPr kumimoji="1" lang="en-US" altLang="zh-CN" dirty="0" smtClean="0"/>
              <a:t>0</a:t>
            </a:r>
            <a:r>
              <a:rPr kumimoji="1" lang="zh-CN" altLang="en-US" dirty="0" smtClean="0"/>
              <a:t>。</a:t>
            </a:r>
          </a:p>
        </p:txBody>
      </p:sp>
      <p:sp>
        <p:nvSpPr>
          <p:cNvPr id="41988" name="Rectangle 7"/>
          <p:cNvSpPr>
            <a:spLocks noChangeArrowheads="1"/>
          </p:cNvSpPr>
          <p:nvPr/>
        </p:nvSpPr>
        <p:spPr bwMode="auto">
          <a:xfrm>
            <a:off x="684213" y="3789363"/>
            <a:ext cx="7564437"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folHlink"/>
              </a:buClr>
              <a:buSzPct val="60000"/>
              <a:buFont typeface="Wingdings" pitchFamily="2" charset="2"/>
              <a:buChar char="n"/>
              <a:tabLst>
                <a:tab pos="3714750" algn="l"/>
              </a:tabLst>
            </a:pPr>
            <a:endParaRPr kumimoji="1" lang="en-US" sz="3200" b="1">
              <a:latin typeface="Times New Roman" pitchFamily="18" charset="0"/>
            </a:endParaRPr>
          </a:p>
        </p:txBody>
      </p:sp>
    </p:spTree>
    <p:extLst>
      <p:ext uri="{BB962C8B-B14F-4D97-AF65-F5344CB8AC3E}">
        <p14:creationId xmlns:p14="http://schemas.microsoft.com/office/powerpoint/2010/main" val="1404281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51555">
                                            <p:txEl>
                                              <p:pRg st="2" end="2"/>
                                            </p:txEl>
                                          </p:spTgt>
                                        </p:tgtEl>
                                        <p:attrNameLst>
                                          <p:attrName>style.visibility</p:attrName>
                                        </p:attrNameLst>
                                      </p:cBhvr>
                                      <p:to>
                                        <p:strVal val="visible"/>
                                      </p:to>
                                    </p:set>
                                    <p:animEffect transition="in" filter="slide(fromBottom)">
                                      <p:cBhvr>
                                        <p:cTn id="7" dur="500"/>
                                        <p:tgtEl>
                                          <p:spTgt spid="151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1555">
                                            <p:txEl>
                                              <p:pRg st="4" end="4"/>
                                            </p:txEl>
                                          </p:spTgt>
                                        </p:tgtEl>
                                        <p:attrNameLst>
                                          <p:attrName>style.visibility</p:attrName>
                                        </p:attrNameLst>
                                      </p:cBhvr>
                                      <p:to>
                                        <p:strVal val="visible"/>
                                      </p:to>
                                    </p:set>
                                    <p:animEffect transition="in" filter="slide(fromBottom)">
                                      <p:cBhvr>
                                        <p:cTn id="12" dur="500"/>
                                        <p:tgtEl>
                                          <p:spTgt spid="15155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1555">
                                            <p:txEl>
                                              <p:pRg st="5" end="5"/>
                                            </p:txEl>
                                          </p:spTgt>
                                        </p:tgtEl>
                                        <p:attrNameLst>
                                          <p:attrName>style.visibility</p:attrName>
                                        </p:attrNameLst>
                                      </p:cBhvr>
                                      <p:to>
                                        <p:strVal val="visible"/>
                                      </p:to>
                                    </p:set>
                                    <p:animEffect transition="in" filter="slide(fromBottom)">
                                      <p:cBhvr>
                                        <p:cTn id="17" dur="500"/>
                                        <p:tgtEl>
                                          <p:spTgt spid="151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3603" name="Rectangle 3"/>
          <p:cNvSpPr>
            <a:spLocks noGrp="1" noChangeArrowheads="1"/>
          </p:cNvSpPr>
          <p:nvPr>
            <p:ph type="body" idx="1"/>
          </p:nvPr>
        </p:nvSpPr>
        <p:spPr>
          <a:xfrm>
            <a:off x="250825" y="1052737"/>
            <a:ext cx="8642350" cy="5119464"/>
          </a:xfrm>
        </p:spPr>
        <p:txBody>
          <a:bodyPr/>
          <a:lstStyle/>
          <a:p>
            <a:pPr eaLnBrk="1">
              <a:tabLst>
                <a:tab pos="3714750" algn="l"/>
              </a:tabLst>
            </a:pPr>
            <a:r>
              <a:rPr lang="zh-CN" altLang="en-US" dirty="0">
                <a:solidFill>
                  <a:srgbClr val="C00000"/>
                </a:solidFill>
              </a:rPr>
              <a:t>关于端口</a:t>
            </a:r>
            <a:r>
              <a:rPr lang="en-US" altLang="zh-CN" dirty="0">
                <a:solidFill>
                  <a:srgbClr val="C00000"/>
                </a:solidFill>
              </a:rPr>
              <a:t>C</a:t>
            </a:r>
            <a:r>
              <a:rPr lang="zh-CN" altLang="en-US" dirty="0">
                <a:solidFill>
                  <a:srgbClr val="C00000"/>
                </a:solidFill>
              </a:rPr>
              <a:t>的说明</a:t>
            </a:r>
            <a:endParaRPr lang="en-US" altLang="zh-CN" dirty="0">
              <a:solidFill>
                <a:srgbClr val="C00000"/>
              </a:solidFill>
            </a:endParaRPr>
          </a:p>
          <a:p>
            <a:pPr marL="533400" indent="-533400" eaLnBrk="1" hangingPunct="1">
              <a:buFont typeface="+mj-lt"/>
              <a:buAutoNum type="arabicPeriod" startAt="3"/>
              <a:tabLst>
                <a:tab pos="3714750" algn="l"/>
              </a:tabLst>
            </a:pPr>
            <a:r>
              <a:rPr lang="zh-CN" altLang="en-US" dirty="0" smtClean="0">
                <a:latin typeface="Times New Roman" pitchFamily="18" charset="0"/>
              </a:rPr>
              <a:t>写端口</a:t>
            </a:r>
            <a:r>
              <a:rPr lang="en-US" altLang="zh-CN" dirty="0" smtClean="0">
                <a:latin typeface="Times New Roman" pitchFamily="18" charset="0"/>
              </a:rPr>
              <a:t>C</a:t>
            </a:r>
            <a:r>
              <a:rPr lang="zh-CN" altLang="en-US" dirty="0" smtClean="0">
                <a:latin typeface="Times New Roman" pitchFamily="18" charset="0"/>
              </a:rPr>
              <a:t>：对端口</a:t>
            </a:r>
            <a:r>
              <a:rPr lang="en-US" altLang="zh-CN" dirty="0" smtClean="0">
                <a:latin typeface="Times New Roman" pitchFamily="18" charset="0"/>
              </a:rPr>
              <a:t>C</a:t>
            </a:r>
            <a:r>
              <a:rPr lang="zh-CN" altLang="en-US" dirty="0" smtClean="0">
                <a:latin typeface="Times New Roman" pitchFamily="18" charset="0"/>
              </a:rPr>
              <a:t>的数据输出有两种办法</a:t>
            </a:r>
          </a:p>
          <a:p>
            <a:pPr marL="990600" lvl="1" indent="-533400" eaLnBrk="1" hangingPunct="1">
              <a:tabLst>
                <a:tab pos="3714750" algn="l"/>
              </a:tabLst>
            </a:pPr>
            <a:r>
              <a:rPr lang="zh-CN" altLang="en-US" dirty="0" smtClean="0">
                <a:solidFill>
                  <a:srgbClr val="0000CC"/>
                </a:solidFill>
                <a:latin typeface="Times New Roman" pitchFamily="18" charset="0"/>
              </a:rPr>
              <a:t>通过端口</a:t>
            </a:r>
            <a:r>
              <a:rPr lang="en-US" altLang="zh-CN" dirty="0" smtClean="0">
                <a:solidFill>
                  <a:srgbClr val="0000CC"/>
                </a:solidFill>
                <a:latin typeface="Times New Roman" pitchFamily="18" charset="0"/>
              </a:rPr>
              <a:t>C</a:t>
            </a:r>
            <a:r>
              <a:rPr lang="zh-CN" altLang="en-US" dirty="0" smtClean="0">
                <a:solidFill>
                  <a:srgbClr val="0000CC"/>
                </a:solidFill>
                <a:latin typeface="Times New Roman" pitchFamily="18" charset="0"/>
              </a:rPr>
              <a:t>的</a:t>
            </a:r>
            <a:r>
              <a:rPr lang="en-US" altLang="zh-CN" dirty="0" smtClean="0">
                <a:solidFill>
                  <a:srgbClr val="0000CC"/>
                </a:solidFill>
                <a:latin typeface="Times New Roman" pitchFamily="18" charset="0"/>
              </a:rPr>
              <a:t>I/O</a:t>
            </a:r>
            <a:r>
              <a:rPr lang="zh-CN" altLang="en-US" dirty="0" smtClean="0">
                <a:solidFill>
                  <a:srgbClr val="0000CC"/>
                </a:solidFill>
                <a:latin typeface="Times New Roman" pitchFamily="18" charset="0"/>
              </a:rPr>
              <a:t>地址：</a:t>
            </a:r>
            <a:r>
              <a:rPr lang="zh-CN" altLang="en-US" dirty="0" smtClean="0">
                <a:latin typeface="Times New Roman" pitchFamily="18" charset="0"/>
              </a:rPr>
              <a:t>向</a:t>
            </a:r>
            <a:r>
              <a:rPr lang="en-US" altLang="zh-CN" dirty="0" smtClean="0">
                <a:latin typeface="Times New Roman" pitchFamily="18" charset="0"/>
              </a:rPr>
              <a:t>C</a:t>
            </a:r>
            <a:r>
              <a:rPr lang="zh-CN" altLang="en-US" dirty="0" smtClean="0">
                <a:latin typeface="Times New Roman" pitchFamily="18" charset="0"/>
              </a:rPr>
              <a:t>端口直接写入字节数据。这一数据被写进</a:t>
            </a:r>
            <a:r>
              <a:rPr lang="en-US" altLang="zh-CN" dirty="0" smtClean="0">
                <a:latin typeface="Times New Roman" pitchFamily="18" charset="0"/>
              </a:rPr>
              <a:t>C</a:t>
            </a:r>
            <a:r>
              <a:rPr lang="zh-CN" altLang="en-US" dirty="0" smtClean="0">
                <a:latin typeface="Times New Roman" pitchFamily="18" charset="0"/>
              </a:rPr>
              <a:t>端口的输出锁存器，并从输出引脚输出，但对设置为输入的引脚无效。</a:t>
            </a:r>
          </a:p>
          <a:p>
            <a:pPr marL="990600" lvl="1" indent="-533400" eaLnBrk="1" hangingPunct="1">
              <a:tabLst>
                <a:tab pos="3714750" algn="l"/>
              </a:tabLst>
            </a:pPr>
            <a:r>
              <a:rPr lang="zh-CN" altLang="en-US" dirty="0" smtClean="0">
                <a:solidFill>
                  <a:srgbClr val="0000CC"/>
                </a:solidFill>
                <a:latin typeface="Times New Roman" pitchFamily="18" charset="0"/>
              </a:rPr>
              <a:t>通过控制端口：</a:t>
            </a:r>
            <a:r>
              <a:rPr lang="zh-CN" altLang="en-US" dirty="0" smtClean="0">
                <a:latin typeface="Times New Roman" pitchFamily="18" charset="0"/>
              </a:rPr>
              <a:t>向</a:t>
            </a:r>
            <a:r>
              <a:rPr lang="en-US" altLang="zh-CN" dirty="0" smtClean="0">
                <a:latin typeface="Times New Roman" pitchFamily="18" charset="0"/>
              </a:rPr>
              <a:t>C</a:t>
            </a:r>
            <a:r>
              <a:rPr lang="zh-CN" altLang="en-US" dirty="0" smtClean="0">
                <a:latin typeface="Times New Roman" pitchFamily="18" charset="0"/>
              </a:rPr>
              <a:t>端口写入</a:t>
            </a:r>
            <a:r>
              <a:rPr lang="zh-CN" altLang="en-US" dirty="0" smtClean="0"/>
              <a:t>“</a:t>
            </a:r>
            <a:r>
              <a:rPr lang="en-US" altLang="en-US" dirty="0" err="1" smtClean="0">
                <a:solidFill>
                  <a:srgbClr val="0000CC"/>
                </a:solidFill>
                <a:latin typeface="Times New Roman" pitchFamily="18" charset="0"/>
              </a:rPr>
              <a:t>C口按位置位</a:t>
            </a:r>
            <a:r>
              <a:rPr lang="en-US" altLang="en-US" dirty="0" smtClean="0">
                <a:solidFill>
                  <a:srgbClr val="0000CC"/>
                </a:solidFill>
                <a:latin typeface="Times New Roman" pitchFamily="18" charset="0"/>
              </a:rPr>
              <a:t>/</a:t>
            </a:r>
            <a:r>
              <a:rPr lang="en-US" altLang="en-US" dirty="0" err="1" smtClean="0">
                <a:solidFill>
                  <a:srgbClr val="0000CC"/>
                </a:solidFill>
                <a:latin typeface="Times New Roman" pitchFamily="18" charset="0"/>
              </a:rPr>
              <a:t>复位控制字</a:t>
            </a:r>
            <a:r>
              <a:rPr lang="zh-CN" altLang="en-US" dirty="0" smtClean="0"/>
              <a:t>”</a:t>
            </a:r>
            <a:r>
              <a:rPr lang="zh-CN" altLang="en-US" dirty="0" smtClean="0">
                <a:latin typeface="Times New Roman" pitchFamily="18" charset="0"/>
              </a:rPr>
              <a:t>，使</a:t>
            </a:r>
            <a:r>
              <a:rPr lang="en-US" altLang="zh-CN" dirty="0" smtClean="0">
                <a:latin typeface="Times New Roman" pitchFamily="18" charset="0"/>
              </a:rPr>
              <a:t>C</a:t>
            </a:r>
            <a:r>
              <a:rPr lang="zh-CN" altLang="en-US" dirty="0" smtClean="0">
                <a:latin typeface="Times New Roman" pitchFamily="18" charset="0"/>
              </a:rPr>
              <a:t>端口的某个引脚</a:t>
            </a:r>
            <a:r>
              <a:rPr lang="zh-CN" altLang="en-US" dirty="0" smtClean="0">
                <a:solidFill>
                  <a:srgbClr val="0000CC"/>
                </a:solidFill>
                <a:latin typeface="Times New Roman" pitchFamily="18" charset="0"/>
              </a:rPr>
              <a:t>输出</a:t>
            </a:r>
            <a:r>
              <a:rPr lang="en-US" altLang="zh-CN" dirty="0" smtClean="0">
                <a:latin typeface="Times New Roman" pitchFamily="18" charset="0"/>
              </a:rPr>
              <a:t>1</a:t>
            </a:r>
            <a:r>
              <a:rPr lang="zh-CN" altLang="en-US" dirty="0" smtClean="0">
                <a:latin typeface="Times New Roman" pitchFamily="18" charset="0"/>
              </a:rPr>
              <a:t>或</a:t>
            </a:r>
            <a:r>
              <a:rPr lang="en-US" altLang="zh-CN" dirty="0" smtClean="0">
                <a:latin typeface="Times New Roman" pitchFamily="18" charset="0"/>
              </a:rPr>
              <a:t>0</a:t>
            </a:r>
            <a:r>
              <a:rPr lang="zh-CN" altLang="en-US" dirty="0" smtClean="0">
                <a:latin typeface="Times New Roman" pitchFamily="18" charset="0"/>
              </a:rPr>
              <a:t>，或置位</a:t>
            </a:r>
            <a:r>
              <a:rPr lang="en-US" altLang="zh-CN" dirty="0" smtClean="0">
                <a:latin typeface="Times New Roman" pitchFamily="18" charset="0"/>
              </a:rPr>
              <a:t>/</a:t>
            </a:r>
            <a:r>
              <a:rPr lang="zh-CN" altLang="en-US" dirty="0" smtClean="0">
                <a:latin typeface="Times New Roman" pitchFamily="18" charset="0"/>
              </a:rPr>
              <a:t>复位内部的中断允许触发器。</a:t>
            </a:r>
          </a:p>
        </p:txBody>
      </p:sp>
    </p:spTree>
    <p:extLst>
      <p:ext uri="{BB962C8B-B14F-4D97-AF65-F5344CB8AC3E}">
        <p14:creationId xmlns:p14="http://schemas.microsoft.com/office/powerpoint/2010/main" val="10290862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5651" name="Rectangle 3"/>
          <p:cNvSpPr>
            <a:spLocks noGrp="1" noChangeArrowheads="1"/>
          </p:cNvSpPr>
          <p:nvPr>
            <p:ph type="body" idx="1"/>
          </p:nvPr>
        </p:nvSpPr>
        <p:spPr>
          <a:xfrm>
            <a:off x="250825" y="1196975"/>
            <a:ext cx="8642350" cy="5184775"/>
          </a:xfrm>
        </p:spPr>
        <p:txBody>
          <a:bodyPr/>
          <a:lstStyle/>
          <a:p>
            <a:pPr eaLnBrk="1">
              <a:tabLst>
                <a:tab pos="3714750" algn="l"/>
              </a:tabLst>
            </a:pPr>
            <a:r>
              <a:rPr lang="zh-CN" altLang="en-US" dirty="0">
                <a:solidFill>
                  <a:srgbClr val="C00000"/>
                </a:solidFill>
              </a:rPr>
              <a:t>关于端口</a:t>
            </a:r>
            <a:r>
              <a:rPr lang="en-US" altLang="zh-CN" dirty="0">
                <a:solidFill>
                  <a:srgbClr val="C00000"/>
                </a:solidFill>
              </a:rPr>
              <a:t>C</a:t>
            </a:r>
            <a:r>
              <a:rPr lang="zh-CN" altLang="en-US" dirty="0">
                <a:solidFill>
                  <a:srgbClr val="C00000"/>
                </a:solidFill>
              </a:rPr>
              <a:t>的说明</a:t>
            </a:r>
            <a:endParaRPr lang="en-US" altLang="zh-CN" dirty="0">
              <a:solidFill>
                <a:srgbClr val="C00000"/>
              </a:solidFill>
            </a:endParaRPr>
          </a:p>
          <a:p>
            <a:pPr marL="514350" indent="-514350" eaLnBrk="1" hangingPunct="1">
              <a:buFont typeface="+mj-lt"/>
              <a:buAutoNum type="arabicPeriod" startAt="4"/>
              <a:tabLst>
                <a:tab pos="3714750" algn="l"/>
              </a:tabLst>
            </a:pPr>
            <a:r>
              <a:rPr lang="zh-CN" altLang="en-US" dirty="0" smtClean="0">
                <a:latin typeface="Times New Roman" pitchFamily="18" charset="0"/>
              </a:rPr>
              <a:t>读端口</a:t>
            </a:r>
            <a:r>
              <a:rPr lang="en-US" altLang="zh-CN" dirty="0" smtClean="0">
                <a:latin typeface="Times New Roman" pitchFamily="18" charset="0"/>
              </a:rPr>
              <a:t>C</a:t>
            </a:r>
            <a:r>
              <a:rPr lang="zh-CN" altLang="en-US" dirty="0" smtClean="0">
                <a:latin typeface="Times New Roman" pitchFamily="18" charset="0"/>
              </a:rPr>
              <a:t>：读取的</a:t>
            </a:r>
            <a:r>
              <a:rPr lang="en-US" altLang="zh-CN" dirty="0" smtClean="0">
                <a:latin typeface="Times New Roman" pitchFamily="18" charset="0"/>
              </a:rPr>
              <a:t>C</a:t>
            </a:r>
            <a:r>
              <a:rPr lang="zh-CN" altLang="en-US" dirty="0" smtClean="0">
                <a:latin typeface="Times New Roman" pitchFamily="18" charset="0"/>
              </a:rPr>
              <a:t>端口数据有两种情况</a:t>
            </a:r>
          </a:p>
          <a:p>
            <a:pPr marL="990600" lvl="1" indent="-533400" eaLnBrk="1" hangingPunct="1">
              <a:tabLst>
                <a:tab pos="3714750" algn="l"/>
              </a:tabLst>
            </a:pPr>
            <a:r>
              <a:rPr lang="zh-CN" altLang="en-US" dirty="0" smtClean="0">
                <a:solidFill>
                  <a:srgbClr val="0000CC"/>
                </a:solidFill>
                <a:latin typeface="Times New Roman" pitchFamily="18" charset="0"/>
              </a:rPr>
              <a:t>未被</a:t>
            </a:r>
            <a:r>
              <a:rPr lang="en-US" altLang="zh-CN" dirty="0" smtClean="0">
                <a:solidFill>
                  <a:srgbClr val="0000CC"/>
                </a:solidFill>
                <a:latin typeface="Times New Roman" pitchFamily="18" charset="0"/>
              </a:rPr>
              <a:t>A</a:t>
            </a:r>
            <a:r>
              <a:rPr lang="zh-CN" altLang="en-US" dirty="0" smtClean="0">
                <a:solidFill>
                  <a:srgbClr val="0000CC"/>
                </a:solidFill>
                <a:latin typeface="Times New Roman" pitchFamily="18" charset="0"/>
              </a:rPr>
              <a:t>端口和</a:t>
            </a:r>
            <a:r>
              <a:rPr lang="en-US" altLang="zh-CN" dirty="0" smtClean="0">
                <a:solidFill>
                  <a:srgbClr val="0000CC"/>
                </a:solidFill>
                <a:latin typeface="Times New Roman" pitchFamily="18" charset="0"/>
              </a:rPr>
              <a:t>B</a:t>
            </a:r>
            <a:r>
              <a:rPr lang="zh-CN" altLang="en-US" dirty="0" smtClean="0">
                <a:solidFill>
                  <a:srgbClr val="0000CC"/>
                </a:solidFill>
                <a:latin typeface="Times New Roman" pitchFamily="18" charset="0"/>
              </a:rPr>
              <a:t>端口征用的引脚</a:t>
            </a:r>
          </a:p>
          <a:p>
            <a:pPr marL="1371600" lvl="2" indent="-457200" eaLnBrk="1" hangingPunct="1">
              <a:tabLst>
                <a:tab pos="3714750" algn="l"/>
              </a:tabLst>
            </a:pPr>
            <a:r>
              <a:rPr lang="zh-CN" altLang="en-US" dirty="0" smtClean="0">
                <a:latin typeface="Times New Roman" pitchFamily="18" charset="0"/>
              </a:rPr>
              <a:t>从</a:t>
            </a:r>
            <a:r>
              <a:rPr lang="zh-CN" altLang="en-US" dirty="0" smtClean="0">
                <a:solidFill>
                  <a:srgbClr val="0033CC"/>
                </a:solidFill>
                <a:latin typeface="Times New Roman" pitchFamily="18" charset="0"/>
              </a:rPr>
              <a:t>定义为输入的端口</a:t>
            </a:r>
            <a:r>
              <a:rPr lang="zh-CN" altLang="en-US" dirty="0" smtClean="0">
                <a:latin typeface="Times New Roman" pitchFamily="18" charset="0"/>
              </a:rPr>
              <a:t>读到引脚输入的数据；</a:t>
            </a:r>
          </a:p>
          <a:p>
            <a:pPr marL="1371600" lvl="2" indent="-457200" eaLnBrk="1" hangingPunct="1">
              <a:tabLst>
                <a:tab pos="3714750" algn="l"/>
              </a:tabLst>
            </a:pPr>
            <a:r>
              <a:rPr lang="zh-CN" altLang="en-US" dirty="0" smtClean="0">
                <a:latin typeface="Times New Roman" pitchFamily="18" charset="0"/>
              </a:rPr>
              <a:t>从</a:t>
            </a:r>
            <a:r>
              <a:rPr lang="zh-CN" altLang="en-US" dirty="0" smtClean="0">
                <a:solidFill>
                  <a:srgbClr val="0033CC"/>
                </a:solidFill>
                <a:latin typeface="Times New Roman" pitchFamily="18" charset="0"/>
              </a:rPr>
              <a:t>定义为输出的端口</a:t>
            </a:r>
            <a:r>
              <a:rPr lang="zh-CN" altLang="en-US" dirty="0" smtClean="0">
                <a:latin typeface="Times New Roman" pitchFamily="18" charset="0"/>
              </a:rPr>
              <a:t>读到输出锁存器中的信息，这一信息是</a:t>
            </a:r>
            <a:r>
              <a:rPr lang="en-US" altLang="zh-CN" dirty="0" smtClean="0">
                <a:latin typeface="Times New Roman" pitchFamily="18" charset="0"/>
              </a:rPr>
              <a:t>CPU</a:t>
            </a:r>
            <a:r>
              <a:rPr lang="zh-CN" altLang="en-US" dirty="0" smtClean="0">
                <a:latin typeface="Times New Roman" pitchFamily="18" charset="0"/>
              </a:rPr>
              <a:t>前次送入的。</a:t>
            </a:r>
          </a:p>
          <a:p>
            <a:pPr marL="990600" lvl="1" indent="-533400" eaLnBrk="1" hangingPunct="1">
              <a:tabLst>
                <a:tab pos="3714750" algn="l"/>
              </a:tabLst>
            </a:pPr>
            <a:endParaRPr lang="zh-CN" altLang="en-US" dirty="0" smtClean="0">
              <a:latin typeface="Times New Roman" pitchFamily="18" charset="0"/>
            </a:endParaRPr>
          </a:p>
          <a:p>
            <a:pPr marL="990600" lvl="1" indent="-533400" eaLnBrk="1" hangingPunct="1">
              <a:tabLst>
                <a:tab pos="3714750" algn="l"/>
              </a:tabLst>
            </a:pPr>
            <a:r>
              <a:rPr lang="zh-CN" altLang="en-US" dirty="0" smtClean="0">
                <a:solidFill>
                  <a:srgbClr val="0000CC"/>
                </a:solidFill>
                <a:latin typeface="Times New Roman" pitchFamily="18" charset="0"/>
              </a:rPr>
              <a:t>被</a:t>
            </a:r>
            <a:r>
              <a:rPr lang="en-US" altLang="zh-CN" dirty="0" smtClean="0">
                <a:solidFill>
                  <a:srgbClr val="0000CC"/>
                </a:solidFill>
                <a:latin typeface="Times New Roman" pitchFamily="18" charset="0"/>
              </a:rPr>
              <a:t>A</a:t>
            </a:r>
            <a:r>
              <a:rPr lang="zh-CN" altLang="en-US" dirty="0" smtClean="0">
                <a:solidFill>
                  <a:srgbClr val="0000CC"/>
                </a:solidFill>
                <a:latin typeface="Times New Roman" pitchFamily="18" charset="0"/>
              </a:rPr>
              <a:t>端口和</a:t>
            </a:r>
            <a:r>
              <a:rPr lang="en-US" altLang="zh-CN" dirty="0" smtClean="0">
                <a:solidFill>
                  <a:srgbClr val="0000CC"/>
                </a:solidFill>
                <a:latin typeface="Times New Roman" pitchFamily="18" charset="0"/>
              </a:rPr>
              <a:t>B</a:t>
            </a:r>
            <a:r>
              <a:rPr lang="zh-CN" altLang="en-US" dirty="0" smtClean="0">
                <a:solidFill>
                  <a:srgbClr val="0000CC"/>
                </a:solidFill>
                <a:latin typeface="Times New Roman" pitchFamily="18" charset="0"/>
              </a:rPr>
              <a:t>端口征用作为联络线的引脚</a:t>
            </a:r>
          </a:p>
          <a:p>
            <a:pPr marL="1371600" lvl="2" indent="-457200" eaLnBrk="1" hangingPunct="1">
              <a:tabLst>
                <a:tab pos="3714750" algn="l"/>
              </a:tabLst>
            </a:pPr>
            <a:r>
              <a:rPr lang="zh-CN" altLang="en-US" dirty="0" smtClean="0">
                <a:latin typeface="Times New Roman" pitchFamily="18" charset="0"/>
              </a:rPr>
              <a:t>将读到反映</a:t>
            </a:r>
            <a:r>
              <a:rPr lang="en-US" altLang="zh-CN" dirty="0" smtClean="0">
                <a:latin typeface="Times New Roman" pitchFamily="18" charset="0"/>
              </a:rPr>
              <a:t>8255A</a:t>
            </a:r>
            <a:r>
              <a:rPr lang="zh-CN" altLang="en-US" dirty="0" smtClean="0">
                <a:latin typeface="Times New Roman" pitchFamily="18" charset="0"/>
              </a:rPr>
              <a:t>状态的</a:t>
            </a:r>
            <a:r>
              <a:rPr lang="zh-CN" altLang="en-US" dirty="0" smtClean="0">
                <a:solidFill>
                  <a:srgbClr val="0000CC"/>
                </a:solidFill>
                <a:latin typeface="Times New Roman" pitchFamily="18" charset="0"/>
              </a:rPr>
              <a:t>状态字</a:t>
            </a:r>
            <a:r>
              <a:rPr lang="zh-CN" altLang="en-US" dirty="0" smtClean="0">
                <a:latin typeface="Times New Roman" pitchFamily="18" charset="0"/>
              </a:rPr>
              <a:t>。</a:t>
            </a:r>
          </a:p>
        </p:txBody>
      </p:sp>
    </p:spTree>
    <p:extLst>
      <p:ext uri="{BB962C8B-B14F-4D97-AF65-F5344CB8AC3E}">
        <p14:creationId xmlns:p14="http://schemas.microsoft.com/office/powerpoint/2010/main" val="1896005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5651">
                                            <p:txEl>
                                              <p:pRg st="3" end="3"/>
                                            </p:txEl>
                                          </p:spTgt>
                                        </p:tgtEl>
                                        <p:attrNameLst>
                                          <p:attrName>style.visibility</p:attrName>
                                        </p:attrNameLst>
                                      </p:cBhvr>
                                      <p:to>
                                        <p:strVal val="visible"/>
                                      </p:to>
                                    </p:set>
                                    <p:animEffect transition="in" filter="slide(fromBottom)">
                                      <p:cBhvr>
                                        <p:cTn id="7" dur="500"/>
                                        <p:tgtEl>
                                          <p:spTgt spid="1556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5651">
                                            <p:txEl>
                                              <p:pRg st="4" end="4"/>
                                            </p:txEl>
                                          </p:spTgt>
                                        </p:tgtEl>
                                        <p:attrNameLst>
                                          <p:attrName>style.visibility</p:attrName>
                                        </p:attrNameLst>
                                      </p:cBhvr>
                                      <p:to>
                                        <p:strVal val="visible"/>
                                      </p:to>
                                    </p:set>
                                    <p:animEffect transition="in" filter="slide(fromBottom)">
                                      <p:cBhvr>
                                        <p:cTn id="12" dur="500"/>
                                        <p:tgtEl>
                                          <p:spTgt spid="15565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5651">
                                            <p:txEl>
                                              <p:pRg st="7" end="7"/>
                                            </p:txEl>
                                          </p:spTgt>
                                        </p:tgtEl>
                                        <p:attrNameLst>
                                          <p:attrName>style.visibility</p:attrName>
                                        </p:attrNameLst>
                                      </p:cBhvr>
                                      <p:to>
                                        <p:strVal val="visible"/>
                                      </p:to>
                                    </p:set>
                                    <p:animEffect transition="in" filter="slide(fromBottom)">
                                      <p:cBhvr>
                                        <p:cTn id="17" dur="500"/>
                                        <p:tgtEl>
                                          <p:spTgt spid="15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方式</a:t>
            </a:r>
            <a:r>
              <a:rPr lang="en-US" altLang="zh-CN" dirty="0" smtClean="0"/>
              <a:t>0</a:t>
            </a:r>
            <a:r>
              <a:rPr lang="zh-CN" altLang="en-US" dirty="0" smtClean="0"/>
              <a:t>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方式</a:t>
            </a:r>
            <a:r>
              <a:rPr lang="en-US" altLang="zh-CN" dirty="0" smtClean="0">
                <a:solidFill>
                  <a:srgbClr val="C00000"/>
                </a:solidFill>
              </a:rPr>
              <a:t>0</a:t>
            </a:r>
            <a:r>
              <a:rPr lang="zh-CN" altLang="en-US" dirty="0" smtClean="0">
                <a:solidFill>
                  <a:srgbClr val="C00000"/>
                </a:solidFill>
              </a:rPr>
              <a:t>操作：</a:t>
            </a:r>
            <a:r>
              <a:rPr lang="zh-CN" altLang="en-US" dirty="0">
                <a:solidFill>
                  <a:srgbClr val="C00000"/>
                </a:solidFill>
              </a:rPr>
              <a:t>基本输入输出</a:t>
            </a:r>
            <a:r>
              <a:rPr lang="zh-CN" altLang="en-US" dirty="0" smtClean="0">
                <a:solidFill>
                  <a:srgbClr val="C00000"/>
                </a:solidFill>
              </a:rPr>
              <a:t>方式</a:t>
            </a:r>
            <a:endParaRPr lang="en-US" altLang="zh-CN" dirty="0" smtClean="0">
              <a:solidFill>
                <a:srgbClr val="C00000"/>
              </a:solidFill>
            </a:endParaRPr>
          </a:p>
          <a:p>
            <a:pPr lvl="1" eaLnBrk="1"/>
            <a:r>
              <a:rPr lang="zh-CN" altLang="en-US" dirty="0">
                <a:latin typeface="宋体" pitchFamily="2" charset="-122"/>
              </a:rPr>
              <a:t>每一个端口都可以作为基本的输入</a:t>
            </a:r>
            <a:r>
              <a:rPr lang="en-US" altLang="zh-CN" dirty="0">
                <a:latin typeface="宋体" pitchFamily="2" charset="-122"/>
              </a:rPr>
              <a:t>/</a:t>
            </a:r>
            <a:r>
              <a:rPr lang="zh-CN" altLang="en-US" dirty="0">
                <a:latin typeface="宋体" pitchFamily="2" charset="-122"/>
              </a:rPr>
              <a:t>输出口</a:t>
            </a:r>
          </a:p>
          <a:p>
            <a:pPr lvl="1" eaLnBrk="1"/>
            <a:r>
              <a:rPr lang="en-US" altLang="zh-CN" dirty="0">
                <a:latin typeface="宋体" pitchFamily="2" charset="-122"/>
              </a:rPr>
              <a:t>A</a:t>
            </a:r>
            <a:r>
              <a:rPr lang="zh-CN" altLang="en-US" dirty="0">
                <a:latin typeface="宋体" pitchFamily="2" charset="-122"/>
              </a:rPr>
              <a:t>口、</a:t>
            </a:r>
            <a:r>
              <a:rPr lang="en-US" altLang="zh-CN" dirty="0">
                <a:latin typeface="宋体" pitchFamily="2" charset="-122"/>
              </a:rPr>
              <a:t>B</a:t>
            </a:r>
            <a:r>
              <a:rPr lang="zh-CN" altLang="en-US" dirty="0">
                <a:latin typeface="宋体" pitchFamily="2" charset="-122"/>
              </a:rPr>
              <a:t>口、</a:t>
            </a:r>
            <a:r>
              <a:rPr lang="en-US" altLang="zh-CN" dirty="0">
                <a:latin typeface="宋体" pitchFamily="2" charset="-122"/>
              </a:rPr>
              <a:t>C</a:t>
            </a:r>
            <a:r>
              <a:rPr lang="zh-CN" altLang="en-US" dirty="0">
                <a:latin typeface="宋体" pitchFamily="2" charset="-122"/>
              </a:rPr>
              <a:t>口的高四位和低四位可以</a:t>
            </a:r>
            <a:r>
              <a:rPr lang="zh-CN" altLang="en-US" dirty="0">
                <a:solidFill>
                  <a:srgbClr val="A50021"/>
                </a:solidFill>
                <a:latin typeface="宋体" pitchFamily="2" charset="-122"/>
              </a:rPr>
              <a:t>独立</a:t>
            </a:r>
            <a:r>
              <a:rPr lang="zh-CN" altLang="en-US" dirty="0">
                <a:latin typeface="宋体" pitchFamily="2" charset="-122"/>
              </a:rPr>
              <a:t>地设置为输入口或输出口。</a:t>
            </a:r>
          </a:p>
          <a:p>
            <a:pPr lvl="1" eaLnBrk="1"/>
            <a:r>
              <a:rPr lang="en-US" altLang="zh-CN" dirty="0">
                <a:latin typeface="宋体" pitchFamily="2" charset="-122"/>
              </a:rPr>
              <a:t>CPU</a:t>
            </a:r>
            <a:r>
              <a:rPr lang="zh-CN" altLang="en-US" dirty="0">
                <a:latin typeface="宋体" pitchFamily="2" charset="-122"/>
              </a:rPr>
              <a:t>可以采用</a:t>
            </a:r>
            <a:r>
              <a:rPr lang="zh-CN" altLang="en-US" dirty="0">
                <a:solidFill>
                  <a:srgbClr val="0033CC"/>
                </a:solidFill>
                <a:latin typeface="宋体" pitchFamily="2" charset="-122"/>
              </a:rPr>
              <a:t>无条件读</a:t>
            </a:r>
            <a:r>
              <a:rPr lang="en-US" altLang="zh-CN" dirty="0">
                <a:solidFill>
                  <a:srgbClr val="0033CC"/>
                </a:solidFill>
                <a:latin typeface="宋体" pitchFamily="2" charset="-122"/>
              </a:rPr>
              <a:t>/</a:t>
            </a:r>
            <a:r>
              <a:rPr lang="zh-CN" altLang="en-US" dirty="0">
                <a:solidFill>
                  <a:srgbClr val="0033CC"/>
                </a:solidFill>
                <a:latin typeface="宋体" pitchFamily="2" charset="-122"/>
              </a:rPr>
              <a:t>写方式</a:t>
            </a:r>
            <a:r>
              <a:rPr lang="zh-CN" altLang="en-US" dirty="0">
                <a:latin typeface="宋体" pitchFamily="2" charset="-122"/>
              </a:rPr>
              <a:t>与</a:t>
            </a:r>
            <a:r>
              <a:rPr lang="en-US" altLang="zh-CN" dirty="0">
                <a:latin typeface="宋体" pitchFamily="2" charset="-122"/>
              </a:rPr>
              <a:t>8255A</a:t>
            </a:r>
            <a:r>
              <a:rPr lang="zh-CN" altLang="en-US" dirty="0">
                <a:latin typeface="宋体" pitchFamily="2" charset="-122"/>
              </a:rPr>
              <a:t>交换数据。</a:t>
            </a:r>
          </a:p>
          <a:p>
            <a:pPr lvl="1" eaLnBrk="1"/>
            <a:r>
              <a:rPr lang="zh-CN" altLang="en-US" dirty="0">
                <a:latin typeface="宋体" pitchFamily="2" charset="-122"/>
              </a:rPr>
              <a:t>如果把</a:t>
            </a:r>
            <a:r>
              <a:rPr lang="en-US" altLang="zh-CN" dirty="0">
                <a:solidFill>
                  <a:srgbClr val="0033CC"/>
                </a:solidFill>
                <a:latin typeface="宋体" pitchFamily="2" charset="-122"/>
              </a:rPr>
              <a:t>C</a:t>
            </a:r>
            <a:r>
              <a:rPr lang="zh-CN" altLang="en-US" dirty="0">
                <a:solidFill>
                  <a:srgbClr val="0033CC"/>
                </a:solidFill>
                <a:latin typeface="宋体" pitchFamily="2" charset="-122"/>
              </a:rPr>
              <a:t>口的两个部分</a:t>
            </a:r>
            <a:r>
              <a:rPr lang="zh-CN" altLang="en-US" dirty="0">
                <a:latin typeface="宋体" pitchFamily="2" charset="-122"/>
              </a:rPr>
              <a:t>分别用作控制和查询口，与外设的控制和状态端相连，</a:t>
            </a:r>
            <a:r>
              <a:rPr lang="en-US" altLang="zh-CN" dirty="0">
                <a:latin typeface="宋体" pitchFamily="2" charset="-122"/>
              </a:rPr>
              <a:t>CPU</a:t>
            </a:r>
            <a:r>
              <a:rPr lang="zh-CN" altLang="en-US" dirty="0">
                <a:latin typeface="宋体" pitchFamily="2" charset="-122"/>
              </a:rPr>
              <a:t>也可以通过对</a:t>
            </a:r>
            <a:r>
              <a:rPr lang="en-US" altLang="zh-CN" dirty="0">
                <a:latin typeface="宋体" pitchFamily="2" charset="-122"/>
              </a:rPr>
              <a:t>C</a:t>
            </a:r>
            <a:r>
              <a:rPr lang="zh-CN" altLang="en-US" dirty="0">
                <a:latin typeface="宋体" pitchFamily="2" charset="-122"/>
              </a:rPr>
              <a:t>口的读写实现对</a:t>
            </a:r>
            <a:r>
              <a:rPr lang="en-US" altLang="zh-CN" dirty="0">
                <a:latin typeface="宋体" pitchFamily="2" charset="-122"/>
              </a:rPr>
              <a:t>A</a:t>
            </a:r>
            <a:r>
              <a:rPr lang="zh-CN" altLang="en-US" dirty="0">
                <a:latin typeface="宋体" pitchFamily="2" charset="-122"/>
              </a:rPr>
              <a:t>口和</a:t>
            </a:r>
            <a:r>
              <a:rPr lang="en-US" altLang="zh-CN" dirty="0">
                <a:latin typeface="宋体" pitchFamily="2" charset="-122"/>
              </a:rPr>
              <a:t>B</a:t>
            </a:r>
            <a:r>
              <a:rPr lang="zh-CN" altLang="en-US" dirty="0">
                <a:latin typeface="宋体" pitchFamily="2" charset="-122"/>
              </a:rPr>
              <a:t>口的</a:t>
            </a:r>
            <a:r>
              <a:rPr lang="zh-CN" altLang="en-US" dirty="0">
                <a:solidFill>
                  <a:srgbClr val="0033CC"/>
                </a:solidFill>
                <a:latin typeface="宋体" pitchFamily="2" charset="-122"/>
              </a:rPr>
              <a:t>查询方式</a:t>
            </a:r>
            <a:r>
              <a:rPr lang="zh-CN" altLang="en-US" dirty="0">
                <a:latin typeface="宋体" pitchFamily="2" charset="-122"/>
              </a:rPr>
              <a:t>工作</a:t>
            </a:r>
            <a:r>
              <a:rPr lang="zh-CN" altLang="en-US" dirty="0" smtClean="0">
                <a:latin typeface="宋体" pitchFamily="2" charset="-122"/>
              </a:rPr>
              <a:t>。</a:t>
            </a:r>
            <a:endParaRPr lang="en-US" altLang="zh-CN" dirty="0" smtClean="0">
              <a:latin typeface="宋体" pitchFamily="2" charset="-122"/>
            </a:endParaRPr>
          </a:p>
          <a:p>
            <a:pPr lvl="1" eaLnBrk="1"/>
            <a:r>
              <a:rPr lang="zh-CN" altLang="en-US" dirty="0" smtClean="0">
                <a:solidFill>
                  <a:srgbClr val="CC00CC"/>
                </a:solidFill>
                <a:latin typeface="宋体" pitchFamily="2" charset="-122"/>
              </a:rPr>
              <a:t>规定</a:t>
            </a:r>
            <a:r>
              <a:rPr lang="zh-CN" altLang="en-US" dirty="0">
                <a:solidFill>
                  <a:srgbClr val="CC00CC"/>
                </a:solidFill>
                <a:latin typeface="宋体" pitchFamily="2" charset="-122"/>
              </a:rPr>
              <a:t>：</a:t>
            </a:r>
            <a:r>
              <a:rPr lang="zh-CN" altLang="en-US" dirty="0">
                <a:latin typeface="宋体" pitchFamily="2" charset="-122"/>
              </a:rPr>
              <a:t>输出的数据被锁存，输入数据不锁存。</a:t>
            </a:r>
          </a:p>
          <a:p>
            <a:endParaRPr lang="en-US" dirty="0"/>
          </a:p>
        </p:txBody>
      </p:sp>
    </p:spTree>
    <p:extLst>
      <p:ext uri="{BB962C8B-B14F-4D97-AF65-F5344CB8AC3E}">
        <p14:creationId xmlns:p14="http://schemas.microsoft.com/office/powerpoint/2010/main" val="2828043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741353"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355976" y="5801399"/>
            <a:ext cx="4204997" cy="461665"/>
          </a:xfrm>
          <a:prstGeom prst="rect">
            <a:avLst/>
          </a:prstGeom>
        </p:spPr>
        <p:txBody>
          <a:bodyPr wrap="none">
            <a:spAutoFit/>
          </a:bodyPr>
          <a:lstStyle/>
          <a:p>
            <a:r>
              <a:rPr lang="zh-CN" altLang="en-US" sz="2400" b="1" dirty="0"/>
              <a:t>端口</a:t>
            </a:r>
            <a:r>
              <a:rPr lang="en-US" altLang="zh-CN" sz="2400" b="1" dirty="0" smtClean="0"/>
              <a:t>A</a:t>
            </a:r>
            <a:r>
              <a:rPr lang="zh-CN" altLang="en-US" sz="2400" b="1" dirty="0" smtClean="0"/>
              <a:t>和端口</a:t>
            </a:r>
            <a:r>
              <a:rPr lang="en-US" altLang="zh-CN" sz="2400" b="1" dirty="0" smtClean="0"/>
              <a:t>B</a:t>
            </a:r>
            <a:r>
              <a:rPr lang="zh-CN" altLang="en-US" sz="2400" b="1" dirty="0" smtClean="0"/>
              <a:t>均工作在方式</a:t>
            </a:r>
            <a:r>
              <a:rPr lang="en-US" altLang="zh-CN" sz="2400" b="1" dirty="0" smtClean="0"/>
              <a:t>0</a:t>
            </a:r>
            <a:endParaRPr lang="en-US" sz="2400" b="1" dirty="0"/>
          </a:p>
        </p:txBody>
      </p:sp>
    </p:spTree>
    <p:extLst>
      <p:ext uri="{BB962C8B-B14F-4D97-AF65-F5344CB8AC3E}">
        <p14:creationId xmlns:p14="http://schemas.microsoft.com/office/powerpoint/2010/main" val="495942580"/>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sp>
        <p:nvSpPr>
          <p:cNvPr id="3" name="内容占位符 2"/>
          <p:cNvSpPr>
            <a:spLocks noGrp="1"/>
          </p:cNvSpPr>
          <p:nvPr>
            <p:ph idx="1"/>
          </p:nvPr>
        </p:nvSpPr>
        <p:spPr>
          <a:xfrm>
            <a:off x="179512" y="1052737"/>
            <a:ext cx="8712967" cy="1152128"/>
          </a:xfrm>
        </p:spPr>
        <p:txBody>
          <a:bodyPr/>
          <a:lstStyle/>
          <a:p>
            <a:r>
              <a:rPr lang="en-US" dirty="0" smtClean="0">
                <a:solidFill>
                  <a:srgbClr val="0000CC"/>
                </a:solidFill>
              </a:rPr>
              <a:t>I/O</a:t>
            </a:r>
            <a:r>
              <a:rPr lang="zh-CN" altLang="en-US" dirty="0" smtClean="0">
                <a:solidFill>
                  <a:srgbClr val="0000CC"/>
                </a:solidFill>
              </a:rPr>
              <a:t>端口号</a:t>
            </a:r>
            <a:r>
              <a:rPr lang="zh-CN" altLang="en-US" dirty="0" smtClean="0"/>
              <a:t>为</a:t>
            </a:r>
            <a:r>
              <a:rPr lang="en-US" altLang="zh-CN" dirty="0" smtClean="0"/>
              <a:t>0700H~0703H</a:t>
            </a:r>
            <a:r>
              <a:rPr lang="zh-CN" altLang="en-US" dirty="0" smtClean="0"/>
              <a:t>。通过</a:t>
            </a:r>
            <a:r>
              <a:rPr lang="en-US" altLang="zh-CN" dirty="0" smtClean="0"/>
              <a:t>PLD</a:t>
            </a:r>
            <a:r>
              <a:rPr lang="zh-CN" altLang="en-US" dirty="0" smtClean="0"/>
              <a:t>进行译码。</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8568952" cy="53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5664" y="3121804"/>
            <a:ext cx="8788823" cy="3539430"/>
          </a:xfrm>
          <a:prstGeom prst="rect">
            <a:avLst/>
          </a:prstGeom>
        </p:spPr>
        <p:txBody>
          <a:bodyPr wrap="square">
            <a:spAutoFit/>
          </a:bodyPr>
          <a:lstStyle/>
          <a:p>
            <a:pPr marL="457200" indent="-457200" eaLnBrk="0">
              <a:spcBef>
                <a:spcPct val="20000"/>
              </a:spcBef>
              <a:buFont typeface="Arial" pitchFamily="34" charset="0"/>
              <a:buChar char="•"/>
            </a:pPr>
            <a:r>
              <a:rPr lang="zh-CN" altLang="en-US" sz="2800" b="1" kern="0" dirty="0" smtClean="0">
                <a:solidFill>
                  <a:srgbClr val="008000"/>
                </a:solidFill>
                <a:latin typeface="Arial"/>
                <a:ea typeface="宋体"/>
              </a:rPr>
              <a:t>段负载电阻值为</a:t>
            </a:r>
            <a:r>
              <a:rPr lang="en-US" altLang="zh-CN" sz="2800" b="1" kern="0" dirty="0" smtClean="0">
                <a:solidFill>
                  <a:srgbClr val="008000"/>
                </a:solidFill>
                <a:latin typeface="Arial"/>
                <a:ea typeface="宋体"/>
              </a:rPr>
              <a:t>39</a:t>
            </a:r>
            <a:r>
              <a:rPr lang="zh-CN" altLang="en-US" sz="2800" b="1" kern="0" dirty="0" smtClean="0">
                <a:solidFill>
                  <a:srgbClr val="008000"/>
                </a:solidFill>
                <a:latin typeface="Arial"/>
                <a:ea typeface="宋体"/>
                <a:sym typeface="Symbol"/>
              </a:rPr>
              <a:t></a:t>
            </a:r>
            <a:r>
              <a:rPr lang="zh-CN" altLang="en-US" sz="2800" b="1" kern="0" dirty="0" smtClean="0">
                <a:solidFill>
                  <a:srgbClr val="008000"/>
                </a:solidFill>
                <a:latin typeface="Arial"/>
                <a:ea typeface="宋体"/>
              </a:rPr>
              <a:t>，与段开关基极串联的电阻值为</a:t>
            </a:r>
            <a:r>
              <a:rPr lang="en-US" altLang="zh-CN" sz="2800" b="1" kern="0" dirty="0" smtClean="0">
                <a:solidFill>
                  <a:srgbClr val="008000"/>
                </a:solidFill>
                <a:latin typeface="Arial"/>
                <a:ea typeface="宋体"/>
              </a:rPr>
              <a:t>2.2k</a:t>
            </a:r>
            <a:r>
              <a:rPr lang="zh-CN" altLang="en-US" sz="2800" b="1" kern="0" dirty="0" smtClean="0">
                <a:solidFill>
                  <a:srgbClr val="008000"/>
                </a:solidFill>
                <a:latin typeface="Arial"/>
                <a:ea typeface="宋体"/>
                <a:sym typeface="Symbol"/>
              </a:rPr>
              <a:t>，阳极开关在基极上接的电阻为</a:t>
            </a:r>
            <a:r>
              <a:rPr lang="en-US" altLang="zh-CN" sz="2800" b="1" kern="0" dirty="0" smtClean="0">
                <a:solidFill>
                  <a:srgbClr val="008000"/>
                </a:solidFill>
                <a:latin typeface="Arial"/>
                <a:ea typeface="宋体"/>
                <a:sym typeface="Symbol"/>
              </a:rPr>
              <a:t>690</a:t>
            </a:r>
            <a:r>
              <a:rPr lang="zh-CN" altLang="en-US" sz="2800" b="1" kern="0" dirty="0" smtClean="0">
                <a:solidFill>
                  <a:srgbClr val="008000"/>
                </a:solidFill>
                <a:latin typeface="Arial"/>
                <a:ea typeface="宋体"/>
                <a:sym typeface="Symbol"/>
              </a:rPr>
              <a:t>。</a:t>
            </a:r>
            <a:endParaRPr lang="en-US" altLang="zh-CN" sz="2800" b="1" kern="0" dirty="0" smtClean="0">
              <a:solidFill>
                <a:srgbClr val="008000"/>
              </a:solidFill>
              <a:latin typeface="Arial"/>
              <a:ea typeface="宋体"/>
              <a:sym typeface="Symbol"/>
            </a:endParaRPr>
          </a:p>
          <a:p>
            <a:pPr marL="742950" lvl="1" indent="-285750" eaLnBrk="0">
              <a:spcBef>
                <a:spcPct val="20000"/>
              </a:spcBef>
              <a:buFontTx/>
              <a:buChar char="–"/>
            </a:pPr>
            <a:endParaRPr lang="en-US" altLang="zh-CN" sz="2800" b="1" kern="0" dirty="0" smtClean="0">
              <a:latin typeface="Arial"/>
              <a:ea typeface="宋体"/>
              <a:sym typeface="Symbol"/>
            </a:endParaRPr>
          </a:p>
          <a:p>
            <a:pPr marL="457200" indent="-457200" eaLnBrk="0">
              <a:spcBef>
                <a:spcPct val="20000"/>
              </a:spcBef>
              <a:buFont typeface="Arial" pitchFamily="34" charset="0"/>
              <a:buChar char="•"/>
            </a:pPr>
            <a:r>
              <a:rPr lang="zh-CN" altLang="en-US" sz="2800" b="1" kern="0" dirty="0" smtClean="0">
                <a:solidFill>
                  <a:srgbClr val="0000CC"/>
                </a:solidFill>
                <a:latin typeface="Arial"/>
                <a:ea typeface="宋体"/>
                <a:sym typeface="Symbol"/>
              </a:rPr>
              <a:t>初始化编程：</a:t>
            </a:r>
            <a:endParaRPr lang="en-US" altLang="zh-CN" sz="2800" b="1" kern="0" dirty="0" smtClean="0">
              <a:solidFill>
                <a:srgbClr val="0000CC"/>
              </a:solidFill>
              <a:latin typeface="Arial"/>
              <a:ea typeface="宋体"/>
              <a:sym typeface="Symbol"/>
            </a:endParaRPr>
          </a:p>
          <a:p>
            <a:pPr lvl="2" eaLnBrk="0">
              <a:spcBef>
                <a:spcPct val="20000"/>
              </a:spcBef>
            </a:pPr>
            <a:r>
              <a:rPr lang="en-US" altLang="zh-CN" sz="2800" b="1" kern="0" dirty="0" smtClean="0">
                <a:latin typeface="Arial"/>
                <a:ea typeface="宋体"/>
                <a:sym typeface="Symbol"/>
              </a:rPr>
              <a:t>MOV AL, 10000000B</a:t>
            </a:r>
            <a:r>
              <a:rPr lang="zh-CN" altLang="en-US" sz="2800" b="1" kern="0" dirty="0" smtClean="0">
                <a:latin typeface="Arial"/>
                <a:ea typeface="宋体"/>
                <a:sym typeface="Symbol"/>
              </a:rPr>
              <a:t>；命令字</a:t>
            </a:r>
            <a:endParaRPr lang="en-US" altLang="zh-CN" sz="2800" b="1" kern="0" dirty="0" smtClean="0">
              <a:latin typeface="Arial"/>
              <a:ea typeface="宋体"/>
              <a:sym typeface="Symbol"/>
            </a:endParaRPr>
          </a:p>
          <a:p>
            <a:pPr lvl="2" eaLnBrk="0">
              <a:spcBef>
                <a:spcPct val="20000"/>
              </a:spcBef>
            </a:pPr>
            <a:r>
              <a:rPr lang="en-US" altLang="zh-CN" sz="2800" b="1" kern="0" dirty="0" smtClean="0">
                <a:latin typeface="Arial"/>
                <a:ea typeface="宋体"/>
                <a:sym typeface="Symbol"/>
              </a:rPr>
              <a:t>MOV DX, 703H</a:t>
            </a:r>
          </a:p>
          <a:p>
            <a:pPr lvl="2" eaLnBrk="0">
              <a:spcBef>
                <a:spcPct val="20000"/>
              </a:spcBef>
            </a:pPr>
            <a:r>
              <a:rPr lang="en-US" altLang="zh-CN" sz="2800" b="1" kern="0" dirty="0" smtClean="0">
                <a:latin typeface="Arial"/>
                <a:ea typeface="宋体"/>
                <a:sym typeface="Symbol"/>
              </a:rPr>
              <a:t>OUT DX, AL</a:t>
            </a:r>
            <a:endParaRPr lang="en-US" altLang="zh-CN" sz="2800" b="1" kern="0" dirty="0">
              <a:latin typeface="Arial"/>
              <a:ea typeface="宋体"/>
            </a:endParaRPr>
          </a:p>
        </p:txBody>
      </p:sp>
    </p:spTree>
    <p:extLst>
      <p:ext uri="{BB962C8B-B14F-4D97-AF65-F5344CB8AC3E}">
        <p14:creationId xmlns:p14="http://schemas.microsoft.com/office/powerpoint/2010/main" val="38822821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zh-CN" altLang="en-US" sz="3600" dirty="0" smtClean="0"/>
          </a:p>
        </p:txBody>
      </p:sp>
      <p:sp>
        <p:nvSpPr>
          <p:cNvPr id="318467" name="Rectangle 3"/>
          <p:cNvSpPr>
            <a:spLocks noGrp="1" noChangeArrowheads="1"/>
          </p:cNvSpPr>
          <p:nvPr>
            <p:ph type="body" idx="1"/>
          </p:nvPr>
        </p:nvSpPr>
        <p:spPr>
          <a:xfrm>
            <a:off x="179388" y="1052736"/>
            <a:ext cx="8569325" cy="431254"/>
          </a:xfrm>
        </p:spPr>
        <p:txBody>
          <a:bodyPr/>
          <a:lstStyle/>
          <a:p>
            <a:r>
              <a:rPr lang="zh-CN" altLang="en-US" sz="2400" dirty="0" smtClean="0">
                <a:solidFill>
                  <a:srgbClr val="0000CC"/>
                </a:solidFill>
                <a:latin typeface="宋体" pitchFamily="2" charset="-122"/>
              </a:rPr>
              <a:t>驱动多路复用</a:t>
            </a:r>
            <a:r>
              <a:rPr lang="zh-CN" altLang="en-US" sz="2400" dirty="0">
                <a:solidFill>
                  <a:srgbClr val="0000CC"/>
                </a:solidFill>
                <a:latin typeface="宋体" pitchFamily="2" charset="-122"/>
              </a:rPr>
              <a:t>显示器的过程</a:t>
            </a:r>
            <a:r>
              <a:rPr lang="zh-CN" altLang="en-US" sz="2400" dirty="0">
                <a:latin typeface="宋体" pitchFamily="2" charset="-122"/>
              </a:rPr>
              <a:t>（汇编语言）</a:t>
            </a:r>
            <a:r>
              <a:rPr lang="zh-CN" altLang="en-US" sz="2400" dirty="0" smtClean="0">
                <a:latin typeface="宋体" pitchFamily="2" charset="-122"/>
              </a:rPr>
              <a:t>。</a:t>
            </a:r>
          </a:p>
        </p:txBody>
      </p:sp>
      <p:sp>
        <p:nvSpPr>
          <p:cNvPr id="18436" name="Text Box 4"/>
          <p:cNvSpPr txBox="1">
            <a:spLocks noChangeArrowheads="1"/>
          </p:cNvSpPr>
          <p:nvPr/>
        </p:nvSpPr>
        <p:spPr bwMode="auto">
          <a:xfrm>
            <a:off x="611188" y="3068638"/>
            <a:ext cx="2376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atin typeface="Tahoma"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327" y="1556792"/>
            <a:ext cx="694372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403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slide(fromBottom)">
                                      <p:cBhvr>
                                        <p:cTn id="7" dur="500"/>
                                        <p:tgtEl>
                                          <p:spTgt spid="318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指令</a:t>
            </a:r>
            <a:endParaRPr lang="en-US" dirty="0"/>
          </a:p>
        </p:txBody>
      </p:sp>
      <p:sp>
        <p:nvSpPr>
          <p:cNvPr id="3" name="内容占位符 2"/>
          <p:cNvSpPr>
            <a:spLocks noGrp="1"/>
          </p:cNvSpPr>
          <p:nvPr>
            <p:ph idx="1"/>
          </p:nvPr>
        </p:nvSpPr>
        <p:spPr/>
        <p:txBody>
          <a:bodyPr/>
          <a:lstStyle/>
          <a:p>
            <a:r>
              <a:rPr lang="zh-CN" altLang="en-US" dirty="0"/>
              <a:t>与存储器类似，</a:t>
            </a:r>
            <a:r>
              <a:rPr lang="en-US" altLang="zh-CN" dirty="0"/>
              <a:t>16</a:t>
            </a:r>
            <a:r>
              <a:rPr lang="zh-CN" altLang="en-US" dirty="0"/>
              <a:t>位端口地址应当对齐到偶地址（</a:t>
            </a:r>
            <a:r>
              <a:rPr lang="en-US" altLang="zh-CN" dirty="0">
                <a:solidFill>
                  <a:srgbClr val="0000CC"/>
                </a:solidFill>
              </a:rPr>
              <a:t>0</a:t>
            </a:r>
            <a:r>
              <a:rPr lang="zh-CN" altLang="en-US" dirty="0">
                <a:solidFill>
                  <a:srgbClr val="0000CC"/>
                </a:solidFill>
              </a:rPr>
              <a:t>，</a:t>
            </a:r>
            <a:r>
              <a:rPr lang="en-US" altLang="zh-CN" dirty="0">
                <a:solidFill>
                  <a:srgbClr val="0000CC"/>
                </a:solidFill>
              </a:rPr>
              <a:t>2</a:t>
            </a:r>
            <a:r>
              <a:rPr lang="zh-CN" altLang="en-US" dirty="0">
                <a:solidFill>
                  <a:srgbClr val="0000CC"/>
                </a:solidFill>
              </a:rPr>
              <a:t>，</a:t>
            </a:r>
            <a:r>
              <a:rPr lang="en-US" altLang="zh-CN" dirty="0">
                <a:solidFill>
                  <a:srgbClr val="0000CC"/>
                </a:solidFill>
              </a:rPr>
              <a:t>4</a:t>
            </a:r>
            <a:r>
              <a:rPr lang="zh-CN" altLang="en-US" dirty="0">
                <a:solidFill>
                  <a:srgbClr val="0000CC"/>
                </a:solidFill>
              </a:rPr>
              <a:t>，</a:t>
            </a:r>
            <a:r>
              <a:rPr lang="en-US" altLang="zh-CN" dirty="0">
                <a:solidFill>
                  <a:srgbClr val="0000CC"/>
                </a:solidFill>
              </a:rPr>
              <a:t>……</a:t>
            </a:r>
            <a:r>
              <a:rPr lang="zh-CN" altLang="en-US" dirty="0"/>
              <a:t>），</a:t>
            </a:r>
            <a:r>
              <a:rPr lang="en-US" altLang="zh-CN" dirty="0"/>
              <a:t>32</a:t>
            </a:r>
            <a:r>
              <a:rPr lang="zh-CN" altLang="en-US" dirty="0"/>
              <a:t>位端口地址应当对齐到</a:t>
            </a:r>
            <a:r>
              <a:rPr lang="en-US" altLang="zh-CN" dirty="0"/>
              <a:t>4</a:t>
            </a:r>
            <a:r>
              <a:rPr lang="zh-CN" altLang="en-US" dirty="0"/>
              <a:t>的倍数（</a:t>
            </a:r>
            <a:r>
              <a:rPr lang="en-US" altLang="zh-CN" dirty="0">
                <a:solidFill>
                  <a:srgbClr val="0000CC"/>
                </a:solidFill>
              </a:rPr>
              <a:t>0</a:t>
            </a:r>
            <a:r>
              <a:rPr lang="zh-CN" altLang="en-US" dirty="0">
                <a:solidFill>
                  <a:srgbClr val="0000CC"/>
                </a:solidFill>
              </a:rPr>
              <a:t>，</a:t>
            </a:r>
            <a:r>
              <a:rPr lang="en-US" altLang="zh-CN" dirty="0">
                <a:solidFill>
                  <a:srgbClr val="0000CC"/>
                </a:solidFill>
              </a:rPr>
              <a:t>4</a:t>
            </a:r>
            <a:r>
              <a:rPr lang="zh-CN" altLang="en-US" dirty="0">
                <a:solidFill>
                  <a:srgbClr val="0000CC"/>
                </a:solidFill>
              </a:rPr>
              <a:t>，</a:t>
            </a:r>
            <a:r>
              <a:rPr lang="en-US" altLang="zh-CN" dirty="0">
                <a:solidFill>
                  <a:srgbClr val="0000CC"/>
                </a:solidFill>
              </a:rPr>
              <a:t>8</a:t>
            </a:r>
            <a:r>
              <a:rPr lang="zh-CN" altLang="en-US" dirty="0">
                <a:solidFill>
                  <a:srgbClr val="0000CC"/>
                </a:solidFill>
              </a:rPr>
              <a:t>，</a:t>
            </a:r>
            <a:r>
              <a:rPr lang="en-US" altLang="zh-CN" dirty="0">
                <a:solidFill>
                  <a:srgbClr val="0000CC"/>
                </a:solidFill>
              </a:rPr>
              <a:t>……</a:t>
            </a:r>
            <a:r>
              <a:rPr lang="zh-CN" altLang="en-US" dirty="0"/>
              <a:t>）。</a:t>
            </a:r>
            <a:endParaRPr lang="en-US" altLang="zh-CN" dirty="0"/>
          </a:p>
          <a:p>
            <a:endParaRPr lang="en-US" dirty="0" smtClean="0"/>
          </a:p>
          <a:p>
            <a:pPr marL="342900" lvl="1" indent="-342900">
              <a:buFontTx/>
              <a:buChar char="•"/>
            </a:pPr>
            <a:r>
              <a:rPr lang="en-US" altLang="zh-CN" dirty="0"/>
              <a:t>CPU</a:t>
            </a:r>
            <a:r>
              <a:rPr lang="zh-CN" altLang="en-US" dirty="0"/>
              <a:t>支持</a:t>
            </a:r>
            <a:r>
              <a:rPr lang="zh-CN" altLang="en-US" dirty="0">
                <a:solidFill>
                  <a:srgbClr val="0000CC"/>
                </a:solidFill>
              </a:rPr>
              <a:t>非对齐</a:t>
            </a:r>
            <a:r>
              <a:rPr lang="zh-CN" altLang="en-US" dirty="0"/>
              <a:t>端口的读写，但要增加额外的总线周期。</a:t>
            </a:r>
            <a:endParaRPr lang="en-US" dirty="0"/>
          </a:p>
          <a:p>
            <a:endParaRPr lang="en-US" dirty="0"/>
          </a:p>
          <a:p>
            <a:endParaRPr lang="en-US" dirty="0"/>
          </a:p>
        </p:txBody>
      </p:sp>
    </p:spTree>
    <p:extLst>
      <p:ext uri="{BB962C8B-B14F-4D97-AF65-F5344CB8AC3E}">
        <p14:creationId xmlns:p14="http://schemas.microsoft.com/office/powerpoint/2010/main" val="21645706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zh-CN" altLang="en-US" sz="3600" dirty="0" smtClean="0"/>
          </a:p>
        </p:txBody>
      </p:sp>
      <p:sp>
        <p:nvSpPr>
          <p:cNvPr id="318467" name="Rectangle 3"/>
          <p:cNvSpPr>
            <a:spLocks noGrp="1" noChangeArrowheads="1"/>
          </p:cNvSpPr>
          <p:nvPr>
            <p:ph type="body" idx="1"/>
          </p:nvPr>
        </p:nvSpPr>
        <p:spPr>
          <a:xfrm>
            <a:off x="179388" y="980728"/>
            <a:ext cx="8569325" cy="431254"/>
          </a:xfrm>
        </p:spPr>
        <p:txBody>
          <a:bodyPr/>
          <a:lstStyle/>
          <a:p>
            <a:r>
              <a:rPr lang="zh-CN" altLang="en-US" sz="2400" dirty="0" smtClean="0">
                <a:solidFill>
                  <a:srgbClr val="0000CC"/>
                </a:solidFill>
                <a:latin typeface="宋体" pitchFamily="2" charset="-122"/>
              </a:rPr>
              <a:t>驱动多路复用显示器的过程</a:t>
            </a:r>
            <a:r>
              <a:rPr lang="zh-CN" altLang="en-US" sz="2400" dirty="0" smtClean="0">
                <a:latin typeface="宋体" pitchFamily="2" charset="-122"/>
              </a:rPr>
              <a:t>（内嵌汇编）。</a:t>
            </a:r>
          </a:p>
        </p:txBody>
      </p:sp>
      <p:sp>
        <p:nvSpPr>
          <p:cNvPr id="18436" name="Text Box 4"/>
          <p:cNvSpPr txBox="1">
            <a:spLocks noChangeArrowheads="1"/>
          </p:cNvSpPr>
          <p:nvPr/>
        </p:nvSpPr>
        <p:spPr bwMode="auto">
          <a:xfrm>
            <a:off x="611188" y="3068638"/>
            <a:ext cx="2376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atin typeface="Tahoma"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7200800" cy="50005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0691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slide(fromBottom)">
                                      <p:cBhvr>
                                        <p:cTn id="7" dur="500"/>
                                        <p:tgtEl>
                                          <p:spTgt spid="318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sp>
        <p:nvSpPr>
          <p:cNvPr id="3" name="内容占位符 2"/>
          <p:cNvSpPr>
            <a:spLocks noGrp="1"/>
          </p:cNvSpPr>
          <p:nvPr>
            <p:ph idx="1"/>
          </p:nvPr>
        </p:nvSpPr>
        <p:spPr>
          <a:xfrm>
            <a:off x="179512" y="1007622"/>
            <a:ext cx="8712967" cy="1224135"/>
          </a:xfrm>
        </p:spPr>
        <p:txBody>
          <a:bodyPr/>
          <a:lstStyle/>
          <a:p>
            <a:r>
              <a:rPr lang="zh-CN" altLang="en-US" sz="2400" dirty="0" smtClean="0">
                <a:solidFill>
                  <a:srgbClr val="0000CC"/>
                </a:solidFill>
              </a:rPr>
              <a:t>延时过程</a:t>
            </a:r>
            <a:endParaRPr lang="en-US" altLang="zh-CN" sz="2400" dirty="0" smtClean="0">
              <a:solidFill>
                <a:srgbClr val="0000CC"/>
              </a:solidFill>
            </a:endParaRPr>
          </a:p>
          <a:p>
            <a:pPr lvl="1"/>
            <a:r>
              <a:rPr lang="zh-CN" altLang="en-US" sz="2400" dirty="0" smtClean="0"/>
              <a:t>若用</a:t>
            </a:r>
            <a:r>
              <a:rPr lang="en-US" altLang="zh-CN" sz="2400" dirty="0" smtClean="0"/>
              <a:t>2.0G</a:t>
            </a:r>
            <a:r>
              <a:rPr lang="zh-CN" altLang="en-US" sz="2400" dirty="0" smtClean="0"/>
              <a:t>的</a:t>
            </a:r>
            <a:r>
              <a:rPr lang="en-US" altLang="zh-CN" sz="2400" dirty="0" smtClean="0"/>
              <a:t>Core2</a:t>
            </a:r>
            <a:r>
              <a:rPr lang="zh-CN" altLang="en-US" sz="2400" dirty="0" smtClean="0"/>
              <a:t>来产生延时，</a:t>
            </a:r>
            <a:r>
              <a:rPr lang="en-US" altLang="zh-CN" sz="2400" dirty="0" smtClean="0"/>
              <a:t>XXXX</a:t>
            </a:r>
            <a:r>
              <a:rPr lang="zh-CN" altLang="en-US" sz="2400" dirty="0" smtClean="0"/>
              <a:t>值大约为</a:t>
            </a:r>
            <a:r>
              <a:rPr lang="en-US" altLang="zh-CN" sz="2400" dirty="0" smtClean="0"/>
              <a:t>400000</a:t>
            </a:r>
            <a:r>
              <a:rPr lang="zh-CN" altLang="en-US" sz="2400" dirty="0" smtClean="0"/>
              <a:t>，可用</a:t>
            </a:r>
            <a:r>
              <a:rPr lang="en-US" altLang="zh-CN" sz="2400" dirty="0" smtClean="0">
                <a:solidFill>
                  <a:srgbClr val="0000CC"/>
                </a:solidFill>
              </a:rPr>
              <a:t>LOOPD</a:t>
            </a:r>
            <a:r>
              <a:rPr lang="zh-CN" altLang="en-US" sz="2400" dirty="0" smtClean="0">
                <a:solidFill>
                  <a:srgbClr val="0000CC"/>
                </a:solidFill>
              </a:rPr>
              <a:t>结合</a:t>
            </a:r>
            <a:r>
              <a:rPr lang="en-US" altLang="zh-CN" sz="2400" dirty="0" smtClean="0">
                <a:solidFill>
                  <a:srgbClr val="0000CC"/>
                </a:solidFill>
              </a:rPr>
              <a:t>ECX</a:t>
            </a:r>
            <a:r>
              <a:rPr lang="zh-CN" altLang="en-US" sz="2400" dirty="0" smtClean="0"/>
              <a:t>来实现。</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479" y="2352406"/>
            <a:ext cx="4125069" cy="43889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357991"/>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82C55</a:t>
            </a:r>
            <a:r>
              <a:rPr lang="zh-CN" altLang="en-US" dirty="0" smtClean="0"/>
              <a:t>接口的</a:t>
            </a:r>
            <a:r>
              <a:rPr lang="en-US" altLang="zh-CN" dirty="0" smtClean="0"/>
              <a:t>LCD</a:t>
            </a:r>
            <a:r>
              <a:rPr lang="zh-CN" altLang="en-US" dirty="0" smtClean="0"/>
              <a:t>显示器</a:t>
            </a:r>
            <a:endParaRPr lang="en-US" dirty="0"/>
          </a:p>
        </p:txBody>
      </p:sp>
      <p:sp>
        <p:nvSpPr>
          <p:cNvPr id="3" name="内容占位符 2"/>
          <p:cNvSpPr>
            <a:spLocks noGrp="1"/>
          </p:cNvSpPr>
          <p:nvPr>
            <p:ph idx="1"/>
          </p:nvPr>
        </p:nvSpPr>
        <p:spPr/>
        <p:txBody>
          <a:bodyPr/>
          <a:lstStyle/>
          <a:p>
            <a:r>
              <a:rPr lang="zh-CN" altLang="en-US" dirty="0" smtClean="0">
                <a:solidFill>
                  <a:srgbClr val="008000"/>
                </a:solidFill>
              </a:rPr>
              <a:t>与</a:t>
            </a:r>
            <a:r>
              <a:rPr lang="en-US" altLang="zh-CN" dirty="0" smtClean="0">
                <a:solidFill>
                  <a:srgbClr val="008000"/>
                </a:solidFill>
              </a:rPr>
              <a:t>82C55</a:t>
            </a:r>
            <a:r>
              <a:rPr lang="zh-CN" altLang="en-US" dirty="0" smtClean="0">
                <a:solidFill>
                  <a:srgbClr val="008000"/>
                </a:solidFill>
              </a:rPr>
              <a:t>连接的</a:t>
            </a:r>
            <a:r>
              <a:rPr lang="en-US" altLang="zh-CN" dirty="0" smtClean="0">
                <a:solidFill>
                  <a:srgbClr val="008000"/>
                </a:solidFill>
              </a:rPr>
              <a:t>DMC-20481 LCD</a:t>
            </a:r>
            <a:r>
              <a:rPr lang="zh-CN" altLang="en-US" dirty="0" smtClean="0">
                <a:solidFill>
                  <a:srgbClr val="008000"/>
                </a:solidFill>
              </a:rPr>
              <a:t>显示器</a:t>
            </a:r>
            <a:endParaRPr lang="en-US" altLang="zh-CN" dirty="0" smtClean="0">
              <a:solidFill>
                <a:srgbClr val="008000"/>
              </a:solidFill>
            </a:endParaRPr>
          </a:p>
          <a:p>
            <a:r>
              <a:rPr lang="zh-CN" altLang="en-US" dirty="0" smtClean="0">
                <a:solidFill>
                  <a:srgbClr val="008000"/>
                </a:solidFill>
              </a:rPr>
              <a:t>与</a:t>
            </a:r>
            <a:r>
              <a:rPr lang="en-US" altLang="zh-CN" dirty="0" smtClean="0">
                <a:solidFill>
                  <a:srgbClr val="008000"/>
                </a:solidFill>
              </a:rPr>
              <a:t>82C55</a:t>
            </a:r>
            <a:r>
              <a:rPr lang="zh-CN" altLang="en-US" dirty="0" smtClean="0">
                <a:solidFill>
                  <a:srgbClr val="008000"/>
                </a:solidFill>
              </a:rPr>
              <a:t>连接的步进电机</a:t>
            </a:r>
            <a:endParaRPr lang="en-US" altLang="zh-CN" dirty="0" smtClean="0">
              <a:solidFill>
                <a:srgbClr val="008000"/>
              </a:solidFill>
            </a:endParaRPr>
          </a:p>
          <a:p>
            <a:r>
              <a:rPr lang="zh-CN" altLang="en-US" dirty="0" smtClean="0"/>
              <a:t>键盘矩阵接口</a:t>
            </a:r>
            <a:endParaRPr lang="en-US" dirty="0"/>
          </a:p>
        </p:txBody>
      </p:sp>
    </p:spTree>
    <p:extLst>
      <p:ext uri="{BB962C8B-B14F-4D97-AF65-F5344CB8AC3E}">
        <p14:creationId xmlns:p14="http://schemas.microsoft.com/office/powerpoint/2010/main" val="2211095526"/>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4000" smtClean="0"/>
              <a:t>键盘及其接口</a:t>
            </a:r>
          </a:p>
        </p:txBody>
      </p:sp>
      <p:sp>
        <p:nvSpPr>
          <p:cNvPr id="180227" name="Rectangle 3"/>
          <p:cNvSpPr>
            <a:spLocks noGrp="1" noChangeArrowheads="1"/>
          </p:cNvSpPr>
          <p:nvPr>
            <p:ph type="body" idx="1"/>
          </p:nvPr>
        </p:nvSpPr>
        <p:spPr>
          <a:xfrm>
            <a:off x="300038" y="1125538"/>
            <a:ext cx="8593137" cy="5472112"/>
          </a:xfrm>
        </p:spPr>
        <p:txBody>
          <a:bodyPr/>
          <a:lstStyle/>
          <a:p>
            <a:pPr eaLnBrk="1" hangingPunct="1">
              <a:lnSpc>
                <a:spcPct val="105000"/>
              </a:lnSpc>
            </a:pPr>
            <a:r>
              <a:rPr lang="zh-CN" altLang="en-US" smtClean="0"/>
              <a:t>键盘是微机系统最常使用的输入设备。</a:t>
            </a:r>
          </a:p>
          <a:p>
            <a:pPr lvl="1" eaLnBrk="1" hangingPunct="1">
              <a:lnSpc>
                <a:spcPct val="105000"/>
              </a:lnSpc>
            </a:pPr>
            <a:r>
              <a:rPr lang="zh-CN" altLang="en-US" smtClean="0">
                <a:solidFill>
                  <a:srgbClr val="CC0000"/>
                </a:solidFill>
                <a:latin typeface="Times New Roman" pitchFamily="18" charset="0"/>
              </a:rPr>
              <a:t>标准键盘：</a:t>
            </a:r>
            <a:r>
              <a:rPr lang="zh-CN" altLang="en-US" smtClean="0">
                <a:latin typeface="Times New Roman" pitchFamily="18" charset="0"/>
              </a:rPr>
              <a:t>通过</a:t>
            </a:r>
            <a:r>
              <a:rPr lang="en-US" altLang="zh-CN" smtClean="0"/>
              <a:t>5</a:t>
            </a:r>
            <a:r>
              <a:rPr lang="zh-CN" altLang="en-US" smtClean="0">
                <a:latin typeface="Times New Roman" pitchFamily="18" charset="0"/>
              </a:rPr>
              <a:t>芯电缆与</a:t>
            </a:r>
            <a:r>
              <a:rPr lang="en-US" altLang="zh-CN" smtClean="0"/>
              <a:t>PC</a:t>
            </a:r>
            <a:r>
              <a:rPr lang="zh-CN" altLang="en-US" smtClean="0">
                <a:latin typeface="Times New Roman" pitchFamily="18" charset="0"/>
              </a:rPr>
              <a:t>微机主机连接。</a:t>
            </a:r>
          </a:p>
          <a:p>
            <a:pPr lvl="2" eaLnBrk="1" hangingPunct="1">
              <a:lnSpc>
                <a:spcPct val="105000"/>
              </a:lnSpc>
            </a:pPr>
            <a:r>
              <a:rPr lang="zh-CN" altLang="en-US" smtClean="0">
                <a:solidFill>
                  <a:srgbClr val="D60093"/>
                </a:solidFill>
                <a:latin typeface="Times New Roman" pitchFamily="18" charset="0"/>
              </a:rPr>
              <a:t>编码键盘：</a:t>
            </a:r>
            <a:r>
              <a:rPr lang="zh-CN" altLang="en-US" smtClean="0">
                <a:latin typeface="Times New Roman" pitchFamily="18" charset="0"/>
              </a:rPr>
              <a:t>能自动提供对应于被按键的编码信息，如</a:t>
            </a:r>
            <a:r>
              <a:rPr lang="en-US" altLang="zh-CN" smtClean="0">
                <a:latin typeface="Times New Roman" pitchFamily="18" charset="0"/>
              </a:rPr>
              <a:t>ASCII</a:t>
            </a:r>
            <a:r>
              <a:rPr lang="zh-CN" altLang="en-US" smtClean="0">
                <a:latin typeface="Times New Roman" pitchFamily="18" charset="0"/>
              </a:rPr>
              <a:t>码，并能同时产生一个选通脉冲通知处理器。具有处理抖动和多键串键的功能。使用方便，但需要较多硬件。</a:t>
            </a:r>
          </a:p>
          <a:p>
            <a:pPr lvl="1" eaLnBrk="1" hangingPunct="1">
              <a:lnSpc>
                <a:spcPct val="105000"/>
              </a:lnSpc>
            </a:pPr>
            <a:r>
              <a:rPr lang="zh-CN" altLang="en-US" smtClean="0">
                <a:solidFill>
                  <a:srgbClr val="CC0000"/>
                </a:solidFill>
                <a:latin typeface="Times New Roman" pitchFamily="18" charset="0"/>
              </a:rPr>
              <a:t>小键盘：</a:t>
            </a:r>
            <a:r>
              <a:rPr lang="zh-CN" altLang="en-US" smtClean="0">
                <a:latin typeface="Times New Roman" pitchFamily="18" charset="0"/>
              </a:rPr>
              <a:t>适用于单板机或以微处理器为基础的仪器，实现数据、地址、命令及指令等的输入。</a:t>
            </a:r>
          </a:p>
          <a:p>
            <a:pPr lvl="2" eaLnBrk="1" hangingPunct="1">
              <a:lnSpc>
                <a:spcPct val="105000"/>
              </a:lnSpc>
            </a:pPr>
            <a:r>
              <a:rPr lang="zh-CN" altLang="en-US" smtClean="0">
                <a:solidFill>
                  <a:srgbClr val="D60093"/>
                </a:solidFill>
                <a:latin typeface="Times New Roman" pitchFamily="18" charset="0"/>
              </a:rPr>
              <a:t>非编码键盘：</a:t>
            </a:r>
            <a:r>
              <a:rPr lang="zh-CN" altLang="en-US" smtClean="0">
                <a:latin typeface="Times New Roman" pitchFamily="18" charset="0"/>
              </a:rPr>
              <a:t>由一组开关组成，提供行和列的键盘矩阵。其全部工作，包括按键的识别、按键代码的产生等都由软件完成。</a:t>
            </a:r>
          </a:p>
        </p:txBody>
      </p:sp>
      <p:pic>
        <p:nvPicPr>
          <p:cNvPr id="50180" name="Picture 4" descr="KEYBO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92375"/>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5" descr="KEYS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73238"/>
            <a:ext cx="6064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014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0227">
                                            <p:txEl>
                                              <p:pRg st="2" end="2"/>
                                            </p:txEl>
                                          </p:spTgt>
                                        </p:tgtEl>
                                        <p:attrNameLst>
                                          <p:attrName>style.visibility</p:attrName>
                                        </p:attrNameLst>
                                      </p:cBhvr>
                                      <p:to>
                                        <p:strVal val="visible"/>
                                      </p:to>
                                    </p:set>
                                    <p:animEffect transition="in" filter="slide(fromBottom)">
                                      <p:cBhvr>
                                        <p:cTn id="7" dur="500"/>
                                        <p:tgtEl>
                                          <p:spTgt spid="180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0227">
                                            <p:txEl>
                                              <p:pRg st="4" end="4"/>
                                            </p:txEl>
                                          </p:spTgt>
                                        </p:tgtEl>
                                        <p:attrNameLst>
                                          <p:attrName>style.visibility</p:attrName>
                                        </p:attrNameLst>
                                      </p:cBhvr>
                                      <p:to>
                                        <p:strVal val="visible"/>
                                      </p:to>
                                    </p:set>
                                    <p:animEffect transition="in" filter="slide(fromBottom)">
                                      <p:cBhvr>
                                        <p:cTn id="12" dur="500"/>
                                        <p:tgtEl>
                                          <p:spTgt spid="18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4000" smtClean="0"/>
              <a:t>简易键盘的工作原理</a:t>
            </a:r>
          </a:p>
        </p:txBody>
      </p:sp>
      <p:grpSp>
        <p:nvGrpSpPr>
          <p:cNvPr id="282704" name="Group 80"/>
          <p:cNvGrpSpPr>
            <a:grpSpLocks/>
          </p:cNvGrpSpPr>
          <p:nvPr/>
        </p:nvGrpSpPr>
        <p:grpSpPr bwMode="auto">
          <a:xfrm>
            <a:off x="5464175" y="2781300"/>
            <a:ext cx="2852738" cy="3671888"/>
            <a:chOff x="3442" y="1752"/>
            <a:chExt cx="1797" cy="2313"/>
          </a:xfrm>
        </p:grpSpPr>
        <p:sp>
          <p:nvSpPr>
            <p:cNvPr id="51208" name="Line 48"/>
            <p:cNvSpPr>
              <a:spLocks noChangeShapeType="1"/>
            </p:cNvSpPr>
            <p:nvPr/>
          </p:nvSpPr>
          <p:spPr bwMode="auto">
            <a:xfrm>
              <a:off x="4964" y="2206"/>
              <a:ext cx="1" cy="174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9" name="Line 49"/>
            <p:cNvSpPr>
              <a:spLocks noChangeShapeType="1"/>
            </p:cNvSpPr>
            <p:nvPr/>
          </p:nvSpPr>
          <p:spPr bwMode="auto">
            <a:xfrm>
              <a:off x="3569" y="2802"/>
              <a:ext cx="1670" cy="1"/>
            </a:xfrm>
            <a:prstGeom prst="line">
              <a:avLst/>
            </a:prstGeom>
            <a:noFill/>
            <a:ln w="28575">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1210" name="Group 50"/>
            <p:cNvGrpSpPr>
              <a:grpSpLocks/>
            </p:cNvGrpSpPr>
            <p:nvPr/>
          </p:nvGrpSpPr>
          <p:grpSpPr bwMode="auto">
            <a:xfrm>
              <a:off x="4533" y="2341"/>
              <a:ext cx="458" cy="494"/>
              <a:chOff x="1" y="0"/>
              <a:chExt cx="19999" cy="20000"/>
            </a:xfrm>
          </p:grpSpPr>
          <p:sp>
            <p:nvSpPr>
              <p:cNvPr id="51219" name="Line 51"/>
              <p:cNvSpPr>
                <a:spLocks noChangeShapeType="1"/>
              </p:cNvSpPr>
              <p:nvPr/>
            </p:nvSpPr>
            <p:spPr bwMode="auto">
              <a:xfrm flipV="1">
                <a:off x="1583" y="2975"/>
                <a:ext cx="7242" cy="72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Line 52"/>
              <p:cNvSpPr>
                <a:spLocks noChangeShapeType="1"/>
              </p:cNvSpPr>
              <p:nvPr/>
            </p:nvSpPr>
            <p:spPr bwMode="auto">
              <a:xfrm flipH="1" flipV="1">
                <a:off x="2302" y="2975"/>
                <a:ext cx="2926" cy="293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1" name="Line 53"/>
              <p:cNvSpPr>
                <a:spLocks noChangeShapeType="1"/>
              </p:cNvSpPr>
              <p:nvPr/>
            </p:nvSpPr>
            <p:spPr bwMode="auto">
              <a:xfrm flipV="1">
                <a:off x="13813" y="822"/>
                <a:ext cx="5084" cy="508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2" name="Line 54"/>
              <p:cNvSpPr>
                <a:spLocks noChangeShapeType="1"/>
              </p:cNvSpPr>
              <p:nvPr/>
            </p:nvSpPr>
            <p:spPr bwMode="auto">
              <a:xfrm flipV="1">
                <a:off x="864" y="13764"/>
                <a:ext cx="5083" cy="508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3" name="Oval 55"/>
              <p:cNvSpPr>
                <a:spLocks noChangeArrowheads="1"/>
              </p:cNvSpPr>
              <p:nvPr/>
            </p:nvSpPr>
            <p:spPr bwMode="auto">
              <a:xfrm>
                <a:off x="17266" y="0"/>
                <a:ext cx="2734" cy="2739"/>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4" name="Oval 56"/>
              <p:cNvSpPr>
                <a:spLocks noChangeArrowheads="1"/>
              </p:cNvSpPr>
              <p:nvPr/>
            </p:nvSpPr>
            <p:spPr bwMode="auto">
              <a:xfrm>
                <a:off x="1" y="17267"/>
                <a:ext cx="2733" cy="2733"/>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5" name="Oval 57"/>
              <p:cNvSpPr>
                <a:spLocks noChangeArrowheads="1"/>
              </p:cNvSpPr>
              <p:nvPr/>
            </p:nvSpPr>
            <p:spPr bwMode="auto">
              <a:xfrm>
                <a:off x="11511" y="5752"/>
                <a:ext cx="2734" cy="273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6" name="Oval 58"/>
              <p:cNvSpPr>
                <a:spLocks noChangeArrowheads="1"/>
              </p:cNvSpPr>
              <p:nvPr/>
            </p:nvSpPr>
            <p:spPr bwMode="auto">
              <a:xfrm>
                <a:off x="5756" y="11516"/>
                <a:ext cx="2734" cy="2732"/>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1211" name="Group 62"/>
            <p:cNvGrpSpPr>
              <a:grpSpLocks/>
            </p:cNvGrpSpPr>
            <p:nvPr/>
          </p:nvGrpSpPr>
          <p:grpSpPr bwMode="auto">
            <a:xfrm flipV="1">
              <a:off x="4909" y="1823"/>
              <a:ext cx="108" cy="380"/>
              <a:chOff x="0" y="0"/>
              <a:chExt cx="20000" cy="20000"/>
            </a:xfrm>
          </p:grpSpPr>
          <p:sp>
            <p:nvSpPr>
              <p:cNvPr id="51217" name="Rectangle 63"/>
              <p:cNvSpPr>
                <a:spLocks noChangeArrowheads="1"/>
              </p:cNvSpPr>
              <p:nvPr/>
            </p:nvSpPr>
            <p:spPr bwMode="auto">
              <a:xfrm>
                <a:off x="0" y="0"/>
                <a:ext cx="20000" cy="1132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64"/>
              <p:cNvSpPr>
                <a:spLocks noChangeShapeType="1"/>
              </p:cNvSpPr>
              <p:nvPr/>
            </p:nvSpPr>
            <p:spPr bwMode="auto">
              <a:xfrm flipV="1">
                <a:off x="9860" y="11272"/>
                <a:ext cx="233" cy="8728"/>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1212" name="Rectangle 66"/>
            <p:cNvSpPr>
              <a:spLocks noChangeArrowheads="1"/>
            </p:cNvSpPr>
            <p:nvPr/>
          </p:nvSpPr>
          <p:spPr bwMode="auto">
            <a:xfrm>
              <a:off x="4349" y="1752"/>
              <a:ext cx="529"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1213" name="Rectangle 67"/>
            <p:cNvSpPr>
              <a:spLocks noChangeArrowheads="1"/>
            </p:cNvSpPr>
            <p:nvPr/>
          </p:nvSpPr>
          <p:spPr bwMode="auto">
            <a:xfrm>
              <a:off x="3487" y="2366"/>
              <a:ext cx="805"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控制线</a:t>
              </a:r>
            </a:p>
          </p:txBody>
        </p:sp>
        <p:sp>
          <p:nvSpPr>
            <p:cNvPr id="51214" name="Line 68"/>
            <p:cNvSpPr>
              <a:spLocks noChangeShapeType="1"/>
            </p:cNvSpPr>
            <p:nvPr/>
          </p:nvSpPr>
          <p:spPr bwMode="auto">
            <a:xfrm>
              <a:off x="3442" y="2886"/>
              <a:ext cx="607"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sp>
          <p:nvSpPr>
            <p:cNvPr id="51215" name="Rectangle 69"/>
            <p:cNvSpPr>
              <a:spLocks noChangeArrowheads="1"/>
            </p:cNvSpPr>
            <p:nvPr/>
          </p:nvSpPr>
          <p:spPr bwMode="auto">
            <a:xfrm>
              <a:off x="4530" y="3275"/>
              <a:ext cx="396"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检</a:t>
              </a:r>
            </a:p>
            <a:p>
              <a:pPr algn="ctr" eaLnBrk="0" hangingPunct="0"/>
              <a:r>
                <a:rPr lang="zh-CN" altLang="en-US" sz="2400" b="1">
                  <a:latin typeface="Times New Roman" pitchFamily="18" charset="0"/>
                </a:rPr>
                <a:t>测</a:t>
              </a:r>
            </a:p>
            <a:p>
              <a:pPr algn="ctr" eaLnBrk="0" hangingPunct="0"/>
              <a:r>
                <a:rPr lang="zh-CN" altLang="en-US" sz="2400" b="1">
                  <a:latin typeface="Times New Roman" pitchFamily="18" charset="0"/>
                </a:rPr>
                <a:t>线</a:t>
              </a:r>
            </a:p>
          </p:txBody>
        </p:sp>
        <p:sp>
          <p:nvSpPr>
            <p:cNvPr id="51216" name="Rectangle 75"/>
            <p:cNvSpPr>
              <a:spLocks noChangeArrowheads="1"/>
            </p:cNvSpPr>
            <p:nvPr/>
          </p:nvSpPr>
          <p:spPr bwMode="auto">
            <a:xfrm>
              <a:off x="3515" y="2886"/>
              <a:ext cx="529"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a:t>
              </a:r>
              <a:r>
                <a:rPr lang="en-US" altLang="zh-CN" sz="2400" b="1">
                  <a:latin typeface="Times New Roman" pitchFamily="18" charset="0"/>
                </a:rPr>
                <a:t>0</a:t>
              </a:r>
            </a:p>
          </p:txBody>
        </p:sp>
      </p:grpSp>
      <p:grpSp>
        <p:nvGrpSpPr>
          <p:cNvPr id="282705" name="Group 81"/>
          <p:cNvGrpSpPr>
            <a:grpSpLocks/>
          </p:cNvGrpSpPr>
          <p:nvPr/>
        </p:nvGrpSpPr>
        <p:grpSpPr bwMode="auto">
          <a:xfrm>
            <a:off x="5603875" y="1485900"/>
            <a:ext cx="731838" cy="714375"/>
            <a:chOff x="3474" y="935"/>
            <a:chExt cx="2062" cy="518"/>
          </a:xfrm>
        </p:grpSpPr>
        <p:pic>
          <p:nvPicPr>
            <p:cNvPr id="51206" name="Picture 70"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74" y="936"/>
              <a:ext cx="453"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7" name="Text Box 77"/>
            <p:cNvSpPr txBox="1">
              <a:spLocks noChangeArrowheads="1"/>
            </p:cNvSpPr>
            <p:nvPr/>
          </p:nvSpPr>
          <p:spPr bwMode="auto">
            <a:xfrm>
              <a:off x="3969" y="935"/>
              <a:ext cx="1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按下，检测线＝</a:t>
              </a:r>
              <a:r>
                <a:rPr lang="en-US" altLang="zh-CN" sz="2400"/>
                <a:t>0</a:t>
              </a:r>
            </a:p>
            <a:p>
              <a:pPr eaLnBrk="1" hangingPunct="1"/>
              <a:r>
                <a:rPr lang="zh-CN" altLang="en-US" sz="2400"/>
                <a:t>释放，检测线＝</a:t>
              </a:r>
              <a:r>
                <a:rPr lang="en-US" altLang="zh-CN" sz="2400"/>
                <a:t>1</a:t>
              </a:r>
            </a:p>
          </p:txBody>
        </p:sp>
      </p:grpSp>
      <p:pic>
        <p:nvPicPr>
          <p:cNvPr id="282702"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96975"/>
            <a:ext cx="44672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76950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82704"/>
                                        </p:tgtEl>
                                        <p:attrNameLst>
                                          <p:attrName>style.visibility</p:attrName>
                                        </p:attrNameLst>
                                      </p:cBhvr>
                                      <p:to>
                                        <p:strVal val="visible"/>
                                      </p:to>
                                    </p:set>
                                    <p:animEffect transition="in" filter="blinds(horizontal)">
                                      <p:cBhvr>
                                        <p:cTn id="7" dur="500"/>
                                        <p:tgtEl>
                                          <p:spTgt spid="28270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82705"/>
                                        </p:tgtEl>
                                        <p:attrNameLst>
                                          <p:attrName>style.visibility</p:attrName>
                                        </p:attrNameLst>
                                      </p:cBhvr>
                                      <p:to>
                                        <p:strVal val="visible"/>
                                      </p:to>
                                    </p:set>
                                    <p:animEffect transition="in" filter="blinds(horizontal)">
                                      <p:cBhvr>
                                        <p:cTn id="11" dur="500"/>
                                        <p:tgtEl>
                                          <p:spTgt spid="2827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82702"/>
                                        </p:tgtEl>
                                        <p:attrNameLst>
                                          <p:attrName>style.visibility</p:attrName>
                                        </p:attrNameLst>
                                      </p:cBhvr>
                                      <p:to>
                                        <p:strVal val="visible"/>
                                      </p:to>
                                    </p:set>
                                    <p:animEffect transition="in" filter="blinds(horizontal)">
                                      <p:cBhvr>
                                        <p:cTn id="16" dur="500"/>
                                        <p:tgtEl>
                                          <p:spTgt spid="282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188913"/>
            <a:ext cx="6399212" cy="706437"/>
          </a:xfrm>
        </p:spPr>
        <p:txBody>
          <a:bodyPr/>
          <a:lstStyle/>
          <a:p>
            <a:pPr eaLnBrk="1" hangingPunct="1"/>
            <a:r>
              <a:rPr lang="zh-CN" altLang="en-US" sz="3600" smtClean="0"/>
              <a:t>扫描法键盘识别</a:t>
            </a:r>
          </a:p>
        </p:txBody>
      </p:sp>
      <p:sp>
        <p:nvSpPr>
          <p:cNvPr id="362499" name="Rectangle 3"/>
          <p:cNvSpPr>
            <a:spLocks noGrp="1" noChangeArrowheads="1"/>
          </p:cNvSpPr>
          <p:nvPr>
            <p:ph type="body" idx="1"/>
          </p:nvPr>
        </p:nvSpPr>
        <p:spPr>
          <a:xfrm>
            <a:off x="298450" y="1125538"/>
            <a:ext cx="8521700" cy="5472112"/>
          </a:xfrm>
        </p:spPr>
        <p:txBody>
          <a:bodyPr/>
          <a:lstStyle/>
          <a:p>
            <a:pPr marL="533400" indent="-533400" eaLnBrk="1" hangingPunct="1"/>
            <a:r>
              <a:rPr lang="zh-CN" altLang="en-US" smtClean="0">
                <a:latin typeface="Times New Roman" pitchFamily="18" charset="0"/>
              </a:rPr>
              <a:t>先判断是否有键按下：</a:t>
            </a:r>
            <a:r>
              <a:rPr kumimoji="1" lang="zh-CN" altLang="en-US" smtClean="0">
                <a:solidFill>
                  <a:srgbClr val="CC0000"/>
                </a:solidFill>
              </a:rPr>
              <a:t>使所有行线为低电平（送“</a:t>
            </a:r>
            <a:r>
              <a:rPr kumimoji="1" lang="en-US" altLang="zh-CN" smtClean="0">
                <a:solidFill>
                  <a:srgbClr val="CC0000"/>
                </a:solidFill>
              </a:rPr>
              <a:t>0”</a:t>
            </a:r>
            <a:r>
              <a:rPr kumimoji="1" lang="zh-CN" altLang="en-US" smtClean="0">
                <a:solidFill>
                  <a:srgbClr val="CC0000"/>
                </a:solidFill>
              </a:rPr>
              <a:t>），</a:t>
            </a:r>
            <a:r>
              <a:rPr lang="zh-CN" altLang="en-US" smtClean="0">
                <a:solidFill>
                  <a:srgbClr val="CC0000"/>
                </a:solidFill>
                <a:latin typeface="Times New Roman" pitchFamily="18" charset="0"/>
              </a:rPr>
              <a:t>通过检查列线电位实现</a:t>
            </a:r>
            <a:r>
              <a:rPr lang="zh-CN" altLang="en-US" smtClean="0">
                <a:latin typeface="Times New Roman" pitchFamily="18" charset="0"/>
              </a:rPr>
              <a:t>。</a:t>
            </a:r>
          </a:p>
          <a:p>
            <a:pPr marL="533400" indent="-533400" eaLnBrk="1" hangingPunct="1"/>
            <a:r>
              <a:rPr lang="zh-CN" altLang="en-US" smtClean="0">
                <a:latin typeface="Times New Roman" pitchFamily="18" charset="0"/>
              </a:rPr>
              <a:t>扫描判断是哪一个键被按下：</a:t>
            </a:r>
          </a:p>
          <a:p>
            <a:pPr marL="990600" lvl="1" indent="-533400" eaLnBrk="1" hangingPunct="1">
              <a:buFontTx/>
              <a:buAutoNum type="circleNumDbPlain"/>
            </a:pPr>
            <a:r>
              <a:rPr lang="zh-CN" altLang="en-US" smtClean="0">
                <a:latin typeface="Times New Roman" pitchFamily="18" charset="0"/>
              </a:rPr>
              <a:t>先使第</a:t>
            </a:r>
            <a:r>
              <a:rPr lang="en-US" altLang="zh-CN" smtClean="0">
                <a:solidFill>
                  <a:srgbClr val="0033CC"/>
                </a:solidFill>
                <a:latin typeface="Times New Roman" pitchFamily="18" charset="0"/>
              </a:rPr>
              <a:t>0</a:t>
            </a:r>
            <a:r>
              <a:rPr lang="zh-CN" altLang="en-US" smtClean="0">
                <a:latin typeface="Times New Roman" pitchFamily="18" charset="0"/>
              </a:rPr>
              <a:t>行为低电平，其余行为高电平，然后看第</a:t>
            </a:r>
            <a:r>
              <a:rPr lang="en-US" altLang="zh-CN" smtClean="0">
                <a:latin typeface="Times New Roman" pitchFamily="18" charset="0"/>
              </a:rPr>
              <a:t>0</a:t>
            </a:r>
            <a:r>
              <a:rPr lang="zh-CN" altLang="en-US" smtClean="0">
                <a:latin typeface="Times New Roman" pitchFamily="18" charset="0"/>
              </a:rPr>
              <a:t>行是否有键闭合（通过检查列线电位实现）。</a:t>
            </a:r>
          </a:p>
          <a:p>
            <a:pPr marL="990600" lvl="1" indent="-533400" eaLnBrk="1" hangingPunct="1">
              <a:buFontTx/>
              <a:buAutoNum type="circleNumDbPlain"/>
            </a:pPr>
            <a:r>
              <a:rPr lang="zh-CN" altLang="en-US" smtClean="0">
                <a:latin typeface="Times New Roman" pitchFamily="18" charset="0"/>
              </a:rPr>
              <a:t>再使第</a:t>
            </a:r>
            <a:r>
              <a:rPr lang="en-US" altLang="zh-CN" smtClean="0">
                <a:solidFill>
                  <a:srgbClr val="0033CC"/>
                </a:solidFill>
                <a:latin typeface="Times New Roman" pitchFamily="18" charset="0"/>
              </a:rPr>
              <a:t>1</a:t>
            </a:r>
            <a:r>
              <a:rPr lang="zh-CN" altLang="en-US" smtClean="0">
                <a:latin typeface="Times New Roman" pitchFamily="18" charset="0"/>
              </a:rPr>
              <a:t>行为低电平，然后检测列线是否有变为低电位的线。</a:t>
            </a:r>
          </a:p>
          <a:p>
            <a:pPr marL="990600" lvl="1" indent="-533400" eaLnBrk="1" hangingPunct="1">
              <a:buFontTx/>
              <a:buAutoNum type="circleNumDbPlain"/>
            </a:pPr>
            <a:r>
              <a:rPr lang="zh-CN" altLang="en-US" smtClean="0">
                <a:latin typeface="Times New Roman" pitchFamily="18" charset="0"/>
              </a:rPr>
              <a:t>如此往下逐行扫描，直到最后一行。</a:t>
            </a:r>
          </a:p>
          <a:p>
            <a:pPr marL="990600" lvl="1" indent="-533400" eaLnBrk="1" hangingPunct="1">
              <a:buFontTx/>
              <a:buAutoNum type="circleNumDbPlain"/>
            </a:pPr>
            <a:r>
              <a:rPr lang="zh-CN" altLang="en-US" smtClean="0">
                <a:latin typeface="Times New Roman" pitchFamily="18" charset="0"/>
              </a:rPr>
              <a:t>在扫描过程中，当发现某一行有键闭合时，便在扫描中途退出。</a:t>
            </a:r>
          </a:p>
          <a:p>
            <a:pPr marL="533400" indent="-533400" eaLnBrk="1" hangingPunct="1"/>
            <a:r>
              <a:rPr lang="zh-CN" altLang="en-US" smtClean="0">
                <a:latin typeface="Times New Roman" pitchFamily="18" charset="0"/>
              </a:rPr>
              <a:t>通过组合</a:t>
            </a:r>
            <a:r>
              <a:rPr lang="zh-CN" altLang="en-US" smtClean="0">
                <a:solidFill>
                  <a:srgbClr val="0033CC"/>
                </a:solidFill>
                <a:latin typeface="Times New Roman" pitchFamily="18" charset="0"/>
              </a:rPr>
              <a:t>行线和列线</a:t>
            </a:r>
            <a:r>
              <a:rPr lang="zh-CN" altLang="en-US" smtClean="0">
                <a:latin typeface="Times New Roman" pitchFamily="18" charset="0"/>
              </a:rPr>
              <a:t>可识别此刻按下的是哪一键。</a:t>
            </a:r>
          </a:p>
        </p:txBody>
      </p:sp>
    </p:spTree>
    <p:extLst>
      <p:ext uri="{BB962C8B-B14F-4D97-AF65-F5344CB8AC3E}">
        <p14:creationId xmlns:p14="http://schemas.microsoft.com/office/powerpoint/2010/main" val="16627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animEffect transition="in" filter="slide(fromBottom)">
                                      <p:cBhvr>
                                        <p:cTn id="27" dur="500"/>
                                        <p:tgtEl>
                                          <p:spTgt spid="362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9388" y="188913"/>
            <a:ext cx="8496300" cy="706437"/>
          </a:xfrm>
        </p:spPr>
        <p:txBody>
          <a:bodyPr/>
          <a:lstStyle/>
          <a:p>
            <a:pPr eaLnBrk="1" hangingPunct="1"/>
            <a:r>
              <a:rPr lang="zh-CN" altLang="en-US" sz="3600" smtClean="0"/>
              <a:t>按键抖动</a:t>
            </a:r>
          </a:p>
        </p:txBody>
      </p:sp>
      <p:sp>
        <p:nvSpPr>
          <p:cNvPr id="301059" name="Rectangle 3"/>
          <p:cNvSpPr>
            <a:spLocks noGrp="1" noChangeArrowheads="1"/>
          </p:cNvSpPr>
          <p:nvPr>
            <p:ph type="body" idx="1"/>
          </p:nvPr>
        </p:nvSpPr>
        <p:spPr>
          <a:xfrm>
            <a:off x="300038" y="1125538"/>
            <a:ext cx="8593137" cy="4751387"/>
          </a:xfrm>
        </p:spPr>
        <p:txBody>
          <a:bodyPr/>
          <a:lstStyle/>
          <a:p>
            <a:pPr eaLnBrk="1" hangingPunct="1"/>
            <a:r>
              <a:rPr lang="zh-CN" altLang="en-US" sz="2400" smtClean="0">
                <a:latin typeface="Times New Roman" pitchFamily="18" charset="0"/>
              </a:rPr>
              <a:t>机械按键存在</a:t>
            </a:r>
            <a:r>
              <a:rPr lang="zh-CN" altLang="en-US" sz="2400" smtClean="0">
                <a:solidFill>
                  <a:srgbClr val="CC0000"/>
                </a:solidFill>
                <a:latin typeface="Times New Roman" pitchFamily="18" charset="0"/>
              </a:rPr>
              <a:t>抖动现象</a:t>
            </a:r>
            <a:r>
              <a:rPr lang="zh-CN" altLang="en-US" sz="2400" smtClean="0">
                <a:latin typeface="Times New Roman" pitchFamily="18" charset="0"/>
              </a:rPr>
              <a:t>：当按下或释放一个键时，往往会出现按键在闭合位置和断开位置之间跳几下才稳定到闭合状态。</a:t>
            </a:r>
          </a:p>
          <a:p>
            <a:pPr lvl="1" eaLnBrk="1" hangingPunct="1"/>
            <a:r>
              <a:rPr lang="zh-CN" altLang="en-US" sz="2400" smtClean="0">
                <a:latin typeface="Times New Roman" pitchFamily="18" charset="0"/>
              </a:rPr>
              <a:t>抖动的持续时间通常不大于</a:t>
            </a:r>
            <a:r>
              <a:rPr lang="en-US" altLang="zh-CN" sz="2400" smtClean="0"/>
              <a:t>10ms</a:t>
            </a:r>
            <a:r>
              <a:rPr lang="zh-CN" altLang="en-US" sz="2400" smtClean="0"/>
              <a:t>。</a:t>
            </a:r>
          </a:p>
          <a:p>
            <a:pPr lvl="1" eaLnBrk="1" hangingPunct="1"/>
            <a:r>
              <a:rPr lang="zh-CN" altLang="en-US" sz="2400" smtClean="0"/>
              <a:t>采用</a:t>
            </a:r>
            <a:r>
              <a:rPr lang="zh-CN" altLang="en-US" sz="2400" smtClean="0">
                <a:solidFill>
                  <a:srgbClr val="D60093"/>
                </a:solidFill>
              </a:rPr>
              <a:t>硬件消抖电路</a:t>
            </a:r>
            <a:r>
              <a:rPr lang="zh-CN" altLang="en-US" sz="2400" smtClean="0"/>
              <a:t>或</a:t>
            </a:r>
            <a:r>
              <a:rPr lang="zh-CN" altLang="en-US" sz="2400" smtClean="0">
                <a:solidFill>
                  <a:srgbClr val="D60093"/>
                </a:solidFill>
              </a:rPr>
              <a:t>软件延时方法</a:t>
            </a:r>
            <a:r>
              <a:rPr lang="zh-CN" altLang="en-US" sz="2400" smtClean="0"/>
              <a:t>解决。</a:t>
            </a:r>
          </a:p>
        </p:txBody>
      </p:sp>
      <p:grpSp>
        <p:nvGrpSpPr>
          <p:cNvPr id="301060" name="Group 4"/>
          <p:cNvGrpSpPr>
            <a:grpSpLocks/>
          </p:cNvGrpSpPr>
          <p:nvPr/>
        </p:nvGrpSpPr>
        <p:grpSpPr bwMode="auto">
          <a:xfrm>
            <a:off x="1331913" y="3500438"/>
            <a:ext cx="6092825" cy="3130550"/>
            <a:chOff x="1683" y="9008"/>
            <a:chExt cx="2431" cy="1631"/>
          </a:xfrm>
        </p:grpSpPr>
        <p:sp>
          <p:nvSpPr>
            <p:cNvPr id="53253" name="Freeform 5"/>
            <p:cNvSpPr>
              <a:spLocks/>
            </p:cNvSpPr>
            <p:nvPr/>
          </p:nvSpPr>
          <p:spPr bwMode="auto">
            <a:xfrm>
              <a:off x="1683" y="9333"/>
              <a:ext cx="2431" cy="706"/>
            </a:xfrm>
            <a:custGeom>
              <a:avLst/>
              <a:gdLst>
                <a:gd name="T0" fmla="*/ 0 w 20000"/>
                <a:gd name="T1" fmla="*/ 0 h 20000"/>
                <a:gd name="T2" fmla="*/ 41 w 20000"/>
                <a:gd name="T3" fmla="*/ 0 h 20000"/>
                <a:gd name="T4" fmla="*/ 48 w 20000"/>
                <a:gd name="T5" fmla="*/ 19 h 20000"/>
                <a:gd name="T6" fmla="*/ 55 w 20000"/>
                <a:gd name="T7" fmla="*/ 22 h 20000"/>
                <a:gd name="T8" fmla="*/ 64 w 20000"/>
                <a:gd name="T9" fmla="*/ 20 h 20000"/>
                <a:gd name="T10" fmla="*/ 66 w 20000"/>
                <a:gd name="T11" fmla="*/ 7 h 20000"/>
                <a:gd name="T12" fmla="*/ 71 w 20000"/>
                <a:gd name="T13" fmla="*/ 6 h 20000"/>
                <a:gd name="T14" fmla="*/ 76 w 20000"/>
                <a:gd name="T15" fmla="*/ 6 h 20000"/>
                <a:gd name="T16" fmla="*/ 76 w 20000"/>
                <a:gd name="T17" fmla="*/ 8 h 20000"/>
                <a:gd name="T18" fmla="*/ 74 w 20000"/>
                <a:gd name="T19" fmla="*/ 25 h 20000"/>
                <a:gd name="T20" fmla="*/ 79 w 20000"/>
                <a:gd name="T21" fmla="*/ 25 h 20000"/>
                <a:gd name="T22" fmla="*/ 85 w 20000"/>
                <a:gd name="T23" fmla="*/ 22 h 20000"/>
                <a:gd name="T24" fmla="*/ 85 w 20000"/>
                <a:gd name="T25" fmla="*/ 18 h 20000"/>
                <a:gd name="T26" fmla="*/ 88 w 20000"/>
                <a:gd name="T27" fmla="*/ 17 h 20000"/>
                <a:gd name="T28" fmla="*/ 93 w 20000"/>
                <a:gd name="T29" fmla="*/ 17 h 20000"/>
                <a:gd name="T30" fmla="*/ 93 w 20000"/>
                <a:gd name="T31" fmla="*/ 24 h 20000"/>
                <a:gd name="T32" fmla="*/ 197 w 20000"/>
                <a:gd name="T33" fmla="*/ 24 h 20000"/>
                <a:gd name="T34" fmla="*/ 209 w 20000"/>
                <a:gd name="T35" fmla="*/ 3 h 20000"/>
                <a:gd name="T36" fmla="*/ 218 w 20000"/>
                <a:gd name="T37" fmla="*/ 2 h 20000"/>
                <a:gd name="T38" fmla="*/ 218 w 20000"/>
                <a:gd name="T39" fmla="*/ 23 h 20000"/>
                <a:gd name="T40" fmla="*/ 221 w 20000"/>
                <a:gd name="T41" fmla="*/ 24 h 20000"/>
                <a:gd name="T42" fmla="*/ 225 w 20000"/>
                <a:gd name="T43" fmla="*/ 24 h 20000"/>
                <a:gd name="T44" fmla="*/ 228 w 20000"/>
                <a:gd name="T45" fmla="*/ 6 h 20000"/>
                <a:gd name="T46" fmla="*/ 231 w 20000"/>
                <a:gd name="T47" fmla="*/ 5 h 20000"/>
                <a:gd name="T48" fmla="*/ 233 w 20000"/>
                <a:gd name="T49" fmla="*/ 5 h 20000"/>
                <a:gd name="T50" fmla="*/ 238 w 20000"/>
                <a:gd name="T51" fmla="*/ 6 h 20000"/>
                <a:gd name="T52" fmla="*/ 238 w 20000"/>
                <a:gd name="T53" fmla="*/ 9 h 20000"/>
                <a:gd name="T54" fmla="*/ 240 w 20000"/>
                <a:gd name="T55" fmla="*/ 13 h 20000"/>
                <a:gd name="T56" fmla="*/ 245 w 20000"/>
                <a:gd name="T57" fmla="*/ 13 h 20000"/>
                <a:gd name="T58" fmla="*/ 251 w 20000"/>
                <a:gd name="T59" fmla="*/ 6 h 20000"/>
                <a:gd name="T60" fmla="*/ 251 w 20000"/>
                <a:gd name="T61" fmla="*/ 1 h 20000"/>
                <a:gd name="T62" fmla="*/ 295 w 20000"/>
                <a:gd name="T63" fmla="*/ 1 h 200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0000" h="20000">
                  <a:moveTo>
                    <a:pt x="0" y="0"/>
                  </a:moveTo>
                  <a:lnTo>
                    <a:pt x="2805" y="0"/>
                  </a:lnTo>
                  <a:lnTo>
                    <a:pt x="3274" y="14873"/>
                  </a:lnTo>
                  <a:lnTo>
                    <a:pt x="3743" y="17847"/>
                  </a:lnTo>
                  <a:lnTo>
                    <a:pt x="4327" y="15722"/>
                  </a:lnTo>
                  <a:lnTo>
                    <a:pt x="4443" y="5524"/>
                  </a:lnTo>
                  <a:lnTo>
                    <a:pt x="4796" y="4674"/>
                  </a:lnTo>
                  <a:lnTo>
                    <a:pt x="5142" y="4674"/>
                  </a:lnTo>
                  <a:lnTo>
                    <a:pt x="5142" y="6374"/>
                  </a:lnTo>
                  <a:lnTo>
                    <a:pt x="5027" y="19972"/>
                  </a:lnTo>
                  <a:lnTo>
                    <a:pt x="5381" y="19972"/>
                  </a:lnTo>
                  <a:lnTo>
                    <a:pt x="5726" y="17847"/>
                  </a:lnTo>
                  <a:lnTo>
                    <a:pt x="5726" y="14448"/>
                  </a:lnTo>
                  <a:lnTo>
                    <a:pt x="5965" y="13598"/>
                  </a:lnTo>
                  <a:lnTo>
                    <a:pt x="6310" y="13598"/>
                  </a:lnTo>
                  <a:lnTo>
                    <a:pt x="6310" y="19547"/>
                  </a:lnTo>
                  <a:lnTo>
                    <a:pt x="13328" y="19547"/>
                  </a:lnTo>
                  <a:lnTo>
                    <a:pt x="14151" y="2125"/>
                  </a:lnTo>
                  <a:lnTo>
                    <a:pt x="14735" y="1700"/>
                  </a:lnTo>
                  <a:lnTo>
                    <a:pt x="14735" y="18272"/>
                  </a:lnTo>
                  <a:lnTo>
                    <a:pt x="14965" y="19547"/>
                  </a:lnTo>
                  <a:lnTo>
                    <a:pt x="15195" y="19122"/>
                  </a:lnTo>
                  <a:lnTo>
                    <a:pt x="15434" y="5099"/>
                  </a:lnTo>
                  <a:lnTo>
                    <a:pt x="15664" y="4249"/>
                  </a:lnTo>
                  <a:lnTo>
                    <a:pt x="15780" y="4249"/>
                  </a:lnTo>
                  <a:lnTo>
                    <a:pt x="16133" y="5099"/>
                  </a:lnTo>
                  <a:lnTo>
                    <a:pt x="16133" y="7224"/>
                  </a:lnTo>
                  <a:lnTo>
                    <a:pt x="16248" y="10198"/>
                  </a:lnTo>
                  <a:lnTo>
                    <a:pt x="16602" y="10198"/>
                  </a:lnTo>
                  <a:lnTo>
                    <a:pt x="16956" y="4674"/>
                  </a:lnTo>
                  <a:lnTo>
                    <a:pt x="16956" y="425"/>
                  </a:lnTo>
                  <a:lnTo>
                    <a:pt x="19992" y="42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54" name="Group 6"/>
            <p:cNvGrpSpPr>
              <a:grpSpLocks/>
            </p:cNvGrpSpPr>
            <p:nvPr/>
          </p:nvGrpSpPr>
          <p:grpSpPr bwMode="auto">
            <a:xfrm>
              <a:off x="1937" y="10088"/>
              <a:ext cx="677" cy="551"/>
              <a:chOff x="0" y="-1"/>
              <a:chExt cx="20000" cy="20001"/>
            </a:xfrm>
          </p:grpSpPr>
          <p:sp>
            <p:nvSpPr>
              <p:cNvPr id="53268" name="Rectangle 7"/>
              <p:cNvSpPr>
                <a:spLocks noChangeArrowheads="1"/>
              </p:cNvSpPr>
              <p:nvPr/>
            </p:nvSpPr>
            <p:spPr bwMode="auto">
              <a:xfrm>
                <a:off x="0" y="12523"/>
                <a:ext cx="20000" cy="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前沿抖动</a:t>
                </a:r>
              </a:p>
            </p:txBody>
          </p:sp>
          <p:sp>
            <p:nvSpPr>
              <p:cNvPr id="53269" name="Line 8"/>
              <p:cNvSpPr>
                <a:spLocks noChangeShapeType="1"/>
              </p:cNvSpPr>
              <p:nvPr/>
            </p:nvSpPr>
            <p:spPr bwMode="auto">
              <a:xfrm>
                <a:off x="2690" y="5080"/>
                <a:ext cx="12876" cy="37"/>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70" name="Group 9"/>
              <p:cNvGrpSpPr>
                <a:grpSpLocks/>
              </p:cNvGrpSpPr>
              <p:nvPr/>
            </p:nvGrpSpPr>
            <p:grpSpPr bwMode="auto">
              <a:xfrm>
                <a:off x="2254" y="-1"/>
                <a:ext cx="13674" cy="11288"/>
                <a:chOff x="0" y="0"/>
                <a:chExt cx="20185" cy="19998"/>
              </a:xfrm>
            </p:grpSpPr>
            <p:sp>
              <p:nvSpPr>
                <p:cNvPr id="53271" name="Line 10"/>
                <p:cNvSpPr>
                  <a:spLocks noChangeShapeType="1"/>
                </p:cNvSpPr>
                <p:nvPr/>
              </p:nvSpPr>
              <p:spPr bwMode="auto">
                <a:xfrm>
                  <a:off x="0" y="0"/>
                  <a:ext cx="31"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2" name="Line 11"/>
                <p:cNvSpPr>
                  <a:spLocks noChangeShapeType="1"/>
                </p:cNvSpPr>
                <p:nvPr/>
              </p:nvSpPr>
              <p:spPr bwMode="auto">
                <a:xfrm>
                  <a:off x="20138" y="0"/>
                  <a:ext cx="47"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53255" name="Group 12"/>
            <p:cNvGrpSpPr>
              <a:grpSpLocks/>
            </p:cNvGrpSpPr>
            <p:nvPr/>
          </p:nvGrpSpPr>
          <p:grpSpPr bwMode="auto">
            <a:xfrm>
              <a:off x="3197" y="10088"/>
              <a:ext cx="797" cy="551"/>
              <a:chOff x="0" y="-1"/>
              <a:chExt cx="20000" cy="20001"/>
            </a:xfrm>
          </p:grpSpPr>
          <p:sp>
            <p:nvSpPr>
              <p:cNvPr id="53263" name="Rectangle 13"/>
              <p:cNvSpPr>
                <a:spLocks noChangeArrowheads="1"/>
              </p:cNvSpPr>
              <p:nvPr/>
            </p:nvSpPr>
            <p:spPr bwMode="auto">
              <a:xfrm>
                <a:off x="0" y="12523"/>
                <a:ext cx="20000" cy="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后沿抖动</a:t>
                </a:r>
              </a:p>
            </p:txBody>
          </p:sp>
          <p:sp>
            <p:nvSpPr>
              <p:cNvPr id="53264" name="Line 14"/>
              <p:cNvSpPr>
                <a:spLocks noChangeShapeType="1"/>
              </p:cNvSpPr>
              <p:nvPr/>
            </p:nvSpPr>
            <p:spPr bwMode="auto">
              <a:xfrm>
                <a:off x="2683" y="5080"/>
                <a:ext cx="12873" cy="37"/>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65" name="Group 15"/>
              <p:cNvGrpSpPr>
                <a:grpSpLocks/>
              </p:cNvGrpSpPr>
              <p:nvPr/>
            </p:nvGrpSpPr>
            <p:grpSpPr bwMode="auto">
              <a:xfrm>
                <a:off x="2231" y="-1"/>
                <a:ext cx="13704" cy="11288"/>
                <a:chOff x="0" y="0"/>
                <a:chExt cx="19795" cy="19998"/>
              </a:xfrm>
            </p:grpSpPr>
            <p:sp>
              <p:nvSpPr>
                <p:cNvPr id="53266" name="Line 16"/>
                <p:cNvSpPr>
                  <a:spLocks noChangeShapeType="1"/>
                </p:cNvSpPr>
                <p:nvPr/>
              </p:nvSpPr>
              <p:spPr bwMode="auto">
                <a:xfrm>
                  <a:off x="0" y="0"/>
                  <a:ext cx="39"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7" name="Line 17"/>
                <p:cNvSpPr>
                  <a:spLocks noChangeShapeType="1"/>
                </p:cNvSpPr>
                <p:nvPr/>
              </p:nvSpPr>
              <p:spPr bwMode="auto">
                <a:xfrm>
                  <a:off x="19756" y="0"/>
                  <a:ext cx="39"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3256" name="Line 18"/>
            <p:cNvSpPr>
              <a:spLocks noChangeShapeType="1"/>
            </p:cNvSpPr>
            <p:nvPr/>
          </p:nvSpPr>
          <p:spPr bwMode="auto">
            <a:xfrm>
              <a:off x="2051" y="9163"/>
              <a:ext cx="1673" cy="1"/>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57" name="Group 19"/>
            <p:cNvGrpSpPr>
              <a:grpSpLocks/>
            </p:cNvGrpSpPr>
            <p:nvPr/>
          </p:nvGrpSpPr>
          <p:grpSpPr bwMode="auto">
            <a:xfrm>
              <a:off x="2026" y="9008"/>
              <a:ext cx="1713" cy="311"/>
              <a:chOff x="0" y="0"/>
              <a:chExt cx="19028" cy="20000"/>
            </a:xfrm>
          </p:grpSpPr>
          <p:sp>
            <p:nvSpPr>
              <p:cNvPr id="53261" name="Line 20"/>
              <p:cNvSpPr>
                <a:spLocks noChangeShapeType="1"/>
              </p:cNvSpPr>
              <p:nvPr/>
            </p:nvSpPr>
            <p:spPr bwMode="auto">
              <a:xfrm>
                <a:off x="0" y="0"/>
                <a:ext cx="8"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21"/>
              <p:cNvSpPr>
                <a:spLocks noChangeShapeType="1"/>
              </p:cNvSpPr>
              <p:nvPr/>
            </p:nvSpPr>
            <p:spPr bwMode="auto">
              <a:xfrm>
                <a:off x="19020" y="0"/>
                <a:ext cx="8"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3258" name="Rectangle 22"/>
            <p:cNvSpPr>
              <a:spLocks noChangeArrowheads="1"/>
            </p:cNvSpPr>
            <p:nvPr/>
          </p:nvSpPr>
          <p:spPr bwMode="auto">
            <a:xfrm>
              <a:off x="2598" y="10253"/>
              <a:ext cx="64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键稳定</a:t>
              </a:r>
            </a:p>
          </p:txBody>
        </p:sp>
        <p:sp>
          <p:nvSpPr>
            <p:cNvPr id="53259" name="Rectangle 23"/>
            <p:cNvSpPr>
              <a:spLocks noChangeArrowheads="1"/>
            </p:cNvSpPr>
            <p:nvPr/>
          </p:nvSpPr>
          <p:spPr bwMode="auto">
            <a:xfrm>
              <a:off x="2523" y="9083"/>
              <a:ext cx="646" cy="206"/>
            </a:xfrm>
            <a:prstGeom prst="rect">
              <a:avLst/>
            </a:prstGeom>
            <a:solidFill>
              <a:srgbClr val="FFFFFF"/>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键按下</a:t>
              </a:r>
            </a:p>
          </p:txBody>
        </p:sp>
        <p:sp>
          <p:nvSpPr>
            <p:cNvPr id="53260" name="Line 24"/>
            <p:cNvSpPr>
              <a:spLocks noChangeShapeType="1"/>
            </p:cNvSpPr>
            <p:nvPr/>
          </p:nvSpPr>
          <p:spPr bwMode="auto">
            <a:xfrm>
              <a:off x="2486" y="10228"/>
              <a:ext cx="788" cy="1"/>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3529377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slide(fromBottom)">
                                      <p:cBhvr>
                                        <p:cTn id="7" dur="500"/>
                                        <p:tgtEl>
                                          <p:spTgt spid="30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01059">
                                            <p:txEl>
                                              <p:pRg st="1" end="1"/>
                                            </p:txEl>
                                          </p:spTgt>
                                        </p:tgtEl>
                                        <p:attrNameLst>
                                          <p:attrName>style.visibility</p:attrName>
                                        </p:attrNameLst>
                                      </p:cBhvr>
                                      <p:to>
                                        <p:strVal val="visible"/>
                                      </p:to>
                                    </p:set>
                                    <p:animEffect transition="in" filter="slide(fromBottom)">
                                      <p:cBhvr>
                                        <p:cTn id="12" dur="500"/>
                                        <p:tgtEl>
                                          <p:spTgt spid="301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01059">
                                            <p:txEl>
                                              <p:pRg st="2" end="2"/>
                                            </p:txEl>
                                          </p:spTgt>
                                        </p:tgtEl>
                                        <p:attrNameLst>
                                          <p:attrName>style.visibility</p:attrName>
                                        </p:attrNameLst>
                                      </p:cBhvr>
                                      <p:to>
                                        <p:strVal val="visible"/>
                                      </p:to>
                                    </p:set>
                                    <p:animEffect transition="in" filter="slide(fromBottom)">
                                      <p:cBhvr>
                                        <p:cTn id="17" dur="500"/>
                                        <p:tgtEl>
                                          <p:spTgt spid="301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79413" y="333375"/>
            <a:ext cx="8296275" cy="549275"/>
          </a:xfrm>
        </p:spPr>
        <p:txBody>
          <a:bodyPr/>
          <a:lstStyle/>
          <a:p>
            <a:pPr eaLnBrk="1" hangingPunct="1"/>
            <a:r>
              <a:rPr lang="zh-CN" altLang="en-US" sz="3600" smtClean="0"/>
              <a:t>硬件消抖电路</a:t>
            </a:r>
          </a:p>
        </p:txBody>
      </p:sp>
      <p:grpSp>
        <p:nvGrpSpPr>
          <p:cNvPr id="54275" name="Group 87"/>
          <p:cNvGrpSpPr>
            <a:grpSpLocks/>
          </p:cNvGrpSpPr>
          <p:nvPr/>
        </p:nvGrpSpPr>
        <p:grpSpPr bwMode="auto">
          <a:xfrm>
            <a:off x="684213" y="1484313"/>
            <a:ext cx="3051175" cy="2614612"/>
            <a:chOff x="431" y="981"/>
            <a:chExt cx="1922" cy="1647"/>
          </a:xfrm>
        </p:grpSpPr>
        <p:sp>
          <p:nvSpPr>
            <p:cNvPr id="54315" name="Rectangle 4"/>
            <p:cNvSpPr>
              <a:spLocks noChangeArrowheads="1"/>
            </p:cNvSpPr>
            <p:nvPr/>
          </p:nvSpPr>
          <p:spPr bwMode="auto">
            <a:xfrm>
              <a:off x="551" y="2325"/>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316" name="Rectangle 6"/>
            <p:cNvSpPr>
              <a:spLocks noChangeArrowheads="1"/>
            </p:cNvSpPr>
            <p:nvPr/>
          </p:nvSpPr>
          <p:spPr bwMode="auto">
            <a:xfrm>
              <a:off x="798" y="1259"/>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3.6K</a:t>
              </a:r>
            </a:p>
          </p:txBody>
        </p:sp>
        <p:sp>
          <p:nvSpPr>
            <p:cNvPr id="54317" name="Rectangle 7"/>
            <p:cNvSpPr>
              <a:spLocks noChangeArrowheads="1"/>
            </p:cNvSpPr>
            <p:nvPr/>
          </p:nvSpPr>
          <p:spPr bwMode="auto">
            <a:xfrm>
              <a:off x="431" y="981"/>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318" name="Oval 8"/>
            <p:cNvSpPr>
              <a:spLocks noChangeArrowheads="1"/>
            </p:cNvSpPr>
            <p:nvPr/>
          </p:nvSpPr>
          <p:spPr bwMode="auto">
            <a:xfrm>
              <a:off x="1317" y="1212"/>
              <a:ext cx="53" cy="46"/>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319" name="Group 9"/>
            <p:cNvGrpSpPr>
              <a:grpSpLocks/>
            </p:cNvGrpSpPr>
            <p:nvPr/>
          </p:nvGrpSpPr>
          <p:grpSpPr bwMode="auto">
            <a:xfrm>
              <a:off x="1654" y="1166"/>
              <a:ext cx="263" cy="219"/>
              <a:chOff x="1" y="1"/>
              <a:chExt cx="19999" cy="19999"/>
            </a:xfrm>
          </p:grpSpPr>
          <p:grpSp>
            <p:nvGrpSpPr>
              <p:cNvPr id="54349" name="Group 10"/>
              <p:cNvGrpSpPr>
                <a:grpSpLocks/>
              </p:cNvGrpSpPr>
              <p:nvPr/>
            </p:nvGrpSpPr>
            <p:grpSpPr bwMode="auto">
              <a:xfrm>
                <a:off x="1" y="1"/>
                <a:ext cx="14681" cy="19999"/>
                <a:chOff x="-14" y="1"/>
                <a:chExt cx="20014" cy="19999"/>
              </a:xfrm>
            </p:grpSpPr>
            <p:grpSp>
              <p:nvGrpSpPr>
                <p:cNvPr id="54351" name="Group 11"/>
                <p:cNvGrpSpPr>
                  <a:grpSpLocks/>
                </p:cNvGrpSpPr>
                <p:nvPr/>
              </p:nvGrpSpPr>
              <p:grpSpPr bwMode="auto">
                <a:xfrm>
                  <a:off x="463" y="1"/>
                  <a:ext cx="19537" cy="19808"/>
                  <a:chOff x="0" y="2"/>
                  <a:chExt cx="20000" cy="19998"/>
                </a:xfrm>
              </p:grpSpPr>
              <p:sp>
                <p:nvSpPr>
                  <p:cNvPr id="54353" name="Arc 12"/>
                  <p:cNvSpPr>
                    <a:spLocks/>
                  </p:cNvSpPr>
                  <p:nvPr/>
                </p:nvSpPr>
                <p:spPr bwMode="auto">
                  <a:xfrm flipV="1">
                    <a:off x="0" y="10001"/>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54" name="Arc 13"/>
                  <p:cNvSpPr>
                    <a:spLocks/>
                  </p:cNvSpPr>
                  <p:nvPr/>
                </p:nvSpPr>
                <p:spPr bwMode="auto">
                  <a:xfrm>
                    <a:off x="0" y="2"/>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52" name="Line 14"/>
                <p:cNvSpPr>
                  <a:spLocks noChangeShapeType="1"/>
                </p:cNvSpPr>
                <p:nvPr/>
              </p:nvSpPr>
              <p:spPr bwMode="auto">
                <a:xfrm>
                  <a:off x="-14" y="1"/>
                  <a:ext cx="129" cy="1999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50" name="Oval 15"/>
              <p:cNvSpPr>
                <a:spLocks noChangeArrowheads="1"/>
              </p:cNvSpPr>
              <p:nvPr/>
            </p:nvSpPr>
            <p:spPr bwMode="auto">
              <a:xfrm>
                <a:off x="14332" y="8877"/>
                <a:ext cx="5668" cy="508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20" name="Line 16"/>
            <p:cNvSpPr>
              <a:spLocks noChangeShapeType="1"/>
            </p:cNvSpPr>
            <p:nvPr/>
          </p:nvSpPr>
          <p:spPr bwMode="auto">
            <a:xfrm>
              <a:off x="1918" y="1287"/>
              <a:ext cx="43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1" name="Line 17"/>
            <p:cNvSpPr>
              <a:spLocks noChangeShapeType="1"/>
            </p:cNvSpPr>
            <p:nvPr/>
          </p:nvSpPr>
          <p:spPr bwMode="auto">
            <a:xfrm>
              <a:off x="1349" y="1234"/>
              <a:ext cx="1" cy="31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2" name="Rectangle 18"/>
            <p:cNvSpPr>
              <a:spLocks noChangeArrowheads="1"/>
            </p:cNvSpPr>
            <p:nvPr/>
          </p:nvSpPr>
          <p:spPr bwMode="auto">
            <a:xfrm>
              <a:off x="958" y="1185"/>
              <a:ext cx="228" cy="94"/>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3" name="Line 19"/>
            <p:cNvSpPr>
              <a:spLocks noChangeShapeType="1"/>
            </p:cNvSpPr>
            <p:nvPr/>
          </p:nvSpPr>
          <p:spPr bwMode="auto">
            <a:xfrm>
              <a:off x="1185" y="1226"/>
              <a:ext cx="47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4" name="Line 20"/>
            <p:cNvSpPr>
              <a:spLocks noChangeShapeType="1"/>
            </p:cNvSpPr>
            <p:nvPr/>
          </p:nvSpPr>
          <p:spPr bwMode="auto">
            <a:xfrm>
              <a:off x="696" y="1225"/>
              <a:ext cx="26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5" name="Oval 21"/>
            <p:cNvSpPr>
              <a:spLocks noChangeArrowheads="1"/>
            </p:cNvSpPr>
            <p:nvPr/>
          </p:nvSpPr>
          <p:spPr bwMode="auto">
            <a:xfrm>
              <a:off x="620" y="1201"/>
              <a:ext cx="75" cy="56"/>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6" name="Rectangle 22"/>
            <p:cNvSpPr>
              <a:spLocks noChangeArrowheads="1"/>
            </p:cNvSpPr>
            <p:nvPr/>
          </p:nvSpPr>
          <p:spPr bwMode="auto">
            <a:xfrm>
              <a:off x="833" y="1888"/>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3.6K</a:t>
              </a:r>
            </a:p>
          </p:txBody>
        </p:sp>
        <p:sp>
          <p:nvSpPr>
            <p:cNvPr id="54327" name="Oval 23"/>
            <p:cNvSpPr>
              <a:spLocks noChangeArrowheads="1"/>
            </p:cNvSpPr>
            <p:nvPr/>
          </p:nvSpPr>
          <p:spPr bwMode="auto">
            <a:xfrm>
              <a:off x="1317" y="2130"/>
              <a:ext cx="53"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328" name="Group 24"/>
            <p:cNvGrpSpPr>
              <a:grpSpLocks/>
            </p:cNvGrpSpPr>
            <p:nvPr/>
          </p:nvGrpSpPr>
          <p:grpSpPr bwMode="auto">
            <a:xfrm>
              <a:off x="1654" y="2004"/>
              <a:ext cx="263" cy="218"/>
              <a:chOff x="0" y="0"/>
              <a:chExt cx="20001" cy="20001"/>
            </a:xfrm>
          </p:grpSpPr>
          <p:grpSp>
            <p:nvGrpSpPr>
              <p:cNvPr id="54343" name="Group 25"/>
              <p:cNvGrpSpPr>
                <a:grpSpLocks/>
              </p:cNvGrpSpPr>
              <p:nvPr/>
            </p:nvGrpSpPr>
            <p:grpSpPr bwMode="auto">
              <a:xfrm>
                <a:off x="0" y="0"/>
                <a:ext cx="14682" cy="20001"/>
                <a:chOff x="0" y="0"/>
                <a:chExt cx="20000" cy="20001"/>
              </a:xfrm>
            </p:grpSpPr>
            <p:grpSp>
              <p:nvGrpSpPr>
                <p:cNvPr id="54345" name="Group 26"/>
                <p:cNvGrpSpPr>
                  <a:grpSpLocks/>
                </p:cNvGrpSpPr>
                <p:nvPr/>
              </p:nvGrpSpPr>
              <p:grpSpPr bwMode="auto">
                <a:xfrm>
                  <a:off x="477" y="198"/>
                  <a:ext cx="19523" cy="19803"/>
                  <a:chOff x="0" y="0"/>
                  <a:chExt cx="20000" cy="20001"/>
                </a:xfrm>
              </p:grpSpPr>
              <p:sp>
                <p:nvSpPr>
                  <p:cNvPr id="54347" name="Arc 27"/>
                  <p:cNvSpPr>
                    <a:spLocks/>
                  </p:cNvSpPr>
                  <p:nvPr/>
                </p:nvSpPr>
                <p:spPr bwMode="auto">
                  <a:xfrm>
                    <a:off x="0" y="0"/>
                    <a:ext cx="20000" cy="9997"/>
                  </a:xfrm>
                  <a:custGeom>
                    <a:avLst/>
                    <a:gdLst>
                      <a:gd name="T0" fmla="*/ 0 w 21600"/>
                      <a:gd name="T1" fmla="*/ 0 h 21600"/>
                      <a:gd name="T2" fmla="*/ 18519 w 21600"/>
                      <a:gd name="T3" fmla="*/ 4627 h 21600"/>
                      <a:gd name="T4" fmla="*/ 0 w 21600"/>
                      <a:gd name="T5" fmla="*/ 462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8" name="Arc 28"/>
                  <p:cNvSpPr>
                    <a:spLocks/>
                  </p:cNvSpPr>
                  <p:nvPr/>
                </p:nvSpPr>
                <p:spPr bwMode="auto">
                  <a:xfrm flipV="1">
                    <a:off x="0" y="9997"/>
                    <a:ext cx="20000" cy="10004"/>
                  </a:xfrm>
                  <a:custGeom>
                    <a:avLst/>
                    <a:gdLst>
                      <a:gd name="T0" fmla="*/ 0 w 21600"/>
                      <a:gd name="T1" fmla="*/ 0 h 21600"/>
                      <a:gd name="T2" fmla="*/ 18519 w 21600"/>
                      <a:gd name="T3" fmla="*/ 4633 h 21600"/>
                      <a:gd name="T4" fmla="*/ 0 w 21600"/>
                      <a:gd name="T5" fmla="*/ 463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46" name="Line 29"/>
                <p:cNvSpPr>
                  <a:spLocks noChangeShapeType="1"/>
                </p:cNvSpPr>
                <p:nvPr/>
              </p:nvSpPr>
              <p:spPr bwMode="auto">
                <a:xfrm flipV="1">
                  <a:off x="0" y="0"/>
                  <a:ext cx="130" cy="2000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44" name="Oval 30"/>
              <p:cNvSpPr>
                <a:spLocks noChangeArrowheads="1"/>
              </p:cNvSpPr>
              <p:nvPr/>
            </p:nvSpPr>
            <p:spPr bwMode="auto">
              <a:xfrm>
                <a:off x="14332" y="6043"/>
                <a:ext cx="5669" cy="508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29" name="Line 31"/>
            <p:cNvSpPr>
              <a:spLocks noChangeShapeType="1"/>
            </p:cNvSpPr>
            <p:nvPr/>
          </p:nvSpPr>
          <p:spPr bwMode="auto">
            <a:xfrm flipV="1">
              <a:off x="1349" y="1814"/>
              <a:ext cx="1" cy="34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0" name="Rectangle 32"/>
            <p:cNvSpPr>
              <a:spLocks noChangeArrowheads="1"/>
            </p:cNvSpPr>
            <p:nvPr/>
          </p:nvSpPr>
          <p:spPr bwMode="auto">
            <a:xfrm>
              <a:off x="958" y="2110"/>
              <a:ext cx="228" cy="9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1" name="Line 33"/>
            <p:cNvSpPr>
              <a:spLocks noChangeShapeType="1"/>
            </p:cNvSpPr>
            <p:nvPr/>
          </p:nvSpPr>
          <p:spPr bwMode="auto">
            <a:xfrm>
              <a:off x="1185" y="2161"/>
              <a:ext cx="47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2" name="Line 34"/>
            <p:cNvSpPr>
              <a:spLocks noChangeShapeType="1"/>
            </p:cNvSpPr>
            <p:nvPr/>
          </p:nvSpPr>
          <p:spPr bwMode="auto">
            <a:xfrm>
              <a:off x="696" y="2162"/>
              <a:ext cx="26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3" name="Oval 35"/>
            <p:cNvSpPr>
              <a:spLocks noChangeArrowheads="1"/>
            </p:cNvSpPr>
            <p:nvPr/>
          </p:nvSpPr>
          <p:spPr bwMode="auto">
            <a:xfrm>
              <a:off x="620" y="2131"/>
              <a:ext cx="75" cy="56"/>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4" name="Oval 36"/>
            <p:cNvSpPr>
              <a:spLocks noChangeArrowheads="1"/>
            </p:cNvSpPr>
            <p:nvPr/>
          </p:nvSpPr>
          <p:spPr bwMode="auto">
            <a:xfrm>
              <a:off x="1320" y="1553"/>
              <a:ext cx="66" cy="5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5" name="Oval 37"/>
            <p:cNvSpPr>
              <a:spLocks noChangeArrowheads="1"/>
            </p:cNvSpPr>
            <p:nvPr/>
          </p:nvSpPr>
          <p:spPr bwMode="auto">
            <a:xfrm>
              <a:off x="1320" y="1753"/>
              <a:ext cx="66" cy="5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6" name="Line 38"/>
            <p:cNvSpPr>
              <a:spLocks noChangeShapeType="1"/>
            </p:cNvSpPr>
            <p:nvPr/>
          </p:nvSpPr>
          <p:spPr bwMode="auto">
            <a:xfrm flipH="1" flipV="1">
              <a:off x="1090" y="1679"/>
              <a:ext cx="286" cy="4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7" name="Oval 39"/>
            <p:cNvSpPr>
              <a:spLocks noChangeArrowheads="1"/>
            </p:cNvSpPr>
            <p:nvPr/>
          </p:nvSpPr>
          <p:spPr bwMode="auto">
            <a:xfrm>
              <a:off x="1023" y="1645"/>
              <a:ext cx="66" cy="5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8" name="Freeform 40"/>
            <p:cNvSpPr>
              <a:spLocks/>
            </p:cNvSpPr>
            <p:nvPr/>
          </p:nvSpPr>
          <p:spPr bwMode="auto">
            <a:xfrm>
              <a:off x="799" y="1675"/>
              <a:ext cx="210" cy="124"/>
            </a:xfrm>
            <a:custGeom>
              <a:avLst/>
              <a:gdLst>
                <a:gd name="T0" fmla="*/ 2 w 20000"/>
                <a:gd name="T1" fmla="*/ 0 h 20000"/>
                <a:gd name="T2" fmla="*/ 0 w 20000"/>
                <a:gd name="T3" fmla="*/ 0 h 20000"/>
                <a:gd name="T4" fmla="*/ 0 w 20000"/>
                <a:gd name="T5" fmla="*/ 1 h 20000"/>
                <a:gd name="T6" fmla="*/ 0 60000 65536"/>
                <a:gd name="T7" fmla="*/ 0 60000 65536"/>
                <a:gd name="T8" fmla="*/ 0 60000 65536"/>
              </a:gdLst>
              <a:ahLst/>
              <a:cxnLst>
                <a:cxn ang="T6">
                  <a:pos x="T0" y="T1"/>
                </a:cxn>
                <a:cxn ang="T7">
                  <a:pos x="T2" y="T3"/>
                </a:cxn>
                <a:cxn ang="T8">
                  <a:pos x="T4" y="T5"/>
                </a:cxn>
              </a:cxnLst>
              <a:rect l="0" t="0" r="r" b="b"/>
              <a:pathLst>
                <a:path w="20000" h="20000">
                  <a:moveTo>
                    <a:pt x="19890" y="0"/>
                  </a:moveTo>
                  <a:lnTo>
                    <a:pt x="0" y="0"/>
                  </a:lnTo>
                  <a:lnTo>
                    <a:pt x="0" y="1983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9" name="Line 41"/>
            <p:cNvSpPr>
              <a:spLocks noChangeShapeType="1"/>
            </p:cNvSpPr>
            <p:nvPr/>
          </p:nvSpPr>
          <p:spPr bwMode="auto">
            <a:xfrm>
              <a:off x="731" y="1817"/>
              <a:ext cx="141" cy="1"/>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0" name="Oval 42"/>
            <p:cNvSpPr>
              <a:spLocks noChangeArrowheads="1"/>
            </p:cNvSpPr>
            <p:nvPr/>
          </p:nvSpPr>
          <p:spPr bwMode="auto">
            <a:xfrm>
              <a:off x="2086" y="1273"/>
              <a:ext cx="52"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1" name="Freeform 43"/>
            <p:cNvSpPr>
              <a:spLocks/>
            </p:cNvSpPr>
            <p:nvPr/>
          </p:nvSpPr>
          <p:spPr bwMode="auto">
            <a:xfrm>
              <a:off x="1514" y="1320"/>
              <a:ext cx="630" cy="789"/>
            </a:xfrm>
            <a:custGeom>
              <a:avLst/>
              <a:gdLst>
                <a:gd name="T0" fmla="*/ 4 w 20000"/>
                <a:gd name="T1" fmla="*/ 0 h 20000"/>
                <a:gd name="T2" fmla="*/ 0 w 20000"/>
                <a:gd name="T3" fmla="*/ 0 h 20000"/>
                <a:gd name="T4" fmla="*/ 0 w 20000"/>
                <a:gd name="T5" fmla="*/ 6 h 20000"/>
                <a:gd name="T6" fmla="*/ 20 w 20000"/>
                <a:gd name="T7" fmla="*/ 25 h 20000"/>
                <a:gd name="T8" fmla="*/ 20 w 20000"/>
                <a:gd name="T9" fmla="*/ 31 h 20000"/>
                <a:gd name="T10" fmla="*/ 13 w 20000"/>
                <a:gd name="T11" fmla="*/ 31 h 20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00" h="20000">
                  <a:moveTo>
                    <a:pt x="4473" y="0"/>
                  </a:moveTo>
                  <a:lnTo>
                    <a:pt x="0" y="0"/>
                  </a:lnTo>
                  <a:lnTo>
                    <a:pt x="0" y="3603"/>
                  </a:lnTo>
                  <a:lnTo>
                    <a:pt x="19963" y="15979"/>
                  </a:lnTo>
                  <a:lnTo>
                    <a:pt x="19963" y="19974"/>
                  </a:lnTo>
                  <a:lnTo>
                    <a:pt x="12902" y="19974"/>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2" name="Freeform 44"/>
            <p:cNvSpPr>
              <a:spLocks/>
            </p:cNvSpPr>
            <p:nvPr/>
          </p:nvSpPr>
          <p:spPr bwMode="auto">
            <a:xfrm>
              <a:off x="1532" y="1289"/>
              <a:ext cx="594" cy="773"/>
            </a:xfrm>
            <a:custGeom>
              <a:avLst/>
              <a:gdLst>
                <a:gd name="T0" fmla="*/ 3 w 20000"/>
                <a:gd name="T1" fmla="*/ 30 h 20000"/>
                <a:gd name="T2" fmla="*/ 0 w 20000"/>
                <a:gd name="T3" fmla="*/ 30 h 20000"/>
                <a:gd name="T4" fmla="*/ 0 w 20000"/>
                <a:gd name="T5" fmla="*/ 23 h 20000"/>
                <a:gd name="T6" fmla="*/ 18 w 20000"/>
                <a:gd name="T7" fmla="*/ 7 h 20000"/>
                <a:gd name="T8" fmla="*/ 1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3523" y="19973"/>
                  </a:moveTo>
                  <a:lnTo>
                    <a:pt x="0" y="19973"/>
                  </a:lnTo>
                  <a:lnTo>
                    <a:pt x="0" y="15579"/>
                  </a:lnTo>
                  <a:lnTo>
                    <a:pt x="19961" y="4394"/>
                  </a:lnTo>
                  <a:lnTo>
                    <a:pt x="19961"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76" name="Rectangle 45"/>
          <p:cNvSpPr>
            <a:spLocks noChangeArrowheads="1"/>
          </p:cNvSpPr>
          <p:nvPr/>
        </p:nvSpPr>
        <p:spPr bwMode="auto">
          <a:xfrm>
            <a:off x="3760788" y="2300288"/>
            <a:ext cx="135572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输出信号</a:t>
            </a:r>
          </a:p>
        </p:txBody>
      </p:sp>
      <p:grpSp>
        <p:nvGrpSpPr>
          <p:cNvPr id="54277" name="Group 46"/>
          <p:cNvGrpSpPr>
            <a:grpSpLocks/>
          </p:cNvGrpSpPr>
          <p:nvPr/>
        </p:nvGrpSpPr>
        <p:grpSpPr bwMode="auto">
          <a:xfrm>
            <a:off x="3733800" y="1849438"/>
            <a:ext cx="1109663" cy="376237"/>
            <a:chOff x="2" y="0"/>
            <a:chExt cx="19997" cy="20000"/>
          </a:xfrm>
        </p:grpSpPr>
        <p:sp>
          <p:nvSpPr>
            <p:cNvPr id="54312" name="Freeform 47"/>
            <p:cNvSpPr>
              <a:spLocks/>
            </p:cNvSpPr>
            <p:nvPr/>
          </p:nvSpPr>
          <p:spPr bwMode="auto">
            <a:xfrm>
              <a:off x="8560" y="353"/>
              <a:ext cx="6003" cy="19647"/>
            </a:xfrm>
            <a:custGeom>
              <a:avLst/>
              <a:gdLst>
                <a:gd name="T0" fmla="*/ 0 w 20000"/>
                <a:gd name="T1" fmla="*/ 0 h 20000"/>
                <a:gd name="T2" fmla="*/ 0 w 20000"/>
                <a:gd name="T3" fmla="*/ 19216 h 20000"/>
                <a:gd name="T4" fmla="*/ 1792 w 20000"/>
                <a:gd name="T5" fmla="*/ 19216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0" y="19912"/>
                  </a:lnTo>
                  <a:lnTo>
                    <a:pt x="19889" y="19912"/>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3" name="Freeform 48"/>
            <p:cNvSpPr>
              <a:spLocks/>
            </p:cNvSpPr>
            <p:nvPr/>
          </p:nvSpPr>
          <p:spPr bwMode="auto">
            <a:xfrm>
              <a:off x="13999" y="264"/>
              <a:ext cx="6000" cy="19655"/>
            </a:xfrm>
            <a:custGeom>
              <a:avLst/>
              <a:gdLst>
                <a:gd name="T0" fmla="*/ 0 w 20000"/>
                <a:gd name="T1" fmla="*/ 19231 h 20000"/>
                <a:gd name="T2" fmla="*/ 0 w 20000"/>
                <a:gd name="T3" fmla="*/ 0 h 20000"/>
                <a:gd name="T4" fmla="*/ 179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912"/>
                  </a:moveTo>
                  <a:lnTo>
                    <a:pt x="0" y="0"/>
                  </a:lnTo>
                  <a:lnTo>
                    <a:pt x="19889"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4" name="Line 49"/>
            <p:cNvSpPr>
              <a:spLocks noChangeShapeType="1"/>
            </p:cNvSpPr>
            <p:nvPr/>
          </p:nvSpPr>
          <p:spPr bwMode="auto">
            <a:xfrm>
              <a:off x="2" y="0"/>
              <a:ext cx="8533" cy="8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278" name="Group 50"/>
          <p:cNvGrpSpPr>
            <a:grpSpLocks/>
          </p:cNvGrpSpPr>
          <p:nvPr/>
        </p:nvGrpSpPr>
        <p:grpSpPr bwMode="auto">
          <a:xfrm>
            <a:off x="2051050" y="4292600"/>
            <a:ext cx="4322763" cy="1747838"/>
            <a:chOff x="1657" y="2698"/>
            <a:chExt cx="2723" cy="1101"/>
          </a:xfrm>
        </p:grpSpPr>
        <p:sp>
          <p:nvSpPr>
            <p:cNvPr id="54285" name="Rectangle 51"/>
            <p:cNvSpPr>
              <a:spLocks noChangeArrowheads="1"/>
            </p:cNvSpPr>
            <p:nvPr/>
          </p:nvSpPr>
          <p:spPr bwMode="auto">
            <a:xfrm>
              <a:off x="2476" y="2698"/>
              <a:ext cx="50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286" name="Line 52"/>
            <p:cNvSpPr>
              <a:spLocks noChangeShapeType="1"/>
            </p:cNvSpPr>
            <p:nvPr/>
          </p:nvSpPr>
          <p:spPr bwMode="auto">
            <a:xfrm flipH="1">
              <a:off x="2146" y="3355"/>
              <a:ext cx="523"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Oval 53"/>
            <p:cNvSpPr>
              <a:spLocks noChangeArrowheads="1"/>
            </p:cNvSpPr>
            <p:nvPr/>
          </p:nvSpPr>
          <p:spPr bwMode="auto">
            <a:xfrm>
              <a:off x="2401" y="3330"/>
              <a:ext cx="52"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88" name="Group 54"/>
            <p:cNvGrpSpPr>
              <a:grpSpLocks/>
            </p:cNvGrpSpPr>
            <p:nvPr/>
          </p:nvGrpSpPr>
          <p:grpSpPr bwMode="auto">
            <a:xfrm>
              <a:off x="1932" y="3338"/>
              <a:ext cx="237" cy="66"/>
              <a:chOff x="0" y="0"/>
              <a:chExt cx="20011" cy="20000"/>
            </a:xfrm>
          </p:grpSpPr>
          <p:sp>
            <p:nvSpPr>
              <p:cNvPr id="54310" name="Oval 55"/>
              <p:cNvSpPr>
                <a:spLocks noChangeArrowheads="1"/>
              </p:cNvSpPr>
              <p:nvPr/>
            </p:nvSpPr>
            <p:spPr bwMode="auto">
              <a:xfrm>
                <a:off x="14716" y="0"/>
                <a:ext cx="5295" cy="2000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1" name="Oval 56"/>
              <p:cNvSpPr>
                <a:spLocks noChangeArrowheads="1"/>
              </p:cNvSpPr>
              <p:nvPr/>
            </p:nvSpPr>
            <p:spPr bwMode="auto">
              <a:xfrm>
                <a:off x="0" y="0"/>
                <a:ext cx="5295" cy="2000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89" name="Line 57"/>
            <p:cNvSpPr>
              <a:spLocks noChangeShapeType="1"/>
            </p:cNvSpPr>
            <p:nvPr/>
          </p:nvSpPr>
          <p:spPr bwMode="auto">
            <a:xfrm flipH="1">
              <a:off x="1926" y="3266"/>
              <a:ext cx="24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0" name="Line 58"/>
            <p:cNvSpPr>
              <a:spLocks noChangeShapeType="1"/>
            </p:cNvSpPr>
            <p:nvPr/>
          </p:nvSpPr>
          <p:spPr bwMode="auto">
            <a:xfrm>
              <a:off x="2048" y="3198"/>
              <a:ext cx="1" cy="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91" name="Group 59"/>
            <p:cNvGrpSpPr>
              <a:grpSpLocks/>
            </p:cNvGrpSpPr>
            <p:nvPr/>
          </p:nvGrpSpPr>
          <p:grpSpPr bwMode="auto">
            <a:xfrm>
              <a:off x="2670" y="3133"/>
              <a:ext cx="455" cy="464"/>
              <a:chOff x="6" y="0"/>
              <a:chExt cx="19994" cy="20000"/>
            </a:xfrm>
          </p:grpSpPr>
          <p:sp>
            <p:nvSpPr>
              <p:cNvPr id="54307" name="Line 60"/>
              <p:cNvSpPr>
                <a:spLocks noChangeShapeType="1"/>
              </p:cNvSpPr>
              <p:nvPr/>
            </p:nvSpPr>
            <p:spPr bwMode="auto">
              <a:xfrm>
                <a:off x="6" y="0"/>
                <a:ext cx="19994" cy="10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8" name="Line 61"/>
              <p:cNvSpPr>
                <a:spLocks noChangeShapeType="1"/>
              </p:cNvSpPr>
              <p:nvPr/>
            </p:nvSpPr>
            <p:spPr bwMode="auto">
              <a:xfrm flipV="1">
                <a:off x="6" y="9622"/>
                <a:ext cx="19994" cy="10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9" name="Line 62"/>
              <p:cNvSpPr>
                <a:spLocks noChangeShapeType="1"/>
              </p:cNvSpPr>
              <p:nvPr/>
            </p:nvSpPr>
            <p:spPr bwMode="auto">
              <a:xfrm>
                <a:off x="6" y="0"/>
                <a:ext cx="54"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92" name="Line 63"/>
            <p:cNvSpPr>
              <a:spLocks noChangeShapeType="1"/>
            </p:cNvSpPr>
            <p:nvPr/>
          </p:nvSpPr>
          <p:spPr bwMode="auto">
            <a:xfrm flipH="1">
              <a:off x="3072" y="3355"/>
              <a:ext cx="522"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3" name="Rectangle 64"/>
            <p:cNvSpPr>
              <a:spLocks noChangeArrowheads="1"/>
            </p:cNvSpPr>
            <p:nvPr/>
          </p:nvSpPr>
          <p:spPr bwMode="auto">
            <a:xfrm>
              <a:off x="2385" y="2923"/>
              <a:ext cx="106" cy="201"/>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4" name="Line 65"/>
            <p:cNvSpPr>
              <a:spLocks noChangeShapeType="1"/>
            </p:cNvSpPr>
            <p:nvPr/>
          </p:nvSpPr>
          <p:spPr bwMode="auto">
            <a:xfrm>
              <a:off x="2443" y="3123"/>
              <a:ext cx="1" cy="23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5" name="Line 66"/>
            <p:cNvSpPr>
              <a:spLocks noChangeShapeType="1"/>
            </p:cNvSpPr>
            <p:nvPr/>
          </p:nvSpPr>
          <p:spPr bwMode="auto">
            <a:xfrm>
              <a:off x="2444" y="2774"/>
              <a:ext cx="1" cy="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6" name="Oval 67"/>
            <p:cNvSpPr>
              <a:spLocks noChangeArrowheads="1"/>
            </p:cNvSpPr>
            <p:nvPr/>
          </p:nvSpPr>
          <p:spPr bwMode="auto">
            <a:xfrm>
              <a:off x="2402" y="2718"/>
              <a:ext cx="75" cy="55"/>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7" name="Freeform 68"/>
            <p:cNvSpPr>
              <a:spLocks/>
            </p:cNvSpPr>
            <p:nvPr/>
          </p:nvSpPr>
          <p:spPr bwMode="auto">
            <a:xfrm>
              <a:off x="1725" y="3361"/>
              <a:ext cx="210" cy="125"/>
            </a:xfrm>
            <a:custGeom>
              <a:avLst/>
              <a:gdLst>
                <a:gd name="T0" fmla="*/ 2 w 20000"/>
                <a:gd name="T1" fmla="*/ 0 h 20000"/>
                <a:gd name="T2" fmla="*/ 0 w 20000"/>
                <a:gd name="T3" fmla="*/ 0 h 20000"/>
                <a:gd name="T4" fmla="*/ 0 w 20000"/>
                <a:gd name="T5" fmla="*/ 1 h 20000"/>
                <a:gd name="T6" fmla="*/ 0 60000 65536"/>
                <a:gd name="T7" fmla="*/ 0 60000 65536"/>
                <a:gd name="T8" fmla="*/ 0 60000 65536"/>
              </a:gdLst>
              <a:ahLst/>
              <a:cxnLst>
                <a:cxn ang="T6">
                  <a:pos x="T0" y="T1"/>
                </a:cxn>
                <a:cxn ang="T7">
                  <a:pos x="T2" y="T3"/>
                </a:cxn>
                <a:cxn ang="T8">
                  <a:pos x="T4" y="T5"/>
                </a:cxn>
              </a:cxnLst>
              <a:rect l="0" t="0" r="r" b="b"/>
              <a:pathLst>
                <a:path w="20000" h="20000">
                  <a:moveTo>
                    <a:pt x="19890" y="0"/>
                  </a:moveTo>
                  <a:lnTo>
                    <a:pt x="0" y="0"/>
                  </a:lnTo>
                  <a:lnTo>
                    <a:pt x="0" y="1983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8" name="Line 69"/>
            <p:cNvSpPr>
              <a:spLocks noChangeShapeType="1"/>
            </p:cNvSpPr>
            <p:nvPr/>
          </p:nvSpPr>
          <p:spPr bwMode="auto">
            <a:xfrm>
              <a:off x="1657" y="3503"/>
              <a:ext cx="141" cy="1"/>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99" name="Group 70"/>
            <p:cNvGrpSpPr>
              <a:grpSpLocks/>
            </p:cNvGrpSpPr>
            <p:nvPr/>
          </p:nvGrpSpPr>
          <p:grpSpPr bwMode="auto">
            <a:xfrm>
              <a:off x="2720" y="3222"/>
              <a:ext cx="158" cy="264"/>
              <a:chOff x="0" y="0"/>
              <a:chExt cx="20000" cy="20000"/>
            </a:xfrm>
          </p:grpSpPr>
          <p:sp>
            <p:nvSpPr>
              <p:cNvPr id="54305" name="Freeform 71"/>
              <p:cNvSpPr>
                <a:spLocks/>
              </p:cNvSpPr>
              <p:nvPr/>
            </p:nvSpPr>
            <p:spPr bwMode="auto">
              <a:xfrm>
                <a:off x="0" y="0"/>
                <a:ext cx="13385" cy="15864"/>
              </a:xfrm>
              <a:custGeom>
                <a:avLst/>
                <a:gdLst>
                  <a:gd name="T0" fmla="*/ 0 w 20000"/>
                  <a:gd name="T1" fmla="*/ 0 h 20000"/>
                  <a:gd name="T2" fmla="*/ 8860 w 20000"/>
                  <a:gd name="T3" fmla="*/ 6570 h 20000"/>
                  <a:gd name="T4" fmla="*/ 8860 w 20000"/>
                  <a:gd name="T5" fmla="*/ 12521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19780" y="10443"/>
                    </a:lnTo>
                    <a:lnTo>
                      <a:pt x="19780" y="19901"/>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6" name="Freeform 72"/>
              <p:cNvSpPr>
                <a:spLocks/>
              </p:cNvSpPr>
              <p:nvPr/>
            </p:nvSpPr>
            <p:spPr bwMode="auto">
              <a:xfrm>
                <a:off x="6615" y="4140"/>
                <a:ext cx="13385" cy="15860"/>
              </a:xfrm>
              <a:custGeom>
                <a:avLst/>
                <a:gdLst>
                  <a:gd name="T0" fmla="*/ 8860 w 20000"/>
                  <a:gd name="T1" fmla="*/ 12514 h 20000"/>
                  <a:gd name="T2" fmla="*/ 0 w 20000"/>
                  <a:gd name="T3" fmla="*/ 601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780" y="19901"/>
                    </a:moveTo>
                    <a:lnTo>
                      <a:pt x="0" y="9557"/>
                    </a:lnTo>
                    <a:lnTo>
                      <a:pt x="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00" name="Rectangle 73"/>
            <p:cNvSpPr>
              <a:spLocks noChangeArrowheads="1"/>
            </p:cNvSpPr>
            <p:nvPr/>
          </p:nvSpPr>
          <p:spPr bwMode="auto">
            <a:xfrm>
              <a:off x="3526" y="3552"/>
              <a:ext cx="85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输出信号</a:t>
              </a:r>
            </a:p>
          </p:txBody>
        </p:sp>
        <p:grpSp>
          <p:nvGrpSpPr>
            <p:cNvPr id="54301" name="Group 74"/>
            <p:cNvGrpSpPr>
              <a:grpSpLocks/>
            </p:cNvGrpSpPr>
            <p:nvPr/>
          </p:nvGrpSpPr>
          <p:grpSpPr bwMode="auto">
            <a:xfrm>
              <a:off x="3523" y="3269"/>
              <a:ext cx="699" cy="236"/>
              <a:chOff x="1" y="-2"/>
              <a:chExt cx="19998" cy="20000"/>
            </a:xfrm>
          </p:grpSpPr>
          <p:sp>
            <p:nvSpPr>
              <p:cNvPr id="54302" name="Freeform 75"/>
              <p:cNvSpPr>
                <a:spLocks/>
              </p:cNvSpPr>
              <p:nvPr/>
            </p:nvSpPr>
            <p:spPr bwMode="auto">
              <a:xfrm>
                <a:off x="8573" y="347"/>
                <a:ext cx="6002" cy="19651"/>
              </a:xfrm>
              <a:custGeom>
                <a:avLst/>
                <a:gdLst>
                  <a:gd name="T0" fmla="*/ 0 w 20000"/>
                  <a:gd name="T1" fmla="*/ 0 h 20000"/>
                  <a:gd name="T2" fmla="*/ 0 w 20000"/>
                  <a:gd name="T3" fmla="*/ 19224 h 20000"/>
                  <a:gd name="T4" fmla="*/ 1791 w 20000"/>
                  <a:gd name="T5" fmla="*/ 19224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0" y="19912"/>
                    </a:lnTo>
                    <a:lnTo>
                      <a:pt x="19889" y="19912"/>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3" name="Freeform 76"/>
              <p:cNvSpPr>
                <a:spLocks/>
              </p:cNvSpPr>
              <p:nvPr/>
            </p:nvSpPr>
            <p:spPr bwMode="auto">
              <a:xfrm>
                <a:off x="13997" y="268"/>
                <a:ext cx="6002" cy="19640"/>
              </a:xfrm>
              <a:custGeom>
                <a:avLst/>
                <a:gdLst>
                  <a:gd name="T0" fmla="*/ 0 w 20000"/>
                  <a:gd name="T1" fmla="*/ 19202 h 20000"/>
                  <a:gd name="T2" fmla="*/ 0 w 20000"/>
                  <a:gd name="T3" fmla="*/ 0 h 20000"/>
                  <a:gd name="T4" fmla="*/ 1791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912"/>
                    </a:moveTo>
                    <a:lnTo>
                      <a:pt x="0" y="0"/>
                    </a:lnTo>
                    <a:lnTo>
                      <a:pt x="19889"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4" name="Line 77"/>
              <p:cNvSpPr>
                <a:spLocks noChangeShapeType="1"/>
              </p:cNvSpPr>
              <p:nvPr/>
            </p:nvSpPr>
            <p:spPr bwMode="auto">
              <a:xfrm>
                <a:off x="1" y="-2"/>
                <a:ext cx="8533" cy="9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43125" name="Group 85"/>
          <p:cNvGrpSpPr>
            <a:grpSpLocks/>
          </p:cNvGrpSpPr>
          <p:nvPr/>
        </p:nvGrpSpPr>
        <p:grpSpPr bwMode="auto">
          <a:xfrm>
            <a:off x="5292725" y="1341438"/>
            <a:ext cx="3527425" cy="1268412"/>
            <a:chOff x="3334" y="845"/>
            <a:chExt cx="1916" cy="799"/>
          </a:xfrm>
        </p:grpSpPr>
        <p:sp>
          <p:nvSpPr>
            <p:cNvPr id="54283" name="Text Box 78"/>
            <p:cNvSpPr txBox="1">
              <a:spLocks noChangeArrowheads="1"/>
            </p:cNvSpPr>
            <p:nvPr/>
          </p:nvSpPr>
          <p:spPr bwMode="auto">
            <a:xfrm>
              <a:off x="4014" y="845"/>
              <a:ext cx="1236"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A50021"/>
                  </a:solidFill>
                  <a:latin typeface="Tahoma" pitchFamily="34" charset="0"/>
                </a:rPr>
                <a:t>双稳态电路</a:t>
              </a:r>
            </a:p>
          </p:txBody>
        </p:sp>
        <p:sp>
          <p:nvSpPr>
            <p:cNvPr id="54284" name="AutoShape 82"/>
            <p:cNvSpPr>
              <a:spLocks noChangeArrowheads="1"/>
            </p:cNvSpPr>
            <p:nvPr/>
          </p:nvSpPr>
          <p:spPr bwMode="auto">
            <a:xfrm flipH="1">
              <a:off x="3334" y="1145"/>
              <a:ext cx="861" cy="499"/>
            </a:xfrm>
            <a:prstGeom prst="lightningBol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126" name="Group 86"/>
          <p:cNvGrpSpPr>
            <a:grpSpLocks/>
          </p:cNvGrpSpPr>
          <p:nvPr/>
        </p:nvGrpSpPr>
        <p:grpSpPr bwMode="auto">
          <a:xfrm>
            <a:off x="5219700" y="3506788"/>
            <a:ext cx="3673475" cy="1290637"/>
            <a:chOff x="3288" y="2209"/>
            <a:chExt cx="2089" cy="813"/>
          </a:xfrm>
        </p:grpSpPr>
        <p:sp>
          <p:nvSpPr>
            <p:cNvPr id="54281" name="Text Box 80"/>
            <p:cNvSpPr txBox="1">
              <a:spLocks noChangeArrowheads="1"/>
            </p:cNvSpPr>
            <p:nvPr/>
          </p:nvSpPr>
          <p:spPr bwMode="auto">
            <a:xfrm>
              <a:off x="4141" y="2209"/>
              <a:ext cx="1236"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A50021"/>
                  </a:solidFill>
                  <a:latin typeface="Tahoma" pitchFamily="34" charset="0"/>
                </a:rPr>
                <a:t>施密特电路</a:t>
              </a:r>
            </a:p>
          </p:txBody>
        </p:sp>
        <p:sp>
          <p:nvSpPr>
            <p:cNvPr id="54282" name="AutoShape 83"/>
            <p:cNvSpPr>
              <a:spLocks noChangeArrowheads="1"/>
            </p:cNvSpPr>
            <p:nvPr/>
          </p:nvSpPr>
          <p:spPr bwMode="auto">
            <a:xfrm flipH="1">
              <a:off x="3288" y="2478"/>
              <a:ext cx="997" cy="544"/>
            </a:xfrm>
            <a:prstGeom prst="lightningBol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61728550"/>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43125"/>
                                        </p:tgtEl>
                                        <p:attrNameLst>
                                          <p:attrName>style.visibility</p:attrName>
                                        </p:attrNameLst>
                                      </p:cBhvr>
                                      <p:to>
                                        <p:strVal val="visible"/>
                                      </p:to>
                                    </p:set>
                                    <p:animEffect transition="in" filter="slide(fromBottom)">
                                      <p:cBhvr>
                                        <p:cTn id="7" dur="500"/>
                                        <p:tgtEl>
                                          <p:spTgt spid="343125"/>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3126"/>
                                        </p:tgtEl>
                                        <p:attrNameLst>
                                          <p:attrName>style.visibility</p:attrName>
                                        </p:attrNameLst>
                                      </p:cBhvr>
                                      <p:to>
                                        <p:strVal val="visible"/>
                                      </p:to>
                                    </p:set>
                                    <p:animEffect transition="in" filter="slide(fromBottom)">
                                      <p:cBhvr>
                                        <p:cTn id="11" dur="500"/>
                                        <p:tgtEl>
                                          <p:spTgt spid="34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388" y="188913"/>
            <a:ext cx="8424862" cy="706437"/>
          </a:xfrm>
        </p:spPr>
        <p:txBody>
          <a:bodyPr/>
          <a:lstStyle/>
          <a:p>
            <a:pPr eaLnBrk="1" hangingPunct="1"/>
            <a:r>
              <a:rPr lang="zh-CN" altLang="en-US" sz="3600" smtClean="0"/>
              <a:t>串健问题的处理</a:t>
            </a:r>
          </a:p>
        </p:txBody>
      </p:sp>
      <p:sp>
        <p:nvSpPr>
          <p:cNvPr id="344067" name="Rectangle 3"/>
          <p:cNvSpPr>
            <a:spLocks noGrp="1" noChangeArrowheads="1"/>
          </p:cNvSpPr>
          <p:nvPr>
            <p:ph type="body" idx="1"/>
          </p:nvPr>
        </p:nvSpPr>
        <p:spPr>
          <a:xfrm>
            <a:off x="298450" y="1125538"/>
            <a:ext cx="8521700" cy="5472112"/>
          </a:xfrm>
        </p:spPr>
        <p:txBody>
          <a:bodyPr/>
          <a:lstStyle/>
          <a:p>
            <a:pPr eaLnBrk="1" hangingPunct="1"/>
            <a:r>
              <a:rPr lang="zh-CN" altLang="en-US" smtClean="0">
                <a:latin typeface="Times New Roman" pitchFamily="18" charset="0"/>
              </a:rPr>
              <a:t>重键指两个或多个键同时闭合。</a:t>
            </a:r>
          </a:p>
          <a:p>
            <a:pPr lvl="1" eaLnBrk="1" hangingPunct="1"/>
            <a:r>
              <a:rPr lang="zh-CN" altLang="en-US" smtClean="0">
                <a:latin typeface="Times New Roman" pitchFamily="18" charset="0"/>
              </a:rPr>
              <a:t>出现重键时，读取的键值可能会出现有一个以上的</a:t>
            </a:r>
            <a:r>
              <a:rPr lang="en-US" altLang="zh-CN" smtClean="0"/>
              <a:t>0</a:t>
            </a:r>
            <a:r>
              <a:rPr lang="zh-CN" altLang="en-US" smtClean="0"/>
              <a:t>。</a:t>
            </a:r>
          </a:p>
          <a:p>
            <a:pPr lvl="1" eaLnBrk="1" hangingPunct="1"/>
            <a:r>
              <a:rPr lang="zh-CN" altLang="en-US" smtClean="0">
                <a:latin typeface="Times New Roman" pitchFamily="18" charset="0"/>
              </a:rPr>
              <a:t>是否给予识别和识别哪一个键？</a:t>
            </a:r>
            <a:endParaRPr lang="zh-CN" altLang="en-US" smtClean="0"/>
          </a:p>
          <a:p>
            <a:pPr lvl="2" eaLnBrk="1" hangingPunct="1"/>
            <a:r>
              <a:rPr lang="zh-CN" altLang="en-US" smtClean="0">
                <a:solidFill>
                  <a:srgbClr val="D60093"/>
                </a:solidFill>
                <a:latin typeface="Times New Roman" pitchFamily="18" charset="0"/>
              </a:rPr>
              <a:t>简单情况：</a:t>
            </a:r>
            <a:r>
              <a:rPr lang="zh-CN" altLang="en-US" smtClean="0">
                <a:latin typeface="Times New Roman" pitchFamily="18" charset="0"/>
              </a:rPr>
              <a:t>不予识别，认为是错误的按键。</a:t>
            </a:r>
          </a:p>
          <a:p>
            <a:pPr lvl="2" eaLnBrk="1" hangingPunct="1"/>
            <a:r>
              <a:rPr lang="zh-CN" altLang="en-US" smtClean="0">
                <a:solidFill>
                  <a:srgbClr val="D60093"/>
                </a:solidFill>
                <a:latin typeface="Times New Roman" pitchFamily="18" charset="0"/>
              </a:rPr>
              <a:t>正常的组合键：</a:t>
            </a:r>
            <a:r>
              <a:rPr lang="zh-CN" altLang="en-US" smtClean="0">
                <a:latin typeface="Times New Roman" pitchFamily="18" charset="0"/>
              </a:rPr>
              <a:t>必须都识别出来。</a:t>
            </a:r>
          </a:p>
        </p:txBody>
      </p:sp>
    </p:spTree>
    <p:extLst>
      <p:ext uri="{BB962C8B-B14F-4D97-AF65-F5344CB8AC3E}">
        <p14:creationId xmlns:p14="http://schemas.microsoft.com/office/powerpoint/2010/main" val="1488404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slide(fromBottom)">
                                      <p:cBhvr>
                                        <p:cTn id="7" dur="500"/>
                                        <p:tgtEl>
                                          <p:spTgt spid="344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44067">
                                            <p:txEl>
                                              <p:pRg st="2" end="2"/>
                                            </p:txEl>
                                          </p:spTgt>
                                        </p:tgtEl>
                                        <p:attrNameLst>
                                          <p:attrName>style.visibility</p:attrName>
                                        </p:attrNameLst>
                                      </p:cBhvr>
                                      <p:to>
                                        <p:strVal val="visible"/>
                                      </p:to>
                                    </p:set>
                                    <p:animEffect transition="in" filter="slide(fromBottom)">
                                      <p:cBhvr>
                                        <p:cTn id="12" dur="500"/>
                                        <p:tgtEl>
                                          <p:spTgt spid="344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44067">
                                            <p:txEl>
                                              <p:pRg st="3" end="3"/>
                                            </p:txEl>
                                          </p:spTgt>
                                        </p:tgtEl>
                                        <p:attrNameLst>
                                          <p:attrName>style.visibility</p:attrName>
                                        </p:attrNameLst>
                                      </p:cBhvr>
                                      <p:to>
                                        <p:strVal val="visible"/>
                                      </p:to>
                                    </p:set>
                                    <p:animEffect transition="in" filter="slide(fromBottom)">
                                      <p:cBhvr>
                                        <p:cTn id="17" dur="500"/>
                                        <p:tgtEl>
                                          <p:spTgt spid="344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44067">
                                            <p:txEl>
                                              <p:pRg st="4" end="4"/>
                                            </p:txEl>
                                          </p:spTgt>
                                        </p:tgtEl>
                                        <p:attrNameLst>
                                          <p:attrName>style.visibility</p:attrName>
                                        </p:attrNameLst>
                                      </p:cBhvr>
                                      <p:to>
                                        <p:strVal val="visible"/>
                                      </p:to>
                                    </p:set>
                                    <p:animEffect transition="in" filter="slide(fromBottom)">
                                      <p:cBhvr>
                                        <p:cTn id="22" dur="5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184323" name="Rectangle 3"/>
          <p:cNvSpPr>
            <a:spLocks noChangeArrowheads="1"/>
          </p:cNvSpPr>
          <p:nvPr/>
        </p:nvSpPr>
        <p:spPr bwMode="auto">
          <a:xfrm>
            <a:off x="468313" y="1196975"/>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latin typeface="Times New Roman" pitchFamily="18" charset="0"/>
              </a:rPr>
              <a:t>；是否有键按下（行输出，列输入）</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key1:	mov al, 00</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mov dx, ROWPORT</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out dx, al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使所有行线为低电平</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mov dx, COLPORT</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in al, dx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读取列值</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cmp al, 0ffh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是否有列线为低电平</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jz key1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无闭合键，循环等待</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call delay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有，延迟</a:t>
            </a:r>
            <a:r>
              <a:rPr kumimoji="1" lang="en-US" altLang="zh-CN" sz="2800" b="1">
                <a:solidFill>
                  <a:srgbClr val="008000"/>
                </a:solidFill>
                <a:latin typeface="Times New Roman" pitchFamily="18" charset="0"/>
              </a:rPr>
              <a:t>20ms</a:t>
            </a:r>
            <a:r>
              <a:rPr kumimoji="1" lang="zh-CN" altLang="en-US" sz="2800" b="1">
                <a:solidFill>
                  <a:srgbClr val="008000"/>
                </a:solidFill>
                <a:latin typeface="Times New Roman" pitchFamily="18" charset="0"/>
              </a:rPr>
              <a:t>清除抖动</a:t>
            </a:r>
          </a:p>
        </p:txBody>
      </p:sp>
      <p:sp>
        <p:nvSpPr>
          <p:cNvPr id="56324"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1</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510444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slide(fromBottom)">
                                      <p:cBhvr>
                                        <p:cTn id="7" dur="500"/>
                                        <p:tgtEl>
                                          <p:spTgt spid="18432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84323">
                                            <p:txEl>
                                              <p:pRg st="2" end="2"/>
                                            </p:txEl>
                                          </p:spTgt>
                                        </p:tgtEl>
                                        <p:attrNameLst>
                                          <p:attrName>style.visibility</p:attrName>
                                        </p:attrNameLst>
                                      </p:cBhvr>
                                      <p:to>
                                        <p:strVal val="visible"/>
                                      </p:to>
                                    </p:set>
                                    <p:animEffect transition="in" filter="slide(fromBottom)">
                                      <p:cBhvr>
                                        <p:cTn id="10" dur="500"/>
                                        <p:tgtEl>
                                          <p:spTgt spid="184323">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84323">
                                            <p:txEl>
                                              <p:pRg st="3" end="3"/>
                                            </p:txEl>
                                          </p:spTgt>
                                        </p:tgtEl>
                                        <p:attrNameLst>
                                          <p:attrName>style.visibility</p:attrName>
                                        </p:attrNameLst>
                                      </p:cBhvr>
                                      <p:to>
                                        <p:strVal val="visible"/>
                                      </p:to>
                                    </p:set>
                                    <p:animEffect transition="in" filter="slide(fromBottom)">
                                      <p:cBhvr>
                                        <p:cTn id="13" dur="500"/>
                                        <p:tgtEl>
                                          <p:spTgt spid="18432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84323">
                                            <p:txEl>
                                              <p:pRg st="4" end="4"/>
                                            </p:txEl>
                                          </p:spTgt>
                                        </p:tgtEl>
                                        <p:attrNameLst>
                                          <p:attrName>style.visibility</p:attrName>
                                        </p:attrNameLst>
                                      </p:cBhvr>
                                      <p:to>
                                        <p:strVal val="visible"/>
                                      </p:to>
                                    </p:set>
                                    <p:animEffect transition="in" filter="slide(fromBottom)">
                                      <p:cBhvr>
                                        <p:cTn id="18" dur="500"/>
                                        <p:tgtEl>
                                          <p:spTgt spid="184323">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84323">
                                            <p:txEl>
                                              <p:pRg st="5" end="5"/>
                                            </p:txEl>
                                          </p:spTgt>
                                        </p:tgtEl>
                                        <p:attrNameLst>
                                          <p:attrName>style.visibility</p:attrName>
                                        </p:attrNameLst>
                                      </p:cBhvr>
                                      <p:to>
                                        <p:strVal val="visible"/>
                                      </p:to>
                                    </p:set>
                                    <p:animEffect transition="in" filter="slide(fromBottom)">
                                      <p:cBhvr>
                                        <p:cTn id="21" dur="500"/>
                                        <p:tgtEl>
                                          <p:spTgt spid="18432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84323">
                                            <p:txEl>
                                              <p:pRg st="6" end="6"/>
                                            </p:txEl>
                                          </p:spTgt>
                                        </p:tgtEl>
                                        <p:attrNameLst>
                                          <p:attrName>style.visibility</p:attrName>
                                        </p:attrNameLst>
                                      </p:cBhvr>
                                      <p:to>
                                        <p:strVal val="visible"/>
                                      </p:to>
                                    </p:set>
                                    <p:animEffect transition="in" filter="slide(fromBottom)">
                                      <p:cBhvr>
                                        <p:cTn id="26" dur="500"/>
                                        <p:tgtEl>
                                          <p:spTgt spid="18432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184323">
                                            <p:txEl>
                                              <p:pRg st="7" end="7"/>
                                            </p:txEl>
                                          </p:spTgt>
                                        </p:tgtEl>
                                        <p:attrNameLst>
                                          <p:attrName>style.visibility</p:attrName>
                                        </p:attrNameLst>
                                      </p:cBhvr>
                                      <p:to>
                                        <p:strVal val="visible"/>
                                      </p:to>
                                    </p:set>
                                    <p:animEffect transition="in" filter="slide(fromBottom)">
                                      <p:cBhvr>
                                        <p:cTn id="31" dur="500"/>
                                        <p:tgtEl>
                                          <p:spTgt spid="184323">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184323">
                                            <p:txEl>
                                              <p:pRg st="8" end="8"/>
                                            </p:txEl>
                                          </p:spTgt>
                                        </p:tgtEl>
                                        <p:attrNameLst>
                                          <p:attrName>style.visibility</p:attrName>
                                        </p:attrNameLst>
                                      </p:cBhvr>
                                      <p:to>
                                        <p:strVal val="visible"/>
                                      </p:to>
                                    </p:set>
                                    <p:animEffect transition="in" filter="slide(fromBottom)">
                                      <p:cBhvr>
                                        <p:cTn id="36" dur="500"/>
                                        <p:tgtEl>
                                          <p:spTgt spid="184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独立编址</a:t>
            </a:r>
            <a:r>
              <a:rPr lang="en-US" dirty="0" smtClean="0"/>
              <a:t>I/O</a:t>
            </a:r>
            <a:r>
              <a:rPr lang="zh-CN" altLang="en-US" dirty="0"/>
              <a:t>和存储器映像</a:t>
            </a:r>
            <a:r>
              <a:rPr lang="en-US" dirty="0" smtClean="0"/>
              <a:t>I/O</a:t>
            </a:r>
            <a:endParaRPr lang="en-US" dirty="0"/>
          </a:p>
        </p:txBody>
      </p:sp>
      <p:sp>
        <p:nvSpPr>
          <p:cNvPr id="3" name="内容占位符 2"/>
          <p:cNvSpPr>
            <a:spLocks noGrp="1"/>
          </p:cNvSpPr>
          <p:nvPr>
            <p:ph idx="1"/>
          </p:nvPr>
        </p:nvSpPr>
        <p:spPr>
          <a:xfrm>
            <a:off x="179512" y="1052736"/>
            <a:ext cx="8712967" cy="1656184"/>
          </a:xfrm>
        </p:spPr>
        <p:txBody>
          <a:bodyPr/>
          <a:lstStyle/>
          <a:p>
            <a:r>
              <a:rPr lang="zh-CN" altLang="en-US" dirty="0" smtClean="0"/>
              <a:t>有两种不同的方法连接</a:t>
            </a:r>
            <a:r>
              <a:rPr lang="en-US" altLang="zh-CN" dirty="0" smtClean="0"/>
              <a:t>I/O</a:t>
            </a:r>
            <a:r>
              <a:rPr lang="zh-CN" altLang="en-US" dirty="0" smtClean="0"/>
              <a:t>与微处理器：</a:t>
            </a:r>
            <a:endParaRPr lang="en-US" altLang="zh-CN" dirty="0" smtClean="0"/>
          </a:p>
          <a:p>
            <a:pPr lvl="1"/>
            <a:r>
              <a:rPr lang="zh-CN" altLang="en-US" dirty="0">
                <a:solidFill>
                  <a:srgbClr val="C00000"/>
                </a:solidFill>
              </a:rPr>
              <a:t>独立编址</a:t>
            </a:r>
            <a:r>
              <a:rPr lang="en-US" dirty="0" smtClean="0">
                <a:solidFill>
                  <a:srgbClr val="C00000"/>
                </a:solidFill>
              </a:rPr>
              <a:t>I/O</a:t>
            </a:r>
            <a:r>
              <a:rPr lang="zh-CN" altLang="en-US" dirty="0" smtClean="0"/>
              <a:t>（</a:t>
            </a:r>
            <a:r>
              <a:rPr lang="en-US" altLang="zh-CN" dirty="0" smtClean="0"/>
              <a:t>Isolated I/O</a:t>
            </a:r>
            <a:r>
              <a:rPr lang="zh-CN" altLang="en-US" dirty="0" smtClean="0"/>
              <a:t>）</a:t>
            </a:r>
            <a:endParaRPr lang="en-US" altLang="zh-CN" dirty="0" smtClean="0"/>
          </a:p>
          <a:p>
            <a:pPr lvl="1"/>
            <a:r>
              <a:rPr lang="zh-CN" altLang="en-US" dirty="0" smtClean="0">
                <a:solidFill>
                  <a:srgbClr val="C00000"/>
                </a:solidFill>
              </a:rPr>
              <a:t>存储器</a:t>
            </a:r>
            <a:r>
              <a:rPr lang="zh-CN" altLang="en-US" dirty="0">
                <a:solidFill>
                  <a:srgbClr val="C00000"/>
                </a:solidFill>
              </a:rPr>
              <a:t>映像</a:t>
            </a:r>
            <a:r>
              <a:rPr lang="en-US" dirty="0" smtClean="0">
                <a:solidFill>
                  <a:srgbClr val="C00000"/>
                </a:solidFill>
              </a:rPr>
              <a:t>I/O</a:t>
            </a:r>
            <a:r>
              <a:rPr lang="zh-CN" altLang="en-US" dirty="0" smtClean="0"/>
              <a:t>（</a:t>
            </a:r>
            <a:r>
              <a:rPr lang="en-US" altLang="zh-CN" dirty="0" smtClean="0"/>
              <a:t>Memory-mapped I/O</a:t>
            </a:r>
            <a:r>
              <a:rPr lang="zh-CN" altLang="en-US" dirty="0" smtClean="0"/>
              <a:t>）</a:t>
            </a:r>
            <a:endParaRPr lang="en-US" dirty="0" smtClean="0"/>
          </a:p>
          <a:p>
            <a:endParaRPr lang="en-US" dirty="0"/>
          </a:p>
        </p:txBody>
      </p:sp>
    </p:spTree>
    <p:extLst>
      <p:ext uri="{BB962C8B-B14F-4D97-AF65-F5344CB8AC3E}">
        <p14:creationId xmlns:p14="http://schemas.microsoft.com/office/powerpoint/2010/main" val="2147600886"/>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2867" name="Rectangle 3"/>
          <p:cNvSpPr>
            <a:spLocks noChangeArrowheads="1"/>
          </p:cNvSpPr>
          <p:nvPr/>
        </p:nvSpPr>
        <p:spPr bwMode="auto">
          <a:xfrm>
            <a:off x="468313" y="1268413"/>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spcBef>
                <a:spcPct val="20000"/>
              </a:spcBef>
              <a:tabLst>
                <a:tab pos="1809750" algn="l"/>
              </a:tabLst>
            </a:pPr>
            <a:r>
              <a:rPr kumimoji="1" lang="zh-CN" altLang="en-US" sz="2800" b="1">
                <a:solidFill>
                  <a:srgbClr val="008000"/>
                </a:solidFill>
                <a:latin typeface="Times New Roman" pitchFamily="18" charset="0"/>
              </a:rPr>
              <a:t>；按键扫描</a:t>
            </a:r>
          </a:p>
          <a:p>
            <a:pPr marL="342900" indent="-342900" defTabSz="895350">
              <a:spcBef>
                <a:spcPct val="20000"/>
              </a:spcBef>
              <a:tabLst>
                <a:tab pos="1809750" algn="l"/>
              </a:tabLst>
            </a:pPr>
            <a:r>
              <a:rPr kumimoji="1" lang="zh-CN" altLang="en-US" sz="2800" b="1">
                <a:latin typeface="Times New Roman" pitchFamily="18" charset="0"/>
              </a:rPr>
              <a:t>		</a:t>
            </a:r>
            <a:r>
              <a:rPr kumimoji="1" lang="en-US" altLang="zh-CN" sz="2800" b="1">
                <a:latin typeface="Times New Roman" pitchFamily="18" charset="0"/>
              </a:rPr>
              <a:t>mov cx, 8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行数送</a:t>
            </a:r>
            <a:r>
              <a:rPr kumimoji="1" lang="en-US" altLang="zh-CN" sz="2800" b="1">
                <a:solidFill>
                  <a:srgbClr val="008000"/>
                </a:solidFill>
                <a:latin typeface="Times New Roman" pitchFamily="18" charset="0"/>
              </a:rPr>
              <a:t>CX</a:t>
            </a:r>
          </a:p>
          <a:p>
            <a:pPr marL="342900" indent="-342900" defTabSz="895350">
              <a:spcBef>
                <a:spcPct val="20000"/>
              </a:spcBef>
              <a:tabLst>
                <a:tab pos="1809750" algn="l"/>
              </a:tabLst>
            </a:pPr>
            <a:r>
              <a:rPr kumimoji="1" lang="en-US" altLang="zh-CN" sz="2800" b="1">
                <a:latin typeface="Times New Roman" pitchFamily="18" charset="0"/>
              </a:rPr>
              <a:t>		mov ah, 0feh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扫描初值送</a:t>
            </a:r>
            <a:r>
              <a:rPr kumimoji="1" lang="en-US" altLang="zh-CN" sz="2800" b="1">
                <a:solidFill>
                  <a:srgbClr val="008000"/>
                </a:solidFill>
                <a:latin typeface="Times New Roman" pitchFamily="18" charset="0"/>
              </a:rPr>
              <a:t>AH</a:t>
            </a:r>
          </a:p>
          <a:p>
            <a:pPr marL="342900" indent="-342900" defTabSz="895350">
              <a:spcBef>
                <a:spcPct val="20000"/>
              </a:spcBef>
              <a:tabLst>
                <a:tab pos="1809750" algn="l"/>
              </a:tabLst>
            </a:pPr>
            <a:r>
              <a:rPr kumimoji="1" lang="en-US" altLang="zh-CN" sz="2800" b="1">
                <a:latin typeface="Times New Roman" pitchFamily="18" charset="0"/>
              </a:rPr>
              <a:t>key2:	mov al, ah</a:t>
            </a:r>
          </a:p>
          <a:p>
            <a:pPr marL="342900" indent="-342900" defTabSz="895350">
              <a:spcBef>
                <a:spcPct val="20000"/>
              </a:spcBef>
              <a:tabLst>
                <a:tab pos="1809750" algn="l"/>
              </a:tabLst>
            </a:pPr>
            <a:r>
              <a:rPr kumimoji="1" lang="en-US" altLang="zh-CN" sz="2800" b="1">
                <a:latin typeface="Times New Roman" pitchFamily="18" charset="0"/>
              </a:rPr>
              <a:t>		mov dx, rowport</a:t>
            </a:r>
          </a:p>
          <a:p>
            <a:pPr marL="342900" indent="-342900" defTabSz="895350">
              <a:spcBef>
                <a:spcPct val="20000"/>
              </a:spcBef>
              <a:tabLst>
                <a:tab pos="1809750" algn="l"/>
              </a:tabLst>
            </a:pPr>
            <a:r>
              <a:rPr kumimoji="1" lang="en-US" altLang="zh-CN" sz="2800" b="1">
                <a:latin typeface="Times New Roman" pitchFamily="18" charset="0"/>
              </a:rPr>
              <a:t>		out dx, al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输出行值（扫描值）</a:t>
            </a:r>
          </a:p>
          <a:p>
            <a:pPr marL="342900" indent="-342900" defTabSz="895350">
              <a:spcBef>
                <a:spcPct val="20000"/>
              </a:spcBef>
              <a:tabLst>
                <a:tab pos="1809750" algn="l"/>
              </a:tabLst>
            </a:pPr>
            <a:r>
              <a:rPr kumimoji="1" lang="zh-CN" altLang="en-US" sz="2800" b="1">
                <a:latin typeface="Times New Roman" pitchFamily="18" charset="0"/>
              </a:rPr>
              <a:t>		</a:t>
            </a:r>
            <a:r>
              <a:rPr kumimoji="1" lang="en-US" altLang="zh-CN" sz="2800" b="1">
                <a:latin typeface="Times New Roman" pitchFamily="18" charset="0"/>
              </a:rPr>
              <a:t>mov dx, colport</a:t>
            </a:r>
          </a:p>
          <a:p>
            <a:pPr marL="342900" indent="-342900" defTabSz="895350">
              <a:spcBef>
                <a:spcPct val="20000"/>
              </a:spcBef>
              <a:tabLst>
                <a:tab pos="1809750" algn="l"/>
              </a:tabLst>
            </a:pPr>
            <a:r>
              <a:rPr kumimoji="1" lang="en-US" altLang="zh-CN" sz="2800" b="1">
                <a:latin typeface="Times New Roman" pitchFamily="18" charset="0"/>
              </a:rPr>
              <a:t>		in al, dx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读进列值</a:t>
            </a:r>
          </a:p>
          <a:p>
            <a:pPr marL="342900" indent="-342900" algn="just" defTabSz="895350">
              <a:spcBef>
                <a:spcPct val="20000"/>
              </a:spcBef>
              <a:buClr>
                <a:schemeClr val="folHlink"/>
              </a:buClr>
              <a:buSzPct val="60000"/>
              <a:buFont typeface="Wingdings" pitchFamily="2" charset="2"/>
              <a:buNone/>
              <a:tabLst>
                <a:tab pos="1809750" algn="l"/>
              </a:tabLst>
            </a:pPr>
            <a:endParaRPr kumimoji="1" lang="zh-CN" altLang="en-US" sz="3200" b="1">
              <a:latin typeface="Times New Roman" pitchFamily="18" charset="0"/>
            </a:endParaRPr>
          </a:p>
        </p:txBody>
      </p:sp>
      <p:sp>
        <p:nvSpPr>
          <p:cNvPr id="57348"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2</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6759213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2867">
                                            <p:txEl>
                                              <p:pRg st="3" end="3"/>
                                            </p:txEl>
                                          </p:spTgt>
                                        </p:tgtEl>
                                        <p:attrNameLst>
                                          <p:attrName>style.visibility</p:attrName>
                                        </p:attrNameLst>
                                      </p:cBhvr>
                                      <p:to>
                                        <p:strVal val="visible"/>
                                      </p:to>
                                    </p:set>
                                    <p:animEffect transition="in" filter="slide(fromBottom)">
                                      <p:cBhvr>
                                        <p:cTn id="7" dur="500"/>
                                        <p:tgtEl>
                                          <p:spTgt spid="29286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2867">
                                            <p:txEl>
                                              <p:pRg st="4" end="4"/>
                                            </p:txEl>
                                          </p:spTgt>
                                        </p:tgtEl>
                                        <p:attrNameLst>
                                          <p:attrName>style.visibility</p:attrName>
                                        </p:attrNameLst>
                                      </p:cBhvr>
                                      <p:to>
                                        <p:strVal val="visible"/>
                                      </p:to>
                                    </p:set>
                                    <p:animEffect transition="in" filter="slide(fromBottom)">
                                      <p:cBhvr>
                                        <p:cTn id="10" dur="500"/>
                                        <p:tgtEl>
                                          <p:spTgt spid="292867">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2867">
                                            <p:txEl>
                                              <p:pRg st="5" end="5"/>
                                            </p:txEl>
                                          </p:spTgt>
                                        </p:tgtEl>
                                        <p:attrNameLst>
                                          <p:attrName>style.visibility</p:attrName>
                                        </p:attrNameLst>
                                      </p:cBhvr>
                                      <p:to>
                                        <p:strVal val="visible"/>
                                      </p:to>
                                    </p:set>
                                    <p:animEffect transition="in" filter="slide(fromBottom)">
                                      <p:cBhvr>
                                        <p:cTn id="13" dur="500"/>
                                        <p:tgtEl>
                                          <p:spTgt spid="29286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92867">
                                            <p:txEl>
                                              <p:pRg st="6" end="6"/>
                                            </p:txEl>
                                          </p:spTgt>
                                        </p:tgtEl>
                                        <p:attrNameLst>
                                          <p:attrName>style.visibility</p:attrName>
                                        </p:attrNameLst>
                                      </p:cBhvr>
                                      <p:to>
                                        <p:strVal val="visible"/>
                                      </p:to>
                                    </p:set>
                                    <p:animEffect transition="in" filter="slide(fromBottom)">
                                      <p:cBhvr>
                                        <p:cTn id="18" dur="500"/>
                                        <p:tgtEl>
                                          <p:spTgt spid="292867">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92867">
                                            <p:txEl>
                                              <p:pRg st="7" end="7"/>
                                            </p:txEl>
                                          </p:spTgt>
                                        </p:tgtEl>
                                        <p:attrNameLst>
                                          <p:attrName>style.visibility</p:attrName>
                                        </p:attrNameLst>
                                      </p:cBhvr>
                                      <p:to>
                                        <p:strVal val="visible"/>
                                      </p:to>
                                    </p:set>
                                    <p:animEffect transition="in" filter="slide(fromBottom)">
                                      <p:cBhvr>
                                        <p:cTn id="21" dur="500"/>
                                        <p:tgtEl>
                                          <p:spTgt spid="29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3891" name="Rectangle 3"/>
          <p:cNvSpPr>
            <a:spLocks noChangeArrowheads="1"/>
          </p:cNvSpPr>
          <p:nvPr/>
        </p:nvSpPr>
        <p:spPr bwMode="auto">
          <a:xfrm>
            <a:off x="323850" y="1125538"/>
            <a:ext cx="8569325" cy="5472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latin typeface="Times New Roman" pitchFamily="18" charset="0"/>
              </a:rPr>
              <a:t>；按键识别</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cmp al, 0ffh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有低电平的列线？</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jnz key3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有，则转下一步处理</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rol ah, 1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无，则移位扫描值</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loop key2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进行下一行扫描</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jmp key1</a:t>
            </a:r>
          </a:p>
          <a:p>
            <a:pPr marL="342900" indent="-342900" defTabSz="895350">
              <a:tabLst>
                <a:tab pos="1809750" algn="l"/>
              </a:tabLst>
            </a:pPr>
            <a:r>
              <a:rPr kumimoji="1" lang="en-US" altLang="zh-CN" sz="2800" b="1">
                <a:solidFill>
                  <a:srgbClr val="008000"/>
                </a:solidFill>
                <a:latin typeface="Times New Roman" pitchFamily="18" charset="0"/>
              </a:rPr>
              <a:t>                    </a:t>
            </a:r>
            <a:r>
              <a:rPr kumimoji="1" lang="zh-CN" altLang="en-US" sz="2800" b="1">
                <a:solidFill>
                  <a:srgbClr val="008000"/>
                </a:solidFill>
                <a:latin typeface="Times New Roman" pitchFamily="18" charset="0"/>
              </a:rPr>
              <a:t>；所有行都没有键按下，则返回继续检测</a:t>
            </a:r>
          </a:p>
          <a:p>
            <a:pPr marL="342900" indent="-342900" defTabSz="895350">
              <a:tabLst>
                <a:tab pos="1809750" algn="l"/>
              </a:tabLst>
            </a:pPr>
            <a:endParaRPr kumimoji="1" lang="zh-CN" altLang="en-US" sz="2800" b="1">
              <a:latin typeface="Times New Roman" pitchFamily="18" charset="0"/>
            </a:endParaRPr>
          </a:p>
          <a:p>
            <a:pPr marL="342900" indent="-342900" defTabSz="895350">
              <a:tabLst>
                <a:tab pos="1809750" algn="l"/>
              </a:tabLst>
            </a:pPr>
            <a:r>
              <a:rPr kumimoji="1" lang="en-US" altLang="zh-CN" sz="2800" b="1">
                <a:latin typeface="Times New Roman" pitchFamily="18" charset="0"/>
              </a:rPr>
              <a:t>key3: 	……</a:t>
            </a:r>
          </a:p>
          <a:p>
            <a:pPr marL="342900" indent="-342900" defTabSz="895350">
              <a:tabLst>
                <a:tab pos="1809750" algn="l"/>
              </a:tabLst>
            </a:pPr>
            <a:r>
              <a:rPr kumimoji="1" lang="en-US" altLang="zh-CN" sz="2800" b="1">
                <a:latin typeface="Times New Roman" pitchFamily="18" charset="0"/>
              </a:rPr>
              <a:t>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此时，</a:t>
            </a:r>
            <a:r>
              <a:rPr kumimoji="1" lang="en-US" altLang="zh-CN" sz="2800" b="1">
                <a:solidFill>
                  <a:srgbClr val="008000"/>
                </a:solidFill>
                <a:latin typeface="Times New Roman" pitchFamily="18" charset="0"/>
              </a:rPr>
              <a:t>al</a:t>
            </a:r>
            <a:r>
              <a:rPr kumimoji="1" lang="zh-CN" altLang="en-US" sz="2800" b="1">
                <a:solidFill>
                  <a:srgbClr val="008000"/>
                </a:solidFill>
                <a:latin typeface="Times New Roman" pitchFamily="18" charset="0"/>
              </a:rPr>
              <a:t>＝列值，</a:t>
            </a:r>
            <a:r>
              <a:rPr kumimoji="1" lang="en-US" altLang="zh-CN" sz="2800" b="1">
                <a:solidFill>
                  <a:srgbClr val="008000"/>
                </a:solidFill>
                <a:latin typeface="Times New Roman" pitchFamily="18" charset="0"/>
              </a:rPr>
              <a:t>ah</a:t>
            </a:r>
            <a:r>
              <a:rPr kumimoji="1" lang="zh-CN" altLang="en-US" sz="2800" b="1">
                <a:solidFill>
                  <a:srgbClr val="008000"/>
                </a:solidFill>
                <a:latin typeface="Times New Roman" pitchFamily="18" charset="0"/>
              </a:rPr>
              <a:t>＝行值</a:t>
            </a:r>
          </a:p>
          <a:p>
            <a:pPr marL="342900" indent="-342900" algn="just" defTabSz="895350">
              <a:spcBef>
                <a:spcPct val="20000"/>
              </a:spcBef>
              <a:buClr>
                <a:schemeClr val="folHlink"/>
              </a:buClr>
              <a:buSzPct val="60000"/>
              <a:buFont typeface="Wingdings" pitchFamily="2" charset="2"/>
              <a:buNone/>
              <a:tabLst>
                <a:tab pos="1809750" algn="l"/>
              </a:tabLst>
            </a:pPr>
            <a:endParaRPr kumimoji="1" lang="zh-CN" altLang="en-US" sz="2800" b="1">
              <a:latin typeface="Times New Roman" pitchFamily="18" charset="0"/>
            </a:endParaRPr>
          </a:p>
        </p:txBody>
      </p:sp>
      <p:sp>
        <p:nvSpPr>
          <p:cNvPr id="58372"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3</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41282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3891">
                                            <p:txEl>
                                              <p:pRg st="3" end="3"/>
                                            </p:txEl>
                                          </p:spTgt>
                                        </p:tgtEl>
                                        <p:attrNameLst>
                                          <p:attrName>style.visibility</p:attrName>
                                        </p:attrNameLst>
                                      </p:cBhvr>
                                      <p:to>
                                        <p:strVal val="visible"/>
                                      </p:to>
                                    </p:set>
                                    <p:animEffect transition="in" filter="slide(fromBottom)">
                                      <p:cBhvr>
                                        <p:cTn id="7" dur="500"/>
                                        <p:tgtEl>
                                          <p:spTgt spid="29389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3891">
                                            <p:txEl>
                                              <p:pRg st="4" end="4"/>
                                            </p:txEl>
                                          </p:spTgt>
                                        </p:tgtEl>
                                        <p:attrNameLst>
                                          <p:attrName>style.visibility</p:attrName>
                                        </p:attrNameLst>
                                      </p:cBhvr>
                                      <p:to>
                                        <p:strVal val="visible"/>
                                      </p:to>
                                    </p:set>
                                    <p:animEffect transition="in" filter="slide(fromBottom)">
                                      <p:cBhvr>
                                        <p:cTn id="10" dur="500"/>
                                        <p:tgtEl>
                                          <p:spTgt spid="29389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3891">
                                            <p:txEl>
                                              <p:pRg st="5" end="5"/>
                                            </p:txEl>
                                          </p:spTgt>
                                        </p:tgtEl>
                                        <p:attrNameLst>
                                          <p:attrName>style.visibility</p:attrName>
                                        </p:attrNameLst>
                                      </p:cBhvr>
                                      <p:to>
                                        <p:strVal val="visible"/>
                                      </p:to>
                                    </p:set>
                                    <p:animEffect transition="in" filter="slide(fromBottom)">
                                      <p:cBhvr>
                                        <p:cTn id="13" dur="500"/>
                                        <p:tgtEl>
                                          <p:spTgt spid="293891">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93891">
                                            <p:txEl>
                                              <p:pRg st="6" end="6"/>
                                            </p:txEl>
                                          </p:spTgt>
                                        </p:tgtEl>
                                        <p:attrNameLst>
                                          <p:attrName>style.visibility</p:attrName>
                                        </p:attrNameLst>
                                      </p:cBhvr>
                                      <p:to>
                                        <p:strVal val="visible"/>
                                      </p:to>
                                    </p:set>
                                    <p:animEffect transition="in" filter="slide(fromBottom)">
                                      <p:cBhvr>
                                        <p:cTn id="16" dur="500"/>
                                        <p:tgtEl>
                                          <p:spTgt spid="293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238" y="1341438"/>
            <a:ext cx="35083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6963" name="Rectangle 3"/>
          <p:cNvSpPr>
            <a:spLocks noChangeArrowheads="1"/>
          </p:cNvSpPr>
          <p:nvPr/>
        </p:nvSpPr>
        <p:spPr bwMode="auto">
          <a:xfrm>
            <a:off x="179388" y="1196975"/>
            <a:ext cx="5902325" cy="5111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spcBef>
                <a:spcPct val="20000"/>
              </a:spcBef>
              <a:tabLst>
                <a:tab pos="1809750" algn="l"/>
              </a:tabLst>
            </a:pPr>
            <a:r>
              <a:rPr kumimoji="1" lang="en-US" altLang="zh-CN" sz="2400" b="1">
                <a:solidFill>
                  <a:srgbClr val="008000"/>
                </a:solidFill>
              </a:rPr>
              <a:t>;</a:t>
            </a:r>
            <a:r>
              <a:rPr kumimoji="1" lang="zh-CN" altLang="en-US" sz="2400" b="1">
                <a:solidFill>
                  <a:srgbClr val="008000"/>
                </a:solidFill>
              </a:rPr>
              <a:t>键盘行列值表（键值）</a:t>
            </a:r>
          </a:p>
          <a:p>
            <a:pPr marL="342900" indent="-342900" defTabSz="895350">
              <a:spcBef>
                <a:spcPct val="20000"/>
              </a:spcBef>
              <a:tabLst>
                <a:tab pos="1809750" algn="l"/>
              </a:tabLst>
            </a:pPr>
            <a:r>
              <a:rPr kumimoji="1" lang="en-US" altLang="zh-CN" sz="2400" b="1"/>
              <a:t>table    dw  0fefeh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0</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dw  0fdfeh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1</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dw  0fbfeh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2</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	          </a:t>
            </a:r>
            <a:r>
              <a:rPr kumimoji="1" lang="en-US" altLang="zh-CN" sz="2400" b="1">
                <a:solidFill>
                  <a:srgbClr val="008000"/>
                </a:solidFill>
              </a:rPr>
              <a:t>;</a:t>
            </a:r>
            <a:r>
              <a:rPr kumimoji="1" lang="zh-CN" altLang="en-US" sz="2400" b="1">
                <a:solidFill>
                  <a:srgbClr val="008000"/>
                </a:solidFill>
              </a:rPr>
              <a:t>其他键的行列值</a:t>
            </a:r>
          </a:p>
          <a:p>
            <a:pPr marL="342900" indent="-342900" defTabSz="895350">
              <a:spcBef>
                <a:spcPct val="20000"/>
              </a:spcBef>
              <a:tabLst>
                <a:tab pos="1809750" algn="l"/>
              </a:tabLst>
            </a:pPr>
            <a:endParaRPr kumimoji="1" lang="zh-CN" altLang="en-US" sz="2400" b="1">
              <a:solidFill>
                <a:srgbClr val="008000"/>
              </a:solidFill>
            </a:endParaRPr>
          </a:p>
          <a:p>
            <a:pPr marL="342900" indent="-342900" defTabSz="895350">
              <a:spcBef>
                <a:spcPct val="20000"/>
              </a:spcBef>
              <a:tabLst>
                <a:tab pos="1809750" algn="l"/>
              </a:tabLst>
            </a:pPr>
            <a:r>
              <a:rPr kumimoji="1" lang="en-US" altLang="zh-CN" sz="2400" b="1">
                <a:solidFill>
                  <a:srgbClr val="008000"/>
                </a:solidFill>
              </a:rPr>
              <a:t>;</a:t>
            </a:r>
            <a:r>
              <a:rPr kumimoji="1" lang="zh-CN" altLang="en-US" sz="2400" b="1">
                <a:solidFill>
                  <a:srgbClr val="008000"/>
                </a:solidFill>
              </a:rPr>
              <a:t>键盘的键代码表</a:t>
            </a:r>
          </a:p>
          <a:p>
            <a:pPr marL="342900" indent="-342900" defTabSz="895350">
              <a:spcBef>
                <a:spcPct val="20000"/>
              </a:spcBef>
              <a:tabLst>
                <a:tab pos="1809750" algn="l"/>
              </a:tabLst>
            </a:pPr>
            <a:r>
              <a:rPr kumimoji="1" lang="en-US" altLang="zh-CN" sz="2400" b="1"/>
              <a:t>char    db ……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0</a:t>
            </a:r>
            <a:r>
              <a:rPr kumimoji="1" lang="zh-CN" altLang="en-US" sz="2400" b="1">
                <a:solidFill>
                  <a:srgbClr val="008000"/>
                </a:solidFill>
              </a:rPr>
              <a:t>的代码值</a:t>
            </a:r>
          </a:p>
          <a:p>
            <a:pPr marL="342900" indent="-342900" defTabSz="895350">
              <a:spcBef>
                <a:spcPct val="20000"/>
              </a:spcBef>
              <a:tabLst>
                <a:tab pos="1809750" algn="l"/>
              </a:tabLst>
            </a:pPr>
            <a:r>
              <a:rPr kumimoji="1" lang="zh-CN" altLang="en-US" sz="2400" b="1"/>
              <a:t>	        </a:t>
            </a:r>
            <a:r>
              <a:rPr kumimoji="1" lang="en-US" altLang="zh-CN" sz="2400" b="1"/>
              <a:t>db ……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1</a:t>
            </a:r>
            <a:r>
              <a:rPr kumimoji="1" lang="zh-CN" altLang="en-US" sz="2400" b="1">
                <a:solidFill>
                  <a:srgbClr val="008000"/>
                </a:solidFill>
              </a:rPr>
              <a:t>的代码值</a:t>
            </a:r>
          </a:p>
          <a:p>
            <a:pPr marL="342900" indent="-342900" defTabSz="895350">
              <a:spcBef>
                <a:spcPct val="20000"/>
              </a:spcBef>
              <a:tabLst>
                <a:tab pos="1809750" algn="l"/>
              </a:tabLst>
            </a:pPr>
            <a:r>
              <a:rPr kumimoji="1" lang="zh-CN" altLang="en-US" sz="2400" b="1"/>
              <a:t>	         </a:t>
            </a:r>
            <a:r>
              <a:rPr kumimoji="1" lang="en-US" altLang="zh-CN" sz="2400" b="1"/>
              <a:t>……	         </a:t>
            </a:r>
            <a:r>
              <a:rPr kumimoji="1" lang="en-US" altLang="zh-CN" sz="2400" b="1">
                <a:solidFill>
                  <a:srgbClr val="008000"/>
                </a:solidFill>
              </a:rPr>
              <a:t>;</a:t>
            </a:r>
            <a:r>
              <a:rPr kumimoji="1" lang="zh-CN" altLang="en-US" sz="2400" b="1">
                <a:solidFill>
                  <a:srgbClr val="008000"/>
                </a:solidFill>
              </a:rPr>
              <a:t>其他键的代码值</a:t>
            </a:r>
          </a:p>
        </p:txBody>
      </p:sp>
      <p:sp>
        <p:nvSpPr>
          <p:cNvPr id="59397"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4</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37980108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6963">
                                            <p:txEl>
                                              <p:pRg st="1" end="1"/>
                                            </p:txEl>
                                          </p:spTgt>
                                        </p:tgtEl>
                                        <p:attrNameLst>
                                          <p:attrName>style.visibility</p:attrName>
                                        </p:attrNameLst>
                                      </p:cBhvr>
                                      <p:to>
                                        <p:strVal val="visible"/>
                                      </p:to>
                                    </p:set>
                                    <p:animEffect transition="in" filter="slide(fromBottom)">
                                      <p:cBhvr>
                                        <p:cTn id="7" dur="500"/>
                                        <p:tgtEl>
                                          <p:spTgt spid="29696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6963">
                                            <p:txEl>
                                              <p:pRg st="2" end="2"/>
                                            </p:txEl>
                                          </p:spTgt>
                                        </p:tgtEl>
                                        <p:attrNameLst>
                                          <p:attrName>style.visibility</p:attrName>
                                        </p:attrNameLst>
                                      </p:cBhvr>
                                      <p:to>
                                        <p:strVal val="visible"/>
                                      </p:to>
                                    </p:set>
                                    <p:animEffect transition="in" filter="slide(fromBottom)">
                                      <p:cBhvr>
                                        <p:cTn id="10" dur="500"/>
                                        <p:tgtEl>
                                          <p:spTgt spid="296963">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6963">
                                            <p:txEl>
                                              <p:pRg st="3" end="3"/>
                                            </p:txEl>
                                          </p:spTgt>
                                        </p:tgtEl>
                                        <p:attrNameLst>
                                          <p:attrName>style.visibility</p:attrName>
                                        </p:attrNameLst>
                                      </p:cBhvr>
                                      <p:to>
                                        <p:strVal val="visible"/>
                                      </p:to>
                                    </p:set>
                                    <p:animEffect transition="in" filter="slide(fromBottom)">
                                      <p:cBhvr>
                                        <p:cTn id="13" dur="500"/>
                                        <p:tgtEl>
                                          <p:spTgt spid="296963">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96963">
                                            <p:txEl>
                                              <p:pRg st="4" end="4"/>
                                            </p:txEl>
                                          </p:spTgt>
                                        </p:tgtEl>
                                        <p:attrNameLst>
                                          <p:attrName>style.visibility</p:attrName>
                                        </p:attrNameLst>
                                      </p:cBhvr>
                                      <p:to>
                                        <p:strVal val="visible"/>
                                      </p:to>
                                    </p:set>
                                    <p:animEffect transition="in" filter="slide(fromBottom)">
                                      <p:cBhvr>
                                        <p:cTn id="16" dur="500"/>
                                        <p:tgtEl>
                                          <p:spTgt spid="29696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96963">
                                            <p:txEl>
                                              <p:pRg st="7" end="7"/>
                                            </p:txEl>
                                          </p:spTgt>
                                        </p:tgtEl>
                                        <p:attrNameLst>
                                          <p:attrName>style.visibility</p:attrName>
                                        </p:attrNameLst>
                                      </p:cBhvr>
                                      <p:to>
                                        <p:strVal val="visible"/>
                                      </p:to>
                                    </p:set>
                                    <p:animEffect transition="in" filter="slide(fromBottom)">
                                      <p:cBhvr>
                                        <p:cTn id="21" dur="500"/>
                                        <p:tgtEl>
                                          <p:spTgt spid="296963">
                                            <p:txEl>
                                              <p:pRg st="7" end="7"/>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296963">
                                            <p:txEl>
                                              <p:pRg st="8" end="8"/>
                                            </p:txEl>
                                          </p:spTgt>
                                        </p:tgtEl>
                                        <p:attrNameLst>
                                          <p:attrName>style.visibility</p:attrName>
                                        </p:attrNameLst>
                                      </p:cBhvr>
                                      <p:to>
                                        <p:strVal val="visible"/>
                                      </p:to>
                                    </p:set>
                                    <p:animEffect transition="in" filter="slide(fromBottom)">
                                      <p:cBhvr>
                                        <p:cTn id="24" dur="500"/>
                                        <p:tgtEl>
                                          <p:spTgt spid="296963">
                                            <p:txEl>
                                              <p:pRg st="8" end="8"/>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296963">
                                            <p:txEl>
                                              <p:pRg st="9" end="9"/>
                                            </p:txEl>
                                          </p:spTgt>
                                        </p:tgtEl>
                                        <p:attrNameLst>
                                          <p:attrName>style.visibility</p:attrName>
                                        </p:attrNameLst>
                                      </p:cBhvr>
                                      <p:to>
                                        <p:strVal val="visible"/>
                                      </p:to>
                                    </p:set>
                                    <p:animEffect transition="in" filter="slide(fromBottom)">
                                      <p:cBhvr>
                                        <p:cTn id="27" dur="500"/>
                                        <p:tgtEl>
                                          <p:spTgt spid="296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7987" name="Rectangle 3"/>
          <p:cNvSpPr>
            <a:spLocks noChangeArrowheads="1"/>
          </p:cNvSpPr>
          <p:nvPr/>
        </p:nvSpPr>
        <p:spPr bwMode="auto">
          <a:xfrm>
            <a:off x="179388" y="1196975"/>
            <a:ext cx="8713787" cy="5472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rPr>
              <a:t>；查找键代码</a:t>
            </a:r>
          </a:p>
          <a:p>
            <a:pPr marL="342900" indent="-342900" defTabSz="895350">
              <a:tabLst>
                <a:tab pos="1809750" algn="l"/>
              </a:tabLst>
            </a:pPr>
            <a:r>
              <a:rPr kumimoji="1" lang="zh-CN" altLang="en-US" sz="2800" b="1"/>
              <a:t>		</a:t>
            </a:r>
            <a:r>
              <a:rPr kumimoji="1" lang="en-US" altLang="zh-CN" sz="2800" b="1"/>
              <a:t>mov si, offset table</a:t>
            </a:r>
          </a:p>
          <a:p>
            <a:pPr marL="342900" indent="-342900" defTabSz="895350">
              <a:tabLst>
                <a:tab pos="1809750" algn="l"/>
              </a:tabLst>
            </a:pPr>
            <a:r>
              <a:rPr kumimoji="1" lang="en-US" altLang="zh-CN" sz="2800" b="1"/>
              <a:t>		mov di, offset char</a:t>
            </a:r>
          </a:p>
          <a:p>
            <a:pPr marL="342900" indent="-342900" defTabSz="895350">
              <a:tabLst>
                <a:tab pos="1809750" algn="l"/>
              </a:tabLst>
            </a:pPr>
            <a:r>
              <a:rPr kumimoji="1" lang="en-US" altLang="zh-CN" sz="2800" b="1"/>
              <a:t>		mov cx, 64    </a:t>
            </a:r>
            <a:r>
              <a:rPr kumimoji="1" lang="en-US" altLang="zh-CN" sz="2800" b="1">
                <a:solidFill>
                  <a:srgbClr val="008000"/>
                </a:solidFill>
              </a:rPr>
              <a:t>;CX</a:t>
            </a:r>
            <a:r>
              <a:rPr kumimoji="1" lang="zh-CN" altLang="en-US" sz="2800" b="1">
                <a:solidFill>
                  <a:srgbClr val="008000"/>
                </a:solidFill>
              </a:rPr>
              <a:t>＝键的个数</a:t>
            </a:r>
          </a:p>
          <a:p>
            <a:pPr marL="342900" indent="-342900" defTabSz="895350">
              <a:tabLst>
                <a:tab pos="1809750" algn="l"/>
              </a:tabLst>
            </a:pPr>
            <a:r>
              <a:rPr kumimoji="1" lang="en-US" altLang="zh-CN" sz="2800" b="1"/>
              <a:t>key3:	cmp ax, [si]  </a:t>
            </a:r>
            <a:r>
              <a:rPr kumimoji="1" lang="en-US" altLang="zh-CN" sz="2800" b="1">
                <a:solidFill>
                  <a:srgbClr val="008000"/>
                </a:solidFill>
              </a:rPr>
              <a:t>;</a:t>
            </a:r>
            <a:r>
              <a:rPr kumimoji="1" lang="zh-CN" altLang="en-US" sz="2800" b="1">
                <a:solidFill>
                  <a:srgbClr val="008000"/>
                </a:solidFill>
              </a:rPr>
              <a:t>与键盘行列值表中数据比较</a:t>
            </a:r>
          </a:p>
          <a:p>
            <a:pPr marL="342900" indent="-342900" defTabSz="895350">
              <a:tabLst>
                <a:tab pos="1809750" algn="l"/>
              </a:tabLst>
            </a:pPr>
            <a:r>
              <a:rPr kumimoji="1" lang="zh-CN" altLang="en-US" sz="2800" b="1"/>
              <a:t>	   	</a:t>
            </a:r>
            <a:r>
              <a:rPr kumimoji="1" lang="en-US" altLang="zh-CN" sz="2800" b="1"/>
              <a:t>jz key4	</a:t>
            </a:r>
            <a:r>
              <a:rPr kumimoji="1" lang="en-US" altLang="zh-CN" sz="2800" b="1">
                <a:solidFill>
                  <a:srgbClr val="008000"/>
                </a:solidFill>
              </a:rPr>
              <a:t>;</a:t>
            </a:r>
            <a:r>
              <a:rPr kumimoji="1" lang="zh-CN" altLang="en-US" sz="2800" b="1">
                <a:solidFill>
                  <a:srgbClr val="008000"/>
                </a:solidFill>
              </a:rPr>
              <a:t>相同，说明查到</a:t>
            </a:r>
          </a:p>
          <a:p>
            <a:pPr marL="342900" indent="-342900" defTabSz="895350">
              <a:tabLst>
                <a:tab pos="1809750" algn="l"/>
              </a:tabLst>
            </a:pPr>
            <a:r>
              <a:rPr kumimoji="1" lang="zh-CN" altLang="en-US" sz="2800" b="1"/>
              <a:t>		</a:t>
            </a:r>
            <a:r>
              <a:rPr kumimoji="1" lang="en-US" altLang="zh-CN" sz="2800" b="1"/>
              <a:t>inc si	</a:t>
            </a:r>
            <a:r>
              <a:rPr kumimoji="1" lang="en-US" altLang="zh-CN" sz="2800" b="1">
                <a:solidFill>
                  <a:srgbClr val="008000"/>
                </a:solidFill>
              </a:rPr>
              <a:t>;</a:t>
            </a:r>
            <a:r>
              <a:rPr kumimoji="1" lang="zh-CN" altLang="en-US" sz="2800" b="1">
                <a:solidFill>
                  <a:srgbClr val="008000"/>
                </a:solidFill>
              </a:rPr>
              <a:t>不相同，继续比较</a:t>
            </a:r>
          </a:p>
          <a:p>
            <a:pPr marL="342900" indent="-342900" defTabSz="895350">
              <a:tabLst>
                <a:tab pos="1809750" algn="l"/>
              </a:tabLst>
            </a:pPr>
            <a:r>
              <a:rPr kumimoji="1" lang="zh-CN" altLang="en-US" sz="2800" b="1"/>
              <a:t>		</a:t>
            </a:r>
            <a:r>
              <a:rPr kumimoji="1" lang="en-US" altLang="zh-CN" sz="2800" b="1"/>
              <a:t>inc si</a:t>
            </a:r>
          </a:p>
          <a:p>
            <a:pPr marL="342900" indent="-342900" defTabSz="895350">
              <a:tabLst>
                <a:tab pos="1809750" algn="l"/>
              </a:tabLst>
            </a:pPr>
            <a:r>
              <a:rPr kumimoji="1" lang="en-US" altLang="zh-CN" sz="2800" b="1"/>
              <a:t>		inc di</a:t>
            </a:r>
          </a:p>
          <a:p>
            <a:pPr marL="342900" indent="-342900" defTabSz="895350">
              <a:tabLst>
                <a:tab pos="1809750" algn="l"/>
              </a:tabLst>
            </a:pPr>
            <a:r>
              <a:rPr kumimoji="1" lang="en-US" altLang="zh-CN" sz="2800" b="1"/>
              <a:t>		loop key3</a:t>
            </a:r>
          </a:p>
          <a:p>
            <a:pPr marL="342900" indent="-342900" defTabSz="895350">
              <a:tabLst>
                <a:tab pos="1809750" algn="l"/>
              </a:tabLst>
            </a:pPr>
            <a:r>
              <a:rPr kumimoji="1" lang="en-US" altLang="zh-CN" sz="2800" b="1"/>
              <a:t>		jmp key1</a:t>
            </a:r>
          </a:p>
          <a:p>
            <a:pPr marL="342900" indent="-342900" defTabSz="895350">
              <a:tabLst>
                <a:tab pos="1809750" algn="l"/>
              </a:tabLst>
            </a:pPr>
            <a:r>
              <a:rPr kumimoji="1" lang="en-US" altLang="zh-CN" sz="2800" b="1"/>
              <a:t>	               </a:t>
            </a:r>
            <a:r>
              <a:rPr kumimoji="1" lang="en-US" altLang="zh-CN" sz="2800" b="1">
                <a:solidFill>
                  <a:srgbClr val="008000"/>
                </a:solidFill>
              </a:rPr>
              <a:t>;</a:t>
            </a:r>
            <a:r>
              <a:rPr kumimoji="1" lang="zh-CN" altLang="en-US" sz="2800" b="1">
                <a:solidFill>
                  <a:srgbClr val="008000"/>
                </a:solidFill>
              </a:rPr>
              <a:t>全部比较完，仍无相同，说明是重键</a:t>
            </a:r>
          </a:p>
        </p:txBody>
      </p:sp>
      <p:sp>
        <p:nvSpPr>
          <p:cNvPr id="60420"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5</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2679106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7987">
                                            <p:txEl>
                                              <p:pRg st="4" end="4"/>
                                            </p:txEl>
                                          </p:spTgt>
                                        </p:tgtEl>
                                        <p:attrNameLst>
                                          <p:attrName>style.visibility</p:attrName>
                                        </p:attrNameLst>
                                      </p:cBhvr>
                                      <p:to>
                                        <p:strVal val="visible"/>
                                      </p:to>
                                    </p:set>
                                    <p:animEffect transition="in" filter="slide(fromBottom)">
                                      <p:cBhvr>
                                        <p:cTn id="7" dur="500"/>
                                        <p:tgtEl>
                                          <p:spTgt spid="297987">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7987">
                                            <p:txEl>
                                              <p:pRg st="5" end="5"/>
                                            </p:txEl>
                                          </p:spTgt>
                                        </p:tgtEl>
                                        <p:attrNameLst>
                                          <p:attrName>style.visibility</p:attrName>
                                        </p:attrNameLst>
                                      </p:cBhvr>
                                      <p:to>
                                        <p:strVal val="visible"/>
                                      </p:to>
                                    </p:set>
                                    <p:animEffect transition="in" filter="slide(fromBottom)">
                                      <p:cBhvr>
                                        <p:cTn id="10" dur="500"/>
                                        <p:tgtEl>
                                          <p:spTgt spid="297987">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97987">
                                            <p:txEl>
                                              <p:pRg st="6" end="6"/>
                                            </p:txEl>
                                          </p:spTgt>
                                        </p:tgtEl>
                                        <p:attrNameLst>
                                          <p:attrName>style.visibility</p:attrName>
                                        </p:attrNameLst>
                                      </p:cBhvr>
                                      <p:to>
                                        <p:strVal val="visible"/>
                                      </p:to>
                                    </p:set>
                                    <p:animEffect transition="in" filter="slide(fromBottom)">
                                      <p:cBhvr>
                                        <p:cTn id="15" dur="500"/>
                                        <p:tgtEl>
                                          <p:spTgt spid="297987">
                                            <p:txEl>
                                              <p:pRg st="6" end="6"/>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97987">
                                            <p:txEl>
                                              <p:pRg st="7" end="7"/>
                                            </p:txEl>
                                          </p:spTgt>
                                        </p:tgtEl>
                                        <p:attrNameLst>
                                          <p:attrName>style.visibility</p:attrName>
                                        </p:attrNameLst>
                                      </p:cBhvr>
                                      <p:to>
                                        <p:strVal val="visible"/>
                                      </p:to>
                                    </p:set>
                                    <p:animEffect transition="in" filter="slide(fromBottom)">
                                      <p:cBhvr>
                                        <p:cTn id="18" dur="500"/>
                                        <p:tgtEl>
                                          <p:spTgt spid="297987">
                                            <p:txEl>
                                              <p:pRg st="7" end="7"/>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97987">
                                            <p:txEl>
                                              <p:pRg st="8" end="8"/>
                                            </p:txEl>
                                          </p:spTgt>
                                        </p:tgtEl>
                                        <p:attrNameLst>
                                          <p:attrName>style.visibility</p:attrName>
                                        </p:attrNameLst>
                                      </p:cBhvr>
                                      <p:to>
                                        <p:strVal val="visible"/>
                                      </p:to>
                                    </p:set>
                                    <p:animEffect transition="in" filter="slide(fromBottom)">
                                      <p:cBhvr>
                                        <p:cTn id="21" dur="500"/>
                                        <p:tgtEl>
                                          <p:spTgt spid="297987">
                                            <p:txEl>
                                              <p:pRg st="8" end="8"/>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297987">
                                            <p:txEl>
                                              <p:pRg st="9" end="9"/>
                                            </p:txEl>
                                          </p:spTgt>
                                        </p:tgtEl>
                                        <p:attrNameLst>
                                          <p:attrName>style.visibility</p:attrName>
                                        </p:attrNameLst>
                                      </p:cBhvr>
                                      <p:to>
                                        <p:strVal val="visible"/>
                                      </p:to>
                                    </p:set>
                                    <p:animEffect transition="in" filter="slide(fromBottom)">
                                      <p:cBhvr>
                                        <p:cTn id="24" dur="500"/>
                                        <p:tgtEl>
                                          <p:spTgt spid="297987">
                                            <p:txEl>
                                              <p:pRg st="9" end="9"/>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297987">
                                            <p:txEl>
                                              <p:pRg st="10" end="10"/>
                                            </p:txEl>
                                          </p:spTgt>
                                        </p:tgtEl>
                                        <p:attrNameLst>
                                          <p:attrName>style.visibility</p:attrName>
                                        </p:attrNameLst>
                                      </p:cBhvr>
                                      <p:to>
                                        <p:strVal val="visible"/>
                                      </p:to>
                                    </p:set>
                                    <p:animEffect transition="in" filter="slide(fromBottom)">
                                      <p:cBhvr>
                                        <p:cTn id="29" dur="500"/>
                                        <p:tgtEl>
                                          <p:spTgt spid="297987">
                                            <p:txEl>
                                              <p:pRg st="10" end="10"/>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297987">
                                            <p:txEl>
                                              <p:pRg st="11" end="11"/>
                                            </p:txEl>
                                          </p:spTgt>
                                        </p:tgtEl>
                                        <p:attrNameLst>
                                          <p:attrName>style.visibility</p:attrName>
                                        </p:attrNameLst>
                                      </p:cBhvr>
                                      <p:to>
                                        <p:strVal val="visible"/>
                                      </p:to>
                                    </p:set>
                                    <p:animEffect transition="in" filter="slide(fromBottom)">
                                      <p:cBhvr>
                                        <p:cTn id="32" dur="500"/>
                                        <p:tgtEl>
                                          <p:spTgt spid="2979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61443" name="Rectangle 3"/>
          <p:cNvSpPr>
            <a:spLocks noChangeArrowheads="1"/>
          </p:cNvSpPr>
          <p:nvPr/>
        </p:nvSpPr>
        <p:spPr bwMode="auto">
          <a:xfrm>
            <a:off x="468313" y="1125538"/>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endParaRPr kumimoji="1" lang="en-US" altLang="zh-CN" sz="2800" b="1" dirty="0"/>
          </a:p>
          <a:p>
            <a:pPr marL="342900" indent="-342900" defTabSz="895350">
              <a:tabLst>
                <a:tab pos="1809750" algn="l"/>
              </a:tabLst>
            </a:pPr>
            <a:endParaRPr kumimoji="1" lang="en-US" altLang="zh-CN" sz="2800" b="1" dirty="0"/>
          </a:p>
          <a:p>
            <a:pPr marL="342900" indent="-342900" defTabSz="895350">
              <a:tabLst>
                <a:tab pos="1809750" algn="l"/>
              </a:tabLst>
            </a:pPr>
            <a:r>
              <a:rPr kumimoji="1" lang="en-US" altLang="zh-CN" sz="2800" b="1" dirty="0"/>
              <a:t>key4:	</a:t>
            </a:r>
            <a:r>
              <a:rPr kumimoji="1" lang="en-US" altLang="zh-CN" sz="2800" b="1" dirty="0" err="1"/>
              <a:t>mov</a:t>
            </a:r>
            <a:r>
              <a:rPr kumimoji="1" lang="en-US" altLang="zh-CN" sz="2800" b="1" dirty="0"/>
              <a:t> al, [di</a:t>
            </a:r>
            <a:r>
              <a:rPr kumimoji="1" lang="en-US" altLang="zh-CN" sz="2800" b="1" dirty="0" smtClean="0"/>
              <a:t>]    </a:t>
            </a:r>
            <a:r>
              <a:rPr kumimoji="1" lang="en-US" altLang="zh-CN" sz="2800" b="1" dirty="0" smtClean="0">
                <a:solidFill>
                  <a:srgbClr val="008000"/>
                </a:solidFill>
              </a:rPr>
              <a:t>;</a:t>
            </a:r>
            <a:r>
              <a:rPr kumimoji="1" lang="zh-CN" altLang="en-US" sz="2800" b="1" dirty="0">
                <a:solidFill>
                  <a:srgbClr val="008000"/>
                </a:solidFill>
              </a:rPr>
              <a:t>获取键代码送</a:t>
            </a:r>
            <a:r>
              <a:rPr kumimoji="1" lang="en-US" altLang="zh-CN" sz="2800" b="1" dirty="0">
                <a:solidFill>
                  <a:srgbClr val="008000"/>
                </a:solidFill>
              </a:rPr>
              <a:t>AL</a:t>
            </a:r>
          </a:p>
          <a:p>
            <a:pPr marL="342900" indent="-342900" defTabSz="895350">
              <a:tabLst>
                <a:tab pos="1809750" algn="l"/>
              </a:tabLst>
            </a:pPr>
            <a:r>
              <a:rPr kumimoji="1" lang="en-US" altLang="zh-CN" sz="2800" b="1" dirty="0"/>
              <a:t>		……</a:t>
            </a:r>
          </a:p>
          <a:p>
            <a:pPr marL="342900" indent="-342900" defTabSz="895350">
              <a:tabLst>
                <a:tab pos="1809750" algn="l"/>
              </a:tabLst>
            </a:pPr>
            <a:r>
              <a:rPr kumimoji="1" lang="en-US" altLang="zh-CN" sz="2800" b="1" dirty="0"/>
              <a:t>		……	</a:t>
            </a:r>
            <a:r>
              <a:rPr kumimoji="1" lang="en-US" altLang="zh-CN" sz="2800" b="1" dirty="0" smtClean="0"/>
              <a:t>     </a:t>
            </a:r>
            <a:r>
              <a:rPr kumimoji="1" lang="en-US" altLang="zh-CN" sz="2800" b="1" dirty="0" smtClean="0">
                <a:solidFill>
                  <a:srgbClr val="008000"/>
                </a:solidFill>
              </a:rPr>
              <a:t>;</a:t>
            </a:r>
            <a:r>
              <a:rPr kumimoji="1" lang="zh-CN" altLang="en-US" sz="2800" b="1" dirty="0">
                <a:solidFill>
                  <a:srgbClr val="008000"/>
                </a:solidFill>
              </a:rPr>
              <a:t>后续处理</a:t>
            </a:r>
          </a:p>
        </p:txBody>
      </p:sp>
      <p:sp>
        <p:nvSpPr>
          <p:cNvPr id="61444"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6</a:t>
            </a:r>
            <a:r>
              <a:rPr kumimoji="1" lang="zh-CN" altLang="en-US" sz="3600">
                <a:latin typeface="Tahoma" pitchFamily="34" charset="0"/>
                <a:ea typeface="隶书" pitchFamily="49" charset="-122"/>
              </a:rPr>
              <a:t>段</a:t>
            </a:r>
          </a:p>
        </p:txBody>
      </p:sp>
      <p:grpSp>
        <p:nvGrpSpPr>
          <p:cNvPr id="61445" name="Group 5"/>
          <p:cNvGrpSpPr>
            <a:grpSpLocks/>
          </p:cNvGrpSpPr>
          <p:nvPr/>
        </p:nvGrpSpPr>
        <p:grpSpPr bwMode="auto">
          <a:xfrm>
            <a:off x="2124075" y="5373688"/>
            <a:ext cx="4779963" cy="663575"/>
            <a:chOff x="1359" y="2950"/>
            <a:chExt cx="3011" cy="418"/>
          </a:xfrm>
        </p:grpSpPr>
        <p:pic>
          <p:nvPicPr>
            <p:cNvPr id="61446" name="Picture 6" descr="005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59"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7" descr="005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91"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8" descr="005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56"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9" descr="005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73"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2098718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方式</a:t>
            </a:r>
            <a:r>
              <a:rPr lang="en-US" altLang="zh-CN" dirty="0" smtClean="0"/>
              <a:t>1</a:t>
            </a:r>
            <a:r>
              <a:rPr lang="zh-CN" altLang="en-US" dirty="0" smtClean="0"/>
              <a:t>－选通输入</a:t>
            </a:r>
            <a:r>
              <a:rPr lang="en-US" altLang="zh-CN" dirty="0" smtClean="0"/>
              <a:t>/</a:t>
            </a:r>
            <a:r>
              <a:rPr lang="zh-CN" altLang="en-US" dirty="0" smtClean="0"/>
              <a:t>输出</a:t>
            </a:r>
          </a:p>
        </p:txBody>
      </p:sp>
      <p:sp>
        <p:nvSpPr>
          <p:cNvPr id="336899" name="Rectangle 3"/>
          <p:cNvSpPr>
            <a:spLocks noGrp="1" noChangeArrowheads="1"/>
          </p:cNvSpPr>
          <p:nvPr>
            <p:ph type="body" idx="1"/>
          </p:nvPr>
        </p:nvSpPr>
        <p:spPr/>
        <p:txBody>
          <a:bodyPr/>
          <a:lstStyle/>
          <a:p>
            <a:pPr eaLnBrk="1" hangingPunct="1"/>
            <a:r>
              <a:rPr lang="zh-CN" altLang="en-US" smtClean="0">
                <a:solidFill>
                  <a:srgbClr val="CC0000"/>
                </a:solidFill>
              </a:rPr>
              <a:t>方式</a:t>
            </a:r>
            <a:r>
              <a:rPr lang="en-US" altLang="zh-CN" smtClean="0">
                <a:solidFill>
                  <a:srgbClr val="CC0000"/>
                </a:solidFill>
              </a:rPr>
              <a:t>1</a:t>
            </a:r>
            <a:r>
              <a:rPr lang="zh-CN" altLang="en-US" smtClean="0">
                <a:solidFill>
                  <a:srgbClr val="CC0000"/>
                </a:solidFill>
              </a:rPr>
              <a:t>：</a:t>
            </a:r>
            <a:r>
              <a:rPr lang="zh-CN" altLang="en-US" smtClean="0"/>
              <a:t>将</a:t>
            </a:r>
            <a:r>
              <a:rPr lang="en-US" altLang="zh-CN" smtClean="0"/>
              <a:t>3</a:t>
            </a:r>
            <a:r>
              <a:rPr lang="zh-CN" altLang="en-US" smtClean="0"/>
              <a:t>个端口分为</a:t>
            </a:r>
            <a:r>
              <a:rPr lang="en-US" altLang="zh-CN" smtClean="0"/>
              <a:t>A</a:t>
            </a:r>
            <a:r>
              <a:rPr lang="zh-CN" altLang="en-US" smtClean="0"/>
              <a:t>、</a:t>
            </a:r>
            <a:r>
              <a:rPr lang="en-US" altLang="zh-CN" smtClean="0"/>
              <a:t>B</a:t>
            </a:r>
            <a:r>
              <a:rPr lang="zh-CN" altLang="en-US" smtClean="0"/>
              <a:t>两组</a:t>
            </a:r>
          </a:p>
          <a:p>
            <a:pPr lvl="1" eaLnBrk="1" hangingPunct="1"/>
            <a:r>
              <a:rPr lang="en-US" altLang="zh-CN" smtClean="0"/>
              <a:t>A</a:t>
            </a:r>
            <a:r>
              <a:rPr lang="zh-CN" altLang="en-US" smtClean="0"/>
              <a:t>、</a:t>
            </a:r>
            <a:r>
              <a:rPr lang="en-US" altLang="zh-CN" smtClean="0"/>
              <a:t>B</a:t>
            </a:r>
            <a:r>
              <a:rPr lang="zh-CN" altLang="en-US" smtClean="0"/>
              <a:t>两个口仍作为数据输入</a:t>
            </a:r>
            <a:r>
              <a:rPr lang="en-US" altLang="zh-CN" smtClean="0"/>
              <a:t>/</a:t>
            </a:r>
            <a:r>
              <a:rPr lang="zh-CN" altLang="en-US" smtClean="0"/>
              <a:t>输出口</a:t>
            </a:r>
          </a:p>
          <a:p>
            <a:pPr lvl="1" eaLnBrk="1" hangingPunct="1"/>
            <a:r>
              <a:rPr lang="en-US" altLang="zh-CN" smtClean="0"/>
              <a:t>C</a:t>
            </a:r>
            <a:r>
              <a:rPr lang="zh-CN" altLang="en-US" smtClean="0"/>
              <a:t>口分为两部分，分别作为</a:t>
            </a:r>
            <a:r>
              <a:rPr lang="en-US" altLang="zh-CN" smtClean="0"/>
              <a:t>A</a:t>
            </a:r>
            <a:r>
              <a:rPr lang="zh-CN" altLang="en-US" smtClean="0"/>
              <a:t>口和</a:t>
            </a:r>
            <a:r>
              <a:rPr lang="en-US" altLang="zh-CN" smtClean="0"/>
              <a:t>B</a:t>
            </a:r>
            <a:r>
              <a:rPr lang="zh-CN" altLang="en-US" smtClean="0"/>
              <a:t>口的联络信号。</a:t>
            </a:r>
          </a:p>
          <a:p>
            <a:pPr lvl="2" eaLnBrk="1" hangingPunct="1"/>
            <a:r>
              <a:rPr lang="zh-CN" altLang="en-US" smtClean="0"/>
              <a:t>联络信号为</a:t>
            </a:r>
            <a:r>
              <a:rPr lang="en-US" altLang="zh-CN" smtClean="0"/>
              <a:t>3</a:t>
            </a:r>
            <a:r>
              <a:rPr lang="zh-CN" altLang="en-US" smtClean="0"/>
              <a:t>位，两个数据口用去</a:t>
            </a:r>
            <a:r>
              <a:rPr lang="en-US" altLang="zh-CN" smtClean="0"/>
              <a:t>6</a:t>
            </a:r>
            <a:r>
              <a:rPr lang="zh-CN" altLang="en-US" smtClean="0"/>
              <a:t>位，</a:t>
            </a:r>
            <a:r>
              <a:rPr lang="zh-CN" altLang="en-US" smtClean="0">
                <a:solidFill>
                  <a:srgbClr val="0033CC"/>
                </a:solidFill>
              </a:rPr>
              <a:t>剩下</a:t>
            </a:r>
            <a:r>
              <a:rPr lang="en-US" altLang="zh-CN" smtClean="0">
                <a:solidFill>
                  <a:srgbClr val="0033CC"/>
                </a:solidFill>
              </a:rPr>
              <a:t>2</a:t>
            </a:r>
            <a:r>
              <a:rPr lang="zh-CN" altLang="en-US" smtClean="0">
                <a:solidFill>
                  <a:srgbClr val="0033CC"/>
                </a:solidFill>
              </a:rPr>
              <a:t>位仍可以做数据位用</a:t>
            </a:r>
            <a:r>
              <a:rPr lang="zh-CN" altLang="en-US" smtClean="0"/>
              <a:t>。</a:t>
            </a:r>
          </a:p>
          <a:p>
            <a:pPr lvl="1" eaLnBrk="1" hangingPunct="1"/>
            <a:r>
              <a:rPr lang="en-US" altLang="zh-CN" smtClean="0"/>
              <a:t>A</a:t>
            </a:r>
            <a:r>
              <a:rPr lang="zh-CN" altLang="en-US" smtClean="0"/>
              <a:t>、</a:t>
            </a:r>
            <a:r>
              <a:rPr lang="en-US" altLang="zh-CN" smtClean="0"/>
              <a:t>B</a:t>
            </a:r>
            <a:r>
              <a:rPr lang="zh-CN" altLang="en-US" smtClean="0"/>
              <a:t>两个口的工作状态由</a:t>
            </a:r>
            <a:r>
              <a:rPr lang="en-US" altLang="zh-CN" smtClean="0"/>
              <a:t>CPU</a:t>
            </a:r>
            <a:r>
              <a:rPr lang="zh-CN" altLang="en-US" smtClean="0"/>
              <a:t>写控制字时设定。一旦方式设定，它们所用的</a:t>
            </a:r>
            <a:r>
              <a:rPr lang="en-US" altLang="zh-CN" smtClean="0"/>
              <a:t>C</a:t>
            </a:r>
            <a:r>
              <a:rPr lang="zh-CN" altLang="en-US" smtClean="0"/>
              <a:t>口的</a:t>
            </a:r>
            <a:r>
              <a:rPr lang="zh-CN" altLang="en-US" smtClean="0">
                <a:solidFill>
                  <a:srgbClr val="0033CC"/>
                </a:solidFill>
              </a:rPr>
              <a:t>联络信号位</a:t>
            </a:r>
            <a:r>
              <a:rPr lang="zh-CN" altLang="en-US" smtClean="0"/>
              <a:t>也就已经确定。</a:t>
            </a:r>
          </a:p>
          <a:p>
            <a:pPr lvl="1" eaLnBrk="1" hangingPunct="1"/>
            <a:r>
              <a:rPr lang="zh-CN" altLang="en-US" smtClean="0">
                <a:solidFill>
                  <a:srgbClr val="D60093"/>
                </a:solidFill>
              </a:rPr>
              <a:t>输入输出都锁存。</a:t>
            </a:r>
          </a:p>
          <a:p>
            <a:pPr lvl="1" eaLnBrk="1" hangingPunct="1"/>
            <a:r>
              <a:rPr lang="zh-CN" altLang="en-US" smtClean="0"/>
              <a:t>可以用于</a:t>
            </a:r>
            <a:r>
              <a:rPr lang="zh-CN" altLang="en-US" smtClean="0">
                <a:solidFill>
                  <a:srgbClr val="D60093"/>
                </a:solidFill>
              </a:rPr>
              <a:t>查询方式</a:t>
            </a:r>
            <a:r>
              <a:rPr lang="zh-CN" altLang="en-US" smtClean="0"/>
              <a:t>和</a:t>
            </a:r>
            <a:r>
              <a:rPr lang="zh-CN" altLang="en-US" smtClean="0">
                <a:solidFill>
                  <a:srgbClr val="D60093"/>
                </a:solidFill>
              </a:rPr>
              <a:t>中断方式</a:t>
            </a:r>
            <a:r>
              <a:rPr lang="zh-CN" altLang="en-US" smtClean="0"/>
              <a:t>。</a:t>
            </a:r>
          </a:p>
        </p:txBody>
      </p:sp>
    </p:spTree>
    <p:extLst>
      <p:ext uri="{BB962C8B-B14F-4D97-AF65-F5344CB8AC3E}">
        <p14:creationId xmlns:p14="http://schemas.microsoft.com/office/powerpoint/2010/main" val="222190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6899">
                                            <p:txEl>
                                              <p:pRg st="3" end="3"/>
                                            </p:txEl>
                                          </p:spTgt>
                                        </p:tgtEl>
                                        <p:attrNameLst>
                                          <p:attrName>style.visibility</p:attrName>
                                        </p:attrNameLst>
                                      </p:cBhvr>
                                      <p:to>
                                        <p:strVal val="visible"/>
                                      </p:to>
                                    </p:set>
                                    <p:animEffect transition="in" filter="slide(fromBottom)">
                                      <p:cBhvr>
                                        <p:cTn id="7" dur="500"/>
                                        <p:tgtEl>
                                          <p:spTgt spid="33689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6899">
                                            <p:txEl>
                                              <p:pRg st="4" end="4"/>
                                            </p:txEl>
                                          </p:spTgt>
                                        </p:tgtEl>
                                        <p:attrNameLst>
                                          <p:attrName>style.visibility</p:attrName>
                                        </p:attrNameLst>
                                      </p:cBhvr>
                                      <p:to>
                                        <p:strVal val="visible"/>
                                      </p:to>
                                    </p:set>
                                    <p:animEffect transition="in" filter="slide(fromBottom)">
                                      <p:cBhvr>
                                        <p:cTn id="12" dur="500"/>
                                        <p:tgtEl>
                                          <p:spTgt spid="33689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36899">
                                            <p:txEl>
                                              <p:pRg st="5" end="5"/>
                                            </p:txEl>
                                          </p:spTgt>
                                        </p:tgtEl>
                                        <p:attrNameLst>
                                          <p:attrName>style.visibility</p:attrName>
                                        </p:attrNameLst>
                                      </p:cBhvr>
                                      <p:to>
                                        <p:strVal val="visible"/>
                                      </p:to>
                                    </p:set>
                                    <p:animEffect transition="in" filter="slide(fromBottom)">
                                      <p:cBhvr>
                                        <p:cTn id="17" dur="500"/>
                                        <p:tgtEl>
                                          <p:spTgt spid="33689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36899">
                                            <p:txEl>
                                              <p:pRg st="6" end="6"/>
                                            </p:txEl>
                                          </p:spTgt>
                                        </p:tgtEl>
                                        <p:attrNameLst>
                                          <p:attrName>style.visibility</p:attrName>
                                        </p:attrNameLst>
                                      </p:cBhvr>
                                      <p:to>
                                        <p:strVal val="visible"/>
                                      </p:to>
                                    </p:set>
                                    <p:animEffect transition="in" filter="slide(fromBottom)">
                                      <p:cBhvr>
                                        <p:cTn id="22" dur="500"/>
                                        <p:tgtEl>
                                          <p:spTgt spid="336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179388" y="188913"/>
            <a:ext cx="8640762" cy="706437"/>
          </a:xfrm>
        </p:spPr>
        <p:txBody>
          <a:bodyPr/>
          <a:lstStyle/>
          <a:p>
            <a:pPr eaLnBrk="1" hangingPunct="1"/>
            <a:r>
              <a:rPr lang="zh-CN" altLang="en-US" sz="3600" dirty="0" smtClean="0"/>
              <a:t>方式</a:t>
            </a:r>
            <a:r>
              <a:rPr lang="en-US" altLang="zh-CN" sz="3600" dirty="0" smtClean="0"/>
              <a:t>1</a:t>
            </a:r>
            <a:r>
              <a:rPr lang="zh-CN" altLang="en-US" sz="3600" dirty="0"/>
              <a:t>选通</a:t>
            </a:r>
            <a:r>
              <a:rPr lang="zh-CN" altLang="en-US" sz="3600" dirty="0" smtClean="0"/>
              <a:t>输入</a:t>
            </a:r>
            <a:r>
              <a:rPr lang="en-US" altLang="zh-CN" sz="3600" dirty="0" smtClean="0"/>
              <a:t>—</a:t>
            </a:r>
            <a:r>
              <a:rPr lang="zh-CN" altLang="en-US" sz="3600" dirty="0" smtClean="0"/>
              <a:t>端口</a:t>
            </a:r>
            <a:r>
              <a:rPr lang="en-US" altLang="zh-CN" sz="3600" dirty="0" smtClean="0"/>
              <a:t>A</a:t>
            </a:r>
            <a:endParaRPr lang="zh-CN" altLang="en-US" sz="3600" dirty="0" smtClean="0"/>
          </a:p>
        </p:txBody>
      </p:sp>
      <p:sp>
        <p:nvSpPr>
          <p:cNvPr id="134150" name="AutoShape 6"/>
          <p:cNvSpPr>
            <a:spLocks noChangeArrowheads="1"/>
          </p:cNvSpPr>
          <p:nvPr/>
        </p:nvSpPr>
        <p:spPr bwMode="auto">
          <a:xfrm>
            <a:off x="5076825" y="1127166"/>
            <a:ext cx="3832225" cy="1736646"/>
          </a:xfrm>
          <a:prstGeom prst="wedgeRoundRectCallout">
            <a:avLst>
              <a:gd name="adj1" fmla="val -54722"/>
              <a:gd name="adj2" fmla="val 70653"/>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zh-CN" altLang="en-US" sz="2400" b="1" dirty="0"/>
              <a:t>数据选通信号</a:t>
            </a:r>
          </a:p>
          <a:p>
            <a:r>
              <a:rPr kumimoji="1" lang="zh-CN" altLang="en-US" sz="2400" dirty="0" smtClean="0"/>
              <a:t>将数据装入端口寄存器，该信息保持到由</a:t>
            </a:r>
            <a:r>
              <a:rPr kumimoji="1" lang="en-US" altLang="zh-CN" sz="2400" dirty="0" smtClean="0"/>
              <a:t>IN</a:t>
            </a:r>
            <a:r>
              <a:rPr kumimoji="1" lang="zh-CN" altLang="en-US" sz="2400" dirty="0" smtClean="0"/>
              <a:t>指令输入给微处理器</a:t>
            </a:r>
            <a:endParaRPr kumimoji="1" lang="zh-CN" altLang="en-US" sz="2400" dirty="0"/>
          </a:p>
        </p:txBody>
      </p:sp>
      <p:sp>
        <p:nvSpPr>
          <p:cNvPr id="134151" name="AutoShape 7"/>
          <p:cNvSpPr>
            <a:spLocks noChangeArrowheads="1"/>
          </p:cNvSpPr>
          <p:nvPr/>
        </p:nvSpPr>
        <p:spPr bwMode="auto">
          <a:xfrm>
            <a:off x="5576133" y="3783688"/>
            <a:ext cx="3220958" cy="919401"/>
          </a:xfrm>
          <a:prstGeom prst="wedgeRoundRectCallout">
            <a:avLst>
              <a:gd name="adj1" fmla="val -78153"/>
              <a:gd name="adj2" fmla="val -55944"/>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输入缓冲器满信号</a:t>
            </a:r>
          </a:p>
          <a:p>
            <a:pPr algn="ctr"/>
            <a:r>
              <a:rPr kumimoji="1" lang="zh-CN" altLang="en-US" sz="2400" dirty="0" smtClean="0"/>
              <a:t>表示</a:t>
            </a:r>
            <a:r>
              <a:rPr kumimoji="1" lang="en-US" altLang="zh-CN" sz="2400" dirty="0" smtClean="0"/>
              <a:t>A</a:t>
            </a:r>
            <a:r>
              <a:rPr kumimoji="1" lang="zh-CN" altLang="en-US" sz="2400" dirty="0" smtClean="0"/>
              <a:t>口</a:t>
            </a:r>
            <a:r>
              <a:rPr kumimoji="1" lang="zh-CN" altLang="en-US" sz="2400" dirty="0"/>
              <a:t>已经接收数据</a:t>
            </a:r>
            <a:endParaRPr kumimoji="1" lang="zh-CN" altLang="en-US" sz="2000" dirty="0"/>
          </a:p>
        </p:txBody>
      </p:sp>
      <p:sp>
        <p:nvSpPr>
          <p:cNvPr id="134152" name="AutoShape 8"/>
          <p:cNvSpPr>
            <a:spLocks noChangeArrowheads="1"/>
          </p:cNvSpPr>
          <p:nvPr/>
        </p:nvSpPr>
        <p:spPr bwMode="auto">
          <a:xfrm>
            <a:off x="5219700" y="5229225"/>
            <a:ext cx="2881313" cy="908050"/>
          </a:xfrm>
          <a:prstGeom prst="wedgeRoundRectCallout">
            <a:avLst>
              <a:gd name="adj1" fmla="val -77329"/>
              <a:gd name="adj2" fmla="val -100875"/>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中断请求信号</a:t>
            </a:r>
          </a:p>
          <a:p>
            <a:pPr algn="ctr"/>
            <a:r>
              <a:rPr kumimoji="1" lang="zh-CN" altLang="en-US" sz="2400" dirty="0"/>
              <a:t>请求</a:t>
            </a:r>
            <a:r>
              <a:rPr kumimoji="1" lang="en-US" altLang="en-US" sz="2400" dirty="0"/>
              <a:t>CPU</a:t>
            </a:r>
            <a:r>
              <a:rPr kumimoji="1" lang="zh-CN" altLang="en-US" sz="2400" dirty="0"/>
              <a:t>接收数据</a:t>
            </a:r>
          </a:p>
        </p:txBody>
      </p:sp>
      <p:grpSp>
        <p:nvGrpSpPr>
          <p:cNvPr id="22534" name="Group 9"/>
          <p:cNvGrpSpPr>
            <a:grpSpLocks/>
          </p:cNvGrpSpPr>
          <p:nvPr/>
        </p:nvGrpSpPr>
        <p:grpSpPr bwMode="auto">
          <a:xfrm>
            <a:off x="838200" y="1676400"/>
            <a:ext cx="4038600" cy="3276600"/>
            <a:chOff x="528" y="1056"/>
            <a:chExt cx="2544" cy="2064"/>
          </a:xfrm>
        </p:grpSpPr>
        <p:sp>
          <p:nvSpPr>
            <p:cNvPr id="22539" name="Rectangle 10"/>
            <p:cNvSpPr>
              <a:spLocks noChangeArrowheads="1"/>
            </p:cNvSpPr>
            <p:nvPr/>
          </p:nvSpPr>
          <p:spPr bwMode="auto">
            <a:xfrm>
              <a:off x="528" y="1056"/>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0" name="Rectangle 11"/>
            <p:cNvSpPr>
              <a:spLocks noChangeArrowheads="1"/>
            </p:cNvSpPr>
            <p:nvPr/>
          </p:nvSpPr>
          <p:spPr bwMode="auto">
            <a:xfrm>
              <a:off x="1392" y="1584"/>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4</a:t>
              </a:r>
              <a:endParaRPr kumimoji="1" lang="en-US" altLang="zh-CN" sz="2400"/>
            </a:p>
          </p:txBody>
        </p:sp>
        <p:sp>
          <p:nvSpPr>
            <p:cNvPr id="22541" name="Rectangle 12"/>
            <p:cNvSpPr>
              <a:spLocks noChangeArrowheads="1"/>
            </p:cNvSpPr>
            <p:nvPr/>
          </p:nvSpPr>
          <p:spPr bwMode="auto">
            <a:xfrm>
              <a:off x="1392" y="196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5</a:t>
              </a:r>
              <a:endParaRPr kumimoji="1" lang="en-US" altLang="zh-CN" sz="2400"/>
            </a:p>
          </p:txBody>
        </p:sp>
        <p:sp>
          <p:nvSpPr>
            <p:cNvPr id="22542" name="Rectangle 13"/>
            <p:cNvSpPr>
              <a:spLocks noChangeArrowheads="1"/>
            </p:cNvSpPr>
            <p:nvPr/>
          </p:nvSpPr>
          <p:spPr bwMode="auto">
            <a:xfrm>
              <a:off x="1400" y="26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3</a:t>
              </a:r>
              <a:endParaRPr kumimoji="1" lang="en-US" altLang="zh-CN" sz="2400"/>
            </a:p>
          </p:txBody>
        </p:sp>
        <p:sp>
          <p:nvSpPr>
            <p:cNvPr id="22543" name="AutoShape 14"/>
            <p:cNvSpPr>
              <a:spLocks noChangeArrowheads="1"/>
            </p:cNvSpPr>
            <p:nvPr/>
          </p:nvSpPr>
          <p:spPr bwMode="auto">
            <a:xfrm flipH="1">
              <a:off x="1886" y="1152"/>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4" name="Text Box 15"/>
            <p:cNvSpPr txBox="1">
              <a:spLocks noChangeArrowheads="1"/>
            </p:cNvSpPr>
            <p:nvPr/>
          </p:nvSpPr>
          <p:spPr bwMode="auto">
            <a:xfrm>
              <a:off x="1008" y="1200"/>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PA</a:t>
              </a:r>
              <a:r>
                <a:rPr kumimoji="1" lang="en-US" altLang="zh-CN" sz="2400" baseline="-25000"/>
                <a:t>7</a:t>
              </a:r>
              <a:r>
                <a:rPr kumimoji="1" lang="en-US" altLang="zh-CN" sz="2400"/>
                <a:t>~PA</a:t>
              </a:r>
              <a:r>
                <a:rPr kumimoji="1" lang="en-US" altLang="zh-CN" sz="2400" baseline="-25000"/>
                <a:t>0</a:t>
              </a:r>
              <a:endParaRPr kumimoji="1" lang="en-US" altLang="zh-CN" sz="2400"/>
            </a:p>
          </p:txBody>
        </p:sp>
        <p:sp>
          <p:nvSpPr>
            <p:cNvPr id="22545" name="AutoShape 16"/>
            <p:cNvSpPr>
              <a:spLocks noChangeArrowheads="1"/>
            </p:cNvSpPr>
            <p:nvPr/>
          </p:nvSpPr>
          <p:spPr bwMode="auto">
            <a:xfrm rot="5400000">
              <a:off x="768" y="2304"/>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6" name="Line 17"/>
            <p:cNvSpPr>
              <a:spLocks noChangeShapeType="1"/>
            </p:cNvSpPr>
            <p:nvPr/>
          </p:nvSpPr>
          <p:spPr bwMode="auto">
            <a:xfrm>
              <a:off x="960" y="2688"/>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47" name="Line 18"/>
            <p:cNvSpPr>
              <a:spLocks noChangeShapeType="1"/>
            </p:cNvSpPr>
            <p:nvPr/>
          </p:nvSpPr>
          <p:spPr bwMode="auto">
            <a:xfrm flipH="1">
              <a:off x="960" y="2832"/>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8" name="Rectangle 19"/>
            <p:cNvSpPr>
              <a:spLocks noChangeArrowheads="1"/>
            </p:cNvSpPr>
            <p:nvPr/>
          </p:nvSpPr>
          <p:spPr bwMode="auto">
            <a:xfrm>
              <a:off x="624" y="1584"/>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49" name="Text Box 20"/>
            <p:cNvSpPr txBox="1">
              <a:spLocks noChangeArrowheads="1"/>
            </p:cNvSpPr>
            <p:nvPr/>
          </p:nvSpPr>
          <p:spPr bwMode="auto">
            <a:xfrm>
              <a:off x="624" y="1632"/>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A</a:t>
              </a:r>
              <a:endParaRPr kumimoji="1" lang="en-US" altLang="zh-CN" sz="2000"/>
            </a:p>
          </p:txBody>
        </p:sp>
        <p:sp>
          <p:nvSpPr>
            <p:cNvPr id="22550" name="Line 21"/>
            <p:cNvSpPr>
              <a:spLocks noChangeShapeType="1"/>
            </p:cNvSpPr>
            <p:nvPr/>
          </p:nvSpPr>
          <p:spPr bwMode="auto">
            <a:xfrm>
              <a:off x="864" y="1920"/>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51" name="Line 22"/>
            <p:cNvSpPr>
              <a:spLocks noChangeShapeType="1"/>
            </p:cNvSpPr>
            <p:nvPr/>
          </p:nvSpPr>
          <p:spPr bwMode="auto">
            <a:xfrm>
              <a:off x="1056" y="2112"/>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2" name="Line 23"/>
            <p:cNvSpPr>
              <a:spLocks noChangeShapeType="1"/>
            </p:cNvSpPr>
            <p:nvPr/>
          </p:nvSpPr>
          <p:spPr bwMode="auto">
            <a:xfrm>
              <a:off x="1056" y="2112"/>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3" name="Line 24"/>
            <p:cNvSpPr>
              <a:spLocks noChangeShapeType="1"/>
            </p:cNvSpPr>
            <p:nvPr/>
          </p:nvSpPr>
          <p:spPr bwMode="auto">
            <a:xfrm>
              <a:off x="1872" y="2832"/>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4" name="Line 25"/>
            <p:cNvSpPr>
              <a:spLocks noChangeShapeType="1"/>
            </p:cNvSpPr>
            <p:nvPr/>
          </p:nvSpPr>
          <p:spPr bwMode="auto">
            <a:xfrm>
              <a:off x="1872" y="216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5" name="Line 26"/>
            <p:cNvSpPr>
              <a:spLocks noChangeShapeType="1"/>
            </p:cNvSpPr>
            <p:nvPr/>
          </p:nvSpPr>
          <p:spPr bwMode="auto">
            <a:xfrm flipH="1">
              <a:off x="1872" y="177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6" name="Text Box 27"/>
            <p:cNvSpPr txBox="1">
              <a:spLocks noChangeArrowheads="1"/>
            </p:cNvSpPr>
            <p:nvPr/>
          </p:nvSpPr>
          <p:spPr bwMode="auto">
            <a:xfrm>
              <a:off x="2448" y="2016"/>
              <a:ext cx="4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IBF</a:t>
              </a:r>
              <a:r>
                <a:rPr kumimoji="1" lang="en-US" altLang="zh-CN" sz="2400" baseline="-25000"/>
                <a:t>A</a:t>
              </a:r>
              <a:endParaRPr kumimoji="1" lang="en-US" altLang="zh-CN" sz="2400"/>
            </a:p>
          </p:txBody>
        </p:sp>
        <p:sp>
          <p:nvSpPr>
            <p:cNvPr id="22557" name="Text Box 28"/>
            <p:cNvSpPr txBox="1">
              <a:spLocks noChangeArrowheads="1"/>
            </p:cNvSpPr>
            <p:nvPr/>
          </p:nvSpPr>
          <p:spPr bwMode="auto">
            <a:xfrm>
              <a:off x="2423" y="2688"/>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A</a:t>
              </a:r>
              <a:endParaRPr kumimoji="1" lang="en-US" altLang="zh-CN" sz="2400"/>
            </a:p>
          </p:txBody>
        </p:sp>
        <p:sp>
          <p:nvSpPr>
            <p:cNvPr id="22558" name="Text Box 29"/>
            <p:cNvSpPr txBox="1">
              <a:spLocks noChangeArrowheads="1"/>
            </p:cNvSpPr>
            <p:nvPr/>
          </p:nvSpPr>
          <p:spPr bwMode="auto">
            <a:xfrm>
              <a:off x="2411" y="1632"/>
              <a:ext cx="5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STB</a:t>
              </a:r>
              <a:r>
                <a:rPr kumimoji="1" lang="en-US" altLang="zh-CN" sz="2400" baseline="-25000"/>
                <a:t>A</a:t>
              </a:r>
              <a:endParaRPr kumimoji="1" lang="en-US" altLang="zh-CN" sz="2400"/>
            </a:p>
          </p:txBody>
        </p:sp>
        <p:sp>
          <p:nvSpPr>
            <p:cNvPr id="22559" name="Line 30"/>
            <p:cNvSpPr>
              <a:spLocks noChangeShapeType="1"/>
            </p:cNvSpPr>
            <p:nvPr/>
          </p:nvSpPr>
          <p:spPr bwMode="auto">
            <a:xfrm>
              <a:off x="2448" y="1632"/>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34180" name="Group 36"/>
          <p:cNvGrpSpPr>
            <a:grpSpLocks/>
          </p:cNvGrpSpPr>
          <p:nvPr/>
        </p:nvGrpSpPr>
        <p:grpSpPr bwMode="auto">
          <a:xfrm>
            <a:off x="250825" y="3141663"/>
            <a:ext cx="2706688" cy="2717800"/>
            <a:chOff x="158" y="1979"/>
            <a:chExt cx="1705" cy="1712"/>
          </a:xfrm>
        </p:grpSpPr>
        <p:sp>
          <p:nvSpPr>
            <p:cNvPr id="22536" name="Text Box 32"/>
            <p:cNvSpPr txBox="1">
              <a:spLocks noChangeArrowheads="1"/>
            </p:cNvSpPr>
            <p:nvPr/>
          </p:nvSpPr>
          <p:spPr bwMode="auto">
            <a:xfrm>
              <a:off x="385"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2537" name="Line 33"/>
            <p:cNvSpPr>
              <a:spLocks noChangeShapeType="1"/>
            </p:cNvSpPr>
            <p:nvPr/>
          </p:nvSpPr>
          <p:spPr bwMode="auto">
            <a:xfrm flipV="1">
              <a:off x="158" y="1979"/>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38" name="Line 34"/>
            <p:cNvSpPr>
              <a:spLocks noChangeShapeType="1"/>
            </p:cNvSpPr>
            <p:nvPr/>
          </p:nvSpPr>
          <p:spPr bwMode="auto">
            <a:xfrm>
              <a:off x="158" y="3419"/>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26791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34152"/>
                                        </p:tgtEl>
                                        <p:attrNameLst>
                                          <p:attrName>style.visibility</p:attrName>
                                        </p:attrNameLst>
                                      </p:cBhvr>
                                      <p:to>
                                        <p:strVal val="visible"/>
                                      </p:to>
                                    </p:set>
                                    <p:anim calcmode="lin" valueType="num">
                                      <p:cBhvr>
                                        <p:cTn id="15" dur="1000" fill="hold"/>
                                        <p:tgtEl>
                                          <p:spTgt spid="134152"/>
                                        </p:tgtEl>
                                        <p:attrNameLst>
                                          <p:attrName>ppt_w</p:attrName>
                                        </p:attrNameLst>
                                      </p:cBhvr>
                                      <p:tavLst>
                                        <p:tav tm="0">
                                          <p:val>
                                            <p:strVal val="#ppt_w*0.70"/>
                                          </p:val>
                                        </p:tav>
                                        <p:tav tm="100000">
                                          <p:val>
                                            <p:strVal val="#ppt_w"/>
                                          </p:val>
                                        </p:tav>
                                      </p:tavLst>
                                    </p:anim>
                                    <p:anim calcmode="lin" valueType="num">
                                      <p:cBhvr>
                                        <p:cTn id="16" dur="1000" fill="hold"/>
                                        <p:tgtEl>
                                          <p:spTgt spid="134152"/>
                                        </p:tgtEl>
                                        <p:attrNameLst>
                                          <p:attrName>ppt_h</p:attrName>
                                        </p:attrNameLst>
                                      </p:cBhvr>
                                      <p:tavLst>
                                        <p:tav tm="0">
                                          <p:val>
                                            <p:strVal val="#ppt_h"/>
                                          </p:val>
                                        </p:tav>
                                        <p:tav tm="100000">
                                          <p:val>
                                            <p:strVal val="#ppt_h"/>
                                          </p:val>
                                        </p:tav>
                                      </p:tavLst>
                                    </p:anim>
                                    <p:animEffect transition="in" filter="fade">
                                      <p:cBhvr>
                                        <p:cTn id="17" dur="1000"/>
                                        <p:tgtEl>
                                          <p:spTgt spid="134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34180"/>
                                        </p:tgtEl>
                                        <p:attrNameLst>
                                          <p:attrName>style.visibility</p:attrName>
                                        </p:attrNameLst>
                                      </p:cBhvr>
                                      <p:to>
                                        <p:strVal val="visible"/>
                                      </p:to>
                                    </p:set>
                                    <p:animEffect transition="in" filter="slide(fromBottom)">
                                      <p:cBhvr>
                                        <p:cTn id="22" dur="500"/>
                                        <p:tgtEl>
                                          <p:spTgt spid="134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nimBg="1"/>
      <p:bldP spid="134151" grpId="0" animBg="1"/>
      <p:bldP spid="13415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79388" y="188913"/>
            <a:ext cx="8640762" cy="706437"/>
          </a:xfrm>
        </p:spPr>
        <p:txBody>
          <a:bodyPr/>
          <a:lstStyle/>
          <a:p>
            <a:pPr eaLnBrk="1" hangingPunct="1"/>
            <a:r>
              <a:rPr lang="zh-CN" altLang="en-US" sz="3600" dirty="0"/>
              <a:t>方式</a:t>
            </a:r>
            <a:r>
              <a:rPr lang="en-US" altLang="zh-CN" sz="3600" dirty="0"/>
              <a:t>1</a:t>
            </a:r>
            <a:r>
              <a:rPr lang="zh-CN" altLang="en-US" sz="3600" dirty="0"/>
              <a:t>选通输入</a:t>
            </a:r>
            <a:r>
              <a:rPr lang="en-US" altLang="zh-CN" sz="3600" dirty="0"/>
              <a:t>—</a:t>
            </a:r>
            <a:r>
              <a:rPr lang="zh-CN" altLang="en-US" sz="3600" dirty="0" smtClean="0"/>
              <a:t>端口</a:t>
            </a:r>
            <a:r>
              <a:rPr lang="en-US" altLang="zh-CN" sz="3600" dirty="0" smtClean="0"/>
              <a:t>B</a:t>
            </a:r>
            <a:endParaRPr lang="zh-CN" altLang="en-US" sz="3600" dirty="0" smtClean="0"/>
          </a:p>
        </p:txBody>
      </p:sp>
      <p:grpSp>
        <p:nvGrpSpPr>
          <p:cNvPr id="23555" name="Group 6"/>
          <p:cNvGrpSpPr>
            <a:grpSpLocks/>
          </p:cNvGrpSpPr>
          <p:nvPr/>
        </p:nvGrpSpPr>
        <p:grpSpPr bwMode="auto">
          <a:xfrm>
            <a:off x="858838" y="1676400"/>
            <a:ext cx="4038600" cy="3276600"/>
            <a:chOff x="3120" y="1056"/>
            <a:chExt cx="2544" cy="2064"/>
          </a:xfrm>
        </p:grpSpPr>
        <p:sp>
          <p:nvSpPr>
            <p:cNvPr id="23563" name="Rectangle 7"/>
            <p:cNvSpPr>
              <a:spLocks noChangeArrowheads="1"/>
            </p:cNvSpPr>
            <p:nvPr/>
          </p:nvSpPr>
          <p:spPr bwMode="auto">
            <a:xfrm>
              <a:off x="3120" y="1056"/>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64" name="Rectangle 8"/>
            <p:cNvSpPr>
              <a:spLocks noChangeArrowheads="1"/>
            </p:cNvSpPr>
            <p:nvPr/>
          </p:nvSpPr>
          <p:spPr bwMode="auto">
            <a:xfrm>
              <a:off x="3984" y="1584"/>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2</a:t>
              </a:r>
              <a:endParaRPr kumimoji="1" lang="en-US" altLang="zh-CN" sz="2400"/>
            </a:p>
          </p:txBody>
        </p:sp>
        <p:sp>
          <p:nvSpPr>
            <p:cNvPr id="23565" name="Rectangle 9"/>
            <p:cNvSpPr>
              <a:spLocks noChangeArrowheads="1"/>
            </p:cNvSpPr>
            <p:nvPr/>
          </p:nvSpPr>
          <p:spPr bwMode="auto">
            <a:xfrm>
              <a:off x="3984" y="196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1</a:t>
              </a:r>
              <a:endParaRPr kumimoji="1" lang="en-US" altLang="zh-CN" sz="2400"/>
            </a:p>
          </p:txBody>
        </p:sp>
        <p:sp>
          <p:nvSpPr>
            <p:cNvPr id="23566" name="Rectangle 10"/>
            <p:cNvSpPr>
              <a:spLocks noChangeArrowheads="1"/>
            </p:cNvSpPr>
            <p:nvPr/>
          </p:nvSpPr>
          <p:spPr bwMode="auto">
            <a:xfrm>
              <a:off x="3992" y="26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0</a:t>
              </a:r>
              <a:endParaRPr kumimoji="1" lang="en-US" altLang="zh-CN" sz="2400"/>
            </a:p>
          </p:txBody>
        </p:sp>
        <p:sp>
          <p:nvSpPr>
            <p:cNvPr id="23567" name="AutoShape 11"/>
            <p:cNvSpPr>
              <a:spLocks noChangeArrowheads="1"/>
            </p:cNvSpPr>
            <p:nvPr/>
          </p:nvSpPr>
          <p:spPr bwMode="auto">
            <a:xfrm flipH="1">
              <a:off x="4464" y="1152"/>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68" name="Text Box 12"/>
            <p:cNvSpPr txBox="1">
              <a:spLocks noChangeArrowheads="1"/>
            </p:cNvSpPr>
            <p:nvPr/>
          </p:nvSpPr>
          <p:spPr bwMode="auto">
            <a:xfrm>
              <a:off x="3600" y="1200"/>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PB</a:t>
              </a:r>
              <a:r>
                <a:rPr kumimoji="1" lang="en-US" altLang="zh-CN" sz="2400" baseline="-25000"/>
                <a:t>7</a:t>
              </a:r>
              <a:r>
                <a:rPr kumimoji="1" lang="en-US" altLang="zh-CN" sz="2400"/>
                <a:t>~PB</a:t>
              </a:r>
              <a:r>
                <a:rPr kumimoji="1" lang="en-US" altLang="zh-CN" sz="2400" baseline="-25000"/>
                <a:t>0</a:t>
              </a:r>
              <a:endParaRPr kumimoji="1" lang="en-US" altLang="zh-CN" sz="2400"/>
            </a:p>
          </p:txBody>
        </p:sp>
        <p:sp>
          <p:nvSpPr>
            <p:cNvPr id="23569" name="AutoShape 13"/>
            <p:cNvSpPr>
              <a:spLocks noChangeArrowheads="1"/>
            </p:cNvSpPr>
            <p:nvPr/>
          </p:nvSpPr>
          <p:spPr bwMode="auto">
            <a:xfrm rot="5400000">
              <a:off x="3360" y="2304"/>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0" name="Line 14"/>
            <p:cNvSpPr>
              <a:spLocks noChangeShapeType="1"/>
            </p:cNvSpPr>
            <p:nvPr/>
          </p:nvSpPr>
          <p:spPr bwMode="auto">
            <a:xfrm>
              <a:off x="3552" y="2688"/>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1" name="Line 15"/>
            <p:cNvSpPr>
              <a:spLocks noChangeShapeType="1"/>
            </p:cNvSpPr>
            <p:nvPr/>
          </p:nvSpPr>
          <p:spPr bwMode="auto">
            <a:xfrm flipH="1">
              <a:off x="3552" y="2832"/>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2" name="Rectangle 16"/>
            <p:cNvSpPr>
              <a:spLocks noChangeArrowheads="1"/>
            </p:cNvSpPr>
            <p:nvPr/>
          </p:nvSpPr>
          <p:spPr bwMode="auto">
            <a:xfrm>
              <a:off x="3216" y="1584"/>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3" name="Text Box 17"/>
            <p:cNvSpPr txBox="1">
              <a:spLocks noChangeArrowheads="1"/>
            </p:cNvSpPr>
            <p:nvPr/>
          </p:nvSpPr>
          <p:spPr bwMode="auto">
            <a:xfrm>
              <a:off x="3216" y="1632"/>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B</a:t>
              </a:r>
              <a:endParaRPr kumimoji="1" lang="en-US" altLang="zh-CN" sz="2000"/>
            </a:p>
          </p:txBody>
        </p:sp>
        <p:sp>
          <p:nvSpPr>
            <p:cNvPr id="23574" name="Line 18"/>
            <p:cNvSpPr>
              <a:spLocks noChangeShapeType="1"/>
            </p:cNvSpPr>
            <p:nvPr/>
          </p:nvSpPr>
          <p:spPr bwMode="auto">
            <a:xfrm>
              <a:off x="3456" y="1920"/>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5" name="Line 19"/>
            <p:cNvSpPr>
              <a:spLocks noChangeShapeType="1"/>
            </p:cNvSpPr>
            <p:nvPr/>
          </p:nvSpPr>
          <p:spPr bwMode="auto">
            <a:xfrm>
              <a:off x="3648" y="2112"/>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6" name="Line 20"/>
            <p:cNvSpPr>
              <a:spLocks noChangeShapeType="1"/>
            </p:cNvSpPr>
            <p:nvPr/>
          </p:nvSpPr>
          <p:spPr bwMode="auto">
            <a:xfrm>
              <a:off x="3648" y="2112"/>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7" name="Line 21"/>
            <p:cNvSpPr>
              <a:spLocks noChangeShapeType="1"/>
            </p:cNvSpPr>
            <p:nvPr/>
          </p:nvSpPr>
          <p:spPr bwMode="auto">
            <a:xfrm>
              <a:off x="4464" y="2832"/>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8" name="Line 22"/>
            <p:cNvSpPr>
              <a:spLocks noChangeShapeType="1"/>
            </p:cNvSpPr>
            <p:nvPr/>
          </p:nvSpPr>
          <p:spPr bwMode="auto">
            <a:xfrm>
              <a:off x="4464" y="216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9" name="Line 23"/>
            <p:cNvSpPr>
              <a:spLocks noChangeShapeType="1"/>
            </p:cNvSpPr>
            <p:nvPr/>
          </p:nvSpPr>
          <p:spPr bwMode="auto">
            <a:xfrm flipH="1">
              <a:off x="4464" y="177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80" name="Text Box 24"/>
            <p:cNvSpPr txBox="1">
              <a:spLocks noChangeArrowheads="1"/>
            </p:cNvSpPr>
            <p:nvPr/>
          </p:nvSpPr>
          <p:spPr bwMode="auto">
            <a:xfrm>
              <a:off x="5040" y="2016"/>
              <a:ext cx="4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IBF</a:t>
              </a:r>
              <a:r>
                <a:rPr kumimoji="1" lang="en-US" altLang="zh-CN" sz="2400" baseline="-25000"/>
                <a:t>B</a:t>
              </a:r>
              <a:endParaRPr kumimoji="1" lang="en-US" altLang="zh-CN" sz="2400"/>
            </a:p>
          </p:txBody>
        </p:sp>
        <p:sp>
          <p:nvSpPr>
            <p:cNvPr id="23581" name="Text Box 25"/>
            <p:cNvSpPr txBox="1">
              <a:spLocks noChangeArrowheads="1"/>
            </p:cNvSpPr>
            <p:nvPr/>
          </p:nvSpPr>
          <p:spPr bwMode="auto">
            <a:xfrm>
              <a:off x="5015" y="2688"/>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B</a:t>
              </a:r>
              <a:endParaRPr kumimoji="1" lang="en-US" altLang="zh-CN" sz="2400"/>
            </a:p>
          </p:txBody>
        </p:sp>
        <p:sp>
          <p:nvSpPr>
            <p:cNvPr id="23582" name="Text Box 26"/>
            <p:cNvSpPr txBox="1">
              <a:spLocks noChangeArrowheads="1"/>
            </p:cNvSpPr>
            <p:nvPr/>
          </p:nvSpPr>
          <p:spPr bwMode="auto">
            <a:xfrm>
              <a:off x="5003" y="1632"/>
              <a:ext cx="5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STB</a:t>
              </a:r>
              <a:r>
                <a:rPr kumimoji="1" lang="en-US" altLang="zh-CN" sz="2400" baseline="-25000"/>
                <a:t>B</a:t>
              </a:r>
              <a:endParaRPr kumimoji="1" lang="en-US" altLang="zh-CN" sz="2400"/>
            </a:p>
          </p:txBody>
        </p:sp>
        <p:sp>
          <p:nvSpPr>
            <p:cNvPr id="23583" name="Line 27"/>
            <p:cNvSpPr>
              <a:spLocks noChangeShapeType="1"/>
            </p:cNvSpPr>
            <p:nvPr/>
          </p:nvSpPr>
          <p:spPr bwMode="auto">
            <a:xfrm>
              <a:off x="5040" y="1632"/>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sp>
        <p:nvSpPr>
          <p:cNvPr id="135196" name="AutoShape 28"/>
          <p:cNvSpPr>
            <a:spLocks noChangeArrowheads="1"/>
          </p:cNvSpPr>
          <p:nvPr/>
        </p:nvSpPr>
        <p:spPr bwMode="auto">
          <a:xfrm>
            <a:off x="5220072" y="1012865"/>
            <a:ext cx="3744416" cy="1736646"/>
          </a:xfrm>
          <a:prstGeom prst="wedgeRoundRectCallout">
            <a:avLst>
              <a:gd name="adj1" fmla="val -63795"/>
              <a:gd name="adj2" fmla="val 59193"/>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ctr"/>
            <a:r>
              <a:rPr kumimoji="1" lang="zh-CN" altLang="en-US" sz="2400" b="1" dirty="0"/>
              <a:t>数据选通信号</a:t>
            </a:r>
          </a:p>
          <a:p>
            <a:r>
              <a:rPr kumimoji="1" lang="zh-CN" altLang="en-US" sz="2400" dirty="0"/>
              <a:t>将数据装入端口寄存器，该信息保持到由</a:t>
            </a:r>
            <a:r>
              <a:rPr kumimoji="1" lang="en-US" altLang="zh-CN" sz="2400" dirty="0"/>
              <a:t>IN</a:t>
            </a:r>
            <a:r>
              <a:rPr kumimoji="1" lang="zh-CN" altLang="en-US" sz="2400" dirty="0"/>
              <a:t>指令输入给微处理器</a:t>
            </a:r>
          </a:p>
        </p:txBody>
      </p:sp>
      <p:sp>
        <p:nvSpPr>
          <p:cNvPr id="135197" name="AutoShape 29"/>
          <p:cNvSpPr>
            <a:spLocks noChangeArrowheads="1"/>
          </p:cNvSpPr>
          <p:nvPr/>
        </p:nvSpPr>
        <p:spPr bwMode="auto">
          <a:xfrm>
            <a:off x="5016500" y="3582988"/>
            <a:ext cx="3394075" cy="911225"/>
          </a:xfrm>
          <a:prstGeom prst="wedgeRoundRectCallout">
            <a:avLst>
              <a:gd name="adj1" fmla="val -55454"/>
              <a:gd name="adj2" fmla="val -72125"/>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输入缓冲器满信号</a:t>
            </a:r>
          </a:p>
          <a:p>
            <a:pPr algn="ctr"/>
            <a:r>
              <a:rPr kumimoji="1" lang="zh-CN" altLang="en-US" sz="2400" dirty="0" smtClean="0"/>
              <a:t>表示</a:t>
            </a:r>
            <a:r>
              <a:rPr kumimoji="1" lang="en-US" altLang="zh-CN" sz="2400" dirty="0" smtClean="0"/>
              <a:t>B</a:t>
            </a:r>
            <a:r>
              <a:rPr kumimoji="1" lang="zh-CN" altLang="en-US" sz="2400" dirty="0" smtClean="0"/>
              <a:t>口已经</a:t>
            </a:r>
            <a:r>
              <a:rPr kumimoji="1" lang="zh-CN" altLang="en-US" sz="2400" dirty="0"/>
              <a:t>接收数据</a:t>
            </a:r>
            <a:endParaRPr kumimoji="1" lang="zh-CN" altLang="en-US" sz="2000" dirty="0"/>
          </a:p>
        </p:txBody>
      </p:sp>
      <p:sp>
        <p:nvSpPr>
          <p:cNvPr id="135198" name="AutoShape 30"/>
          <p:cNvSpPr>
            <a:spLocks noChangeArrowheads="1"/>
          </p:cNvSpPr>
          <p:nvPr/>
        </p:nvSpPr>
        <p:spPr bwMode="auto">
          <a:xfrm>
            <a:off x="4508500" y="5441950"/>
            <a:ext cx="2882900" cy="911225"/>
          </a:xfrm>
          <a:prstGeom prst="wedgeRoundRectCallout">
            <a:avLst>
              <a:gd name="adj1" fmla="val -58565"/>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接收数据</a:t>
            </a:r>
            <a:endParaRPr kumimoji="1" lang="zh-CN" altLang="en-US" sz="2000"/>
          </a:p>
        </p:txBody>
      </p:sp>
      <p:grpSp>
        <p:nvGrpSpPr>
          <p:cNvPr id="135205" name="Group 37"/>
          <p:cNvGrpSpPr>
            <a:grpSpLocks/>
          </p:cNvGrpSpPr>
          <p:nvPr/>
        </p:nvGrpSpPr>
        <p:grpSpPr bwMode="auto">
          <a:xfrm>
            <a:off x="228600" y="3124200"/>
            <a:ext cx="2657475" cy="2735263"/>
            <a:chOff x="144" y="1968"/>
            <a:chExt cx="1674" cy="1723"/>
          </a:xfrm>
        </p:grpSpPr>
        <p:sp>
          <p:nvSpPr>
            <p:cNvPr id="23560" name="Text Box 32"/>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3561" name="Line 33"/>
            <p:cNvSpPr>
              <a:spLocks noChangeShapeType="1"/>
            </p:cNvSpPr>
            <p:nvPr/>
          </p:nvSpPr>
          <p:spPr bwMode="auto">
            <a:xfrm flipV="1">
              <a:off x="144" y="1968"/>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62" name="Line 34"/>
            <p:cNvSpPr>
              <a:spLocks noChangeShapeType="1"/>
            </p:cNvSpPr>
            <p:nvPr/>
          </p:nvSpPr>
          <p:spPr bwMode="auto">
            <a:xfrm>
              <a:off x="144" y="3408"/>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3275490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5196"/>
                                        </p:tgtEl>
                                        <p:attrNameLst>
                                          <p:attrName>style.visibility</p:attrName>
                                        </p:attrNameLst>
                                      </p:cBhvr>
                                      <p:to>
                                        <p:strVal val="visible"/>
                                      </p:to>
                                    </p:set>
                                    <p:anim calcmode="lin" valueType="num">
                                      <p:cBhvr>
                                        <p:cTn id="7" dur="1000" fill="hold"/>
                                        <p:tgtEl>
                                          <p:spTgt spid="135196"/>
                                        </p:tgtEl>
                                        <p:attrNameLst>
                                          <p:attrName>ppt_w</p:attrName>
                                        </p:attrNameLst>
                                      </p:cBhvr>
                                      <p:tavLst>
                                        <p:tav tm="0">
                                          <p:val>
                                            <p:strVal val="#ppt_w*0.70"/>
                                          </p:val>
                                        </p:tav>
                                        <p:tav tm="100000">
                                          <p:val>
                                            <p:strVal val="#ppt_w"/>
                                          </p:val>
                                        </p:tav>
                                      </p:tavLst>
                                    </p:anim>
                                    <p:anim calcmode="lin" valueType="num">
                                      <p:cBhvr>
                                        <p:cTn id="8" dur="1000" fill="hold"/>
                                        <p:tgtEl>
                                          <p:spTgt spid="135196"/>
                                        </p:tgtEl>
                                        <p:attrNameLst>
                                          <p:attrName>ppt_h</p:attrName>
                                        </p:attrNameLst>
                                      </p:cBhvr>
                                      <p:tavLst>
                                        <p:tav tm="0">
                                          <p:val>
                                            <p:strVal val="#ppt_h"/>
                                          </p:val>
                                        </p:tav>
                                        <p:tav tm="100000">
                                          <p:val>
                                            <p:strVal val="#ppt_h"/>
                                          </p:val>
                                        </p:tav>
                                      </p:tavLst>
                                    </p:anim>
                                    <p:animEffect transition="in" filter="fade">
                                      <p:cBhvr>
                                        <p:cTn id="9" dur="1000"/>
                                        <p:tgtEl>
                                          <p:spTgt spid="1351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135197"/>
                                        </p:tgtEl>
                                        <p:attrNameLst>
                                          <p:attrName>style.visibility</p:attrName>
                                        </p:attrNameLst>
                                      </p:cBhvr>
                                      <p:to>
                                        <p:strVal val="visible"/>
                                      </p:to>
                                    </p:set>
                                    <p:animEffect transition="in" filter="slide(fromBottom)">
                                      <p:cBhvr>
                                        <p:cTn id="14" dur="500"/>
                                        <p:tgtEl>
                                          <p:spTgt spid="13519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5198"/>
                                        </p:tgtEl>
                                        <p:attrNameLst>
                                          <p:attrName>style.visibility</p:attrName>
                                        </p:attrNameLst>
                                      </p:cBhvr>
                                      <p:to>
                                        <p:strVal val="visible"/>
                                      </p:to>
                                    </p:set>
                                    <p:animEffect transition="in" filter="slide(fromBottom)">
                                      <p:cBhvr>
                                        <p:cTn id="19" dur="500"/>
                                        <p:tgtEl>
                                          <p:spTgt spid="1351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135205"/>
                                        </p:tgtEl>
                                        <p:attrNameLst>
                                          <p:attrName>style.visibility</p:attrName>
                                        </p:attrNameLst>
                                      </p:cBhvr>
                                      <p:to>
                                        <p:strVal val="visible"/>
                                      </p:to>
                                    </p:set>
                                    <p:animEffect transition="in" filter="slide(fromBottom)">
                                      <p:cBhvr>
                                        <p:cTn id="24" dur="500"/>
                                        <p:tgtEl>
                                          <p:spTgt spid="135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6" grpId="0" animBg="1"/>
      <p:bldP spid="135197" grpId="0" animBg="1"/>
      <p:bldP spid="13519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a:t>
            </a:r>
            <a:r>
              <a:rPr lang="zh-CN" altLang="en-US" dirty="0" smtClean="0"/>
              <a:t>输入</a:t>
            </a:r>
            <a:endParaRPr lang="en-US" dirty="0"/>
          </a:p>
        </p:txBody>
      </p:sp>
      <p:sp>
        <p:nvSpPr>
          <p:cNvPr id="3" name="内容占位符 2"/>
          <p:cNvSpPr>
            <a:spLocks noGrp="1"/>
          </p:cNvSpPr>
          <p:nvPr>
            <p:ph idx="1"/>
          </p:nvPr>
        </p:nvSpPr>
        <p:spPr>
          <a:xfrm>
            <a:off x="179512" y="1052737"/>
            <a:ext cx="8712967" cy="5472607"/>
          </a:xfrm>
        </p:spPr>
        <p:txBody>
          <a:bodyPr/>
          <a:lstStyle/>
          <a:p>
            <a:pPr marL="457200" indent="-457200">
              <a:buFont typeface="+mj-lt"/>
              <a:buAutoNum type="arabicPeriod"/>
            </a:pPr>
            <a:r>
              <a:rPr lang="en-US" altLang="zh-CN" sz="2400" dirty="0" smtClean="0">
                <a:solidFill>
                  <a:srgbClr val="0000CC"/>
                </a:solidFill>
              </a:rPr>
              <a:t>STB#</a:t>
            </a:r>
            <a:r>
              <a:rPr lang="zh-CN" altLang="en-US" sz="2400" dirty="0" smtClean="0">
                <a:solidFill>
                  <a:srgbClr val="0000CC"/>
                </a:solidFill>
              </a:rPr>
              <a:t>的激活</a:t>
            </a:r>
            <a:r>
              <a:rPr lang="zh-CN" altLang="en-US" sz="2400" dirty="0" smtClean="0"/>
              <a:t>使得数据被捕获到端口，并激活</a:t>
            </a:r>
            <a:r>
              <a:rPr lang="en-US" altLang="zh-CN" sz="2400" dirty="0" smtClean="0"/>
              <a:t>IBF</a:t>
            </a:r>
            <a:r>
              <a:rPr lang="zh-CN" altLang="en-US" sz="2400" dirty="0" smtClean="0"/>
              <a:t>和</a:t>
            </a:r>
            <a:r>
              <a:rPr lang="en-US" altLang="zh-CN" sz="2400" dirty="0" smtClean="0"/>
              <a:t>INTR</a:t>
            </a:r>
            <a:r>
              <a:rPr lang="zh-CN" altLang="en-US" sz="2400" dirty="0" smtClean="0"/>
              <a:t>信号。</a:t>
            </a:r>
            <a:endParaRPr lang="en-US" altLang="zh-CN" sz="2400" dirty="0" smtClean="0"/>
          </a:p>
          <a:p>
            <a:pPr marL="457200" indent="-457200">
              <a:buFont typeface="+mj-lt"/>
              <a:buAutoNum type="arabicPeriod"/>
            </a:pPr>
            <a:r>
              <a:rPr lang="zh-CN" altLang="en-US" sz="2400" dirty="0" smtClean="0"/>
              <a:t>微处理器通过</a:t>
            </a:r>
            <a:r>
              <a:rPr lang="zh-CN" altLang="en-US" sz="2400" dirty="0" smtClean="0">
                <a:solidFill>
                  <a:srgbClr val="0000CC"/>
                </a:solidFill>
              </a:rPr>
              <a:t>软件（</a:t>
            </a:r>
            <a:r>
              <a:rPr lang="en-US" altLang="zh-CN" sz="2400" dirty="0" smtClean="0">
                <a:solidFill>
                  <a:srgbClr val="0000CC"/>
                </a:solidFill>
              </a:rPr>
              <a:t>IBF</a:t>
            </a:r>
            <a:r>
              <a:rPr lang="zh-CN" altLang="en-US" sz="2400" dirty="0" smtClean="0">
                <a:solidFill>
                  <a:srgbClr val="0000CC"/>
                </a:solidFill>
              </a:rPr>
              <a:t>）</a:t>
            </a:r>
            <a:r>
              <a:rPr lang="zh-CN" altLang="en-US" sz="2400" dirty="0" smtClean="0"/>
              <a:t>或</a:t>
            </a:r>
            <a:r>
              <a:rPr lang="zh-CN" altLang="en-US" sz="2400" dirty="0" smtClean="0">
                <a:solidFill>
                  <a:srgbClr val="0000CC"/>
                </a:solidFill>
              </a:rPr>
              <a:t>硬件（</a:t>
            </a:r>
            <a:r>
              <a:rPr lang="en-US" altLang="zh-CN" sz="2400" dirty="0" smtClean="0">
                <a:solidFill>
                  <a:srgbClr val="0000CC"/>
                </a:solidFill>
              </a:rPr>
              <a:t>INTR</a:t>
            </a:r>
            <a:r>
              <a:rPr lang="zh-CN" altLang="en-US" sz="2400" dirty="0" smtClean="0">
                <a:solidFill>
                  <a:srgbClr val="0000CC"/>
                </a:solidFill>
              </a:rPr>
              <a:t>）</a:t>
            </a:r>
            <a:r>
              <a:rPr lang="zh-CN" altLang="en-US" sz="2400" dirty="0" smtClean="0"/>
              <a:t>注意到数据已被选通进入端口，它就执行一条</a:t>
            </a:r>
            <a:r>
              <a:rPr lang="en-US" altLang="zh-CN" sz="2400" dirty="0" smtClean="0">
                <a:solidFill>
                  <a:srgbClr val="0000CC"/>
                </a:solidFill>
              </a:rPr>
              <a:t>IN</a:t>
            </a:r>
            <a:r>
              <a:rPr lang="zh-CN" altLang="en-US" sz="2400" dirty="0" smtClean="0">
                <a:solidFill>
                  <a:srgbClr val="0000CC"/>
                </a:solidFill>
              </a:rPr>
              <a:t>指令</a:t>
            </a:r>
            <a:r>
              <a:rPr lang="zh-CN" altLang="en-US" sz="2400" dirty="0" smtClean="0"/>
              <a:t>读取该端口（</a:t>
            </a:r>
            <a:r>
              <a:rPr lang="en-US" altLang="zh-CN" sz="2400" dirty="0" smtClean="0"/>
              <a:t>RD#</a:t>
            </a:r>
            <a:r>
              <a:rPr lang="zh-CN" altLang="en-US" sz="2400" dirty="0" smtClean="0"/>
              <a:t>）。</a:t>
            </a:r>
            <a:endParaRPr lang="en-US" altLang="zh-CN" sz="2400" dirty="0" smtClean="0"/>
          </a:p>
          <a:p>
            <a:pPr marL="457200" indent="-457200">
              <a:buFont typeface="+mj-lt"/>
              <a:buAutoNum type="arabicPeriod"/>
            </a:pPr>
            <a:r>
              <a:rPr lang="zh-CN" altLang="en-US" sz="2400" dirty="0" smtClean="0">
                <a:solidFill>
                  <a:srgbClr val="0000CC"/>
                </a:solidFill>
              </a:rPr>
              <a:t>读端口的操作</a:t>
            </a:r>
            <a:r>
              <a:rPr lang="zh-CN" altLang="en-US" sz="2400" dirty="0" smtClean="0"/>
              <a:t>将</a:t>
            </a:r>
            <a:r>
              <a:rPr lang="en-US" altLang="zh-CN" sz="2400" dirty="0" smtClean="0"/>
              <a:t>IBF</a:t>
            </a:r>
            <a:r>
              <a:rPr lang="zh-CN" altLang="en-US" sz="2400" dirty="0" smtClean="0"/>
              <a:t>和</a:t>
            </a:r>
            <a:r>
              <a:rPr lang="en-US" altLang="zh-CN" sz="2400" dirty="0" smtClean="0"/>
              <a:t>INTR</a:t>
            </a:r>
            <a:r>
              <a:rPr lang="zh-CN" altLang="en-US" sz="2400" dirty="0" smtClean="0"/>
              <a:t>恢复到无效状态。</a:t>
            </a:r>
            <a:endParaRPr lang="en-US" altLang="zh-CN" sz="2400" dirty="0" smtClean="0"/>
          </a:p>
          <a:p>
            <a:endParaRPr lang="en-US" altLang="zh-CN" sz="2400" dirty="0"/>
          </a:p>
          <a:p>
            <a:r>
              <a:rPr lang="en-US" altLang="zh-CN" sz="2400" dirty="0" smtClean="0">
                <a:solidFill>
                  <a:srgbClr val="0000CC"/>
                </a:solidFill>
              </a:rPr>
              <a:t>INTE</a:t>
            </a:r>
            <a:r>
              <a:rPr lang="zh-CN" altLang="en-US" sz="2400" dirty="0" smtClean="0">
                <a:solidFill>
                  <a:srgbClr val="0000CC"/>
                </a:solidFill>
              </a:rPr>
              <a:t>（中断允许）</a:t>
            </a:r>
            <a:r>
              <a:rPr lang="zh-CN" altLang="en-US" sz="2400" dirty="0" smtClean="0"/>
              <a:t>既不是输入，也不少输出，是通过</a:t>
            </a:r>
            <a:r>
              <a:rPr lang="en-US" altLang="zh-CN" sz="2400" dirty="0" smtClean="0"/>
              <a:t>PC4</a:t>
            </a:r>
            <a:r>
              <a:rPr lang="zh-CN" altLang="en-US" sz="2400" dirty="0" smtClean="0"/>
              <a:t>（端口</a:t>
            </a:r>
            <a:r>
              <a:rPr lang="en-US" altLang="zh-CN" sz="2400" dirty="0" smtClean="0"/>
              <a:t>A</a:t>
            </a:r>
            <a:r>
              <a:rPr lang="zh-CN" altLang="en-US" sz="2400" dirty="0" smtClean="0"/>
              <a:t>）或</a:t>
            </a:r>
            <a:r>
              <a:rPr lang="en-US" altLang="zh-CN" sz="2400" dirty="0" smtClean="0"/>
              <a:t>PC2</a:t>
            </a:r>
            <a:r>
              <a:rPr lang="zh-CN" altLang="en-US" sz="2400" dirty="0" smtClean="0"/>
              <a:t>（端口</a:t>
            </a:r>
            <a:r>
              <a:rPr lang="en-US" altLang="zh-CN" sz="2400" dirty="0" smtClean="0"/>
              <a:t>B</a:t>
            </a:r>
            <a:r>
              <a:rPr lang="zh-CN" altLang="en-US" sz="2400" dirty="0" smtClean="0"/>
              <a:t>）</a:t>
            </a:r>
            <a:r>
              <a:rPr lang="zh-CN" altLang="en-US" sz="2400" dirty="0" smtClean="0">
                <a:solidFill>
                  <a:srgbClr val="C00000"/>
                </a:solidFill>
              </a:rPr>
              <a:t>编程设置的内部位</a:t>
            </a:r>
            <a:r>
              <a:rPr lang="zh-CN" altLang="en-US" sz="2400" dirty="0" smtClean="0"/>
              <a:t>。</a:t>
            </a:r>
            <a:endParaRPr lang="en-US" altLang="zh-CN" sz="2400" dirty="0" smtClean="0"/>
          </a:p>
          <a:p>
            <a:pPr lvl="1"/>
            <a:r>
              <a:rPr lang="zh-CN" altLang="en-US" sz="2400" dirty="0">
                <a:latin typeface="Times New Roman" pitchFamily="18" charset="0"/>
              </a:rPr>
              <a:t>特别注意：由于这两个触发器</a:t>
            </a:r>
            <a:r>
              <a:rPr lang="zh-CN" altLang="en-US" sz="2400" dirty="0">
                <a:solidFill>
                  <a:srgbClr val="C00000"/>
                </a:solidFill>
                <a:latin typeface="Times New Roman" pitchFamily="18" charset="0"/>
              </a:rPr>
              <a:t>没有无外部输出引脚</a:t>
            </a:r>
            <a:r>
              <a:rPr lang="zh-CN" altLang="en-US" sz="2400" dirty="0">
                <a:latin typeface="Times New Roman" pitchFamily="18" charset="0"/>
              </a:rPr>
              <a:t>，因此</a:t>
            </a:r>
            <a:r>
              <a:rPr lang="en-US" altLang="zh-CN" sz="2400" dirty="0">
                <a:latin typeface="Times New Roman" pitchFamily="18" charset="0"/>
              </a:rPr>
              <a:t>PC4</a:t>
            </a:r>
            <a:r>
              <a:rPr lang="zh-CN" altLang="en-US" sz="2400" dirty="0">
                <a:latin typeface="Times New Roman" pitchFamily="18" charset="0"/>
              </a:rPr>
              <a:t>和</a:t>
            </a:r>
            <a:r>
              <a:rPr lang="en-US" altLang="zh-CN" sz="2400" dirty="0">
                <a:latin typeface="Times New Roman" pitchFamily="18" charset="0"/>
              </a:rPr>
              <a:t>PC2</a:t>
            </a:r>
            <a:r>
              <a:rPr lang="zh-CN" altLang="en-US" sz="2400" dirty="0">
                <a:latin typeface="Times New Roman" pitchFamily="18" charset="0"/>
              </a:rPr>
              <a:t>脚上出现高电平或低电平信号时，并不会改变中断允许触发器的状态。</a:t>
            </a:r>
          </a:p>
          <a:p>
            <a:endParaRPr lang="en-US" sz="2400" dirty="0"/>
          </a:p>
        </p:txBody>
      </p:sp>
    </p:spTree>
    <p:extLst>
      <p:ext uri="{BB962C8B-B14F-4D97-AF65-F5344CB8AC3E}">
        <p14:creationId xmlns:p14="http://schemas.microsoft.com/office/powerpoint/2010/main" val="9688483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a:t>
            </a:r>
            <a:r>
              <a:rPr lang="zh-CN" altLang="en-US" dirty="0" smtClean="0"/>
              <a:t>输入</a:t>
            </a:r>
            <a:endParaRPr lang="en-US" dirty="0"/>
          </a:p>
        </p:txBody>
      </p:sp>
      <p:sp>
        <p:nvSpPr>
          <p:cNvPr id="3" name="内容占位符 2"/>
          <p:cNvSpPr>
            <a:spLocks noGrp="1"/>
          </p:cNvSpPr>
          <p:nvPr>
            <p:ph idx="1"/>
          </p:nvPr>
        </p:nvSpPr>
        <p:spPr>
          <a:xfrm>
            <a:off x="179512" y="1052737"/>
            <a:ext cx="8712967" cy="432047"/>
          </a:xfrm>
        </p:spPr>
        <p:txBody>
          <a:bodyPr/>
          <a:lstStyle/>
          <a:p>
            <a:r>
              <a:rPr lang="zh-CN" altLang="en-US" sz="2400" dirty="0" smtClean="0"/>
              <a:t>时序图。</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44824"/>
            <a:ext cx="8653272" cy="388843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4241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独立编址</a:t>
            </a:r>
            <a:r>
              <a:rPr lang="en-US" dirty="0" smtClean="0"/>
              <a:t>I/O</a:t>
            </a:r>
            <a:endParaRPr lang="en-US" dirty="0"/>
          </a:p>
        </p:txBody>
      </p:sp>
      <p:sp>
        <p:nvSpPr>
          <p:cNvPr id="3" name="内容占位符 2"/>
          <p:cNvSpPr>
            <a:spLocks noGrp="1"/>
          </p:cNvSpPr>
          <p:nvPr>
            <p:ph idx="1"/>
          </p:nvPr>
        </p:nvSpPr>
        <p:spPr>
          <a:xfrm>
            <a:off x="179512" y="1052736"/>
            <a:ext cx="5400599" cy="5544616"/>
          </a:xfrm>
        </p:spPr>
        <p:txBody>
          <a:bodyPr/>
          <a:lstStyle/>
          <a:p>
            <a:r>
              <a:rPr lang="zh-CN" altLang="en-US" dirty="0" smtClean="0">
                <a:solidFill>
                  <a:srgbClr val="C00000"/>
                </a:solidFill>
              </a:rPr>
              <a:t>独立编址</a:t>
            </a:r>
            <a:r>
              <a:rPr lang="en-US" altLang="zh-CN" dirty="0" smtClean="0">
                <a:solidFill>
                  <a:srgbClr val="C00000"/>
                </a:solidFill>
              </a:rPr>
              <a:t>I/O</a:t>
            </a:r>
            <a:r>
              <a:rPr lang="zh-CN" altLang="en-US" dirty="0" smtClean="0">
                <a:solidFill>
                  <a:srgbClr val="C00000"/>
                </a:solidFill>
              </a:rPr>
              <a:t>：</a:t>
            </a:r>
            <a:r>
              <a:rPr lang="en-US" altLang="zh-CN" dirty="0" smtClean="0">
                <a:latin typeface="楷体_GB2312" pitchFamily="49" charset="-122"/>
                <a:ea typeface="楷体_GB2312" pitchFamily="49" charset="-122"/>
              </a:rPr>
              <a:t>I/O</a:t>
            </a:r>
            <a:r>
              <a:rPr lang="zh-CN" altLang="en-US" dirty="0">
                <a:latin typeface="楷体_GB2312" pitchFamily="49" charset="-122"/>
                <a:ea typeface="楷体_GB2312" pitchFamily="49" charset="-122"/>
              </a:rPr>
              <a:t>端口和</a:t>
            </a:r>
            <a:r>
              <a:rPr lang="zh-CN" altLang="en-US" dirty="0" smtClean="0">
                <a:latin typeface="楷体_GB2312" pitchFamily="49" charset="-122"/>
                <a:ea typeface="楷体_GB2312" pitchFamily="49" charset="-122"/>
              </a:rPr>
              <a:t>存储器的地址空间相隔离。</a:t>
            </a:r>
            <a:endParaRPr lang="en-US" altLang="zh-CN" sz="2400" dirty="0" smtClean="0">
              <a:latin typeface="楷体_GB2312" pitchFamily="49" charset="-122"/>
              <a:ea typeface="楷体_GB2312" pitchFamily="49" charset="-122"/>
            </a:endParaRPr>
          </a:p>
          <a:p>
            <a:pPr eaLnBrk="1"/>
            <a:endParaRPr lang="en-US" altLang="zh-CN" sz="2000" dirty="0" smtClean="0">
              <a:latin typeface="楷体_GB2312" pitchFamily="49" charset="-122"/>
              <a:ea typeface="楷体_GB2312" pitchFamily="49" charset="-122"/>
            </a:endParaRPr>
          </a:p>
          <a:p>
            <a:pPr eaLnBrk="1"/>
            <a:r>
              <a:rPr lang="zh-CN" altLang="en-US" dirty="0" smtClean="0">
                <a:solidFill>
                  <a:srgbClr val="CC00CC"/>
                </a:solidFill>
                <a:latin typeface="楷体_GB2312" pitchFamily="49" charset="-122"/>
                <a:ea typeface="楷体_GB2312" pitchFamily="49" charset="-122"/>
              </a:rPr>
              <a:t>优点：</a:t>
            </a:r>
            <a:endParaRPr lang="en-US" altLang="zh-CN" dirty="0" smtClean="0">
              <a:solidFill>
                <a:srgbClr val="CC00CC"/>
              </a:solidFill>
              <a:latin typeface="楷体_GB2312" pitchFamily="49" charset="-122"/>
              <a:ea typeface="楷体_GB2312" pitchFamily="49" charset="-122"/>
            </a:endParaRPr>
          </a:p>
          <a:p>
            <a:pPr lvl="1" eaLnBrk="1"/>
            <a:r>
              <a:rPr lang="zh-CN" altLang="en-US" sz="2400" dirty="0">
                <a:latin typeface="楷体_GB2312" pitchFamily="49" charset="-122"/>
                <a:ea typeface="楷体_GB2312" pitchFamily="49" charset="-122"/>
              </a:rPr>
              <a:t>存储器同</a:t>
            </a:r>
            <a:r>
              <a:rPr lang="en-US" altLang="zh-CN" sz="2400" dirty="0">
                <a:latin typeface="楷体_GB2312" pitchFamily="49" charset="-122"/>
                <a:ea typeface="楷体_GB2312" pitchFamily="49" charset="-122"/>
              </a:rPr>
              <a:t>I/O</a:t>
            </a:r>
            <a:r>
              <a:rPr lang="zh-CN" altLang="en-US" sz="2400" dirty="0">
                <a:latin typeface="楷体_GB2312" pitchFamily="49" charset="-122"/>
                <a:ea typeface="楷体_GB2312" pitchFamily="49" charset="-122"/>
              </a:rPr>
              <a:t>端口的操作指令不同，程序比较清晰；</a:t>
            </a:r>
          </a:p>
          <a:p>
            <a:pPr lvl="1" eaLnBrk="1"/>
            <a:r>
              <a:rPr lang="zh-CN" altLang="en-US" sz="2400" dirty="0" smtClean="0">
                <a:latin typeface="楷体_GB2312" pitchFamily="49" charset="-122"/>
                <a:ea typeface="楷体_GB2312" pitchFamily="49" charset="-122"/>
              </a:rPr>
              <a:t>存储器和</a:t>
            </a:r>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端口的控制结构相互独立，可以分别设计。</a:t>
            </a:r>
          </a:p>
          <a:p>
            <a:pPr eaLnBrk="1"/>
            <a:endParaRPr lang="en-US" altLang="zh-CN" sz="2000" dirty="0" smtClean="0">
              <a:latin typeface="楷体_GB2312" pitchFamily="49" charset="-122"/>
              <a:ea typeface="楷体_GB2312" pitchFamily="49" charset="-122"/>
            </a:endParaRPr>
          </a:p>
          <a:p>
            <a:pPr eaLnBrk="1"/>
            <a:r>
              <a:rPr lang="zh-CN" altLang="en-US" dirty="0" smtClean="0">
                <a:solidFill>
                  <a:srgbClr val="CC00CC"/>
                </a:solidFill>
                <a:latin typeface="楷体_GB2312" pitchFamily="49" charset="-122"/>
                <a:ea typeface="楷体_GB2312" pitchFamily="49" charset="-122"/>
              </a:rPr>
              <a:t>缺点：</a:t>
            </a:r>
            <a:endParaRPr lang="en-US" altLang="zh-CN" dirty="0" smtClean="0">
              <a:solidFill>
                <a:srgbClr val="CC00CC"/>
              </a:solidFill>
              <a:latin typeface="楷体_GB2312" pitchFamily="49" charset="-122"/>
              <a:ea typeface="楷体_GB2312" pitchFamily="49" charset="-122"/>
            </a:endParaRPr>
          </a:p>
          <a:p>
            <a:pPr lvl="1" eaLnBrk="1"/>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与微处理器之间传送的数据必须用</a:t>
            </a:r>
            <a:r>
              <a:rPr lang="en-US" altLang="zh-CN" sz="2400" dirty="0" smtClean="0">
                <a:solidFill>
                  <a:srgbClr val="0000CC"/>
                </a:solidFill>
                <a:latin typeface="楷体_GB2312" pitchFamily="49" charset="-122"/>
                <a:ea typeface="楷体_GB2312" pitchFamily="49" charset="-122"/>
              </a:rPr>
              <a:t>IN</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OUT</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INS</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OUTS</a:t>
            </a:r>
            <a:r>
              <a:rPr lang="zh-CN" altLang="en-US" sz="2400" dirty="0" smtClean="0">
                <a:latin typeface="楷体_GB2312" pitchFamily="49" charset="-122"/>
                <a:ea typeface="楷体_GB2312" pitchFamily="49" charset="-122"/>
              </a:rPr>
              <a:t>指令存取。</a:t>
            </a:r>
            <a:endParaRPr lang="en-US" altLang="zh-CN" sz="2400" dirty="0" smtClean="0">
              <a:latin typeface="楷体_GB2312" pitchFamily="49" charset="-122"/>
              <a:ea typeface="楷体_GB2312" pitchFamily="49"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196752"/>
            <a:ext cx="3580262"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812614" y="5013176"/>
            <a:ext cx="3026791" cy="400110"/>
          </a:xfrm>
          <a:prstGeom prst="rect">
            <a:avLst/>
          </a:prstGeom>
        </p:spPr>
        <p:txBody>
          <a:bodyPr wrap="none">
            <a:spAutoFit/>
          </a:bodyPr>
          <a:lstStyle/>
          <a:p>
            <a:r>
              <a:rPr lang="en-US" altLang="zh-CN" sz="2000" b="1" dirty="0"/>
              <a:t>8086/8088</a:t>
            </a:r>
            <a:r>
              <a:rPr lang="zh-CN" altLang="en-US" sz="2000" b="1"/>
              <a:t>的</a:t>
            </a:r>
            <a:r>
              <a:rPr lang="zh-CN" altLang="en-US" sz="2000" b="1" smtClean="0"/>
              <a:t>独立编址</a:t>
            </a:r>
            <a:r>
              <a:rPr lang="en-US" sz="2000" b="1" smtClean="0"/>
              <a:t>I/O</a:t>
            </a:r>
            <a:endParaRPr lang="en-US" sz="2000" b="1" dirty="0"/>
          </a:p>
        </p:txBody>
      </p:sp>
    </p:spTree>
    <p:extLst>
      <p:ext uri="{BB962C8B-B14F-4D97-AF65-F5344CB8AC3E}">
        <p14:creationId xmlns:p14="http://schemas.microsoft.com/office/powerpoint/2010/main" val="2892667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选通输入</a:t>
            </a:r>
            <a:endParaRPr lang="en-US" dirty="0"/>
          </a:p>
        </p:txBody>
      </p:sp>
      <p:sp>
        <p:nvSpPr>
          <p:cNvPr id="3" name="内容占位符 2"/>
          <p:cNvSpPr>
            <a:spLocks noGrp="1"/>
          </p:cNvSpPr>
          <p:nvPr>
            <p:ph idx="1"/>
          </p:nvPr>
        </p:nvSpPr>
        <p:spPr>
          <a:xfrm>
            <a:off x="179512" y="1052737"/>
            <a:ext cx="8712967" cy="1080120"/>
          </a:xfrm>
        </p:spPr>
        <p:txBody>
          <a:bodyPr/>
          <a:lstStyle/>
          <a:p>
            <a:r>
              <a:rPr lang="zh-CN" altLang="en-US" dirty="0" smtClean="0">
                <a:solidFill>
                  <a:srgbClr val="CC00CC"/>
                </a:solidFill>
              </a:rPr>
              <a:t>例，</a:t>
            </a:r>
            <a:r>
              <a:rPr lang="zh-CN" altLang="en-US" dirty="0" smtClean="0"/>
              <a:t>使用</a:t>
            </a:r>
            <a:r>
              <a:rPr lang="en-US" altLang="zh-CN" dirty="0" smtClean="0"/>
              <a:t>82C55</a:t>
            </a:r>
            <a:r>
              <a:rPr lang="zh-CN" altLang="en-US" dirty="0" smtClean="0"/>
              <a:t>用作键盘的选通输入操作。</a:t>
            </a:r>
            <a:endParaRPr lang="en-US" altLang="zh-CN" dirty="0" smtClean="0"/>
          </a:p>
          <a:p>
            <a:pPr lvl="1"/>
            <a:r>
              <a:rPr lang="zh-CN" altLang="en-US" dirty="0" smtClean="0"/>
              <a:t>每次按键后，</a:t>
            </a:r>
            <a:r>
              <a:rPr lang="en-US" altLang="zh-CN" dirty="0" smtClean="0"/>
              <a:t>DAV#</a:t>
            </a:r>
            <a:r>
              <a:rPr lang="zh-CN" altLang="en-US" dirty="0" smtClean="0"/>
              <a:t>被激活并维持</a:t>
            </a:r>
            <a:r>
              <a:rPr lang="en-US" altLang="zh-CN" dirty="0" smtClean="0"/>
              <a:t>1.0</a:t>
            </a:r>
            <a:r>
              <a:rPr lang="en-US" altLang="zh-CN" dirty="0" smtClean="0">
                <a:sym typeface="Symbol"/>
              </a:rPr>
              <a:t></a:t>
            </a:r>
            <a:r>
              <a:rPr lang="en-US" altLang="zh-CN" dirty="0" smtClean="0"/>
              <a:t>s</a:t>
            </a:r>
            <a:r>
              <a:rPr lang="zh-CN" alt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70432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5777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选通输入</a:t>
            </a:r>
            <a:endParaRPr lang="en-US" dirty="0"/>
          </a:p>
        </p:txBody>
      </p:sp>
      <p:sp>
        <p:nvSpPr>
          <p:cNvPr id="3" name="内容占位符 2"/>
          <p:cNvSpPr>
            <a:spLocks noGrp="1"/>
          </p:cNvSpPr>
          <p:nvPr>
            <p:ph idx="1"/>
          </p:nvPr>
        </p:nvSpPr>
        <p:spPr>
          <a:xfrm>
            <a:off x="179512" y="1052737"/>
            <a:ext cx="8712967" cy="1080120"/>
          </a:xfrm>
        </p:spPr>
        <p:txBody>
          <a:bodyPr/>
          <a:lstStyle/>
          <a:p>
            <a:r>
              <a:rPr lang="zh-CN" altLang="en-US" dirty="0">
                <a:solidFill>
                  <a:srgbClr val="CC00CC"/>
                </a:solidFill>
              </a:rPr>
              <a:t>例，</a:t>
            </a:r>
            <a:r>
              <a:rPr lang="zh-CN" altLang="en-US" dirty="0"/>
              <a:t>使用</a:t>
            </a:r>
            <a:r>
              <a:rPr lang="en-US" altLang="zh-CN" dirty="0"/>
              <a:t>82C55</a:t>
            </a:r>
            <a:r>
              <a:rPr lang="zh-CN" altLang="en-US" dirty="0"/>
              <a:t>用作键盘的选通输入操作。</a:t>
            </a:r>
            <a:endParaRPr lang="en-US" altLang="zh-CN" dirty="0"/>
          </a:p>
          <a:p>
            <a:pPr lvl="1"/>
            <a:r>
              <a:rPr lang="zh-CN" altLang="en-US" dirty="0" smtClean="0"/>
              <a:t>读取键盘编码的过程</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6252525" cy="432048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244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pPr eaLnBrk="1" hangingPunct="1"/>
            <a:r>
              <a:rPr lang="zh-CN" altLang="en-US" sz="3600" dirty="0"/>
              <a:t>方式</a:t>
            </a:r>
            <a:r>
              <a:rPr lang="en-US" altLang="zh-CN" sz="3600" dirty="0"/>
              <a:t>1</a:t>
            </a:r>
            <a:r>
              <a:rPr lang="zh-CN" altLang="en-US" sz="3600" dirty="0"/>
              <a:t>选通</a:t>
            </a:r>
            <a:r>
              <a:rPr lang="zh-CN" altLang="en-US" sz="3600" dirty="0" smtClean="0"/>
              <a:t>输出</a:t>
            </a:r>
            <a:r>
              <a:rPr lang="en-US" altLang="zh-CN" sz="3600" dirty="0" smtClean="0"/>
              <a:t>—</a:t>
            </a:r>
            <a:r>
              <a:rPr lang="zh-CN" altLang="en-US" sz="3600" dirty="0" smtClean="0"/>
              <a:t>端口</a:t>
            </a:r>
            <a:r>
              <a:rPr lang="en-US" altLang="zh-CN" sz="3600" dirty="0"/>
              <a:t>A</a:t>
            </a:r>
            <a:endParaRPr lang="zh-CN" altLang="en-US" sz="3600" dirty="0" smtClean="0"/>
          </a:p>
        </p:txBody>
      </p:sp>
      <p:sp>
        <p:nvSpPr>
          <p:cNvPr id="139270" name="AutoShape 6"/>
          <p:cNvSpPr>
            <a:spLocks noChangeArrowheads="1"/>
          </p:cNvSpPr>
          <p:nvPr/>
        </p:nvSpPr>
        <p:spPr bwMode="auto">
          <a:xfrm>
            <a:off x="4953000" y="1447800"/>
            <a:ext cx="3832225" cy="911225"/>
          </a:xfrm>
          <a:prstGeom prst="wedgeRoundRectCallout">
            <a:avLst>
              <a:gd name="adj1" fmla="val -55176"/>
              <a:gd name="adj2" fmla="val 90940"/>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外设响应信号</a:t>
            </a:r>
          </a:p>
          <a:p>
            <a:pPr algn="ctr"/>
            <a:r>
              <a:rPr kumimoji="1" lang="zh-CN" altLang="en-US" sz="2400"/>
              <a:t>表示外设已经接收到数据</a:t>
            </a:r>
            <a:endParaRPr kumimoji="1" lang="zh-CN" altLang="en-US" sz="2000"/>
          </a:p>
        </p:txBody>
      </p:sp>
      <p:sp>
        <p:nvSpPr>
          <p:cNvPr id="139271" name="AutoShape 7"/>
          <p:cNvSpPr>
            <a:spLocks noChangeArrowheads="1"/>
          </p:cNvSpPr>
          <p:nvPr/>
        </p:nvSpPr>
        <p:spPr bwMode="auto">
          <a:xfrm>
            <a:off x="5000625" y="3471863"/>
            <a:ext cx="3870325" cy="911225"/>
          </a:xfrm>
          <a:prstGeom prst="wedgeRoundRectCallout">
            <a:avLst>
              <a:gd name="adj1" fmla="val -56028"/>
              <a:gd name="adj2" fmla="val -6254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输出缓冲器满信号</a:t>
            </a:r>
          </a:p>
          <a:p>
            <a:pPr algn="ctr"/>
            <a:r>
              <a:rPr kumimoji="1" lang="zh-CN" altLang="en-US" sz="2400"/>
              <a:t>表示</a:t>
            </a:r>
            <a:r>
              <a:rPr kumimoji="1" lang="en-US" altLang="en-US" sz="2400"/>
              <a:t>CPU</a:t>
            </a:r>
            <a:r>
              <a:rPr kumimoji="1" lang="zh-CN" altLang="en-US" sz="2400"/>
              <a:t>已经输出了数据</a:t>
            </a:r>
            <a:endParaRPr kumimoji="1" lang="zh-CN" altLang="en-US" sz="2000"/>
          </a:p>
        </p:txBody>
      </p:sp>
      <p:sp>
        <p:nvSpPr>
          <p:cNvPr id="139272" name="AutoShape 8"/>
          <p:cNvSpPr>
            <a:spLocks noChangeArrowheads="1"/>
          </p:cNvSpPr>
          <p:nvPr/>
        </p:nvSpPr>
        <p:spPr bwMode="auto">
          <a:xfrm>
            <a:off x="3373438" y="5530850"/>
            <a:ext cx="3540125" cy="911225"/>
          </a:xfrm>
          <a:prstGeom prst="wedgeRoundRectCallout">
            <a:avLst>
              <a:gd name="adj1" fmla="val -16773"/>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再次输出数据</a:t>
            </a:r>
            <a:endParaRPr kumimoji="1" lang="zh-CN" altLang="en-US" sz="2000"/>
          </a:p>
        </p:txBody>
      </p:sp>
      <p:grpSp>
        <p:nvGrpSpPr>
          <p:cNvPr id="27654" name="Group 9"/>
          <p:cNvGrpSpPr>
            <a:grpSpLocks/>
          </p:cNvGrpSpPr>
          <p:nvPr/>
        </p:nvGrpSpPr>
        <p:grpSpPr bwMode="auto">
          <a:xfrm>
            <a:off x="838200" y="1676400"/>
            <a:ext cx="4038600" cy="3276600"/>
            <a:chOff x="1152" y="960"/>
            <a:chExt cx="2544" cy="2064"/>
          </a:xfrm>
        </p:grpSpPr>
        <p:sp>
          <p:nvSpPr>
            <p:cNvPr id="27659" name="Rectangle 10"/>
            <p:cNvSpPr>
              <a:spLocks noChangeArrowheads="1"/>
            </p:cNvSpPr>
            <p:nvPr/>
          </p:nvSpPr>
          <p:spPr bwMode="auto">
            <a:xfrm>
              <a:off x="1152" y="960"/>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0" name="Rectangle 11"/>
            <p:cNvSpPr>
              <a:spLocks noChangeArrowheads="1"/>
            </p:cNvSpPr>
            <p:nvPr/>
          </p:nvSpPr>
          <p:spPr bwMode="auto">
            <a:xfrm>
              <a:off x="2016" y="14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6</a:t>
              </a:r>
              <a:endParaRPr kumimoji="1" lang="en-US" altLang="zh-CN" sz="2400"/>
            </a:p>
          </p:txBody>
        </p:sp>
        <p:sp>
          <p:nvSpPr>
            <p:cNvPr id="27661" name="Rectangle 12"/>
            <p:cNvSpPr>
              <a:spLocks noChangeArrowheads="1"/>
            </p:cNvSpPr>
            <p:nvPr/>
          </p:nvSpPr>
          <p:spPr bwMode="auto">
            <a:xfrm>
              <a:off x="2016" y="187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7</a:t>
              </a:r>
              <a:endParaRPr kumimoji="1" lang="en-US" altLang="zh-CN" sz="2400"/>
            </a:p>
          </p:txBody>
        </p:sp>
        <p:sp>
          <p:nvSpPr>
            <p:cNvPr id="27662" name="Rectangle 13"/>
            <p:cNvSpPr>
              <a:spLocks noChangeArrowheads="1"/>
            </p:cNvSpPr>
            <p:nvPr/>
          </p:nvSpPr>
          <p:spPr bwMode="auto">
            <a:xfrm>
              <a:off x="2024" y="259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3</a:t>
              </a:r>
              <a:endParaRPr kumimoji="1" lang="en-US" altLang="zh-CN" sz="2400"/>
            </a:p>
          </p:txBody>
        </p:sp>
        <p:sp>
          <p:nvSpPr>
            <p:cNvPr id="27663" name="AutoShape 14"/>
            <p:cNvSpPr>
              <a:spLocks noChangeArrowheads="1"/>
            </p:cNvSpPr>
            <p:nvPr/>
          </p:nvSpPr>
          <p:spPr bwMode="auto">
            <a:xfrm>
              <a:off x="2496" y="1056"/>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4" name="Text Box 15"/>
            <p:cNvSpPr txBox="1">
              <a:spLocks noChangeArrowheads="1"/>
            </p:cNvSpPr>
            <p:nvPr/>
          </p:nvSpPr>
          <p:spPr bwMode="auto">
            <a:xfrm>
              <a:off x="1632" y="1104"/>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PA</a:t>
              </a:r>
              <a:r>
                <a:rPr kumimoji="1" lang="en-US" altLang="zh-CN" sz="2400" baseline="-25000"/>
                <a:t>7</a:t>
              </a:r>
              <a:r>
                <a:rPr kumimoji="1" lang="en-US" altLang="zh-CN" sz="2400"/>
                <a:t>~PA</a:t>
              </a:r>
              <a:r>
                <a:rPr kumimoji="1" lang="en-US" altLang="zh-CN" sz="2400" baseline="-25000"/>
                <a:t>0</a:t>
              </a:r>
              <a:endParaRPr kumimoji="1" lang="en-US" altLang="zh-CN" sz="2400"/>
            </a:p>
          </p:txBody>
        </p:sp>
        <p:sp>
          <p:nvSpPr>
            <p:cNvPr id="27665" name="AutoShape 16"/>
            <p:cNvSpPr>
              <a:spLocks noChangeArrowheads="1"/>
            </p:cNvSpPr>
            <p:nvPr/>
          </p:nvSpPr>
          <p:spPr bwMode="auto">
            <a:xfrm rot="5400000">
              <a:off x="1392" y="2208"/>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6" name="Line 17"/>
            <p:cNvSpPr>
              <a:spLocks noChangeShapeType="1"/>
            </p:cNvSpPr>
            <p:nvPr/>
          </p:nvSpPr>
          <p:spPr bwMode="auto">
            <a:xfrm>
              <a:off x="1584" y="2592"/>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67" name="Line 18"/>
            <p:cNvSpPr>
              <a:spLocks noChangeShapeType="1"/>
            </p:cNvSpPr>
            <p:nvPr/>
          </p:nvSpPr>
          <p:spPr bwMode="auto">
            <a:xfrm flipH="1">
              <a:off x="1584" y="2736"/>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8" name="Rectangle 19"/>
            <p:cNvSpPr>
              <a:spLocks noChangeArrowheads="1"/>
            </p:cNvSpPr>
            <p:nvPr/>
          </p:nvSpPr>
          <p:spPr bwMode="auto">
            <a:xfrm>
              <a:off x="1248" y="1488"/>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69" name="Text Box 20"/>
            <p:cNvSpPr txBox="1">
              <a:spLocks noChangeArrowheads="1"/>
            </p:cNvSpPr>
            <p:nvPr/>
          </p:nvSpPr>
          <p:spPr bwMode="auto">
            <a:xfrm>
              <a:off x="1248" y="1536"/>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A</a:t>
              </a:r>
              <a:endParaRPr kumimoji="1" lang="en-US" altLang="zh-CN" sz="2000"/>
            </a:p>
          </p:txBody>
        </p:sp>
        <p:sp>
          <p:nvSpPr>
            <p:cNvPr id="27670" name="Line 21"/>
            <p:cNvSpPr>
              <a:spLocks noChangeShapeType="1"/>
            </p:cNvSpPr>
            <p:nvPr/>
          </p:nvSpPr>
          <p:spPr bwMode="auto">
            <a:xfrm>
              <a:off x="1488" y="1824"/>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71" name="Line 22"/>
            <p:cNvSpPr>
              <a:spLocks noChangeShapeType="1"/>
            </p:cNvSpPr>
            <p:nvPr/>
          </p:nvSpPr>
          <p:spPr bwMode="auto">
            <a:xfrm>
              <a:off x="1680" y="2016"/>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2" name="Line 23"/>
            <p:cNvSpPr>
              <a:spLocks noChangeShapeType="1"/>
            </p:cNvSpPr>
            <p:nvPr/>
          </p:nvSpPr>
          <p:spPr bwMode="auto">
            <a:xfrm>
              <a:off x="1680" y="2016"/>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3" name="Line 24"/>
            <p:cNvSpPr>
              <a:spLocks noChangeShapeType="1"/>
            </p:cNvSpPr>
            <p:nvPr/>
          </p:nvSpPr>
          <p:spPr bwMode="auto">
            <a:xfrm>
              <a:off x="2496" y="273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4" name="Line 25"/>
            <p:cNvSpPr>
              <a:spLocks noChangeShapeType="1"/>
            </p:cNvSpPr>
            <p:nvPr/>
          </p:nvSpPr>
          <p:spPr bwMode="auto">
            <a:xfrm>
              <a:off x="2496" y="2064"/>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5" name="Line 26"/>
            <p:cNvSpPr>
              <a:spLocks noChangeShapeType="1"/>
            </p:cNvSpPr>
            <p:nvPr/>
          </p:nvSpPr>
          <p:spPr bwMode="auto">
            <a:xfrm flipH="1">
              <a:off x="2496" y="168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6" name="Text Box 27"/>
            <p:cNvSpPr txBox="1">
              <a:spLocks noChangeArrowheads="1"/>
            </p:cNvSpPr>
            <p:nvPr/>
          </p:nvSpPr>
          <p:spPr bwMode="auto">
            <a:xfrm>
              <a:off x="3024" y="1920"/>
              <a:ext cx="5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OBF</a:t>
              </a:r>
              <a:r>
                <a:rPr kumimoji="1" lang="en-US" altLang="zh-CN" sz="2400" baseline="-25000"/>
                <a:t>A</a:t>
              </a:r>
              <a:endParaRPr kumimoji="1" lang="en-US" altLang="zh-CN" sz="2400"/>
            </a:p>
          </p:txBody>
        </p:sp>
        <p:sp>
          <p:nvSpPr>
            <p:cNvPr id="27677" name="Text Box 28"/>
            <p:cNvSpPr txBox="1">
              <a:spLocks noChangeArrowheads="1"/>
            </p:cNvSpPr>
            <p:nvPr/>
          </p:nvSpPr>
          <p:spPr bwMode="auto">
            <a:xfrm>
              <a:off x="3047" y="2592"/>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A</a:t>
              </a:r>
              <a:endParaRPr kumimoji="1" lang="en-US" altLang="zh-CN" sz="2400"/>
            </a:p>
          </p:txBody>
        </p:sp>
        <p:sp>
          <p:nvSpPr>
            <p:cNvPr id="27678" name="Text Box 29"/>
            <p:cNvSpPr txBox="1">
              <a:spLocks noChangeArrowheads="1"/>
            </p:cNvSpPr>
            <p:nvPr/>
          </p:nvSpPr>
          <p:spPr bwMode="auto">
            <a:xfrm>
              <a:off x="3024" y="153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ACK</a:t>
              </a:r>
              <a:r>
                <a:rPr kumimoji="1" lang="en-US" altLang="zh-CN" sz="2400" baseline="-25000"/>
                <a:t>A</a:t>
              </a:r>
              <a:endParaRPr kumimoji="1" lang="en-US" altLang="zh-CN" sz="2400"/>
            </a:p>
          </p:txBody>
        </p:sp>
        <p:sp>
          <p:nvSpPr>
            <p:cNvPr id="27679" name="Line 30"/>
            <p:cNvSpPr>
              <a:spLocks noChangeShapeType="1"/>
            </p:cNvSpPr>
            <p:nvPr/>
          </p:nvSpPr>
          <p:spPr bwMode="auto">
            <a:xfrm>
              <a:off x="3072" y="153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80" name="Line 31"/>
            <p:cNvSpPr>
              <a:spLocks noChangeShapeType="1"/>
            </p:cNvSpPr>
            <p:nvPr/>
          </p:nvSpPr>
          <p:spPr bwMode="auto">
            <a:xfrm>
              <a:off x="3072" y="192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39300" name="Group 36"/>
          <p:cNvGrpSpPr>
            <a:grpSpLocks/>
          </p:cNvGrpSpPr>
          <p:nvPr/>
        </p:nvGrpSpPr>
        <p:grpSpPr bwMode="auto">
          <a:xfrm>
            <a:off x="222250" y="3130550"/>
            <a:ext cx="2663825" cy="2728913"/>
            <a:chOff x="140" y="1972"/>
            <a:chExt cx="1678" cy="1719"/>
          </a:xfrm>
        </p:grpSpPr>
        <p:sp>
          <p:nvSpPr>
            <p:cNvPr id="27656" name="Text Box 33"/>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7657" name="Line 34"/>
            <p:cNvSpPr>
              <a:spLocks noChangeShapeType="1"/>
            </p:cNvSpPr>
            <p:nvPr/>
          </p:nvSpPr>
          <p:spPr bwMode="auto">
            <a:xfrm flipV="1">
              <a:off x="140" y="1972"/>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58" name="Line 35"/>
            <p:cNvSpPr>
              <a:spLocks noChangeShapeType="1"/>
            </p:cNvSpPr>
            <p:nvPr/>
          </p:nvSpPr>
          <p:spPr bwMode="auto">
            <a:xfrm>
              <a:off x="140" y="3412"/>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6016383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39271"/>
                                        </p:tgtEl>
                                        <p:attrNameLst>
                                          <p:attrName>style.visibility</p:attrName>
                                        </p:attrNameLst>
                                      </p:cBhvr>
                                      <p:to>
                                        <p:strVal val="visible"/>
                                      </p:to>
                                    </p:set>
                                    <p:animEffect transition="in" filter="slide(fromBottom)">
                                      <p:cBhvr>
                                        <p:cTn id="11" dur="500"/>
                                        <p:tgtEl>
                                          <p:spTgt spid="1392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39272"/>
                                        </p:tgtEl>
                                        <p:attrNameLst>
                                          <p:attrName>style.visibility</p:attrName>
                                        </p:attrNameLst>
                                      </p:cBhvr>
                                      <p:to>
                                        <p:strVal val="visible"/>
                                      </p:to>
                                    </p:set>
                                    <p:animEffect transition="in" filter="slide(fromBottom)">
                                      <p:cBhvr>
                                        <p:cTn id="16" dur="500"/>
                                        <p:tgtEl>
                                          <p:spTgt spid="1392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39300"/>
                                        </p:tgtEl>
                                        <p:attrNameLst>
                                          <p:attrName>style.visibility</p:attrName>
                                        </p:attrNameLst>
                                      </p:cBhvr>
                                      <p:to>
                                        <p:strVal val="visible"/>
                                      </p:to>
                                    </p:set>
                                    <p:animEffect transition="in" filter="slide(fromBottom)">
                                      <p:cBhvr>
                                        <p:cTn id="21" dur="500"/>
                                        <p:tgtEl>
                                          <p:spTgt spid="139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animBg="1"/>
      <p:bldP spid="139271" grpId="0" animBg="1"/>
      <p:bldP spid="13927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179388" y="188913"/>
            <a:ext cx="8640762" cy="706437"/>
          </a:xfrm>
        </p:spPr>
        <p:txBody>
          <a:bodyPr/>
          <a:lstStyle/>
          <a:p>
            <a:pPr eaLnBrk="1" hangingPunct="1"/>
            <a:r>
              <a:rPr lang="zh-CN" altLang="en-US" sz="3600" dirty="0"/>
              <a:t>方式</a:t>
            </a:r>
            <a:r>
              <a:rPr lang="en-US" altLang="zh-CN" sz="3600" dirty="0"/>
              <a:t>1</a:t>
            </a:r>
            <a:r>
              <a:rPr lang="zh-CN" altLang="en-US" sz="3600" dirty="0"/>
              <a:t>选通</a:t>
            </a:r>
            <a:r>
              <a:rPr lang="zh-CN" altLang="en-US" sz="3600" dirty="0" smtClean="0"/>
              <a:t>输出</a:t>
            </a:r>
            <a:r>
              <a:rPr lang="en-US" altLang="zh-CN" sz="3600" dirty="0" smtClean="0"/>
              <a:t>—</a:t>
            </a:r>
            <a:r>
              <a:rPr lang="zh-CN" altLang="en-US" sz="3600" dirty="0" smtClean="0"/>
              <a:t>端口</a:t>
            </a:r>
            <a:r>
              <a:rPr lang="en-US" altLang="zh-CN" sz="3600" dirty="0"/>
              <a:t>B</a:t>
            </a:r>
            <a:endParaRPr lang="zh-CN" altLang="en-US" sz="3600" dirty="0" smtClean="0"/>
          </a:p>
        </p:txBody>
      </p:sp>
      <p:grpSp>
        <p:nvGrpSpPr>
          <p:cNvPr id="28675" name="Group 7"/>
          <p:cNvGrpSpPr>
            <a:grpSpLocks/>
          </p:cNvGrpSpPr>
          <p:nvPr/>
        </p:nvGrpSpPr>
        <p:grpSpPr bwMode="auto">
          <a:xfrm>
            <a:off x="968375" y="1720850"/>
            <a:ext cx="4038600" cy="3276600"/>
            <a:chOff x="1152" y="960"/>
            <a:chExt cx="2544" cy="2064"/>
          </a:xfrm>
        </p:grpSpPr>
        <p:sp>
          <p:nvSpPr>
            <p:cNvPr id="28683" name="Rectangle 8"/>
            <p:cNvSpPr>
              <a:spLocks noChangeArrowheads="1"/>
            </p:cNvSpPr>
            <p:nvPr/>
          </p:nvSpPr>
          <p:spPr bwMode="auto">
            <a:xfrm>
              <a:off x="1152" y="960"/>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84" name="Rectangle 9"/>
            <p:cNvSpPr>
              <a:spLocks noChangeArrowheads="1"/>
            </p:cNvSpPr>
            <p:nvPr/>
          </p:nvSpPr>
          <p:spPr bwMode="auto">
            <a:xfrm>
              <a:off x="2016" y="14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2</a:t>
              </a:r>
              <a:endParaRPr kumimoji="1" lang="en-US" altLang="zh-CN" sz="2400"/>
            </a:p>
          </p:txBody>
        </p:sp>
        <p:sp>
          <p:nvSpPr>
            <p:cNvPr id="28685" name="Rectangle 10"/>
            <p:cNvSpPr>
              <a:spLocks noChangeArrowheads="1"/>
            </p:cNvSpPr>
            <p:nvPr/>
          </p:nvSpPr>
          <p:spPr bwMode="auto">
            <a:xfrm>
              <a:off x="2016" y="187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1</a:t>
              </a:r>
              <a:endParaRPr kumimoji="1" lang="en-US" altLang="zh-CN" sz="2400"/>
            </a:p>
          </p:txBody>
        </p:sp>
        <p:sp>
          <p:nvSpPr>
            <p:cNvPr id="28686" name="Rectangle 11"/>
            <p:cNvSpPr>
              <a:spLocks noChangeArrowheads="1"/>
            </p:cNvSpPr>
            <p:nvPr/>
          </p:nvSpPr>
          <p:spPr bwMode="auto">
            <a:xfrm>
              <a:off x="2024" y="259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0</a:t>
              </a:r>
              <a:endParaRPr kumimoji="1" lang="en-US" altLang="zh-CN" sz="2400"/>
            </a:p>
          </p:txBody>
        </p:sp>
        <p:sp>
          <p:nvSpPr>
            <p:cNvPr id="28687" name="AutoShape 12"/>
            <p:cNvSpPr>
              <a:spLocks noChangeArrowheads="1"/>
            </p:cNvSpPr>
            <p:nvPr/>
          </p:nvSpPr>
          <p:spPr bwMode="auto">
            <a:xfrm>
              <a:off x="2496" y="1056"/>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88" name="Text Box 13"/>
            <p:cNvSpPr txBox="1">
              <a:spLocks noChangeArrowheads="1"/>
            </p:cNvSpPr>
            <p:nvPr/>
          </p:nvSpPr>
          <p:spPr bwMode="auto">
            <a:xfrm>
              <a:off x="1632" y="1104"/>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PB</a:t>
              </a:r>
              <a:r>
                <a:rPr kumimoji="1" lang="en-US" altLang="zh-CN" sz="2400" baseline="-25000"/>
                <a:t>7</a:t>
              </a:r>
              <a:r>
                <a:rPr kumimoji="1" lang="en-US" altLang="zh-CN" sz="2400"/>
                <a:t>~PB</a:t>
              </a:r>
              <a:r>
                <a:rPr kumimoji="1" lang="en-US" altLang="zh-CN" sz="2400" baseline="-25000"/>
                <a:t>0</a:t>
              </a:r>
              <a:endParaRPr kumimoji="1" lang="en-US" altLang="zh-CN" sz="2400"/>
            </a:p>
          </p:txBody>
        </p:sp>
        <p:sp>
          <p:nvSpPr>
            <p:cNvPr id="28689" name="AutoShape 14"/>
            <p:cNvSpPr>
              <a:spLocks noChangeArrowheads="1"/>
            </p:cNvSpPr>
            <p:nvPr/>
          </p:nvSpPr>
          <p:spPr bwMode="auto">
            <a:xfrm rot="5400000">
              <a:off x="1392" y="2208"/>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0" name="Line 15"/>
            <p:cNvSpPr>
              <a:spLocks noChangeShapeType="1"/>
            </p:cNvSpPr>
            <p:nvPr/>
          </p:nvSpPr>
          <p:spPr bwMode="auto">
            <a:xfrm>
              <a:off x="1584" y="2592"/>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1" name="Line 16"/>
            <p:cNvSpPr>
              <a:spLocks noChangeShapeType="1"/>
            </p:cNvSpPr>
            <p:nvPr/>
          </p:nvSpPr>
          <p:spPr bwMode="auto">
            <a:xfrm flipH="1">
              <a:off x="1584" y="2736"/>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2" name="Rectangle 17"/>
            <p:cNvSpPr>
              <a:spLocks noChangeArrowheads="1"/>
            </p:cNvSpPr>
            <p:nvPr/>
          </p:nvSpPr>
          <p:spPr bwMode="auto">
            <a:xfrm>
              <a:off x="1248" y="1488"/>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3" name="Text Box 18"/>
            <p:cNvSpPr txBox="1">
              <a:spLocks noChangeArrowheads="1"/>
            </p:cNvSpPr>
            <p:nvPr/>
          </p:nvSpPr>
          <p:spPr bwMode="auto">
            <a:xfrm>
              <a:off x="1248" y="1536"/>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B</a:t>
              </a:r>
              <a:endParaRPr kumimoji="1" lang="en-US" altLang="zh-CN" sz="2000"/>
            </a:p>
          </p:txBody>
        </p:sp>
        <p:sp>
          <p:nvSpPr>
            <p:cNvPr id="28694" name="Line 19"/>
            <p:cNvSpPr>
              <a:spLocks noChangeShapeType="1"/>
            </p:cNvSpPr>
            <p:nvPr/>
          </p:nvSpPr>
          <p:spPr bwMode="auto">
            <a:xfrm>
              <a:off x="1488" y="1824"/>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5" name="Line 20"/>
            <p:cNvSpPr>
              <a:spLocks noChangeShapeType="1"/>
            </p:cNvSpPr>
            <p:nvPr/>
          </p:nvSpPr>
          <p:spPr bwMode="auto">
            <a:xfrm>
              <a:off x="1680" y="2016"/>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6" name="Line 21"/>
            <p:cNvSpPr>
              <a:spLocks noChangeShapeType="1"/>
            </p:cNvSpPr>
            <p:nvPr/>
          </p:nvSpPr>
          <p:spPr bwMode="auto">
            <a:xfrm>
              <a:off x="1680" y="2016"/>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7" name="Line 22"/>
            <p:cNvSpPr>
              <a:spLocks noChangeShapeType="1"/>
            </p:cNvSpPr>
            <p:nvPr/>
          </p:nvSpPr>
          <p:spPr bwMode="auto">
            <a:xfrm>
              <a:off x="2496" y="273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8" name="Line 23"/>
            <p:cNvSpPr>
              <a:spLocks noChangeShapeType="1"/>
            </p:cNvSpPr>
            <p:nvPr/>
          </p:nvSpPr>
          <p:spPr bwMode="auto">
            <a:xfrm>
              <a:off x="2496" y="2064"/>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9" name="Line 24"/>
            <p:cNvSpPr>
              <a:spLocks noChangeShapeType="1"/>
            </p:cNvSpPr>
            <p:nvPr/>
          </p:nvSpPr>
          <p:spPr bwMode="auto">
            <a:xfrm flipH="1">
              <a:off x="2496" y="168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700" name="Text Box 25"/>
            <p:cNvSpPr txBox="1">
              <a:spLocks noChangeArrowheads="1"/>
            </p:cNvSpPr>
            <p:nvPr/>
          </p:nvSpPr>
          <p:spPr bwMode="auto">
            <a:xfrm>
              <a:off x="3024" y="1920"/>
              <a:ext cx="5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OBF</a:t>
              </a:r>
              <a:r>
                <a:rPr kumimoji="1" lang="en-US" altLang="zh-CN" sz="2400" baseline="-25000"/>
                <a:t>B</a:t>
              </a:r>
              <a:endParaRPr kumimoji="1" lang="en-US" altLang="zh-CN" sz="2400"/>
            </a:p>
          </p:txBody>
        </p:sp>
        <p:sp>
          <p:nvSpPr>
            <p:cNvPr id="28701" name="Text Box 26"/>
            <p:cNvSpPr txBox="1">
              <a:spLocks noChangeArrowheads="1"/>
            </p:cNvSpPr>
            <p:nvPr/>
          </p:nvSpPr>
          <p:spPr bwMode="auto">
            <a:xfrm>
              <a:off x="3047" y="2592"/>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B</a:t>
              </a:r>
              <a:endParaRPr kumimoji="1" lang="en-US" altLang="zh-CN" sz="2400"/>
            </a:p>
          </p:txBody>
        </p:sp>
        <p:sp>
          <p:nvSpPr>
            <p:cNvPr id="28702" name="Text Box 27"/>
            <p:cNvSpPr txBox="1">
              <a:spLocks noChangeArrowheads="1"/>
            </p:cNvSpPr>
            <p:nvPr/>
          </p:nvSpPr>
          <p:spPr bwMode="auto">
            <a:xfrm>
              <a:off x="3024" y="153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ACK</a:t>
              </a:r>
              <a:r>
                <a:rPr kumimoji="1" lang="en-US" altLang="zh-CN" sz="2400" baseline="-25000"/>
                <a:t>B</a:t>
              </a:r>
              <a:endParaRPr kumimoji="1" lang="en-US" altLang="zh-CN" sz="2400"/>
            </a:p>
          </p:txBody>
        </p:sp>
        <p:sp>
          <p:nvSpPr>
            <p:cNvPr id="28703" name="Line 28"/>
            <p:cNvSpPr>
              <a:spLocks noChangeShapeType="1"/>
            </p:cNvSpPr>
            <p:nvPr/>
          </p:nvSpPr>
          <p:spPr bwMode="auto">
            <a:xfrm>
              <a:off x="3072" y="153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704" name="Line 29"/>
            <p:cNvSpPr>
              <a:spLocks noChangeShapeType="1"/>
            </p:cNvSpPr>
            <p:nvPr/>
          </p:nvSpPr>
          <p:spPr bwMode="auto">
            <a:xfrm>
              <a:off x="3072" y="192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sp>
        <p:nvSpPr>
          <p:cNvPr id="140318" name="AutoShape 30"/>
          <p:cNvSpPr>
            <a:spLocks noChangeArrowheads="1"/>
          </p:cNvSpPr>
          <p:nvPr/>
        </p:nvSpPr>
        <p:spPr bwMode="auto">
          <a:xfrm>
            <a:off x="4953000" y="1447800"/>
            <a:ext cx="3832225" cy="911225"/>
          </a:xfrm>
          <a:prstGeom prst="wedgeRoundRectCallout">
            <a:avLst>
              <a:gd name="adj1" fmla="val -55176"/>
              <a:gd name="adj2" fmla="val 90940"/>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外设响应信号</a:t>
            </a:r>
          </a:p>
          <a:p>
            <a:pPr algn="ctr"/>
            <a:r>
              <a:rPr kumimoji="1" lang="zh-CN" altLang="en-US" sz="2400"/>
              <a:t>表示外设已经接收到数据</a:t>
            </a:r>
            <a:endParaRPr kumimoji="1" lang="zh-CN" altLang="en-US" sz="2000"/>
          </a:p>
        </p:txBody>
      </p:sp>
      <p:sp>
        <p:nvSpPr>
          <p:cNvPr id="140319" name="AutoShape 31"/>
          <p:cNvSpPr>
            <a:spLocks noChangeArrowheads="1"/>
          </p:cNvSpPr>
          <p:nvPr/>
        </p:nvSpPr>
        <p:spPr bwMode="auto">
          <a:xfrm>
            <a:off x="5000625" y="3471863"/>
            <a:ext cx="3870325" cy="911225"/>
          </a:xfrm>
          <a:prstGeom prst="wedgeRoundRectCallout">
            <a:avLst>
              <a:gd name="adj1" fmla="val -56028"/>
              <a:gd name="adj2" fmla="val -6254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输出缓冲器满信号</a:t>
            </a:r>
          </a:p>
          <a:p>
            <a:pPr algn="ctr"/>
            <a:r>
              <a:rPr kumimoji="1" lang="zh-CN" altLang="en-US" sz="2400"/>
              <a:t>表示</a:t>
            </a:r>
            <a:r>
              <a:rPr kumimoji="1" lang="en-US" altLang="en-US" sz="2400"/>
              <a:t>CPU</a:t>
            </a:r>
            <a:r>
              <a:rPr kumimoji="1" lang="zh-CN" altLang="en-US" sz="2400"/>
              <a:t>已经输出了数据</a:t>
            </a:r>
            <a:endParaRPr kumimoji="1" lang="zh-CN" altLang="en-US" sz="2000"/>
          </a:p>
        </p:txBody>
      </p:sp>
      <p:sp>
        <p:nvSpPr>
          <p:cNvPr id="140320" name="AutoShape 32"/>
          <p:cNvSpPr>
            <a:spLocks noChangeArrowheads="1"/>
          </p:cNvSpPr>
          <p:nvPr/>
        </p:nvSpPr>
        <p:spPr bwMode="auto">
          <a:xfrm>
            <a:off x="3373438" y="5530850"/>
            <a:ext cx="3540125" cy="911225"/>
          </a:xfrm>
          <a:prstGeom prst="wedgeRoundRectCallout">
            <a:avLst>
              <a:gd name="adj1" fmla="val -16773"/>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再次输出数据</a:t>
            </a:r>
            <a:endParaRPr kumimoji="1" lang="zh-CN" altLang="en-US" sz="2000"/>
          </a:p>
        </p:txBody>
      </p:sp>
      <p:grpSp>
        <p:nvGrpSpPr>
          <p:cNvPr id="140325" name="Group 37"/>
          <p:cNvGrpSpPr>
            <a:grpSpLocks/>
          </p:cNvGrpSpPr>
          <p:nvPr/>
        </p:nvGrpSpPr>
        <p:grpSpPr bwMode="auto">
          <a:xfrm>
            <a:off x="228600" y="3124200"/>
            <a:ext cx="2657475" cy="2735263"/>
            <a:chOff x="144" y="1968"/>
            <a:chExt cx="1674" cy="1723"/>
          </a:xfrm>
        </p:grpSpPr>
        <p:sp>
          <p:nvSpPr>
            <p:cNvPr id="28680" name="Text Box 34"/>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8681" name="Line 35"/>
            <p:cNvSpPr>
              <a:spLocks noChangeShapeType="1"/>
            </p:cNvSpPr>
            <p:nvPr/>
          </p:nvSpPr>
          <p:spPr bwMode="auto">
            <a:xfrm flipV="1">
              <a:off x="144" y="1968"/>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82" name="Line 36"/>
            <p:cNvSpPr>
              <a:spLocks noChangeShapeType="1"/>
            </p:cNvSpPr>
            <p:nvPr/>
          </p:nvSpPr>
          <p:spPr bwMode="auto">
            <a:xfrm>
              <a:off x="144" y="3408"/>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4272103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318"/>
                                        </p:tgtEl>
                                        <p:attrNameLst>
                                          <p:attrName>style.visibility</p:attrName>
                                        </p:attrNameLst>
                                      </p:cBhvr>
                                      <p:to>
                                        <p:strVal val="visible"/>
                                      </p:to>
                                    </p:set>
                                    <p:anim calcmode="lin" valueType="num">
                                      <p:cBhvr additive="base">
                                        <p:cTn id="7" dur="500" fill="hold"/>
                                        <p:tgtEl>
                                          <p:spTgt spid="140318"/>
                                        </p:tgtEl>
                                        <p:attrNameLst>
                                          <p:attrName>ppt_x</p:attrName>
                                        </p:attrNameLst>
                                      </p:cBhvr>
                                      <p:tavLst>
                                        <p:tav tm="0">
                                          <p:val>
                                            <p:strVal val="1+#ppt_w/2"/>
                                          </p:val>
                                        </p:tav>
                                        <p:tav tm="100000">
                                          <p:val>
                                            <p:strVal val="#ppt_x"/>
                                          </p:val>
                                        </p:tav>
                                      </p:tavLst>
                                    </p:anim>
                                    <p:anim calcmode="lin" valueType="num">
                                      <p:cBhvr additive="base">
                                        <p:cTn id="8" dur="500" fill="hold"/>
                                        <p:tgtEl>
                                          <p:spTgt spid="1403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0319"/>
                                        </p:tgtEl>
                                        <p:attrNameLst>
                                          <p:attrName>style.visibility</p:attrName>
                                        </p:attrNameLst>
                                      </p:cBhvr>
                                      <p:to>
                                        <p:strVal val="visible"/>
                                      </p:to>
                                    </p:set>
                                    <p:anim calcmode="lin" valueType="num">
                                      <p:cBhvr additive="base">
                                        <p:cTn id="13" dur="500" fill="hold"/>
                                        <p:tgtEl>
                                          <p:spTgt spid="140319"/>
                                        </p:tgtEl>
                                        <p:attrNameLst>
                                          <p:attrName>ppt_x</p:attrName>
                                        </p:attrNameLst>
                                      </p:cBhvr>
                                      <p:tavLst>
                                        <p:tav tm="0">
                                          <p:val>
                                            <p:strVal val="1+#ppt_w/2"/>
                                          </p:val>
                                        </p:tav>
                                        <p:tav tm="100000">
                                          <p:val>
                                            <p:strVal val="#ppt_x"/>
                                          </p:val>
                                        </p:tav>
                                      </p:tavLst>
                                    </p:anim>
                                    <p:anim calcmode="lin" valueType="num">
                                      <p:cBhvr additive="base">
                                        <p:cTn id="14" dur="500" fill="hold"/>
                                        <p:tgtEl>
                                          <p:spTgt spid="1403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0320"/>
                                        </p:tgtEl>
                                        <p:attrNameLst>
                                          <p:attrName>style.visibility</p:attrName>
                                        </p:attrNameLst>
                                      </p:cBhvr>
                                      <p:to>
                                        <p:strVal val="visible"/>
                                      </p:to>
                                    </p:set>
                                    <p:anim calcmode="lin" valueType="num">
                                      <p:cBhvr additive="base">
                                        <p:cTn id="19" dur="500" fill="hold"/>
                                        <p:tgtEl>
                                          <p:spTgt spid="140320"/>
                                        </p:tgtEl>
                                        <p:attrNameLst>
                                          <p:attrName>ppt_x</p:attrName>
                                        </p:attrNameLst>
                                      </p:cBhvr>
                                      <p:tavLst>
                                        <p:tav tm="0">
                                          <p:val>
                                            <p:strVal val="1+#ppt_w/2"/>
                                          </p:val>
                                        </p:tav>
                                        <p:tav tm="100000">
                                          <p:val>
                                            <p:strVal val="#ppt_x"/>
                                          </p:val>
                                        </p:tav>
                                      </p:tavLst>
                                    </p:anim>
                                    <p:anim calcmode="lin" valueType="num">
                                      <p:cBhvr additive="base">
                                        <p:cTn id="20" dur="500" fill="hold"/>
                                        <p:tgtEl>
                                          <p:spTgt spid="1403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40325"/>
                                        </p:tgtEl>
                                        <p:attrNameLst>
                                          <p:attrName>style.visibility</p:attrName>
                                        </p:attrNameLst>
                                      </p:cBhvr>
                                      <p:to>
                                        <p:strVal val="visible"/>
                                      </p:to>
                                    </p:set>
                                    <p:animEffect transition="in" filter="slide(fromBottom)">
                                      <p:cBhvr>
                                        <p:cTn id="25" dur="500"/>
                                        <p:tgtEl>
                                          <p:spTgt spid="140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8" grpId="0" animBg="1" autoUpdateAnimBg="0"/>
      <p:bldP spid="140319" grpId="0" animBg="1" autoUpdateAnimBg="0"/>
      <p:bldP spid="140320"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a:t>
            </a:r>
            <a:r>
              <a:rPr lang="zh-CN" altLang="en-US" dirty="0" smtClean="0"/>
              <a:t>通</a:t>
            </a:r>
            <a:r>
              <a:rPr lang="zh-CN" altLang="en-US" dirty="0"/>
              <a:t>输出</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一旦数据写入到选通输出端口，</a:t>
            </a:r>
            <a:r>
              <a:rPr lang="en-US" altLang="zh-CN" dirty="0" smtClean="0">
                <a:solidFill>
                  <a:srgbClr val="0000CC"/>
                </a:solidFill>
              </a:rPr>
              <a:t>OBF#</a:t>
            </a:r>
            <a:r>
              <a:rPr lang="zh-CN" altLang="en-US" dirty="0" smtClean="0">
                <a:solidFill>
                  <a:srgbClr val="0000CC"/>
                </a:solidFill>
              </a:rPr>
              <a:t>变为逻辑</a:t>
            </a:r>
            <a:r>
              <a:rPr lang="en-US" altLang="zh-CN" dirty="0" smtClean="0">
                <a:solidFill>
                  <a:srgbClr val="0000CC"/>
                </a:solidFill>
              </a:rPr>
              <a:t>0</a:t>
            </a:r>
            <a:r>
              <a:rPr lang="zh-CN" altLang="en-US" dirty="0" smtClean="0"/>
              <a:t>，表明数据已出现在端口锁存器中。</a:t>
            </a:r>
            <a:r>
              <a:rPr lang="en-US" altLang="zh-CN" dirty="0" smtClean="0"/>
              <a:t>OBF#</a:t>
            </a:r>
            <a:r>
              <a:rPr lang="zh-CN" altLang="en-US" dirty="0" smtClean="0"/>
              <a:t>表明数据是有效的（对于一个外部</a:t>
            </a:r>
            <a:r>
              <a:rPr lang="en-US" altLang="zh-CN" dirty="0" smtClean="0"/>
              <a:t>I/O</a:t>
            </a:r>
            <a:r>
              <a:rPr lang="zh-CN" altLang="en-US" dirty="0" smtClean="0"/>
              <a:t>设备而言）。</a:t>
            </a:r>
            <a:endParaRPr lang="en-US" altLang="zh-CN" dirty="0" smtClean="0"/>
          </a:p>
          <a:p>
            <a:pPr marL="514350" indent="-514350">
              <a:buFont typeface="+mj-lt"/>
              <a:buAutoNum type="arabicPeriod"/>
            </a:pPr>
            <a:r>
              <a:rPr lang="zh-CN" altLang="en-US" dirty="0" smtClean="0"/>
              <a:t>外部</a:t>
            </a:r>
            <a:r>
              <a:rPr lang="en-US" altLang="zh-CN" dirty="0" smtClean="0"/>
              <a:t>I/O</a:t>
            </a:r>
            <a:r>
              <a:rPr lang="zh-CN" altLang="en-US" dirty="0" smtClean="0"/>
              <a:t>设备是通过</a:t>
            </a:r>
            <a:r>
              <a:rPr lang="zh-CN" altLang="en-US" dirty="0" smtClean="0">
                <a:solidFill>
                  <a:srgbClr val="0000CC"/>
                </a:solidFill>
              </a:rPr>
              <a:t>选通</a:t>
            </a:r>
            <a:r>
              <a:rPr lang="en-US" altLang="zh-CN" dirty="0" smtClean="0">
                <a:solidFill>
                  <a:srgbClr val="0000CC"/>
                </a:solidFill>
              </a:rPr>
              <a:t>ACK#</a:t>
            </a:r>
            <a:r>
              <a:rPr lang="zh-CN" altLang="en-US" dirty="0" smtClean="0">
                <a:solidFill>
                  <a:srgbClr val="0000CC"/>
                </a:solidFill>
              </a:rPr>
              <a:t>信号</a:t>
            </a:r>
            <a:r>
              <a:rPr lang="zh-CN" altLang="en-US" dirty="0" smtClean="0"/>
              <a:t>来移走数据的。</a:t>
            </a:r>
            <a:endParaRPr lang="en-US" altLang="zh-CN" dirty="0" smtClean="0"/>
          </a:p>
          <a:p>
            <a:pPr marL="514350" indent="-514350">
              <a:buFont typeface="+mj-lt"/>
              <a:buAutoNum type="arabicPeriod"/>
            </a:pPr>
            <a:r>
              <a:rPr lang="en-US" dirty="0" smtClean="0"/>
              <a:t>ACK#</a:t>
            </a:r>
            <a:r>
              <a:rPr lang="zh-CN" altLang="en-US" dirty="0" smtClean="0"/>
              <a:t>信号使得</a:t>
            </a:r>
            <a:r>
              <a:rPr lang="en-US" altLang="zh-CN" dirty="0" smtClean="0">
                <a:solidFill>
                  <a:srgbClr val="0000CC"/>
                </a:solidFill>
              </a:rPr>
              <a:t>OBF#</a:t>
            </a:r>
            <a:r>
              <a:rPr lang="zh-CN" altLang="en-US" dirty="0" smtClean="0">
                <a:solidFill>
                  <a:srgbClr val="0000CC"/>
                </a:solidFill>
              </a:rPr>
              <a:t>变为逻辑</a:t>
            </a:r>
            <a:r>
              <a:rPr lang="en-US" altLang="zh-CN" dirty="0" smtClean="0">
                <a:solidFill>
                  <a:srgbClr val="0000CC"/>
                </a:solidFill>
              </a:rPr>
              <a:t>1</a:t>
            </a:r>
            <a:r>
              <a:rPr lang="zh-CN" altLang="en-US" dirty="0" smtClean="0"/>
              <a:t>，表明缓冲区未满。</a:t>
            </a:r>
            <a:r>
              <a:rPr lang="en-US" altLang="zh-CN" dirty="0" smtClean="0">
                <a:solidFill>
                  <a:srgbClr val="0000CC"/>
                </a:solidFill>
              </a:rPr>
              <a:t>INTR</a:t>
            </a:r>
            <a:r>
              <a:rPr lang="zh-CN" altLang="en-US" dirty="0" smtClean="0">
                <a:solidFill>
                  <a:srgbClr val="0000CC"/>
                </a:solidFill>
              </a:rPr>
              <a:t>信号</a:t>
            </a:r>
            <a:r>
              <a:rPr lang="zh-CN" altLang="en-US" dirty="0" smtClean="0"/>
              <a:t>也常常在外部设备通过</a:t>
            </a:r>
            <a:r>
              <a:rPr lang="en-US" altLang="zh-CN" dirty="0" smtClean="0"/>
              <a:t>ACK#</a:t>
            </a:r>
            <a:r>
              <a:rPr lang="zh-CN" altLang="en-US" dirty="0" smtClean="0"/>
              <a:t>信号接收数据时中断微处理器。</a:t>
            </a:r>
            <a:endParaRPr lang="en-US" altLang="zh-CN" dirty="0" smtClean="0"/>
          </a:p>
          <a:p>
            <a:endParaRPr lang="en-US" dirty="0"/>
          </a:p>
          <a:p>
            <a:r>
              <a:rPr lang="en-US" dirty="0" smtClean="0"/>
              <a:t>INTE</a:t>
            </a:r>
            <a:r>
              <a:rPr lang="zh-CN" altLang="en-US" dirty="0" smtClean="0"/>
              <a:t>信号既不是输入，也不少输出，是</a:t>
            </a:r>
            <a:r>
              <a:rPr lang="zh-CN" altLang="en-US" dirty="0" smtClean="0">
                <a:solidFill>
                  <a:srgbClr val="0000CC"/>
                </a:solidFill>
              </a:rPr>
              <a:t>通过编程允许或禁止</a:t>
            </a:r>
            <a:r>
              <a:rPr lang="en-US" altLang="zh-CN" dirty="0" smtClean="0">
                <a:solidFill>
                  <a:srgbClr val="0000CC"/>
                </a:solidFill>
              </a:rPr>
              <a:t>NITR</a:t>
            </a:r>
            <a:r>
              <a:rPr lang="zh-CN" altLang="en-US" dirty="0" smtClean="0">
                <a:solidFill>
                  <a:srgbClr val="0000CC"/>
                </a:solidFill>
              </a:rPr>
              <a:t>引脚的一个内部位</a:t>
            </a:r>
            <a:r>
              <a:rPr lang="zh-CN" altLang="en-US" dirty="0" smtClean="0"/>
              <a:t>。</a:t>
            </a:r>
            <a:r>
              <a:rPr lang="en-US" altLang="zh-CN" dirty="0" smtClean="0"/>
              <a:t>INTE</a:t>
            </a:r>
            <a:r>
              <a:rPr lang="en-US" altLang="zh-CN" baseline="-25000" dirty="0" smtClean="0"/>
              <a:t>A</a:t>
            </a:r>
            <a:r>
              <a:rPr lang="zh-CN" altLang="en-US" dirty="0" smtClean="0"/>
              <a:t>对应</a:t>
            </a:r>
            <a:r>
              <a:rPr lang="en-US" altLang="zh-CN" dirty="0" smtClean="0"/>
              <a:t>PC6</a:t>
            </a:r>
            <a:r>
              <a:rPr lang="zh-CN" altLang="en-US" dirty="0" smtClean="0"/>
              <a:t>引脚，</a:t>
            </a:r>
            <a:r>
              <a:rPr lang="en-US" altLang="zh-CN" dirty="0" smtClean="0"/>
              <a:t>INTE</a:t>
            </a:r>
            <a:r>
              <a:rPr lang="en-US" altLang="zh-CN" baseline="-25000" dirty="0" smtClean="0"/>
              <a:t>B</a:t>
            </a:r>
            <a:r>
              <a:rPr lang="zh-CN" altLang="en-US" dirty="0" smtClean="0"/>
              <a:t>对应</a:t>
            </a:r>
            <a:r>
              <a:rPr lang="en-US" altLang="zh-CN" dirty="0" smtClean="0"/>
              <a:t>PC2</a:t>
            </a:r>
            <a:r>
              <a:rPr lang="zh-CN" altLang="en-US" dirty="0" smtClean="0"/>
              <a:t>引脚。</a:t>
            </a:r>
            <a:endParaRPr lang="en-US" dirty="0"/>
          </a:p>
        </p:txBody>
      </p:sp>
    </p:spTree>
    <p:extLst>
      <p:ext uri="{BB962C8B-B14F-4D97-AF65-F5344CB8AC3E}">
        <p14:creationId xmlns:p14="http://schemas.microsoft.com/office/powerpoint/2010/main" val="1530088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a:t>
            </a:r>
            <a:r>
              <a:rPr lang="zh-CN" altLang="en-US" dirty="0" smtClean="0"/>
              <a:t>通</a:t>
            </a:r>
            <a:r>
              <a:rPr lang="zh-CN" altLang="en-US" dirty="0"/>
              <a:t>输出</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时序图</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38324"/>
            <a:ext cx="8719415" cy="346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647101"/>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选通输出</a:t>
            </a:r>
            <a:endParaRPr lang="en-US" dirty="0"/>
          </a:p>
        </p:txBody>
      </p:sp>
      <p:sp>
        <p:nvSpPr>
          <p:cNvPr id="3" name="内容占位符 2"/>
          <p:cNvSpPr>
            <a:spLocks noGrp="1"/>
          </p:cNvSpPr>
          <p:nvPr>
            <p:ph idx="1"/>
          </p:nvPr>
        </p:nvSpPr>
        <p:spPr>
          <a:xfrm>
            <a:off x="179512" y="1052736"/>
            <a:ext cx="8712967" cy="1440160"/>
          </a:xfrm>
        </p:spPr>
        <p:txBody>
          <a:bodyPr/>
          <a:lstStyle/>
          <a:p>
            <a:r>
              <a:rPr lang="zh-CN" altLang="en-US" dirty="0" smtClean="0">
                <a:solidFill>
                  <a:srgbClr val="CC00CC"/>
                </a:solidFill>
              </a:rPr>
              <a:t>例，</a:t>
            </a:r>
            <a:r>
              <a:rPr lang="en-US" altLang="zh-CN" dirty="0" smtClean="0"/>
              <a:t>82C55</a:t>
            </a:r>
            <a:r>
              <a:rPr lang="zh-CN" altLang="en-US" dirty="0" smtClean="0"/>
              <a:t>与并行打印机的接口</a:t>
            </a:r>
            <a:endParaRPr lang="en-US" altLang="zh-CN" dirty="0" smtClean="0"/>
          </a:p>
          <a:p>
            <a:pPr lvl="1"/>
            <a:r>
              <a:rPr lang="en-US" dirty="0" smtClean="0"/>
              <a:t>DS#</a:t>
            </a:r>
            <a:r>
              <a:rPr lang="zh-CN" altLang="en-US" dirty="0" smtClean="0"/>
              <a:t>信号用于选题数据进入打印机，</a:t>
            </a:r>
            <a:r>
              <a:rPr lang="en-US" altLang="zh-CN" dirty="0" smtClean="0"/>
              <a:t>ACK#</a:t>
            </a:r>
            <a:r>
              <a:rPr lang="zh-CN" altLang="en-US" dirty="0" smtClean="0"/>
              <a:t>信号用于响应接收到的</a:t>
            </a:r>
            <a:r>
              <a:rPr lang="en-US" altLang="zh-CN" dirty="0" smtClean="0"/>
              <a:t>ASCII</a:t>
            </a:r>
            <a:r>
              <a:rPr lang="zh-CN" altLang="en-US" dirty="0" smtClean="0"/>
              <a:t>字符。</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08920"/>
            <a:ext cx="7223171"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10556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选通输出</a:t>
            </a:r>
            <a:endParaRPr lang="en-US" dirty="0"/>
          </a:p>
        </p:txBody>
      </p:sp>
      <p:sp>
        <p:nvSpPr>
          <p:cNvPr id="3" name="内容占位符 2"/>
          <p:cNvSpPr>
            <a:spLocks noGrp="1"/>
          </p:cNvSpPr>
          <p:nvPr>
            <p:ph idx="1"/>
          </p:nvPr>
        </p:nvSpPr>
        <p:spPr>
          <a:xfrm>
            <a:off x="179512" y="1052736"/>
            <a:ext cx="8712967" cy="1080119"/>
          </a:xfrm>
        </p:spPr>
        <p:txBody>
          <a:bodyPr/>
          <a:lstStyle/>
          <a:p>
            <a:r>
              <a:rPr lang="zh-CN" altLang="en-US" dirty="0" smtClean="0">
                <a:solidFill>
                  <a:srgbClr val="CC00CC"/>
                </a:solidFill>
              </a:rPr>
              <a:t>例，</a:t>
            </a:r>
            <a:r>
              <a:rPr lang="en-US" altLang="zh-CN" dirty="0" smtClean="0"/>
              <a:t>82C55</a:t>
            </a:r>
            <a:r>
              <a:rPr lang="zh-CN" altLang="en-US" dirty="0" smtClean="0"/>
              <a:t>与并行打印机的接口</a:t>
            </a:r>
            <a:endParaRPr lang="en-US" altLang="zh-CN" dirty="0" smtClean="0"/>
          </a:p>
          <a:p>
            <a:pPr lvl="1"/>
            <a:r>
              <a:rPr lang="zh-CN" altLang="en-US" dirty="0" smtClean="0"/>
              <a:t>将字符从</a:t>
            </a:r>
            <a:r>
              <a:rPr lang="en-US" altLang="zh-CN" dirty="0" smtClean="0"/>
              <a:t>AH</a:t>
            </a:r>
            <a:r>
              <a:rPr lang="zh-CN" altLang="en-US" dirty="0" smtClean="0"/>
              <a:t>送入连接到端口</a:t>
            </a:r>
            <a:r>
              <a:rPr lang="en-US" altLang="zh-CN" dirty="0" smtClean="0"/>
              <a:t>B</a:t>
            </a:r>
            <a:r>
              <a:rPr lang="zh-CN" altLang="en-US" dirty="0" smtClean="0"/>
              <a:t>的打印机的过程</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088231"/>
            <a:ext cx="6497493" cy="458112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627105"/>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方式</a:t>
            </a:r>
            <a:r>
              <a:rPr lang="en-US" altLang="zh-CN" dirty="0" smtClean="0"/>
              <a:t>2</a:t>
            </a:r>
            <a:r>
              <a:rPr lang="zh-CN" altLang="en-US" dirty="0" smtClean="0"/>
              <a:t>双向操作</a:t>
            </a:r>
            <a:endParaRPr lang="en-US" dirty="0"/>
          </a:p>
        </p:txBody>
      </p:sp>
      <p:sp>
        <p:nvSpPr>
          <p:cNvPr id="3" name="内容占位符 2"/>
          <p:cNvSpPr>
            <a:spLocks noGrp="1"/>
          </p:cNvSpPr>
          <p:nvPr>
            <p:ph idx="1"/>
          </p:nvPr>
        </p:nvSpPr>
        <p:spPr>
          <a:xfrm>
            <a:off x="179512" y="1052737"/>
            <a:ext cx="8712967" cy="936104"/>
          </a:xfrm>
        </p:spPr>
        <p:txBody>
          <a:bodyPr/>
          <a:lstStyle/>
          <a:p>
            <a:r>
              <a:rPr lang="zh-CN" altLang="en-US" dirty="0"/>
              <a:t>只有端口</a:t>
            </a:r>
            <a:r>
              <a:rPr lang="en-US" dirty="0"/>
              <a:t>A</a:t>
            </a:r>
            <a:r>
              <a:rPr lang="zh-CN" altLang="en-US" dirty="0"/>
              <a:t>可以工作于方式</a:t>
            </a:r>
            <a:r>
              <a:rPr lang="en-US" altLang="zh-CN" dirty="0" smtClean="0"/>
              <a:t>2</a:t>
            </a:r>
            <a:r>
              <a:rPr lang="zh-CN" altLang="en-US" dirty="0" smtClean="0"/>
              <a:t>，输入</a:t>
            </a:r>
            <a:r>
              <a:rPr lang="en-US" altLang="zh-CN" dirty="0"/>
              <a:t>/</a:t>
            </a:r>
            <a:r>
              <a:rPr lang="zh-CN" altLang="en-US" dirty="0"/>
              <a:t>输出数据都能锁存。</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2816"/>
            <a:ext cx="5122445"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450451"/>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pPr>
              <a:spcAft>
                <a:spcPts val="600"/>
              </a:spcAft>
            </a:pPr>
            <a:r>
              <a:rPr lang="en-US" sz="2400" dirty="0" smtClean="0">
                <a:solidFill>
                  <a:srgbClr val="C00000"/>
                </a:solidFill>
              </a:rPr>
              <a:t>INTR</a:t>
            </a:r>
            <a:r>
              <a:rPr lang="zh-CN" altLang="en-US" sz="2400" dirty="0" smtClean="0">
                <a:solidFill>
                  <a:srgbClr val="C00000"/>
                </a:solidFill>
              </a:rPr>
              <a:t>：</a:t>
            </a:r>
            <a:r>
              <a:rPr lang="zh-CN" altLang="en-US" sz="2400" dirty="0" smtClean="0"/>
              <a:t>输出信号，用于在输入和输出情况下中断微处理器。</a:t>
            </a:r>
            <a:endParaRPr lang="en-US" altLang="zh-CN" sz="2400" dirty="0" smtClean="0"/>
          </a:p>
          <a:p>
            <a:pPr>
              <a:spcAft>
                <a:spcPts val="600"/>
              </a:spcAft>
            </a:pPr>
            <a:r>
              <a:rPr lang="en-US" sz="2400" dirty="0" smtClean="0">
                <a:solidFill>
                  <a:srgbClr val="C00000"/>
                </a:solidFill>
              </a:rPr>
              <a:t>OBF#</a:t>
            </a:r>
            <a:r>
              <a:rPr lang="zh-CN" altLang="en-US" sz="2400" dirty="0" smtClean="0">
                <a:solidFill>
                  <a:srgbClr val="C00000"/>
                </a:solidFill>
              </a:rPr>
              <a:t>：</a:t>
            </a:r>
            <a:r>
              <a:rPr lang="zh-CN" altLang="en-US" sz="2400" dirty="0" smtClean="0"/>
              <a:t>输出信号，表明缓冲器包含给双线总线的数据。</a:t>
            </a:r>
            <a:endParaRPr lang="en-US" altLang="zh-CN" sz="2400" dirty="0" smtClean="0"/>
          </a:p>
          <a:p>
            <a:pPr>
              <a:spcAft>
                <a:spcPts val="600"/>
              </a:spcAft>
            </a:pPr>
            <a:r>
              <a:rPr lang="en-US" sz="2400" dirty="0" smtClean="0">
                <a:solidFill>
                  <a:srgbClr val="C00000"/>
                </a:solidFill>
              </a:rPr>
              <a:t>ACK</a:t>
            </a:r>
            <a:r>
              <a:rPr lang="en-US" altLang="zh-CN" sz="2400" dirty="0" smtClean="0">
                <a:solidFill>
                  <a:srgbClr val="C00000"/>
                </a:solidFill>
              </a:rPr>
              <a:t>#</a:t>
            </a:r>
            <a:r>
              <a:rPr lang="zh-CN" altLang="en-US" sz="2400" dirty="0" smtClean="0">
                <a:solidFill>
                  <a:srgbClr val="C00000"/>
                </a:solidFill>
              </a:rPr>
              <a:t>：</a:t>
            </a:r>
            <a:r>
              <a:rPr lang="zh-CN" altLang="en-US" sz="2400" dirty="0" smtClean="0"/>
              <a:t>输入信号，允许三态缓冲器，使得数据可以出现在端口</a:t>
            </a:r>
            <a:r>
              <a:rPr lang="en-US" altLang="zh-CN" sz="2400" dirty="0" smtClean="0"/>
              <a:t>A</a:t>
            </a:r>
            <a:r>
              <a:rPr lang="zh-CN" altLang="en-US" sz="2400" dirty="0" smtClean="0"/>
              <a:t>。如果</a:t>
            </a:r>
            <a:r>
              <a:rPr lang="en-US" altLang="zh-CN" sz="2400" dirty="0" smtClean="0"/>
              <a:t>ACK#</a:t>
            </a:r>
            <a:r>
              <a:rPr lang="zh-CN" altLang="en-US" sz="2400" dirty="0" smtClean="0"/>
              <a:t>为逻辑</a:t>
            </a:r>
            <a:r>
              <a:rPr lang="en-US" altLang="zh-CN" sz="2400" dirty="0" smtClean="0"/>
              <a:t>1</a:t>
            </a:r>
            <a:r>
              <a:rPr lang="zh-CN" altLang="en-US" sz="2400" dirty="0" smtClean="0"/>
              <a:t>，则端口</a:t>
            </a:r>
            <a:r>
              <a:rPr lang="en-US" altLang="zh-CN" sz="2400" dirty="0" smtClean="0"/>
              <a:t>A</a:t>
            </a:r>
            <a:r>
              <a:rPr lang="zh-CN" altLang="en-US" sz="2400" dirty="0" smtClean="0"/>
              <a:t>的输出缓冲器处于高阻抗状态。</a:t>
            </a:r>
            <a:endParaRPr lang="en-US" altLang="zh-CN" sz="2400" dirty="0" smtClean="0"/>
          </a:p>
          <a:p>
            <a:pPr>
              <a:spcAft>
                <a:spcPts val="600"/>
              </a:spcAft>
            </a:pPr>
            <a:r>
              <a:rPr lang="en-US" sz="2400" dirty="0" smtClean="0">
                <a:solidFill>
                  <a:srgbClr val="C00000"/>
                </a:solidFill>
              </a:rPr>
              <a:t>STB</a:t>
            </a:r>
            <a:r>
              <a:rPr lang="en-US" altLang="zh-CN" sz="2400" dirty="0" smtClean="0">
                <a:solidFill>
                  <a:srgbClr val="C00000"/>
                </a:solidFill>
              </a:rPr>
              <a:t>#</a:t>
            </a:r>
            <a:r>
              <a:rPr lang="zh-CN" altLang="en-US" sz="2400" dirty="0" smtClean="0">
                <a:solidFill>
                  <a:srgbClr val="C00000"/>
                </a:solidFill>
              </a:rPr>
              <a:t>：</a:t>
            </a:r>
            <a:r>
              <a:rPr lang="zh-CN" altLang="en-US" sz="2400" dirty="0" smtClean="0"/>
              <a:t>输入信号，将来自双向端口</a:t>
            </a:r>
            <a:r>
              <a:rPr lang="en-US" altLang="zh-CN" sz="2400" dirty="0" smtClean="0"/>
              <a:t>A</a:t>
            </a:r>
            <a:r>
              <a:rPr lang="zh-CN" altLang="en-US" sz="2400" dirty="0" smtClean="0"/>
              <a:t>总线上的外部数据装入端口</a:t>
            </a:r>
            <a:r>
              <a:rPr lang="en-US" altLang="zh-CN" sz="2400" dirty="0" smtClean="0"/>
              <a:t>A</a:t>
            </a:r>
            <a:r>
              <a:rPr lang="zh-CN" altLang="en-US" sz="2400" dirty="0" smtClean="0"/>
              <a:t>的输入锁存器。</a:t>
            </a:r>
            <a:endParaRPr lang="en-US" altLang="zh-CN" sz="2400" dirty="0" smtClean="0"/>
          </a:p>
          <a:p>
            <a:pPr>
              <a:spcAft>
                <a:spcPts val="600"/>
              </a:spcAft>
            </a:pPr>
            <a:r>
              <a:rPr lang="en-US" sz="2400" dirty="0" smtClean="0">
                <a:solidFill>
                  <a:srgbClr val="C00000"/>
                </a:solidFill>
              </a:rPr>
              <a:t>IBF</a:t>
            </a:r>
            <a:r>
              <a:rPr lang="zh-CN" altLang="en-US" sz="2400" dirty="0" smtClean="0">
                <a:solidFill>
                  <a:srgbClr val="C00000"/>
                </a:solidFill>
              </a:rPr>
              <a:t>：</a:t>
            </a:r>
            <a:r>
              <a:rPr lang="zh-CN" altLang="en-US" sz="2400" dirty="0" smtClean="0"/>
              <a:t>输出信号，表明输入缓冲器已包含外部双向总线的数据。</a:t>
            </a:r>
            <a:endParaRPr lang="en-US" altLang="zh-CN" sz="2400" dirty="0" smtClean="0"/>
          </a:p>
          <a:p>
            <a:pPr>
              <a:spcAft>
                <a:spcPts val="600"/>
              </a:spcAft>
            </a:pPr>
            <a:r>
              <a:rPr lang="en-US" sz="2400" dirty="0" smtClean="0">
                <a:solidFill>
                  <a:srgbClr val="C00000"/>
                </a:solidFill>
              </a:rPr>
              <a:t>INTE</a:t>
            </a:r>
            <a:r>
              <a:rPr lang="zh-CN" altLang="en-US" sz="2400" dirty="0" smtClean="0">
                <a:solidFill>
                  <a:srgbClr val="C00000"/>
                </a:solidFill>
              </a:rPr>
              <a:t>：</a:t>
            </a:r>
            <a:r>
              <a:rPr lang="zh-CN" altLang="en-US" sz="2400" dirty="0" smtClean="0"/>
              <a:t>允许</a:t>
            </a:r>
            <a:r>
              <a:rPr lang="en-US" altLang="zh-CN" sz="2400" dirty="0" smtClean="0"/>
              <a:t>INTR</a:t>
            </a:r>
            <a:r>
              <a:rPr lang="zh-CN" altLang="en-US" sz="2400" dirty="0" smtClean="0"/>
              <a:t>引脚的内部位（</a:t>
            </a:r>
            <a:r>
              <a:rPr lang="en-US" altLang="zh-CN" sz="2400" dirty="0" smtClean="0"/>
              <a:t>INTE1</a:t>
            </a:r>
            <a:r>
              <a:rPr lang="zh-CN" altLang="en-US" sz="2400" dirty="0" smtClean="0"/>
              <a:t>和</a:t>
            </a:r>
            <a:r>
              <a:rPr lang="en-US" altLang="zh-CN" sz="2400" dirty="0" smtClean="0"/>
              <a:t>INTE2</a:t>
            </a:r>
            <a:r>
              <a:rPr lang="zh-CN" altLang="en-US" sz="2400" dirty="0" smtClean="0"/>
              <a:t>）。</a:t>
            </a:r>
            <a:r>
              <a:rPr lang="en-US" altLang="zh-CN" sz="2400" dirty="0" smtClean="0"/>
              <a:t>INTR</a:t>
            </a:r>
            <a:r>
              <a:rPr lang="zh-CN" altLang="en-US" sz="2400" dirty="0" smtClean="0"/>
              <a:t>引脚的状态通过端口</a:t>
            </a:r>
            <a:r>
              <a:rPr lang="en-US" altLang="zh-CN" sz="2400" dirty="0" smtClean="0"/>
              <a:t>C</a:t>
            </a:r>
            <a:r>
              <a:rPr lang="zh-CN" altLang="en-US" sz="2400" dirty="0" smtClean="0"/>
              <a:t>的</a:t>
            </a:r>
            <a:r>
              <a:rPr lang="en-US" altLang="zh-CN" sz="2400" dirty="0" smtClean="0"/>
              <a:t>PC6</a:t>
            </a:r>
            <a:r>
              <a:rPr lang="zh-CN" altLang="en-US" sz="2400" dirty="0" smtClean="0"/>
              <a:t>位（</a:t>
            </a:r>
            <a:r>
              <a:rPr lang="en-US" altLang="zh-CN" sz="2400" dirty="0" smtClean="0"/>
              <a:t>INTE1</a:t>
            </a:r>
            <a:r>
              <a:rPr lang="zh-CN" altLang="en-US" sz="2400" dirty="0" smtClean="0"/>
              <a:t>）和</a:t>
            </a:r>
            <a:r>
              <a:rPr lang="en-US" altLang="zh-CN" sz="2400" dirty="0" smtClean="0"/>
              <a:t>PC4</a:t>
            </a:r>
            <a:r>
              <a:rPr lang="zh-CN" altLang="en-US" sz="2400" dirty="0" smtClean="0"/>
              <a:t>位（</a:t>
            </a:r>
            <a:r>
              <a:rPr lang="en-US" altLang="zh-CN" sz="2400" dirty="0" smtClean="0"/>
              <a:t>INTE2</a:t>
            </a:r>
            <a:r>
              <a:rPr lang="zh-CN" altLang="en-US" sz="2400" dirty="0" smtClean="0"/>
              <a:t>）控制。</a:t>
            </a:r>
            <a:endParaRPr lang="en-US" sz="2400" dirty="0"/>
          </a:p>
        </p:txBody>
      </p:sp>
    </p:spTree>
    <p:extLst>
      <p:ext uri="{BB962C8B-B14F-4D97-AF65-F5344CB8AC3E}">
        <p14:creationId xmlns:p14="http://schemas.microsoft.com/office/powerpoint/2010/main" val="28604791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r>
              <a:rPr lang="zh-CN" altLang="en-US" dirty="0"/>
              <a:t>映像</a:t>
            </a:r>
            <a:r>
              <a:rPr lang="en-US" dirty="0"/>
              <a:t>I/O</a:t>
            </a:r>
          </a:p>
        </p:txBody>
      </p:sp>
      <p:sp>
        <p:nvSpPr>
          <p:cNvPr id="3" name="内容占位符 2"/>
          <p:cNvSpPr>
            <a:spLocks noGrp="1"/>
          </p:cNvSpPr>
          <p:nvPr>
            <p:ph idx="1"/>
          </p:nvPr>
        </p:nvSpPr>
        <p:spPr>
          <a:xfrm>
            <a:off x="179513" y="1052736"/>
            <a:ext cx="7056784" cy="5616624"/>
          </a:xfrm>
        </p:spPr>
        <p:txBody>
          <a:bodyPr/>
          <a:lstStyle/>
          <a:p>
            <a:r>
              <a:rPr lang="zh-CN" altLang="en-US" dirty="0"/>
              <a:t>存储器映像</a:t>
            </a:r>
            <a:r>
              <a:rPr lang="en-US" dirty="0" smtClean="0"/>
              <a:t>I/O</a:t>
            </a:r>
            <a:r>
              <a:rPr lang="zh-CN" altLang="en-US" dirty="0" smtClean="0"/>
              <a:t>：存储器映像</a:t>
            </a:r>
            <a:r>
              <a:rPr lang="en-US" altLang="zh-CN" dirty="0" smtClean="0"/>
              <a:t>I/O</a:t>
            </a:r>
            <a:r>
              <a:rPr lang="zh-CN" altLang="en-US" dirty="0" smtClean="0"/>
              <a:t>设备被视为</a:t>
            </a:r>
            <a:r>
              <a:rPr lang="zh-CN" altLang="en-US" dirty="0" smtClean="0">
                <a:solidFill>
                  <a:srgbClr val="0000CC"/>
                </a:solidFill>
              </a:rPr>
              <a:t>存储器映像中的一个存储单元</a:t>
            </a:r>
            <a:r>
              <a:rPr lang="zh-CN" altLang="en-US" dirty="0" smtClean="0"/>
              <a:t>。</a:t>
            </a:r>
            <a:r>
              <a:rPr lang="zh-CN" altLang="en-US" dirty="0" smtClean="0">
                <a:solidFill>
                  <a:srgbClr val="CC00CC"/>
                </a:solidFill>
              </a:rPr>
              <a:t>不</a:t>
            </a:r>
            <a:r>
              <a:rPr lang="en-US" altLang="zh-CN" dirty="0"/>
              <a:t>IN</a:t>
            </a:r>
            <a:r>
              <a:rPr lang="zh-CN" altLang="en-US" dirty="0"/>
              <a:t>、</a:t>
            </a:r>
            <a:r>
              <a:rPr lang="en-US" altLang="zh-CN" dirty="0"/>
              <a:t>OUT</a:t>
            </a:r>
            <a:r>
              <a:rPr lang="zh-CN" altLang="en-US" dirty="0"/>
              <a:t>、</a:t>
            </a:r>
            <a:r>
              <a:rPr lang="en-US" altLang="zh-CN" dirty="0"/>
              <a:t>INS</a:t>
            </a:r>
            <a:r>
              <a:rPr lang="zh-CN" altLang="en-US" dirty="0"/>
              <a:t>、</a:t>
            </a:r>
            <a:r>
              <a:rPr lang="en-US" altLang="zh-CN" dirty="0"/>
              <a:t>OUTS</a:t>
            </a:r>
            <a:r>
              <a:rPr lang="zh-CN" altLang="en-US" dirty="0" smtClean="0"/>
              <a:t>使用指令。</a:t>
            </a:r>
            <a:endParaRPr lang="en-US" altLang="zh-CN" dirty="0" smtClean="0"/>
          </a:p>
          <a:p>
            <a:endParaRPr lang="en-US" altLang="zh-CN" dirty="0" smtClean="0">
              <a:solidFill>
                <a:srgbClr val="CC00CC"/>
              </a:solidFill>
            </a:endParaRPr>
          </a:p>
          <a:p>
            <a:r>
              <a:rPr lang="zh-CN" altLang="en-US" dirty="0" smtClean="0">
                <a:solidFill>
                  <a:srgbClr val="CC00CC"/>
                </a:solidFill>
              </a:rPr>
              <a:t>优点：</a:t>
            </a:r>
            <a:endParaRPr lang="en-US" altLang="zh-CN" dirty="0" smtClean="0">
              <a:solidFill>
                <a:srgbClr val="CC00CC"/>
              </a:solidFill>
            </a:endParaRPr>
          </a:p>
          <a:p>
            <a:pPr lvl="1"/>
            <a:r>
              <a:rPr lang="zh-CN" altLang="en-US" sz="2400" dirty="0" smtClean="0"/>
              <a:t>任何</a:t>
            </a:r>
            <a:r>
              <a:rPr lang="zh-CN" altLang="en-US" sz="2400" dirty="0"/>
              <a:t>存储器传送指令都可用来访问</a:t>
            </a:r>
            <a:r>
              <a:rPr lang="en-US" altLang="zh-CN" sz="2400" dirty="0"/>
              <a:t>I/O</a:t>
            </a:r>
            <a:r>
              <a:rPr lang="zh-CN" altLang="en-US" sz="2400" dirty="0"/>
              <a:t>设备。</a:t>
            </a:r>
            <a:endParaRPr lang="en-US" altLang="zh-CN" sz="2400" dirty="0"/>
          </a:p>
          <a:p>
            <a:pPr lvl="1"/>
            <a:r>
              <a:rPr lang="en-US" altLang="zh-CN" sz="2400" dirty="0"/>
              <a:t>IORC#</a:t>
            </a:r>
            <a:r>
              <a:rPr lang="zh-CN" altLang="en-US" sz="2400" dirty="0"/>
              <a:t>和</a:t>
            </a:r>
            <a:r>
              <a:rPr lang="en-US" altLang="zh-CN" sz="2400" dirty="0"/>
              <a:t>IOWC#</a:t>
            </a:r>
            <a:r>
              <a:rPr lang="zh-CN" altLang="en-US" sz="2400" dirty="0"/>
              <a:t>信号在存储器映像</a:t>
            </a:r>
            <a:r>
              <a:rPr lang="en-US" altLang="zh-CN" sz="2400" dirty="0"/>
              <a:t>I/O</a:t>
            </a:r>
            <a:r>
              <a:rPr lang="zh-CN" altLang="en-US" sz="2400" dirty="0"/>
              <a:t>系统中不起作用，可减少译码所需电路的数量。</a:t>
            </a:r>
            <a:endParaRPr lang="en-US" sz="2400" dirty="0"/>
          </a:p>
          <a:p>
            <a:endParaRPr lang="en-US" altLang="zh-CN" dirty="0" smtClean="0">
              <a:solidFill>
                <a:srgbClr val="CC00CC"/>
              </a:solidFill>
            </a:endParaRPr>
          </a:p>
          <a:p>
            <a:r>
              <a:rPr lang="zh-CN" altLang="en-US" dirty="0" smtClean="0">
                <a:solidFill>
                  <a:srgbClr val="CC00CC"/>
                </a:solidFill>
              </a:rPr>
              <a:t>缺点：</a:t>
            </a:r>
            <a:endParaRPr lang="en-US" altLang="zh-CN" dirty="0" smtClean="0">
              <a:solidFill>
                <a:srgbClr val="CC00CC"/>
              </a:solidFill>
            </a:endParaRPr>
          </a:p>
          <a:p>
            <a:pPr lvl="1"/>
            <a:r>
              <a:rPr lang="zh-CN" altLang="en-US" sz="2400" dirty="0" smtClean="0"/>
              <a:t>一部分存储器被用作</a:t>
            </a:r>
            <a:r>
              <a:rPr lang="en-US" altLang="zh-CN" sz="2400" dirty="0" smtClean="0"/>
              <a:t>I/O</a:t>
            </a:r>
            <a:r>
              <a:rPr lang="zh-CN" altLang="en-US" sz="2400" dirty="0" smtClean="0"/>
              <a:t>映像，减少了可用存储器的数量。</a:t>
            </a:r>
            <a:endParaRPr lang="en-US" altLang="zh-CN" sz="2400" dirty="0" smtClean="0"/>
          </a:p>
          <a:p>
            <a:pPr lvl="1"/>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174" y="1075728"/>
            <a:ext cx="20288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867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时序图</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734883" cy="446449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206458"/>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通过双向总线发送数据：</a:t>
            </a:r>
            <a:endParaRPr lang="en-US" altLang="zh-CN" dirty="0" smtClean="0">
              <a:solidFill>
                <a:srgbClr val="C00000"/>
              </a:solidFill>
            </a:endParaRPr>
          </a:p>
          <a:p>
            <a:pPr marL="971550" lvl="1" indent="-514350">
              <a:buFont typeface="+mj-lt"/>
              <a:buAutoNum type="arabicPeriod"/>
            </a:pPr>
            <a:r>
              <a:rPr lang="zh-CN" altLang="en-US" dirty="0" smtClean="0"/>
              <a:t>程序首先</a:t>
            </a:r>
            <a:r>
              <a:rPr lang="zh-CN" altLang="en-US" dirty="0" smtClean="0">
                <a:solidFill>
                  <a:srgbClr val="0000CC"/>
                </a:solidFill>
              </a:rPr>
              <a:t>测试</a:t>
            </a:r>
            <a:r>
              <a:rPr lang="en-US" altLang="zh-CN" dirty="0" smtClean="0">
                <a:solidFill>
                  <a:srgbClr val="0000CC"/>
                </a:solidFill>
              </a:rPr>
              <a:t>OBF#</a:t>
            </a:r>
            <a:r>
              <a:rPr lang="zh-CN" altLang="en-US" dirty="0" smtClean="0"/>
              <a:t>信号以确定输出缓冲器是否为空。</a:t>
            </a:r>
            <a:endParaRPr lang="en-US" altLang="zh-CN" dirty="0" smtClean="0"/>
          </a:p>
          <a:p>
            <a:pPr marL="971550" lvl="1" indent="-514350">
              <a:buFont typeface="+mj-lt"/>
              <a:buAutoNum type="arabicPeriod"/>
            </a:pPr>
            <a:r>
              <a:rPr lang="zh-CN" altLang="en-US" dirty="0" smtClean="0"/>
              <a:t>若为空，则数据由</a:t>
            </a:r>
            <a:r>
              <a:rPr lang="en-US" altLang="zh-CN" dirty="0" smtClean="0">
                <a:solidFill>
                  <a:srgbClr val="0000CC"/>
                </a:solidFill>
              </a:rPr>
              <a:t>OUT</a:t>
            </a:r>
            <a:r>
              <a:rPr lang="zh-CN" altLang="en-US" dirty="0" smtClean="0">
                <a:solidFill>
                  <a:srgbClr val="0000CC"/>
                </a:solidFill>
              </a:rPr>
              <a:t>指令</a:t>
            </a:r>
            <a:r>
              <a:rPr lang="zh-CN" altLang="en-US" dirty="0" smtClean="0"/>
              <a:t>发送给输出缓冲器。</a:t>
            </a:r>
            <a:endParaRPr lang="en-US" altLang="zh-CN" dirty="0" smtClean="0"/>
          </a:p>
          <a:p>
            <a:pPr marL="971550" lvl="1" indent="-514350">
              <a:buFont typeface="+mj-lt"/>
              <a:buAutoNum type="arabicPeriod"/>
            </a:pPr>
            <a:r>
              <a:rPr lang="zh-CN" altLang="en-US" dirty="0" smtClean="0"/>
              <a:t>外部电路也</a:t>
            </a:r>
            <a:r>
              <a:rPr lang="zh-CN" altLang="en-US" dirty="0" smtClean="0">
                <a:solidFill>
                  <a:srgbClr val="0000CC"/>
                </a:solidFill>
              </a:rPr>
              <a:t>监视</a:t>
            </a:r>
            <a:r>
              <a:rPr lang="en-US" altLang="zh-CN" dirty="0" smtClean="0">
                <a:solidFill>
                  <a:srgbClr val="0000CC"/>
                </a:solidFill>
              </a:rPr>
              <a:t>OBF#</a:t>
            </a:r>
            <a:r>
              <a:rPr lang="zh-CN" altLang="en-US" dirty="0" smtClean="0"/>
              <a:t>信号，以判断微处理器是否已将数据发送给总线。</a:t>
            </a:r>
            <a:endParaRPr lang="en-US" altLang="zh-CN" dirty="0" smtClean="0"/>
          </a:p>
          <a:p>
            <a:pPr marL="971550" lvl="1" indent="-514350">
              <a:buFont typeface="+mj-lt"/>
              <a:buAutoNum type="arabicPeriod"/>
            </a:pPr>
            <a:r>
              <a:rPr lang="zh-CN" altLang="en-US" dirty="0" smtClean="0"/>
              <a:t>一旦电路检测到</a:t>
            </a:r>
            <a:r>
              <a:rPr lang="en-US" altLang="zh-CN" dirty="0" smtClean="0"/>
              <a:t>OBF#</a:t>
            </a:r>
            <a:r>
              <a:rPr lang="zh-CN" altLang="en-US" dirty="0" smtClean="0"/>
              <a:t>为逻辑</a:t>
            </a:r>
            <a:r>
              <a:rPr lang="en-US" altLang="zh-CN" dirty="0" smtClean="0"/>
              <a:t>0</a:t>
            </a:r>
            <a:r>
              <a:rPr lang="zh-CN" altLang="en-US" dirty="0" smtClean="0"/>
              <a:t>，就从输出缓冲器移走数据并返回</a:t>
            </a:r>
            <a:r>
              <a:rPr lang="en-US" altLang="zh-CN" dirty="0" smtClean="0">
                <a:solidFill>
                  <a:srgbClr val="0000CC"/>
                </a:solidFill>
              </a:rPr>
              <a:t>ACK#</a:t>
            </a:r>
            <a:r>
              <a:rPr lang="zh-CN" altLang="en-US" dirty="0" smtClean="0"/>
              <a:t>信号。</a:t>
            </a:r>
            <a:endParaRPr lang="en-US" altLang="zh-CN" dirty="0" smtClean="0"/>
          </a:p>
          <a:p>
            <a:pPr marL="971550" lvl="1" indent="-514350">
              <a:buFont typeface="+mj-lt"/>
              <a:buAutoNum type="arabicPeriod"/>
            </a:pPr>
            <a:r>
              <a:rPr lang="en-US" dirty="0" smtClean="0"/>
              <a:t>ACK</a:t>
            </a:r>
            <a:r>
              <a:rPr lang="en-US" altLang="zh-CN" dirty="0" smtClean="0"/>
              <a:t>#</a:t>
            </a:r>
            <a:r>
              <a:rPr lang="zh-CN" altLang="en-US" dirty="0" smtClean="0"/>
              <a:t>信号</a:t>
            </a:r>
            <a:r>
              <a:rPr lang="zh-CN" altLang="en-US" dirty="0" smtClean="0">
                <a:solidFill>
                  <a:srgbClr val="0000CC"/>
                </a:solidFill>
              </a:rPr>
              <a:t>置位</a:t>
            </a:r>
            <a:r>
              <a:rPr lang="en-US" altLang="zh-CN" dirty="0" smtClean="0">
                <a:solidFill>
                  <a:srgbClr val="0000CC"/>
                </a:solidFill>
              </a:rPr>
              <a:t>OBF#</a:t>
            </a:r>
            <a:r>
              <a:rPr lang="zh-CN" altLang="en-US" dirty="0" smtClean="0"/>
              <a:t>并使能三态输出缓冲器，从而可以读出数据。</a:t>
            </a:r>
            <a:endParaRPr lang="en-US" dirty="0"/>
          </a:p>
        </p:txBody>
      </p:sp>
    </p:spTree>
    <p:extLst>
      <p:ext uri="{BB962C8B-B14F-4D97-AF65-F5344CB8AC3E}">
        <p14:creationId xmlns:p14="http://schemas.microsoft.com/office/powerpoint/2010/main" val="17731906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C00CC"/>
                </a:solidFill>
              </a:rPr>
              <a:t>例，</a:t>
            </a:r>
            <a:r>
              <a:rPr lang="zh-CN" altLang="en-US" dirty="0" smtClean="0"/>
              <a:t>通过双向总线传送</a:t>
            </a:r>
            <a:r>
              <a:rPr lang="en-US" altLang="zh-CN" dirty="0" smtClean="0"/>
              <a:t>AH</a:t>
            </a:r>
            <a:r>
              <a:rPr lang="zh-CN" alt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1700808"/>
            <a:ext cx="6293063" cy="453650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249555"/>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通过双向端口</a:t>
            </a:r>
            <a:r>
              <a:rPr lang="en-US" altLang="zh-CN" dirty="0" smtClean="0">
                <a:solidFill>
                  <a:srgbClr val="C00000"/>
                </a:solidFill>
              </a:rPr>
              <a:t>A</a:t>
            </a:r>
            <a:r>
              <a:rPr lang="zh-CN" altLang="en-US" dirty="0" smtClean="0">
                <a:solidFill>
                  <a:srgbClr val="C00000"/>
                </a:solidFill>
              </a:rPr>
              <a:t>的总线接收数据：</a:t>
            </a:r>
            <a:endParaRPr lang="en-US" altLang="zh-CN" dirty="0" smtClean="0">
              <a:solidFill>
                <a:srgbClr val="C00000"/>
              </a:solidFill>
            </a:endParaRPr>
          </a:p>
          <a:p>
            <a:pPr marL="971550" lvl="1" indent="-514350">
              <a:buFont typeface="+mj-lt"/>
              <a:buAutoNum type="arabicPeriod"/>
            </a:pPr>
            <a:r>
              <a:rPr lang="zh-CN" altLang="en-US" dirty="0" smtClean="0"/>
              <a:t>程序首先</a:t>
            </a:r>
            <a:r>
              <a:rPr lang="zh-CN" altLang="en-US" dirty="0" smtClean="0">
                <a:solidFill>
                  <a:srgbClr val="0000CC"/>
                </a:solidFill>
              </a:rPr>
              <a:t>测试</a:t>
            </a:r>
            <a:r>
              <a:rPr lang="en-US" altLang="zh-CN" dirty="0" smtClean="0">
                <a:solidFill>
                  <a:srgbClr val="0000CC"/>
                </a:solidFill>
              </a:rPr>
              <a:t>IBF</a:t>
            </a:r>
            <a:r>
              <a:rPr lang="zh-CN" altLang="en-US" dirty="0" smtClean="0">
                <a:solidFill>
                  <a:srgbClr val="0000CC"/>
                </a:solidFill>
              </a:rPr>
              <a:t>位</a:t>
            </a:r>
            <a:r>
              <a:rPr lang="zh-CN" altLang="en-US" dirty="0" smtClean="0"/>
              <a:t>，以确定数据是否已被选通进入端口。</a:t>
            </a:r>
            <a:endParaRPr lang="en-US" altLang="zh-CN" dirty="0" smtClean="0"/>
          </a:p>
          <a:p>
            <a:pPr marL="971550" lvl="1" indent="-514350">
              <a:buFont typeface="+mj-lt"/>
              <a:buAutoNum type="arabicPeriod"/>
            </a:pPr>
            <a:r>
              <a:rPr lang="zh-CN" altLang="en-US" dirty="0" smtClean="0"/>
              <a:t>如果</a:t>
            </a:r>
            <a:r>
              <a:rPr lang="en-US" altLang="zh-CN" dirty="0" smtClean="0"/>
              <a:t>IBF=1</a:t>
            </a:r>
            <a:r>
              <a:rPr lang="zh-CN" altLang="en-US" dirty="0" smtClean="0"/>
              <a:t>，则用</a:t>
            </a:r>
            <a:r>
              <a:rPr lang="en-US" altLang="zh-CN" dirty="0" smtClean="0">
                <a:solidFill>
                  <a:srgbClr val="0000CC"/>
                </a:solidFill>
              </a:rPr>
              <a:t>IN</a:t>
            </a:r>
            <a:r>
              <a:rPr lang="zh-CN" altLang="en-US" dirty="0" smtClean="0">
                <a:solidFill>
                  <a:srgbClr val="0000CC"/>
                </a:solidFill>
              </a:rPr>
              <a:t>指令</a:t>
            </a:r>
            <a:r>
              <a:rPr lang="zh-CN" altLang="en-US" dirty="0" smtClean="0"/>
              <a:t>读入数据。</a:t>
            </a:r>
            <a:endParaRPr lang="en-US" altLang="zh-CN" dirty="0" smtClean="0"/>
          </a:p>
          <a:p>
            <a:pPr marL="971550" lvl="1" indent="-514350">
              <a:buFont typeface="+mj-lt"/>
              <a:buAutoNum type="arabicPeriod"/>
            </a:pPr>
            <a:r>
              <a:rPr lang="zh-CN" altLang="en-US" dirty="0" smtClean="0"/>
              <a:t>外部接口使用</a:t>
            </a:r>
            <a:r>
              <a:rPr lang="en-US" altLang="zh-CN" dirty="0" smtClean="0">
                <a:solidFill>
                  <a:srgbClr val="0000CC"/>
                </a:solidFill>
              </a:rPr>
              <a:t>STB#</a:t>
            </a:r>
            <a:r>
              <a:rPr lang="zh-CN" altLang="en-US" dirty="0" smtClean="0"/>
              <a:t>信号将数据送入端口。当</a:t>
            </a:r>
            <a:r>
              <a:rPr lang="en-US" altLang="zh-CN" dirty="0" smtClean="0"/>
              <a:t>STB#</a:t>
            </a:r>
            <a:r>
              <a:rPr lang="zh-CN" altLang="en-US" dirty="0" smtClean="0"/>
              <a:t>被激活时，</a:t>
            </a:r>
            <a:r>
              <a:rPr lang="en-US" altLang="zh-CN" dirty="0" smtClean="0"/>
              <a:t>IBF</a:t>
            </a:r>
            <a:r>
              <a:rPr lang="zh-CN" altLang="en-US" dirty="0" smtClean="0"/>
              <a:t>信号变为逻辑</a:t>
            </a:r>
            <a:r>
              <a:rPr lang="en-US" altLang="zh-CN" dirty="0" smtClean="0"/>
              <a:t>1</a:t>
            </a:r>
            <a:r>
              <a:rPr lang="zh-CN" altLang="en-US" dirty="0" smtClean="0"/>
              <a:t>，端口</a:t>
            </a:r>
            <a:r>
              <a:rPr lang="en-US" altLang="zh-CN" dirty="0" smtClean="0"/>
              <a:t>A</a:t>
            </a:r>
            <a:r>
              <a:rPr lang="zh-CN" altLang="en-US" dirty="0" smtClean="0"/>
              <a:t>的数据被保持在端口内部的寄存器中。</a:t>
            </a:r>
            <a:endParaRPr lang="en-US" altLang="zh-CN" dirty="0" smtClean="0"/>
          </a:p>
          <a:p>
            <a:pPr marL="971550" lvl="1" indent="-514350">
              <a:buFont typeface="+mj-lt"/>
              <a:buAutoNum type="arabicPeriod"/>
            </a:pPr>
            <a:r>
              <a:rPr lang="zh-CN" altLang="en-US" dirty="0" smtClean="0"/>
              <a:t>当执行</a:t>
            </a:r>
            <a:r>
              <a:rPr lang="en-US" altLang="zh-CN" dirty="0" smtClean="0"/>
              <a:t>IN</a:t>
            </a:r>
            <a:r>
              <a:rPr lang="zh-CN" altLang="en-US" dirty="0" smtClean="0"/>
              <a:t>指令时，</a:t>
            </a:r>
            <a:r>
              <a:rPr lang="en-US" altLang="zh-CN" dirty="0" smtClean="0"/>
              <a:t>IBF</a:t>
            </a:r>
            <a:r>
              <a:rPr lang="zh-CN" altLang="en-US" dirty="0" smtClean="0"/>
              <a:t>位被清零，端口中的数据被移入</a:t>
            </a:r>
            <a:r>
              <a:rPr lang="en-US" altLang="zh-CN" dirty="0" smtClean="0"/>
              <a:t>AL</a:t>
            </a:r>
            <a:r>
              <a:rPr lang="zh-CN" altLang="en-US" dirty="0" smtClean="0"/>
              <a:t>。</a:t>
            </a:r>
            <a:endParaRPr lang="en-US" dirty="0"/>
          </a:p>
        </p:txBody>
      </p:sp>
    </p:spTree>
    <p:extLst>
      <p:ext uri="{BB962C8B-B14F-4D97-AF65-F5344CB8AC3E}">
        <p14:creationId xmlns:p14="http://schemas.microsoft.com/office/powerpoint/2010/main" val="91165286"/>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C00CC"/>
                </a:solidFill>
              </a:rPr>
              <a:t>例，</a:t>
            </a:r>
            <a:r>
              <a:rPr lang="zh-CN" altLang="en-US" dirty="0" smtClean="0"/>
              <a:t>从双向总线将数据读入</a:t>
            </a:r>
            <a:r>
              <a:rPr lang="en-US" altLang="zh-CN" dirty="0" smtClean="0"/>
              <a:t>AL</a:t>
            </a:r>
            <a:r>
              <a:rPr lang="zh-CN" altLang="en-US" dirty="0" smtClean="0"/>
              <a:t>中。</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26866"/>
            <a:ext cx="6340624" cy="443843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052309"/>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en-US" dirty="0" smtClean="0"/>
              <a:t>INTR</a:t>
            </a:r>
            <a:r>
              <a:rPr lang="zh-CN" altLang="en-US" dirty="0" smtClean="0"/>
              <a:t>（中断请求）引脚可被通过总线的</a:t>
            </a:r>
            <a:r>
              <a:rPr lang="zh-CN" altLang="en-US" dirty="0" smtClean="0">
                <a:solidFill>
                  <a:srgbClr val="0000CC"/>
                </a:solidFill>
              </a:rPr>
              <a:t>来自两个方向的数据流</a:t>
            </a:r>
            <a:r>
              <a:rPr lang="zh-CN" altLang="en-US" dirty="0" smtClean="0"/>
              <a:t>激活。</a:t>
            </a:r>
            <a:endParaRPr lang="en-US" altLang="zh-CN" dirty="0" smtClean="0"/>
          </a:p>
          <a:p>
            <a:endParaRPr lang="en-US" dirty="0"/>
          </a:p>
          <a:p>
            <a:r>
              <a:rPr lang="zh-CN" altLang="en-US" dirty="0" smtClean="0"/>
              <a:t>如果两个</a:t>
            </a:r>
            <a:r>
              <a:rPr lang="en-US" altLang="zh-CN" dirty="0" smtClean="0"/>
              <a:t>INTE</a:t>
            </a:r>
            <a:r>
              <a:rPr lang="zh-CN" altLang="en-US" dirty="0" smtClean="0"/>
              <a:t>位都使能</a:t>
            </a:r>
            <a:r>
              <a:rPr lang="en-US" altLang="zh-CN" dirty="0" smtClean="0"/>
              <a:t>INTR</a:t>
            </a:r>
            <a:r>
              <a:rPr lang="zh-CN" altLang="en-US" dirty="0" smtClean="0"/>
              <a:t>，则</a:t>
            </a:r>
            <a:r>
              <a:rPr lang="zh-CN" altLang="en-US" dirty="0" smtClean="0">
                <a:solidFill>
                  <a:srgbClr val="0000CC"/>
                </a:solidFill>
              </a:rPr>
              <a:t>输出缓冲器空</a:t>
            </a:r>
            <a:r>
              <a:rPr lang="zh-CN" altLang="en-US" dirty="0" smtClean="0"/>
              <a:t>和</a:t>
            </a:r>
            <a:r>
              <a:rPr lang="zh-CN" altLang="en-US" dirty="0" smtClean="0">
                <a:solidFill>
                  <a:srgbClr val="0000CC"/>
                </a:solidFill>
              </a:rPr>
              <a:t>输入缓冲器满</a:t>
            </a:r>
            <a:r>
              <a:rPr lang="zh-CN" altLang="en-US" dirty="0" smtClean="0"/>
              <a:t>都产生中断请求。</a:t>
            </a:r>
            <a:endParaRPr lang="en-US" altLang="zh-CN" dirty="0" smtClean="0"/>
          </a:p>
          <a:p>
            <a:pPr lvl="1"/>
            <a:r>
              <a:rPr lang="zh-CN" altLang="en-US" dirty="0" smtClean="0"/>
              <a:t>这种情况出现在</a:t>
            </a:r>
            <a:r>
              <a:rPr lang="zh-CN" altLang="en-US" dirty="0" smtClean="0">
                <a:solidFill>
                  <a:srgbClr val="C00000"/>
                </a:solidFill>
              </a:rPr>
              <a:t>使用</a:t>
            </a:r>
            <a:r>
              <a:rPr lang="en-US" altLang="zh-CN" dirty="0" smtClean="0">
                <a:solidFill>
                  <a:srgbClr val="C00000"/>
                </a:solidFill>
              </a:rPr>
              <a:t>STB#</a:t>
            </a:r>
            <a:r>
              <a:rPr lang="zh-CN" altLang="en-US" dirty="0" smtClean="0">
                <a:solidFill>
                  <a:srgbClr val="C00000"/>
                </a:solidFill>
              </a:rPr>
              <a:t>将数据选通进入缓冲器</a:t>
            </a:r>
            <a:r>
              <a:rPr lang="zh-CN" altLang="en-US" dirty="0" smtClean="0"/>
              <a:t>的时候，或</a:t>
            </a:r>
            <a:r>
              <a:rPr lang="zh-CN" altLang="en-US" dirty="0" smtClean="0">
                <a:solidFill>
                  <a:srgbClr val="C00000"/>
                </a:solidFill>
              </a:rPr>
              <a:t>使用</a:t>
            </a:r>
            <a:r>
              <a:rPr lang="en-US" altLang="zh-CN" dirty="0" smtClean="0">
                <a:solidFill>
                  <a:srgbClr val="C00000"/>
                </a:solidFill>
              </a:rPr>
              <a:t>OUT</a:t>
            </a:r>
            <a:r>
              <a:rPr lang="zh-CN" altLang="en-US" dirty="0" smtClean="0">
                <a:solidFill>
                  <a:srgbClr val="C00000"/>
                </a:solidFill>
              </a:rPr>
              <a:t>指令写数据</a:t>
            </a:r>
            <a:r>
              <a:rPr lang="zh-CN" altLang="en-US" dirty="0" smtClean="0"/>
              <a:t>的时候。</a:t>
            </a:r>
            <a:endParaRPr lang="en-US" dirty="0"/>
          </a:p>
        </p:txBody>
      </p:sp>
    </p:spTree>
    <p:extLst>
      <p:ext uri="{BB962C8B-B14F-4D97-AF65-F5344CB8AC3E}">
        <p14:creationId xmlns:p14="http://schemas.microsoft.com/office/powerpoint/2010/main" val="29503148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4000" dirty="0" smtClean="0"/>
              <a:t>82C55</a:t>
            </a:r>
            <a:r>
              <a:rPr lang="zh-CN" altLang="en-US" sz="4000" dirty="0" smtClean="0"/>
              <a:t>方式小结</a:t>
            </a:r>
          </a:p>
        </p:txBody>
      </p:sp>
      <p:graphicFrame>
        <p:nvGraphicFramePr>
          <p:cNvPr id="374850" name="Group 66"/>
          <p:cNvGraphicFramePr>
            <a:graphicFrameLocks noGrp="1"/>
          </p:cNvGraphicFramePr>
          <p:nvPr>
            <p:extLst>
              <p:ext uri="{D42A27DB-BD31-4B8C-83A1-F6EECF244321}">
                <p14:modId xmlns:p14="http://schemas.microsoft.com/office/powerpoint/2010/main" val="3890748568"/>
              </p:ext>
            </p:extLst>
          </p:nvPr>
        </p:nvGraphicFramePr>
        <p:xfrm>
          <a:off x="395288" y="1052513"/>
          <a:ext cx="8351837" cy="5519907"/>
        </p:xfrm>
        <a:graphic>
          <a:graphicData uri="http://schemas.openxmlformats.org/drawingml/2006/table">
            <a:tbl>
              <a:tblPr/>
              <a:tblGrid>
                <a:gridCol w="790575"/>
                <a:gridCol w="1368425"/>
                <a:gridCol w="1368425"/>
                <a:gridCol w="1368425"/>
                <a:gridCol w="1368425"/>
                <a:gridCol w="2087562"/>
              </a:tblGrid>
              <a:tr h="4317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端口</a:t>
                      </a:r>
                    </a:p>
                  </a:txBody>
                  <a:tcPr marT="45712" marB="45712"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0</a:t>
                      </a:r>
                      <a:r>
                        <a:rPr kumimoji="0" lang="zh-CN" altLang="en-US" sz="2000" b="1" i="0" u="none" strike="noStrike" cap="none" normalizeH="0" baseline="0" smtClean="0">
                          <a:ln>
                            <a:noFill/>
                          </a:ln>
                          <a:solidFill>
                            <a:srgbClr val="008000"/>
                          </a:solidFill>
                          <a:effectLst/>
                          <a:latin typeface="Arial" charset="0"/>
                          <a:ea typeface="宋体" pitchFamily="2" charset="-122"/>
                        </a:rPr>
                        <a:t>输入</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方式</a:t>
                      </a:r>
                      <a:r>
                        <a:rPr kumimoji="0" lang="en-US" altLang="zh-CN" sz="2000" b="1" i="0" u="none" strike="noStrike" cap="none" normalizeH="0" baseline="0" dirty="0" smtClean="0">
                          <a:ln>
                            <a:noFill/>
                          </a:ln>
                          <a:solidFill>
                            <a:srgbClr val="008000"/>
                          </a:solidFill>
                          <a:effectLst/>
                          <a:latin typeface="Arial" charset="0"/>
                          <a:ea typeface="宋体" pitchFamily="2" charset="-122"/>
                        </a:rPr>
                        <a:t>0</a:t>
                      </a:r>
                      <a:r>
                        <a:rPr kumimoji="0" lang="zh-CN" altLang="en-US" sz="2000" b="1" i="0" u="none" strike="noStrike" cap="none" normalizeH="0" baseline="0" dirty="0" smtClean="0">
                          <a:ln>
                            <a:noFill/>
                          </a:ln>
                          <a:solidFill>
                            <a:srgbClr val="008000"/>
                          </a:solidFill>
                          <a:effectLst/>
                          <a:latin typeface="Arial" charset="0"/>
                          <a:ea typeface="宋体" pitchFamily="2" charset="-122"/>
                        </a:rPr>
                        <a:t>输出</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1</a:t>
                      </a:r>
                      <a:r>
                        <a:rPr kumimoji="0" lang="zh-CN" altLang="en-US" sz="2000" b="1" i="0" u="none" strike="noStrike" cap="none" normalizeH="0" baseline="0" smtClean="0">
                          <a:ln>
                            <a:noFill/>
                          </a:ln>
                          <a:solidFill>
                            <a:srgbClr val="008000"/>
                          </a:solidFill>
                          <a:effectLst/>
                          <a:latin typeface="Arial" charset="0"/>
                          <a:ea typeface="宋体" pitchFamily="2" charset="-122"/>
                        </a:rPr>
                        <a:t>输入</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方式</a:t>
                      </a:r>
                      <a:r>
                        <a:rPr kumimoji="0" lang="en-US" altLang="zh-CN" sz="2000" b="1" i="0" u="none" strike="noStrike" cap="none" normalizeH="0" baseline="0" dirty="0" smtClean="0">
                          <a:ln>
                            <a:noFill/>
                          </a:ln>
                          <a:solidFill>
                            <a:srgbClr val="008000"/>
                          </a:solidFill>
                          <a:effectLst/>
                          <a:latin typeface="Arial" charset="0"/>
                          <a:ea typeface="宋体" pitchFamily="2" charset="-122"/>
                        </a:rPr>
                        <a:t>1</a:t>
                      </a:r>
                      <a:r>
                        <a:rPr kumimoji="0" lang="zh-CN" altLang="en-US" sz="2000" b="1" i="0" u="none" strike="noStrike" cap="none" normalizeH="0" baseline="0" dirty="0" smtClean="0">
                          <a:ln>
                            <a:noFill/>
                          </a:ln>
                          <a:solidFill>
                            <a:srgbClr val="008000"/>
                          </a:solidFill>
                          <a:effectLst/>
                          <a:latin typeface="Arial" charset="0"/>
                          <a:ea typeface="宋体" pitchFamily="2" charset="-122"/>
                        </a:rPr>
                        <a:t>输出</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2</a:t>
                      </a:r>
                      <a:r>
                        <a:rPr kumimoji="0" lang="zh-CN" altLang="en-US" sz="2000" b="1" i="0" u="none" strike="noStrike" cap="none" normalizeH="0" baseline="0" smtClean="0">
                          <a:ln>
                            <a:noFill/>
                          </a:ln>
                          <a:solidFill>
                            <a:srgbClr val="008000"/>
                          </a:solidFill>
                          <a:effectLst/>
                          <a:latin typeface="Arial" charset="0"/>
                          <a:ea typeface="宋体" pitchFamily="2" charset="-122"/>
                        </a:rPr>
                        <a:t>（仅</a:t>
                      </a:r>
                      <a:r>
                        <a:rPr kumimoji="0" lang="en-US" altLang="zh-CN" sz="2000" b="1" i="0" u="none" strike="noStrike" cap="none" normalizeH="0" baseline="0" smtClean="0">
                          <a:ln>
                            <a:noFill/>
                          </a:ln>
                          <a:solidFill>
                            <a:srgbClr val="008000"/>
                          </a:solidFill>
                          <a:effectLst/>
                          <a:latin typeface="Arial" charset="0"/>
                          <a:ea typeface="宋体" pitchFamily="2" charset="-122"/>
                        </a:rPr>
                        <a:t>A</a:t>
                      </a:r>
                      <a:r>
                        <a:rPr kumimoji="0" lang="zh-CN" altLang="en-US" sz="2000" b="1" i="0" u="none" strike="noStrike" cap="none" normalizeH="0" baseline="0" smtClean="0">
                          <a:ln>
                            <a:noFill/>
                          </a:ln>
                          <a:solidFill>
                            <a:srgbClr val="008000"/>
                          </a:solidFill>
                          <a:effectLst/>
                          <a:latin typeface="Arial" charset="0"/>
                          <a:ea typeface="宋体" pitchFamily="2" charset="-122"/>
                        </a:rPr>
                        <a:t>口）</a:t>
                      </a:r>
                    </a:p>
                  </a:txBody>
                  <a:tcPr marT="45712" marB="45712"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PA7</a:t>
                      </a:r>
                      <a:r>
                        <a:rPr kumimoji="0" lang="zh-CN" altLang="en-US" sz="2000" b="1" i="0" u="none" strike="noStrike" cap="none" normalizeH="0" baseline="0" dirty="0" smtClean="0">
                          <a:ln>
                            <a:noFill/>
                          </a:ln>
                          <a:solidFill>
                            <a:srgbClr val="0000CC"/>
                          </a:solidFill>
                          <a:effectLst/>
                          <a:latin typeface="Arial" charset="0"/>
                          <a:ea typeface="宋体" pitchFamily="2" charset="-122"/>
                        </a:rPr>
                        <a:t>～</a:t>
                      </a:r>
                      <a:r>
                        <a:rPr kumimoji="0" lang="en-US" altLang="zh-CN" sz="2000" b="1" i="0" u="none" strike="noStrike" cap="none" normalizeH="0" baseline="0" dirty="0" smtClean="0">
                          <a:ln>
                            <a:noFill/>
                          </a:ln>
                          <a:solidFill>
                            <a:srgbClr val="0000CC"/>
                          </a:solidFill>
                          <a:effectLst/>
                          <a:latin typeface="Arial" charset="0"/>
                          <a:ea typeface="宋体" pitchFamily="2" charset="-122"/>
                        </a:rPr>
                        <a:t>PA0</a:t>
                      </a:r>
                    </a:p>
                  </a:txBody>
                  <a:tcPr marT="45712" marB="45712"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txBody>
                  <a:tcPr marT="45712" marB="4571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PB7</a:t>
                      </a:r>
                      <a:r>
                        <a:rPr kumimoji="0" lang="zh-CN" altLang="en-US" sz="2000" b="1" i="0" u="none" strike="noStrike" cap="none" normalizeH="0" baseline="0" dirty="0" smtClean="0">
                          <a:ln>
                            <a:noFill/>
                          </a:ln>
                          <a:solidFill>
                            <a:srgbClr val="0000CC"/>
                          </a:solidFill>
                          <a:effectLst/>
                          <a:latin typeface="Arial" charset="0"/>
                          <a:ea typeface="宋体" pitchFamily="2" charset="-122"/>
                        </a:rPr>
                        <a:t>～</a:t>
                      </a:r>
                      <a:r>
                        <a:rPr kumimoji="0" lang="en-US" altLang="zh-CN" sz="2000" b="1" i="0" u="none" strike="noStrike" cap="none" normalizeH="0" baseline="0" dirty="0" smtClean="0">
                          <a:ln>
                            <a:noFill/>
                          </a:ln>
                          <a:solidFill>
                            <a:srgbClr val="0000CC"/>
                          </a:solidFill>
                          <a:effectLst/>
                          <a:latin typeface="Arial" charset="0"/>
                          <a:ea typeface="宋体" pitchFamily="2" charset="-122"/>
                        </a:rPr>
                        <a:t>PB0</a:t>
                      </a:r>
                    </a:p>
                  </a:txBody>
                  <a:tcPr marT="45712" marB="45712"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方式</a:t>
                      </a:r>
                      <a:r>
                        <a:rPr kumimoji="0" lang="en-US" altLang="zh-CN" sz="2000" b="1" i="0" u="none" strike="noStrike" cap="none" normalizeH="0" baseline="0" smtClean="0">
                          <a:ln>
                            <a:noFill/>
                          </a:ln>
                          <a:solidFill>
                            <a:schemeClr val="tx1"/>
                          </a:solidFill>
                          <a:effectLst/>
                          <a:latin typeface="Arial" charset="0"/>
                          <a:ea typeface="宋体" pitchFamily="2" charset="-122"/>
                        </a:rPr>
                        <a:t>0</a:t>
                      </a:r>
                      <a:r>
                        <a:rPr kumimoji="0" lang="zh-CN" altLang="en-US" sz="2000" b="1" i="0" u="none" strike="noStrike" cap="none" normalizeH="0" baseline="0" smtClean="0">
                          <a:ln>
                            <a:noFill/>
                          </a:ln>
                          <a:solidFill>
                            <a:schemeClr val="tx1"/>
                          </a:solidFill>
                          <a:effectLst/>
                          <a:latin typeface="Arial" charset="0"/>
                          <a:ea typeface="宋体" pitchFamily="2" charset="-122"/>
                        </a:rPr>
                        <a:t>或</a:t>
                      </a: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marT="45712" marB="4571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PC7</a:t>
                      </a:r>
                    </a:p>
                  </a:txBody>
                  <a:tcPr marT="45712" marB="45712"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INTRB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IBF</a:t>
                      </a:r>
                      <a:r>
                        <a:rPr kumimoji="0" lang="en-US" altLang="zh-CN" sz="2000" b="1" i="0" u="none" strike="noStrike" cap="none" normalizeH="0" baseline="-2500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STB#</a:t>
                      </a:r>
                      <a:r>
                        <a:rPr kumimoji="0" lang="en-US" altLang="zh-CN" sz="2000" b="1" i="0" u="none" strike="noStrike" cap="none" normalizeH="0" baseline="-2500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STB#</a:t>
                      </a:r>
                      <a:r>
                        <a:rPr kumimoji="0" lang="en-US" altLang="zh-CN" sz="2000" b="1" i="0" u="none" strike="noStrike" cap="none" normalizeH="0" baseline="-2500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IBF</a:t>
                      </a:r>
                      <a:r>
                        <a:rPr kumimoji="0" lang="en-US" altLang="zh-CN" sz="2000" b="1" i="0" u="none" strike="noStrike" cap="none" normalizeH="0" baseline="-2500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OBF#</a:t>
                      </a:r>
                      <a:r>
                        <a:rPr kumimoji="0" lang="en-US" altLang="zh-CN" sz="2000" b="1" i="0" u="none" strike="noStrike" cap="none" normalizeH="0" baseline="-25000" dirty="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STB#</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txBody>
                  <a:tcPr marT="45712" marB="45712"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22872145"/>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810" name="Group 2"/>
          <p:cNvGraphicFramePr>
            <a:graphicFrameLocks noGrp="1"/>
          </p:cNvGraphicFramePr>
          <p:nvPr/>
        </p:nvGraphicFramePr>
        <p:xfrm>
          <a:off x="512763" y="2436813"/>
          <a:ext cx="8093075" cy="3800477"/>
        </p:xfrm>
        <a:graphic>
          <a:graphicData uri="http://schemas.openxmlformats.org/drawingml/2006/table">
            <a:tbl>
              <a:tblPr/>
              <a:tblGrid>
                <a:gridCol w="1012825"/>
                <a:gridCol w="1011237"/>
                <a:gridCol w="1009650"/>
                <a:gridCol w="1012825"/>
                <a:gridCol w="1012825"/>
                <a:gridCol w="1011238"/>
                <a:gridCol w="1009650"/>
                <a:gridCol w="1012825"/>
              </a:tblGrid>
              <a:tr h="6778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525463">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1</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输入</a:t>
                      </a:r>
                    </a:p>
                  </a:txBody>
                  <a:tcPr horzOverflow="overflow">
                    <a:lnL cap="flat">
                      <a:noFill/>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INTEB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IBFB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INTRB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528638">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1</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输出</a:t>
                      </a:r>
                    </a:p>
                  </a:txBody>
                  <a:tcPr horzOverflow="overflow">
                    <a:lnL cap="flat">
                      <a:noFill/>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53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OBFA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INTEB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OBFB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INTRB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538163">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2</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双向</a:t>
                      </a:r>
                    </a:p>
                  </a:txBody>
                  <a:tcPr horzOverflow="overflow">
                    <a:lnL cap="flat">
                      <a:noFill/>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911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OBFA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5912" name="Rectangle 90"/>
          <p:cNvSpPr>
            <a:spLocks noGrp="1" noChangeArrowheads="1"/>
          </p:cNvSpPr>
          <p:nvPr>
            <p:ph type="title"/>
          </p:nvPr>
        </p:nvSpPr>
        <p:spPr/>
        <p:txBody>
          <a:bodyPr/>
          <a:lstStyle/>
          <a:p>
            <a:pPr eaLnBrk="1" hangingPunct="1"/>
            <a:r>
              <a:rPr lang="zh-CN" altLang="en-US" sz="3600" smtClean="0"/>
              <a:t>端口</a:t>
            </a:r>
            <a:r>
              <a:rPr lang="en-US" altLang="zh-CN" sz="3600" smtClean="0"/>
              <a:t>C</a:t>
            </a:r>
            <a:r>
              <a:rPr lang="zh-CN" altLang="en-US" sz="3600" smtClean="0"/>
              <a:t>的状态字</a:t>
            </a:r>
          </a:p>
        </p:txBody>
      </p:sp>
      <p:grpSp>
        <p:nvGrpSpPr>
          <p:cNvPr id="35913" name="Group 91"/>
          <p:cNvGrpSpPr>
            <a:grpSpLocks/>
          </p:cNvGrpSpPr>
          <p:nvPr/>
        </p:nvGrpSpPr>
        <p:grpSpPr bwMode="auto">
          <a:xfrm>
            <a:off x="749300" y="1744663"/>
            <a:ext cx="7583488" cy="755650"/>
            <a:chOff x="472" y="912"/>
            <a:chExt cx="4777" cy="476"/>
          </a:xfrm>
        </p:grpSpPr>
        <p:grpSp>
          <p:nvGrpSpPr>
            <p:cNvPr id="35918" name="Group 92"/>
            <p:cNvGrpSpPr>
              <a:grpSpLocks/>
            </p:cNvGrpSpPr>
            <p:nvPr/>
          </p:nvGrpSpPr>
          <p:grpSpPr bwMode="auto">
            <a:xfrm>
              <a:off x="472" y="912"/>
              <a:ext cx="2711" cy="476"/>
              <a:chOff x="1397" y="1596"/>
              <a:chExt cx="1878" cy="476"/>
            </a:xfrm>
          </p:grpSpPr>
          <p:sp>
            <p:nvSpPr>
              <p:cNvPr id="35922" name="Rectangle 93"/>
              <p:cNvSpPr>
                <a:spLocks noChangeArrowheads="1"/>
              </p:cNvSpPr>
              <p:nvPr/>
            </p:nvSpPr>
            <p:spPr bwMode="auto">
              <a:xfrm>
                <a:off x="2120" y="1596"/>
                <a:ext cx="461"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solidFill>
                      <a:srgbClr val="0033CC"/>
                    </a:solidFill>
                    <a:latin typeface="Times New Roman" pitchFamily="18" charset="0"/>
                  </a:rPr>
                  <a:t>A</a:t>
                </a:r>
                <a:r>
                  <a:rPr lang="zh-CN" altLang="en-US" sz="2400" b="1">
                    <a:solidFill>
                      <a:srgbClr val="0033CC"/>
                    </a:solidFill>
                    <a:latin typeface="Times New Roman" pitchFamily="18" charset="0"/>
                  </a:rPr>
                  <a:t>组</a:t>
                </a:r>
              </a:p>
            </p:txBody>
          </p:sp>
          <p:sp>
            <p:nvSpPr>
              <p:cNvPr id="35923" name="AutoShape 94"/>
              <p:cNvSpPr>
                <a:spLocks/>
              </p:cNvSpPr>
              <p:nvPr/>
            </p:nvSpPr>
            <p:spPr bwMode="auto">
              <a:xfrm rot="5400000" flipV="1">
                <a:off x="2243" y="1040"/>
                <a:ext cx="186" cy="1878"/>
              </a:xfrm>
              <a:prstGeom prst="leftBrace">
                <a:avLst>
                  <a:gd name="adj1" fmla="val 84140"/>
                  <a:gd name="adj2" fmla="val 50000"/>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grpSp>
          <p:nvGrpSpPr>
            <p:cNvPr id="35919" name="Group 95"/>
            <p:cNvGrpSpPr>
              <a:grpSpLocks/>
            </p:cNvGrpSpPr>
            <p:nvPr/>
          </p:nvGrpSpPr>
          <p:grpSpPr bwMode="auto">
            <a:xfrm>
              <a:off x="3632" y="936"/>
              <a:ext cx="1617" cy="452"/>
              <a:chOff x="3722" y="1608"/>
              <a:chExt cx="1087" cy="452"/>
            </a:xfrm>
          </p:grpSpPr>
          <p:sp>
            <p:nvSpPr>
              <p:cNvPr id="35920" name="Rectangle 96"/>
              <p:cNvSpPr>
                <a:spLocks noChangeArrowheads="1"/>
              </p:cNvSpPr>
              <p:nvPr/>
            </p:nvSpPr>
            <p:spPr bwMode="auto">
              <a:xfrm>
                <a:off x="4063" y="1608"/>
                <a:ext cx="461"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solidFill>
                      <a:srgbClr val="0033CC"/>
                    </a:solidFill>
                    <a:latin typeface="Times New Roman" pitchFamily="18" charset="0"/>
                  </a:rPr>
                  <a:t>B</a:t>
                </a:r>
                <a:r>
                  <a:rPr lang="zh-CN" altLang="en-US" sz="2400" b="1">
                    <a:solidFill>
                      <a:srgbClr val="0033CC"/>
                    </a:solidFill>
                    <a:latin typeface="Times New Roman" pitchFamily="18" charset="0"/>
                  </a:rPr>
                  <a:t>组</a:t>
                </a:r>
              </a:p>
            </p:txBody>
          </p:sp>
          <p:sp>
            <p:nvSpPr>
              <p:cNvPr id="35921" name="AutoShape 97"/>
              <p:cNvSpPr>
                <a:spLocks/>
              </p:cNvSpPr>
              <p:nvPr/>
            </p:nvSpPr>
            <p:spPr bwMode="auto">
              <a:xfrm rot="5400000" flipV="1">
                <a:off x="4185" y="1435"/>
                <a:ext cx="162" cy="1087"/>
              </a:xfrm>
              <a:prstGeom prst="leftBrace">
                <a:avLst>
                  <a:gd name="adj1" fmla="val 55916"/>
                  <a:gd name="adj2" fmla="val 50000"/>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grpSp>
      <p:sp>
        <p:nvSpPr>
          <p:cNvPr id="35914" name="Line 98"/>
          <p:cNvSpPr>
            <a:spLocks noChangeShapeType="1"/>
          </p:cNvSpPr>
          <p:nvPr/>
        </p:nvSpPr>
        <p:spPr bwMode="auto">
          <a:xfrm>
            <a:off x="684213" y="4797425"/>
            <a:ext cx="69691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5" name="Line 99"/>
          <p:cNvSpPr>
            <a:spLocks noChangeShapeType="1"/>
          </p:cNvSpPr>
          <p:nvPr/>
        </p:nvSpPr>
        <p:spPr bwMode="auto">
          <a:xfrm>
            <a:off x="674688" y="5816600"/>
            <a:ext cx="696912"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6" name="Line 100"/>
          <p:cNvSpPr>
            <a:spLocks noChangeShapeType="1"/>
          </p:cNvSpPr>
          <p:nvPr/>
        </p:nvSpPr>
        <p:spPr bwMode="auto">
          <a:xfrm>
            <a:off x="6715125" y="4797425"/>
            <a:ext cx="696913" cy="0"/>
          </a:xfrm>
          <a:prstGeom prst="line">
            <a:avLst/>
          </a:prstGeom>
          <a:noFill/>
          <a:ln w="28575">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7" name="Rectangle 101"/>
          <p:cNvSpPr>
            <a:spLocks noGrp="1" noChangeArrowheads="1"/>
          </p:cNvSpPr>
          <p:nvPr>
            <p:ph type="body" idx="1"/>
          </p:nvPr>
        </p:nvSpPr>
        <p:spPr>
          <a:xfrm>
            <a:off x="250825" y="1125538"/>
            <a:ext cx="8642350" cy="574675"/>
          </a:xfrm>
        </p:spPr>
        <p:txBody>
          <a:bodyPr/>
          <a:lstStyle/>
          <a:p>
            <a:pPr eaLnBrk="1" hangingPunct="1"/>
            <a:r>
              <a:rPr lang="en-US" altLang="zh-CN" smtClean="0"/>
              <a:t>CPU</a:t>
            </a:r>
            <a:r>
              <a:rPr lang="zh-CN" altLang="en-US" smtClean="0"/>
              <a:t>读取</a:t>
            </a:r>
            <a:r>
              <a:rPr lang="en-US" altLang="zh-CN" smtClean="0"/>
              <a:t>C</a:t>
            </a:r>
            <a:r>
              <a:rPr lang="zh-CN" altLang="en-US" smtClean="0"/>
              <a:t>口时，所读出的</a:t>
            </a:r>
            <a:r>
              <a:rPr lang="en-US" altLang="en-US" smtClean="0">
                <a:solidFill>
                  <a:srgbClr val="CC0000"/>
                </a:solidFill>
              </a:rPr>
              <a:t>端口</a:t>
            </a:r>
            <a:r>
              <a:rPr lang="en-US" altLang="zh-CN" smtClean="0">
                <a:solidFill>
                  <a:srgbClr val="CC0000"/>
                </a:solidFill>
              </a:rPr>
              <a:t>C</a:t>
            </a:r>
            <a:r>
              <a:rPr lang="zh-CN" altLang="en-US" smtClean="0"/>
              <a:t>中各位的含义。</a:t>
            </a:r>
          </a:p>
        </p:txBody>
      </p:sp>
    </p:spTree>
    <p:extLst>
      <p:ext uri="{BB962C8B-B14F-4D97-AF65-F5344CB8AC3E}">
        <p14:creationId xmlns:p14="http://schemas.microsoft.com/office/powerpoint/2010/main" val="566335905"/>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pPr eaLnBrk="1"/>
            <a:r>
              <a:rPr lang="en-US" altLang="zh-CN" dirty="0" smtClean="0"/>
              <a:t>I/O</a:t>
            </a:r>
            <a:r>
              <a:rPr lang="zh-CN" altLang="en-US" dirty="0"/>
              <a:t>接口</a:t>
            </a:r>
            <a:r>
              <a:rPr lang="zh-CN" altLang="en-US" dirty="0" smtClean="0"/>
              <a:t>概述</a:t>
            </a:r>
            <a:endParaRPr lang="en-US" altLang="zh-CN" dirty="0" smtClean="0"/>
          </a:p>
          <a:p>
            <a:pPr lvl="1" eaLnBrk="1"/>
            <a:r>
              <a:rPr lang="en-US" altLang="zh-CN" dirty="0" smtClean="0"/>
              <a:t>I/O</a:t>
            </a:r>
            <a:r>
              <a:rPr lang="zh-CN" altLang="en-US" dirty="0" smtClean="0"/>
              <a:t>编址、基本输入输出接口、握手</a:t>
            </a:r>
            <a:endParaRPr lang="zh-CN" altLang="en-US" dirty="0"/>
          </a:p>
          <a:p>
            <a:pPr eaLnBrk="1"/>
            <a:r>
              <a:rPr lang="en-US" altLang="zh-CN" dirty="0">
                <a:solidFill>
                  <a:srgbClr val="000000"/>
                </a:solidFill>
              </a:rPr>
              <a:t>I/O</a:t>
            </a:r>
            <a:r>
              <a:rPr lang="zh-CN" altLang="en-US" dirty="0">
                <a:solidFill>
                  <a:srgbClr val="000000"/>
                </a:solidFill>
              </a:rPr>
              <a:t>端口地址</a:t>
            </a:r>
            <a:r>
              <a:rPr lang="zh-CN" altLang="en-US" dirty="0" smtClean="0">
                <a:solidFill>
                  <a:srgbClr val="000000"/>
                </a:solidFill>
              </a:rPr>
              <a:t>译码</a:t>
            </a:r>
            <a:endParaRPr lang="en-US" altLang="zh-CN" dirty="0" smtClean="0">
              <a:solidFill>
                <a:srgbClr val="000000"/>
              </a:solidFill>
            </a:endParaRPr>
          </a:p>
          <a:p>
            <a:pPr lvl="1" eaLnBrk="1"/>
            <a:r>
              <a:rPr lang="zh-CN" altLang="en-US" dirty="0" smtClean="0">
                <a:solidFill>
                  <a:srgbClr val="000000"/>
                </a:solidFill>
              </a:rPr>
              <a:t>译码电路的设计</a:t>
            </a:r>
            <a:endParaRPr lang="en-US" altLang="zh-CN" dirty="0">
              <a:solidFill>
                <a:srgbClr val="000000"/>
              </a:solidFill>
            </a:endParaRPr>
          </a:p>
          <a:p>
            <a:pPr eaLnBrk="1"/>
            <a:r>
              <a:rPr lang="zh-CN" altLang="en-US" dirty="0">
                <a:solidFill>
                  <a:srgbClr val="000000"/>
                </a:solidFill>
              </a:rPr>
              <a:t>可编程外围设备</a:t>
            </a:r>
            <a:r>
              <a:rPr lang="zh-CN" altLang="en-US" dirty="0" smtClean="0">
                <a:solidFill>
                  <a:srgbClr val="000000"/>
                </a:solidFill>
              </a:rPr>
              <a:t>接口</a:t>
            </a:r>
            <a:endParaRPr lang="en-US" altLang="zh-CN" dirty="0" smtClean="0">
              <a:solidFill>
                <a:srgbClr val="000000"/>
              </a:solidFill>
            </a:endParaRPr>
          </a:p>
          <a:p>
            <a:pPr lvl="1" eaLnBrk="1"/>
            <a:r>
              <a:rPr lang="en-US" altLang="zh-CN" dirty="0" smtClean="0">
                <a:solidFill>
                  <a:srgbClr val="000000"/>
                </a:solidFill>
              </a:rPr>
              <a:t>82C55</a:t>
            </a:r>
            <a:r>
              <a:rPr lang="zh-CN" altLang="en-US" dirty="0" smtClean="0">
                <a:solidFill>
                  <a:srgbClr val="000000"/>
                </a:solidFill>
              </a:rPr>
              <a:t>的引脚、工作方式、编程和应用</a:t>
            </a:r>
            <a:endParaRPr lang="en-US" altLang="zh-CN" dirty="0" smtClean="0">
              <a:solidFill>
                <a:srgbClr val="000000"/>
              </a:solidFill>
            </a:endParaRPr>
          </a:p>
          <a:p>
            <a:pPr eaLnBrk="1"/>
            <a:r>
              <a:rPr lang="en-US" altLang="zh-CN" dirty="0" smtClean="0">
                <a:solidFill>
                  <a:srgbClr val="008000"/>
                </a:solidFill>
              </a:rPr>
              <a:t>8254</a:t>
            </a:r>
            <a:r>
              <a:rPr lang="zh-CN" altLang="en-US" dirty="0">
                <a:solidFill>
                  <a:srgbClr val="008000"/>
                </a:solidFill>
              </a:rPr>
              <a:t>可编程间隔定时器</a:t>
            </a:r>
            <a:endParaRPr lang="en-US" altLang="zh-CN" dirty="0">
              <a:solidFill>
                <a:srgbClr val="008000"/>
              </a:solidFill>
            </a:endParaRPr>
          </a:p>
          <a:p>
            <a:pPr eaLnBrk="1"/>
            <a:r>
              <a:rPr lang="en-US" altLang="zh-CN" dirty="0">
                <a:solidFill>
                  <a:srgbClr val="008000"/>
                </a:solidFill>
              </a:rPr>
              <a:t>16550</a:t>
            </a:r>
            <a:r>
              <a:rPr lang="zh-CN" altLang="en-US" dirty="0">
                <a:solidFill>
                  <a:srgbClr val="008000"/>
                </a:solidFill>
              </a:rPr>
              <a:t>可编程通信接口</a:t>
            </a:r>
            <a:endParaRPr lang="en-US" altLang="zh-CN" dirty="0">
              <a:solidFill>
                <a:srgbClr val="008000"/>
              </a:solidFill>
            </a:endParaRPr>
          </a:p>
          <a:p>
            <a:pPr eaLnBrk="1"/>
            <a:r>
              <a:rPr lang="zh-CN" altLang="en-US" dirty="0">
                <a:solidFill>
                  <a:srgbClr val="008000"/>
                </a:solidFill>
              </a:rPr>
              <a:t>模</a:t>
            </a:r>
            <a:r>
              <a:rPr lang="en-US" altLang="zh-CN" dirty="0">
                <a:solidFill>
                  <a:srgbClr val="008000"/>
                </a:solidFill>
              </a:rPr>
              <a:t>/</a:t>
            </a:r>
            <a:r>
              <a:rPr lang="zh-CN" altLang="en-US" dirty="0">
                <a:solidFill>
                  <a:srgbClr val="008000"/>
                </a:solidFill>
              </a:rPr>
              <a:t>数转换器与数</a:t>
            </a:r>
            <a:r>
              <a:rPr lang="en-US" altLang="zh-CN" dirty="0">
                <a:solidFill>
                  <a:srgbClr val="008000"/>
                </a:solidFill>
              </a:rPr>
              <a:t>/</a:t>
            </a:r>
            <a:r>
              <a:rPr lang="zh-CN" altLang="en-US" dirty="0">
                <a:solidFill>
                  <a:srgbClr val="008000"/>
                </a:solidFill>
              </a:rPr>
              <a:t>模转换器</a:t>
            </a:r>
            <a:endParaRPr lang="en-US" altLang="zh-CN" dirty="0">
              <a:solidFill>
                <a:srgbClr val="008000"/>
              </a:solidFill>
            </a:endParaRPr>
          </a:p>
          <a:p>
            <a:endParaRPr lang="en-US" dirty="0"/>
          </a:p>
        </p:txBody>
      </p:sp>
    </p:spTree>
    <p:extLst>
      <p:ext uri="{BB962C8B-B14F-4D97-AF65-F5344CB8AC3E}">
        <p14:creationId xmlns:p14="http://schemas.microsoft.com/office/powerpoint/2010/main" val="262990123"/>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pPr eaLnBrk="1"/>
            <a:r>
              <a:rPr lang="zh-CN" altLang="en-US" dirty="0" smtClean="0"/>
              <a:t>习题</a:t>
            </a:r>
            <a:r>
              <a:rPr lang="en-US" altLang="zh-CN" dirty="0" smtClean="0"/>
              <a:t>5</a:t>
            </a:r>
            <a:r>
              <a:rPr lang="zh-CN" altLang="en-US" dirty="0" smtClean="0"/>
              <a:t>，习题</a:t>
            </a:r>
            <a:r>
              <a:rPr lang="en-US" altLang="zh-CN" dirty="0" smtClean="0"/>
              <a:t>25</a:t>
            </a:r>
            <a:r>
              <a:rPr lang="zh-CN" altLang="en-US" dirty="0" smtClean="0"/>
              <a:t>，习题</a:t>
            </a:r>
            <a:r>
              <a:rPr lang="en-US" altLang="zh-CN" dirty="0" smtClean="0"/>
              <a:t>31</a:t>
            </a:r>
            <a:r>
              <a:rPr lang="zh-CN" altLang="en-US" dirty="0" smtClean="0"/>
              <a:t>，习题</a:t>
            </a:r>
            <a:r>
              <a:rPr lang="en-US" altLang="zh-CN" dirty="0" smtClean="0"/>
              <a:t>43</a:t>
            </a:r>
            <a:r>
              <a:rPr lang="zh-CN" altLang="en-US" dirty="0" smtClean="0"/>
              <a:t>。</a:t>
            </a:r>
            <a:endParaRPr lang="en-US" altLang="zh-CN" dirty="0"/>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9718</TotalTime>
  <Words>5267</Words>
  <Application>Microsoft Office PowerPoint</Application>
  <PresentationFormat>全屏显示(4:3)</PresentationFormat>
  <Paragraphs>761</Paragraphs>
  <Slides>99</Slides>
  <Notes>10</Notes>
  <HiddenSlides>0</HiddenSlides>
  <MMClips>0</MMClips>
  <ScaleCrop>false</ScaleCrop>
  <HeadingPairs>
    <vt:vector size="4" baseType="variant">
      <vt:variant>
        <vt:lpstr>主题</vt:lpstr>
      </vt:variant>
      <vt:variant>
        <vt:i4>1</vt:i4>
      </vt:variant>
      <vt:variant>
        <vt:lpstr>幻灯片标题</vt:lpstr>
      </vt:variant>
      <vt:variant>
        <vt:i4>99</vt:i4>
      </vt:variant>
    </vt:vector>
  </HeadingPairs>
  <TitlesOfParts>
    <vt:vector size="100" baseType="lpstr">
      <vt:lpstr>默认设计模板</vt:lpstr>
      <vt:lpstr>第11章     基本I/O接口</vt:lpstr>
      <vt:lpstr>本章内容</vt:lpstr>
      <vt:lpstr>I/O接口概述</vt:lpstr>
      <vt:lpstr>I/O指令</vt:lpstr>
      <vt:lpstr>I/O指令</vt:lpstr>
      <vt:lpstr>I/O指令</vt:lpstr>
      <vt:lpstr>独立编址I/O和存储器映像I/O</vt:lpstr>
      <vt:lpstr>独立编址I/O</vt:lpstr>
      <vt:lpstr>存储器映像I/O</vt:lpstr>
      <vt:lpstr>PC机I/O映像</vt:lpstr>
      <vt:lpstr>基本输入输出接口</vt:lpstr>
      <vt:lpstr>基本输入输出接口</vt:lpstr>
      <vt:lpstr>握手</vt:lpstr>
      <vt:lpstr>握手</vt:lpstr>
      <vt:lpstr>关于接口电路的注释</vt:lpstr>
      <vt:lpstr>关于接口电路的注释</vt:lpstr>
      <vt:lpstr>关于接口电路的注释</vt:lpstr>
      <vt:lpstr>关于接口电路的注释</vt:lpstr>
      <vt:lpstr>本章内容</vt:lpstr>
      <vt:lpstr>I/O端口地址译码</vt:lpstr>
      <vt:lpstr>译码8位I/O地址</vt:lpstr>
      <vt:lpstr>译码8位I/O地址</vt:lpstr>
      <vt:lpstr>译码8位I/O地址</vt:lpstr>
      <vt:lpstr>译码8位I/O地址</vt:lpstr>
      <vt:lpstr>译码16位I/O地址</vt:lpstr>
      <vt:lpstr>8位与16位I/O端口</vt:lpstr>
      <vt:lpstr>8位与16位I/O端口</vt:lpstr>
      <vt:lpstr>8位与16位I/O端口</vt:lpstr>
      <vt:lpstr>32位I/O端口</vt:lpstr>
      <vt:lpstr>Pentium~Core2的I/O体</vt:lpstr>
      <vt:lpstr>Pentium~Core2的I/O体</vt:lpstr>
      <vt:lpstr>Pentium~Core2的I/O体</vt:lpstr>
      <vt:lpstr>本章内容</vt:lpstr>
      <vt:lpstr>可编程外围设备接口</vt:lpstr>
      <vt:lpstr>并行数据传输方式</vt:lpstr>
      <vt:lpstr>82C55的基本特征</vt:lpstr>
      <vt:lpstr>82C55的引脚</vt:lpstr>
      <vt:lpstr>82C55的内部结构</vt:lpstr>
      <vt:lpstr>8255A的内部结构</vt:lpstr>
      <vt:lpstr>数据端口</vt:lpstr>
      <vt:lpstr>数据端口</vt:lpstr>
      <vt:lpstr>读写控制逻辑</vt:lpstr>
      <vt:lpstr>系统复位</vt:lpstr>
      <vt:lpstr>端口功能选择</vt:lpstr>
      <vt:lpstr>与80386SX低位I/O体相连的82C55</vt:lpstr>
      <vt:lpstr>8255A的工作方式</vt:lpstr>
      <vt:lpstr>82C55编程</vt:lpstr>
      <vt:lpstr>82C55编程</vt:lpstr>
      <vt:lpstr>82C55编程</vt:lpstr>
      <vt:lpstr>82C55编程</vt:lpstr>
      <vt:lpstr>82C55编程</vt:lpstr>
      <vt:lpstr>82C55编程</vt:lpstr>
      <vt:lpstr>82C55编程</vt:lpstr>
      <vt:lpstr>82C55编程</vt:lpstr>
      <vt:lpstr>82C55编程</vt:lpstr>
      <vt:lpstr>方式0操作</vt:lpstr>
      <vt:lpstr>8位LED显示器通过82C55连接到8088</vt:lpstr>
      <vt:lpstr>8位LED显示器通过82C55连接到8088</vt:lpstr>
      <vt:lpstr>8位LED显示器通过82C55连接到8088</vt:lpstr>
      <vt:lpstr>8位LED显示器通过82C55连接到8088</vt:lpstr>
      <vt:lpstr>8位LED显示器通过82C55连接到8088</vt:lpstr>
      <vt:lpstr>与82C55接口的LCD显示器</vt:lpstr>
      <vt:lpstr>键盘及其接口</vt:lpstr>
      <vt:lpstr>简易键盘的工作原理</vt:lpstr>
      <vt:lpstr>扫描法键盘识别</vt:lpstr>
      <vt:lpstr>按键抖动</vt:lpstr>
      <vt:lpstr>硬件消抖电路</vt:lpstr>
      <vt:lpstr>串健问题的处理</vt:lpstr>
      <vt:lpstr>PowerPoint 演示文稿</vt:lpstr>
      <vt:lpstr>PowerPoint 演示文稿</vt:lpstr>
      <vt:lpstr>PowerPoint 演示文稿</vt:lpstr>
      <vt:lpstr>PowerPoint 演示文稿</vt:lpstr>
      <vt:lpstr>PowerPoint 演示文稿</vt:lpstr>
      <vt:lpstr>PowerPoint 演示文稿</vt:lpstr>
      <vt:lpstr>方式1－选通输入/输出</vt:lpstr>
      <vt:lpstr>方式1选通输入—端口A</vt:lpstr>
      <vt:lpstr>方式1选通输入—端口B</vt:lpstr>
      <vt:lpstr>方式1选通输入</vt:lpstr>
      <vt:lpstr>方式1选通输入</vt:lpstr>
      <vt:lpstr>方式1选通输入</vt:lpstr>
      <vt:lpstr>方式1选通输入</vt:lpstr>
      <vt:lpstr>方式1选通输出—端口A</vt:lpstr>
      <vt:lpstr>方式1选通输出—端口B</vt:lpstr>
      <vt:lpstr>方式1选通输出</vt:lpstr>
      <vt:lpstr>方式1选通输出</vt:lpstr>
      <vt:lpstr>方式1选通输出</vt:lpstr>
      <vt:lpstr>方式1选通输出</vt:lpstr>
      <vt:lpstr>方式2双向操作</vt:lpstr>
      <vt:lpstr>方式2双向操作</vt:lpstr>
      <vt:lpstr>方式2双向操作</vt:lpstr>
      <vt:lpstr>方式2双向操作</vt:lpstr>
      <vt:lpstr>方式2双向操作</vt:lpstr>
      <vt:lpstr>方式2双向操作</vt:lpstr>
      <vt:lpstr>方式2双向操作</vt:lpstr>
      <vt:lpstr>方式2双向操作</vt:lpstr>
      <vt:lpstr>82C55方式小结</vt:lpstr>
      <vt:lpstr>端口C的状态字</vt:lpstr>
      <vt:lpstr>本章小结</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NTKO</cp:lastModifiedBy>
  <cp:revision>1940</cp:revision>
  <dcterms:created xsi:type="dcterms:W3CDTF">2002-09-19T14:32:54Z</dcterms:created>
  <dcterms:modified xsi:type="dcterms:W3CDTF">2015-01-02T10:16:41Z</dcterms:modified>
</cp:coreProperties>
</file>