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504" r:id="rId2"/>
    <p:sldId id="505" r:id="rId3"/>
    <p:sldId id="625" r:id="rId4"/>
    <p:sldId id="627" r:id="rId5"/>
    <p:sldId id="634" r:id="rId6"/>
    <p:sldId id="628" r:id="rId7"/>
    <p:sldId id="629" r:id="rId8"/>
    <p:sldId id="635" r:id="rId9"/>
    <p:sldId id="636" r:id="rId10"/>
    <p:sldId id="637" r:id="rId11"/>
    <p:sldId id="638" r:id="rId12"/>
    <p:sldId id="639" r:id="rId13"/>
    <p:sldId id="630" r:id="rId14"/>
    <p:sldId id="640" r:id="rId15"/>
    <p:sldId id="631" r:id="rId16"/>
    <p:sldId id="641" r:id="rId17"/>
    <p:sldId id="642" r:id="rId18"/>
    <p:sldId id="632" r:id="rId19"/>
    <p:sldId id="643" r:id="rId20"/>
    <p:sldId id="644" r:id="rId21"/>
    <p:sldId id="633" r:id="rId22"/>
    <p:sldId id="653" r:id="rId23"/>
    <p:sldId id="655" r:id="rId24"/>
    <p:sldId id="654" r:id="rId25"/>
    <p:sldId id="624" r:id="rId26"/>
    <p:sldId id="626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23" r:id="rId36"/>
    <p:sldId id="513" r:id="rId3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CC"/>
    <a:srgbClr val="008000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56" d="100"/>
          <a:sy n="56" d="100"/>
        </p:scale>
        <p:origin x="-143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IRET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IRETD </a:t>
            </a:r>
            <a:r>
              <a:rPr lang="zh-CN" altLang="en-US" dirty="0" smtClean="0"/>
              <a:t>是相同操作码的助记符。</a:t>
            </a:r>
            <a:r>
              <a:rPr lang="en-US" altLang="zh-CN" dirty="0" smtClean="0"/>
              <a:t>IRETD </a:t>
            </a:r>
            <a:r>
              <a:rPr lang="zh-CN" altLang="en-US" dirty="0" smtClean="0"/>
              <a:t>助记符（中断返回双字）用于从使用 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位操作数大小的中断返回；不过大多数汇编器对这两种操作数大小都互换使用 </a:t>
            </a:r>
            <a:r>
              <a:rPr lang="en-US" altLang="zh-CN" dirty="0" smtClean="0"/>
              <a:t>IRET </a:t>
            </a:r>
            <a:r>
              <a:rPr lang="zh-CN" altLang="en-US" dirty="0" smtClean="0"/>
              <a:t>助记符。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9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CLTS—Clear Task-Switched Flag in CR0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0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09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100" cy="70643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12</a:t>
            </a:r>
            <a:r>
              <a:rPr lang="zh-CN" altLang="en-US" sz="4000" dirty="0" smtClean="0"/>
              <a:t>章  中断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</a:rPr>
              <a:t>：协处理器段超限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实模式</a:t>
            </a:r>
            <a:r>
              <a:rPr lang="zh-CN" altLang="en-US" dirty="0"/>
              <a:t>下</a:t>
            </a:r>
            <a:r>
              <a:rPr lang="zh-CN" altLang="en-US" dirty="0" smtClean="0"/>
              <a:t>，</a:t>
            </a:r>
            <a:r>
              <a:rPr lang="zh-CN" altLang="en-US" dirty="0"/>
              <a:t>若</a:t>
            </a:r>
            <a:r>
              <a:rPr lang="en-US" altLang="zh-CN" dirty="0" smtClean="0"/>
              <a:t>ESC</a:t>
            </a:r>
            <a:r>
              <a:rPr lang="zh-CN" altLang="en-US" dirty="0" smtClean="0"/>
              <a:t>指令（协处理器操作码）的存储器操作数超出偏移地址</a:t>
            </a:r>
            <a:r>
              <a:rPr lang="en-US" altLang="zh-CN" dirty="0" smtClean="0"/>
              <a:t>FFFFH</a:t>
            </a:r>
            <a:r>
              <a:rPr lang="zh-CN" altLang="en-US" dirty="0" smtClean="0"/>
              <a:t>，则发生该中断。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：无效任务状态段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在保护模式下，由于段限区域不是</a:t>
            </a:r>
            <a:r>
              <a:rPr lang="en-US" altLang="zh-CN" dirty="0" smtClean="0"/>
              <a:t>002BH</a:t>
            </a:r>
            <a:r>
              <a:rPr lang="zh-CN" altLang="en-US" dirty="0" smtClean="0"/>
              <a:t>或更高，则</a:t>
            </a:r>
            <a:r>
              <a:rPr lang="en-US" altLang="zh-CN" dirty="0" smtClean="0"/>
              <a:t>TSS</a:t>
            </a:r>
            <a:r>
              <a:rPr lang="zh-CN" altLang="en-US" dirty="0" smtClean="0"/>
              <a:t>无效，此时发生</a:t>
            </a:r>
            <a:r>
              <a:rPr lang="zh-CN" altLang="en-US" dirty="0"/>
              <a:t>该</a:t>
            </a:r>
            <a:r>
              <a:rPr lang="zh-CN" altLang="en-US" dirty="0" smtClean="0"/>
              <a:t>中断。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：段不存在</a:t>
            </a:r>
            <a:endParaRPr lang="en-US" altLang="zh-CN" dirty="0"/>
          </a:p>
          <a:p>
            <a:pPr lvl="1"/>
            <a:r>
              <a:rPr lang="zh-CN" altLang="en-US" dirty="0" smtClean="0"/>
              <a:t>当保护模式描述符中的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P=0</a:t>
            </a:r>
            <a:r>
              <a:rPr lang="zh-CN" altLang="en-US" dirty="0" smtClean="0"/>
              <a:t>）指示段不存在或无效时，发生该中断。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27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544616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12</a:t>
            </a:r>
            <a:r>
              <a:rPr lang="zh-CN" altLang="en-US" sz="2400" dirty="0" smtClean="0">
                <a:solidFill>
                  <a:srgbClr val="C00000"/>
                </a:solidFill>
              </a:rPr>
              <a:t>：堆栈段超限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保护模式下，</a:t>
            </a:r>
            <a:r>
              <a:rPr lang="zh-CN" altLang="en-US" sz="2400" dirty="0"/>
              <a:t>如果</a:t>
            </a:r>
            <a:r>
              <a:rPr lang="zh-CN" altLang="en-US" sz="2400" dirty="0" smtClean="0"/>
              <a:t>堆栈段不存在（</a:t>
            </a:r>
            <a:r>
              <a:rPr lang="en-US" altLang="zh-CN" sz="2400" dirty="0" smtClean="0"/>
              <a:t>P=0</a:t>
            </a:r>
            <a:r>
              <a:rPr lang="zh-CN" altLang="en-US" sz="2400" dirty="0" smtClean="0"/>
              <a:t>）或堆栈段超限，则发生该</a:t>
            </a:r>
            <a:r>
              <a:rPr lang="zh-CN" altLang="en-US" sz="2400" dirty="0"/>
              <a:t>中断。</a:t>
            </a:r>
            <a:endParaRPr lang="en-US" altLang="zh-CN" sz="2400" dirty="0"/>
          </a:p>
          <a:p>
            <a:pPr lvl="1"/>
            <a:endParaRPr lang="en-US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13</a:t>
            </a:r>
            <a:r>
              <a:rPr lang="zh-CN" altLang="en-US" sz="2400" dirty="0" smtClean="0">
                <a:solidFill>
                  <a:srgbClr val="C00000"/>
                </a:solidFill>
              </a:rPr>
              <a:t>：一般性保护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80286~Core2</a:t>
            </a:r>
            <a:r>
              <a:rPr lang="zh-CN" altLang="en-US" sz="2400" dirty="0" smtClean="0"/>
              <a:t>保护模式下，</a:t>
            </a:r>
            <a:r>
              <a:rPr lang="zh-CN" altLang="en-US" sz="2400" dirty="0" smtClean="0">
                <a:solidFill>
                  <a:srgbClr val="C00000"/>
                </a:solidFill>
              </a:rPr>
              <a:t>大多数保护机制冲突都会引起该</a:t>
            </a:r>
            <a:r>
              <a:rPr lang="zh-CN" altLang="en-US" sz="2400" dirty="0">
                <a:solidFill>
                  <a:srgbClr val="C00000"/>
                </a:solidFill>
              </a:rPr>
              <a:t>中断</a:t>
            </a:r>
            <a:r>
              <a:rPr lang="zh-CN" altLang="en-US" sz="2400" dirty="0" smtClean="0"/>
              <a:t>。这些错误在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中表现为一般性保护错。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这些保护违规包括：描述符表边界超限；违反特权规则；装入了无效的描述符段类型；对被保护的代码段执行写操作；从只能执行的代码段读数据；对只读数据段的写操作；段边界超限；当执行</a:t>
            </a:r>
            <a:r>
              <a:rPr lang="en-US" altLang="zh-CN" sz="2400" dirty="0" smtClean="0"/>
              <a:t>CLTS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HLT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LGDT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LIDT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LLDT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LMSW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LTR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CPL!=0</a:t>
            </a:r>
            <a:r>
              <a:rPr lang="zh-CN" altLang="en-US" sz="2400" dirty="0" smtClean="0"/>
              <a:t>；当执行</a:t>
            </a:r>
            <a:r>
              <a:rPr lang="en-US" altLang="zh-CN" sz="2400" dirty="0" smtClean="0"/>
              <a:t>CLI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LOCK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OUT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OUTS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STI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CPL&gt;IOPL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9028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>
                <a:solidFill>
                  <a:srgbClr val="C00000"/>
                </a:solidFill>
              </a:rPr>
              <a:t>14</a:t>
            </a:r>
            <a:r>
              <a:rPr lang="zh-CN" altLang="en-US" sz="2400" dirty="0" smtClean="0">
                <a:solidFill>
                  <a:srgbClr val="C00000"/>
                </a:solidFill>
              </a:rPr>
              <a:t>：页面出错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80386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80486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Pentium~Core2</a:t>
            </a:r>
            <a:r>
              <a:rPr lang="zh-CN" altLang="en-US" sz="2400" dirty="0" smtClean="0"/>
              <a:t>中，页故障将产生</a:t>
            </a:r>
            <a:r>
              <a:rPr lang="zh-CN" altLang="en-US" sz="2400" dirty="0"/>
              <a:t>该中断。</a:t>
            </a:r>
            <a:endParaRPr lang="en-US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16</a:t>
            </a:r>
            <a:r>
              <a:rPr lang="zh-CN" altLang="en-US" sz="2400" dirty="0" smtClean="0">
                <a:solidFill>
                  <a:srgbClr val="C00000"/>
                </a:solidFill>
              </a:rPr>
              <a:t>：协处理器出错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当</a:t>
            </a:r>
            <a:r>
              <a:rPr lang="en-US" altLang="zh-CN" sz="2400" dirty="0"/>
              <a:t>80386</a:t>
            </a:r>
            <a:r>
              <a:rPr lang="zh-CN" altLang="en-US" sz="2400" dirty="0"/>
              <a:t>、</a:t>
            </a:r>
            <a:r>
              <a:rPr lang="en-US" altLang="zh-CN" sz="2400" dirty="0"/>
              <a:t>80486</a:t>
            </a:r>
            <a:r>
              <a:rPr lang="zh-CN" altLang="en-US" sz="2400" dirty="0"/>
              <a:t>和</a:t>
            </a:r>
            <a:r>
              <a:rPr lang="en-US" altLang="zh-CN" sz="2400" dirty="0"/>
              <a:t>Pentium~Core2</a:t>
            </a:r>
            <a:r>
              <a:rPr lang="zh-CN" altLang="en-US" sz="2400" dirty="0"/>
              <a:t>的</a:t>
            </a:r>
            <a:r>
              <a:rPr lang="en-US" altLang="zh-CN" sz="2400" dirty="0"/>
              <a:t>ESC</a:t>
            </a:r>
            <a:r>
              <a:rPr lang="zh-CN" altLang="en-US" sz="2400" dirty="0"/>
              <a:t>或</a:t>
            </a:r>
            <a:r>
              <a:rPr lang="en-US" altLang="zh-CN" sz="2400" dirty="0"/>
              <a:t>WAIT</a:t>
            </a:r>
            <a:r>
              <a:rPr lang="zh-CN" altLang="en-US" sz="2400" dirty="0" smtClean="0"/>
              <a:t>指令发生协处理器错误时，发生该</a:t>
            </a:r>
            <a:r>
              <a:rPr lang="zh-CN" altLang="en-US" sz="2400" dirty="0"/>
              <a:t>中断。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17</a:t>
            </a:r>
            <a:r>
              <a:rPr lang="zh-CN" altLang="en-US" sz="2400" dirty="0" smtClean="0">
                <a:solidFill>
                  <a:srgbClr val="C00000"/>
                </a:solidFill>
              </a:rPr>
              <a:t>：对齐检查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当对齐检查允许时，指示处理器检测到一个未对齐的存储器操作数。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18</a:t>
            </a:r>
            <a:r>
              <a:rPr lang="zh-CN" altLang="en-US" sz="2400" dirty="0" smtClean="0">
                <a:solidFill>
                  <a:srgbClr val="C00000"/>
                </a:solidFill>
              </a:rPr>
              <a:t>：机器检查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Pentium~Core2</a:t>
            </a:r>
            <a:r>
              <a:rPr lang="zh-CN" altLang="en-US" sz="2400" dirty="0" smtClean="0"/>
              <a:t>中，指示处理器检测到一个内部机器错误或一个总线错误，或外部</a:t>
            </a:r>
            <a:r>
              <a:rPr lang="en-US" altLang="zh-CN" sz="2400" dirty="0" smtClean="0"/>
              <a:t>Agent</a:t>
            </a:r>
            <a:r>
              <a:rPr lang="zh-CN" altLang="en-US" sz="2400" dirty="0" smtClean="0"/>
              <a:t>检测到一个总线错误。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45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微处理器现有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条中断指令：</a:t>
            </a:r>
            <a:endParaRPr lang="en-US" altLang="zh-CN" dirty="0" smtClean="0"/>
          </a:p>
          <a:p>
            <a:pPr lvl="1"/>
            <a:r>
              <a:rPr lang="en-US" dirty="0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INT3</a:t>
            </a:r>
          </a:p>
          <a:p>
            <a:pPr lvl="1"/>
            <a:r>
              <a:rPr lang="en-US" dirty="0" smtClean="0"/>
              <a:t>INTO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BOUND</a:t>
            </a:r>
          </a:p>
          <a:p>
            <a:pPr lvl="1"/>
            <a:r>
              <a:rPr lang="en-US" dirty="0" smtClean="0"/>
              <a:t>IRET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INT n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调用入口地址存于向量号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的中断服务程序。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INT3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INT  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INTO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INT 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/>
              <a:t>INTO</a:t>
            </a:r>
            <a:r>
              <a:rPr lang="zh-CN" altLang="en-US" dirty="0" smtClean="0"/>
              <a:t>指令检查</a:t>
            </a:r>
            <a:r>
              <a:rPr lang="en-US" altLang="zh-CN" dirty="0" smtClean="0"/>
              <a:t>OF</a:t>
            </a:r>
            <a:r>
              <a:rPr lang="zh-CN" altLang="en-US" dirty="0" smtClean="0"/>
              <a:t>标志。如果</a:t>
            </a:r>
            <a:r>
              <a:rPr lang="en-US" altLang="zh-CN" dirty="0" smtClean="0"/>
              <a:t>OF=1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INTO</a:t>
            </a:r>
            <a:r>
              <a:rPr lang="zh-CN" altLang="en-US" dirty="0"/>
              <a:t>指令</a:t>
            </a:r>
            <a:r>
              <a:rPr lang="zh-CN" altLang="en-US" dirty="0" smtClean="0"/>
              <a:t>调用类型号为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号的中断服务程序。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74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 </a:t>
            </a: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src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比较寄存器和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个字存储器数据。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BOUND AX, DATA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IRET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中断返回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用于软件和硬件中断的返回。</a:t>
            </a:r>
            <a:endParaRPr lang="en-US" dirty="0"/>
          </a:p>
          <a:p>
            <a:pPr lvl="1"/>
            <a:r>
              <a:rPr lang="zh-CN" altLang="en-US" dirty="0"/>
              <a:t>如果工作在实模式下，则使用</a:t>
            </a:r>
            <a:r>
              <a:rPr lang="en-US" altLang="zh-CN" dirty="0"/>
              <a:t>IRET</a:t>
            </a:r>
            <a:r>
              <a:rPr lang="zh-CN" altLang="en-US" dirty="0"/>
              <a:t>指令。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保护模式下，用</a:t>
            </a:r>
            <a:r>
              <a:rPr lang="en-US" altLang="zh-CN" dirty="0" smtClean="0"/>
              <a:t>IRETD</a:t>
            </a:r>
            <a:r>
              <a:rPr lang="zh-CN" altLang="en-US" dirty="0" smtClean="0"/>
              <a:t>指令，因为这些微处理器将</a:t>
            </a:r>
            <a:r>
              <a:rPr lang="en-US" altLang="zh-CN" dirty="0" smtClean="0"/>
              <a:t>EIP/CS/EFLAG</a:t>
            </a:r>
            <a:r>
              <a:rPr lang="zh-CN" altLang="en-US" dirty="0" smtClean="0"/>
              <a:t>压入堆栈。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Pentium 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位模式下，使用</a:t>
            </a:r>
            <a:r>
              <a:rPr lang="en-US" altLang="zh-CN" dirty="0" smtClean="0"/>
              <a:t>IRETQ</a:t>
            </a:r>
            <a:r>
              <a:rPr lang="zh-CN" altLang="en-US" dirty="0" smtClean="0"/>
              <a:t>指令。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22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当微处理器</a:t>
            </a:r>
            <a:r>
              <a:rPr lang="zh-CN" altLang="en-US" dirty="0" smtClean="0">
                <a:solidFill>
                  <a:srgbClr val="0000CC"/>
                </a:solidFill>
              </a:rPr>
              <a:t>执行完当前指令</a:t>
            </a:r>
            <a:r>
              <a:rPr lang="zh-CN" altLang="en-US" dirty="0" smtClean="0"/>
              <a:t>后，按下列顺序判断是否有中断发生：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指令执行情况；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单</a:t>
            </a:r>
            <a:r>
              <a:rPr lang="zh-CN" altLang="en-US" dirty="0" smtClean="0"/>
              <a:t>步中断；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NMI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协处理器段超限；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 </a:t>
            </a:r>
            <a:r>
              <a:rPr lang="zh-CN" altLang="en-US" dirty="0" smtClean="0"/>
              <a:t>指令。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3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 smtClean="0">
                <a:solidFill>
                  <a:srgbClr val="0000CC"/>
                </a:solidFill>
              </a:rPr>
              <a:t>有中断发生</a:t>
            </a:r>
            <a:r>
              <a:rPr lang="zh-CN" altLang="en-US" dirty="0" smtClean="0"/>
              <a:t>，则按下列顺序处理：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将标志寄存器入栈；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清除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</a:t>
            </a:r>
            <a:r>
              <a:rPr lang="zh-CN" altLang="en-US" dirty="0" smtClean="0"/>
              <a:t>标志；</a:t>
            </a:r>
            <a:endParaRPr lang="en-US" altLang="zh-CN" dirty="0" smtClean="0"/>
          </a:p>
          <a:p>
            <a:pPr lvl="1"/>
            <a:r>
              <a:rPr lang="en-US" dirty="0" smtClean="0"/>
              <a:t>CS</a:t>
            </a:r>
            <a:r>
              <a:rPr lang="zh-CN" altLang="en-US" dirty="0" smtClean="0"/>
              <a:t>入</a:t>
            </a:r>
            <a:r>
              <a:rPr lang="zh-CN" altLang="en-US" dirty="0" smtClean="0"/>
              <a:t>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指令指针</a:t>
            </a:r>
            <a:r>
              <a:rPr lang="en-US" altLang="zh-CN" dirty="0" smtClean="0"/>
              <a:t>IP</a:t>
            </a:r>
            <a:r>
              <a:rPr lang="zh-CN" altLang="en-US" dirty="0" smtClean="0"/>
              <a:t>入栈；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取出中断向量内容，送入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11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关于</a:t>
            </a:r>
            <a:r>
              <a:rPr lang="zh-CN" altLang="en-US" sz="2400" dirty="0">
                <a:solidFill>
                  <a:srgbClr val="C00000"/>
                </a:solidFill>
              </a:rPr>
              <a:t>返回地址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有时，返回地址为程序中的</a:t>
            </a:r>
            <a:r>
              <a:rPr lang="zh-CN" altLang="en-US" sz="2400" dirty="0">
                <a:solidFill>
                  <a:srgbClr val="0000CC"/>
                </a:solidFill>
              </a:rPr>
              <a:t>下一条指令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有时指向程序中</a:t>
            </a:r>
            <a:r>
              <a:rPr lang="zh-CN" altLang="en-US" sz="2400" dirty="0">
                <a:solidFill>
                  <a:srgbClr val="0000CC"/>
                </a:solidFill>
              </a:rPr>
              <a:t>发生中断的地方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中断</a:t>
            </a:r>
            <a:r>
              <a:rPr lang="zh-CN" altLang="en-US" sz="2400" dirty="0"/>
              <a:t>类型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zh-CN" altLang="en-US" sz="2400" dirty="0"/>
              <a:t>、</a:t>
            </a:r>
            <a:r>
              <a:rPr lang="en-US" altLang="zh-CN" sz="24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 dirty="0"/>
              <a:t>和</a:t>
            </a:r>
            <a:r>
              <a:rPr lang="en-US" altLang="zh-CN" sz="2400" dirty="0"/>
              <a:t>13</a:t>
            </a:r>
            <a:r>
              <a:rPr lang="zh-CN" altLang="en-US" sz="2400" dirty="0"/>
              <a:t>压入堆栈的返回地址是指向错误指令，而不是下一条指令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使得中断服务程序</a:t>
            </a:r>
            <a:r>
              <a:rPr lang="zh-CN" altLang="en-US" sz="2400" dirty="0"/>
              <a:t>在某些错误情况下有可能</a:t>
            </a:r>
            <a:r>
              <a:rPr lang="zh-CN" altLang="en-US" sz="2400" dirty="0">
                <a:solidFill>
                  <a:srgbClr val="0000CC"/>
                </a:solidFill>
              </a:rPr>
              <a:t>重新执行该指令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一些保护模式中断（类型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）将</a:t>
            </a:r>
            <a:r>
              <a:rPr lang="zh-CN" altLang="en-US" sz="2400" dirty="0" smtClean="0">
                <a:solidFill>
                  <a:srgbClr val="0000CC"/>
                </a:solidFill>
              </a:rPr>
              <a:t>错误代码</a:t>
            </a:r>
            <a:r>
              <a:rPr lang="zh-CN" altLang="en-US" sz="2400" dirty="0" smtClean="0"/>
              <a:t>紧跟返回地址压入堆栈。错误代码识别引起中的选择符（</a:t>
            </a: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）。如果不包括选择符，则错误代码为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586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保护模式中断操作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保护模式下的中断与实模式几乎完全相同，但</a:t>
            </a:r>
            <a:r>
              <a:rPr lang="zh-CN" altLang="en-US" dirty="0" smtClean="0">
                <a:solidFill>
                  <a:srgbClr val="0000CC"/>
                </a:solidFill>
              </a:rPr>
              <a:t>中断向量表不同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保护模式使用一组存储在</a:t>
            </a:r>
            <a:r>
              <a:rPr lang="zh-CN" altLang="en-US" dirty="0" smtClean="0">
                <a:solidFill>
                  <a:srgbClr val="0000CC"/>
                </a:solidFill>
              </a:rPr>
              <a:t>中断描述符表（</a:t>
            </a:r>
            <a:r>
              <a:rPr lang="en-US" altLang="zh-CN" dirty="0" smtClean="0">
                <a:solidFill>
                  <a:srgbClr val="0000CC"/>
                </a:solidFill>
              </a:rPr>
              <a:t>IDT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个中断描述符取得中断向量。</a:t>
            </a:r>
            <a:r>
              <a:rPr lang="zh-CN" altLang="en-US" dirty="0" smtClean="0">
                <a:solidFill>
                  <a:srgbClr val="0000CC"/>
                </a:solidFill>
              </a:rPr>
              <a:t>每个描述符占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中断描述符表占</a:t>
            </a:r>
            <a:r>
              <a:rPr lang="en-US" altLang="zh-CN" dirty="0" smtClean="0"/>
              <a:t>256×8=2KB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0536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1800199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中断描述符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中断服务程序的地址：</a:t>
            </a:r>
            <a:r>
              <a:rPr lang="en-US" altLang="zh-CN" sz="2400" dirty="0" smtClean="0"/>
              <a:t>Segment Selector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Offset</a:t>
            </a:r>
          </a:p>
          <a:p>
            <a:pPr lvl="1"/>
            <a:r>
              <a:rPr lang="zh-CN" altLang="en-US" sz="2400" dirty="0" smtClean="0"/>
              <a:t>描述符是在内存中：</a:t>
            </a:r>
            <a:r>
              <a:rPr lang="en-US" altLang="zh-CN" sz="2400" dirty="0" smtClean="0"/>
              <a:t>P</a:t>
            </a:r>
          </a:p>
          <a:p>
            <a:pPr lvl="1"/>
            <a:r>
              <a:rPr lang="zh-CN" altLang="en-US" sz="2400" dirty="0" smtClean="0"/>
              <a:t>描述符特权级：</a:t>
            </a:r>
            <a:r>
              <a:rPr lang="en-US" altLang="zh-CN" sz="2400" dirty="0" smtClean="0"/>
              <a:t>DPL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68557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241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基本中断处理</a:t>
            </a:r>
          </a:p>
          <a:p>
            <a:pPr eaLnBrk="1" hangingPunct="1"/>
            <a:r>
              <a:rPr lang="zh-CN" altLang="en-US" dirty="0" smtClean="0"/>
              <a:t>硬件中断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扩展中断结构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8259A</a:t>
            </a:r>
            <a:r>
              <a:rPr lang="zh-CN" altLang="en-US" dirty="0" smtClean="0">
                <a:solidFill>
                  <a:srgbClr val="008000"/>
                </a:solidFill>
              </a:rPr>
              <a:t>可编程中断控制器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中断实例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IDT</a:t>
            </a:r>
            <a:r>
              <a:rPr lang="zh-CN" altLang="en-US" dirty="0"/>
              <a:t>和中断描述符，保护模式中断像实模式中断一样发挥功能。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用</a:t>
            </a:r>
            <a:r>
              <a:rPr lang="en-US" altLang="zh-CN" dirty="0">
                <a:solidFill>
                  <a:srgbClr val="C00000"/>
                </a:solidFill>
              </a:rPr>
              <a:t>IRET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IRETD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r>
              <a:rPr lang="zh-CN" altLang="en-US" dirty="0"/>
              <a:t>从两种中断返回。</a:t>
            </a:r>
            <a:endParaRPr lang="en-US" altLang="zh-CN" dirty="0"/>
          </a:p>
          <a:p>
            <a:pPr lvl="1"/>
            <a:r>
              <a:rPr lang="en-US" dirty="0"/>
              <a:t>64</a:t>
            </a:r>
            <a:r>
              <a:rPr lang="zh-CN" altLang="en-US" dirty="0"/>
              <a:t>位模式下，用</a:t>
            </a:r>
            <a:r>
              <a:rPr lang="en-US" altLang="zh-CN" dirty="0">
                <a:solidFill>
                  <a:srgbClr val="C00000"/>
                </a:solidFill>
              </a:rPr>
              <a:t>IRETQ</a:t>
            </a:r>
            <a:r>
              <a:rPr lang="zh-CN" altLang="en-US" dirty="0"/>
              <a:t>从中断返回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实模式的中断向量可以转换成保护模式中断。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复制中断向量表中的</a:t>
            </a:r>
            <a:r>
              <a:rPr lang="zh-CN" altLang="en-US" dirty="0" smtClean="0">
                <a:solidFill>
                  <a:srgbClr val="0000CC"/>
                </a:solidFill>
              </a:rPr>
              <a:t>中断服务程序地址</a:t>
            </a:r>
            <a:r>
              <a:rPr lang="zh-CN" altLang="en-US" dirty="0" smtClean="0"/>
              <a:t>，并将其转换成存储于中断描述符中的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位偏移地址。</a:t>
            </a:r>
            <a:endParaRPr lang="en-US" altLang="zh-CN" dirty="0" smtClean="0"/>
          </a:p>
          <a:p>
            <a:pPr lvl="1"/>
            <a:r>
              <a:rPr lang="zh-CN" altLang="en-US" dirty="0"/>
              <a:t>全局描述符表</a:t>
            </a:r>
            <a:r>
              <a:rPr lang="zh-CN" altLang="en-US" dirty="0" smtClean="0"/>
              <a:t>将</a:t>
            </a:r>
            <a:r>
              <a:rPr lang="zh-CN" altLang="en-US" dirty="0"/>
              <a:t>存储器的前</a:t>
            </a:r>
            <a:r>
              <a:rPr lang="en-US" altLang="zh-CN" dirty="0"/>
              <a:t>1MB</a:t>
            </a:r>
            <a:r>
              <a:rPr lang="zh-CN" altLang="en-US" dirty="0"/>
              <a:t>标识为中断</a:t>
            </a:r>
            <a:r>
              <a:rPr lang="zh-CN" altLang="en-US" dirty="0" smtClean="0"/>
              <a:t>段，相应的</a:t>
            </a:r>
            <a:r>
              <a:rPr lang="zh-CN" altLang="en-US" dirty="0" smtClean="0">
                <a:solidFill>
                  <a:srgbClr val="0000CC"/>
                </a:solidFill>
              </a:rPr>
              <a:t>选择符和段描述符</a:t>
            </a:r>
            <a:r>
              <a:rPr lang="zh-CN" altLang="en-US" dirty="0" smtClean="0"/>
              <a:t>可放在全局描述符表中。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20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中断标志</a:t>
            </a:r>
            <a:r>
              <a:rPr lang="zh-CN" altLang="en-US" dirty="0" smtClean="0"/>
              <a:t>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IF</a:t>
            </a:r>
            <a:r>
              <a:rPr lang="zh-CN" altLang="en-US" dirty="0" smtClean="0">
                <a:solidFill>
                  <a:srgbClr val="C00000"/>
                </a:solidFill>
              </a:rPr>
              <a:t>：中断允许标志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STI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CLI</a:t>
            </a:r>
            <a:r>
              <a:rPr lang="zh-CN" altLang="en-US" dirty="0" smtClean="0"/>
              <a:t>指令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TF</a:t>
            </a:r>
            <a:r>
              <a:rPr lang="zh-CN" altLang="en-US" dirty="0" smtClean="0">
                <a:solidFill>
                  <a:srgbClr val="C00000"/>
                </a:solidFill>
              </a:rPr>
              <a:t>：陷阱标志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TF=1</a:t>
            </a:r>
            <a:r>
              <a:rPr lang="zh-CN" altLang="en-US" dirty="0" smtClean="0"/>
              <a:t>，它在每条指令执行之后产生一个陷阱中断（类型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）。这也是我们常成</a:t>
            </a:r>
            <a:r>
              <a:rPr lang="zh-CN" altLang="en-US" dirty="0" smtClean="0">
                <a:solidFill>
                  <a:srgbClr val="0000CC"/>
                </a:solidFill>
              </a:rPr>
              <a:t>陷阱中断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0000CC"/>
                </a:solidFill>
              </a:rPr>
              <a:t>单步中断</a:t>
            </a:r>
            <a:r>
              <a:rPr lang="zh-CN" altLang="en-US" dirty="0" smtClean="0"/>
              <a:t>的原因。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TF=0</a:t>
            </a:r>
            <a:r>
              <a:rPr lang="zh-CN" altLang="en-US" dirty="0" smtClean="0"/>
              <a:t>，程序正常执行。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没有特殊的指令</a:t>
            </a:r>
            <a:r>
              <a:rPr lang="zh-CN" altLang="en-US" dirty="0" smtClean="0"/>
              <a:t>来置位和清除陷阱标志。</a:t>
            </a:r>
            <a:endParaRPr lang="en-US" altLang="zh-CN" dirty="0" smtClean="0"/>
          </a:p>
          <a:p>
            <a:pPr lvl="2"/>
            <a:r>
              <a:rPr lang="en-US" dirty="0" smtClean="0"/>
              <a:t>PUSHF/PUSHFD</a:t>
            </a:r>
            <a:r>
              <a:rPr lang="zh-CN" altLang="en-US" dirty="0" smtClean="0"/>
              <a:t>，</a:t>
            </a:r>
            <a:r>
              <a:rPr lang="en-US" dirty="0" smtClean="0"/>
              <a:t>POPF/POPFD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6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置位</a:t>
            </a:r>
            <a:r>
              <a:rPr lang="en-US" altLang="zh-CN" dirty="0" smtClean="0"/>
              <a:t>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置位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的一个中断服务程序。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 PROC  FAR  USES  AX  BP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 BP, SP</a:t>
            </a:r>
          </a:p>
          <a:p>
            <a:pPr marL="457200" lvl="1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CC"/>
                </a:solidFill>
              </a:rPr>
              <a:t>MOV  AX, [BP+8]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	OR   </a:t>
            </a:r>
            <a:r>
              <a:rPr lang="en-US" sz="2400" dirty="0" smtClean="0">
                <a:solidFill>
                  <a:srgbClr val="0000CC"/>
                </a:solidFill>
              </a:rPr>
              <a:t>  AH</a:t>
            </a:r>
            <a:r>
              <a:rPr lang="en-US" sz="2400" dirty="0" smtClean="0">
                <a:solidFill>
                  <a:srgbClr val="0000CC"/>
                </a:solidFill>
              </a:rPr>
              <a:t>, 1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[BP+8], AX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IRET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EDNP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997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</a:t>
            </a:r>
            <a:r>
              <a:rPr lang="en-US" altLang="zh-CN" dirty="0" smtClean="0"/>
              <a:t>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的一个中断服务程序。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 PROC  FAR  USES  AX  BP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 BP, SP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		MOV  AX, [BP+8]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AND  AH, 0FEH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[BP+8], AX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IRET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EDNP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123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跟踪过程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1224135"/>
          </a:xfrm>
        </p:spPr>
        <p:txBody>
          <a:bodyPr/>
          <a:lstStyle/>
          <a:p>
            <a:r>
              <a:rPr lang="zh-CN" altLang="en-US" sz="2400" dirty="0" smtClean="0"/>
              <a:t>假定</a:t>
            </a:r>
            <a:r>
              <a:rPr lang="en-US" altLang="zh-CN" sz="2400" dirty="0" smtClean="0"/>
              <a:t>INT 40H</a:t>
            </a:r>
            <a:r>
              <a:rPr lang="zh-CN" altLang="en-US" sz="2400" dirty="0" smtClean="0"/>
              <a:t>指令访问</a:t>
            </a:r>
            <a:r>
              <a:rPr lang="en-US" altLang="zh-CN" sz="2400" dirty="0" smtClean="0"/>
              <a:t>TRON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INT 41H</a:t>
            </a:r>
            <a:r>
              <a:rPr lang="zh-CN" altLang="en-US" sz="2400" dirty="0" smtClean="0"/>
              <a:t>访问</a:t>
            </a:r>
            <a:r>
              <a:rPr lang="en-US" altLang="zh-CN" sz="2400" dirty="0" smtClean="0"/>
              <a:t>TROFF</a:t>
            </a:r>
            <a:r>
              <a:rPr lang="zh-CN" altLang="en-US" sz="2400" dirty="0" smtClean="0"/>
              <a:t>。下面的程序用于跟踪一个紧跟在</a:t>
            </a:r>
            <a:r>
              <a:rPr lang="en-US" altLang="zh-CN" sz="2400" dirty="0" smtClean="0"/>
              <a:t>INT 40H</a:t>
            </a:r>
            <a:r>
              <a:rPr lang="zh-CN" altLang="en-US" sz="2400" dirty="0" smtClean="0"/>
              <a:t>指令后的程序，对应于中断类型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或陷阱中断。</a:t>
            </a:r>
            <a:endParaRPr lang="en-US" altLang="zh-CN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408712" cy="4416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09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基本中断处理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硬件中断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扩展中断结构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8259A</a:t>
            </a:r>
            <a:r>
              <a:rPr lang="zh-CN" altLang="en-US" dirty="0" smtClean="0">
                <a:solidFill>
                  <a:srgbClr val="008000"/>
                </a:solidFill>
              </a:rPr>
              <a:t>可编程中断控制器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中断实例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64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008111"/>
          </a:xfrm>
        </p:spPr>
        <p:txBody>
          <a:bodyPr/>
          <a:lstStyle/>
          <a:p>
            <a:r>
              <a:rPr lang="zh-CN" altLang="en-US" dirty="0" smtClean="0"/>
              <a:t>微处理器有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个硬件中断输入：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INTR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0496" y="5703639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所有型号的</a:t>
            </a:r>
            <a:r>
              <a:rPr lang="en-US" altLang="zh-CN" sz="2400" b="1" dirty="0"/>
              <a:t>Intel</a:t>
            </a:r>
            <a:r>
              <a:rPr lang="zh-CN" altLang="en-US" sz="2400" b="1" dirty="0" smtClean="0"/>
              <a:t>微处理器上的中断引脚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62" y="2126924"/>
            <a:ext cx="5081778" cy="353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82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一旦激活</a:t>
            </a:r>
            <a:r>
              <a:rPr lang="en-US" altLang="zh-CN" dirty="0" smtClean="0"/>
              <a:t>NMI</a:t>
            </a:r>
            <a:r>
              <a:rPr lang="zh-CN" altLang="en-US" dirty="0" smtClean="0"/>
              <a:t>输入，就发生类型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中断。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INTR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的输入必须外部译码，以选择一个中断向量。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INTR</a:t>
            </a:r>
            <a:r>
              <a:rPr lang="zh-CN" altLang="en-US" dirty="0" smtClean="0"/>
              <a:t>引脚可以选择任何中断向量，但通常只使用</a:t>
            </a:r>
            <a:r>
              <a:rPr lang="en-US" altLang="zh-CN" dirty="0" smtClean="0"/>
              <a:t>20H~FFH</a:t>
            </a:r>
            <a:r>
              <a:rPr lang="zh-CN" altLang="en-US" dirty="0" smtClean="0"/>
              <a:t>之间的中断向量。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Intel</a:t>
            </a:r>
            <a:r>
              <a:rPr lang="zh-CN" altLang="en-US" dirty="0" smtClean="0"/>
              <a:t>保留</a:t>
            </a:r>
            <a:r>
              <a:rPr lang="en-US" altLang="zh-CN" dirty="0" smtClean="0"/>
              <a:t>00H~1FH</a:t>
            </a:r>
            <a:r>
              <a:rPr lang="zh-CN" altLang="en-US" dirty="0" smtClean="0"/>
              <a:t>之间的中断。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INTA#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用于响应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输入的一个输出引脚，将向量类型号加载到数据总线</a:t>
            </a:r>
            <a:r>
              <a:rPr lang="en-US" altLang="zh-CN" dirty="0" smtClean="0">
                <a:solidFill>
                  <a:srgbClr val="0000CC"/>
                </a:solidFill>
              </a:rPr>
              <a:t>D7~D0</a:t>
            </a:r>
            <a:r>
              <a:rPr lang="zh-CN" altLang="en-US" dirty="0" smtClean="0"/>
              <a:t>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45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边沿触发，在</a:t>
            </a:r>
            <a:r>
              <a:rPr lang="zh-CN" altLang="en-US" dirty="0" smtClean="0">
                <a:solidFill>
                  <a:srgbClr val="0000CC"/>
                </a:solidFill>
              </a:rPr>
              <a:t>上升沿</a:t>
            </a:r>
            <a:r>
              <a:rPr lang="zh-CN" altLang="en-US" dirty="0" smtClean="0"/>
              <a:t>申请中断。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在上升沿之后，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引脚必须保持逻辑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，直到微处理器识别它。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在上升沿被识别之前，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引脚必须保持逻辑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个时钟周期。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NMI</a:t>
            </a:r>
            <a:r>
              <a:rPr lang="zh-CN" altLang="en-US" dirty="0" smtClean="0"/>
              <a:t>常用于</a:t>
            </a:r>
            <a:r>
              <a:rPr lang="zh-CN" altLang="en-US" dirty="0" smtClean="0">
                <a:solidFill>
                  <a:srgbClr val="0000CC"/>
                </a:solidFill>
              </a:rPr>
              <a:t>奇偶校验错误和其他主要</a:t>
            </a:r>
            <a:r>
              <a:rPr lang="zh-CN" altLang="en-US" dirty="0" smtClean="0">
                <a:solidFill>
                  <a:srgbClr val="0000CC"/>
                </a:solidFill>
              </a:rPr>
              <a:t>系统故障</a:t>
            </a:r>
            <a:r>
              <a:rPr lang="zh-CN" altLang="en-US" dirty="0" smtClean="0"/>
              <a:t>（如</a:t>
            </a:r>
            <a:r>
              <a:rPr lang="zh-CN" altLang="en-US" dirty="0" smtClean="0"/>
              <a:t>掉</a:t>
            </a:r>
            <a:r>
              <a:rPr lang="zh-CN" altLang="en-US" dirty="0" smtClean="0"/>
              <a:t>电）。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响应这种类型的中断时，微处理器将</a:t>
            </a:r>
            <a:r>
              <a:rPr lang="zh-CN" altLang="en-US" dirty="0" smtClean="0">
                <a:solidFill>
                  <a:srgbClr val="0000CC"/>
                </a:solidFill>
              </a:rPr>
              <a:t>所有内部寄存器</a:t>
            </a:r>
            <a:r>
              <a:rPr lang="zh-CN" altLang="en-US" dirty="0" smtClean="0"/>
              <a:t>存于使用电池的备份存储器或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中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2016224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C00000"/>
                </a:solidFill>
              </a:rPr>
              <a:t>INTR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0000CC"/>
                </a:solidFill>
              </a:rPr>
              <a:t>电平</a:t>
            </a:r>
            <a:r>
              <a:rPr lang="zh-CN" altLang="en-US" dirty="0" smtClean="0"/>
              <a:t>敏感的，必须保持在逻辑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电平直到被识别为止。</a:t>
            </a:r>
            <a:endParaRPr lang="en-US" altLang="zh-CN" dirty="0" smtClean="0"/>
          </a:p>
          <a:p>
            <a:pPr marL="342900" lvl="1" indent="-342900">
              <a:buFontTx/>
              <a:buChar char="•"/>
            </a:pPr>
            <a:endParaRPr lang="en-US" altLang="zh-CN" dirty="0"/>
          </a:p>
          <a:p>
            <a:pPr marL="342900" lvl="1" indent="-342900">
              <a:buFontTx/>
              <a:buChar char="•"/>
            </a:pPr>
            <a:r>
              <a:rPr lang="en-US" altLang="zh-CN" dirty="0" smtClean="0"/>
              <a:t>INTR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的时序图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68960"/>
            <a:ext cx="78867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52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中断处理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中断的目的</a:t>
            </a:r>
            <a:endParaRPr lang="en-US" altLang="zh-CN" dirty="0" smtClean="0"/>
          </a:p>
          <a:p>
            <a:r>
              <a:rPr lang="zh-CN" altLang="en-US" dirty="0" smtClean="0"/>
              <a:t>中断（中断引脚、中断向量和专用中断）</a:t>
            </a:r>
            <a:endParaRPr lang="en-US" altLang="zh-CN" dirty="0" smtClean="0"/>
          </a:p>
          <a:p>
            <a:r>
              <a:rPr lang="zh-CN" altLang="en-US" dirty="0" smtClean="0"/>
              <a:t>中断指令</a:t>
            </a:r>
            <a:endParaRPr lang="en-US" altLang="zh-CN" dirty="0" smtClean="0"/>
          </a:p>
          <a:p>
            <a:r>
              <a:rPr lang="zh-CN" altLang="en-US" dirty="0" smtClean="0"/>
              <a:t>实模式中断操作</a:t>
            </a:r>
            <a:endParaRPr lang="en-US" altLang="zh-CN" dirty="0" smtClean="0"/>
          </a:p>
          <a:p>
            <a:r>
              <a:rPr lang="zh-CN" altLang="en-US" dirty="0" smtClean="0"/>
              <a:t>保护模式中断操作</a:t>
            </a:r>
            <a:endParaRPr lang="en-US" altLang="zh-CN" dirty="0" smtClean="0"/>
          </a:p>
          <a:p>
            <a:r>
              <a:rPr lang="zh-CN" altLang="en-US" dirty="0" smtClean="0"/>
              <a:t>中断标志位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8000"/>
                </a:solidFill>
              </a:rPr>
              <a:t>将一个中断向量存入向量表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29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4"/>
          </a:xfrm>
        </p:spPr>
        <p:txBody>
          <a:bodyPr/>
          <a:lstStyle/>
          <a:p>
            <a:r>
              <a:rPr lang="en-US" dirty="0" smtClean="0"/>
              <a:t>INTA#</a:t>
            </a:r>
            <a:r>
              <a:rPr lang="zh-CN" altLang="en-US" dirty="0" smtClean="0"/>
              <a:t>的响应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64829"/>
            <a:ext cx="48291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029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4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转换为边沿触发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976664" cy="478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0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82C55</a:t>
            </a:r>
            <a:r>
              <a:rPr lang="zh-CN" altLang="en-US" dirty="0" smtClean="0"/>
              <a:t>键盘中断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21672"/>
            <a:ext cx="6018150" cy="580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0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82C55</a:t>
            </a:r>
            <a:r>
              <a:rPr lang="zh-CN" altLang="en-US" dirty="0" smtClean="0"/>
              <a:t>键盘中断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432048"/>
          </a:xfrm>
        </p:spPr>
        <p:txBody>
          <a:bodyPr/>
          <a:lstStyle/>
          <a:p>
            <a:r>
              <a:rPr lang="zh-CN" altLang="en-US" sz="2400" dirty="0" smtClean="0"/>
              <a:t>读取按键的中断服务程序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764768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2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82C55</a:t>
            </a:r>
            <a:r>
              <a:rPr lang="zh-CN" altLang="en-US" dirty="0" smtClean="0"/>
              <a:t>键盘中断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21672"/>
            <a:ext cx="8784976" cy="432047"/>
          </a:xfrm>
        </p:spPr>
        <p:txBody>
          <a:bodyPr/>
          <a:lstStyle/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FIFO</a:t>
            </a:r>
            <a:r>
              <a:rPr lang="zh-CN" altLang="en-US" sz="2400" dirty="0" smtClean="0"/>
              <a:t>队列读出数据的过程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311731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2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中断处理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中断向量，标志位，实模式中断，保护模式中断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硬件中断</a:t>
            </a:r>
          </a:p>
          <a:p>
            <a:pPr lvl="1"/>
            <a:r>
              <a:rPr lang="zh-CN" altLang="en-US" dirty="0" smtClean="0"/>
              <a:t>引脚，特点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/>
              <a:t>习题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，习题</a:t>
            </a:r>
            <a:r>
              <a:rPr lang="en-US" altLang="zh-CN" sz="2400" dirty="0" smtClean="0"/>
              <a:t>27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中断的</a:t>
            </a:r>
            <a:r>
              <a:rPr lang="zh-CN" altLang="en-US" dirty="0" smtClean="0"/>
              <a:t>目的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656184"/>
          </a:xfrm>
        </p:spPr>
        <p:txBody>
          <a:bodyPr/>
          <a:lstStyle/>
          <a:p>
            <a:r>
              <a:rPr lang="zh-CN" altLang="en-US" dirty="0" smtClean="0"/>
              <a:t>在与</a:t>
            </a:r>
            <a:r>
              <a:rPr lang="zh-CN" altLang="en-US" dirty="0" smtClean="0">
                <a:solidFill>
                  <a:srgbClr val="C00000"/>
                </a:solidFill>
              </a:rPr>
              <a:t>低速</a:t>
            </a:r>
            <a:r>
              <a:rPr lang="en-US" altLang="zh-CN" dirty="0" smtClean="0">
                <a:solidFill>
                  <a:srgbClr val="C00000"/>
                </a:solidFill>
              </a:rPr>
              <a:t>I/O</a:t>
            </a:r>
            <a:r>
              <a:rPr lang="zh-CN" altLang="en-US" dirty="0" smtClean="0">
                <a:solidFill>
                  <a:srgbClr val="C00000"/>
                </a:solidFill>
              </a:rPr>
              <a:t>设备</a:t>
            </a:r>
            <a:r>
              <a:rPr lang="zh-CN" altLang="en-US" dirty="0" smtClean="0"/>
              <a:t>进行数据传输时，中断特别有用。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一个典型系统中表明中断使用情况的时间线。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3"/>
            <a:ext cx="7848872" cy="253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77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中断引脚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系列微处理器的中断包括：</a:t>
            </a:r>
            <a:endParaRPr lang="en-US" altLang="zh-CN" dirty="0" smtClean="0"/>
          </a:p>
          <a:p>
            <a:pPr lvl="1"/>
            <a:r>
              <a:rPr lang="en-US" dirty="0" smtClean="0"/>
              <a:t>2</a:t>
            </a:r>
            <a:r>
              <a:rPr lang="zh-CN" altLang="en-US" dirty="0" smtClean="0"/>
              <a:t>个申请中断的硬件引脚：</a:t>
            </a:r>
            <a:r>
              <a:rPr lang="en-US" altLang="zh-CN" dirty="0" smtClean="0">
                <a:solidFill>
                  <a:srgbClr val="0000CC"/>
                </a:solidFill>
              </a:rPr>
              <a:t>INTR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smtClean="0">
                <a:solidFill>
                  <a:srgbClr val="0000CC"/>
                </a:solidFill>
              </a:rPr>
              <a:t>NMI</a:t>
            </a:r>
          </a:p>
          <a:p>
            <a:pPr lvl="1"/>
            <a:r>
              <a:rPr lang="en-US" dirty="0" smtClean="0"/>
              <a:t>1</a:t>
            </a:r>
            <a:r>
              <a:rPr lang="zh-CN" altLang="en-US" dirty="0" smtClean="0"/>
              <a:t>个相应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中断申请的硬件引脚：</a:t>
            </a:r>
            <a:r>
              <a:rPr lang="en-US" altLang="zh-CN" dirty="0" smtClean="0">
                <a:solidFill>
                  <a:srgbClr val="0000CC"/>
                </a:solidFill>
              </a:rPr>
              <a:t>INTA</a:t>
            </a:r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r>
              <a:rPr lang="zh-CN" altLang="en-US" dirty="0" smtClean="0"/>
              <a:t>除了这些引脚外，微处理器还有：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软件</a:t>
            </a:r>
            <a:r>
              <a:rPr lang="zh-CN" altLang="en-US" dirty="0" smtClean="0">
                <a:solidFill>
                  <a:srgbClr val="0000CC"/>
                </a:solidFill>
              </a:rPr>
              <a:t>中断指令</a:t>
            </a:r>
            <a:r>
              <a:rPr lang="en-US" altLang="zh-CN" dirty="0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BOUND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标志位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 Flag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Trap Flag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中断返回指令</a:t>
            </a:r>
            <a:r>
              <a:rPr lang="en-US" altLang="zh-CN" dirty="0" smtClean="0"/>
              <a:t>IRET</a:t>
            </a:r>
            <a:r>
              <a:rPr lang="zh-CN" altLang="en-US" dirty="0" smtClean="0"/>
              <a:t>（或在</a:t>
            </a:r>
            <a:r>
              <a:rPr lang="en-US" altLang="zh-CN" dirty="0" smtClean="0"/>
              <a:t>80386~Pentium4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IRETD</a:t>
            </a:r>
            <a:r>
              <a:rPr lang="zh-CN" altLang="en-US" dirty="0" smtClean="0"/>
              <a:t>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35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252028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中断向量表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IVT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Interrupt Vector Table</a:t>
            </a:r>
            <a:r>
              <a:rPr lang="zh-CN" altLang="en-US" dirty="0" smtClean="0"/>
              <a:t>）为于存储器的最低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字节，地址为</a:t>
            </a:r>
            <a:r>
              <a:rPr lang="en-US" altLang="zh-CN" dirty="0" smtClean="0"/>
              <a:t>0000H~03FFH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个不同的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字节中断向量。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中断向量</a:t>
            </a:r>
            <a:r>
              <a:rPr lang="zh-CN" altLang="en-US" dirty="0" smtClean="0"/>
              <a:t>包含中断服务程序的地址（段和偏移）。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55776" y="3755134"/>
            <a:ext cx="3744416" cy="2511795"/>
            <a:chOff x="2555776" y="3755134"/>
            <a:chExt cx="3744416" cy="2511795"/>
          </a:xfrm>
        </p:grpSpPr>
        <p:sp>
          <p:nvSpPr>
            <p:cNvPr id="5" name="矩形 4"/>
            <p:cNvSpPr/>
            <p:nvPr/>
          </p:nvSpPr>
          <p:spPr>
            <a:xfrm>
              <a:off x="3059832" y="5805264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中断向量的内容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755134"/>
              <a:ext cx="3744416" cy="2065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5986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个中断向量中，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保留</a:t>
            </a:r>
            <a:r>
              <a:rPr lang="zh-CN" altLang="en-US" dirty="0" smtClean="0">
                <a:solidFill>
                  <a:srgbClr val="0000CC"/>
                </a:solidFill>
              </a:rPr>
              <a:t>前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个中断向量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各种微处理器系列成员专用，</a:t>
            </a:r>
            <a:r>
              <a:rPr lang="zh-CN" altLang="en-US" dirty="0" smtClean="0">
                <a:solidFill>
                  <a:srgbClr val="0000CC"/>
                </a:solidFill>
              </a:rPr>
              <a:t>后</a:t>
            </a:r>
            <a:r>
              <a:rPr lang="en-US" altLang="zh-CN" dirty="0" smtClean="0">
                <a:solidFill>
                  <a:srgbClr val="0000CC"/>
                </a:solidFill>
              </a:rPr>
              <a:t>224</a:t>
            </a:r>
            <a:r>
              <a:rPr lang="zh-CN" altLang="en-US" dirty="0" smtClean="0">
                <a:solidFill>
                  <a:srgbClr val="0000CC"/>
                </a:solidFill>
              </a:rPr>
              <a:t>个向量</a:t>
            </a:r>
            <a:r>
              <a:rPr lang="zh-CN" altLang="en-US" dirty="0" smtClean="0"/>
              <a:t>可用作用户中断向量。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在前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个中断向量中：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前</a:t>
            </a: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r>
              <a:rPr lang="zh-CN" altLang="en-US" dirty="0" smtClean="0">
                <a:solidFill>
                  <a:srgbClr val="0000CC"/>
                </a:solidFill>
              </a:rPr>
              <a:t>个中断向量</a:t>
            </a:r>
            <a:r>
              <a:rPr lang="zh-CN" altLang="en-US" dirty="0" smtClean="0"/>
              <a:t>在所有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系列微处理器中都是相同的。</a:t>
            </a:r>
            <a:endParaRPr lang="en-US" dirty="0" smtClean="0"/>
          </a:p>
          <a:p>
            <a:pPr lvl="1"/>
            <a:r>
              <a:rPr lang="zh-CN" altLang="en-US" dirty="0" smtClean="0"/>
              <a:t>其他中断向量存在于</a:t>
            </a:r>
            <a:r>
              <a:rPr lang="en-US" altLang="zh-CN" dirty="0" smtClean="0"/>
              <a:t>80286</a:t>
            </a:r>
            <a:r>
              <a:rPr lang="zh-CN" altLang="en-US" dirty="0" smtClean="0"/>
              <a:t>及向上兼容的</a:t>
            </a:r>
            <a:r>
              <a:rPr lang="en-US" altLang="zh-CN" dirty="0" smtClean="0"/>
              <a:t>80386~ Core2</a:t>
            </a:r>
            <a:r>
              <a:rPr lang="zh-CN" altLang="en-US" dirty="0" smtClean="0"/>
              <a:t>中，但</a:t>
            </a:r>
            <a:r>
              <a:rPr lang="zh-CN" altLang="en-US" dirty="0" smtClean="0">
                <a:solidFill>
                  <a:srgbClr val="0000CC"/>
                </a:solidFill>
              </a:rPr>
              <a:t>不向下兼容</a:t>
            </a:r>
            <a:r>
              <a:rPr lang="en-US" altLang="zh-CN" dirty="0" smtClean="0">
                <a:solidFill>
                  <a:srgbClr val="0000CC"/>
                </a:solidFill>
              </a:rPr>
              <a:t>8086</a:t>
            </a:r>
            <a:r>
              <a:rPr lang="zh-CN" altLang="en-US" dirty="0" smtClean="0">
                <a:solidFill>
                  <a:srgbClr val="0000CC"/>
                </a:solidFill>
              </a:rPr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8088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1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除法出错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单步或陷阱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不可屏蔽硬件中断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断点</a:t>
            </a:r>
            <a:r>
              <a:rPr lang="zh-CN" altLang="en-US" dirty="0" smtClean="0"/>
              <a:t>中断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溢出中断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：边界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边界指令将寄存器与存储器中的边界值相比较</a:t>
            </a:r>
            <a:r>
              <a:rPr lang="zh-CN" altLang="en-US" dirty="0" smtClean="0"/>
              <a:t>。如果寄存器的内容大于或等于存储器中的第一个字，并小于或等于第二个字，则不发生中断，因为寄存器的内容在边界之内。如果寄存器的内容超出边界，则发生类型</a:t>
            </a:r>
            <a:r>
              <a:rPr lang="en-US" altLang="zh-CN" dirty="0" smtClean="0"/>
              <a:t>5</a:t>
            </a:r>
            <a:r>
              <a:rPr lang="zh-CN" altLang="en-US" dirty="0" smtClean="0"/>
              <a:t>中断。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71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</a:rPr>
              <a:t>：无效操作码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一旦在程序中遇到未定义的操作码时发生此中断。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</a:rPr>
              <a:t>：协处理器不存在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如果执行了</a:t>
            </a:r>
            <a:r>
              <a:rPr lang="en-US" altLang="zh-CN" dirty="0" smtClean="0"/>
              <a:t>ESC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指令且没有找到协处理器，则发生此中断。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：双故障中断</a:t>
            </a:r>
            <a:endParaRPr lang="en-US" altLang="zh-CN" dirty="0"/>
          </a:p>
          <a:p>
            <a:pPr lvl="1"/>
            <a:r>
              <a:rPr lang="zh-CN" altLang="en-US" dirty="0" smtClean="0"/>
              <a:t>在同一指令期间发生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个独立的中断时激活此中断。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9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9294</TotalTime>
  <Words>1840</Words>
  <Application>Microsoft Office PowerPoint</Application>
  <PresentationFormat>全屏显示(4:3)</PresentationFormat>
  <Paragraphs>232</Paragraphs>
  <Slides>36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第12章  中断 </vt:lpstr>
      <vt:lpstr>本章内容</vt:lpstr>
      <vt:lpstr>基本中断处理</vt:lpstr>
      <vt:lpstr>中断的目的</vt:lpstr>
      <vt:lpstr>中断引脚</vt:lpstr>
      <vt:lpstr>中断向量</vt:lpstr>
      <vt:lpstr>中断向量</vt:lpstr>
      <vt:lpstr>中断向量</vt:lpstr>
      <vt:lpstr>中断向量</vt:lpstr>
      <vt:lpstr>中断向量</vt:lpstr>
      <vt:lpstr>中断向量</vt:lpstr>
      <vt:lpstr>中断向量</vt:lpstr>
      <vt:lpstr>中断指令</vt:lpstr>
      <vt:lpstr>中断指令</vt:lpstr>
      <vt:lpstr>实模式中断操作</vt:lpstr>
      <vt:lpstr>实模式中断操作</vt:lpstr>
      <vt:lpstr>实模式中断操作</vt:lpstr>
      <vt:lpstr>保护模式中断操作</vt:lpstr>
      <vt:lpstr>保护模式中断操作</vt:lpstr>
      <vt:lpstr>保护模式中断操作</vt:lpstr>
      <vt:lpstr>中断标志位</vt:lpstr>
      <vt:lpstr>置位TF</vt:lpstr>
      <vt:lpstr>清除TF</vt:lpstr>
      <vt:lpstr>跟踪过程</vt:lpstr>
      <vt:lpstr>本章内容</vt:lpstr>
      <vt:lpstr>硬件中断</vt:lpstr>
      <vt:lpstr>硬件中断</vt:lpstr>
      <vt:lpstr>硬件中断</vt:lpstr>
      <vt:lpstr>硬件中断</vt:lpstr>
      <vt:lpstr>硬件中断</vt:lpstr>
      <vt:lpstr>硬件中断</vt:lpstr>
      <vt:lpstr>82C55键盘中断</vt:lpstr>
      <vt:lpstr>82C55键盘中断</vt:lpstr>
      <vt:lpstr>82C55键盘中断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1888</cp:revision>
  <dcterms:created xsi:type="dcterms:W3CDTF">2002-09-19T14:32:54Z</dcterms:created>
  <dcterms:modified xsi:type="dcterms:W3CDTF">2013-11-18T05:28:18Z</dcterms:modified>
</cp:coreProperties>
</file>