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5"/>
  </p:notesMasterIdLst>
  <p:handoutMasterIdLst>
    <p:handoutMasterId r:id="rId56"/>
  </p:handoutMasterIdLst>
  <p:sldIdLst>
    <p:sldId id="504" r:id="rId2"/>
    <p:sldId id="505" r:id="rId3"/>
    <p:sldId id="624" r:id="rId4"/>
    <p:sldId id="638" r:id="rId5"/>
    <p:sldId id="639" r:id="rId6"/>
    <p:sldId id="660" r:id="rId7"/>
    <p:sldId id="637" r:id="rId8"/>
    <p:sldId id="645" r:id="rId9"/>
    <p:sldId id="641" r:id="rId10"/>
    <p:sldId id="642" r:id="rId11"/>
    <p:sldId id="643" r:id="rId12"/>
    <p:sldId id="644" r:id="rId13"/>
    <p:sldId id="665" r:id="rId14"/>
    <p:sldId id="666" r:id="rId15"/>
    <p:sldId id="667" r:id="rId16"/>
    <p:sldId id="668" r:id="rId17"/>
    <p:sldId id="669" r:id="rId18"/>
    <p:sldId id="670" r:id="rId19"/>
    <p:sldId id="671" r:id="rId20"/>
    <p:sldId id="672" r:id="rId21"/>
    <p:sldId id="673" r:id="rId22"/>
    <p:sldId id="674" r:id="rId23"/>
    <p:sldId id="675" r:id="rId24"/>
    <p:sldId id="676" r:id="rId25"/>
    <p:sldId id="659" r:id="rId26"/>
    <p:sldId id="636" r:id="rId27"/>
    <p:sldId id="630" r:id="rId28"/>
    <p:sldId id="649" r:id="rId29"/>
    <p:sldId id="650" r:id="rId30"/>
    <p:sldId id="651" r:id="rId31"/>
    <p:sldId id="657" r:id="rId32"/>
    <p:sldId id="658" r:id="rId33"/>
    <p:sldId id="625" r:id="rId34"/>
    <p:sldId id="631" r:id="rId35"/>
    <p:sldId id="626" r:id="rId36"/>
    <p:sldId id="632" r:id="rId37"/>
    <p:sldId id="652" r:id="rId38"/>
    <p:sldId id="661" r:id="rId39"/>
    <p:sldId id="653" r:id="rId40"/>
    <p:sldId id="662" r:id="rId41"/>
    <p:sldId id="663" r:id="rId42"/>
    <p:sldId id="664" r:id="rId43"/>
    <p:sldId id="654" r:id="rId44"/>
    <p:sldId id="655" r:id="rId45"/>
    <p:sldId id="627" r:id="rId46"/>
    <p:sldId id="633" r:id="rId47"/>
    <p:sldId id="647" r:id="rId48"/>
    <p:sldId id="648" r:id="rId49"/>
    <p:sldId id="628" r:id="rId50"/>
    <p:sldId id="634" r:id="rId51"/>
    <p:sldId id="629" r:id="rId52"/>
    <p:sldId id="635" r:id="rId53"/>
    <p:sldId id="623" r:id="rId54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hlink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CC"/>
    <a:srgbClr val="0000CC"/>
    <a:srgbClr val="008000"/>
    <a:srgbClr val="33CC33"/>
    <a:srgbClr val="006600"/>
    <a:srgbClr val="663300"/>
    <a:srgbClr val="CC00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9" autoAdjust="0"/>
    <p:restoredTop sz="84676" autoAdjust="0"/>
  </p:normalViewPr>
  <p:slideViewPr>
    <p:cSldViewPr>
      <p:cViewPr varScale="1">
        <p:scale>
          <a:sx n="56" d="100"/>
          <a:sy n="56" d="100"/>
        </p:scale>
        <p:origin x="-1430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ED968974-9DD8-4BC1-A46E-167D792FF3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4304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6" rIns="94832" bIns="47416" numCol="1" anchor="b" anchorCtr="0" compatLnSpc="1">
            <a:prstTxWarp prst="textNoShape">
              <a:avLst/>
            </a:prstTxWarp>
          </a:bodyPr>
          <a:lstStyle>
            <a:lvl1pPr algn="r" defTabSz="947738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FF3C24D7-B57D-465D-87DD-A2EF71FEE5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358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inquire cycles</a:t>
            </a:r>
            <a:r>
              <a:rPr lang="zh-CN" altLang="en-US" dirty="0" smtClean="0"/>
              <a:t>：查询周期，或询问周期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2935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BREQ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bus request</a:t>
            </a:r>
            <a:r>
              <a:rPr lang="zh-CN" altLang="en-US" dirty="0" smtClean="0"/>
              <a:t>）：当</a:t>
            </a:r>
            <a:r>
              <a:rPr lang="en-US" altLang="zh-CN" dirty="0" smtClean="0"/>
              <a:t>BREQ</a:t>
            </a:r>
            <a:r>
              <a:rPr lang="zh-CN" altLang="en-US" dirty="0" smtClean="0"/>
              <a:t>为高电平时，表明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内部提出了一个总线请求，此时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正在控制总线。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1047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0661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7964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b="1" dirty="0" smtClean="0"/>
              <a:t>74F164</a:t>
            </a:r>
            <a:r>
              <a:rPr lang="zh-CN" altLang="en-US" b="1" dirty="0" smtClean="0"/>
              <a:t>：移位寄存器。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6559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Pentium</a:t>
            </a:r>
            <a:r>
              <a:rPr lang="zh-CN" altLang="en-US" dirty="0" smtClean="0"/>
              <a:t>处理器的成组传送总线周期是一种连续传送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位数据的总线周期，主要用于对片内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行（一行</a:t>
            </a:r>
            <a:r>
              <a:rPr lang="en-US" altLang="zh-CN" dirty="0" smtClean="0"/>
              <a:t>256</a:t>
            </a:r>
            <a:r>
              <a:rPr lang="zh-CN" altLang="en-US" dirty="0" smtClean="0"/>
              <a:t>位）进行操作，包括代码读行填充、数据读行填充以及写回操作。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6581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80486</a:t>
            </a:r>
            <a:r>
              <a:rPr lang="zh-CN" altLang="en-US" dirty="0" smtClean="0"/>
              <a:t>微处理器：取出跳转指令后总是继续读取下一条指令。当轮到执行阶段时，如果真的不发生跳转，则流水线上不会发生任何问题，继续操作下去即可。倘若发生跳转，那么预取队列中已经装入的指令，以及前几个流水线阶段的工作都要“作废”，必须清除并重新装入转移地址处的指令，这样就使流水线操作出现了一次“返工”，影响了整机操作的效率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629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>
                <a:effectLst/>
              </a:rPr>
              <a:t>TLB</a:t>
            </a:r>
            <a:r>
              <a:rPr lang="zh-CN" altLang="en-US" dirty="0" smtClean="0">
                <a:effectLst/>
              </a:rPr>
              <a:t>是位于内存中的页表的</a:t>
            </a:r>
            <a:r>
              <a:rPr lang="en-US" altLang="zh-CN" dirty="0" smtClean="0">
                <a:effectLst/>
              </a:rPr>
              <a:t>cache</a:t>
            </a:r>
            <a:r>
              <a:rPr lang="zh-CN" altLang="en-US" dirty="0" smtClean="0">
                <a:effectLst/>
              </a:rPr>
              <a:t>，如果没有</a:t>
            </a:r>
            <a:r>
              <a:rPr lang="en-US" altLang="zh-CN" dirty="0" smtClean="0">
                <a:effectLst/>
              </a:rPr>
              <a:t>TLB</a:t>
            </a:r>
            <a:r>
              <a:rPr lang="zh-CN" altLang="en-US" dirty="0" smtClean="0">
                <a:effectLst/>
              </a:rPr>
              <a:t>，则每次取数据都需要两次访问内存，即查页表获得物理地址和取数据。</a:t>
            </a:r>
            <a:endParaRPr lang="en-US" altLang="zh-CN" dirty="0" smtClean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MMU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memory management unit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C24D7-B57D-465D-87DD-A2EF71FEE5C6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4410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EEAEC-2E90-4FE6-B68A-80A650B59A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33037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44D8A-C9B4-482A-93D0-64591269E7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69154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188913"/>
            <a:ext cx="217805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88913"/>
            <a:ext cx="6383337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1E329-FB1F-4B2A-B4D2-54582848C7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24170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E58CB-C7B2-4E3E-8712-D98CA64612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30667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F8A70-2E18-40E9-B12C-F3FC4851A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51916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141788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5013" y="1196975"/>
            <a:ext cx="4141787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48A29-9192-4BA4-9F58-CB7348B117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97185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2CA87-4DBF-418A-A4CA-F89A45652A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87891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2C8A8-7AE2-436D-8F3D-A5CE2298C5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15526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D70F1-67A8-4616-BCEF-AF7A7F6BB6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22978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857E0-F1BE-4F89-8281-16A04E6EA9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091387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10AA8-0FD8-4369-8FC1-FE3534717F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57772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87137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052736"/>
            <a:ext cx="8712967" cy="54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45238"/>
            <a:ext cx="2133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45238"/>
            <a:ext cx="2895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45238"/>
            <a:ext cx="2133600" cy="2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0F7D5D7-7D0A-4B9F-B5E0-0D758BAD21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1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taff.ustc.edu.cn/~wjluo/mcp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zh.wikipedia.org/wiki/File:Pentium-mmx1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第</a:t>
            </a:r>
            <a:r>
              <a:rPr lang="en-US" altLang="zh-CN" sz="4000" dirty="0" smtClean="0"/>
              <a:t>18</a:t>
            </a:r>
            <a:r>
              <a:rPr lang="zh-CN" altLang="en-US" sz="4000" dirty="0" smtClean="0"/>
              <a:t>章  </a:t>
            </a:r>
            <a:r>
              <a:rPr lang="en-US" altLang="zh-CN" sz="4000" dirty="0"/>
              <a:t>Pentium</a:t>
            </a:r>
            <a:r>
              <a:rPr lang="zh-CN" altLang="en-US" sz="4000" dirty="0"/>
              <a:t>和</a:t>
            </a:r>
            <a:r>
              <a:rPr lang="en-US" altLang="zh-CN" sz="4000" dirty="0"/>
              <a:t>Pentium Pro</a:t>
            </a:r>
            <a:r>
              <a:rPr lang="zh-CN" altLang="en-US" sz="4000" dirty="0"/>
              <a:t>微处理器</a:t>
            </a:r>
            <a:endParaRPr lang="zh-CN" altLang="en-US" sz="4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258888" y="4076700"/>
            <a:ext cx="691356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latin typeface="Times New Roman" pitchFamily="18" charset="0"/>
              </a:rPr>
              <a:t>罗文坚</a:t>
            </a:r>
          </a:p>
          <a:p>
            <a:pPr algn="ctr" eaLnBrk="1" hangingPunct="1"/>
            <a:r>
              <a:rPr kumimoji="1" lang="zh-CN" altLang="en-US" sz="2800" b="1">
                <a:latin typeface="Times New Roman" pitchFamily="18" charset="0"/>
              </a:rPr>
              <a:t>中国科大 计算机学院</a:t>
            </a:r>
          </a:p>
          <a:p>
            <a:pPr algn="ctr" eaLnBrk="1" hangingPunct="1"/>
            <a:endParaRPr kumimoji="1" lang="zh-CN" altLang="en-US" sz="2800" b="1">
              <a:latin typeface="Times New Roman" pitchFamily="18" charset="0"/>
            </a:endParaRPr>
          </a:p>
          <a:p>
            <a:pPr algn="ctr" eaLnBrk="1" hangingPunct="1"/>
            <a:r>
              <a:rPr kumimoji="1" lang="en-US" altLang="zh-CN" sz="2800" b="1">
                <a:latin typeface="Times New Roman" pitchFamily="18" charset="0"/>
                <a:hlinkClick r:id="rId2"/>
              </a:rPr>
              <a:t>http://staff.ustc.edu.cn/~wjluo/mcps/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地址总线（</a:t>
            </a:r>
            <a:r>
              <a:rPr lang="en-US" altLang="zh-CN" dirty="0"/>
              <a:t>address bus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AP</a:t>
            </a:r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address parity</a:t>
            </a:r>
            <a:r>
              <a:rPr lang="zh-CN" altLang="en-US" dirty="0">
                <a:solidFill>
                  <a:srgbClr val="C00000"/>
                </a:solidFill>
              </a:rPr>
              <a:t>）：</a:t>
            </a:r>
            <a:r>
              <a:rPr lang="zh-CN" altLang="en-US" dirty="0"/>
              <a:t>地址奇偶校验位，双向，高电平有效，指示地址总线</a:t>
            </a:r>
            <a:r>
              <a:rPr lang="en-US" altLang="zh-CN" dirty="0"/>
              <a:t>A31</a:t>
            </a:r>
            <a:r>
              <a:rPr lang="zh-CN" altLang="en-US" dirty="0"/>
              <a:t>～</a:t>
            </a:r>
            <a:r>
              <a:rPr lang="en-US" altLang="zh-CN" dirty="0"/>
              <a:t>A3</a:t>
            </a:r>
            <a:r>
              <a:rPr lang="zh-CN" altLang="en-US" dirty="0"/>
              <a:t>上偶检验信息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C00000"/>
                </a:solidFill>
              </a:rPr>
              <a:t>APCHK#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address parity check</a:t>
            </a:r>
            <a:r>
              <a:rPr lang="zh-CN" altLang="en-US" dirty="0">
                <a:solidFill>
                  <a:srgbClr val="C00000"/>
                </a:solidFill>
              </a:rPr>
              <a:t>）：</a:t>
            </a:r>
            <a:r>
              <a:rPr lang="zh-CN" altLang="en-US" dirty="0"/>
              <a:t>地址奇偶位检测，输出，低电平有效，指示微处理器检测到询问周期地址总线奇偶错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Pentium</a:t>
            </a:r>
            <a:r>
              <a:rPr lang="zh-CN" altLang="en-US" sz="2400" dirty="0"/>
              <a:t>微处理器对地址总线增加了奇偶校验功能，它输出的地址信号</a:t>
            </a:r>
            <a:r>
              <a:rPr lang="en-US" altLang="zh-CN" sz="2400" dirty="0"/>
              <a:t>A31</a:t>
            </a:r>
            <a:r>
              <a:rPr lang="zh-CN" altLang="en-US" sz="2400" dirty="0"/>
              <a:t>～</a:t>
            </a:r>
            <a:r>
              <a:rPr lang="en-US" altLang="zh-CN" sz="2400" dirty="0"/>
              <a:t>A3</a:t>
            </a:r>
            <a:r>
              <a:rPr lang="zh-CN" altLang="en-US" sz="2400" dirty="0"/>
              <a:t>会产生一个奇偶校验位，在</a:t>
            </a:r>
            <a:r>
              <a:rPr lang="en-US" altLang="zh-CN" sz="2400" dirty="0"/>
              <a:t>AP</a:t>
            </a:r>
            <a:r>
              <a:rPr lang="zh-CN" altLang="en-US" sz="2400" dirty="0"/>
              <a:t>信号线上输出，存储器子系统可据此对地址进行校验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在</a:t>
            </a:r>
            <a:r>
              <a:rPr lang="zh-CN" altLang="en-US" sz="2400" dirty="0"/>
              <a:t>询问周期中，要对请求的地址进行校验操作，分别</a:t>
            </a:r>
            <a:r>
              <a:rPr lang="zh-CN" altLang="en-US" sz="2400" dirty="0" smtClean="0"/>
              <a:t>由</a:t>
            </a:r>
            <a:r>
              <a:rPr lang="en-US" altLang="zh-CN" sz="2400" dirty="0" smtClean="0"/>
              <a:t>EADS#</a:t>
            </a:r>
            <a:r>
              <a:rPr lang="zh-CN" altLang="en-US" sz="2400" dirty="0" smtClean="0"/>
              <a:t>和</a:t>
            </a:r>
            <a:r>
              <a:rPr lang="en-US" altLang="zh-CN" sz="2400" dirty="0"/>
              <a:t>AP</a:t>
            </a:r>
            <a:r>
              <a:rPr lang="zh-CN" altLang="en-US" sz="2400" dirty="0"/>
              <a:t>输入外部地址有效和奇偶校验信息。如果发现奇偶校验错误，则在信号线上输出低</a:t>
            </a:r>
            <a:r>
              <a:rPr lang="zh-CN" altLang="en-US" sz="2400" dirty="0" smtClean="0"/>
              <a:t>电平。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5334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数据总线（</a:t>
            </a:r>
            <a:r>
              <a:rPr lang="en-US" altLang="zh-CN" dirty="0"/>
              <a:t>data bus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D63</a:t>
            </a:r>
            <a:r>
              <a:rPr lang="zh-CN" altLang="en-US" dirty="0">
                <a:solidFill>
                  <a:srgbClr val="C00000"/>
                </a:solidFill>
              </a:rPr>
              <a:t>～</a:t>
            </a:r>
            <a:r>
              <a:rPr lang="en-US" altLang="zh-CN" dirty="0">
                <a:solidFill>
                  <a:srgbClr val="C00000"/>
                </a:solidFill>
              </a:rPr>
              <a:t>D0</a:t>
            </a:r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data lines</a:t>
            </a:r>
            <a:r>
              <a:rPr lang="zh-CN" altLang="en-US" dirty="0">
                <a:solidFill>
                  <a:srgbClr val="C00000"/>
                </a:solidFill>
              </a:rPr>
              <a:t>）：</a:t>
            </a:r>
            <a:r>
              <a:rPr lang="en-US" altLang="zh-CN" dirty="0"/>
              <a:t>64</a:t>
            </a:r>
            <a:r>
              <a:rPr lang="zh-CN" altLang="en-US" dirty="0"/>
              <a:t>位双向数据总线，可以传输</a:t>
            </a:r>
            <a:r>
              <a:rPr lang="en-US" altLang="zh-CN" dirty="0"/>
              <a:t>8</a:t>
            </a:r>
            <a:r>
              <a:rPr lang="zh-CN" altLang="en-US" dirty="0"/>
              <a:t>位、</a:t>
            </a:r>
            <a:r>
              <a:rPr lang="en-US" altLang="zh-CN" dirty="0"/>
              <a:t>16</a:t>
            </a:r>
            <a:r>
              <a:rPr lang="zh-CN" altLang="en-US" dirty="0"/>
              <a:t>位、</a:t>
            </a:r>
            <a:r>
              <a:rPr lang="en-US" altLang="zh-CN" dirty="0"/>
              <a:t>32</a:t>
            </a:r>
            <a:r>
              <a:rPr lang="zh-CN" altLang="en-US" dirty="0"/>
              <a:t>位和</a:t>
            </a:r>
            <a:r>
              <a:rPr lang="en-US" altLang="zh-CN" dirty="0"/>
              <a:t>64</a:t>
            </a:r>
            <a:r>
              <a:rPr lang="zh-CN" altLang="en-US" dirty="0"/>
              <a:t>位数据。 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C00000"/>
                </a:solidFill>
              </a:rPr>
              <a:t>DP7</a:t>
            </a:r>
            <a:r>
              <a:rPr lang="zh-CN" altLang="en-US" dirty="0">
                <a:solidFill>
                  <a:srgbClr val="C00000"/>
                </a:solidFill>
              </a:rPr>
              <a:t>～</a:t>
            </a:r>
            <a:r>
              <a:rPr lang="en-US" altLang="zh-CN" dirty="0">
                <a:solidFill>
                  <a:srgbClr val="C00000"/>
                </a:solidFill>
              </a:rPr>
              <a:t>DP0</a:t>
            </a:r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data parity</a:t>
            </a:r>
            <a:r>
              <a:rPr lang="zh-CN" altLang="en-US" dirty="0">
                <a:solidFill>
                  <a:srgbClr val="C00000"/>
                </a:solidFill>
              </a:rPr>
              <a:t>）：</a:t>
            </a:r>
            <a:r>
              <a:rPr lang="zh-CN" altLang="en-US" dirty="0"/>
              <a:t>数据奇偶校验信号，双向。</a:t>
            </a:r>
            <a:r>
              <a:rPr lang="en-US" altLang="zh-CN" dirty="0"/>
              <a:t>DP7</a:t>
            </a:r>
            <a:r>
              <a:rPr lang="zh-CN" altLang="en-US" dirty="0"/>
              <a:t>～</a:t>
            </a:r>
            <a:r>
              <a:rPr lang="en-US" altLang="zh-CN" dirty="0"/>
              <a:t>DP0</a:t>
            </a:r>
            <a:r>
              <a:rPr lang="zh-CN" altLang="en-US" dirty="0"/>
              <a:t>分别对应</a:t>
            </a:r>
            <a:r>
              <a:rPr lang="en-US" altLang="zh-CN" dirty="0"/>
              <a:t>64</a:t>
            </a:r>
            <a:r>
              <a:rPr lang="zh-CN" altLang="en-US" dirty="0"/>
              <a:t>位数据中字节</a:t>
            </a:r>
            <a:r>
              <a:rPr lang="en-US" altLang="zh-CN" dirty="0"/>
              <a:t>7</a:t>
            </a:r>
            <a:r>
              <a:rPr lang="zh-CN" altLang="en-US" dirty="0"/>
              <a:t>～字节</a:t>
            </a:r>
            <a:r>
              <a:rPr lang="en-US" altLang="zh-CN" dirty="0"/>
              <a:t>0</a:t>
            </a:r>
            <a:r>
              <a:rPr lang="zh-CN" altLang="en-US" dirty="0"/>
              <a:t>的校验位，即</a:t>
            </a:r>
            <a:r>
              <a:rPr lang="en-US" altLang="zh-CN" dirty="0"/>
              <a:t>DP7</a:t>
            </a:r>
            <a:r>
              <a:rPr lang="zh-CN" altLang="en-US" dirty="0"/>
              <a:t>对应</a:t>
            </a:r>
            <a:r>
              <a:rPr lang="en-US" altLang="zh-CN" dirty="0"/>
              <a:t>D63</a:t>
            </a:r>
            <a:r>
              <a:rPr lang="zh-CN" altLang="en-US" dirty="0"/>
              <a:t>～</a:t>
            </a:r>
            <a:r>
              <a:rPr lang="en-US" altLang="zh-CN" dirty="0"/>
              <a:t>D56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DP0</a:t>
            </a:r>
            <a:r>
              <a:rPr lang="zh-CN" altLang="en-US" dirty="0"/>
              <a:t>对应</a:t>
            </a:r>
            <a:r>
              <a:rPr lang="en-US" altLang="zh-CN" dirty="0"/>
              <a:t>D7</a:t>
            </a:r>
            <a:r>
              <a:rPr lang="zh-CN" altLang="en-US" dirty="0"/>
              <a:t>～</a:t>
            </a:r>
            <a:r>
              <a:rPr lang="en-US" altLang="zh-CN" dirty="0"/>
              <a:t>D0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>
                <a:solidFill>
                  <a:srgbClr val="C00000"/>
                </a:solidFill>
              </a:rPr>
              <a:t>PCHK#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</a:rPr>
              <a:t>parity </a:t>
            </a:r>
            <a:r>
              <a:rPr lang="en-US" altLang="zh-CN" dirty="0">
                <a:solidFill>
                  <a:srgbClr val="C00000"/>
                </a:solidFill>
              </a:rPr>
              <a:t>check</a:t>
            </a:r>
            <a:r>
              <a:rPr lang="zh-CN" altLang="en-US" dirty="0">
                <a:solidFill>
                  <a:srgbClr val="C00000"/>
                </a:solidFill>
              </a:rPr>
              <a:t>）：</a:t>
            </a:r>
            <a:r>
              <a:rPr lang="zh-CN" altLang="en-US" dirty="0"/>
              <a:t>奇偶校验状态信号，输出，低电平有效。当低电平时，表示</a:t>
            </a:r>
            <a:r>
              <a:rPr lang="en-US" altLang="zh-CN" dirty="0"/>
              <a:t>CPU</a:t>
            </a:r>
            <a:r>
              <a:rPr lang="zh-CN" altLang="en-US" dirty="0"/>
              <a:t>在上一个读周期采样的数据奇偶校验出错。</a:t>
            </a:r>
          </a:p>
        </p:txBody>
      </p:sp>
    </p:spTree>
    <p:extLst>
      <p:ext uri="{BB962C8B-B14F-4D97-AF65-F5344CB8AC3E}">
        <p14:creationId xmlns:p14="http://schemas.microsoft.com/office/powerpoint/2010/main" val="42176055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数据总线（</a:t>
            </a:r>
            <a:r>
              <a:rPr lang="en-US" altLang="zh-CN" dirty="0"/>
              <a:t>data bus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PEN#</a:t>
            </a:r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parity enable</a:t>
            </a:r>
            <a:r>
              <a:rPr lang="zh-CN" altLang="en-US" dirty="0">
                <a:solidFill>
                  <a:srgbClr val="C00000"/>
                </a:solidFill>
              </a:rPr>
              <a:t>）：</a:t>
            </a:r>
            <a:r>
              <a:rPr lang="zh-CN" altLang="en-US" dirty="0"/>
              <a:t>奇偶校验允许信号，输入，低电平有效，用来规定在发生校验时，是否进行异常处理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</a:t>
            </a:r>
            <a:r>
              <a:rPr lang="zh-CN" altLang="en-US" dirty="0"/>
              <a:t>为低电平，且控制寄存器</a:t>
            </a:r>
            <a:r>
              <a:rPr lang="en-US" altLang="zh-CN" dirty="0"/>
              <a:t>CR4</a:t>
            </a:r>
            <a:r>
              <a:rPr lang="zh-CN" altLang="en-US" dirty="0"/>
              <a:t>的</a:t>
            </a:r>
            <a:r>
              <a:rPr lang="en-US" altLang="zh-CN" dirty="0"/>
              <a:t>MCE</a:t>
            </a:r>
            <a:r>
              <a:rPr lang="zh-CN" altLang="en-US" dirty="0"/>
              <a:t>位为</a:t>
            </a:r>
            <a:r>
              <a:rPr lang="en-US" altLang="zh-CN" dirty="0"/>
              <a:t>1</a:t>
            </a:r>
            <a:r>
              <a:rPr lang="zh-CN" altLang="en-US" dirty="0"/>
              <a:t>，则出现校验错误时，微处理器将会自动执行异常处理。 </a:t>
            </a:r>
          </a:p>
        </p:txBody>
      </p:sp>
    </p:spTree>
    <p:extLst>
      <p:ext uri="{BB962C8B-B14F-4D97-AF65-F5344CB8AC3E}">
        <p14:creationId xmlns:p14="http://schemas.microsoft.com/office/powerpoint/2010/main" val="30054136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总线周期定义（</a:t>
            </a:r>
            <a:r>
              <a:rPr lang="en-US" altLang="zh-CN" sz="3600" dirty="0"/>
              <a:t>bus cycle definition</a:t>
            </a:r>
            <a:r>
              <a:rPr lang="zh-CN" altLang="en-US" sz="36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</a:t>
            </a:r>
            <a:r>
              <a:rPr lang="en-US" altLang="zh-CN" dirty="0"/>
              <a:t>/</a:t>
            </a:r>
            <a:r>
              <a:rPr lang="zh-CN" altLang="en-US" dirty="0"/>
              <a:t>写</a:t>
            </a:r>
            <a:r>
              <a:rPr lang="zh-CN" altLang="en-US" dirty="0" smtClean="0"/>
              <a:t>信号</a:t>
            </a:r>
            <a:r>
              <a:rPr lang="en-US" altLang="zh-CN" dirty="0" smtClean="0"/>
              <a:t>W/R#</a:t>
            </a:r>
            <a:endParaRPr lang="en-US" altLang="zh-CN" dirty="0"/>
          </a:p>
          <a:p>
            <a:r>
              <a:rPr lang="zh-CN" altLang="en-US" dirty="0" smtClean="0"/>
              <a:t>存储器</a:t>
            </a:r>
            <a:r>
              <a:rPr lang="zh-CN" altLang="en-US" dirty="0"/>
              <a:t>或</a:t>
            </a:r>
            <a:r>
              <a:rPr lang="en-US" altLang="zh-CN" dirty="0"/>
              <a:t>I/O</a:t>
            </a:r>
            <a:r>
              <a:rPr lang="zh-CN" altLang="en-US" dirty="0"/>
              <a:t>访问</a:t>
            </a:r>
            <a:r>
              <a:rPr lang="zh-CN" altLang="en-US" dirty="0" smtClean="0"/>
              <a:t>信号</a:t>
            </a:r>
            <a:r>
              <a:rPr lang="en-US" altLang="zh-CN" dirty="0" smtClean="0"/>
              <a:t>M/IO#</a:t>
            </a:r>
          </a:p>
          <a:p>
            <a:r>
              <a:rPr lang="zh-CN" altLang="en-US" dirty="0" smtClean="0"/>
              <a:t>数据</a:t>
            </a:r>
            <a:r>
              <a:rPr lang="en-US" altLang="zh-CN" dirty="0"/>
              <a:t>/</a:t>
            </a:r>
            <a:r>
              <a:rPr lang="zh-CN" altLang="en-US" dirty="0" smtClean="0"/>
              <a:t>控制信号</a:t>
            </a:r>
            <a:r>
              <a:rPr lang="en-US" altLang="zh-CN" dirty="0" smtClean="0"/>
              <a:t>D/C#</a:t>
            </a:r>
          </a:p>
          <a:p>
            <a:pPr lvl="1"/>
            <a:r>
              <a:rPr lang="en-US" altLang="zh-CN" dirty="0" smtClean="0"/>
              <a:t>D/C#=1</a:t>
            </a:r>
            <a:r>
              <a:rPr lang="zh-CN" altLang="en-US" dirty="0"/>
              <a:t>，表示数据传输周期</a:t>
            </a:r>
            <a:r>
              <a:rPr lang="zh-CN" altLang="en-US" dirty="0" smtClean="0"/>
              <a:t>；</a:t>
            </a:r>
            <a:r>
              <a:rPr lang="en-US" altLang="zh-CN" dirty="0"/>
              <a:t> D/C</a:t>
            </a:r>
            <a:r>
              <a:rPr lang="en-US" altLang="zh-CN" dirty="0" smtClean="0"/>
              <a:t>#=0</a:t>
            </a:r>
            <a:r>
              <a:rPr lang="zh-CN" altLang="en-US" dirty="0"/>
              <a:t>，表示指令代码传输周期。</a:t>
            </a:r>
            <a:endParaRPr lang="en-US" altLang="zh-CN" dirty="0" smtClean="0"/>
          </a:p>
          <a:p>
            <a:r>
              <a:rPr lang="zh-CN" altLang="en-US" dirty="0" smtClean="0"/>
              <a:t>总线</a:t>
            </a:r>
            <a:r>
              <a:rPr lang="zh-CN" altLang="en-US" dirty="0"/>
              <a:t>锁定</a:t>
            </a:r>
            <a:r>
              <a:rPr lang="zh-CN" altLang="en-US" dirty="0" smtClean="0"/>
              <a:t>信号</a:t>
            </a:r>
            <a:r>
              <a:rPr lang="en-US" altLang="zh-CN" dirty="0" smtClean="0"/>
              <a:t>LOCK#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8000"/>
                </a:solidFill>
              </a:rPr>
              <a:t>SCYC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split cycle</a:t>
            </a:r>
            <a:r>
              <a:rPr lang="zh-CN" altLang="en-US" dirty="0">
                <a:solidFill>
                  <a:srgbClr val="008000"/>
                </a:solidFill>
              </a:rPr>
              <a:t>）：分隔周期信号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CACHE#</a:t>
            </a:r>
            <a:r>
              <a:rPr lang="zh-CN" altLang="en-US" dirty="0" smtClean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cache</a:t>
            </a:r>
            <a:r>
              <a:rPr lang="zh-CN" altLang="en-US" dirty="0">
                <a:solidFill>
                  <a:srgbClr val="008000"/>
                </a:solidFill>
              </a:rPr>
              <a:t>）：可高速缓存信号</a:t>
            </a:r>
          </a:p>
        </p:txBody>
      </p:sp>
    </p:spTree>
    <p:extLst>
      <p:ext uri="{BB962C8B-B14F-4D97-AF65-F5344CB8AC3E}">
        <p14:creationId xmlns:p14="http://schemas.microsoft.com/office/powerpoint/2010/main" val="41386405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总线控制（</a:t>
            </a:r>
            <a:r>
              <a:rPr lang="en-US" altLang="zh-CN" dirty="0"/>
              <a:t>bus control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7" cy="5616624"/>
          </a:xfrm>
        </p:spPr>
        <p:txBody>
          <a:bodyPr/>
          <a:lstStyle/>
          <a:p>
            <a:r>
              <a:rPr lang="zh-CN" altLang="en-US" sz="2400" dirty="0">
                <a:solidFill>
                  <a:srgbClr val="C00000"/>
                </a:solidFill>
              </a:rPr>
              <a:t>地址</a:t>
            </a:r>
            <a:r>
              <a:rPr lang="zh-CN" altLang="en-US" sz="2400" dirty="0" smtClean="0">
                <a:solidFill>
                  <a:srgbClr val="C00000"/>
                </a:solidFill>
              </a:rPr>
              <a:t>选通信号</a:t>
            </a:r>
            <a:r>
              <a:rPr lang="en-US" altLang="zh-CN" sz="2400" dirty="0" smtClean="0">
                <a:solidFill>
                  <a:srgbClr val="C00000"/>
                </a:solidFill>
              </a:rPr>
              <a:t>ADS#</a:t>
            </a:r>
            <a:r>
              <a:rPr lang="zh-CN" altLang="en-US" sz="2400" dirty="0" smtClean="0">
                <a:solidFill>
                  <a:srgbClr val="C00000"/>
                </a:solidFill>
              </a:rPr>
              <a:t>（</a:t>
            </a:r>
            <a:r>
              <a:rPr lang="en-US" altLang="zh-CN" sz="2400" dirty="0">
                <a:solidFill>
                  <a:srgbClr val="C00000"/>
                </a:solidFill>
              </a:rPr>
              <a:t>address strobe</a:t>
            </a:r>
            <a:r>
              <a:rPr lang="zh-CN" altLang="en-US" sz="2400" dirty="0">
                <a:solidFill>
                  <a:srgbClr val="C00000"/>
                </a:solidFill>
              </a:rPr>
              <a:t>）：</a:t>
            </a:r>
            <a:r>
              <a:rPr lang="zh-CN" altLang="en-US" sz="2400" dirty="0"/>
              <a:t>地址</a:t>
            </a:r>
            <a:r>
              <a:rPr lang="zh-CN" altLang="en-US" sz="2400" dirty="0" smtClean="0"/>
              <a:t>选通信号，</a:t>
            </a:r>
            <a:r>
              <a:rPr lang="zh-CN" altLang="en-US" sz="2400" dirty="0"/>
              <a:t>输出，低电平有效。当为低电平时，表明地址总线上输出的地址有效。 </a:t>
            </a:r>
            <a:endParaRPr lang="en-US" altLang="zh-CN" sz="2400" dirty="0" smtClean="0"/>
          </a:p>
          <a:p>
            <a:endParaRPr lang="en-US" altLang="zh-CN" sz="2400" dirty="0" smtClean="0">
              <a:solidFill>
                <a:srgbClr val="C00000"/>
              </a:solidFill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BRDY#</a:t>
            </a:r>
            <a:r>
              <a:rPr lang="zh-CN" altLang="en-US" sz="2400" dirty="0">
                <a:solidFill>
                  <a:srgbClr val="C00000"/>
                </a:solidFill>
              </a:rPr>
              <a:t> （</a:t>
            </a:r>
            <a:r>
              <a:rPr lang="en-US" altLang="zh-CN" sz="2400" dirty="0">
                <a:solidFill>
                  <a:srgbClr val="C00000"/>
                </a:solidFill>
              </a:rPr>
              <a:t>burst ready</a:t>
            </a:r>
            <a:r>
              <a:rPr lang="zh-CN" altLang="en-US" sz="2400" dirty="0">
                <a:solidFill>
                  <a:srgbClr val="C00000"/>
                </a:solidFill>
              </a:rPr>
              <a:t>）：</a:t>
            </a:r>
            <a:r>
              <a:rPr lang="zh-CN" altLang="en-US" sz="2400" dirty="0"/>
              <a:t>突发传送就绪信号，输入，低电平有效</a:t>
            </a:r>
            <a:r>
              <a:rPr lang="zh-CN" altLang="en-US" sz="2400" dirty="0" smtClean="0"/>
              <a:t>。指示外部系统已送出</a:t>
            </a:r>
            <a:r>
              <a:rPr lang="zh-CN" altLang="en-US" sz="2400" dirty="0"/>
              <a:t>或接收</a:t>
            </a:r>
            <a:r>
              <a:rPr lang="zh-CN" altLang="en-US" sz="2400" dirty="0" smtClean="0"/>
              <a:t>有效数据。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olidFill>
                  <a:srgbClr val="CC00CC"/>
                </a:solidFill>
              </a:rPr>
              <a:t>注意：</a:t>
            </a:r>
            <a:r>
              <a:rPr lang="zh-CN" altLang="en-US" sz="2400" dirty="0" smtClean="0"/>
              <a:t>对于</a:t>
            </a:r>
            <a:r>
              <a:rPr lang="en-US" altLang="zh-CN" sz="2400" dirty="0" smtClean="0"/>
              <a:t>80486</a:t>
            </a:r>
            <a:r>
              <a:rPr lang="zh-CN" altLang="en-US" sz="2400" dirty="0" smtClean="0"/>
              <a:t>，该引脚指示突发传送就绪。当</a:t>
            </a:r>
            <a:r>
              <a:rPr lang="zh-CN" altLang="en-US" sz="2400" dirty="0"/>
              <a:t>突发传送时，一次数据传送只要一个时钟周期，而不是通常的两个时钟周期</a:t>
            </a:r>
            <a:r>
              <a:rPr lang="zh-CN" altLang="en-US" sz="2400" dirty="0" smtClean="0"/>
              <a:t>。非突发传送的就绪信号用</a:t>
            </a:r>
            <a:r>
              <a:rPr lang="en-US" altLang="zh-CN" sz="2400" dirty="0" smtClean="0"/>
              <a:t>RDY#</a:t>
            </a:r>
            <a:r>
              <a:rPr lang="zh-CN" altLang="en-US" sz="2400" dirty="0" smtClean="0"/>
              <a:t>指示。 </a:t>
            </a:r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NA#</a:t>
            </a:r>
            <a:r>
              <a:rPr lang="zh-CN" altLang="en-US" sz="2400" dirty="0" smtClean="0">
                <a:solidFill>
                  <a:srgbClr val="C00000"/>
                </a:solidFill>
              </a:rPr>
              <a:t>（</a:t>
            </a:r>
            <a:r>
              <a:rPr lang="en-US" altLang="zh-CN" sz="2400" dirty="0">
                <a:solidFill>
                  <a:srgbClr val="C00000"/>
                </a:solidFill>
              </a:rPr>
              <a:t>next address</a:t>
            </a:r>
            <a:r>
              <a:rPr lang="zh-CN" altLang="en-US" sz="2400" dirty="0">
                <a:solidFill>
                  <a:srgbClr val="C00000"/>
                </a:solidFill>
              </a:rPr>
              <a:t>）：</a:t>
            </a:r>
            <a:r>
              <a:rPr lang="zh-CN" altLang="en-US" sz="2400" dirty="0"/>
              <a:t>下一个地址信号，输入，低电平有效，用于形成流水线式总线周期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有效</a:t>
            </a:r>
            <a:r>
              <a:rPr lang="zh-CN" altLang="en-US" sz="2400" dirty="0"/>
              <a:t>时，表明即使当前总线周期还没有完成，外部存储系统已经准备就绪，将下一个地址输出到总线上，用以开始一个新的总线周期。 </a:t>
            </a:r>
          </a:p>
        </p:txBody>
      </p:sp>
    </p:spTree>
    <p:extLst>
      <p:ext uri="{BB962C8B-B14F-4D97-AF65-F5344CB8AC3E}">
        <p14:creationId xmlns:p14="http://schemas.microsoft.com/office/powerpoint/2010/main" val="1536581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高速缓存控制（</a:t>
            </a:r>
            <a:r>
              <a:rPr lang="en-US" altLang="zh-CN" dirty="0"/>
              <a:t>cache control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7" cy="5688632"/>
          </a:xfrm>
        </p:spPr>
        <p:txBody>
          <a:bodyPr/>
          <a:lstStyle/>
          <a:p>
            <a:r>
              <a:rPr lang="en-US" altLang="zh-CN" dirty="0">
                <a:solidFill>
                  <a:srgbClr val="008000"/>
                </a:solidFill>
              </a:rPr>
              <a:t>AHOLD </a:t>
            </a:r>
            <a:r>
              <a:rPr lang="zh-CN" altLang="en-US" dirty="0" smtClean="0">
                <a:solidFill>
                  <a:srgbClr val="008000"/>
                </a:solidFill>
              </a:rPr>
              <a:t>：地址</a:t>
            </a:r>
            <a:r>
              <a:rPr lang="zh-CN" altLang="en-US" dirty="0">
                <a:solidFill>
                  <a:srgbClr val="008000"/>
                </a:solidFill>
              </a:rPr>
              <a:t>保持请求</a:t>
            </a:r>
            <a:r>
              <a:rPr lang="zh-CN" altLang="en-US" dirty="0" smtClean="0">
                <a:solidFill>
                  <a:srgbClr val="008000"/>
                </a:solidFill>
              </a:rPr>
              <a:t>信号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PWT</a:t>
            </a:r>
            <a:r>
              <a:rPr lang="zh-CN" altLang="en-US" dirty="0" smtClean="0">
                <a:solidFill>
                  <a:srgbClr val="008000"/>
                </a:solidFill>
              </a:rPr>
              <a:t>：页面</a:t>
            </a:r>
            <a:r>
              <a:rPr lang="zh-CN" altLang="en-US" dirty="0">
                <a:solidFill>
                  <a:srgbClr val="008000"/>
                </a:solidFill>
              </a:rPr>
              <a:t>通写</a:t>
            </a:r>
            <a:r>
              <a:rPr lang="zh-CN" altLang="en-US" dirty="0" smtClean="0">
                <a:solidFill>
                  <a:srgbClr val="008000"/>
                </a:solidFill>
              </a:rPr>
              <a:t>控制信号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PCD</a:t>
            </a:r>
            <a:r>
              <a:rPr lang="zh-CN" altLang="en-US" dirty="0" smtClean="0">
                <a:solidFill>
                  <a:srgbClr val="008000"/>
                </a:solidFill>
              </a:rPr>
              <a:t>：页面</a:t>
            </a:r>
            <a:r>
              <a:rPr lang="zh-CN" altLang="en-US" dirty="0">
                <a:solidFill>
                  <a:srgbClr val="008000"/>
                </a:solidFill>
              </a:rPr>
              <a:t>高速缓存</a:t>
            </a:r>
            <a:r>
              <a:rPr lang="zh-CN" altLang="en-US" dirty="0" smtClean="0">
                <a:solidFill>
                  <a:srgbClr val="008000"/>
                </a:solidFill>
              </a:rPr>
              <a:t>禁止信号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KEN</a:t>
            </a:r>
            <a:r>
              <a:rPr lang="en-US" altLang="zh-CN" dirty="0" smtClean="0">
                <a:solidFill>
                  <a:srgbClr val="008000"/>
                </a:solidFill>
              </a:rPr>
              <a:t>#</a:t>
            </a:r>
            <a:r>
              <a:rPr lang="zh-CN" altLang="en-US" dirty="0" smtClean="0">
                <a:solidFill>
                  <a:srgbClr val="008000"/>
                </a:solidFill>
              </a:rPr>
              <a:t>：高速缓存允许信号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FLUSH</a:t>
            </a:r>
            <a:r>
              <a:rPr lang="en-US" altLang="zh-CN" dirty="0" smtClean="0">
                <a:solidFill>
                  <a:srgbClr val="008000"/>
                </a:solidFill>
              </a:rPr>
              <a:t>#</a:t>
            </a:r>
            <a:r>
              <a:rPr lang="zh-CN" altLang="en-US" dirty="0" smtClean="0">
                <a:solidFill>
                  <a:srgbClr val="008000"/>
                </a:solidFill>
              </a:rPr>
              <a:t>：高速缓存</a:t>
            </a:r>
            <a:r>
              <a:rPr lang="zh-CN" altLang="en-US" dirty="0">
                <a:solidFill>
                  <a:srgbClr val="008000"/>
                </a:solidFill>
              </a:rPr>
              <a:t>清除</a:t>
            </a:r>
            <a:r>
              <a:rPr lang="zh-CN" altLang="en-US" dirty="0" smtClean="0">
                <a:solidFill>
                  <a:srgbClr val="008000"/>
                </a:solidFill>
              </a:rPr>
              <a:t>信号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EADS</a:t>
            </a:r>
            <a:r>
              <a:rPr lang="zh-CN" altLang="en-US" dirty="0">
                <a:solidFill>
                  <a:srgbClr val="008000"/>
                </a:solidFill>
              </a:rPr>
              <a:t>：外部地址有效信号</a:t>
            </a:r>
          </a:p>
          <a:p>
            <a:r>
              <a:rPr lang="en-US" altLang="zh-CN" dirty="0">
                <a:solidFill>
                  <a:srgbClr val="008000"/>
                </a:solidFill>
              </a:rPr>
              <a:t>WB/WT</a:t>
            </a:r>
            <a:r>
              <a:rPr lang="en-US" altLang="zh-CN" dirty="0" smtClean="0">
                <a:solidFill>
                  <a:srgbClr val="008000"/>
                </a:solidFill>
              </a:rPr>
              <a:t>#</a:t>
            </a:r>
            <a:r>
              <a:rPr lang="zh-CN" altLang="en-US" dirty="0">
                <a:solidFill>
                  <a:srgbClr val="008000"/>
                </a:solidFill>
              </a:rPr>
              <a:t>：回写</a:t>
            </a:r>
            <a:r>
              <a:rPr lang="en-US" altLang="zh-CN" dirty="0">
                <a:solidFill>
                  <a:srgbClr val="008000"/>
                </a:solidFill>
              </a:rPr>
              <a:t>/</a:t>
            </a:r>
            <a:r>
              <a:rPr lang="zh-CN" altLang="en-US" dirty="0">
                <a:solidFill>
                  <a:srgbClr val="008000"/>
                </a:solidFill>
              </a:rPr>
              <a:t>通写方式信号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HIT</a:t>
            </a:r>
            <a:r>
              <a:rPr lang="en-US" altLang="zh-CN" dirty="0" smtClean="0">
                <a:solidFill>
                  <a:srgbClr val="008000"/>
                </a:solidFill>
              </a:rPr>
              <a:t>#</a:t>
            </a:r>
            <a:r>
              <a:rPr lang="zh-CN" altLang="en-US" dirty="0">
                <a:solidFill>
                  <a:srgbClr val="008000"/>
                </a:solidFill>
              </a:rPr>
              <a:t>：询问周期命中信号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HITM</a:t>
            </a:r>
            <a:r>
              <a:rPr lang="en-US" altLang="zh-CN" dirty="0" smtClean="0">
                <a:solidFill>
                  <a:srgbClr val="008000"/>
                </a:solidFill>
              </a:rPr>
              <a:t>#</a:t>
            </a:r>
            <a:r>
              <a:rPr lang="zh-CN" altLang="en-US" dirty="0">
                <a:solidFill>
                  <a:srgbClr val="008000"/>
                </a:solidFill>
              </a:rPr>
              <a:t>：命中数据</a:t>
            </a:r>
            <a:r>
              <a:rPr lang="en-US" altLang="zh-CN" dirty="0">
                <a:solidFill>
                  <a:srgbClr val="008000"/>
                </a:solidFill>
              </a:rPr>
              <a:t>cache</a:t>
            </a:r>
            <a:r>
              <a:rPr lang="zh-CN" altLang="en-US" dirty="0">
                <a:solidFill>
                  <a:srgbClr val="008000"/>
                </a:solidFill>
              </a:rPr>
              <a:t>的修改行信号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INV</a:t>
            </a:r>
            <a:r>
              <a:rPr lang="zh-CN" altLang="en-US" dirty="0">
                <a:solidFill>
                  <a:srgbClr val="008000"/>
                </a:solidFill>
              </a:rPr>
              <a:t>：无效请求信号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EWBE</a:t>
            </a:r>
            <a:r>
              <a:rPr lang="en-US" altLang="zh-CN" dirty="0" smtClean="0">
                <a:solidFill>
                  <a:srgbClr val="008000"/>
                </a:solidFill>
              </a:rPr>
              <a:t>#</a:t>
            </a:r>
            <a:r>
              <a:rPr lang="zh-CN" altLang="en-US" dirty="0">
                <a:solidFill>
                  <a:srgbClr val="008000"/>
                </a:solidFill>
              </a:rPr>
              <a:t>：外部写缓冲器空信号</a:t>
            </a:r>
          </a:p>
        </p:txBody>
      </p:sp>
    </p:spTree>
    <p:extLst>
      <p:ext uri="{BB962C8B-B14F-4D97-AF65-F5344CB8AC3E}">
        <p14:creationId xmlns:p14="http://schemas.microsoft.com/office/powerpoint/2010/main" val="27915308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初始化（</a:t>
            </a:r>
            <a:r>
              <a:rPr lang="en-US" altLang="zh-CN" dirty="0"/>
              <a:t>initialization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8000"/>
                </a:solidFill>
              </a:rPr>
              <a:t>RESET</a:t>
            </a:r>
            <a:r>
              <a:rPr lang="zh-CN" altLang="en-US" dirty="0">
                <a:solidFill>
                  <a:srgbClr val="008000"/>
                </a:solidFill>
              </a:rPr>
              <a:t>：复位</a:t>
            </a:r>
            <a:r>
              <a:rPr lang="zh-CN" altLang="en-US" dirty="0" smtClean="0">
                <a:solidFill>
                  <a:srgbClr val="008000"/>
                </a:solidFill>
              </a:rPr>
              <a:t>信号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INIT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initialization</a:t>
            </a:r>
            <a:r>
              <a:rPr lang="zh-CN" altLang="en-US" dirty="0">
                <a:solidFill>
                  <a:srgbClr val="008000"/>
                </a:solidFill>
              </a:rPr>
              <a:t>）：初始化引脚</a:t>
            </a:r>
          </a:p>
        </p:txBody>
      </p:sp>
    </p:spTree>
    <p:extLst>
      <p:ext uri="{BB962C8B-B14F-4D97-AF65-F5344CB8AC3E}">
        <p14:creationId xmlns:p14="http://schemas.microsoft.com/office/powerpoint/2010/main" val="29479726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中断请求（</a:t>
            </a:r>
            <a:r>
              <a:rPr lang="en-US" altLang="zh-CN" dirty="0"/>
              <a:t>interrupts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INTR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可屏蔽中断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C00000"/>
                </a:solidFill>
              </a:rPr>
              <a:t>NMI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非屏蔽中断请求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2196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总线仲裁（</a:t>
            </a:r>
            <a:r>
              <a:rPr lang="en-US" altLang="zh-CN" dirty="0"/>
              <a:t>bus arbitration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HOLD</a:t>
            </a:r>
            <a:r>
              <a:rPr lang="zh-CN" altLang="en-US" dirty="0" smtClean="0"/>
              <a:t>：总线</a:t>
            </a:r>
            <a:r>
              <a:rPr lang="zh-CN" altLang="en-US" dirty="0"/>
              <a:t>请求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HLDA</a:t>
            </a:r>
            <a:r>
              <a:rPr lang="zh-CN" altLang="en-US" dirty="0" smtClean="0"/>
              <a:t>：总线</a:t>
            </a:r>
            <a:r>
              <a:rPr lang="zh-CN" altLang="en-US" dirty="0"/>
              <a:t>请求响应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008000"/>
                </a:solidFill>
              </a:rPr>
              <a:t>BREQ</a:t>
            </a:r>
            <a:r>
              <a:rPr lang="zh-CN" altLang="en-US" dirty="0" smtClean="0">
                <a:solidFill>
                  <a:srgbClr val="008000"/>
                </a:solidFill>
              </a:rPr>
              <a:t>：内部</a:t>
            </a:r>
            <a:r>
              <a:rPr lang="zh-CN" altLang="en-US" dirty="0">
                <a:solidFill>
                  <a:srgbClr val="008000"/>
                </a:solidFill>
              </a:rPr>
              <a:t>总线请求</a:t>
            </a:r>
            <a:r>
              <a:rPr lang="zh-CN" altLang="en-US" dirty="0" smtClean="0">
                <a:solidFill>
                  <a:srgbClr val="008000"/>
                </a:solidFill>
              </a:rPr>
              <a:t>信号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BOFF</a:t>
            </a:r>
            <a:r>
              <a:rPr lang="en-US" altLang="zh-CN" dirty="0" smtClean="0">
                <a:solidFill>
                  <a:srgbClr val="008000"/>
                </a:solidFill>
              </a:rPr>
              <a:t>#</a:t>
            </a:r>
            <a:r>
              <a:rPr lang="zh-CN" altLang="en-US" dirty="0" smtClean="0">
                <a:solidFill>
                  <a:srgbClr val="008000"/>
                </a:solidFill>
              </a:rPr>
              <a:t>：强制</a:t>
            </a:r>
            <a:r>
              <a:rPr lang="en-US" altLang="zh-CN" dirty="0">
                <a:solidFill>
                  <a:srgbClr val="008000"/>
                </a:solidFill>
              </a:rPr>
              <a:t>CPU</a:t>
            </a:r>
            <a:r>
              <a:rPr lang="zh-CN" altLang="en-US" dirty="0">
                <a:solidFill>
                  <a:srgbClr val="008000"/>
                </a:solidFill>
              </a:rPr>
              <a:t>放弃系统总线</a:t>
            </a:r>
            <a:r>
              <a:rPr lang="zh-CN" altLang="en-US" dirty="0" smtClean="0">
                <a:solidFill>
                  <a:srgbClr val="008000"/>
                </a:solidFill>
              </a:rPr>
              <a:t>信号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020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错误检测（</a:t>
            </a:r>
            <a:r>
              <a:rPr lang="en-US" altLang="zh-CN" dirty="0"/>
              <a:t>error reporting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8000"/>
                </a:solidFill>
              </a:rPr>
              <a:t>FREE</a:t>
            </a:r>
            <a:r>
              <a:rPr lang="en-US" altLang="zh-CN" dirty="0" smtClean="0">
                <a:solidFill>
                  <a:srgbClr val="008000"/>
                </a:solidFill>
              </a:rPr>
              <a:t>#</a:t>
            </a:r>
            <a:r>
              <a:rPr lang="zh-CN" altLang="en-US" dirty="0" smtClean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floating-point error</a:t>
            </a:r>
            <a:r>
              <a:rPr lang="zh-CN" altLang="en-US" dirty="0">
                <a:solidFill>
                  <a:srgbClr val="008000"/>
                </a:solidFill>
              </a:rPr>
              <a:t>）：浮点错误报告，输出。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IGNNE</a:t>
            </a:r>
            <a:r>
              <a:rPr lang="en-US" altLang="zh-CN" dirty="0" smtClean="0">
                <a:solidFill>
                  <a:srgbClr val="008000"/>
                </a:solidFill>
              </a:rPr>
              <a:t>#</a:t>
            </a:r>
            <a:r>
              <a:rPr lang="zh-CN" altLang="en-US" dirty="0" smtClean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ignore numeric error</a:t>
            </a:r>
            <a:r>
              <a:rPr lang="zh-CN" altLang="en-US" dirty="0">
                <a:solidFill>
                  <a:srgbClr val="008000"/>
                </a:solidFill>
              </a:rPr>
              <a:t>）：忽略数字错误，输入，低电平有效。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BUSCHK</a:t>
            </a:r>
            <a:r>
              <a:rPr lang="en-US" altLang="zh-CN" dirty="0" smtClean="0">
                <a:solidFill>
                  <a:srgbClr val="008000"/>
                </a:solidFill>
              </a:rPr>
              <a:t>#</a:t>
            </a:r>
            <a:r>
              <a:rPr lang="zh-CN" altLang="en-US" dirty="0" smtClean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bus check</a:t>
            </a:r>
            <a:r>
              <a:rPr lang="zh-CN" altLang="en-US" dirty="0">
                <a:solidFill>
                  <a:srgbClr val="008000"/>
                </a:solidFill>
              </a:rPr>
              <a:t>）：总线周期检测，输入，低电平有效。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PRCMC</a:t>
            </a:r>
            <a:r>
              <a:rPr lang="en-US" altLang="zh-CN" dirty="0" smtClean="0">
                <a:solidFill>
                  <a:srgbClr val="008000"/>
                </a:solidFill>
              </a:rPr>
              <a:t>#</a:t>
            </a:r>
            <a:r>
              <a:rPr lang="zh-CN" altLang="en-US" dirty="0" smtClean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function redundancy checking</a:t>
            </a:r>
            <a:r>
              <a:rPr lang="zh-CN" altLang="en-US" dirty="0">
                <a:solidFill>
                  <a:srgbClr val="008000"/>
                </a:solidFill>
              </a:rPr>
              <a:t>）：功能冗余检测，输入，低电平有效。 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IERR</a:t>
            </a:r>
            <a:r>
              <a:rPr lang="en-US" altLang="zh-CN" dirty="0" smtClean="0">
                <a:solidFill>
                  <a:srgbClr val="008000"/>
                </a:solidFill>
              </a:rPr>
              <a:t>#</a:t>
            </a:r>
            <a:r>
              <a:rPr lang="zh-CN" altLang="en-US" dirty="0" smtClean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internal error</a:t>
            </a:r>
            <a:r>
              <a:rPr lang="zh-CN" altLang="en-US" dirty="0">
                <a:solidFill>
                  <a:srgbClr val="008000"/>
                </a:solidFill>
              </a:rPr>
              <a:t>）：内部出错指示，输出，低电平有效。如果在读周期产生奇偶错误，系统将</a:t>
            </a:r>
            <a:r>
              <a:rPr lang="zh-CN" altLang="en-US" dirty="0" smtClean="0">
                <a:solidFill>
                  <a:srgbClr val="008000"/>
                </a:solidFill>
              </a:rPr>
              <a:t>强制</a:t>
            </a:r>
            <a:r>
              <a:rPr lang="en-US" altLang="zh-CN" dirty="0">
                <a:solidFill>
                  <a:srgbClr val="008000"/>
                </a:solidFill>
              </a:rPr>
              <a:t>IERR#</a:t>
            </a:r>
            <a:r>
              <a:rPr lang="zh-CN" altLang="en-US" dirty="0" smtClean="0">
                <a:solidFill>
                  <a:srgbClr val="008000"/>
                </a:solidFill>
              </a:rPr>
              <a:t>输出</a:t>
            </a:r>
            <a:r>
              <a:rPr lang="zh-CN" altLang="en-US" dirty="0">
                <a:solidFill>
                  <a:srgbClr val="008000"/>
                </a:solidFill>
              </a:rPr>
              <a:t>一个时钟周期的低电平。 </a:t>
            </a:r>
          </a:p>
        </p:txBody>
      </p:sp>
    </p:spTree>
    <p:extLst>
      <p:ext uri="{BB962C8B-B14F-4D97-AF65-F5344CB8AC3E}">
        <p14:creationId xmlns:p14="http://schemas.microsoft.com/office/powerpoint/2010/main" val="20089395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</a:rPr>
              <a:t>Pentium</a:t>
            </a:r>
            <a:r>
              <a:rPr lang="zh-CN" altLang="en-US" dirty="0" smtClean="0">
                <a:solidFill>
                  <a:srgbClr val="FF0000"/>
                </a:solidFill>
              </a:rPr>
              <a:t>微处理器简介</a:t>
            </a:r>
          </a:p>
          <a:p>
            <a:pPr eaLnBrk="1"/>
            <a:r>
              <a:rPr lang="en-US" altLang="zh-CN" dirty="0" smtClean="0">
                <a:solidFill>
                  <a:srgbClr val="008000"/>
                </a:solidFill>
              </a:rPr>
              <a:t>Pentium</a:t>
            </a:r>
            <a:r>
              <a:rPr lang="zh-CN" altLang="en-US" dirty="0">
                <a:solidFill>
                  <a:srgbClr val="008000"/>
                </a:solidFill>
              </a:rPr>
              <a:t>的特定寄存器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eaLnBrk="1"/>
            <a:r>
              <a:rPr lang="en-US" altLang="zh-CN" dirty="0">
                <a:solidFill>
                  <a:srgbClr val="008000"/>
                </a:solidFill>
              </a:rPr>
              <a:t>Pentium</a:t>
            </a:r>
            <a:r>
              <a:rPr lang="zh-CN" altLang="en-US" dirty="0">
                <a:solidFill>
                  <a:srgbClr val="008000"/>
                </a:solidFill>
              </a:rPr>
              <a:t>的存储管理</a:t>
            </a:r>
            <a:endParaRPr lang="en-US" altLang="zh-CN" dirty="0">
              <a:solidFill>
                <a:srgbClr val="008000"/>
              </a:solidFill>
            </a:endParaRPr>
          </a:p>
          <a:p>
            <a:pPr eaLnBrk="1"/>
            <a:r>
              <a:rPr lang="en-US" altLang="zh-CN" dirty="0">
                <a:solidFill>
                  <a:srgbClr val="008000"/>
                </a:solidFill>
              </a:rPr>
              <a:t>Pentium</a:t>
            </a:r>
            <a:r>
              <a:rPr lang="zh-CN" altLang="en-US" dirty="0" smtClean="0">
                <a:solidFill>
                  <a:srgbClr val="008000"/>
                </a:solidFill>
              </a:rPr>
              <a:t>的新指令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eaLnBrk="1"/>
            <a:r>
              <a:rPr lang="en-US" altLang="zh-CN" dirty="0" smtClean="0">
                <a:solidFill>
                  <a:srgbClr val="008000"/>
                </a:solidFill>
              </a:rPr>
              <a:t>Pentium Pro</a:t>
            </a:r>
            <a:r>
              <a:rPr lang="zh-CN" altLang="en-US" dirty="0" smtClean="0">
                <a:solidFill>
                  <a:srgbClr val="008000"/>
                </a:solidFill>
              </a:rPr>
              <a:t>微处理器</a:t>
            </a:r>
            <a:r>
              <a:rPr lang="zh-CN" altLang="en-US" dirty="0">
                <a:solidFill>
                  <a:srgbClr val="008000"/>
                </a:solidFill>
              </a:rPr>
              <a:t>简介</a:t>
            </a:r>
          </a:p>
          <a:p>
            <a:pPr eaLnBrk="1"/>
            <a:r>
              <a:rPr lang="en-US" altLang="zh-CN" dirty="0">
                <a:solidFill>
                  <a:srgbClr val="008000"/>
                </a:solidFill>
              </a:rPr>
              <a:t>Pentium Pro</a:t>
            </a:r>
            <a:r>
              <a:rPr lang="zh-CN" altLang="en-US" dirty="0" smtClean="0">
                <a:solidFill>
                  <a:srgbClr val="008000"/>
                </a:solidFill>
              </a:rPr>
              <a:t>的特性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系统管理模式（</a:t>
            </a:r>
            <a:r>
              <a:rPr lang="en-US" altLang="zh-CN" sz="3200" dirty="0"/>
              <a:t>system management mode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8000"/>
                </a:solidFill>
              </a:rPr>
              <a:t>SMI#</a:t>
            </a:r>
            <a:r>
              <a:rPr lang="zh-CN" altLang="en-US" dirty="0" smtClean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system management interrupt</a:t>
            </a:r>
            <a:r>
              <a:rPr lang="zh-CN" altLang="en-US" dirty="0">
                <a:solidFill>
                  <a:srgbClr val="008000"/>
                </a:solidFill>
              </a:rPr>
              <a:t>）：系统管理中断请求，输入，低电平有效</a:t>
            </a:r>
            <a:r>
              <a:rPr lang="zh-CN" altLang="en-US" dirty="0" smtClean="0">
                <a:solidFill>
                  <a:srgbClr val="008000"/>
                </a:solidFill>
              </a:rPr>
              <a:t>。有效</a:t>
            </a:r>
            <a:r>
              <a:rPr lang="zh-CN" altLang="en-US" dirty="0">
                <a:solidFill>
                  <a:srgbClr val="008000"/>
                </a:solidFill>
              </a:rPr>
              <a:t>时，进入系统管理模式。</a:t>
            </a:r>
          </a:p>
          <a:p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SMIACT#</a:t>
            </a:r>
            <a:r>
              <a:rPr lang="zh-CN" altLang="en-US" dirty="0" smtClean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system management interrupt active</a:t>
            </a:r>
            <a:r>
              <a:rPr lang="zh-CN" altLang="en-US" dirty="0">
                <a:solidFill>
                  <a:srgbClr val="008000"/>
                </a:solidFill>
              </a:rPr>
              <a:t>）：启动系统管理模式工作，输出，低电平有效，指示</a:t>
            </a:r>
            <a:r>
              <a:rPr lang="en-US" altLang="zh-CN" dirty="0">
                <a:solidFill>
                  <a:srgbClr val="008000"/>
                </a:solidFill>
              </a:rPr>
              <a:t>Pentium</a:t>
            </a:r>
            <a:r>
              <a:rPr lang="zh-CN" altLang="en-US" dirty="0">
                <a:solidFill>
                  <a:srgbClr val="008000"/>
                </a:solidFill>
              </a:rPr>
              <a:t>进入系统管理模式。</a:t>
            </a:r>
          </a:p>
          <a:p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zh-CN" altLang="en-US" dirty="0" smtClean="0">
                <a:solidFill>
                  <a:srgbClr val="008000"/>
                </a:solidFill>
              </a:rPr>
              <a:t>系统</a:t>
            </a:r>
            <a:r>
              <a:rPr lang="zh-CN" altLang="en-US" dirty="0">
                <a:solidFill>
                  <a:srgbClr val="008000"/>
                </a:solidFill>
              </a:rPr>
              <a:t>管理模式主要用于实现系统电源管理功能，进入该模式后，处理器的状态被保存起来，并可以有单独的存储空间。执行</a:t>
            </a:r>
            <a:r>
              <a:rPr lang="en-US" altLang="zh-CN" dirty="0">
                <a:solidFill>
                  <a:srgbClr val="008000"/>
                </a:solidFill>
              </a:rPr>
              <a:t>RSM</a:t>
            </a:r>
            <a:r>
              <a:rPr lang="zh-CN" altLang="en-US" dirty="0">
                <a:solidFill>
                  <a:srgbClr val="008000"/>
                </a:solidFill>
              </a:rPr>
              <a:t>指令，则退出系统管理模式。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9367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测试访问端口（</a:t>
            </a:r>
            <a:r>
              <a:rPr lang="en-US" altLang="zh-CN" dirty="0"/>
              <a:t>tap port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8000"/>
                </a:solidFill>
              </a:rPr>
              <a:t>TCK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testability clock</a:t>
            </a:r>
            <a:r>
              <a:rPr lang="zh-CN" altLang="en-US" dirty="0">
                <a:solidFill>
                  <a:srgbClr val="008000"/>
                </a:solidFill>
              </a:rPr>
              <a:t>）：测试时钟，输入，为系统的边界扫描提供时钟信号。</a:t>
            </a:r>
          </a:p>
          <a:p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TDI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test data input</a:t>
            </a:r>
            <a:r>
              <a:rPr lang="zh-CN" altLang="en-US" dirty="0">
                <a:solidFill>
                  <a:srgbClr val="008000"/>
                </a:solidFill>
              </a:rPr>
              <a:t>）：测试数据输入引脚，输入。 </a:t>
            </a:r>
          </a:p>
          <a:p>
            <a:endParaRPr lang="zh-CN" altLang="en-US" dirty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TDO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test data output</a:t>
            </a:r>
            <a:r>
              <a:rPr lang="zh-CN" altLang="en-US" dirty="0">
                <a:solidFill>
                  <a:srgbClr val="008000"/>
                </a:solidFill>
              </a:rPr>
              <a:t>）：测试数据输出引脚，输出。 </a:t>
            </a:r>
          </a:p>
          <a:p>
            <a:endParaRPr lang="zh-CN" altLang="en-US" dirty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TMS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test mode select</a:t>
            </a:r>
            <a:r>
              <a:rPr lang="zh-CN" altLang="en-US" dirty="0">
                <a:solidFill>
                  <a:srgbClr val="008000"/>
                </a:solidFill>
              </a:rPr>
              <a:t>）：测试模式选择，输入。 </a:t>
            </a:r>
          </a:p>
          <a:p>
            <a:endParaRPr lang="zh-CN" altLang="en-US" dirty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TRST#</a:t>
            </a:r>
            <a:r>
              <a:rPr lang="zh-CN" altLang="en-US" dirty="0" smtClean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test rest</a:t>
            </a:r>
            <a:r>
              <a:rPr lang="zh-CN" altLang="en-US" dirty="0">
                <a:solidFill>
                  <a:srgbClr val="008000"/>
                </a:solidFill>
              </a:rPr>
              <a:t>）：测试复位引脚，输入。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4819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断点</a:t>
            </a:r>
            <a:r>
              <a:rPr lang="en-US" altLang="zh-CN" sz="2400" dirty="0"/>
              <a:t>/</a:t>
            </a:r>
            <a:r>
              <a:rPr lang="zh-CN" altLang="en-US" sz="2400" dirty="0"/>
              <a:t>性能检测（</a:t>
            </a:r>
            <a:r>
              <a:rPr lang="en-US" altLang="zh-CN" sz="2400" dirty="0"/>
              <a:t>breakpoint/performance monitoring</a:t>
            </a:r>
            <a:r>
              <a:rPr lang="zh-CN" altLang="en-US" sz="24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8000"/>
                </a:solidFill>
              </a:rPr>
              <a:t>BP3</a:t>
            </a:r>
            <a:r>
              <a:rPr lang="zh-CN" altLang="en-US" dirty="0">
                <a:solidFill>
                  <a:srgbClr val="008000"/>
                </a:solidFill>
              </a:rPr>
              <a:t>～</a:t>
            </a:r>
            <a:r>
              <a:rPr lang="en-US" altLang="zh-CN" dirty="0">
                <a:solidFill>
                  <a:srgbClr val="008000"/>
                </a:solidFill>
              </a:rPr>
              <a:t>BP0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breakpoint</a:t>
            </a:r>
            <a:r>
              <a:rPr lang="zh-CN" altLang="en-US" dirty="0">
                <a:solidFill>
                  <a:srgbClr val="008000"/>
                </a:solidFill>
              </a:rPr>
              <a:t>）：断点匹配检测，输出，高电平有效。</a:t>
            </a:r>
            <a:r>
              <a:rPr lang="en-US" altLang="zh-CN" dirty="0">
                <a:solidFill>
                  <a:srgbClr val="008000"/>
                </a:solidFill>
              </a:rPr>
              <a:t>BP3</a:t>
            </a:r>
            <a:r>
              <a:rPr lang="zh-CN" altLang="en-US" dirty="0">
                <a:solidFill>
                  <a:srgbClr val="008000"/>
                </a:solidFill>
              </a:rPr>
              <a:t>～</a:t>
            </a:r>
            <a:r>
              <a:rPr lang="en-US" altLang="zh-CN" dirty="0">
                <a:solidFill>
                  <a:srgbClr val="008000"/>
                </a:solidFill>
              </a:rPr>
              <a:t>BP0</a:t>
            </a:r>
            <a:r>
              <a:rPr lang="zh-CN" altLang="en-US" dirty="0">
                <a:solidFill>
                  <a:srgbClr val="008000"/>
                </a:solidFill>
              </a:rPr>
              <a:t>与调试寄存器</a:t>
            </a:r>
            <a:r>
              <a:rPr lang="en-US" altLang="zh-CN" dirty="0">
                <a:solidFill>
                  <a:srgbClr val="008000"/>
                </a:solidFill>
              </a:rPr>
              <a:t>DR3</a:t>
            </a:r>
            <a:r>
              <a:rPr lang="zh-CN" altLang="en-US" dirty="0">
                <a:solidFill>
                  <a:srgbClr val="008000"/>
                </a:solidFill>
              </a:rPr>
              <a:t>～</a:t>
            </a:r>
            <a:r>
              <a:rPr lang="en-US" altLang="zh-CN" dirty="0">
                <a:solidFill>
                  <a:srgbClr val="008000"/>
                </a:solidFill>
              </a:rPr>
              <a:t>DR0</a:t>
            </a:r>
            <a:r>
              <a:rPr lang="zh-CN" altLang="en-US" dirty="0">
                <a:solidFill>
                  <a:srgbClr val="008000"/>
                </a:solidFill>
              </a:rPr>
              <a:t>相对应，当调试寄存器编程设置为断点匹配测试时，若</a:t>
            </a:r>
            <a:r>
              <a:rPr lang="en-US" altLang="zh-CN" dirty="0">
                <a:solidFill>
                  <a:srgbClr val="008000"/>
                </a:solidFill>
              </a:rPr>
              <a:t>BP3</a:t>
            </a:r>
            <a:r>
              <a:rPr lang="zh-CN" altLang="en-US" dirty="0">
                <a:solidFill>
                  <a:srgbClr val="008000"/>
                </a:solidFill>
              </a:rPr>
              <a:t>～</a:t>
            </a:r>
            <a:r>
              <a:rPr lang="en-US" altLang="zh-CN" dirty="0">
                <a:solidFill>
                  <a:srgbClr val="008000"/>
                </a:solidFill>
              </a:rPr>
              <a:t>BP0</a:t>
            </a:r>
            <a:r>
              <a:rPr lang="zh-CN" altLang="en-US" dirty="0">
                <a:solidFill>
                  <a:srgbClr val="008000"/>
                </a:solidFill>
              </a:rPr>
              <a:t>输出为高电平，则表明断点匹配。</a:t>
            </a:r>
          </a:p>
          <a:p>
            <a:endParaRPr lang="zh-CN" altLang="en-US" dirty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PM1</a:t>
            </a:r>
            <a:r>
              <a:rPr lang="en-US" altLang="zh-CN" dirty="0">
                <a:solidFill>
                  <a:srgbClr val="008000"/>
                </a:solidFill>
              </a:rPr>
              <a:t>, PM0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performance monitoring</a:t>
            </a:r>
            <a:r>
              <a:rPr lang="zh-CN" altLang="en-US" dirty="0">
                <a:solidFill>
                  <a:srgbClr val="008000"/>
                </a:solidFill>
              </a:rPr>
              <a:t>）：性能监测，输出高电平有效，与</a:t>
            </a:r>
            <a:r>
              <a:rPr lang="en-US" altLang="zh-CN" dirty="0">
                <a:solidFill>
                  <a:srgbClr val="008000"/>
                </a:solidFill>
              </a:rPr>
              <a:t>BP1</a:t>
            </a:r>
            <a:r>
              <a:rPr lang="zh-CN" altLang="en-US" dirty="0">
                <a:solidFill>
                  <a:srgbClr val="008000"/>
                </a:solidFill>
              </a:rPr>
              <a:t>和</a:t>
            </a:r>
            <a:r>
              <a:rPr lang="en-US" altLang="zh-CN" dirty="0">
                <a:solidFill>
                  <a:srgbClr val="008000"/>
                </a:solidFill>
              </a:rPr>
              <a:t>BP0</a:t>
            </a:r>
            <a:r>
              <a:rPr lang="zh-CN" altLang="en-US" dirty="0">
                <a:solidFill>
                  <a:srgbClr val="008000"/>
                </a:solidFill>
              </a:rPr>
              <a:t>多路复用，由调试模型寄存器（</a:t>
            </a:r>
            <a:r>
              <a:rPr lang="en-US" altLang="zh-CN" dirty="0">
                <a:solidFill>
                  <a:srgbClr val="008000"/>
                </a:solidFill>
              </a:rPr>
              <a:t>debug mode control register</a:t>
            </a:r>
            <a:r>
              <a:rPr lang="zh-CN" altLang="en-US" dirty="0">
                <a:solidFill>
                  <a:srgbClr val="008000"/>
                </a:solidFill>
              </a:rPr>
              <a:t>）中的</a:t>
            </a:r>
            <a:r>
              <a:rPr lang="en-US" altLang="zh-CN" dirty="0">
                <a:solidFill>
                  <a:srgbClr val="008000"/>
                </a:solidFill>
              </a:rPr>
              <a:t>PB1</a:t>
            </a:r>
            <a:r>
              <a:rPr lang="zh-CN" altLang="en-US" dirty="0">
                <a:solidFill>
                  <a:srgbClr val="008000"/>
                </a:solidFill>
              </a:rPr>
              <a:t>和 </a:t>
            </a:r>
            <a:r>
              <a:rPr lang="en-US" altLang="zh-CN" dirty="0">
                <a:solidFill>
                  <a:srgbClr val="008000"/>
                </a:solidFill>
              </a:rPr>
              <a:t>PB0</a:t>
            </a:r>
            <a:r>
              <a:rPr lang="zh-CN" altLang="en-US" dirty="0">
                <a:solidFill>
                  <a:srgbClr val="008000"/>
                </a:solidFill>
              </a:rPr>
              <a:t>位来确定它们是用于断点匹配</a:t>
            </a:r>
            <a:r>
              <a:rPr lang="en-US" altLang="zh-CN" dirty="0">
                <a:solidFill>
                  <a:srgbClr val="008000"/>
                </a:solidFill>
              </a:rPr>
              <a:t>BP1, BP0</a:t>
            </a:r>
            <a:r>
              <a:rPr lang="zh-CN" altLang="en-US" dirty="0">
                <a:solidFill>
                  <a:srgbClr val="008000"/>
                </a:solidFill>
              </a:rPr>
              <a:t>还是性能监测</a:t>
            </a:r>
            <a:r>
              <a:rPr lang="en-US" altLang="zh-CN" dirty="0">
                <a:solidFill>
                  <a:srgbClr val="008000"/>
                </a:solidFill>
              </a:rPr>
              <a:t>PM1, PM0</a:t>
            </a:r>
            <a:r>
              <a:rPr lang="zh-CN" altLang="en-US" dirty="0">
                <a:solidFill>
                  <a:srgbClr val="008000"/>
                </a:solidFill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3388616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执行跟踪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7" cy="5688632"/>
          </a:xfrm>
        </p:spPr>
        <p:txBody>
          <a:bodyPr/>
          <a:lstStyle/>
          <a:p>
            <a:r>
              <a:rPr lang="en-US" altLang="zh-CN" dirty="0">
                <a:solidFill>
                  <a:srgbClr val="008000"/>
                </a:solidFill>
              </a:rPr>
              <a:t>BT3</a:t>
            </a:r>
            <a:r>
              <a:rPr lang="zh-CN" altLang="en-US" dirty="0">
                <a:solidFill>
                  <a:srgbClr val="008000"/>
                </a:solidFill>
              </a:rPr>
              <a:t>～</a:t>
            </a:r>
            <a:r>
              <a:rPr lang="en-US" altLang="zh-CN" dirty="0">
                <a:solidFill>
                  <a:srgbClr val="008000"/>
                </a:solidFill>
              </a:rPr>
              <a:t>BT0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branch trace</a:t>
            </a:r>
            <a:r>
              <a:rPr lang="zh-CN" altLang="en-US" dirty="0">
                <a:solidFill>
                  <a:srgbClr val="008000"/>
                </a:solidFill>
              </a:rPr>
              <a:t>）：分支跟踪，输出。在分支跟踪的特殊周期，</a:t>
            </a:r>
            <a:r>
              <a:rPr lang="en-US" altLang="zh-CN" dirty="0">
                <a:solidFill>
                  <a:srgbClr val="008000"/>
                </a:solidFill>
              </a:rPr>
              <a:t>BT3</a:t>
            </a:r>
            <a:r>
              <a:rPr lang="zh-CN" altLang="en-US" dirty="0">
                <a:solidFill>
                  <a:srgbClr val="008000"/>
                </a:solidFill>
              </a:rPr>
              <a:t>～</a:t>
            </a:r>
            <a:r>
              <a:rPr lang="en-US" altLang="zh-CN" dirty="0">
                <a:solidFill>
                  <a:srgbClr val="008000"/>
                </a:solidFill>
              </a:rPr>
              <a:t>BT0</a:t>
            </a:r>
            <a:r>
              <a:rPr lang="zh-CN" altLang="en-US" dirty="0">
                <a:solidFill>
                  <a:srgbClr val="008000"/>
                </a:solidFill>
              </a:rPr>
              <a:t>提供分支目标的线性地址的位</a:t>
            </a:r>
            <a:r>
              <a:rPr lang="en-US" altLang="zh-CN" dirty="0">
                <a:solidFill>
                  <a:srgbClr val="008000"/>
                </a:solidFill>
              </a:rPr>
              <a:t>2</a:t>
            </a:r>
            <a:r>
              <a:rPr lang="zh-CN" altLang="en-US" dirty="0">
                <a:solidFill>
                  <a:srgbClr val="008000"/>
                </a:solidFill>
              </a:rPr>
              <a:t>～位</a:t>
            </a:r>
            <a:r>
              <a:rPr lang="en-US" altLang="zh-CN" dirty="0">
                <a:solidFill>
                  <a:srgbClr val="008000"/>
                </a:solidFill>
              </a:rPr>
              <a:t>0</a:t>
            </a:r>
            <a:r>
              <a:rPr lang="zh-CN" altLang="en-US" dirty="0">
                <a:solidFill>
                  <a:srgbClr val="008000"/>
                </a:solidFill>
              </a:rPr>
              <a:t>，</a:t>
            </a:r>
            <a:r>
              <a:rPr lang="en-US" altLang="zh-CN" dirty="0">
                <a:solidFill>
                  <a:srgbClr val="008000"/>
                </a:solidFill>
              </a:rPr>
              <a:t>BT3</a:t>
            </a:r>
            <a:r>
              <a:rPr lang="zh-CN" altLang="en-US" dirty="0">
                <a:solidFill>
                  <a:srgbClr val="008000"/>
                </a:solidFill>
              </a:rPr>
              <a:t>代表特定的操作尺度。 </a:t>
            </a:r>
          </a:p>
          <a:p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IU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instruction U-pipeline</a:t>
            </a:r>
            <a:r>
              <a:rPr lang="zh-CN" altLang="en-US" dirty="0">
                <a:solidFill>
                  <a:srgbClr val="008000"/>
                </a:solidFill>
              </a:rPr>
              <a:t>）：</a:t>
            </a:r>
            <a:r>
              <a:rPr lang="en-US" altLang="zh-CN" dirty="0">
                <a:solidFill>
                  <a:srgbClr val="008000"/>
                </a:solidFill>
              </a:rPr>
              <a:t>U</a:t>
            </a:r>
            <a:r>
              <a:rPr lang="zh-CN" altLang="en-US" dirty="0">
                <a:solidFill>
                  <a:srgbClr val="008000"/>
                </a:solidFill>
              </a:rPr>
              <a:t>流水线指令执行完成，输出。</a:t>
            </a:r>
          </a:p>
          <a:p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IV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instruction V-pipeline</a:t>
            </a:r>
            <a:r>
              <a:rPr lang="zh-CN" altLang="en-US" dirty="0">
                <a:solidFill>
                  <a:srgbClr val="008000"/>
                </a:solidFill>
              </a:rPr>
              <a:t>）：</a:t>
            </a:r>
            <a:r>
              <a:rPr lang="en-US" altLang="zh-CN" dirty="0">
                <a:solidFill>
                  <a:srgbClr val="008000"/>
                </a:solidFill>
              </a:rPr>
              <a:t>V</a:t>
            </a:r>
            <a:r>
              <a:rPr lang="zh-CN" altLang="en-US" dirty="0">
                <a:solidFill>
                  <a:srgbClr val="008000"/>
                </a:solidFill>
              </a:rPr>
              <a:t>流水线指令执行完成，输出。</a:t>
            </a:r>
          </a:p>
          <a:p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en-US" altLang="zh-CN" dirty="0" smtClean="0">
                <a:solidFill>
                  <a:srgbClr val="008000"/>
                </a:solidFill>
              </a:rPr>
              <a:t>IBT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instruction branch trace</a:t>
            </a:r>
            <a:r>
              <a:rPr lang="zh-CN" altLang="en-US" dirty="0">
                <a:solidFill>
                  <a:srgbClr val="008000"/>
                </a:solidFill>
              </a:rPr>
              <a:t>）：指令分支发生，输出。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575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探针模式（</a:t>
            </a:r>
            <a:r>
              <a:rPr lang="en-US" altLang="zh-CN" dirty="0"/>
              <a:t>probe mode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8000"/>
                </a:solidFill>
              </a:rPr>
              <a:t>R/S#</a:t>
            </a:r>
            <a:r>
              <a:rPr lang="zh-CN" altLang="en-US" dirty="0" smtClean="0">
                <a:solidFill>
                  <a:srgbClr val="008000"/>
                </a:solidFill>
              </a:rPr>
              <a:t>（</a:t>
            </a:r>
            <a:r>
              <a:rPr lang="en-US" altLang="zh-CN" dirty="0" smtClean="0">
                <a:solidFill>
                  <a:srgbClr val="008000"/>
                </a:solidFill>
              </a:rPr>
              <a:t>run/stop</a:t>
            </a:r>
            <a:r>
              <a:rPr lang="zh-CN" altLang="en-US" dirty="0" smtClean="0">
                <a:solidFill>
                  <a:srgbClr val="008000"/>
                </a:solidFill>
              </a:rPr>
              <a:t>）</a:t>
            </a:r>
            <a:r>
              <a:rPr lang="zh-CN" altLang="en-US" dirty="0">
                <a:solidFill>
                  <a:srgbClr val="008000"/>
                </a:solidFill>
              </a:rPr>
              <a:t>：异步边沿</a:t>
            </a:r>
            <a:r>
              <a:rPr lang="zh-CN" altLang="en-US" dirty="0" smtClean="0">
                <a:solidFill>
                  <a:srgbClr val="008000"/>
                </a:solidFill>
              </a:rPr>
              <a:t>中断请求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PRDY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probe ready</a:t>
            </a:r>
            <a:r>
              <a:rPr lang="zh-CN" altLang="en-US" dirty="0">
                <a:solidFill>
                  <a:srgbClr val="008000"/>
                </a:solidFill>
              </a:rPr>
              <a:t>）</a:t>
            </a:r>
            <a:r>
              <a:rPr lang="zh-CN" altLang="en-US" dirty="0" smtClean="0">
                <a:solidFill>
                  <a:srgbClr val="008000"/>
                </a:solidFill>
              </a:rPr>
              <a:t>：探针就绪输出信号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6742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Pentium</a:t>
            </a:r>
            <a:r>
              <a:rPr lang="zh-CN" altLang="en-US" dirty="0"/>
              <a:t>微处理器内部结构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5"/>
            <a:ext cx="6768752" cy="567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7941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Pentium</a:t>
            </a:r>
            <a:r>
              <a:rPr lang="zh-CN" altLang="en-US" dirty="0"/>
              <a:t>微处理器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引脚的功能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存储系统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  <a:p>
            <a:r>
              <a:rPr lang="zh-CN" altLang="en-US" dirty="0"/>
              <a:t>系统时序</a:t>
            </a:r>
          </a:p>
          <a:p>
            <a:r>
              <a:rPr lang="zh-CN" altLang="en-US" dirty="0"/>
              <a:t>分支预测逻辑</a:t>
            </a:r>
          </a:p>
          <a:p>
            <a:r>
              <a:rPr lang="zh-CN" altLang="en-US" dirty="0"/>
              <a:t>高速缓存结构</a:t>
            </a:r>
          </a:p>
          <a:p>
            <a:r>
              <a:rPr lang="zh-CN" altLang="en-US" dirty="0"/>
              <a:t>超标量体现结构</a:t>
            </a:r>
          </a:p>
        </p:txBody>
      </p:sp>
    </p:spTree>
    <p:extLst>
      <p:ext uri="{BB962C8B-B14F-4D97-AF65-F5344CB8AC3E}">
        <p14:creationId xmlns:p14="http://schemas.microsoft.com/office/powerpoint/2010/main" val="42415774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3096344"/>
          </a:xfrm>
        </p:spPr>
        <p:txBody>
          <a:bodyPr/>
          <a:lstStyle/>
          <a:p>
            <a:r>
              <a:rPr lang="en-US" altLang="zh-CN" dirty="0" smtClean="0"/>
              <a:t>Pentium</a:t>
            </a:r>
            <a:r>
              <a:rPr lang="zh-CN" altLang="en-US" dirty="0" smtClean="0"/>
              <a:t>微处理器的存储系统大小</a:t>
            </a:r>
            <a:r>
              <a:rPr lang="zh-CN" altLang="en-US" dirty="0"/>
              <a:t>为</a:t>
            </a:r>
            <a:r>
              <a:rPr lang="en-US" altLang="zh-CN" dirty="0" smtClean="0"/>
              <a:t>4GB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80386DX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80486 </a:t>
            </a:r>
            <a:r>
              <a:rPr lang="zh-CN" altLang="en-US" dirty="0"/>
              <a:t>微处理器的</a:t>
            </a:r>
            <a:r>
              <a:rPr lang="zh-CN" altLang="en-US" dirty="0" smtClean="0"/>
              <a:t>存储系统一样</a:t>
            </a:r>
            <a:r>
              <a:rPr lang="zh-CN" altLang="en-US" dirty="0"/>
              <a:t>大小。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它们</a:t>
            </a:r>
            <a:r>
              <a:rPr lang="zh-CN" altLang="en-US" dirty="0"/>
              <a:t>之间的</a:t>
            </a:r>
            <a:r>
              <a:rPr lang="zh-CN" altLang="en-US" dirty="0" smtClean="0"/>
              <a:t>差别在于存储器数据总线的宽度。</a:t>
            </a:r>
            <a:endParaRPr lang="en-US" altLang="zh-CN" dirty="0" smtClean="0"/>
          </a:p>
          <a:p>
            <a:r>
              <a:rPr lang="en-US" altLang="zh-CN" dirty="0" smtClean="0"/>
              <a:t>Pentium </a:t>
            </a:r>
            <a:r>
              <a:rPr lang="zh-CN" altLang="en-US" dirty="0"/>
              <a:t>使用</a:t>
            </a:r>
            <a:r>
              <a:rPr lang="en-US" altLang="zh-CN" dirty="0">
                <a:solidFill>
                  <a:srgbClr val="FF0000"/>
                </a:solidFill>
              </a:rPr>
              <a:t>64 </a:t>
            </a:r>
            <a:r>
              <a:rPr lang="zh-CN" altLang="en-US" dirty="0">
                <a:solidFill>
                  <a:srgbClr val="FF0000"/>
                </a:solidFill>
              </a:rPr>
              <a:t>位</a:t>
            </a:r>
            <a:r>
              <a:rPr lang="zh-CN" altLang="en-US" dirty="0"/>
              <a:t>数据总线来寻址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r>
              <a:rPr lang="zh-CN" altLang="en-US" dirty="0"/>
              <a:t>存储体， 每个存储体包含</a:t>
            </a:r>
            <a:r>
              <a:rPr lang="en-US" altLang="zh-CN" dirty="0" smtClean="0"/>
              <a:t>512MB</a:t>
            </a:r>
            <a:r>
              <a:rPr lang="zh-CN" altLang="en-US" dirty="0" smtClean="0"/>
              <a:t>的数据</a:t>
            </a:r>
            <a:r>
              <a:rPr lang="zh-CN" altLang="en-US" dirty="0"/>
              <a:t>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54" y="4365104"/>
            <a:ext cx="82677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746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576064"/>
          </a:xfrm>
        </p:spPr>
        <p:txBody>
          <a:bodyPr/>
          <a:lstStyle/>
          <a:p>
            <a:r>
              <a:rPr lang="pt-BR" altLang="zh-CN" dirty="0"/>
              <a:t>A31</a:t>
            </a:r>
            <a:r>
              <a:rPr lang="zh-CN" altLang="pt-BR" dirty="0"/>
              <a:t>～</a:t>
            </a:r>
            <a:r>
              <a:rPr lang="pt-BR" altLang="zh-CN" dirty="0"/>
              <a:t>A3</a:t>
            </a:r>
            <a:r>
              <a:rPr lang="zh-CN" altLang="pt-BR" dirty="0" smtClean="0"/>
              <a:t>与</a:t>
            </a:r>
            <a:r>
              <a:rPr lang="en-US" altLang="zh-CN" dirty="0" smtClean="0"/>
              <a:t>BE7#~BE0#</a:t>
            </a:r>
            <a:r>
              <a:rPr lang="zh-CN" altLang="pt-BR" dirty="0" smtClean="0"/>
              <a:t>形成</a:t>
            </a:r>
            <a:r>
              <a:rPr lang="pt-BR" altLang="zh-CN" dirty="0"/>
              <a:t>32</a:t>
            </a:r>
            <a:r>
              <a:rPr lang="zh-CN" altLang="pt-BR" dirty="0"/>
              <a:t>位地址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73945"/>
            <a:ext cx="8788109" cy="3787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8721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576064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BE7#~BE0#</a:t>
            </a:r>
            <a:r>
              <a:rPr lang="zh-CN" altLang="en-US" dirty="0" smtClean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64</a:t>
            </a:r>
            <a:r>
              <a:rPr lang="zh-CN" altLang="en-US" dirty="0">
                <a:solidFill>
                  <a:srgbClr val="FF0000"/>
                </a:solidFill>
              </a:rPr>
              <a:t>位</a:t>
            </a:r>
            <a:r>
              <a:rPr lang="zh-CN" altLang="en-US" dirty="0" smtClean="0">
                <a:solidFill>
                  <a:srgbClr val="FF0000"/>
                </a:solidFill>
              </a:rPr>
              <a:t>数据总线的对应关系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264696" cy="5188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8721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Pentium</a:t>
            </a:r>
            <a:r>
              <a:rPr lang="zh-CN" altLang="en-US" dirty="0"/>
              <a:t>微处理器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引脚的功能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存储系统</a:t>
            </a:r>
            <a:endParaRPr lang="zh-CN" altLang="en-US" dirty="0"/>
          </a:p>
          <a:p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  <a:p>
            <a:r>
              <a:rPr lang="zh-CN" altLang="en-US" dirty="0"/>
              <a:t>系统时序</a:t>
            </a:r>
          </a:p>
          <a:p>
            <a:r>
              <a:rPr lang="zh-CN" altLang="en-US" dirty="0"/>
              <a:t>分支预测逻辑</a:t>
            </a:r>
          </a:p>
          <a:p>
            <a:r>
              <a:rPr lang="zh-CN" altLang="en-US" dirty="0"/>
              <a:t>高速缓存结构</a:t>
            </a:r>
          </a:p>
          <a:p>
            <a:r>
              <a:rPr lang="zh-CN" altLang="en-US" dirty="0"/>
              <a:t>超标量体现结构</a:t>
            </a:r>
          </a:p>
        </p:txBody>
      </p:sp>
    </p:spTree>
    <p:extLst>
      <p:ext uri="{BB962C8B-B14F-4D97-AF65-F5344CB8AC3E}">
        <p14:creationId xmlns:p14="http://schemas.microsoft.com/office/powerpoint/2010/main" val="37158743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7" cy="5616624"/>
          </a:xfrm>
        </p:spPr>
        <p:txBody>
          <a:bodyPr/>
          <a:lstStyle/>
          <a:p>
            <a:r>
              <a:rPr lang="en-US" altLang="zh-CN" dirty="0" smtClean="0"/>
              <a:t>Pentium </a:t>
            </a:r>
            <a:r>
              <a:rPr lang="zh-CN" altLang="en-US" dirty="0"/>
              <a:t>存储系统被分为</a:t>
            </a:r>
            <a:r>
              <a:rPr lang="en-US" altLang="zh-CN" dirty="0"/>
              <a:t>8 </a:t>
            </a:r>
            <a:r>
              <a:rPr lang="zh-CN" altLang="en-US" dirty="0"/>
              <a:t>个存储体，</a:t>
            </a:r>
            <a:r>
              <a:rPr lang="zh-CN" altLang="en-US" dirty="0">
                <a:solidFill>
                  <a:srgbClr val="0000CC"/>
                </a:solidFill>
              </a:rPr>
              <a:t>每个存储体都有一</a:t>
            </a:r>
            <a:r>
              <a:rPr lang="zh-CN" altLang="en-US" dirty="0" smtClean="0">
                <a:solidFill>
                  <a:srgbClr val="0000CC"/>
                </a:solidFill>
              </a:rPr>
              <a:t>个检验位</a:t>
            </a:r>
            <a:r>
              <a:rPr lang="zh-CN" altLang="en-US" dirty="0"/>
              <a:t>，得</a:t>
            </a:r>
            <a:r>
              <a:rPr lang="en-US" altLang="zh-CN" dirty="0"/>
              <a:t>8 </a:t>
            </a:r>
            <a:r>
              <a:rPr lang="zh-CN" altLang="en-US" dirty="0"/>
              <a:t>个存储体就</a:t>
            </a:r>
            <a:r>
              <a:rPr lang="zh-CN" altLang="en-US" dirty="0" smtClean="0"/>
              <a:t>可用一个字节</a:t>
            </a:r>
            <a:r>
              <a:rPr lang="zh-CN" altLang="en-US" dirty="0"/>
              <a:t>存放校验位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486 </a:t>
            </a:r>
            <a:r>
              <a:rPr lang="zh-CN" altLang="en-US" dirty="0"/>
              <a:t>一样， </a:t>
            </a:r>
            <a:r>
              <a:rPr lang="en-US" altLang="zh-CN" dirty="0"/>
              <a:t>Pentium </a:t>
            </a:r>
            <a:r>
              <a:rPr lang="zh-CN" altLang="en-US" dirty="0"/>
              <a:t>采用</a:t>
            </a:r>
            <a:r>
              <a:rPr lang="zh-CN" altLang="en-US" dirty="0" smtClean="0"/>
              <a:t>内部校验发生和检查逻辑</a:t>
            </a:r>
            <a:r>
              <a:rPr lang="zh-CN" altLang="en-US" dirty="0"/>
              <a:t>来获得存储系统</a:t>
            </a:r>
            <a:r>
              <a:rPr lang="zh-CN" altLang="en-US" dirty="0" smtClean="0"/>
              <a:t>的数据总线信息。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注意：多数</a:t>
            </a:r>
            <a:r>
              <a:rPr lang="en-US" altLang="zh-CN" dirty="0"/>
              <a:t>Pentium </a:t>
            </a:r>
            <a:r>
              <a:rPr lang="zh-CN" altLang="en-US" dirty="0"/>
              <a:t>系统不使用校验</a:t>
            </a:r>
            <a:r>
              <a:rPr lang="zh-CN" altLang="en-US" dirty="0" smtClean="0"/>
              <a:t>检查（因为</a:t>
            </a:r>
            <a:r>
              <a:rPr lang="en-US" altLang="zh-CN" dirty="0"/>
              <a:t>ECC </a:t>
            </a:r>
            <a:r>
              <a:rPr lang="zh-CN" altLang="en-US" dirty="0"/>
              <a:t>是可用</a:t>
            </a:r>
            <a:r>
              <a:rPr lang="zh-CN" altLang="en-US" dirty="0" smtClean="0"/>
              <a:t>的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64 </a:t>
            </a:r>
            <a:r>
              <a:rPr lang="zh-CN" altLang="en-US" dirty="0" smtClean="0"/>
              <a:t>位宽的存储器对于</a:t>
            </a:r>
            <a:r>
              <a:rPr lang="zh-CN" altLang="en-US" dirty="0"/>
              <a:t>双精度浮点</a:t>
            </a:r>
            <a:r>
              <a:rPr lang="zh-CN" altLang="en-US" dirty="0" smtClean="0"/>
              <a:t>型数据是很</a:t>
            </a:r>
            <a:r>
              <a:rPr lang="zh-CN" altLang="en-US" dirty="0"/>
              <a:t>重要</a:t>
            </a:r>
            <a:r>
              <a:rPr lang="zh-CN" altLang="en-US" dirty="0" smtClean="0"/>
              <a:t>的</a:t>
            </a:r>
            <a:r>
              <a:rPr lang="zh-CN" altLang="en-US" dirty="0"/>
              <a:t>，因为双精度浮点型敏据正好</a:t>
            </a:r>
            <a:r>
              <a:rPr lang="zh-CN" altLang="en-US" dirty="0" smtClean="0"/>
              <a:t>是</a:t>
            </a:r>
            <a:r>
              <a:rPr lang="en-US" altLang="zh-CN" dirty="0" smtClean="0"/>
              <a:t>64</a:t>
            </a:r>
            <a:r>
              <a:rPr lang="zh-CN" altLang="en-US" dirty="0"/>
              <a:t>位宽</a:t>
            </a:r>
            <a:r>
              <a:rPr lang="zh-CN" altLang="en-US" dirty="0" smtClean="0"/>
              <a:t>。</a:t>
            </a:r>
            <a:r>
              <a:rPr lang="en-US" altLang="zh-CN" dirty="0" smtClean="0"/>
              <a:t>Pentium </a:t>
            </a:r>
            <a:r>
              <a:rPr lang="zh-CN" altLang="en-US" dirty="0"/>
              <a:t>可以</a:t>
            </a:r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0000CC"/>
                </a:solidFill>
              </a:rPr>
              <a:t>一</a:t>
            </a:r>
            <a:r>
              <a:rPr lang="zh-CN" altLang="en-US" dirty="0">
                <a:solidFill>
                  <a:srgbClr val="0000CC"/>
                </a:solidFill>
              </a:rPr>
              <a:t>个</a:t>
            </a:r>
            <a:r>
              <a:rPr lang="zh-CN" altLang="en-US" dirty="0" smtClean="0">
                <a:solidFill>
                  <a:srgbClr val="0000CC"/>
                </a:solidFill>
              </a:rPr>
              <a:t>读周期里得到</a:t>
            </a:r>
            <a:r>
              <a:rPr lang="zh-CN" altLang="en-US" dirty="0">
                <a:solidFill>
                  <a:srgbClr val="0000CC"/>
                </a:solidFill>
              </a:rPr>
              <a:t>浮点数据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</a:t>
            </a:r>
            <a:r>
              <a:rPr lang="zh-CN" altLang="en-US" dirty="0"/>
              <a:t>使得</a:t>
            </a:r>
            <a:r>
              <a:rPr lang="en-US" altLang="zh-CN" dirty="0"/>
              <a:t>Pentium </a:t>
            </a:r>
            <a:r>
              <a:rPr lang="zh-CN" altLang="en-US" dirty="0"/>
              <a:t>比</a:t>
            </a:r>
            <a:r>
              <a:rPr lang="en-US" altLang="zh-CN" dirty="0" smtClean="0"/>
              <a:t>80486</a:t>
            </a:r>
            <a:r>
              <a:rPr lang="zh-CN" altLang="en-US" dirty="0" smtClean="0"/>
              <a:t>的吞吐量更高。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638721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与早期的微处理根相似，</a:t>
            </a:r>
            <a:r>
              <a:rPr lang="en-US" altLang="zh-CN" dirty="0"/>
              <a:t> Pentium</a:t>
            </a:r>
            <a:r>
              <a:rPr lang="zh-CN" altLang="en-US" dirty="0"/>
              <a:t>存储系统也是以</a:t>
            </a:r>
            <a:r>
              <a:rPr lang="zh-CN" altLang="en-US" dirty="0">
                <a:solidFill>
                  <a:srgbClr val="0000CC"/>
                </a:solidFill>
              </a:rPr>
              <a:t>字节</a:t>
            </a:r>
            <a:r>
              <a:rPr lang="zh-CN" altLang="en-US" dirty="0"/>
              <a:t>方式从</a:t>
            </a:r>
            <a:r>
              <a:rPr lang="en-US" altLang="zh-CN" dirty="0"/>
              <a:t>00000000H </a:t>
            </a:r>
            <a:r>
              <a:rPr lang="zh-CN" altLang="en-US" dirty="0"/>
              <a:t>到</a:t>
            </a:r>
            <a:r>
              <a:rPr lang="en-US" altLang="zh-CN" dirty="0"/>
              <a:t>FFFFFFFFH </a:t>
            </a:r>
            <a:r>
              <a:rPr lang="zh-CN" altLang="en-US" dirty="0"/>
              <a:t>计数的。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存储器选择由体允许信号（</a:t>
            </a:r>
            <a:r>
              <a:rPr lang="en-US" altLang="zh-CN" dirty="0" smtClean="0"/>
              <a:t>BE7# </a:t>
            </a:r>
            <a:r>
              <a:rPr lang="en-US" altLang="zh-CN" dirty="0"/>
              <a:t>-</a:t>
            </a:r>
            <a:r>
              <a:rPr lang="en-US" altLang="zh-CN" dirty="0" smtClean="0"/>
              <a:t>BE0#</a:t>
            </a:r>
            <a:r>
              <a:rPr lang="zh-CN" altLang="en-US" dirty="0" smtClean="0"/>
              <a:t>）来</a:t>
            </a:r>
            <a:r>
              <a:rPr lang="zh-CN" altLang="en-US" dirty="0"/>
              <a:t>完成，这些单独的布储器体</a:t>
            </a:r>
            <a:r>
              <a:rPr lang="zh-CN" altLang="en-US" dirty="0" smtClean="0"/>
              <a:t>使</a:t>
            </a:r>
            <a:r>
              <a:rPr lang="en-US" altLang="zh-CN" dirty="0"/>
              <a:t>Pentium</a:t>
            </a:r>
            <a:r>
              <a:rPr lang="zh-CN" altLang="en-US" dirty="0" smtClean="0"/>
              <a:t>在</a:t>
            </a:r>
            <a:r>
              <a:rPr lang="zh-CN" altLang="en-US" dirty="0"/>
              <a:t>一个存储器</a:t>
            </a:r>
            <a:r>
              <a:rPr lang="zh-CN" altLang="en-US" dirty="0" smtClean="0"/>
              <a:t>传送周期里可以</a:t>
            </a:r>
            <a:r>
              <a:rPr lang="zh-CN" altLang="en-US" dirty="0"/>
              <a:t>存取</a:t>
            </a:r>
            <a:r>
              <a:rPr lang="zh-CN" altLang="en-US" dirty="0">
                <a:solidFill>
                  <a:srgbClr val="0000CC"/>
                </a:solidFill>
              </a:rPr>
              <a:t>单个字节、字、双字或四字</a:t>
            </a:r>
            <a:r>
              <a:rPr lang="zh-CN" altLang="en-US" dirty="0" smtClean="0"/>
              <a:t>的数据。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zh-CN" altLang="en-US" dirty="0"/>
              <a:t>早期的存储器选择逻辑一样，通常产生</a:t>
            </a:r>
            <a:r>
              <a:rPr lang="en-US" altLang="zh-CN" dirty="0">
                <a:solidFill>
                  <a:srgbClr val="0000CC"/>
                </a:solidFill>
              </a:rPr>
              <a:t>8 </a:t>
            </a:r>
            <a:r>
              <a:rPr lang="zh-CN" altLang="en-US" dirty="0" smtClean="0">
                <a:solidFill>
                  <a:srgbClr val="0000CC"/>
                </a:solidFill>
              </a:rPr>
              <a:t>个独立的</a:t>
            </a:r>
            <a:r>
              <a:rPr lang="zh-CN" altLang="en-US" dirty="0">
                <a:solidFill>
                  <a:srgbClr val="0000CC"/>
                </a:solidFill>
              </a:rPr>
              <a:t>写脉冲</a:t>
            </a:r>
            <a:r>
              <a:rPr lang="zh-CN" altLang="en-US" dirty="0"/>
              <a:t>向存储器中写数据。</a:t>
            </a:r>
          </a:p>
        </p:txBody>
      </p:sp>
    </p:spTree>
    <p:extLst>
      <p:ext uri="{BB962C8B-B14F-4D97-AF65-F5344CB8AC3E}">
        <p14:creationId xmlns:p14="http://schemas.microsoft.com/office/powerpoint/2010/main" val="1629938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Pentium</a:t>
            </a:r>
            <a:r>
              <a:rPr lang="zh-CN" altLang="en-US" dirty="0" smtClean="0"/>
              <a:t>所</a:t>
            </a:r>
            <a:r>
              <a:rPr lang="zh-CN" altLang="en-US" dirty="0"/>
              <a:t>添加</a:t>
            </a:r>
            <a:r>
              <a:rPr lang="zh-CN" altLang="en-US" dirty="0" smtClean="0"/>
              <a:t>的一个</a:t>
            </a:r>
            <a:r>
              <a:rPr lang="zh-CN" altLang="en-US" dirty="0"/>
              <a:t>新特性是能够在特定操作中为</a:t>
            </a:r>
            <a:r>
              <a:rPr lang="zh-CN" altLang="en-US" dirty="0" smtClean="0"/>
              <a:t>地址总线（</a:t>
            </a:r>
            <a:r>
              <a:rPr lang="en-US" altLang="zh-CN" dirty="0" smtClean="0"/>
              <a:t>A31- A5</a:t>
            </a:r>
            <a:r>
              <a:rPr lang="zh-CN" altLang="en-US" dirty="0" smtClean="0"/>
              <a:t>）检查和</a:t>
            </a:r>
            <a:r>
              <a:rPr lang="zh-CN" altLang="en-US" dirty="0"/>
              <a:t>产生奇偶校验。</a:t>
            </a:r>
          </a:p>
          <a:p>
            <a:pPr lvl="1"/>
            <a:r>
              <a:rPr lang="en-US" altLang="zh-CN" dirty="0" smtClean="0">
                <a:solidFill>
                  <a:srgbClr val="0000CC"/>
                </a:solidFill>
              </a:rPr>
              <a:t>AP</a:t>
            </a:r>
            <a:r>
              <a:rPr lang="zh-CN" altLang="en-US" dirty="0" smtClean="0">
                <a:solidFill>
                  <a:srgbClr val="0000CC"/>
                </a:solidFill>
              </a:rPr>
              <a:t>引脚</a:t>
            </a:r>
            <a:r>
              <a:rPr lang="zh-CN" altLang="en-US" dirty="0"/>
              <a:t>为</a:t>
            </a:r>
            <a:r>
              <a:rPr lang="zh-CN" altLang="en-US" dirty="0" smtClean="0"/>
              <a:t>系统提高偶校验信息。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0000CC"/>
                </a:solidFill>
              </a:rPr>
              <a:t>APCHK</a:t>
            </a:r>
            <a:r>
              <a:rPr lang="zh-CN" altLang="en-US" dirty="0" smtClean="0">
                <a:solidFill>
                  <a:srgbClr val="0000CC"/>
                </a:solidFill>
              </a:rPr>
              <a:t>引脚</a:t>
            </a:r>
            <a:r>
              <a:rPr lang="zh-CN" altLang="en-US" dirty="0" smtClean="0"/>
              <a:t>指示</a:t>
            </a:r>
            <a:r>
              <a:rPr lang="zh-CN" altLang="en-US" dirty="0"/>
              <a:t>地址总线出现一</a:t>
            </a:r>
            <a:r>
              <a:rPr lang="zh-CN" altLang="en-US" dirty="0" smtClean="0"/>
              <a:t>个错误</a:t>
            </a:r>
            <a:r>
              <a:rPr lang="zh-CN" altLang="en-US" dirty="0"/>
              <a:t>的</a:t>
            </a:r>
            <a:r>
              <a:rPr lang="zh-CN" altLang="en-US" dirty="0" smtClean="0"/>
              <a:t>奇偶</a:t>
            </a:r>
            <a:r>
              <a:rPr lang="zh-CN" altLang="en-US" dirty="0"/>
              <a:t>校验</a:t>
            </a:r>
            <a:r>
              <a:rPr lang="zh-CN" altLang="en-US" dirty="0" smtClean="0"/>
              <a:t>检查。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当检查到一个</a:t>
            </a:r>
            <a:r>
              <a:rPr lang="zh-CN" altLang="en-US" dirty="0"/>
              <a:t>地址奇偶校验错误时， </a:t>
            </a:r>
            <a:r>
              <a:rPr lang="en-US" altLang="zh-CN" dirty="0"/>
              <a:t>Pentium </a:t>
            </a:r>
            <a:r>
              <a:rPr lang="zh-CN" altLang="en-US" dirty="0"/>
              <a:t>并不采取任何措施，此错误必须由系统</a:t>
            </a:r>
            <a:r>
              <a:rPr lang="zh-CN" altLang="en-US" dirty="0" smtClean="0"/>
              <a:t>获得，如果需要可</a:t>
            </a:r>
            <a:r>
              <a:rPr lang="zh-CN" altLang="en-US" dirty="0"/>
              <a:t>由</a:t>
            </a:r>
            <a:r>
              <a:rPr lang="zh-CN" altLang="en-US" dirty="0" smtClean="0"/>
              <a:t>系统采取适当</a:t>
            </a:r>
            <a:r>
              <a:rPr lang="zh-CN" altLang="en-US" dirty="0"/>
              <a:t>措施</a:t>
            </a:r>
            <a:r>
              <a:rPr lang="zh-CN" altLang="en-US" dirty="0" smtClean="0"/>
              <a:t>处理（例如中断）。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90012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Pentium</a:t>
            </a:r>
            <a:r>
              <a:rPr lang="zh-CN" altLang="en-US" dirty="0"/>
              <a:t>微处理器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引脚的功能</a:t>
            </a:r>
            <a:endParaRPr lang="en-US" altLang="zh-CN" dirty="0"/>
          </a:p>
          <a:p>
            <a:r>
              <a:rPr lang="zh-CN" altLang="en-US" dirty="0" smtClean="0"/>
              <a:t>存储系统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输入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输出系统</a:t>
            </a:r>
          </a:p>
          <a:p>
            <a:r>
              <a:rPr lang="zh-CN" altLang="en-US" dirty="0"/>
              <a:t>系统时序</a:t>
            </a:r>
          </a:p>
          <a:p>
            <a:r>
              <a:rPr lang="zh-CN" altLang="en-US" dirty="0"/>
              <a:t>分支预测逻辑</a:t>
            </a:r>
          </a:p>
          <a:p>
            <a:r>
              <a:rPr lang="zh-CN" altLang="en-US" dirty="0"/>
              <a:t>高速缓存结构</a:t>
            </a:r>
          </a:p>
          <a:p>
            <a:r>
              <a:rPr lang="zh-CN" altLang="en-US" dirty="0"/>
              <a:t>超标量体现结构</a:t>
            </a:r>
          </a:p>
        </p:txBody>
      </p:sp>
    </p:spTree>
    <p:extLst>
      <p:ext uri="{BB962C8B-B14F-4D97-AF65-F5344CB8AC3E}">
        <p14:creationId xmlns:p14="http://schemas.microsoft.com/office/powerpoint/2010/main" val="10300601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Pentium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系统</a:t>
            </a:r>
            <a:r>
              <a:rPr lang="zh-CN" altLang="en-US" dirty="0"/>
              <a:t>完全与早期的</a:t>
            </a:r>
            <a:r>
              <a:rPr lang="en-US" altLang="zh-CN" dirty="0"/>
              <a:t>Intel </a:t>
            </a:r>
            <a:r>
              <a:rPr lang="zh-CN" altLang="en-US" dirty="0" smtClean="0"/>
              <a:t>微处理器兼容。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I/O</a:t>
            </a:r>
            <a:r>
              <a:rPr lang="zh-CN" altLang="en-US" dirty="0" smtClean="0"/>
              <a:t>端口号</a:t>
            </a:r>
            <a:r>
              <a:rPr lang="zh-CN" altLang="en-US" dirty="0"/>
              <a:t>出观在地址线</a:t>
            </a:r>
            <a:r>
              <a:rPr lang="en-US" altLang="zh-CN" dirty="0" smtClean="0">
                <a:solidFill>
                  <a:srgbClr val="0000CC"/>
                </a:solidFill>
              </a:rPr>
              <a:t>A15- A3</a:t>
            </a:r>
            <a:r>
              <a:rPr lang="zh-CN" altLang="en-US" dirty="0" smtClean="0"/>
              <a:t>，和</a:t>
            </a:r>
            <a:r>
              <a:rPr lang="zh-CN" altLang="en-US" dirty="0"/>
              <a:t>体</a:t>
            </a:r>
            <a:r>
              <a:rPr lang="zh-CN" altLang="en-US" dirty="0" smtClean="0"/>
              <a:t>使能信号（</a:t>
            </a:r>
            <a:r>
              <a:rPr lang="en-US" altLang="zh-CN" dirty="0" smtClean="0">
                <a:solidFill>
                  <a:srgbClr val="0000CC"/>
                </a:solidFill>
              </a:rPr>
              <a:t>BE7#~BE0#</a:t>
            </a:r>
            <a:r>
              <a:rPr lang="zh-CN" altLang="en-US" dirty="0" smtClean="0"/>
              <a:t>）一起</a:t>
            </a:r>
            <a:r>
              <a:rPr lang="zh-CN" altLang="en-US" dirty="0"/>
              <a:t>选择实际</a:t>
            </a:r>
            <a:r>
              <a:rPr lang="zh-CN" altLang="en-US" dirty="0" smtClean="0"/>
              <a:t>用于</a:t>
            </a:r>
            <a:r>
              <a:rPr lang="en-US" altLang="zh-CN" dirty="0" smtClean="0"/>
              <a:t>I/O </a:t>
            </a:r>
            <a:r>
              <a:rPr lang="zh-CN" altLang="en-US" dirty="0"/>
              <a:t>传送的</a:t>
            </a:r>
            <a:r>
              <a:rPr lang="zh-CN" altLang="en-US" dirty="0" smtClean="0"/>
              <a:t>存储体。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/>
              <a:t>80386 </a:t>
            </a:r>
            <a:r>
              <a:rPr lang="zh-CN" altLang="en-US" dirty="0"/>
              <a:t>微处理指开始，</a:t>
            </a:r>
            <a:r>
              <a:rPr lang="zh-CN" altLang="en-US" dirty="0" smtClean="0"/>
              <a:t>当</a:t>
            </a:r>
            <a:r>
              <a:rPr lang="en-US" altLang="zh-CN" dirty="0" smtClean="0"/>
              <a:t>Pentium</a:t>
            </a:r>
            <a:r>
              <a:rPr lang="zh-CN" altLang="en-US" dirty="0" smtClean="0"/>
              <a:t>在保护</a:t>
            </a:r>
            <a:r>
              <a:rPr lang="zh-CN" altLang="en-US" dirty="0"/>
              <a:t>模式</a:t>
            </a:r>
            <a:r>
              <a:rPr lang="zh-CN" altLang="en-US" dirty="0" smtClean="0"/>
              <a:t>下</a:t>
            </a:r>
            <a:r>
              <a:rPr lang="zh-CN" altLang="en-US" dirty="0"/>
              <a:t>操作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特</a:t>
            </a:r>
            <a:r>
              <a:rPr lang="zh-CN" altLang="en-US" dirty="0"/>
              <a:t>仅信息被添加</a:t>
            </a:r>
            <a:r>
              <a:rPr lang="zh-CN" altLang="en-US" dirty="0" smtClean="0"/>
              <a:t>到</a:t>
            </a:r>
            <a:r>
              <a:rPr lang="en-US" altLang="zh-CN" dirty="0" smtClean="0">
                <a:solidFill>
                  <a:srgbClr val="0000CC"/>
                </a:solidFill>
              </a:rPr>
              <a:t>TSS </a:t>
            </a:r>
            <a:r>
              <a:rPr lang="zh-CN" altLang="en-US" dirty="0" smtClean="0">
                <a:solidFill>
                  <a:srgbClr val="0000CC"/>
                </a:solidFill>
              </a:rPr>
              <a:t>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注意：这使得</a:t>
            </a:r>
            <a:r>
              <a:rPr lang="en-US" altLang="zh-CN" dirty="0"/>
              <a:t>I/O</a:t>
            </a:r>
            <a:r>
              <a:rPr lang="zh-CN" altLang="en-US" dirty="0" smtClean="0"/>
              <a:t>瑞</a:t>
            </a:r>
            <a:r>
              <a:rPr lang="zh-CN" altLang="en-US" dirty="0"/>
              <a:t>口</a:t>
            </a:r>
            <a:r>
              <a:rPr lang="zh-CN" altLang="en-US" dirty="0" smtClean="0"/>
              <a:t>可以</a:t>
            </a:r>
            <a:r>
              <a:rPr lang="zh-CN" altLang="en-US" dirty="0" smtClean="0">
                <a:solidFill>
                  <a:srgbClr val="0000CC"/>
                </a:solidFill>
              </a:rPr>
              <a:t>有</a:t>
            </a:r>
            <a:r>
              <a:rPr lang="zh-CN" altLang="en-US" dirty="0">
                <a:solidFill>
                  <a:srgbClr val="0000CC"/>
                </a:solidFill>
              </a:rPr>
              <a:t>选择地禁止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一个锁定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地址</a:t>
            </a:r>
            <a:r>
              <a:rPr lang="zh-CN" altLang="en-US" dirty="0"/>
              <a:t>被</a:t>
            </a:r>
            <a:r>
              <a:rPr lang="zh-CN" altLang="en-US" dirty="0" smtClean="0"/>
              <a:t>访问。</a:t>
            </a:r>
            <a:r>
              <a:rPr lang="en-US" altLang="zh-CN" dirty="0" smtClean="0"/>
              <a:t>Pentium </a:t>
            </a:r>
            <a:r>
              <a:rPr lang="zh-CN" altLang="en-US" dirty="0"/>
              <a:t>就产生个</a:t>
            </a:r>
            <a:r>
              <a:rPr lang="en-US" altLang="zh-CN" dirty="0"/>
              <a:t>13 </a:t>
            </a:r>
            <a:r>
              <a:rPr lang="zh-CN" altLang="en-US" dirty="0"/>
              <a:t>号</a:t>
            </a:r>
            <a:r>
              <a:rPr lang="zh-CN" altLang="en-US" dirty="0" smtClean="0"/>
              <a:t>中断</a:t>
            </a:r>
            <a:r>
              <a:rPr lang="zh-CN" altLang="en-US" dirty="0"/>
              <a:t>来</a:t>
            </a:r>
            <a:r>
              <a:rPr lang="zh-CN" altLang="en-US" dirty="0" smtClean="0"/>
              <a:t>指示</a:t>
            </a:r>
            <a:r>
              <a:rPr lang="en-US" altLang="zh-CN" dirty="0"/>
              <a:t>I/O</a:t>
            </a:r>
            <a:r>
              <a:rPr lang="zh-CN" altLang="en-US" dirty="0" smtClean="0"/>
              <a:t>特权</a:t>
            </a:r>
            <a:r>
              <a:rPr lang="zh-CN" altLang="en-US" dirty="0"/>
              <a:t>冲突。</a:t>
            </a:r>
          </a:p>
        </p:txBody>
      </p:sp>
    </p:spTree>
    <p:extLst>
      <p:ext uri="{BB962C8B-B14F-4D97-AF65-F5344CB8AC3E}">
        <p14:creationId xmlns:p14="http://schemas.microsoft.com/office/powerpoint/2010/main" val="39968495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Pentium</a:t>
            </a:r>
            <a:r>
              <a:rPr lang="zh-CN" altLang="en-US" dirty="0"/>
              <a:t>微处理器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引脚的功能</a:t>
            </a:r>
            <a:endParaRPr lang="en-US" altLang="zh-CN" dirty="0"/>
          </a:p>
          <a:p>
            <a:r>
              <a:rPr lang="zh-CN" altLang="en-US" dirty="0" smtClean="0"/>
              <a:t>存储系统</a:t>
            </a:r>
            <a:endParaRPr lang="zh-CN" altLang="en-US" dirty="0"/>
          </a:p>
          <a:p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系统时序</a:t>
            </a:r>
          </a:p>
          <a:p>
            <a:r>
              <a:rPr lang="zh-CN" altLang="en-US" dirty="0"/>
              <a:t>分支预测逻辑</a:t>
            </a:r>
          </a:p>
          <a:p>
            <a:r>
              <a:rPr lang="zh-CN" altLang="en-US" dirty="0"/>
              <a:t>高速缓存结构</a:t>
            </a:r>
          </a:p>
          <a:p>
            <a:r>
              <a:rPr lang="zh-CN" altLang="en-US" dirty="0"/>
              <a:t>超标量体现结构</a:t>
            </a:r>
          </a:p>
        </p:txBody>
      </p:sp>
    </p:spTree>
    <p:extLst>
      <p:ext uri="{BB962C8B-B14F-4D97-AF65-F5344CB8AC3E}">
        <p14:creationId xmlns:p14="http://schemas.microsoft.com/office/powerpoint/2010/main" val="10300601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非流水线存储周期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1512167"/>
          </a:xfrm>
        </p:spPr>
        <p:txBody>
          <a:bodyPr/>
          <a:lstStyle/>
          <a:p>
            <a:r>
              <a:rPr lang="zh-CN" altLang="en-US" sz="2400" dirty="0"/>
              <a:t>基本的</a:t>
            </a:r>
            <a:r>
              <a:rPr lang="en-US" altLang="zh-CN" sz="2400" dirty="0" smtClean="0"/>
              <a:t>Pentium</a:t>
            </a:r>
            <a:r>
              <a:rPr lang="zh-CN" altLang="en-US" sz="2400" dirty="0" smtClean="0">
                <a:solidFill>
                  <a:srgbClr val="0000CC"/>
                </a:solidFill>
              </a:rPr>
              <a:t>非流水线</a:t>
            </a:r>
            <a:r>
              <a:rPr lang="zh-CN" altLang="en-US" sz="2400" dirty="0" smtClean="0"/>
              <a:t>存储周期包括两</a:t>
            </a:r>
            <a:r>
              <a:rPr lang="zh-CN" altLang="en-US" sz="2400" dirty="0"/>
              <a:t>个时钟周期</a:t>
            </a:r>
            <a:r>
              <a:rPr lang="en-US" altLang="zh-CN" sz="2400" dirty="0" smtClean="0"/>
              <a:t>T1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T2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例，如果存储器速度足够快，</a:t>
            </a:r>
            <a:r>
              <a:rPr lang="en-US" altLang="zh-CN" sz="2400" dirty="0" smtClean="0"/>
              <a:t>66MHz </a:t>
            </a:r>
            <a:r>
              <a:rPr lang="zh-CN" altLang="en-US" sz="2400" dirty="0"/>
              <a:t>的</a:t>
            </a:r>
            <a:r>
              <a:rPr lang="en-US" altLang="zh-CN" sz="2400" dirty="0"/>
              <a:t>Pentium </a:t>
            </a:r>
            <a:r>
              <a:rPr lang="zh-CN" altLang="en-US" sz="2400" dirty="0"/>
              <a:t>每秒可</a:t>
            </a:r>
            <a:r>
              <a:rPr lang="zh-CN" altLang="en-US" sz="2400" dirty="0" smtClean="0"/>
              <a:t>完成</a:t>
            </a:r>
            <a:r>
              <a:rPr lang="en-US" altLang="zh-CN" sz="2400" dirty="0" smtClean="0"/>
              <a:t>3300</a:t>
            </a:r>
            <a:r>
              <a:rPr lang="zh-CN" altLang="en-US" sz="2400" dirty="0" smtClean="0"/>
              <a:t>万次存储器传送。</a:t>
            </a:r>
            <a:endParaRPr lang="zh-CN" alt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7344816" cy="4276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2151024" y="3284984"/>
            <a:ext cx="2119296" cy="3412431"/>
            <a:chOff x="2151024" y="3328937"/>
            <a:chExt cx="2119296" cy="3196407"/>
          </a:xfrm>
        </p:grpSpPr>
        <p:cxnSp>
          <p:nvCxnSpPr>
            <p:cNvPr id="7" name="直接连接符 6"/>
            <p:cNvCxnSpPr/>
            <p:nvPr/>
          </p:nvCxnSpPr>
          <p:spPr bwMode="auto">
            <a:xfrm>
              <a:off x="2151024" y="3328937"/>
              <a:ext cx="0" cy="3196407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4270320" y="3328937"/>
              <a:ext cx="0" cy="3196407"/>
            </a:xfrm>
            <a:prstGeom prst="line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174453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非流水线存储周期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en-US" altLang="zh-CN" dirty="0">
                <a:solidFill>
                  <a:srgbClr val="0000CC"/>
                </a:solidFill>
              </a:rPr>
              <a:t>DAS#</a:t>
            </a:r>
            <a:r>
              <a:rPr lang="zh-CN" altLang="en-US" dirty="0" smtClean="0"/>
              <a:t>在时钟</a:t>
            </a:r>
            <a:r>
              <a:rPr lang="zh-CN" altLang="en-US" dirty="0"/>
              <a:t>周期的上升</a:t>
            </a:r>
            <a:r>
              <a:rPr lang="zh-CN" altLang="en-US" dirty="0" smtClean="0"/>
              <a:t>沿（</a:t>
            </a:r>
            <a:r>
              <a:rPr lang="en-US" altLang="zh-CN" dirty="0" smtClean="0"/>
              <a:t>T1</a:t>
            </a:r>
            <a:r>
              <a:rPr lang="zh-CN" altLang="en-US" dirty="0" smtClean="0"/>
              <a:t>末端</a:t>
            </a:r>
            <a:r>
              <a:rPr lang="zh-CN" altLang="en-US" dirty="0"/>
              <a:t>）</a:t>
            </a:r>
            <a:r>
              <a:rPr lang="zh-CN" altLang="en-US" dirty="0" smtClean="0"/>
              <a:t>为逻辑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W/R#</a:t>
            </a:r>
            <a:r>
              <a:rPr lang="zh-CN" altLang="en-US" dirty="0" smtClean="0"/>
              <a:t>信号有效。必须</a:t>
            </a:r>
            <a:r>
              <a:rPr lang="zh-CN" altLang="en-US" dirty="0"/>
              <a:t>用该</a:t>
            </a:r>
            <a:r>
              <a:rPr lang="zh-CN" altLang="en-US" dirty="0" smtClean="0"/>
              <a:t>时钟确定</a:t>
            </a:r>
            <a:r>
              <a:rPr lang="zh-CN" altLang="en-US" dirty="0"/>
              <a:t>是读周期还是写周期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T1</a:t>
            </a:r>
            <a:r>
              <a:rPr lang="zh-CN" altLang="en-US" dirty="0" smtClean="0"/>
              <a:t>周期，微处理器发出</a:t>
            </a:r>
            <a:r>
              <a:rPr lang="en-US" altLang="zh-CN" dirty="0" smtClean="0">
                <a:solidFill>
                  <a:srgbClr val="0000CC"/>
                </a:solidFill>
              </a:rPr>
              <a:t>ADS# </a:t>
            </a:r>
            <a:r>
              <a:rPr lang="zh-CN" altLang="en-US" dirty="0" smtClean="0">
                <a:solidFill>
                  <a:srgbClr val="0000CC"/>
                </a:solidFill>
              </a:rPr>
              <a:t>、</a:t>
            </a:r>
            <a:r>
              <a:rPr lang="en-US" altLang="zh-CN" dirty="0" smtClean="0">
                <a:solidFill>
                  <a:srgbClr val="0000CC"/>
                </a:solidFill>
              </a:rPr>
              <a:t>W/R#</a:t>
            </a:r>
            <a:r>
              <a:rPr lang="zh-CN" altLang="en-US" dirty="0" smtClean="0">
                <a:solidFill>
                  <a:srgbClr val="0000CC"/>
                </a:solidFill>
              </a:rPr>
              <a:t>、</a:t>
            </a:r>
            <a:r>
              <a:rPr lang="zh-CN" altLang="en-US" dirty="0">
                <a:solidFill>
                  <a:srgbClr val="0000CC"/>
                </a:solidFill>
              </a:rPr>
              <a:t>地址和</a:t>
            </a:r>
            <a:r>
              <a:rPr lang="en-US" altLang="zh-CN" dirty="0" smtClean="0">
                <a:solidFill>
                  <a:srgbClr val="0000CC"/>
                </a:solidFill>
              </a:rPr>
              <a:t>M/IO#</a:t>
            </a:r>
            <a:r>
              <a:rPr lang="zh-CN" altLang="en-US" dirty="0"/>
              <a:t>信号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为了</a:t>
            </a:r>
            <a:r>
              <a:rPr lang="zh-CN" altLang="en-US" dirty="0"/>
              <a:t>确定</a:t>
            </a:r>
            <a:r>
              <a:rPr lang="en-US" altLang="zh-CN" dirty="0" smtClean="0"/>
              <a:t>W/R#</a:t>
            </a:r>
            <a:r>
              <a:rPr lang="zh-CN" altLang="en-US" dirty="0" smtClean="0"/>
              <a:t>信号，并</a:t>
            </a:r>
            <a:r>
              <a:rPr lang="zh-CN" altLang="en-US" dirty="0"/>
              <a:t>产生正确的</a:t>
            </a:r>
            <a:r>
              <a:rPr lang="en-US" altLang="zh-CN" dirty="0" smtClean="0"/>
              <a:t>MRDC#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MWTC#</a:t>
            </a:r>
            <a:r>
              <a:rPr lang="zh-CN" altLang="en-US" dirty="0" smtClean="0"/>
              <a:t>信号</a:t>
            </a:r>
            <a:r>
              <a:rPr lang="zh-CN" altLang="en-US" dirty="0"/>
              <a:t>，我们</a:t>
            </a:r>
            <a:r>
              <a:rPr lang="zh-CN" altLang="en-US" dirty="0" smtClean="0"/>
              <a:t>采用</a:t>
            </a:r>
            <a:r>
              <a:rPr lang="zh-CN" altLang="en-US" dirty="0" smtClean="0">
                <a:solidFill>
                  <a:srgbClr val="0000CC"/>
                </a:solidFill>
              </a:rPr>
              <a:t>触发器</a:t>
            </a:r>
            <a:r>
              <a:rPr lang="zh-CN" altLang="en-US" dirty="0" smtClean="0"/>
              <a:t>来产生</a:t>
            </a:r>
            <a:r>
              <a:rPr lang="en-US" altLang="zh-CN" dirty="0" smtClean="0"/>
              <a:t>W/R#</a:t>
            </a:r>
            <a:r>
              <a:rPr lang="zh-CN" altLang="en-US" dirty="0" smtClean="0"/>
              <a:t>信号，</a:t>
            </a:r>
            <a:r>
              <a:rPr lang="zh-CN" altLang="en-US" dirty="0"/>
              <a:t>然后使用</a:t>
            </a:r>
            <a:r>
              <a:rPr lang="zh-CN" altLang="en-US" dirty="0">
                <a:solidFill>
                  <a:srgbClr val="0000CC"/>
                </a:solidFill>
              </a:rPr>
              <a:t>二选一的多</a:t>
            </a:r>
            <a:r>
              <a:rPr lang="zh-CN" altLang="en-US" dirty="0" smtClean="0">
                <a:solidFill>
                  <a:srgbClr val="0000CC"/>
                </a:solidFill>
              </a:rPr>
              <a:t>路器</a:t>
            </a:r>
            <a:r>
              <a:rPr lang="zh-CN" altLang="en-US" dirty="0" smtClean="0"/>
              <a:t>来</a:t>
            </a:r>
            <a:r>
              <a:rPr lang="zh-CN" altLang="en-US" dirty="0"/>
              <a:t>产生存储器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控制信号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84054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非流水线存储周期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504056"/>
          </a:xfrm>
        </p:spPr>
        <p:txBody>
          <a:bodyPr/>
          <a:lstStyle/>
          <a:p>
            <a:r>
              <a:rPr lang="zh-CN" altLang="en-US" dirty="0"/>
              <a:t>用于产生存储器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控制信号的</a:t>
            </a:r>
            <a:r>
              <a:rPr lang="zh-CN" altLang="en-US" dirty="0"/>
              <a:t>电路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774819" cy="47525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471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非流水线存储周期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在</a:t>
            </a:r>
            <a:r>
              <a:rPr lang="en-US" altLang="zh-CN" sz="2400" dirty="0" smtClean="0"/>
              <a:t>T2</a:t>
            </a:r>
            <a:r>
              <a:rPr lang="zh-CN" altLang="en-US" sz="2400" dirty="0" smtClean="0"/>
              <a:t>周期，数据总线</a:t>
            </a:r>
            <a:r>
              <a:rPr lang="zh-CN" altLang="en-US" sz="2400" dirty="0"/>
              <a:t>在</a:t>
            </a:r>
            <a:r>
              <a:rPr lang="en-US" altLang="zh-CN" sz="2400" dirty="0" smtClean="0"/>
              <a:t>T2</a:t>
            </a:r>
            <a:r>
              <a:rPr lang="zh-CN" altLang="en-US" sz="2400" dirty="0" smtClean="0"/>
              <a:t>末端时钟</a:t>
            </a:r>
            <a:r>
              <a:rPr lang="zh-CN" altLang="en-US" sz="2400" dirty="0"/>
              <a:t>上升沿被同步</a:t>
            </a:r>
            <a:r>
              <a:rPr lang="zh-CN" altLang="en-US" sz="2400" dirty="0" smtClean="0"/>
              <a:t>采样。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时钟</a:t>
            </a:r>
            <a:r>
              <a:rPr lang="zh-CN" altLang="en-US" sz="2400" dirty="0"/>
              <a:t>之前的建立时间是</a:t>
            </a:r>
            <a:r>
              <a:rPr lang="en-US" altLang="zh-CN" sz="2400" dirty="0"/>
              <a:t>3 .</a:t>
            </a:r>
            <a:r>
              <a:rPr lang="en-US" altLang="zh-CN" sz="2400" dirty="0" smtClean="0"/>
              <a:t>8ns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在时钟后</a:t>
            </a:r>
            <a:r>
              <a:rPr lang="zh-CN" altLang="en-US" sz="2400" dirty="0"/>
              <a:t>的保持时间是</a:t>
            </a:r>
            <a:r>
              <a:rPr lang="en-US" altLang="zh-CN" sz="2400" dirty="0" smtClean="0"/>
              <a:t>2.0ns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这</a:t>
            </a:r>
            <a:r>
              <a:rPr lang="zh-CN" altLang="en-US" sz="2400" dirty="0"/>
              <a:t>意味着在此时钟边缘有</a:t>
            </a:r>
            <a:r>
              <a:rPr lang="en-US" altLang="zh-CN" sz="2400" dirty="0" smtClean="0">
                <a:solidFill>
                  <a:srgbClr val="0000CC"/>
                </a:solidFill>
              </a:rPr>
              <a:t>5.8ns</a:t>
            </a:r>
            <a:r>
              <a:rPr lang="zh-CN" altLang="en-US" sz="2400" dirty="0" smtClean="0">
                <a:solidFill>
                  <a:srgbClr val="0000CC"/>
                </a:solidFill>
              </a:rPr>
              <a:t>的数据窗口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T1</a:t>
            </a:r>
            <a:r>
              <a:rPr lang="zh-CN" altLang="en-US" sz="2400" dirty="0" smtClean="0"/>
              <a:t>开始后最多</a:t>
            </a:r>
            <a:r>
              <a:rPr lang="en-US" altLang="zh-CN" sz="2400" dirty="0" smtClean="0">
                <a:solidFill>
                  <a:srgbClr val="0000CC"/>
                </a:solidFill>
              </a:rPr>
              <a:t>8ns</a:t>
            </a:r>
            <a:r>
              <a:rPr lang="zh-CN" altLang="en-US" sz="2400" dirty="0" smtClean="0"/>
              <a:t>后地址信号出现。</a:t>
            </a:r>
            <a:endParaRPr lang="en-US" altLang="zh-CN" sz="2400" dirty="0" smtClean="0"/>
          </a:p>
          <a:p>
            <a:r>
              <a:rPr lang="zh-CN" altLang="en-US" sz="2400" dirty="0" smtClean="0"/>
              <a:t>这就是说，</a:t>
            </a:r>
            <a:r>
              <a:rPr lang="en-US" altLang="zh-CN" sz="2400" dirty="0" smtClean="0"/>
              <a:t>66MHz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Pentium</a:t>
            </a:r>
            <a:r>
              <a:rPr lang="zh-CN" altLang="en-US" sz="2400" dirty="0" smtClean="0"/>
              <a:t>允许</a:t>
            </a:r>
            <a:r>
              <a:rPr lang="zh-CN" altLang="en-US" sz="2400" dirty="0"/>
              <a:t>的访问时间为</a:t>
            </a:r>
            <a:r>
              <a:rPr lang="en-US" altLang="zh-CN" sz="2400" dirty="0" smtClean="0">
                <a:solidFill>
                  <a:srgbClr val="0000CC"/>
                </a:solidFill>
              </a:rPr>
              <a:t>30.3ns</a:t>
            </a:r>
            <a:r>
              <a:rPr lang="zh-CN" altLang="en-US" sz="2400" dirty="0" smtClean="0"/>
              <a:t>（两</a:t>
            </a:r>
            <a:r>
              <a:rPr lang="zh-CN" altLang="en-US" sz="2400" dirty="0"/>
              <a:t>个时钟</a:t>
            </a:r>
            <a:r>
              <a:rPr lang="zh-CN" altLang="en-US" sz="2400" dirty="0" smtClean="0"/>
              <a:t>周期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减去</a:t>
            </a:r>
            <a:r>
              <a:rPr lang="en-US" altLang="zh-CN" sz="2400" dirty="0" smtClean="0">
                <a:solidFill>
                  <a:srgbClr val="0000CC"/>
                </a:solidFill>
              </a:rPr>
              <a:t>8.0ns</a:t>
            </a:r>
            <a:r>
              <a:rPr lang="zh-CN" altLang="en-US" sz="2400" dirty="0" smtClean="0"/>
              <a:t>的地址延迟再</a:t>
            </a:r>
            <a:r>
              <a:rPr lang="zh-CN" altLang="en-US" sz="2400" dirty="0"/>
              <a:t>减去</a:t>
            </a:r>
            <a:r>
              <a:rPr lang="en-US" altLang="zh-CN" sz="2400" dirty="0" smtClean="0">
                <a:solidFill>
                  <a:srgbClr val="0000CC"/>
                </a:solidFill>
              </a:rPr>
              <a:t>3.8ns</a:t>
            </a:r>
            <a:r>
              <a:rPr lang="zh-CN" altLang="en-US" sz="2400" dirty="0" smtClean="0"/>
              <a:t>的数据准备</a:t>
            </a:r>
            <a:r>
              <a:rPr lang="zh-CN" altLang="en-US" sz="2400" dirty="0"/>
              <a:t>时间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没有</a:t>
            </a:r>
            <a:r>
              <a:rPr lang="zh-CN" altLang="en-US" sz="2400" dirty="0"/>
              <a:t>等待状态的存储器访问时间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30.3-8.0-3.8=18.5ns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这个时间</a:t>
            </a:r>
            <a:r>
              <a:rPr lang="zh-CN" altLang="en-US" sz="2400" dirty="0"/>
              <a:t>对于访问</a:t>
            </a:r>
            <a:r>
              <a:rPr lang="en-US" altLang="zh-CN" sz="2400" dirty="0">
                <a:solidFill>
                  <a:srgbClr val="0000CC"/>
                </a:solidFill>
              </a:rPr>
              <a:t>SRAM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足够了。</a:t>
            </a:r>
            <a:r>
              <a:rPr lang="en-US" altLang="zh-CN" sz="2400" dirty="0"/>
              <a:t>SRAM </a:t>
            </a:r>
            <a:r>
              <a:rPr lang="zh-CN" altLang="en-US" sz="2400" dirty="0"/>
              <a:t>通常用在外部的二级高速级存中。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但</a:t>
            </a:r>
            <a:r>
              <a:rPr lang="zh-CN" altLang="en-US" sz="2400" dirty="0"/>
              <a:t>如果不在时序</a:t>
            </a:r>
            <a:r>
              <a:rPr lang="zh-CN" altLang="en-US" sz="2400" dirty="0" smtClean="0"/>
              <a:t>中插入</a:t>
            </a:r>
            <a:r>
              <a:rPr lang="zh-CN" altLang="en-US" sz="2400" dirty="0"/>
              <a:t>等待状态，这么短的时间对于</a:t>
            </a:r>
            <a:r>
              <a:rPr lang="zh-CN" altLang="en-US" sz="2400" dirty="0" smtClean="0"/>
              <a:t>任何</a:t>
            </a:r>
            <a:r>
              <a:rPr lang="en-US" altLang="zh-CN" sz="2400" dirty="0" smtClean="0">
                <a:solidFill>
                  <a:srgbClr val="0000CC"/>
                </a:solidFill>
              </a:rPr>
              <a:t>DRAM</a:t>
            </a:r>
            <a:r>
              <a:rPr lang="zh-CN" altLang="en-US" sz="2400" dirty="0" smtClean="0"/>
              <a:t>都是不够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4054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Pentium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5040560"/>
          </a:xfrm>
        </p:spPr>
        <p:txBody>
          <a:bodyPr/>
          <a:lstStyle/>
          <a:p>
            <a:r>
              <a:rPr lang="en-US" altLang="zh-CN" dirty="0"/>
              <a:t>Pentium</a:t>
            </a:r>
            <a:r>
              <a:rPr lang="zh-CN" altLang="en-US" dirty="0"/>
              <a:t>微处理器有两个版本</a:t>
            </a:r>
          </a:p>
          <a:p>
            <a:pPr lvl="1"/>
            <a:r>
              <a:rPr lang="zh-CN" altLang="en-US" dirty="0"/>
              <a:t>称为</a:t>
            </a:r>
            <a:r>
              <a:rPr lang="en-US" altLang="zh-CN" dirty="0">
                <a:solidFill>
                  <a:srgbClr val="0000CC"/>
                </a:solidFill>
              </a:rPr>
              <a:t>Pentium </a:t>
            </a:r>
            <a:r>
              <a:rPr lang="en-US" altLang="zh-CN" dirty="0" err="1">
                <a:solidFill>
                  <a:srgbClr val="0000CC"/>
                </a:solidFill>
              </a:rPr>
              <a:t>OverDrive</a:t>
            </a:r>
            <a:r>
              <a:rPr lang="zh-CN" altLang="en-US" dirty="0"/>
              <a:t>的</a:t>
            </a:r>
            <a:r>
              <a:rPr lang="en-US" altLang="zh-CN" dirty="0"/>
              <a:t>P24T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32</a:t>
            </a:r>
            <a:r>
              <a:rPr lang="zh-CN" altLang="en-US" dirty="0"/>
              <a:t>位</a:t>
            </a:r>
            <a:r>
              <a:rPr lang="zh-CN" altLang="en-US" dirty="0" smtClean="0"/>
              <a:t>数据总线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可以</a:t>
            </a:r>
            <a:r>
              <a:rPr lang="zh-CN" altLang="en-US" dirty="0"/>
              <a:t>兼容</a:t>
            </a:r>
            <a:r>
              <a:rPr lang="en-US" altLang="zh-CN" dirty="0"/>
              <a:t>80486</a:t>
            </a:r>
            <a:r>
              <a:rPr lang="zh-CN" altLang="en-US" dirty="0"/>
              <a:t>机器（</a:t>
            </a:r>
            <a:r>
              <a:rPr lang="en-US" altLang="zh-CN" dirty="0"/>
              <a:t>P24T</a:t>
            </a:r>
            <a:r>
              <a:rPr lang="zh-CN" altLang="en-US" dirty="0"/>
              <a:t>插座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当作</a:t>
            </a:r>
            <a:r>
              <a:rPr lang="zh-CN" altLang="en-US" dirty="0"/>
              <a:t>老旧</a:t>
            </a:r>
            <a:r>
              <a:rPr lang="en-US" altLang="zh-CN" dirty="0"/>
              <a:t>486</a:t>
            </a:r>
            <a:r>
              <a:rPr lang="zh-CN" altLang="en-US" dirty="0"/>
              <a:t>等级电脑的升级选项</a:t>
            </a:r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全</a:t>
            </a:r>
            <a:r>
              <a:rPr lang="zh-CN" altLang="en-US" dirty="0"/>
              <a:t>功能型</a:t>
            </a:r>
            <a:r>
              <a:rPr lang="en-US" altLang="zh-CN" dirty="0" smtClean="0">
                <a:solidFill>
                  <a:srgbClr val="0000CC"/>
                </a:solidFill>
              </a:rPr>
              <a:t>Pentium</a:t>
            </a:r>
          </a:p>
          <a:p>
            <a:pPr lvl="2"/>
            <a:r>
              <a:rPr lang="en-US" altLang="zh-CN" dirty="0" smtClean="0"/>
              <a:t>64</a:t>
            </a:r>
            <a:r>
              <a:rPr lang="zh-CN" altLang="en-US" dirty="0" smtClean="0"/>
              <a:t>位数据总线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CC00CC"/>
                </a:solidFill>
              </a:rPr>
              <a:t>本章讲解</a:t>
            </a:r>
            <a:endParaRPr lang="en-US" altLang="zh-CN" dirty="0">
              <a:solidFill>
                <a:srgbClr val="CC00CC"/>
              </a:solidFill>
            </a:endParaRPr>
          </a:p>
        </p:txBody>
      </p:sp>
      <p:pic>
        <p:nvPicPr>
          <p:cNvPr id="1026" name="Picture 2" descr="http://upload.wikimedia.org/wikipedia/commons/thumb/3/35/Pentium-mmx1.jpg/240px-Pentium-mmx1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365104"/>
            <a:ext cx="2848666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://t11.baidu.com/it/u=1752908788,2166826698&amp;fm=21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562567"/>
            <a:ext cx="25241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342" y="1628800"/>
            <a:ext cx="20859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26030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非流水线存储周期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2088232"/>
          </a:xfrm>
        </p:spPr>
        <p:txBody>
          <a:bodyPr/>
          <a:lstStyle/>
          <a:p>
            <a:r>
              <a:rPr lang="zh-CN" altLang="en-US" sz="2400" dirty="0" smtClean="0"/>
              <a:t>通过控制</a:t>
            </a:r>
            <a:r>
              <a:rPr lang="en-US" altLang="zh-CN" sz="2400" dirty="0" smtClean="0"/>
              <a:t>Pentium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BRDY#</a:t>
            </a:r>
            <a:r>
              <a:rPr lang="zh-CN" altLang="en-US" sz="2400" dirty="0" smtClean="0"/>
              <a:t>输入信号可以插入</a:t>
            </a:r>
            <a:r>
              <a:rPr lang="zh-CN" altLang="en-US" sz="2400" dirty="0"/>
              <a:t>等待</a:t>
            </a:r>
            <a:r>
              <a:rPr lang="zh-CN" altLang="en-US" sz="2400" dirty="0" smtClean="0"/>
              <a:t>状态。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在</a:t>
            </a:r>
            <a:r>
              <a:rPr lang="en-US" altLang="zh-CN" sz="2400" dirty="0" smtClean="0"/>
              <a:t>T2</a:t>
            </a:r>
            <a:r>
              <a:rPr lang="zh-CN" altLang="en-US" sz="2400" dirty="0" smtClean="0"/>
              <a:t>结束之前，</a:t>
            </a:r>
            <a:r>
              <a:rPr lang="en-US" altLang="zh-CN" sz="2400" dirty="0" smtClean="0"/>
              <a:t>BRDY#</a:t>
            </a:r>
            <a:r>
              <a:rPr lang="zh-CN" altLang="en-US" sz="2400" dirty="0" smtClean="0"/>
              <a:t>信号</a:t>
            </a:r>
            <a:r>
              <a:rPr lang="zh-CN" altLang="en-US" sz="2400" dirty="0"/>
              <a:t>必须</a:t>
            </a:r>
            <a:r>
              <a:rPr lang="zh-CN" altLang="en-US" sz="2400" dirty="0" smtClean="0"/>
              <a:t>变为逻辑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。否则，多余的</a:t>
            </a:r>
            <a:r>
              <a:rPr lang="en-US" altLang="zh-CN" sz="2400" dirty="0"/>
              <a:t>T2</a:t>
            </a:r>
            <a:r>
              <a:rPr lang="zh-CN" altLang="en-US" sz="2400" dirty="0" smtClean="0"/>
              <a:t>状态</a:t>
            </a:r>
            <a:r>
              <a:rPr lang="zh-CN" altLang="en-US" sz="2400" dirty="0"/>
              <a:t>就会插入到时序</a:t>
            </a:r>
            <a:r>
              <a:rPr lang="zh-CN" altLang="en-US" sz="2400" dirty="0" smtClean="0"/>
              <a:t>中。</a:t>
            </a:r>
          </a:p>
          <a:p>
            <a:r>
              <a:rPr lang="zh-CN" altLang="en-US" sz="2400" dirty="0" smtClean="0">
                <a:solidFill>
                  <a:srgbClr val="CC00CC"/>
                </a:solidFill>
              </a:rPr>
              <a:t>例，</a:t>
            </a:r>
            <a:r>
              <a:rPr lang="zh-CN" altLang="en-US" sz="2400" dirty="0" smtClean="0"/>
              <a:t>插入</a:t>
            </a:r>
            <a:r>
              <a:rPr lang="en-US" altLang="zh-CN" sz="2400" dirty="0" smtClean="0"/>
              <a:t>4 </a:t>
            </a:r>
            <a:r>
              <a:rPr lang="zh-CN" altLang="en-US" sz="2400" dirty="0" smtClean="0"/>
              <a:t>个等待状态，访问时间为</a:t>
            </a:r>
            <a:r>
              <a:rPr lang="en-US" altLang="zh-CN" sz="2400" dirty="0" smtClean="0"/>
              <a:t>79.5ns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Pentium</a:t>
            </a:r>
            <a:r>
              <a:rPr lang="zh-CN" altLang="en-US" sz="2400" dirty="0" smtClean="0"/>
              <a:t>时序图。</a:t>
            </a:r>
            <a:endParaRPr lang="zh-CN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24944"/>
            <a:ext cx="7076946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04426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非流水线存储周期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向时序</a:t>
            </a:r>
            <a:r>
              <a:rPr lang="zh-CN" altLang="en-US" dirty="0" smtClean="0"/>
              <a:t>中插入等待</a:t>
            </a:r>
            <a:r>
              <a:rPr lang="zh-CN" altLang="en-US" dirty="0"/>
              <a:t>状态</a:t>
            </a:r>
            <a:r>
              <a:rPr lang="zh-CN" altLang="en-US" dirty="0" smtClean="0"/>
              <a:t>的结果是延长了时序</a:t>
            </a:r>
            <a:r>
              <a:rPr lang="zh-CN" altLang="en-US" dirty="0"/>
              <a:t>，以便存储器有较多的时间访问</a:t>
            </a:r>
            <a:r>
              <a:rPr lang="zh-CN" altLang="en-US" dirty="0" smtClean="0"/>
              <a:t>数据。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在所示</a:t>
            </a:r>
            <a:r>
              <a:rPr lang="zh-CN" altLang="en-US" dirty="0"/>
              <a:t>的时序中，</a:t>
            </a:r>
            <a:r>
              <a:rPr lang="zh-CN" altLang="en-US" dirty="0" smtClean="0"/>
              <a:t>访问时间被</a:t>
            </a:r>
            <a:r>
              <a:rPr lang="zh-CN" altLang="en-US" dirty="0"/>
              <a:t>延长</a:t>
            </a:r>
            <a:r>
              <a:rPr lang="zh-CN" altLang="en-US" dirty="0" smtClean="0"/>
              <a:t>到可以</a:t>
            </a:r>
            <a:r>
              <a:rPr lang="zh-CN" altLang="en-US" dirty="0"/>
              <a:t>使用标准</a:t>
            </a:r>
            <a:r>
              <a:rPr lang="zh-CN" altLang="en-US" dirty="0" smtClean="0"/>
              <a:t>的</a:t>
            </a:r>
            <a:r>
              <a:rPr lang="en-US" altLang="zh-CN" dirty="0" smtClean="0"/>
              <a:t>60ns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DRAM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</a:t>
            </a:r>
            <a:r>
              <a:rPr lang="zh-CN" altLang="en-US" dirty="0"/>
              <a:t>：</a:t>
            </a:r>
            <a:r>
              <a:rPr lang="zh-CN" altLang="en-US" dirty="0" smtClean="0"/>
              <a:t>这</a:t>
            </a:r>
            <a:r>
              <a:rPr lang="zh-CN" altLang="en-US" dirty="0"/>
              <a:t>需要加入</a:t>
            </a:r>
            <a:r>
              <a:rPr lang="en-US" altLang="zh-CN" dirty="0"/>
              <a:t>4 </a:t>
            </a:r>
            <a:r>
              <a:rPr lang="zh-CN" altLang="en-US" dirty="0"/>
              <a:t>个</a:t>
            </a:r>
            <a:r>
              <a:rPr lang="en-US" altLang="zh-CN" dirty="0" smtClean="0">
                <a:solidFill>
                  <a:srgbClr val="0000CC"/>
                </a:solidFill>
              </a:rPr>
              <a:t>15.2ns</a:t>
            </a:r>
            <a:r>
              <a:rPr lang="zh-CN" altLang="en-US" dirty="0" smtClean="0"/>
              <a:t>（一</a:t>
            </a:r>
            <a:r>
              <a:rPr lang="zh-CN" altLang="en-US" dirty="0"/>
              <a:t>个</a:t>
            </a:r>
            <a:r>
              <a:rPr lang="zh-CN" altLang="en-US" dirty="0" smtClean="0"/>
              <a:t>时钟周期）的</a:t>
            </a:r>
            <a:r>
              <a:rPr lang="zh-CN" altLang="en-US" dirty="0"/>
              <a:t>等待</a:t>
            </a:r>
            <a:r>
              <a:rPr lang="zh-CN" altLang="en-US" dirty="0" smtClean="0"/>
              <a:t>状态，从而将</a:t>
            </a:r>
            <a:r>
              <a:rPr lang="zh-CN" altLang="en-US" dirty="0"/>
              <a:t>访问时间</a:t>
            </a:r>
            <a:r>
              <a:rPr lang="zh-CN" altLang="en-US" dirty="0" smtClean="0"/>
              <a:t>延长至</a:t>
            </a:r>
            <a:r>
              <a:rPr lang="en-US" altLang="zh-CN" dirty="0"/>
              <a:t>79. </a:t>
            </a:r>
            <a:r>
              <a:rPr lang="en-US" altLang="zh-CN" dirty="0" smtClean="0"/>
              <a:t>5ns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</a:t>
            </a:r>
            <a:r>
              <a:rPr lang="zh-CN" altLang="en-US" dirty="0"/>
              <a:t>段时间对于</a:t>
            </a:r>
            <a:r>
              <a:rPr lang="en-US" altLang="zh-CN" dirty="0" smtClean="0"/>
              <a:t>DRAM</a:t>
            </a:r>
            <a:r>
              <a:rPr lang="zh-CN" altLang="en-US" dirty="0" smtClean="0"/>
              <a:t>和</a:t>
            </a:r>
            <a:r>
              <a:rPr lang="zh-CN" altLang="en-US" dirty="0"/>
              <a:t>译码器的工作都足够了。</a:t>
            </a:r>
          </a:p>
        </p:txBody>
      </p:sp>
    </p:spTree>
    <p:extLst>
      <p:ext uri="{BB962C8B-B14F-4D97-AF65-F5344CB8AC3E}">
        <p14:creationId xmlns:p14="http://schemas.microsoft.com/office/powerpoint/2010/main" val="22826391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非流水线存储周期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1584176"/>
          </a:xfrm>
        </p:spPr>
        <p:txBody>
          <a:bodyPr/>
          <a:lstStyle/>
          <a:p>
            <a:r>
              <a:rPr lang="en-US" altLang="zh-CN" dirty="0" smtClean="0"/>
              <a:t>BRDY#</a:t>
            </a:r>
            <a:r>
              <a:rPr lang="zh-CN" altLang="en-US" dirty="0" smtClean="0"/>
              <a:t>是由系统时钟产生</a:t>
            </a:r>
            <a:r>
              <a:rPr lang="zh-CN" altLang="en-US" dirty="0"/>
              <a:t>的</a:t>
            </a:r>
            <a:r>
              <a:rPr lang="zh-CN" altLang="en-US" dirty="0" smtClean="0"/>
              <a:t>同步信号。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CC00CC"/>
                </a:solidFill>
              </a:rPr>
              <a:t>例，</a:t>
            </a:r>
            <a:r>
              <a:rPr lang="zh-CN" altLang="en-US" dirty="0"/>
              <a:t>通过延迟</a:t>
            </a:r>
            <a:r>
              <a:rPr lang="en-US" altLang="zh-CN" dirty="0"/>
              <a:t>ADS</a:t>
            </a:r>
            <a:r>
              <a:rPr lang="zh-CN" altLang="en-US" dirty="0" smtClean="0"/>
              <a:t>产生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个等待</a:t>
            </a:r>
            <a:r>
              <a:rPr lang="zh-CN" altLang="en-US" dirty="0"/>
              <a:t>状态的电路。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15493"/>
            <a:ext cx="6346458" cy="4054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9651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猝发周期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读写存储器</a:t>
            </a:r>
            <a:r>
              <a:rPr lang="zh-CN" altLang="en-US" dirty="0"/>
              <a:t>数据</a:t>
            </a:r>
            <a:r>
              <a:rPr lang="zh-CN" altLang="en-US" dirty="0" smtClean="0"/>
              <a:t>的更有效方法是使用猝发</a:t>
            </a:r>
            <a:r>
              <a:rPr lang="zh-CN" altLang="en-US" dirty="0">
                <a:solidFill>
                  <a:srgbClr val="0000CC"/>
                </a:solidFill>
              </a:rPr>
              <a:t>（</a:t>
            </a:r>
            <a:r>
              <a:rPr lang="en-US" altLang="zh-CN" dirty="0" smtClean="0">
                <a:solidFill>
                  <a:srgbClr val="0000CC"/>
                </a:solidFill>
              </a:rPr>
              <a:t>Burst</a:t>
            </a:r>
            <a:r>
              <a:rPr lang="zh-CN" altLang="en-US" dirty="0" smtClean="0">
                <a:solidFill>
                  <a:srgbClr val="0000CC"/>
                </a:solidFill>
              </a:rPr>
              <a:t>）周期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Pentium</a:t>
            </a:r>
            <a:r>
              <a:rPr lang="zh-CN" altLang="en-US" dirty="0" smtClean="0"/>
              <a:t>在</a:t>
            </a: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zh-CN" altLang="en-US" dirty="0"/>
              <a:t>猝发</a:t>
            </a:r>
            <a:r>
              <a:rPr lang="zh-CN" altLang="en-US" dirty="0" smtClean="0"/>
              <a:t>周期里的</a:t>
            </a:r>
            <a:r>
              <a:rPr lang="en-US" altLang="zh-CN" dirty="0"/>
              <a:t>5 </a:t>
            </a:r>
            <a:r>
              <a:rPr lang="zh-CN" altLang="en-US" dirty="0"/>
              <a:t>个时钟</a:t>
            </a:r>
            <a:r>
              <a:rPr lang="zh-CN" altLang="en-US" dirty="0" smtClean="0"/>
              <a:t>周期中</a:t>
            </a:r>
            <a:r>
              <a:rPr lang="zh-CN" altLang="en-US" dirty="0"/>
              <a:t>可传送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</a:t>
            </a:r>
            <a:r>
              <a:rPr lang="zh-CN" altLang="en-US" dirty="0"/>
              <a:t>等待状态</a:t>
            </a:r>
            <a:r>
              <a:rPr lang="zh-CN" altLang="en-US" dirty="0" smtClean="0"/>
              <a:t>的</a:t>
            </a:r>
            <a:r>
              <a:rPr lang="zh-CN" altLang="en-US" dirty="0"/>
              <a:t>猝发</a:t>
            </a:r>
            <a:r>
              <a:rPr lang="zh-CN" altLang="en-US" dirty="0" smtClean="0"/>
              <a:t>周期</a:t>
            </a:r>
            <a:r>
              <a:rPr lang="zh-CN" altLang="en-US" dirty="0"/>
              <a:t>， 需要</a:t>
            </a:r>
            <a:r>
              <a:rPr lang="zh-CN" altLang="en-US" dirty="0" smtClean="0"/>
              <a:t>存储系统每</a:t>
            </a:r>
            <a:r>
              <a:rPr lang="en-US" altLang="zh-CN" dirty="0" smtClean="0"/>
              <a:t>15.2ns</a:t>
            </a:r>
            <a:r>
              <a:rPr lang="zh-CN" altLang="en-US" dirty="0" smtClean="0"/>
              <a:t>传送送</a:t>
            </a:r>
            <a:r>
              <a:rPr lang="zh-CN" altLang="en-US" dirty="0"/>
              <a:t>一</a:t>
            </a:r>
            <a:r>
              <a:rPr lang="zh-CN" altLang="en-US" dirty="0" smtClean="0"/>
              <a:t>个数据。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有</a:t>
            </a:r>
            <a:r>
              <a:rPr lang="zh-CN" altLang="en-US" dirty="0">
                <a:solidFill>
                  <a:srgbClr val="0000CC"/>
                </a:solidFill>
              </a:rPr>
              <a:t>二</a:t>
            </a:r>
            <a:r>
              <a:rPr lang="zh-CN" altLang="en-US" dirty="0" smtClean="0">
                <a:solidFill>
                  <a:srgbClr val="0000CC"/>
                </a:solidFill>
              </a:rPr>
              <a:t>级高速缓存</a:t>
            </a:r>
            <a:r>
              <a:rPr lang="zh-CN" altLang="en-US" dirty="0" smtClean="0"/>
              <a:t>，获得</a:t>
            </a:r>
            <a:r>
              <a:rPr lang="zh-CN" altLang="en-US" dirty="0"/>
              <a:t>这个</a:t>
            </a:r>
            <a:r>
              <a:rPr lang="zh-CN" altLang="en-US" dirty="0" smtClean="0"/>
              <a:t>速度是没有问题的</a:t>
            </a:r>
            <a:r>
              <a:rPr lang="zh-CN" altLang="en-US" dirty="0"/>
              <a:t>，只要</a:t>
            </a:r>
            <a:r>
              <a:rPr lang="zh-CN" altLang="en-US" dirty="0" smtClean="0"/>
              <a:t>从高速缓存读取数据即可。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如果高速缓存中</a:t>
            </a:r>
            <a:r>
              <a:rPr lang="zh-CN" altLang="en-US" dirty="0" smtClean="0">
                <a:solidFill>
                  <a:srgbClr val="CC00CC"/>
                </a:solidFill>
              </a:rPr>
              <a:t>没有</a:t>
            </a:r>
            <a:r>
              <a:rPr lang="zh-CN" altLang="en-US" dirty="0" smtClean="0"/>
              <a:t>包含所需数据，那么就必须</a:t>
            </a:r>
            <a:r>
              <a:rPr lang="zh-CN" altLang="en-US" dirty="0"/>
              <a:t>加入</a:t>
            </a:r>
            <a:r>
              <a:rPr lang="zh-CN" altLang="en-US" dirty="0">
                <a:solidFill>
                  <a:srgbClr val="0000CC"/>
                </a:solidFill>
              </a:rPr>
              <a:t>等待状态</a:t>
            </a:r>
            <a:r>
              <a:rPr lang="zh-CN" altLang="en-US" dirty="0" smtClean="0"/>
              <a:t>，这</a:t>
            </a:r>
            <a:r>
              <a:rPr lang="zh-CN" altLang="en-US" dirty="0"/>
              <a:t>将会降低系统</a:t>
            </a:r>
            <a:r>
              <a:rPr lang="zh-CN" altLang="en-US" dirty="0" smtClean="0"/>
              <a:t>的吞吐量。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054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猝发周期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7"/>
            <a:ext cx="8712967" cy="936104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zh-CN" altLang="en-US" dirty="0" smtClean="0"/>
              <a:t>微处理器和存储器之间</a:t>
            </a:r>
            <a:r>
              <a:rPr lang="zh-CN" altLang="en-US" dirty="0"/>
              <a:t>传送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位数据的</a:t>
            </a:r>
            <a:r>
              <a:rPr lang="en-US" altLang="zh-CN" dirty="0" smtClean="0"/>
              <a:t>Pentium</a:t>
            </a:r>
            <a:r>
              <a:rPr lang="zh-CN" altLang="en-US" dirty="0"/>
              <a:t>猝发</a:t>
            </a:r>
            <a:r>
              <a:rPr lang="zh-CN" altLang="en-US" dirty="0" smtClean="0"/>
              <a:t>周期操作。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8589313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4054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Pentium</a:t>
            </a:r>
            <a:r>
              <a:rPr lang="zh-CN" altLang="en-US" dirty="0"/>
              <a:t>微处理器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引脚的功能</a:t>
            </a:r>
            <a:endParaRPr lang="en-US" altLang="zh-CN" dirty="0"/>
          </a:p>
          <a:p>
            <a:r>
              <a:rPr lang="zh-CN" altLang="en-US" dirty="0" smtClean="0"/>
              <a:t>存储系统</a:t>
            </a:r>
            <a:endParaRPr lang="zh-CN" altLang="en-US" dirty="0"/>
          </a:p>
          <a:p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  <a:p>
            <a:r>
              <a:rPr lang="zh-CN" altLang="en-US" dirty="0"/>
              <a:t>系统时序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分支预测逻辑</a:t>
            </a:r>
          </a:p>
          <a:p>
            <a:r>
              <a:rPr lang="zh-CN" altLang="en-US" dirty="0"/>
              <a:t>高速缓存结构</a:t>
            </a:r>
          </a:p>
          <a:p>
            <a:r>
              <a:rPr lang="zh-CN" altLang="en-US" dirty="0"/>
              <a:t>超标量体现结构</a:t>
            </a:r>
          </a:p>
        </p:txBody>
      </p:sp>
    </p:spTree>
    <p:extLst>
      <p:ext uri="{BB962C8B-B14F-4D97-AF65-F5344CB8AC3E}">
        <p14:creationId xmlns:p14="http://schemas.microsoft.com/office/powerpoint/2010/main" val="10300601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分支预测逻辑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所谓分支预测是指当</a:t>
            </a:r>
            <a:r>
              <a:rPr lang="en-US" altLang="zh-CN" dirty="0"/>
              <a:t>CPU</a:t>
            </a:r>
            <a:r>
              <a:rPr lang="zh-CN" altLang="en-US" dirty="0"/>
              <a:t>遇到无条件或有条件转移指令、</a:t>
            </a:r>
            <a:r>
              <a:rPr lang="en-US" altLang="zh-CN" dirty="0"/>
              <a:t>CALL</a:t>
            </a:r>
            <a:r>
              <a:rPr lang="zh-CN" altLang="en-US" dirty="0"/>
              <a:t>调用指令、</a:t>
            </a:r>
            <a:r>
              <a:rPr lang="en-US" altLang="zh-CN" dirty="0"/>
              <a:t>RET</a:t>
            </a:r>
            <a:r>
              <a:rPr lang="zh-CN" altLang="en-US" dirty="0"/>
              <a:t>返回指令、</a:t>
            </a:r>
            <a:r>
              <a:rPr lang="en-US" altLang="zh-CN" dirty="0"/>
              <a:t>INT n</a:t>
            </a:r>
            <a:r>
              <a:rPr lang="zh-CN" altLang="en-US" dirty="0"/>
              <a:t>中断调用，以及中断返回指令</a:t>
            </a:r>
            <a:r>
              <a:rPr lang="en-US" altLang="zh-CN" dirty="0"/>
              <a:t>IRET</a:t>
            </a:r>
            <a:r>
              <a:rPr lang="zh-CN" altLang="en-US" dirty="0"/>
              <a:t>等跳转指令时，指令预取单元能够较准确地判断是发生</a:t>
            </a:r>
            <a:r>
              <a:rPr lang="zh-CN" altLang="en-US" dirty="0">
                <a:solidFill>
                  <a:srgbClr val="0000CC"/>
                </a:solidFill>
              </a:rPr>
              <a:t>转移取指</a:t>
            </a:r>
            <a:r>
              <a:rPr lang="zh-CN" altLang="en-US" dirty="0"/>
              <a:t>，还是</a:t>
            </a:r>
            <a:r>
              <a:rPr lang="zh-CN" altLang="en-US" dirty="0">
                <a:solidFill>
                  <a:srgbClr val="0000CC"/>
                </a:solidFill>
              </a:rPr>
              <a:t>依据</a:t>
            </a:r>
            <a:r>
              <a:rPr lang="en-US" altLang="zh-CN" dirty="0">
                <a:solidFill>
                  <a:srgbClr val="0000CC"/>
                </a:solidFill>
              </a:rPr>
              <a:t>EIP</a:t>
            </a:r>
            <a:r>
              <a:rPr lang="zh-CN" altLang="en-US" dirty="0">
                <a:solidFill>
                  <a:srgbClr val="0000CC"/>
                </a:solidFill>
              </a:rPr>
              <a:t>指针顺序往下取指</a:t>
            </a:r>
            <a:r>
              <a:rPr lang="zh-CN" altLang="en-US" dirty="0"/>
              <a:t>。 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0000CC"/>
                </a:solidFill>
              </a:rPr>
              <a:t>80486</a:t>
            </a:r>
            <a:r>
              <a:rPr lang="zh-CN" altLang="en-US" dirty="0">
                <a:solidFill>
                  <a:srgbClr val="0000CC"/>
                </a:solidFill>
              </a:rPr>
              <a:t>微处理器</a:t>
            </a:r>
            <a:r>
              <a:rPr lang="zh-CN" altLang="en-US" dirty="0"/>
              <a:t>的指令流水线没有分支预取功能，它</a:t>
            </a:r>
            <a:r>
              <a:rPr lang="zh-CN" altLang="en-US" dirty="0">
                <a:solidFill>
                  <a:srgbClr val="0000CC"/>
                </a:solidFill>
              </a:rPr>
              <a:t>不能将转移指令与其他指令区别</a:t>
            </a:r>
            <a:r>
              <a:rPr lang="zh-CN" altLang="en-US" dirty="0"/>
              <a:t>开来，预取单元只能依据</a:t>
            </a:r>
            <a:r>
              <a:rPr lang="en-US" altLang="zh-CN" dirty="0"/>
              <a:t>IP/EIP</a:t>
            </a:r>
            <a:r>
              <a:rPr lang="zh-CN" altLang="en-US" dirty="0"/>
              <a:t>指针顺序地取出下一条指令的代码送入预取队列，因此取出跳转指令后也总是继续读取下一条指令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8103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分支预测逻辑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Pentium</a:t>
            </a:r>
            <a:r>
              <a:rPr lang="zh-CN" altLang="en-US" dirty="0"/>
              <a:t>微处理器</a:t>
            </a:r>
            <a:r>
              <a:rPr lang="zh-CN" altLang="en-US" dirty="0" smtClean="0"/>
              <a:t>借助</a:t>
            </a:r>
            <a:r>
              <a:rPr lang="zh-CN" altLang="en-US" dirty="0">
                <a:solidFill>
                  <a:srgbClr val="0000CC"/>
                </a:solidFill>
              </a:rPr>
              <a:t>分支</a:t>
            </a:r>
            <a:r>
              <a:rPr lang="zh-CN" altLang="en-US" dirty="0" smtClean="0">
                <a:solidFill>
                  <a:srgbClr val="0000CC"/>
                </a:solidFill>
              </a:rPr>
              <a:t>目标</a:t>
            </a:r>
            <a:r>
              <a:rPr lang="zh-CN" altLang="en-US" dirty="0">
                <a:solidFill>
                  <a:srgbClr val="0000CC"/>
                </a:solidFill>
              </a:rPr>
              <a:t>缓冲器</a:t>
            </a:r>
            <a:r>
              <a:rPr lang="en-US" altLang="zh-CN" dirty="0"/>
              <a:t>BTB</a:t>
            </a:r>
            <a:r>
              <a:rPr lang="zh-CN" altLang="en-US" dirty="0"/>
              <a:t>（</a:t>
            </a:r>
            <a:r>
              <a:rPr lang="en-US" altLang="zh-CN" dirty="0"/>
              <a:t>branch target buffer</a:t>
            </a:r>
            <a:r>
              <a:rPr lang="zh-CN" altLang="en-US" dirty="0"/>
              <a:t>）等逻辑部件实现了分支转移的动态预测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BTB</a:t>
            </a:r>
            <a:r>
              <a:rPr lang="zh-CN" altLang="en-US" dirty="0"/>
              <a:t>是一个具有</a:t>
            </a:r>
            <a:r>
              <a:rPr lang="en-US" altLang="zh-CN" dirty="0"/>
              <a:t>256</a:t>
            </a:r>
            <a:r>
              <a:rPr lang="zh-CN" altLang="en-US" dirty="0"/>
              <a:t>行的</a:t>
            </a:r>
            <a:r>
              <a:rPr lang="zh-CN" altLang="en-US" dirty="0">
                <a:solidFill>
                  <a:srgbClr val="0000CC"/>
                </a:solidFill>
              </a:rPr>
              <a:t>四路组合相关映射高速</a:t>
            </a:r>
            <a:r>
              <a:rPr lang="en-US" altLang="zh-CN" dirty="0">
                <a:solidFill>
                  <a:srgbClr val="0000CC"/>
                </a:solidFill>
              </a:rPr>
              <a:t>cache</a:t>
            </a:r>
            <a:r>
              <a:rPr lang="zh-CN" altLang="en-US" dirty="0"/>
              <a:t>，以跳转的</a:t>
            </a:r>
            <a:r>
              <a:rPr lang="en-US" altLang="zh-CN" dirty="0"/>
              <a:t>32</a:t>
            </a:r>
            <a:r>
              <a:rPr lang="zh-CN" altLang="en-US" dirty="0"/>
              <a:t>位目标地址、两位历史状态及一位有效状态作为一个</a:t>
            </a:r>
            <a:r>
              <a:rPr lang="en-US" altLang="zh-CN" dirty="0"/>
              <a:t>cache</a:t>
            </a:r>
            <a:r>
              <a:rPr lang="zh-CN" altLang="en-US" dirty="0"/>
              <a:t>存储的内容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被</a:t>
            </a:r>
            <a:r>
              <a:rPr lang="zh-CN" altLang="en-US" dirty="0"/>
              <a:t>预取的指令送入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两条流水线，同时将指令所在的</a:t>
            </a:r>
            <a:r>
              <a:rPr lang="en-US" altLang="zh-CN" dirty="0"/>
              <a:t>EIP</a:t>
            </a:r>
            <a:r>
              <a:rPr lang="zh-CN" altLang="en-US" dirty="0"/>
              <a:t>地址送入</a:t>
            </a:r>
            <a:r>
              <a:rPr lang="en-US" altLang="zh-CN" dirty="0"/>
              <a:t>BTB</a:t>
            </a:r>
            <a:r>
              <a:rPr lang="zh-CN" altLang="en-US" dirty="0"/>
              <a:t>中进行查找比较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在</a:t>
            </a:r>
            <a:r>
              <a:rPr lang="en-US" altLang="zh-CN" dirty="0"/>
              <a:t>BTB</a:t>
            </a:r>
            <a:r>
              <a:rPr lang="zh-CN" altLang="en-US" dirty="0"/>
              <a:t>中没有这个地址，就不进行预测。倘若在</a:t>
            </a:r>
            <a:r>
              <a:rPr lang="en-US" altLang="zh-CN" dirty="0"/>
              <a:t>BTB</a:t>
            </a:r>
            <a:r>
              <a:rPr lang="zh-CN" altLang="en-US" dirty="0"/>
              <a:t>中找到了该地址，即为命中，那么微处理器就将根据</a:t>
            </a:r>
            <a:r>
              <a:rPr lang="en-US" altLang="zh-CN" dirty="0"/>
              <a:t>BTB</a:t>
            </a:r>
            <a:r>
              <a:rPr lang="zh-CN" altLang="en-US" dirty="0"/>
              <a:t>中对应记录的历史状态来预测当前是否发生跳</a:t>
            </a:r>
            <a:r>
              <a:rPr lang="zh-CN" altLang="en-US" dirty="0" smtClean="0"/>
              <a:t>转。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62826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分支预测逻辑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Pentium</a:t>
            </a:r>
            <a:r>
              <a:rPr lang="zh-CN" altLang="en-US" dirty="0"/>
              <a:t>微处理器借助</a:t>
            </a:r>
            <a:r>
              <a:rPr lang="zh-CN" altLang="en-US" dirty="0">
                <a:solidFill>
                  <a:srgbClr val="0000CC"/>
                </a:solidFill>
              </a:rPr>
              <a:t>分支目标缓冲器</a:t>
            </a:r>
            <a:r>
              <a:rPr lang="en-US" altLang="zh-CN" dirty="0"/>
              <a:t>BTB</a:t>
            </a:r>
            <a:r>
              <a:rPr lang="zh-CN" altLang="en-US" dirty="0"/>
              <a:t>（</a:t>
            </a:r>
            <a:r>
              <a:rPr lang="en-US" altLang="zh-CN" dirty="0"/>
              <a:t>branch target buffer</a:t>
            </a:r>
            <a:r>
              <a:rPr lang="zh-CN" altLang="en-US" dirty="0"/>
              <a:t>）等逻辑部件实现了分支转移的动态预测。</a:t>
            </a:r>
            <a:endParaRPr lang="en-US" altLang="zh-CN" dirty="0"/>
          </a:p>
          <a:p>
            <a:pPr lvl="1"/>
            <a:r>
              <a:rPr lang="en-US" altLang="zh-CN" dirty="0" smtClean="0"/>
              <a:t>……</a:t>
            </a:r>
          </a:p>
          <a:p>
            <a:pPr lvl="1"/>
            <a:r>
              <a:rPr lang="zh-CN" altLang="en-US" dirty="0" smtClean="0"/>
              <a:t>这样</a:t>
            </a:r>
            <a:r>
              <a:rPr lang="zh-CN" altLang="en-US" dirty="0"/>
              <a:t>分支预测逻辑就能比较可靠地预测分支走向，指令预测队列就可以预取较多的指令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当执行</a:t>
            </a:r>
            <a:r>
              <a:rPr lang="zh-CN" altLang="en-US" dirty="0" smtClean="0">
                <a:solidFill>
                  <a:srgbClr val="0000CC"/>
                </a:solidFill>
              </a:rPr>
              <a:t>跳转</a:t>
            </a:r>
            <a:r>
              <a:rPr lang="zh-CN" altLang="en-US" dirty="0">
                <a:solidFill>
                  <a:srgbClr val="0000CC"/>
                </a:solidFill>
              </a:rPr>
              <a:t>指令</a:t>
            </a:r>
            <a:r>
              <a:rPr lang="zh-CN" altLang="en-US" dirty="0"/>
              <a:t>时，其跳转的目标地址就将用于更新</a:t>
            </a:r>
            <a:r>
              <a:rPr lang="en-US" altLang="zh-CN" dirty="0"/>
              <a:t>BTB</a:t>
            </a:r>
            <a:r>
              <a:rPr lang="zh-CN" altLang="en-US" dirty="0"/>
              <a:t>中相应的地址记录。</a:t>
            </a:r>
            <a:endParaRPr lang="en-US" altLang="zh-CN" dirty="0"/>
          </a:p>
          <a:p>
            <a:pPr lvl="1"/>
            <a:r>
              <a:rPr lang="en-US" altLang="zh-CN" dirty="0"/>
              <a:t>Pentium</a:t>
            </a:r>
            <a:r>
              <a:rPr lang="zh-CN" altLang="en-US" dirty="0"/>
              <a:t>微处理器的分支转移动态预测功能，使得</a:t>
            </a:r>
            <a:r>
              <a:rPr lang="zh-CN" altLang="en-US" dirty="0">
                <a:solidFill>
                  <a:srgbClr val="0000CC"/>
                </a:solidFill>
              </a:rPr>
              <a:t>主流水线</a:t>
            </a:r>
            <a:r>
              <a:rPr lang="zh-CN" altLang="en-US" dirty="0"/>
              <a:t>不会空闲而且大大加速了程序的执行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36923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Pentium</a:t>
            </a:r>
            <a:r>
              <a:rPr lang="zh-CN" altLang="en-US" dirty="0"/>
              <a:t>微处理器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引脚的功能</a:t>
            </a:r>
            <a:endParaRPr lang="en-US" altLang="zh-CN" dirty="0"/>
          </a:p>
          <a:p>
            <a:r>
              <a:rPr lang="zh-CN" altLang="en-US" dirty="0" smtClean="0"/>
              <a:t>存储系统</a:t>
            </a:r>
            <a:endParaRPr lang="zh-CN" altLang="en-US" dirty="0"/>
          </a:p>
          <a:p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  <a:p>
            <a:r>
              <a:rPr lang="zh-CN" altLang="en-US" dirty="0"/>
              <a:t>系统时序</a:t>
            </a:r>
          </a:p>
          <a:p>
            <a:r>
              <a:rPr lang="zh-CN" altLang="en-US" dirty="0"/>
              <a:t>分支预测逻辑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高速缓存结构</a:t>
            </a:r>
          </a:p>
          <a:p>
            <a:r>
              <a:rPr lang="zh-CN" altLang="en-US" dirty="0"/>
              <a:t>超标量体现结构</a:t>
            </a:r>
          </a:p>
        </p:txBody>
      </p:sp>
    </p:spTree>
    <p:extLst>
      <p:ext uri="{BB962C8B-B14F-4D97-AF65-F5344CB8AC3E}">
        <p14:creationId xmlns:p14="http://schemas.microsoft.com/office/powerpoint/2010/main" val="10300601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Pentium</a:t>
            </a:r>
            <a:r>
              <a:rPr lang="zh-CN" altLang="en-US" dirty="0"/>
              <a:t>微处理器</a:t>
            </a:r>
            <a:r>
              <a:rPr lang="zh-CN" altLang="en-US" dirty="0" smtClean="0"/>
              <a:t>的外部引脚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5328591" cy="5472607"/>
          </a:xfrm>
        </p:spPr>
        <p:txBody>
          <a:bodyPr/>
          <a:lstStyle/>
          <a:p>
            <a:r>
              <a:rPr lang="en-US" altLang="zh-CN" dirty="0" smtClean="0"/>
              <a:t>237</a:t>
            </a:r>
            <a:r>
              <a:rPr lang="zh-CN" altLang="en-US" dirty="0" smtClean="0"/>
              <a:t>个引脚</a:t>
            </a:r>
            <a:endParaRPr lang="en-US" altLang="zh-CN" dirty="0" smtClean="0"/>
          </a:p>
          <a:p>
            <a:pPr lvl="1"/>
            <a:r>
              <a:rPr lang="en-US" altLang="zh-CN" dirty="0"/>
              <a:t>29</a:t>
            </a:r>
            <a:r>
              <a:rPr lang="zh-CN" altLang="en-US" dirty="0"/>
              <a:t>个地址引脚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64</a:t>
            </a:r>
            <a:r>
              <a:rPr lang="zh-CN" altLang="en-US" dirty="0"/>
              <a:t>个数据引脚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75</a:t>
            </a:r>
            <a:r>
              <a:rPr lang="zh-CN" altLang="en-US" dirty="0"/>
              <a:t>个控制引脚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69</a:t>
            </a:r>
            <a:r>
              <a:rPr lang="zh-CN" altLang="en-US" dirty="0"/>
              <a:t>个</a:t>
            </a:r>
            <a:r>
              <a:rPr lang="en-US" altLang="zh-CN" dirty="0"/>
              <a:t>VCC</a:t>
            </a:r>
            <a:r>
              <a:rPr lang="zh-CN" altLang="en-US" dirty="0"/>
              <a:t>、</a:t>
            </a:r>
            <a:r>
              <a:rPr lang="en-US" altLang="zh-CN" dirty="0"/>
              <a:t>VSS</a:t>
            </a:r>
            <a:r>
              <a:rPr lang="zh-CN" altLang="en-US" dirty="0"/>
              <a:t>和</a:t>
            </a:r>
            <a:r>
              <a:rPr lang="en-US" altLang="zh-CN" dirty="0"/>
              <a:t>NC</a:t>
            </a:r>
            <a:r>
              <a:rPr lang="zh-CN" altLang="en-US" dirty="0"/>
              <a:t>空脚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49308"/>
            <a:ext cx="1872208" cy="562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4339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高速缓存结构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80486</a:t>
            </a:r>
            <a:r>
              <a:rPr lang="zh-CN" altLang="en-US" dirty="0"/>
              <a:t>微处理器片内只有</a:t>
            </a:r>
            <a:r>
              <a:rPr lang="en-US" altLang="zh-CN" dirty="0">
                <a:solidFill>
                  <a:srgbClr val="0000CC"/>
                </a:solidFill>
              </a:rPr>
              <a:t>8KB </a:t>
            </a:r>
            <a:r>
              <a:rPr lang="en-US" altLang="zh-CN" dirty="0"/>
              <a:t>cache</a:t>
            </a:r>
            <a:r>
              <a:rPr lang="zh-CN" altLang="en-US" dirty="0"/>
              <a:t>，</a:t>
            </a:r>
            <a:r>
              <a:rPr lang="en-US" altLang="zh-CN" dirty="0"/>
              <a:t>Pentium</a:t>
            </a:r>
            <a:r>
              <a:rPr lang="zh-CN" altLang="en-US" dirty="0"/>
              <a:t>微处理器则有</a:t>
            </a:r>
            <a:r>
              <a:rPr lang="en-US" altLang="zh-CN" dirty="0">
                <a:solidFill>
                  <a:srgbClr val="0000CC"/>
                </a:solidFill>
              </a:rPr>
              <a:t>16KB</a:t>
            </a:r>
            <a:r>
              <a:rPr lang="zh-CN" altLang="en-US" dirty="0"/>
              <a:t>，且将指令</a:t>
            </a:r>
            <a:r>
              <a:rPr lang="en-US" altLang="zh-CN" dirty="0"/>
              <a:t>cache</a:t>
            </a:r>
            <a:r>
              <a:rPr lang="zh-CN" altLang="en-US" dirty="0"/>
              <a:t>与数据</a:t>
            </a:r>
            <a:r>
              <a:rPr lang="en-US" altLang="zh-CN" dirty="0"/>
              <a:t>cache</a:t>
            </a:r>
            <a:r>
              <a:rPr lang="zh-CN" altLang="en-US" dirty="0"/>
              <a:t>完全分开，各为</a:t>
            </a:r>
            <a:r>
              <a:rPr lang="en-US" altLang="zh-CN" dirty="0"/>
              <a:t>8KB</a:t>
            </a:r>
            <a:r>
              <a:rPr lang="zh-CN" altLang="en-US" dirty="0"/>
              <a:t>，这样就完全避免了预取指令与数据两者之间的冲突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指令</a:t>
            </a:r>
            <a:r>
              <a:rPr lang="en-US" altLang="zh-CN" dirty="0"/>
              <a:t>Cache</a:t>
            </a:r>
            <a:r>
              <a:rPr lang="zh-CN" altLang="en-US" dirty="0"/>
              <a:t>和数据</a:t>
            </a:r>
            <a:r>
              <a:rPr lang="en-US" altLang="zh-CN" dirty="0"/>
              <a:t>Cache</a:t>
            </a:r>
            <a:r>
              <a:rPr lang="zh-CN" altLang="en-US" dirty="0"/>
              <a:t>分开，可以</a:t>
            </a:r>
            <a:r>
              <a:rPr lang="zh-CN" altLang="en-US" dirty="0">
                <a:solidFill>
                  <a:srgbClr val="0000CC"/>
                </a:solidFill>
              </a:rPr>
              <a:t>避免数据密集的程序很快占满缓存</a:t>
            </a:r>
            <a:r>
              <a:rPr lang="zh-CN" altLang="en-US" dirty="0"/>
              <a:t>，几乎没有空间用于指令缓存。</a:t>
            </a:r>
          </a:p>
          <a:p>
            <a:endParaRPr lang="en-US" altLang="zh-CN" dirty="0"/>
          </a:p>
          <a:p>
            <a:r>
              <a:rPr lang="en-US" altLang="zh-CN" dirty="0" smtClean="0"/>
              <a:t>Pentium CPU</a:t>
            </a:r>
            <a:r>
              <a:rPr lang="zh-CN" altLang="en-US" dirty="0" smtClean="0"/>
              <a:t>中，指令</a:t>
            </a:r>
            <a:r>
              <a:rPr lang="en-US" altLang="zh-CN" dirty="0"/>
              <a:t>cache</a:t>
            </a:r>
            <a:r>
              <a:rPr lang="zh-CN" altLang="en-US" dirty="0"/>
              <a:t>与数据</a:t>
            </a:r>
            <a:r>
              <a:rPr lang="en-US" altLang="zh-CN" dirty="0"/>
              <a:t>cache</a:t>
            </a:r>
            <a:r>
              <a:rPr lang="zh-CN" altLang="en-US" dirty="0"/>
              <a:t>都有各自的</a:t>
            </a:r>
            <a:r>
              <a:rPr lang="zh-CN" altLang="en-US" dirty="0">
                <a:solidFill>
                  <a:srgbClr val="0000CC"/>
                </a:solidFill>
              </a:rPr>
              <a:t>旁路转换</a:t>
            </a:r>
            <a:r>
              <a:rPr lang="zh-CN" altLang="en-US" dirty="0" smtClean="0">
                <a:solidFill>
                  <a:srgbClr val="0000CC"/>
                </a:solidFill>
              </a:rPr>
              <a:t>缓冲器</a:t>
            </a:r>
            <a:r>
              <a:rPr lang="en-US" altLang="zh-CN" dirty="0" smtClean="0">
                <a:solidFill>
                  <a:srgbClr val="0000CC"/>
                </a:solidFill>
              </a:rPr>
              <a:t>TLB</a:t>
            </a:r>
            <a:r>
              <a:rPr lang="zh-CN" altLang="en-US" dirty="0" smtClean="0"/>
              <a:t>，存储器管理</a:t>
            </a:r>
            <a:r>
              <a:rPr lang="zh-CN" altLang="en-US" dirty="0"/>
              <a:t>部件</a:t>
            </a:r>
            <a:r>
              <a:rPr lang="en-US" altLang="zh-CN" dirty="0" smtClean="0"/>
              <a:t>MMU</a:t>
            </a:r>
            <a:r>
              <a:rPr lang="zh-CN" altLang="en-US" dirty="0" smtClean="0"/>
              <a:t>中</a:t>
            </a:r>
            <a:r>
              <a:rPr lang="zh-CN" altLang="en-US" dirty="0"/>
              <a:t>的分页部件就能迅速地将代码或数据的线性地址转换成物理地址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156090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Pentium</a:t>
            </a:r>
            <a:r>
              <a:rPr lang="zh-CN" altLang="en-US" dirty="0"/>
              <a:t>微处理器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引脚的功能</a:t>
            </a:r>
            <a:endParaRPr lang="en-US" altLang="zh-CN" dirty="0"/>
          </a:p>
          <a:p>
            <a:r>
              <a:rPr lang="zh-CN" altLang="en-US" dirty="0" smtClean="0"/>
              <a:t>存储系统</a:t>
            </a:r>
            <a:endParaRPr lang="zh-CN" altLang="en-US" dirty="0"/>
          </a:p>
          <a:p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输出系统</a:t>
            </a:r>
          </a:p>
          <a:p>
            <a:r>
              <a:rPr lang="zh-CN" altLang="en-US" dirty="0"/>
              <a:t>系统时序</a:t>
            </a:r>
          </a:p>
          <a:p>
            <a:r>
              <a:rPr lang="zh-CN" altLang="en-US" dirty="0"/>
              <a:t>分支预测逻辑</a:t>
            </a:r>
          </a:p>
          <a:p>
            <a:r>
              <a:rPr lang="zh-CN" altLang="en-US" dirty="0"/>
              <a:t>高速缓存结构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超标量体现结构</a:t>
            </a:r>
          </a:p>
        </p:txBody>
      </p:sp>
    </p:spTree>
    <p:extLst>
      <p:ext uri="{BB962C8B-B14F-4D97-AF65-F5344CB8AC3E}">
        <p14:creationId xmlns:p14="http://schemas.microsoft.com/office/powerpoint/2010/main" val="1030060173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超标</a:t>
            </a:r>
            <a:r>
              <a:rPr lang="zh-CN" altLang="en-US"/>
              <a:t>量</a:t>
            </a:r>
            <a:r>
              <a:rPr lang="zh-CN" altLang="en-US" smtClean="0"/>
              <a:t>体系结构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0000CC"/>
                </a:solidFill>
              </a:rPr>
              <a:t>Pentium</a:t>
            </a:r>
            <a:r>
              <a:rPr lang="zh-CN" altLang="en-US" sz="2400" dirty="0" smtClean="0">
                <a:solidFill>
                  <a:srgbClr val="0000CC"/>
                </a:solidFill>
              </a:rPr>
              <a:t>微处理器有</a:t>
            </a:r>
            <a:r>
              <a:rPr lang="en-US" altLang="zh-CN" sz="2400" dirty="0" smtClean="0">
                <a:solidFill>
                  <a:srgbClr val="0000CC"/>
                </a:solidFill>
              </a:rPr>
              <a:t>3</a:t>
            </a:r>
            <a:r>
              <a:rPr lang="zh-CN" altLang="en-US" sz="2400" dirty="0" smtClean="0">
                <a:solidFill>
                  <a:srgbClr val="0000CC"/>
                </a:solidFill>
              </a:rPr>
              <a:t>个执行单元。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 lvl="1"/>
            <a:r>
              <a:rPr lang="zh-CN" altLang="en-US" sz="2400" dirty="0"/>
              <a:t>两</a:t>
            </a:r>
            <a:r>
              <a:rPr lang="zh-CN" altLang="en-US" sz="2400" dirty="0" smtClean="0"/>
              <a:t>个（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管道、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管道）执行整型指令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一个执行浮点</a:t>
            </a:r>
            <a:r>
              <a:rPr lang="zh-CN" altLang="en-US" sz="2400" dirty="0" smtClean="0"/>
              <a:t>指令</a:t>
            </a:r>
            <a:endParaRPr lang="en-US" altLang="zh-CN" sz="2400" dirty="0" smtClean="0"/>
          </a:p>
          <a:p>
            <a:pPr lvl="1"/>
            <a:endParaRPr lang="zh-CN" altLang="en-US" sz="2400" dirty="0"/>
          </a:p>
          <a:p>
            <a:r>
              <a:rPr lang="en-US" altLang="zh-CN" sz="2400" dirty="0"/>
              <a:t>Pentium</a:t>
            </a:r>
            <a:r>
              <a:rPr lang="zh-CN" altLang="en-US" sz="2400" dirty="0"/>
              <a:t>可同时执行</a:t>
            </a:r>
            <a:r>
              <a:rPr lang="en-US" altLang="zh-CN" sz="2400" dirty="0">
                <a:solidFill>
                  <a:srgbClr val="0000CC"/>
                </a:solidFill>
              </a:rPr>
              <a:t>3</a:t>
            </a:r>
            <a:r>
              <a:rPr lang="zh-CN" altLang="en-US" sz="2400" dirty="0">
                <a:solidFill>
                  <a:srgbClr val="0000CC"/>
                </a:solidFill>
              </a:rPr>
              <a:t>条</a:t>
            </a:r>
            <a:r>
              <a:rPr lang="zh-CN" altLang="en-US" sz="2400" dirty="0"/>
              <a:t>指令。</a:t>
            </a:r>
          </a:p>
          <a:p>
            <a:pPr lvl="1"/>
            <a:r>
              <a:rPr lang="zh-CN" altLang="en-US" sz="2400" dirty="0"/>
              <a:t>例如，指令</a:t>
            </a:r>
            <a:r>
              <a:rPr lang="en-US" altLang="zh-CN" sz="2400" dirty="0"/>
              <a:t>FADD ST, ST(2)</a:t>
            </a:r>
            <a:r>
              <a:rPr lang="zh-CN" altLang="en-US" sz="2400" dirty="0"/>
              <a:t>，指令</a:t>
            </a:r>
            <a:r>
              <a:rPr lang="en-US" altLang="zh-CN" sz="2400" dirty="0"/>
              <a:t>MOV EAX, 10H</a:t>
            </a:r>
            <a:r>
              <a:rPr lang="zh-CN" altLang="en-US" sz="2400" dirty="0"/>
              <a:t>，指令</a:t>
            </a:r>
            <a:r>
              <a:rPr lang="en-US" altLang="zh-CN" sz="2400" dirty="0"/>
              <a:t>MOV EBX, 12H</a:t>
            </a:r>
            <a:r>
              <a:rPr lang="zh-CN" altLang="en-US" sz="2400" dirty="0"/>
              <a:t>可同时</a:t>
            </a:r>
            <a:r>
              <a:rPr lang="zh-CN" altLang="en-US" sz="2400" dirty="0" smtClean="0"/>
              <a:t>执行。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400" dirty="0"/>
              <a:t>编写软件时，应当充分利用这个特性，对那些相互依赖而又可以分解为非依赖的指令进行修改。</a:t>
            </a:r>
          </a:p>
          <a:p>
            <a:pPr lvl="1"/>
            <a:r>
              <a:rPr lang="zh-CN" altLang="en-US" sz="2400" dirty="0"/>
              <a:t>修改后</a:t>
            </a:r>
            <a:r>
              <a:rPr lang="zh-CN" altLang="en-US" sz="2400" dirty="0" smtClean="0"/>
              <a:t>，某些软件</a:t>
            </a:r>
            <a:r>
              <a:rPr lang="zh-CN" altLang="en-US" sz="2400" dirty="0"/>
              <a:t>的执行</a:t>
            </a:r>
            <a:r>
              <a:rPr lang="zh-CN" altLang="en-US" sz="2400" dirty="0" smtClean="0"/>
              <a:t>速度可能会</a:t>
            </a:r>
            <a:r>
              <a:rPr lang="zh-CN" altLang="en-US" sz="2400" dirty="0"/>
              <a:t>提高</a:t>
            </a:r>
            <a:r>
              <a:rPr lang="en-US" altLang="zh-CN" sz="2400" dirty="0" smtClean="0"/>
              <a:t>40%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lvl="1"/>
            <a:r>
              <a:rPr lang="zh-CN" altLang="en-US" sz="2400" dirty="0"/>
              <a:t>注意：编译器设计！</a:t>
            </a:r>
          </a:p>
        </p:txBody>
      </p:sp>
    </p:spTree>
    <p:extLst>
      <p:ext uri="{BB962C8B-B14F-4D97-AF65-F5344CB8AC3E}">
        <p14:creationId xmlns:p14="http://schemas.microsoft.com/office/powerpoint/2010/main" val="38211211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zh-CN" dirty="0"/>
              <a:t>Pentium</a:t>
            </a:r>
            <a:r>
              <a:rPr lang="zh-CN" altLang="en-US" dirty="0"/>
              <a:t>微处理器简介</a:t>
            </a:r>
          </a:p>
          <a:p>
            <a:pPr eaLnBrk="1"/>
            <a:r>
              <a:rPr lang="en-US" altLang="zh-CN" dirty="0">
                <a:solidFill>
                  <a:srgbClr val="008000"/>
                </a:solidFill>
              </a:rPr>
              <a:t>Pentium</a:t>
            </a:r>
            <a:r>
              <a:rPr lang="zh-CN" altLang="en-US" dirty="0">
                <a:solidFill>
                  <a:srgbClr val="008000"/>
                </a:solidFill>
              </a:rPr>
              <a:t>的特定寄存器</a:t>
            </a:r>
            <a:endParaRPr lang="en-US" altLang="zh-CN" dirty="0">
              <a:solidFill>
                <a:srgbClr val="008000"/>
              </a:solidFill>
            </a:endParaRPr>
          </a:p>
          <a:p>
            <a:pPr eaLnBrk="1"/>
            <a:r>
              <a:rPr lang="en-US" altLang="zh-CN" dirty="0">
                <a:solidFill>
                  <a:srgbClr val="008000"/>
                </a:solidFill>
              </a:rPr>
              <a:t>Pentium</a:t>
            </a:r>
            <a:r>
              <a:rPr lang="zh-CN" altLang="en-US" dirty="0">
                <a:solidFill>
                  <a:srgbClr val="008000"/>
                </a:solidFill>
              </a:rPr>
              <a:t>的存储管理</a:t>
            </a:r>
            <a:endParaRPr lang="en-US" altLang="zh-CN" dirty="0">
              <a:solidFill>
                <a:srgbClr val="008000"/>
              </a:solidFill>
            </a:endParaRPr>
          </a:p>
          <a:p>
            <a:pPr eaLnBrk="1"/>
            <a:r>
              <a:rPr lang="en-US" altLang="zh-CN" dirty="0">
                <a:solidFill>
                  <a:srgbClr val="008000"/>
                </a:solidFill>
              </a:rPr>
              <a:t>Pentium</a:t>
            </a:r>
            <a:r>
              <a:rPr lang="zh-CN" altLang="en-US" dirty="0">
                <a:solidFill>
                  <a:srgbClr val="008000"/>
                </a:solidFill>
              </a:rPr>
              <a:t>的新指令</a:t>
            </a:r>
            <a:endParaRPr lang="en-US" altLang="zh-CN" dirty="0">
              <a:solidFill>
                <a:srgbClr val="008000"/>
              </a:solidFill>
            </a:endParaRPr>
          </a:p>
          <a:p>
            <a:pPr eaLnBrk="1"/>
            <a:r>
              <a:rPr lang="en-US" altLang="zh-CN" dirty="0">
                <a:solidFill>
                  <a:srgbClr val="008000"/>
                </a:solidFill>
              </a:rPr>
              <a:t>Pentium Pro</a:t>
            </a:r>
            <a:r>
              <a:rPr lang="zh-CN" altLang="en-US" dirty="0">
                <a:solidFill>
                  <a:srgbClr val="008000"/>
                </a:solidFill>
              </a:rPr>
              <a:t>微处理器简介</a:t>
            </a:r>
          </a:p>
          <a:p>
            <a:pPr eaLnBrk="1"/>
            <a:r>
              <a:rPr lang="en-US" altLang="zh-CN" dirty="0">
                <a:solidFill>
                  <a:srgbClr val="008000"/>
                </a:solidFill>
              </a:rPr>
              <a:t>Pentium Pro</a:t>
            </a:r>
            <a:r>
              <a:rPr lang="zh-CN" altLang="en-US" dirty="0">
                <a:solidFill>
                  <a:srgbClr val="008000"/>
                </a:solidFill>
              </a:rPr>
              <a:t>的特性</a:t>
            </a:r>
            <a:endParaRPr lang="en-US" altLang="zh-CN" dirty="0">
              <a:solidFill>
                <a:srgbClr val="008000"/>
              </a:solidFill>
            </a:endParaRPr>
          </a:p>
          <a:p>
            <a:endParaRPr lang="en-US" dirty="0" smtClean="0"/>
          </a:p>
          <a:p>
            <a:r>
              <a:rPr lang="zh-CN" altLang="en-US" dirty="0" smtClean="0"/>
              <a:t>了解</a:t>
            </a:r>
            <a:r>
              <a:rPr lang="en-US" altLang="zh-CN" dirty="0" smtClean="0"/>
              <a:t>Pentium</a:t>
            </a:r>
            <a:r>
              <a:rPr lang="zh-CN" altLang="en-US" dirty="0"/>
              <a:t>微处理器</a:t>
            </a:r>
            <a:r>
              <a:rPr lang="zh-CN" altLang="en-US" dirty="0" smtClean="0"/>
              <a:t>的引脚功能、存储系统、输入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  <a:r>
              <a:rPr lang="zh-CN" altLang="en-US" dirty="0" smtClean="0"/>
              <a:t>系统、系统时序、分支</a:t>
            </a:r>
            <a:r>
              <a:rPr lang="zh-CN" altLang="en-US" dirty="0"/>
              <a:t>预测</a:t>
            </a:r>
            <a:r>
              <a:rPr lang="zh-CN" altLang="en-US" dirty="0" smtClean="0"/>
              <a:t>逻辑、高速缓存结构、超标</a:t>
            </a:r>
            <a:r>
              <a:rPr lang="zh-CN" altLang="en-US" dirty="0"/>
              <a:t>量体现结构。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01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Pentium</a:t>
            </a:r>
            <a:r>
              <a:rPr lang="zh-CN" altLang="en-US" dirty="0"/>
              <a:t>微处理器的外部引脚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52736"/>
            <a:ext cx="5830651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4230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时钟信号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CLK</a:t>
            </a:r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clock</a:t>
            </a:r>
            <a:r>
              <a:rPr lang="zh-CN" altLang="en-US" dirty="0">
                <a:solidFill>
                  <a:srgbClr val="C00000"/>
                </a:solidFill>
              </a:rPr>
              <a:t>）：</a:t>
            </a:r>
            <a:r>
              <a:rPr lang="zh-CN" altLang="en-US" dirty="0"/>
              <a:t>时钟信号，为</a:t>
            </a:r>
            <a:r>
              <a:rPr lang="en-US" altLang="zh-CN" dirty="0"/>
              <a:t>CPU</a:t>
            </a:r>
            <a:r>
              <a:rPr lang="zh-CN" altLang="en-US" dirty="0"/>
              <a:t>提供基本的定时信号。</a:t>
            </a:r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4180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地址总线（</a:t>
            </a:r>
            <a:r>
              <a:rPr lang="en-US" altLang="zh-CN" dirty="0"/>
              <a:t>address bus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A31</a:t>
            </a:r>
            <a:r>
              <a:rPr lang="zh-CN" altLang="en-US" dirty="0">
                <a:solidFill>
                  <a:srgbClr val="C00000"/>
                </a:solidFill>
              </a:rPr>
              <a:t>～</a:t>
            </a:r>
            <a:r>
              <a:rPr lang="en-US" altLang="zh-CN" dirty="0">
                <a:solidFill>
                  <a:srgbClr val="C00000"/>
                </a:solidFill>
              </a:rPr>
              <a:t>A3</a:t>
            </a:r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address</a:t>
            </a:r>
            <a:r>
              <a:rPr lang="zh-CN" altLang="en-US" dirty="0">
                <a:solidFill>
                  <a:srgbClr val="C00000"/>
                </a:solidFill>
              </a:rPr>
              <a:t>）：</a:t>
            </a:r>
            <a:r>
              <a:rPr lang="en-US" altLang="zh-CN" dirty="0"/>
              <a:t>32</a:t>
            </a:r>
            <a:r>
              <a:rPr lang="zh-CN" altLang="en-US" dirty="0"/>
              <a:t>位地址总线，三态、输出，用于定义存储器和</a:t>
            </a:r>
            <a:r>
              <a:rPr lang="en-US" altLang="zh-CN" dirty="0"/>
              <a:t>I/O</a:t>
            </a:r>
            <a:r>
              <a:rPr lang="zh-CN" altLang="en-US" dirty="0"/>
              <a:t>端口地址。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C00000"/>
                </a:solidFill>
              </a:rPr>
              <a:t>BE7</a:t>
            </a:r>
            <a:r>
              <a:rPr lang="en-US" altLang="zh-CN" dirty="0">
                <a:solidFill>
                  <a:srgbClr val="C00000"/>
                </a:solidFill>
              </a:rPr>
              <a:t>#~</a:t>
            </a:r>
            <a:r>
              <a:rPr lang="en-US" altLang="zh-CN" dirty="0" smtClean="0">
                <a:solidFill>
                  <a:srgbClr val="C00000"/>
                </a:solidFill>
              </a:rPr>
              <a:t>BE0#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byte enable</a:t>
            </a:r>
            <a:r>
              <a:rPr lang="zh-CN" altLang="en-US" dirty="0">
                <a:solidFill>
                  <a:srgbClr val="C00000"/>
                </a:solidFill>
              </a:rPr>
              <a:t>）：</a:t>
            </a:r>
            <a:r>
              <a:rPr lang="zh-CN" altLang="en-US" dirty="0"/>
              <a:t>字节允许信号，低电平有效。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A31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BE7#~BE0#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位地址总线，可寻址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4GB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的内存空间和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64KB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空间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4GB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的内存空间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分为八个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512MB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的存储体，每个存储体分别由字节允许信号选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通。当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）有效时，选择相应的存储体，然后由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选择相应的字节进行读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写操作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寻址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64KB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空间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时，只有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有效。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38610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地址总线（</a:t>
            </a:r>
            <a:r>
              <a:rPr lang="en-US" altLang="zh-CN" dirty="0"/>
              <a:t>address bus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A20M#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address bit 20 mask</a:t>
            </a:r>
            <a:r>
              <a:rPr lang="zh-CN" altLang="en-US" dirty="0">
                <a:solidFill>
                  <a:srgbClr val="C00000"/>
                </a:solidFill>
              </a:rPr>
              <a:t>）：</a:t>
            </a:r>
            <a:r>
              <a:rPr lang="zh-CN" altLang="en-US" dirty="0"/>
              <a:t>第</a:t>
            </a:r>
            <a:r>
              <a:rPr lang="en-US" altLang="zh-CN" dirty="0"/>
              <a:t>20</a:t>
            </a:r>
            <a:r>
              <a:rPr lang="zh-CN" altLang="en-US" dirty="0"/>
              <a:t>位地址屏蔽信号，输入，低电平有效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zh-CN" altLang="en-US" dirty="0"/>
              <a:t>有效时，将屏蔽</a:t>
            </a:r>
            <a:r>
              <a:rPr lang="en-US" altLang="zh-CN" dirty="0"/>
              <a:t>A20</a:t>
            </a:r>
            <a:r>
              <a:rPr lang="zh-CN" altLang="en-US" dirty="0"/>
              <a:t>及以上地址，使</a:t>
            </a:r>
            <a:r>
              <a:rPr lang="en-US" altLang="zh-CN" dirty="0"/>
              <a:t>Pentium</a:t>
            </a:r>
            <a:r>
              <a:rPr lang="zh-CN" altLang="en-US" dirty="0"/>
              <a:t>微处理器仿真</a:t>
            </a:r>
            <a:r>
              <a:rPr lang="en-US" altLang="zh-CN" dirty="0"/>
              <a:t>8086CPU</a:t>
            </a:r>
            <a:r>
              <a:rPr lang="zh-CN" altLang="en-US" dirty="0"/>
              <a:t>的</a:t>
            </a:r>
            <a:r>
              <a:rPr lang="en-US" altLang="zh-CN" dirty="0"/>
              <a:t>1MB</a:t>
            </a:r>
            <a:r>
              <a:rPr lang="zh-CN" altLang="en-US" dirty="0"/>
              <a:t>存储器地址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该引脚用于在实模式中通知</a:t>
            </a:r>
            <a:r>
              <a:rPr lang="en-US" altLang="zh-CN" dirty="0"/>
              <a:t>Pentium</a:t>
            </a:r>
            <a:r>
              <a:rPr lang="zh-CN" altLang="en-US" dirty="0"/>
              <a:t>进行</a:t>
            </a:r>
            <a:r>
              <a:rPr lang="zh-CN" altLang="en-US" dirty="0">
                <a:solidFill>
                  <a:srgbClr val="0000CC"/>
                </a:solidFill>
              </a:rPr>
              <a:t>地址回绕</a:t>
            </a:r>
            <a:r>
              <a:rPr lang="zh-CN" altLang="en-US" dirty="0"/>
              <a:t>，就像在</a:t>
            </a:r>
            <a:r>
              <a:rPr lang="en-US" altLang="zh-CN" dirty="0"/>
              <a:t>8086 </a:t>
            </a:r>
            <a:r>
              <a:rPr lang="zh-CN" altLang="en-US" dirty="0"/>
              <a:t>微处理器中那样，该引脚供</a:t>
            </a:r>
            <a:r>
              <a:rPr lang="en-US" altLang="zh-CN" dirty="0"/>
              <a:t>HIMEM.SYS</a:t>
            </a:r>
            <a:r>
              <a:rPr lang="zh-CN" altLang="en-US" dirty="0"/>
              <a:t>驱动程序使用。</a:t>
            </a:r>
          </a:p>
          <a:p>
            <a:pPr lvl="1"/>
            <a:r>
              <a:rPr lang="zh-CN" altLang="en-US" dirty="0" smtClean="0"/>
              <a:t>只有</a:t>
            </a:r>
            <a:r>
              <a:rPr lang="zh-CN" altLang="en-US" dirty="0"/>
              <a:t>在</a:t>
            </a:r>
            <a:r>
              <a:rPr lang="en-US" altLang="zh-CN" dirty="0"/>
              <a:t>CPU</a:t>
            </a:r>
            <a:r>
              <a:rPr lang="zh-CN" altLang="en-US" dirty="0"/>
              <a:t>工作在实模式下才有意义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528370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9235</TotalTime>
  <Words>3631</Words>
  <Application>Microsoft Office PowerPoint</Application>
  <PresentationFormat>全屏显示(4:3)</PresentationFormat>
  <Paragraphs>330</Paragraphs>
  <Slides>53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默认设计模板</vt:lpstr>
      <vt:lpstr>第18章  Pentium和Pentium Pro微处理器</vt:lpstr>
      <vt:lpstr>本章内容</vt:lpstr>
      <vt:lpstr>Pentium微处理器简介</vt:lpstr>
      <vt:lpstr>Pentium简介</vt:lpstr>
      <vt:lpstr>Pentium微处理器的外部引脚</vt:lpstr>
      <vt:lpstr>Pentium微处理器的外部引脚</vt:lpstr>
      <vt:lpstr>时钟信号</vt:lpstr>
      <vt:lpstr>地址总线（address bus）</vt:lpstr>
      <vt:lpstr>地址总线（address bus）</vt:lpstr>
      <vt:lpstr>地址总线（address bus）</vt:lpstr>
      <vt:lpstr>数据总线（data bus）</vt:lpstr>
      <vt:lpstr>数据总线（data bus）</vt:lpstr>
      <vt:lpstr>总线周期定义（bus cycle definition）</vt:lpstr>
      <vt:lpstr>总线控制（bus control）</vt:lpstr>
      <vt:lpstr>高速缓存控制（cache control）</vt:lpstr>
      <vt:lpstr>初始化（initialization）</vt:lpstr>
      <vt:lpstr>中断请求（interrupts）</vt:lpstr>
      <vt:lpstr>总线仲裁（bus arbitration）</vt:lpstr>
      <vt:lpstr>错误检测（error reporting）</vt:lpstr>
      <vt:lpstr>系统管理模式（system management mode）</vt:lpstr>
      <vt:lpstr>测试访问端口（tap port）</vt:lpstr>
      <vt:lpstr>断点/性能检测（breakpoint/performance monitoring）</vt:lpstr>
      <vt:lpstr>执行跟踪</vt:lpstr>
      <vt:lpstr>探针模式（probe mode）</vt:lpstr>
      <vt:lpstr>Pentium微处理器内部结构 </vt:lpstr>
      <vt:lpstr>Pentium微处理器简介</vt:lpstr>
      <vt:lpstr>存储系统</vt:lpstr>
      <vt:lpstr>存储系统</vt:lpstr>
      <vt:lpstr>存储系统</vt:lpstr>
      <vt:lpstr>存储系统</vt:lpstr>
      <vt:lpstr>存储系统</vt:lpstr>
      <vt:lpstr>存储系统</vt:lpstr>
      <vt:lpstr>Pentium微处理器简介</vt:lpstr>
      <vt:lpstr>输入/输出系统</vt:lpstr>
      <vt:lpstr>Pentium微处理器简介</vt:lpstr>
      <vt:lpstr>非流水线存储周期</vt:lpstr>
      <vt:lpstr>非流水线存储周期</vt:lpstr>
      <vt:lpstr>非流水线存储周期</vt:lpstr>
      <vt:lpstr>非流水线存储周期</vt:lpstr>
      <vt:lpstr>非流水线存储周期</vt:lpstr>
      <vt:lpstr>非流水线存储周期</vt:lpstr>
      <vt:lpstr>非流水线存储周期</vt:lpstr>
      <vt:lpstr>猝发周期</vt:lpstr>
      <vt:lpstr>猝发周期</vt:lpstr>
      <vt:lpstr>Pentium微处理器简介</vt:lpstr>
      <vt:lpstr>分支预测逻辑</vt:lpstr>
      <vt:lpstr>分支预测逻辑</vt:lpstr>
      <vt:lpstr>分支预测逻辑</vt:lpstr>
      <vt:lpstr>Pentium微处理器简介</vt:lpstr>
      <vt:lpstr>高速缓存结构</vt:lpstr>
      <vt:lpstr>Pentium微处理器简介</vt:lpstr>
      <vt:lpstr>超标量体系结构</vt:lpstr>
      <vt:lpstr>本章小结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三 章    指令系统</dc:title>
  <dc:creator>Luo</dc:creator>
  <cp:lastModifiedBy>Wenjian Luo</cp:lastModifiedBy>
  <cp:revision>1935</cp:revision>
  <dcterms:created xsi:type="dcterms:W3CDTF">2002-09-19T14:32:54Z</dcterms:created>
  <dcterms:modified xsi:type="dcterms:W3CDTF">2013-12-09T10:11:12Z</dcterms:modified>
</cp:coreProperties>
</file>