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504" r:id="rId2"/>
    <p:sldId id="529" r:id="rId3"/>
    <p:sldId id="538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8" r:id="rId15"/>
    <p:sldId id="559" r:id="rId16"/>
    <p:sldId id="560" r:id="rId17"/>
    <p:sldId id="555" r:id="rId18"/>
    <p:sldId id="556" r:id="rId19"/>
    <p:sldId id="557" r:id="rId20"/>
    <p:sldId id="561" r:id="rId21"/>
    <p:sldId id="562" r:id="rId22"/>
    <p:sldId id="563" r:id="rId23"/>
    <p:sldId id="566" r:id="rId24"/>
    <p:sldId id="567" r:id="rId25"/>
    <p:sldId id="564" r:id="rId26"/>
    <p:sldId id="565" r:id="rId27"/>
    <p:sldId id="568" r:id="rId28"/>
    <p:sldId id="569" r:id="rId29"/>
    <p:sldId id="571" r:id="rId30"/>
    <p:sldId id="570" r:id="rId31"/>
    <p:sldId id="572" r:id="rId32"/>
    <p:sldId id="530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39" r:id="rId45"/>
    <p:sldId id="584" r:id="rId46"/>
    <p:sldId id="591" r:id="rId47"/>
    <p:sldId id="593" r:id="rId48"/>
    <p:sldId id="592" r:id="rId49"/>
    <p:sldId id="594" r:id="rId50"/>
    <p:sldId id="540" r:id="rId51"/>
    <p:sldId id="585" r:id="rId52"/>
    <p:sldId id="595" r:id="rId53"/>
    <p:sldId id="596" r:id="rId54"/>
    <p:sldId id="597" r:id="rId55"/>
    <p:sldId id="598" r:id="rId56"/>
    <p:sldId id="602" r:id="rId57"/>
    <p:sldId id="604" r:id="rId58"/>
    <p:sldId id="599" r:id="rId59"/>
    <p:sldId id="605" r:id="rId60"/>
    <p:sldId id="606" r:id="rId61"/>
    <p:sldId id="607" r:id="rId62"/>
    <p:sldId id="609" r:id="rId63"/>
    <p:sldId id="611" r:id="rId64"/>
    <p:sldId id="610" r:id="rId65"/>
    <p:sldId id="608" r:id="rId66"/>
    <p:sldId id="600" r:id="rId67"/>
    <p:sldId id="614" r:id="rId68"/>
    <p:sldId id="601" r:id="rId69"/>
    <p:sldId id="612" r:id="rId70"/>
    <p:sldId id="613" r:id="rId71"/>
    <p:sldId id="541" r:id="rId72"/>
    <p:sldId id="586" r:id="rId73"/>
    <p:sldId id="615" r:id="rId74"/>
    <p:sldId id="622" r:id="rId75"/>
    <p:sldId id="616" r:id="rId76"/>
    <p:sldId id="617" r:id="rId77"/>
    <p:sldId id="624" r:id="rId78"/>
    <p:sldId id="623" r:id="rId79"/>
    <p:sldId id="618" r:id="rId80"/>
    <p:sldId id="625" r:id="rId81"/>
    <p:sldId id="626" r:id="rId82"/>
    <p:sldId id="629" r:id="rId83"/>
    <p:sldId id="619" r:id="rId84"/>
    <p:sldId id="627" r:id="rId85"/>
    <p:sldId id="620" r:id="rId86"/>
    <p:sldId id="621" r:id="rId87"/>
    <p:sldId id="628" r:id="rId88"/>
    <p:sldId id="543" r:id="rId89"/>
    <p:sldId id="588" r:id="rId90"/>
    <p:sldId id="630" r:id="rId91"/>
    <p:sldId id="631" r:id="rId9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C00CC"/>
    <a:srgbClr val="0000CC"/>
    <a:srgbClr val="33CC33"/>
    <a:srgbClr val="006600"/>
    <a:srgbClr val="0080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5308" autoAdjust="0"/>
  </p:normalViewPr>
  <p:slideViewPr>
    <p:cSldViewPr>
      <p:cViewPr varScale="1">
        <p:scale>
          <a:sx n="57" d="100"/>
          <a:sy n="57" d="100"/>
        </p:scale>
        <p:origin x="-14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Overload(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重载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Override(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覆盖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Overwrite(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规则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eax,1</a:t>
            </a:r>
            <a:r>
              <a:rPr lang="zh-CN" altLang="en-US" dirty="0" smtClean="0"/>
              <a:t>的机器指令是相同的。具体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会执行哪中操作要视当前代码段是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位而定。如果要在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位码段中执行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这样的操作，则必须靠加上特殊的指令前缀来实现。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84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11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17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69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kern="0" dirty="0" smtClean="0">
                <a:solidFill>
                  <a:srgbClr val="CC00CC"/>
                </a:solidFill>
                <a:latin typeface="Arial"/>
                <a:ea typeface="宋体"/>
              </a:rPr>
              <a:t>如何指示是否只包含比例变址：</a:t>
            </a:r>
            <a:r>
              <a:rPr lang="en-US" altLang="zh-CN" sz="1200" b="0" kern="0" dirty="0" smtClean="0">
                <a:solidFill>
                  <a:srgbClr val="CC00CC"/>
                </a:solidFill>
                <a:latin typeface="Arial"/>
                <a:ea typeface="宋体"/>
              </a:rPr>
              <a:t>Intel</a:t>
            </a:r>
            <a:r>
              <a:rPr lang="zh-CN" altLang="en-US" sz="1200" b="0" kern="0" dirty="0" smtClean="0">
                <a:solidFill>
                  <a:srgbClr val="CC00CC"/>
                </a:solidFill>
                <a:latin typeface="Arial"/>
                <a:ea typeface="宋体"/>
              </a:rPr>
              <a:t>手册中没有明确说明。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9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 value on the stack for the ESP or SP register is ignored.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34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所有的段都是自然循环的。即段顶单元和段地步单元是邻接的。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07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00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256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第</a:t>
            </a:r>
            <a:r>
              <a:rPr lang="en-US" altLang="zh-CN" sz="5400" dirty="0" smtClean="0"/>
              <a:t>4</a:t>
            </a:r>
            <a:r>
              <a:rPr lang="zh-CN" altLang="en-US" sz="5400" dirty="0" smtClean="0"/>
              <a:t>章     数据传送指令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8823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操作码：</a:t>
            </a:r>
            <a:r>
              <a:rPr lang="zh-CN" altLang="en-US" dirty="0" smtClean="0"/>
              <a:t>选择微处理器执行的操作（加、减、传送）等。多数机器语言指令的操作码长度为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多数</a:t>
            </a:r>
            <a:r>
              <a:rPr lang="zh-CN" altLang="en-US" dirty="0" smtClean="0"/>
              <a:t>机器语言指令的</a:t>
            </a:r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个操作码字节</a:t>
            </a:r>
            <a:r>
              <a:rPr lang="zh-CN" altLang="en-US" dirty="0" smtClean="0"/>
              <a:t>的一般格式。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4896544" cy="235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5426060"/>
            <a:ext cx="903649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位：指示数据流的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方向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REG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R/M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R/MREG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W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位：指令模式位（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W=0: 8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W=1: 16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32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1797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2664296"/>
          </a:xfrm>
        </p:spPr>
        <p:txBody>
          <a:bodyPr/>
          <a:lstStyle/>
          <a:p>
            <a:r>
              <a:rPr lang="en-US" altLang="zh-CN" dirty="0" smtClean="0"/>
              <a:t>D=1</a:t>
            </a:r>
            <a:r>
              <a:rPr lang="zh-CN" altLang="en-US" dirty="0" smtClean="0"/>
              <a:t>，数据从第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，数据从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W=0</a:t>
            </a:r>
            <a:r>
              <a:rPr lang="zh-CN" altLang="en-US" dirty="0" smtClean="0"/>
              <a:t>，表示数据长度为字节。</a:t>
            </a:r>
            <a:endParaRPr lang="en-US" altLang="zh-CN" dirty="0" smtClean="0"/>
          </a:p>
          <a:p>
            <a:r>
              <a:rPr lang="en-US" dirty="0" smtClean="0"/>
              <a:t>W=1</a:t>
            </a:r>
            <a:r>
              <a:rPr lang="zh-CN" altLang="en-US" dirty="0" smtClean="0"/>
              <a:t>，表示数据的长度是字或双字（由寄存器长度前缀确定）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433978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7" y="4365104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188207" y="6165304"/>
            <a:ext cx="3605474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个字节</a:t>
            </a:r>
            <a:r>
              <a:rPr lang="zh-CN" altLang="en-US" sz="2400" b="1" dirty="0">
                <a:solidFill>
                  <a:schemeClr val="tx1"/>
                </a:solidFill>
              </a:rPr>
              <a:t>的一般格式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20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76872"/>
            <a:ext cx="8784976" cy="10081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zh-CN" altLang="en-US" dirty="0" smtClean="0">
                <a:solidFill>
                  <a:srgbClr val="C00000"/>
                </a:solidFill>
              </a:rPr>
              <a:t>字段：</a:t>
            </a:r>
            <a:r>
              <a:rPr lang="zh-CN" altLang="en-US" dirty="0" smtClean="0"/>
              <a:t>规定指令的寻址方式，选择寻址类型及所选类型是否有位移量。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1039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5949280"/>
            <a:ext cx="7967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位指令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模式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的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字段（不带操作数长度前缀）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6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字段（不带操作数长度前缀）</a:t>
            </a:r>
            <a:endParaRPr lang="en-US" dirty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MOD=11</a:t>
            </a:r>
            <a:r>
              <a:rPr lang="zh-CN" altLang="en-US" sz="2400" dirty="0" smtClean="0"/>
              <a:t>，选择寄存器寻址方式，用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字段指定寄存器而不是存储单元。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MOD=00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01</a:t>
            </a:r>
            <a:r>
              <a:rPr lang="zh-CN" altLang="en-US" sz="2400" dirty="0" smtClean="0">
                <a:solidFill>
                  <a:srgbClr val="0000CC"/>
                </a:solidFill>
              </a:rPr>
              <a:t>，或</a:t>
            </a:r>
            <a:r>
              <a:rPr lang="en-US" altLang="zh-CN" sz="2400" dirty="0" smtClean="0">
                <a:solidFill>
                  <a:srgbClr val="0000CC"/>
                </a:solidFill>
              </a:rPr>
              <a:t>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字段选择一种数据存储器寻址方式。</a:t>
            </a:r>
            <a:endParaRPr lang="en-US" altLang="zh-CN" sz="2400" dirty="0" smtClean="0"/>
          </a:p>
          <a:p>
            <a:pPr lvl="2"/>
            <a:r>
              <a:rPr lang="en-US" dirty="0" smtClean="0"/>
              <a:t>00</a:t>
            </a:r>
            <a:r>
              <a:rPr lang="zh-CN" altLang="en-US" dirty="0" smtClean="0"/>
              <a:t>表示不带位移量，例，</a:t>
            </a:r>
            <a:r>
              <a:rPr lang="en-US" altLang="zh-CN" dirty="0" smtClean="0"/>
              <a:t>MOV AL, [DI]</a:t>
            </a:r>
          </a:p>
          <a:p>
            <a:pPr lvl="2"/>
            <a:r>
              <a:rPr lang="en-US" dirty="0" smtClean="0"/>
              <a:t>01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位有符号扩展的位移量。例，</a:t>
            </a:r>
            <a:r>
              <a:rPr lang="en-US" altLang="zh-CN" dirty="0" smtClean="0"/>
              <a:t>MOV AL, [DI+2]</a:t>
            </a:r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有符号扩展的位移量。例，</a:t>
            </a:r>
            <a:r>
              <a:rPr lang="en-US" altLang="zh-CN" dirty="0"/>
              <a:t>MOV AL, [</a:t>
            </a:r>
            <a:r>
              <a:rPr lang="en-US" altLang="zh-CN" dirty="0" smtClean="0"/>
              <a:t>DI+1000H]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</a:p>
          <a:p>
            <a:pPr lvl="1"/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当微处理器执行指令时，将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位的位移量符号扩展为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位的位移量。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例如，</a:t>
            </a:r>
            <a:r>
              <a:rPr lang="en-US" altLang="zh-CN" sz="2400" dirty="0" smtClean="0"/>
              <a:t>80H</a:t>
            </a:r>
            <a:r>
              <a:rPr lang="zh-CN" altLang="en-US" sz="2400" dirty="0" smtClean="0"/>
              <a:t>符号扩展（</a:t>
            </a:r>
            <a:r>
              <a:rPr lang="en-US" altLang="zh-CN" sz="2400" dirty="0" smtClean="0"/>
              <a:t>sign-extended</a:t>
            </a:r>
            <a:r>
              <a:rPr lang="zh-CN" altLang="en-US" sz="2400" dirty="0" smtClean="0"/>
              <a:t>）后成为</a:t>
            </a:r>
            <a:r>
              <a:rPr lang="en-US" altLang="zh-CN" sz="2400" dirty="0" smtClean="0"/>
              <a:t>FF80H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80386~Core 2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微处理器中，对于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位指令模式，</a:t>
            </a:r>
            <a:r>
              <a:rPr lang="en-US" altLang="zh-CN" sz="2400" dirty="0" smtClean="0">
                <a:solidFill>
                  <a:srgbClr val="0000CC"/>
                </a:solidFill>
              </a:rPr>
              <a:t>MOD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字段的含义没有变化。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3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504056"/>
          </a:xfrm>
        </p:spPr>
        <p:txBody>
          <a:bodyPr/>
          <a:lstStyle/>
          <a:p>
            <a:r>
              <a:rPr lang="en-US" altLang="zh-CN" sz="2400" dirty="0" smtClean="0"/>
              <a:t>80386~Core 2</a:t>
            </a:r>
            <a:r>
              <a:rPr lang="zh-CN" altLang="en-US" sz="2400" dirty="0" smtClean="0"/>
              <a:t>微处理器中的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字段的含义：</a:t>
            </a: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30480"/>
            <a:ext cx="6638330" cy="291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90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04456"/>
          </a:xfrm>
        </p:spPr>
        <p:txBody>
          <a:bodyPr/>
          <a:lstStyle/>
          <a:p>
            <a:r>
              <a:rPr lang="en-US" altLang="zh-CN" dirty="0"/>
              <a:t>80386~Core 2</a:t>
            </a:r>
            <a:r>
              <a:rPr lang="zh-CN" altLang="en-US" dirty="0"/>
              <a:t>微处理器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字段的含义受</a:t>
            </a:r>
            <a:r>
              <a:rPr lang="zh-CN" altLang="en-US" dirty="0" smtClean="0">
                <a:solidFill>
                  <a:srgbClr val="0000CC"/>
                </a:solidFill>
              </a:rPr>
              <a:t>地址长度超越前缀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MOD=10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位指令模式下，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位移量变成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位指令模式下时，</a:t>
            </a:r>
            <a:r>
              <a:rPr lang="zh-CN" altLang="en-US" dirty="0" smtClean="0">
                <a:solidFill>
                  <a:srgbClr val="CC00CC"/>
                </a:solidFill>
              </a:rPr>
              <a:t>如果不用地址长度超越前缀</a:t>
            </a:r>
            <a:r>
              <a:rPr lang="zh-CN" altLang="en-US" dirty="0" smtClean="0"/>
              <a:t>，则只允许用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位位移量。</a:t>
            </a:r>
            <a:endParaRPr lang="en-US" altLang="zh-CN" dirty="0" smtClean="0"/>
          </a:p>
          <a:p>
            <a:pPr lvl="1"/>
            <a:r>
              <a:rPr lang="zh-CN" altLang="en-US" dirty="0"/>
              <a:t>当然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/16</a:t>
            </a:r>
            <a:r>
              <a:rPr lang="zh-CN" altLang="en-US" dirty="0" smtClean="0"/>
              <a:t>位的位移量将被</a:t>
            </a:r>
            <a:r>
              <a:rPr lang="zh-CN" altLang="en-US" dirty="0" smtClean="0">
                <a:solidFill>
                  <a:srgbClr val="0000CC"/>
                </a:solidFill>
              </a:rPr>
              <a:t>符号扩展</a:t>
            </a:r>
            <a:r>
              <a:rPr lang="zh-CN" altLang="en-US" dirty="0" smtClean="0"/>
              <a:t>至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4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132857"/>
            <a:ext cx="8784976" cy="1080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REG</a:t>
            </a:r>
            <a:r>
              <a:rPr lang="zh-CN" altLang="en-US" dirty="0" smtClean="0">
                <a:solidFill>
                  <a:srgbClr val="C00000"/>
                </a:solidFill>
              </a:rPr>
              <a:t>字段和</a:t>
            </a:r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字段（仅当</a:t>
            </a:r>
            <a:r>
              <a:rPr lang="en-US" altLang="zh-CN" dirty="0" smtClean="0">
                <a:solidFill>
                  <a:srgbClr val="C00000"/>
                </a:solidFill>
              </a:rPr>
              <a:t>MOD=11</a:t>
            </a:r>
            <a:r>
              <a:rPr lang="zh-CN" altLang="en-US" dirty="0" smtClean="0">
                <a:solidFill>
                  <a:srgbClr val="C00000"/>
                </a:solidFill>
              </a:rPr>
              <a:t>时）</a:t>
            </a:r>
            <a:r>
              <a:rPr lang="zh-CN" altLang="en-US" dirty="0" smtClean="0"/>
              <a:t>指示寄存器的分配情况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6462"/>
            <a:ext cx="8244875" cy="35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64807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假设有一个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字节指令</a:t>
            </a:r>
            <a:r>
              <a:rPr lang="en-US" altLang="zh-CN" dirty="0" smtClean="0"/>
              <a:t>8BECH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0112"/>
            <a:ext cx="8805027" cy="13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476044" cy="23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33287" y="5468664"/>
            <a:ext cx="22765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MOV BP,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以上微处理器，以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位指令模式操作时，出现了</a:t>
            </a:r>
            <a:r>
              <a:rPr lang="en-US" altLang="zh-CN" dirty="0" smtClean="0"/>
              <a:t>668BE8H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个字节是</a:t>
            </a:r>
            <a:r>
              <a:rPr lang="en-US" altLang="zh-CN" dirty="0" smtClean="0"/>
              <a:t>66H</a:t>
            </a:r>
            <a:r>
              <a:rPr lang="zh-CN" altLang="en-US" dirty="0" smtClean="0"/>
              <a:t>，寄存器长度超越前缀。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，源操作数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，目的操作数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EBP, EAX</a:t>
            </a:r>
          </a:p>
          <a:p>
            <a:endParaRPr lang="en-US" altLang="zh-CN" dirty="0" smtClean="0">
              <a:solidFill>
                <a:srgbClr val="CC00CC"/>
              </a:solidFill>
            </a:endParaRPr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对于</a:t>
            </a:r>
            <a:r>
              <a:rPr lang="en-US" altLang="zh-CN" dirty="0"/>
              <a:t>80386</a:t>
            </a:r>
            <a:r>
              <a:rPr lang="zh-CN" altLang="en-US" dirty="0"/>
              <a:t>以上微处理器，</a:t>
            </a:r>
            <a:r>
              <a:rPr lang="zh-CN" altLang="en-US" dirty="0" smtClean="0"/>
              <a:t>以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指令模式操作时，出现了</a:t>
            </a:r>
            <a:r>
              <a:rPr lang="en-US" altLang="zh-CN" dirty="0"/>
              <a:t>668BE8H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BP, AX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编写汇编程序时，可以指定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</a:t>
            </a:r>
            <a:r>
              <a:rPr lang="zh-CN" altLang="en-US" dirty="0" smtClean="0">
                <a:solidFill>
                  <a:srgbClr val="C00000"/>
                </a:solidFill>
              </a:rPr>
              <a:t>指令回顾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16833"/>
            <a:ext cx="8784976" cy="115212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字段的存储器寻址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MOD=00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R/M</a:t>
            </a:r>
            <a:r>
              <a:rPr lang="zh-CN" altLang="en-US" dirty="0" smtClean="0"/>
              <a:t>指示存储器寻址。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13541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861048"/>
            <a:ext cx="252028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位的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R/M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存储器寻址方式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9512" y="6021288"/>
            <a:ext cx="338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kern="0" dirty="0" smtClean="0">
                <a:solidFill>
                  <a:srgbClr val="CC00CC"/>
                </a:solidFill>
                <a:latin typeface="Arial"/>
                <a:ea typeface="宋体"/>
              </a:rPr>
              <a:t>直接寻址如何表示？</a:t>
            </a:r>
            <a:endParaRPr lang="en-US" sz="28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874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856984" cy="54917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16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位的</a:t>
            </a:r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R/M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存储器寻址方式</a:t>
            </a:r>
            <a:endParaRPr lang="en-US" altLang="zh-CN" dirty="0">
              <a:solidFill>
                <a:srgbClr val="0000CC"/>
              </a:solidFill>
              <a:latin typeface="Arial"/>
              <a:ea typeface="宋体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MOD=00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时，指示直接寻址（只用位移量寻址存储器的数据）。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但是，“</a:t>
            </a:r>
            <a:r>
              <a:rPr lang="en-US" altLang="zh-CN" dirty="0">
                <a:solidFill>
                  <a:srgbClr val="000000"/>
                </a:solidFill>
              </a:rPr>
              <a:t>MOD=00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”指示用</a:t>
            </a:r>
            <a:r>
              <a:rPr lang="en-US" altLang="zh-CN" dirty="0" smtClean="0">
                <a:solidFill>
                  <a:srgbClr val="000000"/>
                </a:solidFill>
              </a:rPr>
              <a:t>[BP]</a:t>
            </a:r>
            <a:r>
              <a:rPr lang="zh-CN" altLang="en-US" dirty="0" smtClean="0">
                <a:solidFill>
                  <a:srgbClr val="000000"/>
                </a:solidFill>
              </a:rPr>
              <a:t>寻址，而且没有位移量。存在冲突？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实际上，机器语言中，</a:t>
            </a:r>
            <a:r>
              <a:rPr lang="zh-CN" altLang="en-US" sz="2800" dirty="0" smtClean="0">
                <a:solidFill>
                  <a:srgbClr val="CC00CC"/>
                </a:solidFill>
              </a:rPr>
              <a:t>不可以</a:t>
            </a:r>
            <a:r>
              <a:rPr lang="zh-CN" altLang="en-US" sz="2800" dirty="0" smtClean="0">
                <a:solidFill>
                  <a:srgbClr val="000000"/>
                </a:solidFill>
              </a:rPr>
              <a:t>用没有位移量的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寻址方式。每当指令中出现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寻址方式时，汇编程序就使用一个</a:t>
            </a:r>
            <a:r>
              <a:rPr lang="en-US" altLang="zh-CN" sz="2800" dirty="0" smtClean="0">
                <a:solidFill>
                  <a:srgbClr val="000000"/>
                </a:solidFill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</a:rPr>
              <a:t>位的位移量</a:t>
            </a:r>
            <a:r>
              <a:rPr lang="en-US" altLang="zh-CN" sz="2800" dirty="0" smtClean="0">
                <a:solidFill>
                  <a:srgbClr val="000000"/>
                </a:solidFill>
              </a:rPr>
              <a:t>00H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00CC"/>
                </a:solidFill>
              </a:rPr>
              <a:t>此时</a:t>
            </a:r>
            <a:r>
              <a:rPr lang="en-US" altLang="zh-CN" sz="2800" dirty="0" smtClean="0">
                <a:solidFill>
                  <a:srgbClr val="0000CC"/>
                </a:solidFill>
              </a:rPr>
              <a:t>MOD=01</a:t>
            </a:r>
            <a:r>
              <a:rPr lang="zh-CN" altLang="en-US" sz="2800" dirty="0" smtClean="0">
                <a:solidFill>
                  <a:srgbClr val="000000"/>
                </a:solidFill>
              </a:rPr>
              <a:t>）。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或者说，</a:t>
            </a:r>
            <a:r>
              <a:rPr lang="en-US" altLang="zh-CN" sz="2800" dirty="0" smtClean="0">
                <a:solidFill>
                  <a:srgbClr val="0000CC"/>
                </a:solidFill>
              </a:rPr>
              <a:t>[BP]</a:t>
            </a:r>
            <a:r>
              <a:rPr lang="zh-CN" altLang="en-US" sz="2800" dirty="0" smtClean="0">
                <a:solidFill>
                  <a:srgbClr val="0000CC"/>
                </a:solidFill>
              </a:rPr>
              <a:t>被汇编成</a:t>
            </a:r>
            <a:r>
              <a:rPr lang="en-US" altLang="zh-CN" sz="2800" dirty="0" smtClean="0">
                <a:solidFill>
                  <a:srgbClr val="0000CC"/>
                </a:solidFill>
              </a:rPr>
              <a:t>[BP+0]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65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8011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7509"/>
            <a:ext cx="6317436" cy="41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7289036" y="4776027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爆炸形 1 6"/>
          <p:cNvSpPr/>
          <p:nvPr/>
        </p:nvSpPr>
        <p:spPr bwMode="auto">
          <a:xfrm>
            <a:off x="5580112" y="5085000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5922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R/M=100</a:t>
            </a:r>
            <a:r>
              <a:rPr lang="zh-CN" altLang="en-US" dirty="0" smtClean="0"/>
              <a:t>时，指示“比例变址寻址”，指令中出现附加字节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比例变址字节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24811"/>
            <a:ext cx="5279491" cy="310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03848" y="5301208"/>
            <a:ext cx="56364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Index=100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时，无变址寄存器。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2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Base=101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时，使用或不用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EBP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？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846" y="6237312"/>
            <a:ext cx="56264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CC00CC"/>
                </a:solidFill>
                <a:latin typeface="Arial"/>
                <a:ea typeface="宋体"/>
              </a:rPr>
              <a:t>思考：如何指示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是否只包含比例变址？</a:t>
            </a:r>
            <a:endParaRPr lang="zh-CN" altLang="en-US" sz="24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595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比例变址字节有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位，共计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位，则比例变址有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15</a:t>
            </a:r>
            <a:r>
              <a:rPr lang="zh-CN" altLang="en-US" dirty="0" smtClean="0">
                <a:solidFill>
                  <a:srgbClr val="0000CC"/>
                </a:solidFill>
              </a:rPr>
              <a:t>种组合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中，仅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指令就有</a:t>
            </a:r>
            <a:r>
              <a:rPr lang="en-US" altLang="zh-CN" dirty="0" smtClean="0"/>
              <a:t>32000</a:t>
            </a:r>
            <a:r>
              <a:rPr lang="zh-CN" altLang="en-US" dirty="0" smtClean="0"/>
              <a:t>中组合。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3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405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立即指令。</a:t>
            </a:r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MOV WORD PTR [BX+1000H], 1234H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4" y="5373216"/>
            <a:ext cx="3428034" cy="137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43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49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44015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段寄存器</a:t>
            </a:r>
            <a:r>
              <a:rPr lang="en-US" altLang="zh-CN" sz="2400" dirty="0" smtClean="0">
                <a:solidFill>
                  <a:srgbClr val="C00000"/>
                </a:solidFill>
              </a:rPr>
              <a:t>MOV</a:t>
            </a:r>
            <a:r>
              <a:rPr lang="zh-CN" altLang="en-US" sz="2400" dirty="0" smtClean="0">
                <a:solidFill>
                  <a:srgbClr val="C00000"/>
                </a:solidFill>
              </a:rPr>
              <a:t>指令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段</a:t>
            </a:r>
            <a:r>
              <a:rPr lang="zh-CN" altLang="en-US" sz="2400" dirty="0" smtClean="0"/>
              <a:t>寄存器的内容通过</a:t>
            </a:r>
            <a:r>
              <a:rPr lang="en-US" altLang="zh-CN" sz="2400" dirty="0" smtClean="0"/>
              <a:t>MOV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指令传送，用一组专门的寄存器位（</a:t>
            </a:r>
            <a:r>
              <a:rPr lang="en-US" altLang="zh-CN" sz="2400" dirty="0" smtClean="0">
                <a:solidFill>
                  <a:srgbClr val="0000CC"/>
                </a:solidFill>
              </a:rPr>
              <a:t>REG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</a:t>
            </a:r>
            <a:r>
              <a:rPr lang="zh-CN" altLang="en-US" sz="2400" dirty="0" smtClean="0"/>
              <a:t>）选择段寄存器。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02" y="2636912"/>
            <a:ext cx="47838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41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15212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段寄存器</a:t>
            </a:r>
            <a:r>
              <a:rPr lang="en-US" altLang="zh-CN" dirty="0">
                <a:solidFill>
                  <a:srgbClr val="C00000"/>
                </a:solidFill>
              </a:rPr>
              <a:t>MOV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[DI], DS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21401" cy="129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3485490" cy="161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148064" y="4773839"/>
            <a:ext cx="29835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sz="3600" b="1" dirty="0"/>
              <a:t>Opcode!</a:t>
            </a:r>
          </a:p>
        </p:txBody>
      </p:sp>
    </p:spTree>
    <p:extLst>
      <p:ext uri="{BB962C8B-B14F-4D97-AF65-F5344CB8AC3E}">
        <p14:creationId xmlns:p14="http://schemas.microsoft.com/office/powerpoint/2010/main" val="3783601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位模式增加了一个</a:t>
            </a:r>
            <a:r>
              <a:rPr lang="en-US" altLang="zh-CN" dirty="0" smtClean="0">
                <a:solidFill>
                  <a:srgbClr val="C00000"/>
                </a:solidFill>
              </a:rPr>
              <a:t>REX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40H~4FH</a:t>
            </a:r>
            <a:r>
              <a:rPr lang="zh-CN" altLang="en-US" dirty="0" smtClean="0"/>
              <a:t>），放在在其它前缀之后，操作码之前。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REX</a:t>
            </a:r>
            <a:r>
              <a:rPr lang="zh-CN" altLang="en-US" dirty="0" smtClean="0"/>
              <a:t>前缀的目的是</a:t>
            </a:r>
            <a:r>
              <a:rPr lang="zh-CN" altLang="en-US" dirty="0" smtClean="0">
                <a:solidFill>
                  <a:srgbClr val="0000CC"/>
                </a:solidFill>
              </a:rPr>
              <a:t>修改指令的第二字节中的</a:t>
            </a:r>
            <a:r>
              <a:rPr lang="en-US" altLang="zh-CN" dirty="0" smtClean="0">
                <a:solidFill>
                  <a:srgbClr val="0000CC"/>
                </a:solidFill>
              </a:rPr>
              <a:t>REG</a:t>
            </a:r>
            <a:r>
              <a:rPr lang="zh-CN" altLang="en-US" dirty="0" smtClean="0">
                <a:solidFill>
                  <a:srgbClr val="0000CC"/>
                </a:solidFill>
              </a:rPr>
              <a:t>字段和</a:t>
            </a:r>
            <a:r>
              <a:rPr lang="en-US" altLang="zh-CN" dirty="0" smtClean="0">
                <a:solidFill>
                  <a:srgbClr val="0000CC"/>
                </a:solidFill>
              </a:rPr>
              <a:t>R/M</a:t>
            </a:r>
            <a:r>
              <a:rPr lang="zh-CN" altLang="en-US" dirty="0" smtClean="0">
                <a:solidFill>
                  <a:srgbClr val="0000CC"/>
                </a:solidFill>
              </a:rPr>
              <a:t>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寻址</a:t>
            </a:r>
            <a:r>
              <a:rPr lang="en-US" altLang="zh-CN" dirty="0" smtClean="0"/>
              <a:t>R8~R15</a:t>
            </a:r>
            <a:r>
              <a:rPr lang="zh-CN" altLang="en-US" dirty="0" smtClean="0"/>
              <a:t>寄存器时必须用</a:t>
            </a:r>
            <a:r>
              <a:rPr lang="en-US" dirty="0" smtClean="0"/>
              <a:t>REX</a:t>
            </a:r>
            <a:r>
              <a:rPr lang="zh-CN" altLang="en-US" dirty="0" smtClean="0"/>
              <a:t>前缀。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分两种情况解释：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zh-CN" altLang="en-US" dirty="0" smtClean="0"/>
              <a:t>无比例变址字段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有比例变址字段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864095"/>
          </a:xfrm>
        </p:spPr>
        <p:txBody>
          <a:bodyPr/>
          <a:lstStyle/>
          <a:p>
            <a:r>
              <a:rPr lang="en-US" dirty="0" smtClean="0"/>
              <a:t>REX</a:t>
            </a:r>
            <a:r>
              <a:rPr lang="zh-CN" altLang="en-US" dirty="0" smtClean="0"/>
              <a:t>无比例变址的应用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" y="1681163"/>
            <a:ext cx="8537499" cy="462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6309320"/>
            <a:ext cx="6266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注：</a:t>
            </a:r>
            <a:r>
              <a:rPr lang="en-US" sz="2000" b="1" dirty="0" smtClean="0"/>
              <a:t>W=0 </a:t>
            </a:r>
            <a:r>
              <a:rPr lang="zh-CN" altLang="en-US" sz="2000" b="1" dirty="0"/>
              <a:t>表示</a:t>
            </a:r>
            <a:r>
              <a:rPr lang="en-US" sz="2000" b="1" dirty="0" smtClean="0"/>
              <a:t> </a:t>
            </a:r>
            <a:r>
              <a:rPr lang="en-US" sz="2000" b="1" dirty="0"/>
              <a:t>Operand size determined by </a:t>
            </a:r>
            <a:r>
              <a:rPr lang="en-US" sz="2000" b="1" dirty="0" smtClean="0"/>
              <a:t>CS.D</a:t>
            </a:r>
            <a:r>
              <a:rPr lang="zh-CN" altLang="en-US" sz="2000" b="1" dirty="0" smtClean="0"/>
              <a:t>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0875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操作码、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字段、寄存器分配、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存储器寻址、特殊寻址方式、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位寻址方式、立即指令、段寄存器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</a:rPr>
              <a:t>位模式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87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64</a:t>
            </a:r>
            <a:r>
              <a:rPr lang="zh-CN" altLang="en-US" dirty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3960440" cy="17281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位寄存器和内存的</a:t>
            </a:r>
            <a:r>
              <a:rPr lang="en-US" altLang="zh-CN" dirty="0" smtClean="0"/>
              <a:t>RRRR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MMMM</a:t>
            </a:r>
            <a:r>
              <a:rPr lang="zh-CN" altLang="en-US" dirty="0" smtClean="0"/>
              <a:t>字段的标志符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4" y="620688"/>
            <a:ext cx="4738836" cy="613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8676456" y="2492896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224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/>
              <a:t>含比例变址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8313"/>
            <a:ext cx="8939872" cy="39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00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543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中形式的</a:t>
            </a:r>
            <a:r>
              <a:rPr lang="en-US" altLang="zh-CN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立即数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/>
              <a:t>/</a:t>
            </a:r>
            <a:r>
              <a:rPr lang="en-US" altLang="zh-CN" dirty="0" smtClean="0"/>
              <a:t> POP </a:t>
            </a:r>
            <a:r>
              <a:rPr lang="zh-CN" altLang="en-US" dirty="0" smtClean="0"/>
              <a:t>标志寄存器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PUSHA / POPA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8000"/>
                </a:solidFill>
              </a:rPr>
              <a:t>全部</a:t>
            </a:r>
            <a:r>
              <a:rPr lang="zh-CN" altLang="en-US" dirty="0">
                <a:solidFill>
                  <a:srgbClr val="008000"/>
                </a:solidFill>
              </a:rPr>
              <a:t>寄存器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rgbClr val="0000CC"/>
                </a:solidFill>
              </a:rPr>
              <a:t>8086/8088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PUSH/POP</a:t>
            </a:r>
            <a:r>
              <a:rPr lang="zh-CN" altLang="en-US" sz="2400" dirty="0" smtClean="0"/>
              <a:t>立即数，不支持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Pentium4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Core2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solidFill>
                  <a:srgbClr val="0000CC"/>
                </a:solidFill>
              </a:rPr>
              <a:t>64</a:t>
            </a:r>
            <a:r>
              <a:rPr lang="zh-CN" altLang="en-US" sz="2400" dirty="0" smtClean="0">
                <a:solidFill>
                  <a:srgbClr val="0000CC"/>
                </a:solidFill>
              </a:rPr>
              <a:t>位模式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37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PUSH/POP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立即数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不支持，其余支持）</a:t>
            </a:r>
            <a:endParaRPr lang="en-US" altLang="zh-CN" sz="2400" dirty="0"/>
          </a:p>
          <a:p>
            <a:pPr lvl="1"/>
            <a:r>
              <a:rPr lang="zh-CN" altLang="en-US" sz="2400" dirty="0"/>
              <a:t>允许立即数压入堆栈，但不能从堆栈弹出。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可以将任何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通用</a:t>
            </a:r>
            <a:r>
              <a:rPr lang="zh-CN" altLang="en-US" sz="2400" dirty="0" smtClean="0"/>
              <a:t>寄存器</a:t>
            </a:r>
            <a:r>
              <a:rPr lang="zh-CN" altLang="en-US" sz="2400" dirty="0"/>
              <a:t>入栈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80386</a:t>
            </a:r>
            <a:r>
              <a:rPr lang="zh-CN" altLang="en-US" sz="2400" dirty="0" smtClean="0"/>
              <a:t>以上微处理器中，可以将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位扩展寄存器和标志寄存器</a:t>
            </a:r>
            <a:r>
              <a:rPr lang="en-US" altLang="zh-CN" sz="2400" dirty="0" smtClean="0"/>
              <a:t>EFLAGS</a:t>
            </a:r>
            <a:r>
              <a:rPr lang="zh-CN" altLang="en-US" sz="2400" dirty="0"/>
              <a:t>入栈、出栈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对于段寄存器寻址，所有段寄存器可以入栈，但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不作为出栈的目的操作数。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采用存储器寻址时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可将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位存储单元的内容</a:t>
            </a:r>
            <a:r>
              <a:rPr lang="zh-CN" altLang="en-US" sz="2400" dirty="0"/>
              <a:t>入栈、出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</a:t>
            </a:r>
            <a:r>
              <a:rPr lang="zh-CN" altLang="en-US" sz="2400" dirty="0"/>
              <a:t>可将</a:t>
            </a:r>
            <a:r>
              <a:rPr lang="en-US" altLang="zh-CN" sz="2400" dirty="0"/>
              <a:t>16</a:t>
            </a:r>
            <a:r>
              <a:rPr lang="zh-CN" altLang="en-US" sz="2400" dirty="0"/>
              <a:t>位存储单元的内容入栈、出栈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348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43204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4822"/>
            <a:ext cx="8784976" cy="462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988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顺序入栈。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压入堆栈的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的内容是其在</a:t>
            </a:r>
            <a:r>
              <a:rPr lang="en-US" altLang="zh-CN" dirty="0" smtClean="0"/>
              <a:t>PUSHA</a:t>
            </a:r>
            <a:r>
              <a:rPr lang="zh-CN" altLang="en-US" dirty="0" smtClean="0"/>
              <a:t>指令执行前的值。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PUSHF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将标志寄存器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PUSHAD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压入</a:t>
            </a:r>
            <a:r>
              <a:rPr lang="en-US" altLang="zh-CN" dirty="0" smtClean="0"/>
              <a:t>80386~Pentium 4</a:t>
            </a:r>
            <a:r>
              <a:rPr lang="zh-CN" altLang="en-US" dirty="0" smtClean="0"/>
              <a:t>中全部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位寄存器。此时，需要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4×8</a:t>
            </a:r>
            <a:r>
              <a:rPr lang="zh-CN" altLang="en-US" dirty="0" smtClean="0"/>
              <a:t>）的存储空间。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PUSHFD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/>
              <a:t>将标志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EFLAGS</a:t>
            </a:r>
            <a:r>
              <a:rPr lang="zh-CN" altLang="en-US" dirty="0"/>
              <a:t>压入堆栈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7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立即数指令有两种操作码，都是将一个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imm8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6A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</a:t>
            </a:r>
            <a:r>
              <a:rPr lang="en-US" altLang="zh-CN" dirty="0" smtClean="0">
                <a:solidFill>
                  <a:srgbClr val="C00000"/>
                </a:solidFill>
              </a:rPr>
              <a:t>imm16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68H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PUSHD imm32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例如，</a:t>
            </a:r>
            <a:r>
              <a:rPr lang="en-US" altLang="zh-CN" dirty="0" smtClean="0"/>
              <a:t>PUSH 8</a:t>
            </a:r>
            <a:r>
              <a:rPr lang="zh-CN" altLang="en-US" dirty="0" smtClean="0"/>
              <a:t>指令，实际是将</a:t>
            </a:r>
            <a:r>
              <a:rPr lang="en-US" altLang="zh-CN" dirty="0" smtClean="0"/>
              <a:t>0008</a:t>
            </a:r>
            <a:r>
              <a:rPr lang="zh-CN" altLang="en-US" dirty="0" smtClean="0"/>
              <a:t>入栈。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9" y="1628800"/>
            <a:ext cx="890818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指令不能用</a:t>
            </a:r>
            <a:r>
              <a:rPr lang="zh-CN" altLang="en-US" dirty="0" smtClean="0">
                <a:solidFill>
                  <a:srgbClr val="C00000"/>
                </a:solidFill>
              </a:rPr>
              <a:t>立即寻址方式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POPF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字节数据，并送入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POPFD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POPA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字节的数据，依次送入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POPAD</a:t>
            </a:r>
            <a:r>
              <a:rPr lang="zh-CN" altLang="en-US" dirty="0" smtClean="0"/>
              <a:t>类似，但针对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位的扩展寄存器。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数据出栈时，</a:t>
            </a:r>
            <a:r>
              <a:rPr lang="en-US" altLang="zh-CN" dirty="0" smtClean="0"/>
              <a:t>SP/ESP</a:t>
            </a:r>
            <a:r>
              <a:rPr lang="zh-CN" altLang="en-US" dirty="0" smtClean="0"/>
              <a:t>被忽略。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POP CS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机器语言：</a:t>
            </a:r>
            <a:r>
              <a:rPr lang="zh-CN" altLang="en-US" dirty="0" smtClean="0"/>
              <a:t>作为指令由微处理器理解和使用的二进制代码，用来控制微处理器自身的运行。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的机器语言指令长度从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字节到</a:t>
            </a:r>
            <a:r>
              <a:rPr lang="en-US" altLang="zh-CN" dirty="0" smtClean="0">
                <a:solidFill>
                  <a:srgbClr val="0000CC"/>
                </a:solidFill>
              </a:rPr>
              <a:t>13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尽管机器语言好像很复杂，但这些微处理器的机器语言也很规则。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</a:t>
            </a:r>
            <a:r>
              <a:rPr lang="en-US" altLang="zh-CN" dirty="0" smtClean="0">
                <a:solidFill>
                  <a:srgbClr val="0000CC"/>
                </a:solidFill>
              </a:rPr>
              <a:t>100,000</a:t>
            </a:r>
            <a:r>
              <a:rPr lang="zh-CN" altLang="en-US" dirty="0" smtClean="0"/>
              <a:t>多种变化形式的机器语言指令。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几乎不能列一个完整的指令表来包含这多么变形。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在机器语言指令中，某些二进制位是已给定的，其余二进制位则由每条指令的变化形式来确定。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45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39" y="2276872"/>
            <a:ext cx="6533616" cy="448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 smtClean="0"/>
              <a:t>初始化堆栈时应加载</a:t>
            </a:r>
            <a:r>
              <a:rPr lang="zh-CN" altLang="en-US" dirty="0" smtClean="0">
                <a:solidFill>
                  <a:srgbClr val="3333FF"/>
                </a:solidFill>
              </a:rPr>
              <a:t>堆栈段寄存器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3333FF"/>
                </a:solidFill>
              </a:rPr>
              <a:t>堆栈指针寄存器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堆栈段驻留在</a:t>
            </a:r>
            <a:r>
              <a:rPr lang="en-US" altLang="zh-CN" dirty="0" smtClean="0"/>
              <a:t>10000H~1FFFFH</a:t>
            </a:r>
            <a:r>
              <a:rPr lang="zh-CN" altLang="en-US" dirty="0" smtClean="0"/>
              <a:t>处。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1519" y="4221088"/>
            <a:ext cx="4824537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SS=1000H</a:t>
            </a:r>
          </a:p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SP=0000H</a:t>
            </a:r>
          </a:p>
          <a:p>
            <a:pPr lvl="0" eaLnBrk="0">
              <a:spcBef>
                <a:spcPct val="20000"/>
              </a:spcBef>
            </a:pP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lvl="0" eaLnBrk="0">
              <a:spcBef>
                <a:spcPct val="20000"/>
              </a:spcBef>
            </a:pP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思考：执行</a:t>
            </a:r>
            <a:r>
              <a:rPr 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PUSH AX</a:t>
            </a: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指令后？</a:t>
            </a:r>
            <a:endParaRPr lang="en-US" sz="2800" b="1" kern="0" dirty="0">
              <a:solidFill>
                <a:srgbClr val="3333FF"/>
              </a:solidFill>
              <a:latin typeface="Arial"/>
              <a:ea typeface="宋体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7285"/>
            <a:ext cx="4203095" cy="107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汇编语言中堆栈段的设置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7" y="1772816"/>
            <a:ext cx="88832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4018882"/>
            <a:ext cx="8568952" cy="243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第一条语句定义堆栈段的开始；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最后一条语句说明堆栈段的结束。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endParaRPr lang="en-US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汇编和连接程序将正确的堆栈段的地址压入</a:t>
            </a:r>
            <a:r>
              <a:rPr lang="en-US" altLang="zh-CN" sz="2800" b="1" dirty="0">
                <a:latin typeface="+mn-lt"/>
                <a:ea typeface="+mn-ea"/>
              </a:rPr>
              <a:t>SS</a:t>
            </a:r>
            <a:r>
              <a:rPr lang="zh-CN" altLang="en-US" sz="2800" b="1" dirty="0" smtClean="0">
                <a:latin typeface="+mn-lt"/>
                <a:ea typeface="+mn-ea"/>
              </a:rPr>
              <a:t>，把栈顶地址压入</a:t>
            </a:r>
            <a:r>
              <a:rPr lang="en-US" altLang="zh-CN" sz="2800" b="1" dirty="0" smtClean="0">
                <a:latin typeface="+mn-lt"/>
                <a:ea typeface="+mn-ea"/>
              </a:rPr>
              <a:t>SP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lang="en-US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汇编语言中堆栈段的</a:t>
            </a:r>
            <a:r>
              <a:rPr lang="zh-CN" altLang="en-US" dirty="0" smtClean="0">
                <a:solidFill>
                  <a:srgbClr val="C00000"/>
                </a:solidFill>
              </a:rPr>
              <a:t>设置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适用于</a:t>
            </a:r>
            <a:r>
              <a:rPr lang="en-US" altLang="zh-CN" dirty="0" smtClean="0">
                <a:solidFill>
                  <a:srgbClr val="C00000"/>
                </a:solidFill>
              </a:rPr>
              <a:t>MASM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.MODEL SMALL</a:t>
            </a:r>
          </a:p>
          <a:p>
            <a:pPr marL="457200" lvl="1" indent="0">
              <a:buNone/>
            </a:pPr>
            <a:r>
              <a:rPr lang="en-US" dirty="0" smtClean="0"/>
              <a:t>.STACK 200H</a:t>
            </a:r>
            <a:r>
              <a:rPr lang="zh-CN" altLang="en-US" dirty="0" smtClean="0"/>
              <a:t>；设置堆栈，初始化</a:t>
            </a:r>
            <a:r>
              <a:rPr lang="en-US" altLang="zh-CN" dirty="0" smtClean="0"/>
              <a:t>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如果程序没有定义堆栈段，会</a:t>
            </a:r>
            <a:r>
              <a:rPr lang="zh-CN" altLang="en-US" dirty="0" smtClean="0"/>
              <a:t>出现</a:t>
            </a:r>
            <a:r>
              <a:rPr lang="zh-CN" altLang="en-US" dirty="0"/>
              <a:t>警告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 “</a:t>
            </a:r>
            <a:r>
              <a:rPr lang="en-US" altLang="zh-CN" dirty="0">
                <a:solidFill>
                  <a:srgbClr val="3333FF"/>
                </a:solidFill>
              </a:rPr>
              <a:t>LINK: warning L4021: no stack segment</a:t>
            </a:r>
            <a:r>
              <a:rPr lang="en-US" altLang="zh-CN" dirty="0"/>
              <a:t>”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如果所需的堆栈空间比较小，该</a:t>
            </a:r>
            <a:r>
              <a:rPr lang="zh-CN" altLang="en-US" dirty="0"/>
              <a:t>警告信息可以不必理会，因为在操作系统装入程序时会自动为其添加一个默认的堆栈段，即“缺省指定”。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3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装入有效地址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装入有效地址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把有效地址装入指定寄存器。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LDS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LES</a:t>
            </a:r>
          </a:p>
          <a:p>
            <a:pPr lvl="1"/>
            <a:r>
              <a:rPr lang="zh-CN" altLang="en-US" dirty="0" smtClean="0"/>
              <a:t>把有效地址装入寄存器，段地址装入</a:t>
            </a:r>
            <a:r>
              <a:rPr lang="en-US" altLang="zh-CN" dirty="0" smtClean="0"/>
              <a:t>DS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64</a:t>
            </a:r>
            <a:r>
              <a:rPr lang="zh-CN" altLang="en-US" dirty="0" smtClean="0"/>
              <a:t>位模式下无效和不可用（因为用了平展模式）。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LFS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LGS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LSS</a:t>
            </a:r>
          </a:p>
          <a:p>
            <a:pPr lvl="1"/>
            <a:r>
              <a:rPr lang="zh-CN" altLang="en-US" dirty="0" smtClean="0"/>
              <a:t>有效地址</a:t>
            </a:r>
            <a:r>
              <a:rPr lang="zh-CN" altLang="en-US" dirty="0"/>
              <a:t>装入寄存器，段地址</a:t>
            </a:r>
            <a:r>
              <a:rPr lang="zh-CN" altLang="en-US" dirty="0" smtClean="0"/>
              <a:t>装入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dirty="0" smtClean="0"/>
              <a:t>80386</a:t>
            </a:r>
            <a:r>
              <a:rPr lang="zh-CN" altLang="en-US" dirty="0" smtClean="0"/>
              <a:t>以上新增加。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把由操作数指定的数据的偏移地址装入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LEA AX, NUMB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NUMB</a:t>
            </a:r>
            <a:r>
              <a:rPr lang="zh-CN" altLang="en-US" dirty="0" smtClean="0"/>
              <a:t>的偏移地址装入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MOV AX, NUMB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下面两条指令的区别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LEA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的内容装入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MOV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寻址的存储器数据装入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</p:txBody>
      </p:sp>
    </p:spTree>
    <p:extLst>
      <p:ext uri="{BB962C8B-B14F-4D97-AF65-F5344CB8AC3E}">
        <p14:creationId xmlns:p14="http://schemas.microsoft.com/office/powerpoint/2010/main" val="1805838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下面两条指令功能相同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LEA BX, LIST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MOV </a:t>
            </a:r>
            <a:r>
              <a:rPr lang="en-US" altLang="zh-CN" sz="2400" dirty="0">
                <a:solidFill>
                  <a:srgbClr val="0000CC"/>
                </a:solidFill>
              </a:rPr>
              <a:t>BX, OFFSET LIST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OFFSET</a:t>
            </a:r>
            <a:r>
              <a:rPr lang="zh-CN" altLang="en-US" sz="2400" dirty="0">
                <a:solidFill>
                  <a:srgbClr val="006600"/>
                </a:solidFill>
              </a:rPr>
              <a:t>指示取偏移地址</a:t>
            </a:r>
            <a:endParaRPr lang="en-US" sz="2400" dirty="0">
              <a:solidFill>
                <a:srgbClr val="0066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既然有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伪指令，为何要有</a:t>
            </a:r>
            <a:r>
              <a:rPr lang="en-US" altLang="zh-CN" dirty="0" smtClean="0"/>
              <a:t>LEA</a:t>
            </a:r>
            <a:r>
              <a:rPr lang="zh-CN" altLang="en-US" dirty="0" smtClean="0"/>
              <a:t>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OFFSET</a:t>
            </a:r>
            <a:r>
              <a:rPr lang="zh-CN" altLang="en-US" dirty="0" smtClean="0">
                <a:solidFill>
                  <a:srgbClr val="CC00CC"/>
                </a:solidFill>
              </a:rPr>
              <a:t>只能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这样的简单变量，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[DI]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LIST[DI]</a:t>
            </a:r>
            <a:r>
              <a:rPr lang="zh-CN" altLang="en-US" dirty="0" smtClean="0"/>
              <a:t>这样的操作数。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处理器执行</a:t>
            </a:r>
            <a:r>
              <a:rPr lang="en-US" altLang="zh-CN" dirty="0" smtClean="0"/>
              <a:t>LEA </a:t>
            </a:r>
            <a:r>
              <a:rPr lang="en-US" altLang="zh-CN" dirty="0"/>
              <a:t>BX,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指令</a:t>
            </a:r>
            <a:r>
              <a:rPr lang="zh-CN" altLang="en-US" dirty="0" smtClean="0">
                <a:solidFill>
                  <a:srgbClr val="0000CC"/>
                </a:solidFill>
              </a:rPr>
              <a:t>花费的时间</a:t>
            </a:r>
            <a:r>
              <a:rPr lang="zh-CN" altLang="en-US" dirty="0" smtClean="0"/>
              <a:t>比执行</a:t>
            </a:r>
            <a:r>
              <a:rPr lang="en-US" altLang="zh-CN" dirty="0" smtClean="0"/>
              <a:t>MOV </a:t>
            </a:r>
            <a:r>
              <a:rPr lang="en-US" altLang="zh-CN" dirty="0"/>
              <a:t>BX, OFFSET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花费的时间长。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原因：</a:t>
            </a:r>
            <a:r>
              <a:rPr lang="en-US" altLang="zh-CN" dirty="0" smtClean="0"/>
              <a:t>OFFSET LIST</a:t>
            </a:r>
            <a:r>
              <a:rPr lang="zh-CN" altLang="en-US" dirty="0" smtClean="0"/>
              <a:t>是由汇编程序事先计算的。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LDS、LES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LFS、LGS、LSS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位寄存器，并把段地址装入段寄存器</a:t>
            </a:r>
            <a:r>
              <a:rPr lang="en-US" altLang="zh-CN" dirty="0" smtClean="0"/>
              <a:t>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这些指令可寻址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16+16</a:t>
            </a:r>
            <a:r>
              <a:rPr lang="zh-CN" altLang="en-US" dirty="0" smtClean="0"/>
              <a:t>）或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32+</a:t>
            </a:r>
            <a:r>
              <a:rPr lang="en-US" altLang="zh-CN" dirty="0"/>
              <a:t>16</a:t>
            </a:r>
            <a:r>
              <a:rPr lang="zh-CN" altLang="en-US" dirty="0" smtClean="0"/>
              <a:t>）存储区。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偏移地址在前（低地址），段地址在后（高地址）。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en-US" altLang="zh-CN" dirty="0"/>
              <a:t>LDS BX, [DI]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50603"/>
            <a:ext cx="7067177" cy="502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6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位指令模式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的指令是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80386</a:t>
            </a:r>
            <a:r>
              <a:rPr lang="zh-CN" altLang="en-US" dirty="0" smtClean="0">
                <a:solidFill>
                  <a:srgbClr val="0000CC"/>
                </a:solidFill>
              </a:rPr>
              <a:t>及更高型号微处理器工作在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位指令模式时</a:t>
            </a:r>
            <a:r>
              <a:rPr lang="zh-CN" altLang="en-US" dirty="0" smtClean="0"/>
              <a:t>是兼容的。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>
                <a:solidFill>
                  <a:srgbClr val="0000CC"/>
                </a:solidFill>
              </a:rPr>
              <a:t>80386</a:t>
            </a:r>
            <a:r>
              <a:rPr lang="zh-CN" altLang="en-US" dirty="0">
                <a:solidFill>
                  <a:srgbClr val="0000CC"/>
                </a:solidFill>
              </a:rPr>
              <a:t>及更高型号微处理器工作</a:t>
            </a:r>
            <a:r>
              <a:rPr lang="zh-CN" altLang="en-US" dirty="0" smtClean="0">
                <a:solidFill>
                  <a:srgbClr val="0000CC"/>
                </a:solidFill>
              </a:rPr>
              <a:t>在实模式</a:t>
            </a:r>
            <a:r>
              <a:rPr lang="zh-CN" altLang="en-US" dirty="0" smtClean="0"/>
              <a:t>时，假定所有指令都是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zh-CN" altLang="en-US" dirty="0" smtClean="0"/>
              <a:t>在保护模式中，描述符的高端字节包含</a:t>
            </a:r>
            <a:r>
              <a:rPr lang="zh-CN" altLang="en-US" dirty="0" smtClean="0">
                <a:solidFill>
                  <a:srgbClr val="CC00CC"/>
                </a:solidFill>
              </a:rPr>
              <a:t>选择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位模式或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>
                <a:solidFill>
                  <a:srgbClr val="00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模式指令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CC00CC"/>
                </a:solidFill>
              </a:rPr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数据串传送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数据串</a:t>
            </a:r>
            <a:r>
              <a:rPr lang="zh-CN" altLang="en-US" dirty="0" smtClean="0"/>
              <a:t>传送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条数据串传送指令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LODS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STOS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MOVS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OUTS</a:t>
            </a:r>
          </a:p>
          <a:p>
            <a:endParaRPr lang="en-US" dirty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条数据串传送指令都允许传送</a:t>
            </a:r>
            <a:r>
              <a:rPr lang="zh-CN" altLang="en-US" dirty="0" smtClean="0">
                <a:solidFill>
                  <a:srgbClr val="0000CC"/>
                </a:solidFill>
              </a:rPr>
              <a:t>字节、字、或双字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串指令与</a:t>
            </a:r>
            <a:r>
              <a:rPr lang="zh-CN" altLang="en-US" dirty="0" smtClean="0">
                <a:solidFill>
                  <a:srgbClr val="0000CC"/>
                </a:solidFill>
              </a:rPr>
              <a:t>方向标志（</a:t>
            </a:r>
            <a:r>
              <a:rPr lang="en-US" altLang="zh-CN" dirty="0" smtClean="0">
                <a:solidFill>
                  <a:srgbClr val="0000CC"/>
                </a:solidFill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</a:rPr>
              <a:t>）、</a:t>
            </a:r>
            <a:r>
              <a:rPr lang="en-US" altLang="zh-CN" dirty="0" smtClean="0">
                <a:solidFill>
                  <a:srgbClr val="0000CC"/>
                </a:solidFill>
              </a:rPr>
              <a:t>DI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SI</a:t>
            </a:r>
            <a:r>
              <a:rPr lang="zh-CN" altLang="en-US" dirty="0" smtClean="0">
                <a:solidFill>
                  <a:srgbClr val="0000CC"/>
                </a:solidFill>
              </a:rPr>
              <a:t>寄存器</a:t>
            </a:r>
            <a:r>
              <a:rPr lang="zh-CN" altLang="en-US" dirty="0" smtClean="0"/>
              <a:t>密切相关。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方向标志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方向标志</a:t>
            </a:r>
            <a:r>
              <a:rPr lang="en-US" altLang="zh-CN" dirty="0" smtClean="0"/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只</a:t>
            </a:r>
            <a:r>
              <a:rPr lang="zh-CN" altLang="en-US" dirty="0" smtClean="0"/>
              <a:t>用于串操作指令。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寄存器自动递增；</a:t>
            </a:r>
            <a:endParaRPr lang="en-US" altLang="zh-CN" dirty="0" smtClean="0"/>
          </a:p>
          <a:p>
            <a:r>
              <a:rPr lang="en-US" dirty="0" smtClean="0"/>
              <a:t>D=1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仅串</a:t>
            </a:r>
            <a:r>
              <a:rPr lang="zh-CN" altLang="en-US" dirty="0"/>
              <a:t>操作指令</a:t>
            </a:r>
            <a:r>
              <a:rPr lang="zh-CN" altLang="en-US" dirty="0">
                <a:solidFill>
                  <a:srgbClr val="0000CC"/>
                </a:solidFill>
              </a:rPr>
              <a:t>实际使用的寄存器</a:t>
            </a:r>
            <a:r>
              <a:rPr lang="zh-CN" altLang="en-US" dirty="0" smtClean="0"/>
              <a:t>才自动递增</a:t>
            </a:r>
            <a:r>
              <a:rPr lang="zh-CN" altLang="en-US" dirty="0"/>
              <a:t>或递减。</a:t>
            </a:r>
            <a:endParaRPr lang="en-US" altLang="zh-CN" dirty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双字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4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CLD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清除方向标志，</a:t>
            </a:r>
            <a:r>
              <a:rPr lang="en-US" altLang="zh-CN" dirty="0" smtClean="0"/>
              <a:t>D=0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设置方向标志，</a:t>
            </a:r>
            <a:r>
              <a:rPr lang="en-US" altLang="zh-CN" dirty="0" smtClean="0"/>
              <a:t>D=1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38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串操作指令执行时，对存储器的访问是通过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r>
              <a:rPr lang="zh-CN" altLang="en-US" dirty="0" smtClean="0"/>
              <a:t>两个寄存器（或其中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个）实现的。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默认情况下，对于所有的串操作指令，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偏移地址是用于访问</a:t>
            </a:r>
            <a:r>
              <a:rPr lang="zh-CN" altLang="en-US" dirty="0" smtClean="0">
                <a:solidFill>
                  <a:srgbClr val="0000CC"/>
                </a:solidFill>
              </a:rPr>
              <a:t>附加段</a:t>
            </a:r>
            <a:r>
              <a:rPr lang="zh-CN" altLang="en-US" dirty="0" smtClean="0"/>
              <a:t>中的数据，</a:t>
            </a:r>
            <a:r>
              <a:rPr lang="en-US" altLang="zh-CN" dirty="0" smtClean="0"/>
              <a:t>SI</a:t>
            </a:r>
            <a:r>
              <a:rPr lang="zh-CN" altLang="en-US" dirty="0"/>
              <a:t>偏移地址是用于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CC"/>
                </a:solidFill>
              </a:rPr>
              <a:t>数据段</a:t>
            </a:r>
            <a:r>
              <a:rPr lang="zh-CN" altLang="en-US" dirty="0"/>
              <a:t>中的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DS</a:t>
            </a:r>
            <a:r>
              <a:rPr lang="zh-CN" altLang="en-US" dirty="0" smtClean="0">
                <a:solidFill>
                  <a:srgbClr val="CC00CC"/>
                </a:solidFill>
              </a:rPr>
              <a:t>可以</a:t>
            </a:r>
            <a:r>
              <a:rPr lang="zh-CN" altLang="en-US" dirty="0" smtClean="0"/>
              <a:t>用段超越前缀改变。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ES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改变。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位模式时，用</a:t>
            </a:r>
            <a:r>
              <a:rPr lang="en-US" altLang="zh-CN" dirty="0" smtClean="0"/>
              <a:t>ESI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46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寻址的数据装入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RAX</a:t>
            </a:r>
            <a:r>
              <a:rPr lang="zh-CN" altLang="en-US" dirty="0" smtClean="0"/>
              <a:t>。数据装入寄存器后，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2, 4, </a:t>
            </a:r>
            <a:r>
              <a:rPr lang="zh-CN" altLang="en-US" dirty="0" smtClean="0">
                <a:sym typeface="Symbol"/>
              </a:rPr>
              <a:t>或</a:t>
            </a:r>
            <a:r>
              <a:rPr lang="en-US" altLang="zh-CN" dirty="0" smtClean="0">
                <a:sym typeface="Symbol"/>
              </a:rPr>
              <a:t>8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Symbol"/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指令的格式：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LODSB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；装入字节数据至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AL</a:t>
            </a:r>
          </a:p>
          <a:p>
            <a:pPr lvl="1"/>
            <a:r>
              <a:rPr lang="en-US" dirty="0" smtClean="0">
                <a:sym typeface="Symbol"/>
              </a:rPr>
              <a:t>LODSW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LODSD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EAX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LODSQ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8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字节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数据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RAX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是字节变量，则装入字节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是字变量？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FROG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；如果</a:t>
            </a:r>
            <a:r>
              <a:rPr lang="en-US" altLang="zh-CN" dirty="0">
                <a:solidFill>
                  <a:srgbClr val="006600"/>
                </a:solidFill>
                <a:sym typeface="Symbol"/>
              </a:rPr>
              <a:t>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是双字变量？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61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RAX</a:t>
            </a:r>
            <a:r>
              <a:rPr lang="zh-CN" altLang="en-US" dirty="0" smtClean="0"/>
              <a:t>的内容存储到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寄存器存执的存储单元。数据传送后</a:t>
            </a:r>
            <a:r>
              <a:rPr lang="zh-CN" altLang="en-US" dirty="0"/>
              <a:t>，</a:t>
            </a:r>
            <a:r>
              <a:rPr lang="en-US" altLang="zh-CN" dirty="0"/>
              <a:t>SI</a:t>
            </a:r>
            <a:r>
              <a:rPr lang="zh-CN" altLang="en-US" dirty="0"/>
              <a:t>自动</a:t>
            </a:r>
            <a:r>
              <a:rPr lang="zh-CN" altLang="en-US" dirty="0">
                <a:sym typeface="Symbol"/>
              </a:rPr>
              <a:t></a:t>
            </a:r>
            <a:r>
              <a:rPr lang="en-US" altLang="zh-CN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2, 4, </a:t>
            </a:r>
            <a:r>
              <a:rPr lang="zh-CN" altLang="en-US" dirty="0">
                <a:sym typeface="Symbol"/>
              </a:rPr>
              <a:t>或</a:t>
            </a:r>
            <a:r>
              <a:rPr lang="en-US" altLang="zh-CN" dirty="0">
                <a:sym typeface="Symbol"/>
              </a:rPr>
              <a:t>8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STOSB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ES: [DI]=AL, 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STOSW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2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STOSD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</a:t>
            </a:r>
            <a:r>
              <a:rPr lang="en-US" altLang="zh-CN" sz="2400" dirty="0">
                <a:solidFill>
                  <a:srgbClr val="006600"/>
                </a:solidFill>
              </a:rPr>
              <a:t>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]=EAX,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4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STODQ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]=RAX,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8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LIST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，设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是字节变量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DATA3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DATA3</a:t>
            </a:r>
            <a:r>
              <a:rPr lang="zh-CN" altLang="en-US" sz="2400" dirty="0" smtClean="0">
                <a:solidFill>
                  <a:srgbClr val="006600"/>
                </a:solidFill>
              </a:rPr>
              <a:t>是字变量？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DATA4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DATA4</a:t>
            </a:r>
            <a:r>
              <a:rPr lang="zh-CN" altLang="en-US" sz="2400" dirty="0" smtClean="0">
                <a:solidFill>
                  <a:srgbClr val="006600"/>
                </a:solidFill>
              </a:rPr>
              <a:t>是双字变量？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7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前缀的</a:t>
            </a:r>
            <a:r>
              <a:rPr lang="en-US" altLang="zh-CN" dirty="0" smtClean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052737"/>
            <a:ext cx="8964488" cy="547260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重复前缀</a:t>
            </a:r>
            <a:r>
              <a:rPr lang="en-US" altLang="zh-CN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Repeat Prefix</a:t>
            </a:r>
            <a:r>
              <a:rPr lang="zh-CN" altLang="en-US" dirty="0" smtClean="0"/>
              <a:t>）可以加到除了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指令以外的任何数据串传送指令上。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执行重复的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操作没有意义。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>
                <a:solidFill>
                  <a:srgbClr val="C00000"/>
                </a:solidFill>
              </a:rPr>
              <a:t>前缀的作用：</a:t>
            </a:r>
            <a:r>
              <a:rPr lang="zh-CN" altLang="en-US" dirty="0" smtClean="0">
                <a:solidFill>
                  <a:srgbClr val="0000CC"/>
                </a:solidFill>
              </a:rPr>
              <a:t>使得每次执行串指令后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r>
              <a:rPr lang="en-US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后，重复执行指令，直到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值为</a:t>
            </a: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r>
              <a:rPr lang="zh-CN" altLang="en-US" dirty="0" smtClean="0">
                <a:solidFill>
                  <a:srgbClr val="0000CC"/>
                </a:solidFill>
              </a:rPr>
              <a:t>时，指令终止。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80386</a:t>
            </a:r>
            <a:r>
              <a:rPr lang="zh-CN" altLang="en-US" dirty="0" smtClean="0"/>
              <a:t>以上微处理器使用</a:t>
            </a:r>
            <a:r>
              <a:rPr lang="en-US" altLang="zh-CN" dirty="0" smtClean="0"/>
              <a:t>ECX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/>
              <a:t>RCX</a:t>
            </a:r>
            <a:r>
              <a:rPr lang="zh-CN" altLang="en-US" dirty="0"/>
              <a:t>寄存器。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如果</a:t>
            </a:r>
            <a:r>
              <a:rPr lang="en-US" altLang="zh-CN" dirty="0"/>
              <a:t>CX=100</a:t>
            </a:r>
            <a:r>
              <a:rPr lang="zh-CN" altLang="en-US" dirty="0"/>
              <a:t>，执行</a:t>
            </a:r>
            <a:r>
              <a:rPr lang="en-US" altLang="zh-CN" dirty="0"/>
              <a:t>REP STOSB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自动</a:t>
            </a:r>
            <a:r>
              <a:rPr lang="zh-CN" altLang="en-US" dirty="0"/>
              <a:t>执行</a:t>
            </a:r>
            <a:r>
              <a:rPr lang="en-US" altLang="zh-CN" dirty="0"/>
              <a:t>STOSB</a:t>
            </a:r>
            <a:r>
              <a:rPr lang="zh-CN" altLang="en-US" dirty="0"/>
              <a:t>指令</a:t>
            </a:r>
            <a:r>
              <a:rPr lang="en-US" altLang="zh-CN" dirty="0"/>
              <a:t>100</a:t>
            </a:r>
            <a:r>
              <a:rPr lang="zh-CN" altLang="en-US" dirty="0"/>
              <a:t>次，将</a:t>
            </a:r>
            <a:r>
              <a:rPr lang="en-US" altLang="zh-CN" dirty="0"/>
              <a:t>AL</a:t>
            </a:r>
            <a:r>
              <a:rPr lang="zh-CN" altLang="en-US" dirty="0"/>
              <a:t>的内容存储相应的存储块。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7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REP</a:t>
            </a:r>
            <a:r>
              <a:rPr lang="zh-CN" altLang="en-US" dirty="0"/>
              <a:t>前缀的</a:t>
            </a:r>
            <a:r>
              <a:rPr lang="en-US" altLang="zh-CN" dirty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用内嵌汇编清除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缓冲区。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9" cy="5161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8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将数据从</a:t>
            </a:r>
            <a:r>
              <a:rPr lang="zh-CN" altLang="en-US" dirty="0"/>
              <a:t>一</a:t>
            </a:r>
            <a:r>
              <a:rPr lang="zh-CN" altLang="en-US" dirty="0" smtClean="0"/>
              <a:t>个存储单元传送到另一个存储单元。</a:t>
            </a:r>
            <a:endParaRPr lang="en-US" altLang="zh-CN" dirty="0" smtClean="0"/>
          </a:p>
          <a:p>
            <a:pPr lvl="1"/>
            <a:r>
              <a:rPr lang="en-US" dirty="0" smtClean="0"/>
              <a:t>SI</a:t>
            </a:r>
            <a:r>
              <a:rPr lang="zh-CN" altLang="en-US" dirty="0" smtClean="0"/>
              <a:t>寻址源操作数，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寻址目的操作数。</a:t>
            </a:r>
            <a:endParaRPr lang="en-US" dirty="0"/>
          </a:p>
          <a:p>
            <a:pPr lvl="1"/>
            <a:r>
              <a:rPr lang="zh-CN" altLang="en-US" dirty="0" smtClean="0"/>
              <a:t>传送结束后，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自动递增或递减。</a:t>
            </a:r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SI</a:t>
            </a:r>
            <a:r>
              <a:rPr lang="zh-CN" altLang="en-US" dirty="0" smtClean="0"/>
              <a:t>可以使用段超越前缀，而</a:t>
            </a:r>
            <a:r>
              <a:rPr lang="en-US" altLang="zh-CN" dirty="0" smtClean="0"/>
              <a:t>DI</a:t>
            </a:r>
            <a:r>
              <a:rPr lang="zh-CN" altLang="en-US" dirty="0" smtClean="0"/>
              <a:t>不能使用段超越前缀。</a:t>
            </a:r>
            <a:endParaRPr lang="en-US" dirty="0" smtClean="0"/>
          </a:p>
          <a:p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/>
              <a:t>MOVS</a:t>
            </a:r>
            <a:r>
              <a:rPr lang="zh-CN" altLang="en-US" dirty="0"/>
              <a:t>指令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3333FF"/>
                </a:solidFill>
              </a:rPr>
              <a:t>唯一</a:t>
            </a:r>
            <a:r>
              <a:rPr lang="zh-CN" altLang="en-US" dirty="0"/>
              <a:t>允许的</a:t>
            </a:r>
            <a:r>
              <a:rPr lang="zh-CN" altLang="en-US" dirty="0">
                <a:solidFill>
                  <a:srgbClr val="0000CC"/>
                </a:solidFill>
              </a:rPr>
              <a:t>存储器到存储器</a:t>
            </a:r>
            <a:r>
              <a:rPr lang="zh-CN" altLang="en-US" dirty="0"/>
              <a:t>的传送指令。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584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83186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十字星 3"/>
          <p:cNvSpPr/>
          <p:nvPr/>
        </p:nvSpPr>
        <p:spPr bwMode="auto">
          <a:xfrm>
            <a:off x="1043608" y="4005064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十字星 5"/>
          <p:cNvSpPr/>
          <p:nvPr/>
        </p:nvSpPr>
        <p:spPr bwMode="auto">
          <a:xfrm>
            <a:off x="1070904" y="4293096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7"/>
            <a:ext cx="8641655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3140968"/>
            <a:ext cx="864165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位指令模式（仅用于</a:t>
            </a:r>
            <a:r>
              <a:rPr lang="en-US" altLang="zh-CN" dirty="0" smtClean="0">
                <a:solidFill>
                  <a:srgbClr val="C00000"/>
                </a:solidFill>
              </a:rPr>
              <a:t>80386~Pentium 4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8" y="1772816"/>
            <a:ext cx="8520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3"/>
            <a:ext cx="6400952" cy="109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8337499" cy="9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曲线连接符 12"/>
          <p:cNvCxnSpPr>
            <a:stCxn id="1028" idx="3"/>
            <a:endCxn id="1029" idx="1"/>
          </p:cNvCxnSpPr>
          <p:nvPr/>
        </p:nvCxnSpPr>
        <p:spPr bwMode="auto">
          <a:xfrm flipH="1">
            <a:off x="755576" y="4263997"/>
            <a:ext cx="5896896" cy="1597052"/>
          </a:xfrm>
          <a:prstGeom prst="curvedConnector5">
            <a:avLst>
              <a:gd name="adj1" fmla="val -10080"/>
              <a:gd name="adj2" fmla="val 44804"/>
              <a:gd name="adj3" fmla="val 108649"/>
            </a:avLst>
          </a:prstGeom>
          <a:solidFill>
            <a:schemeClr val="accent1"/>
          </a:solidFill>
          <a:ln w="38100" cap="sq" cmpd="sng" algn="ctr">
            <a:solidFill>
              <a:srgbClr val="006600"/>
            </a:solidFill>
            <a:prstDash val="solid"/>
            <a:round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9056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BlockA</a:t>
            </a:r>
            <a:r>
              <a:rPr lang="zh-CN" altLang="en-US" dirty="0" smtClean="0"/>
              <a:t>复制到</a:t>
            </a:r>
            <a:r>
              <a:rPr lang="en-US" altLang="zh-CN" dirty="0" err="1" smtClean="0"/>
              <a:t>BlockB</a:t>
            </a:r>
            <a:r>
              <a:rPr lang="zh-CN" altLang="en-US" dirty="0" smtClean="0"/>
              <a:t>，用内嵌汇编实现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2451"/>
            <a:ext cx="8974732" cy="47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36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 err="1"/>
              <a:t>BlockA</a:t>
            </a:r>
            <a:r>
              <a:rPr lang="zh-CN" altLang="en-US" dirty="0"/>
              <a:t>复制到</a:t>
            </a:r>
            <a:r>
              <a:rPr lang="en-US" altLang="zh-CN" dirty="0" err="1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642809" cy="220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03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 err="1"/>
              <a:t>BlockA</a:t>
            </a:r>
            <a:r>
              <a:rPr lang="zh-CN" altLang="en-US" dirty="0"/>
              <a:t>复制到</a:t>
            </a:r>
            <a:r>
              <a:rPr lang="en-US" altLang="zh-CN" dirty="0" err="1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28297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4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6" y="4653136"/>
            <a:ext cx="6591592" cy="209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 err="1"/>
              <a:t>BlockA</a:t>
            </a:r>
            <a:r>
              <a:rPr lang="zh-CN" altLang="en-US" dirty="0"/>
              <a:t>复制到</a:t>
            </a:r>
            <a:r>
              <a:rPr lang="en-US" altLang="zh-CN" dirty="0" err="1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2108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7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 err="1"/>
              <a:t>BlockA</a:t>
            </a:r>
            <a:r>
              <a:rPr lang="zh-CN" altLang="en-US" dirty="0"/>
              <a:t>复制到</a:t>
            </a:r>
            <a:r>
              <a:rPr lang="en-US" altLang="zh-CN" dirty="0" err="1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7776864" cy="377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6093296"/>
            <a:ext cx="59554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显然，用内嵌汇编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实现的程序更快！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0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Input String</a:t>
            </a:r>
            <a:r>
              <a:rPr lang="zh-CN" altLang="en-US" dirty="0" smtClean="0">
                <a:solidFill>
                  <a:srgbClr val="C00000"/>
                </a:solidFill>
              </a:rPr>
              <a:t>，串输入）：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设备把字节、字、双字传送到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寻址的存储单元。</a:t>
            </a:r>
            <a:endParaRPr lang="en-US" altLang="zh-CN" dirty="0" smtClean="0"/>
          </a:p>
          <a:p>
            <a:pPr lvl="1"/>
            <a:r>
              <a:rPr lang="en-US" dirty="0" smtClean="0"/>
              <a:t>I/O</a:t>
            </a:r>
            <a:r>
              <a:rPr lang="zh-CN" altLang="en-US" dirty="0" smtClean="0"/>
              <a:t>地址存放在</a:t>
            </a:r>
            <a:r>
              <a:rPr lang="en-US" altLang="zh-CN" dirty="0" smtClean="0">
                <a:solidFill>
                  <a:srgbClr val="0000CC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INS</a:t>
            </a:r>
            <a:r>
              <a:rPr lang="zh-CN" altLang="en-US" dirty="0" smtClean="0"/>
              <a:t>指令对于将</a:t>
            </a:r>
            <a:r>
              <a:rPr lang="zh-CN" altLang="en-US" dirty="0" smtClean="0">
                <a:solidFill>
                  <a:srgbClr val="0000CC"/>
                </a:solidFill>
              </a:rPr>
              <a:t>外部设备的数据块</a:t>
            </a:r>
            <a:r>
              <a:rPr lang="zh-CN" altLang="en-US" dirty="0" smtClean="0"/>
              <a:t>直接输入到存储器非常有用。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INS</a:t>
            </a:r>
            <a:r>
              <a:rPr lang="zh-CN" altLang="en-US" dirty="0" smtClean="0"/>
              <a:t>指令不能用于</a:t>
            </a:r>
            <a:r>
              <a:rPr lang="en-US" altLang="zh-CN" dirty="0" smtClean="0"/>
              <a:t>8086/8088 CPU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位模式中，没有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位输入。但是，存储地址是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位，且由</a:t>
            </a:r>
            <a:r>
              <a:rPr lang="en-US" altLang="zh-CN" dirty="0" smtClean="0"/>
              <a:t>INS</a:t>
            </a:r>
            <a:r>
              <a:rPr lang="zh-CN" altLang="en-US" dirty="0" smtClean="0"/>
              <a:t>指令同</a:t>
            </a:r>
            <a:r>
              <a:rPr lang="en-US" altLang="zh-CN" dirty="0" smtClean="0"/>
              <a:t>RDI</a:t>
            </a:r>
            <a:r>
              <a:rPr lang="zh-CN" altLang="en-US" dirty="0" smtClean="0"/>
              <a:t>中定位。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22413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368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十字星 4"/>
          <p:cNvSpPr/>
          <p:nvPr/>
        </p:nvSpPr>
        <p:spPr bwMode="auto">
          <a:xfrm>
            <a:off x="1043608" y="3609020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2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REP INSB</a:t>
            </a:r>
            <a:r>
              <a:rPr lang="zh-CN" altLang="en-US" dirty="0" smtClean="0"/>
              <a:t>输入数据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" y="2287900"/>
            <a:ext cx="8883292" cy="2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04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Output 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串输出）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从数据段中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寻址的字节、</a:t>
            </a:r>
            <a:r>
              <a:rPr lang="zh-CN" altLang="en-US" dirty="0"/>
              <a:t>字</a:t>
            </a:r>
            <a:r>
              <a:rPr lang="zh-CN" altLang="en-US" dirty="0" smtClean="0"/>
              <a:t>、或双</a:t>
            </a:r>
            <a:r>
              <a:rPr lang="zh-CN" altLang="en-US" dirty="0"/>
              <a:t>字传送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/>
          </a:p>
          <a:p>
            <a:pPr lvl="1"/>
            <a:r>
              <a:rPr lang="en-US" dirty="0"/>
              <a:t>I/O</a:t>
            </a:r>
            <a:r>
              <a:rPr lang="zh-CN" altLang="en-US" dirty="0"/>
              <a:t>地址存放在</a:t>
            </a:r>
            <a:r>
              <a:rPr lang="en-US" altLang="zh-CN" dirty="0">
                <a:solidFill>
                  <a:srgbClr val="0000CC"/>
                </a:solidFill>
              </a:rPr>
              <a:t>DX</a:t>
            </a:r>
            <a:r>
              <a:rPr lang="zh-CN" altLang="en-US" dirty="0"/>
              <a:t>寄存器中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C00CC"/>
                </a:solidFill>
              </a:rPr>
              <a:t>注意：</a:t>
            </a:r>
            <a:endParaRPr lang="en-US" altLang="zh-CN" dirty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OUTS</a:t>
            </a:r>
            <a:r>
              <a:rPr lang="zh-CN" altLang="en-US" dirty="0"/>
              <a:t>指令不能用于</a:t>
            </a:r>
            <a:r>
              <a:rPr lang="en-US" altLang="zh-CN" dirty="0"/>
              <a:t>8086/8088 CPU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位模式中，没有</a:t>
            </a:r>
            <a:r>
              <a:rPr lang="en-US" altLang="zh-CN" dirty="0"/>
              <a:t>64</a:t>
            </a:r>
            <a:r>
              <a:rPr lang="zh-CN" altLang="en-US" dirty="0" smtClean="0"/>
              <a:t>位的输出。</a:t>
            </a:r>
            <a:r>
              <a:rPr lang="zh-CN" altLang="en-US" dirty="0"/>
              <a:t>但是，存储地址是</a:t>
            </a:r>
            <a:r>
              <a:rPr lang="en-US" altLang="zh-CN" dirty="0"/>
              <a:t>64</a:t>
            </a:r>
            <a:r>
              <a:rPr lang="zh-CN" altLang="en-US" dirty="0"/>
              <a:t>位，且</a:t>
            </a:r>
            <a:r>
              <a:rPr lang="zh-CN" altLang="en-US" dirty="0" smtClean="0"/>
              <a:t>由</a:t>
            </a:r>
            <a:r>
              <a:rPr lang="en-US" altLang="zh-CN" dirty="0" smtClean="0"/>
              <a:t>OUTS</a:t>
            </a:r>
            <a:r>
              <a:rPr lang="zh-CN" altLang="en-US" dirty="0"/>
              <a:t>指令同</a:t>
            </a:r>
            <a:r>
              <a:rPr lang="en-US" altLang="zh-CN" dirty="0" smtClean="0"/>
              <a:t>RSI</a:t>
            </a:r>
            <a:r>
              <a:rPr lang="zh-CN" altLang="en-US" dirty="0"/>
              <a:t>中定位。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475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9361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指令格式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EDI</a:t>
            </a:r>
            <a:r>
              <a:rPr lang="zh-CN" altLang="en-US" dirty="0"/>
              <a:t>或</a:t>
            </a:r>
            <a:r>
              <a:rPr lang="en-US" altLang="zh-CN" dirty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5" y="2223517"/>
            <a:ext cx="8856984" cy="350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57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en-US" sz="2400" dirty="0" smtClean="0"/>
              <a:t>32</a:t>
            </a:r>
            <a:r>
              <a:rPr lang="zh-CN" altLang="en-US" sz="2400" dirty="0" smtClean="0"/>
              <a:t>位指令格式的头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个字节，因为不常出现，故称为</a:t>
            </a:r>
            <a:r>
              <a:rPr lang="zh-CN" altLang="en-US" sz="2400" dirty="0" smtClean="0">
                <a:solidFill>
                  <a:srgbClr val="C00000"/>
                </a:solidFill>
              </a:rPr>
              <a:t>超越前缀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Override prefix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个字节用来修改指令</a:t>
            </a:r>
            <a:r>
              <a:rPr lang="zh-CN" altLang="en-US" sz="2400" dirty="0" smtClean="0">
                <a:solidFill>
                  <a:srgbClr val="0000CC"/>
                </a:solidFill>
              </a:rPr>
              <a:t>操作数的长度</a:t>
            </a:r>
            <a:r>
              <a:rPr lang="zh-CN" altLang="en-US" sz="2400" dirty="0" smtClean="0"/>
              <a:t>，称为地址长度前缀。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个字节修改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寄存器的长度</a:t>
            </a:r>
            <a:r>
              <a:rPr lang="zh-CN" altLang="en-US" sz="2400" dirty="0" smtClean="0"/>
              <a:t>，称为寄存器长度前缀。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32</a:t>
            </a:r>
            <a:r>
              <a:rPr lang="zh-CN" altLang="en-US" sz="2400" dirty="0">
                <a:solidFill>
                  <a:srgbClr val="C00000"/>
                </a:solidFill>
              </a:rPr>
              <a:t>位指令格式的寄存器长度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/>
              <a:t>80386~Pentium 4</a:t>
            </a:r>
            <a:r>
              <a:rPr lang="zh-CN" altLang="en-US" sz="2400" dirty="0" smtClean="0"/>
              <a:t>按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的机制操作（实模式或保护模式），而使用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，则指令的前面出现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寄存器长度前缀</a:t>
            </a:r>
            <a:r>
              <a:rPr lang="en-US" altLang="zh-CN" sz="2400" dirty="0" smtClean="0">
                <a:solidFill>
                  <a:srgbClr val="0000CC"/>
                </a:solidFill>
              </a:rPr>
              <a:t>66H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如果微处理器按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操作（只在保护模式），而且使用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不存在</a:t>
            </a:r>
            <a:r>
              <a:rPr lang="zh-CN" altLang="en-US" sz="2400" dirty="0" smtClean="0"/>
              <a:t>寄存器长度前缀。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位指令模式中出现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要用</a:t>
            </a:r>
            <a:r>
              <a:rPr lang="zh-CN" altLang="en-US" sz="2400" dirty="0" smtClean="0"/>
              <a:t>寄存器长度前缀选择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215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用</a:t>
            </a:r>
            <a:r>
              <a:rPr lang="en-US" altLang="zh-CN" dirty="0"/>
              <a:t>REP </a:t>
            </a:r>
            <a:r>
              <a:rPr lang="en-US" altLang="zh-CN" dirty="0" smtClean="0"/>
              <a:t>OUTSB</a:t>
            </a:r>
            <a:r>
              <a:rPr lang="zh-CN" altLang="en-US" dirty="0" smtClean="0"/>
              <a:t>输出数据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35164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84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其他数据传送指令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其他数据传送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其他数据传送指令</a:t>
            </a:r>
          </a:p>
          <a:p>
            <a:pPr lvl="1"/>
            <a:r>
              <a:rPr lang="en-US" dirty="0" smtClean="0"/>
              <a:t>XCHG</a:t>
            </a:r>
          </a:p>
          <a:p>
            <a:pPr lvl="1"/>
            <a:r>
              <a:rPr lang="en-US" dirty="0" smtClean="0"/>
              <a:t>LAHF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SAHF</a:t>
            </a:r>
          </a:p>
          <a:p>
            <a:pPr lvl="1"/>
            <a:r>
              <a:rPr lang="en-US" altLang="zh-CN" dirty="0" smtClean="0"/>
              <a:t>XLAT</a:t>
            </a:r>
          </a:p>
          <a:p>
            <a:pPr lvl="1"/>
            <a:r>
              <a:rPr lang="en-US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</a:t>
            </a:r>
          </a:p>
          <a:p>
            <a:pPr lvl="1"/>
            <a:r>
              <a:rPr lang="en-US" dirty="0"/>
              <a:t>MOVSX</a:t>
            </a:r>
            <a:r>
              <a:rPr lang="zh-CN" altLang="en-US" dirty="0"/>
              <a:t>，</a:t>
            </a:r>
            <a:r>
              <a:rPr lang="en-US" altLang="zh-CN" dirty="0"/>
              <a:t>MOVZX</a:t>
            </a:r>
          </a:p>
          <a:p>
            <a:pPr lvl="1"/>
            <a:r>
              <a:rPr lang="en-US" dirty="0" smtClean="0"/>
              <a:t>BSWAP</a:t>
            </a:r>
          </a:p>
          <a:p>
            <a:pPr lvl="1"/>
            <a:r>
              <a:rPr lang="en-US" dirty="0" smtClean="0"/>
              <a:t>CMOV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XCHG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XCHG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Exchange</a:t>
            </a:r>
            <a:r>
              <a:rPr lang="zh-CN" altLang="en-US" dirty="0" smtClean="0">
                <a:solidFill>
                  <a:srgbClr val="C00000"/>
                </a:solidFill>
              </a:rPr>
              <a:t>，交换指令）：</a:t>
            </a:r>
            <a:r>
              <a:rPr lang="zh-CN" altLang="en-US" dirty="0" smtClean="0"/>
              <a:t>将一个寄存器内容与其他寄存器或存储单元的内容交换。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注意事项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可以交换字节、字、双字、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段寄存器</a:t>
            </a:r>
            <a:r>
              <a:rPr lang="zh-CN" altLang="en-US" dirty="0" smtClean="0"/>
              <a:t>之间的交换。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存储器和存储器</a:t>
            </a:r>
            <a:r>
              <a:rPr lang="zh-CN" altLang="en-US" dirty="0" smtClean="0"/>
              <a:t>之间的数据交换。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存储器操作数可以用</a:t>
            </a:r>
            <a:r>
              <a:rPr lang="zh-CN" altLang="en-US" dirty="0" smtClean="0">
                <a:solidFill>
                  <a:srgbClr val="0000CC"/>
                </a:solidFill>
              </a:rPr>
              <a:t>除立即数寻址方式以外</a:t>
            </a:r>
            <a:r>
              <a:rPr lang="zh-CN" altLang="en-US" dirty="0" smtClean="0"/>
              <a:t>的其他任何寻址方式。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</a:t>
            </a:r>
            <a:r>
              <a:rPr lang="zh-CN" altLang="en-US" dirty="0" smtClean="0"/>
              <a:t>指令的格式举例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 AL, CL</a:t>
            </a:r>
          </a:p>
          <a:p>
            <a:endParaRPr lang="en-US" dirty="0"/>
          </a:p>
          <a:p>
            <a:r>
              <a:rPr lang="en-US" dirty="0" smtClean="0"/>
              <a:t>XCHG CX, BP</a:t>
            </a:r>
          </a:p>
          <a:p>
            <a:endParaRPr lang="en-US" dirty="0"/>
          </a:p>
          <a:p>
            <a:r>
              <a:rPr lang="en-US" dirty="0" smtClean="0"/>
              <a:t>XCHG EDX, ESI</a:t>
            </a:r>
          </a:p>
          <a:p>
            <a:endParaRPr lang="en-US" dirty="0"/>
          </a:p>
          <a:p>
            <a:r>
              <a:rPr lang="en-US" dirty="0" smtClean="0"/>
              <a:t>XCHG AL, DATA2</a:t>
            </a:r>
          </a:p>
          <a:p>
            <a:endParaRPr lang="en-US" dirty="0"/>
          </a:p>
          <a:p>
            <a:r>
              <a:rPr lang="en-US" dirty="0" smtClean="0"/>
              <a:t>XCHG RBX, RCX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位送到</a:t>
            </a:r>
            <a:r>
              <a:rPr lang="en-US" altLang="zh-CN" dirty="0" smtClean="0"/>
              <a:t>AH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>
                <a:solidFill>
                  <a:srgbClr val="C00000"/>
                </a:solidFill>
              </a:rPr>
              <a:t>SAHF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AH</a:t>
            </a:r>
            <a:r>
              <a:rPr lang="zh-CN" altLang="en-US" dirty="0" smtClean="0"/>
              <a:t>内容送到标志寄存器的低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已经很少使用。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</a:t>
            </a:r>
            <a:r>
              <a:rPr lang="en-US" altLang="zh-CN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是无效的和不起作用的。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5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XLAT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Translate</a:t>
            </a:r>
            <a:r>
              <a:rPr lang="zh-CN" altLang="en-US" dirty="0" smtClean="0">
                <a:solidFill>
                  <a:srgbClr val="C00000"/>
                </a:solidFill>
              </a:rPr>
              <a:t>，换码）指令：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寄存器中内容转换成存储器中的数据。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XLAT</a:t>
            </a:r>
            <a:r>
              <a:rPr lang="zh-CN" altLang="en-US" dirty="0" smtClean="0">
                <a:solidFill>
                  <a:srgbClr val="0000CC"/>
                </a:solidFill>
              </a:rPr>
              <a:t>指令执行过程：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首先将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于</a:t>
            </a:r>
            <a:r>
              <a:rPr lang="en-US" altLang="zh-CN" dirty="0" smtClean="0"/>
              <a:t>BX</a:t>
            </a:r>
            <a:r>
              <a:rPr lang="zh-CN" altLang="en-US" dirty="0" smtClean="0"/>
              <a:t>的内容相加，形成数据段内的偏移地址。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根据该偏移地址，将对应的数据复制到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XLAT</a:t>
            </a:r>
            <a:r>
              <a:rPr lang="zh-CN" altLang="en-US" dirty="0" smtClean="0"/>
              <a:t>指令是</a:t>
            </a:r>
            <a:r>
              <a:rPr lang="zh-CN" altLang="en-US" dirty="0" smtClean="0">
                <a:solidFill>
                  <a:srgbClr val="CC00CC"/>
                </a:solidFill>
              </a:rPr>
              <a:t>唯一</a:t>
            </a:r>
            <a:r>
              <a:rPr lang="zh-CN" altLang="en-US" dirty="0" smtClean="0"/>
              <a:t>一条把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位数据加到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位数字上的指令。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87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XLAT</a:t>
            </a:r>
            <a:r>
              <a:rPr lang="zh-CN" altLang="en-US" dirty="0" smtClean="0">
                <a:solidFill>
                  <a:srgbClr val="3333FF"/>
                </a:solidFill>
              </a:rPr>
              <a:t>指令示意图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76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65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93610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XLAT</a:t>
            </a:r>
            <a:r>
              <a:rPr lang="zh-CN" altLang="en-US" dirty="0" smtClean="0"/>
              <a:t>指令</a:t>
            </a:r>
            <a:r>
              <a:rPr lang="zh-CN" altLang="en-US" dirty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码转换成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显示器的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段码。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1" y="4149080"/>
            <a:ext cx="8039866" cy="192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864307" cy="252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99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设备与微处理器之间只能传送</a:t>
            </a:r>
            <a:r>
              <a:rPr lang="en-US" altLang="zh-CN" dirty="0" smtClean="0">
                <a:solidFill>
                  <a:srgbClr val="0000CC"/>
                </a:solidFill>
              </a:rPr>
              <a:t>AL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AX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EAX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将外部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设备的数据传送到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的数据送到外部的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对于</a:t>
            </a:r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设备的地址端口有两种形式：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固定端口：</a:t>
            </a:r>
            <a:r>
              <a:rPr lang="zh-CN" altLang="en-US" dirty="0" smtClean="0"/>
              <a:t>端口号跟在指令操作码后面，只能是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可变端口：</a:t>
            </a:r>
            <a:r>
              <a:rPr lang="zh-CN" altLang="en-US" dirty="0" smtClean="0"/>
              <a:t>端口号放在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50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32</a:t>
            </a:r>
            <a:r>
              <a:rPr lang="zh-CN" altLang="en-US" dirty="0"/>
              <a:t>位指令格式</a:t>
            </a:r>
            <a:r>
              <a:rPr lang="zh-CN" altLang="en-US" dirty="0" smtClean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地址长度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67H</a:t>
            </a:r>
            <a:r>
              <a:rPr lang="zh-CN" altLang="en-US" sz="2400" dirty="0" smtClean="0"/>
              <a:t>）的用法与</a:t>
            </a:r>
            <a:r>
              <a:rPr lang="zh-CN" altLang="en-US" sz="2400" dirty="0">
                <a:solidFill>
                  <a:srgbClr val="C00000"/>
                </a:solidFill>
              </a:rPr>
              <a:t>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类似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/>
          </a:p>
          <a:p>
            <a:endParaRPr lang="en-US" dirty="0" smtClean="0"/>
          </a:p>
          <a:p>
            <a:r>
              <a:rPr lang="zh-CN" altLang="en-US" dirty="0" smtClean="0"/>
              <a:t>在带有前缀的指令中，前缀把寄存器及操作数的长度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，或是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寄存器和寻址方式；而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位指令模式使用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寄存器和寻址方式，这是默认的用法。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前缀可以超越这些默认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位模式，而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8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指令只使用</a:t>
            </a:r>
            <a:r>
              <a:rPr lang="zh-CN" altLang="en-US" dirty="0" smtClean="0">
                <a:solidFill>
                  <a:srgbClr val="3333FF"/>
                </a:solidFill>
              </a:rPr>
              <a:t>低</a:t>
            </a:r>
            <a:r>
              <a:rPr lang="en-US" altLang="zh-CN" dirty="0" smtClean="0">
                <a:solidFill>
                  <a:srgbClr val="3333FF"/>
                </a:solidFill>
              </a:rPr>
              <a:t>16</a:t>
            </a:r>
            <a:r>
              <a:rPr lang="zh-CN" altLang="en-US" dirty="0" smtClean="0">
                <a:solidFill>
                  <a:srgbClr val="3333FF"/>
                </a:solidFill>
              </a:rPr>
              <a:t>位地址总线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位端口，则零扩展的形式使之成为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位端口。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位地址总线外，其余的地址总线是没有定义的。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dirty="0" smtClean="0"/>
              <a:t>INTEL</a:t>
            </a:r>
            <a:r>
              <a:rPr lang="zh-CN" altLang="en-US" dirty="0" smtClean="0"/>
              <a:t>为它的某些外围设备保留了最后的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/>
              <a:t>OUT 19H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指令的示意图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064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 smtClean="0"/>
              <a:t>指令的形式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1" y="1556792"/>
            <a:ext cx="7930118" cy="514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253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Sign-extend</a:t>
            </a:r>
            <a:r>
              <a:rPr lang="zh-CN" altLang="en-US" dirty="0"/>
              <a:t>，</a:t>
            </a:r>
            <a:r>
              <a:rPr lang="zh-CN" altLang="en-US" dirty="0" smtClean="0"/>
              <a:t>传送及符号扩展。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MOVZX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Zero-extend</a:t>
            </a:r>
            <a:r>
              <a:rPr lang="zh-CN" altLang="en-US" dirty="0" smtClean="0"/>
              <a:t>，传送及零扩展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符号扩展：</a:t>
            </a:r>
            <a:r>
              <a:rPr lang="zh-CN" altLang="en-US" dirty="0"/>
              <a:t>高位部分用符号位填充。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零</a:t>
            </a:r>
            <a:r>
              <a:rPr lang="zh-CN" altLang="en-US" dirty="0">
                <a:solidFill>
                  <a:srgbClr val="0000CC"/>
                </a:solidFill>
              </a:rPr>
              <a:t>扩展：</a:t>
            </a:r>
            <a:r>
              <a:rPr lang="zh-CN" altLang="en-US" dirty="0"/>
              <a:t>高位部分用零填充。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 smtClean="0"/>
              <a:t>这两条指令只出现在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dirty="0" smtClean="0"/>
              <a:t>MOVSX CX, BL</a:t>
            </a:r>
          </a:p>
          <a:p>
            <a:pPr lvl="1"/>
            <a:r>
              <a:rPr lang="en-US" dirty="0" smtClean="0"/>
              <a:t>MOVSX ECX, AX</a:t>
            </a:r>
          </a:p>
          <a:p>
            <a:pPr lvl="1"/>
            <a:r>
              <a:rPr lang="en-US" dirty="0" smtClean="0"/>
              <a:t>MOVSX BX, DATA1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DATA1</a:t>
            </a:r>
            <a:r>
              <a:rPr lang="zh-CN" altLang="en-US" dirty="0" smtClean="0"/>
              <a:t>是已定义字节变量</a:t>
            </a:r>
            <a:endParaRPr lang="en-US" altLang="zh-CN" dirty="0" smtClean="0"/>
          </a:p>
          <a:p>
            <a:pPr lvl="1"/>
            <a:r>
              <a:rPr lang="en-US" dirty="0" smtClean="0"/>
              <a:t>MOVSX EAX, [EDI]</a:t>
            </a:r>
          </a:p>
          <a:p>
            <a:pPr lvl="1"/>
            <a:r>
              <a:rPr lang="en-US" dirty="0" smtClean="0"/>
              <a:t>MOVSX RAX, [RDI]</a:t>
            </a:r>
          </a:p>
          <a:p>
            <a:pPr lvl="1"/>
            <a:r>
              <a:rPr lang="en-US" dirty="0" smtClean="0"/>
              <a:t>MOVZX DX, AL</a:t>
            </a:r>
          </a:p>
          <a:p>
            <a:pPr lvl="1"/>
            <a:r>
              <a:rPr lang="en-US" dirty="0" smtClean="0"/>
              <a:t>MOVZX EBP, DI</a:t>
            </a:r>
          </a:p>
          <a:p>
            <a:pPr lvl="1"/>
            <a:r>
              <a:rPr lang="en-US" dirty="0" smtClean="0"/>
              <a:t>MOVZX DX, DATA2</a:t>
            </a:r>
          </a:p>
          <a:p>
            <a:pPr lvl="1"/>
            <a:r>
              <a:rPr lang="en-US" dirty="0" smtClean="0"/>
              <a:t>MOV EAX, DATA3</a:t>
            </a:r>
          </a:p>
          <a:p>
            <a:pPr lvl="1"/>
            <a:r>
              <a:rPr lang="en-US" dirty="0" smtClean="0"/>
              <a:t>MOVZX RBX, ECX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BSWAP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BSWAP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/>
              <a:t>B</a:t>
            </a:r>
            <a:r>
              <a:rPr lang="en-US" altLang="zh-CN" dirty="0" smtClean="0"/>
              <a:t>yte Swap</a:t>
            </a:r>
            <a:r>
              <a:rPr lang="zh-CN" altLang="en-US" dirty="0" smtClean="0"/>
              <a:t>，字节交换指令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只能用于</a:t>
            </a:r>
            <a:r>
              <a:rPr lang="en-US" altLang="zh-CN" dirty="0" smtClean="0"/>
              <a:t>80486~Pentium 4</a:t>
            </a:r>
            <a:r>
              <a:rPr lang="zh-CN" altLang="en-US" dirty="0" smtClean="0"/>
              <a:t>微处理器。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该指令将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位寄存器内的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4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交换，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EAX=00112233H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BSWAP EAX</a:t>
            </a:r>
            <a:r>
              <a:rPr lang="zh-CN" altLang="en-US" dirty="0" smtClean="0"/>
              <a:t>指令后，</a:t>
            </a:r>
            <a:r>
              <a:rPr lang="en-US" altLang="zh-CN" dirty="0" smtClean="0"/>
              <a:t>EAX=33221100H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该指令可以把由大到小的数据转换为由小到大的格式。反之亦然。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CMOV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Conditional move</a:t>
            </a:r>
            <a:r>
              <a:rPr lang="zh-CN" altLang="en-US" dirty="0" smtClean="0"/>
              <a:t>，条件传送。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Pentium Pro</a:t>
            </a:r>
            <a:r>
              <a:rPr lang="zh-CN" altLang="en-US" dirty="0" smtClean="0"/>
              <a:t>及其以上增加的指令。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CMOV</a:t>
            </a:r>
            <a:r>
              <a:rPr lang="zh-CN" altLang="en-US" dirty="0" smtClean="0">
                <a:solidFill>
                  <a:srgbClr val="0000CC"/>
                </a:solidFill>
              </a:rPr>
              <a:t>指令的含义：</a:t>
            </a:r>
            <a:r>
              <a:rPr lang="zh-CN" altLang="en-US" dirty="0" smtClean="0"/>
              <a:t>当条件为真时，执行数据的传送。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因为条件很多，因此</a:t>
            </a:r>
            <a:r>
              <a:rPr lang="en-US" altLang="zh-CN" dirty="0" smtClean="0"/>
              <a:t>CMOV</a:t>
            </a:r>
            <a:r>
              <a:rPr lang="zh-CN" altLang="en-US" dirty="0" smtClean="0"/>
              <a:t>指令有很多种格式。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CMOV</a:t>
            </a:r>
            <a:r>
              <a:rPr lang="zh-CN" altLang="en-US" dirty="0" smtClean="0"/>
              <a:t>指令的</a:t>
            </a:r>
            <a:r>
              <a:rPr lang="zh-CN" altLang="en-US" dirty="0" smtClean="0">
                <a:solidFill>
                  <a:srgbClr val="0000CC"/>
                </a:solidFill>
              </a:rPr>
              <a:t>目的操作数</a:t>
            </a:r>
            <a:r>
              <a:rPr lang="zh-CN" altLang="en-US" dirty="0" smtClean="0"/>
              <a:t>只能是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位存储器；而</a:t>
            </a:r>
            <a:r>
              <a:rPr lang="zh-CN" altLang="en-US" dirty="0" smtClean="0">
                <a:solidFill>
                  <a:srgbClr val="0000CC"/>
                </a:solidFill>
              </a:rPr>
              <a:t>源操作数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位寄存器，或者存储单元。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31696" cy="534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7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段超越前缀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55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段超越前缀</a:t>
            </a:r>
            <a:r>
              <a:rPr lang="zh-CN" altLang="en-US" dirty="0"/>
              <a:t>允许程序设计者改变默认的段寄存器。</a:t>
            </a:r>
            <a:endParaRPr lang="en-US" altLang="zh-CN" dirty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段</a:t>
            </a:r>
            <a:r>
              <a:rPr lang="zh-CN" altLang="en-US" dirty="0">
                <a:solidFill>
                  <a:srgbClr val="C00000"/>
                </a:solidFill>
              </a:rPr>
              <a:t>超越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Segment override prefix</a:t>
            </a:r>
            <a:r>
              <a:rPr lang="zh-CN" altLang="en-US" dirty="0" smtClean="0"/>
              <a:t>）可以附加到几乎任何指令的存储器寻址方式前。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About </a:t>
            </a:r>
            <a:r>
              <a:rPr lang="en-US" altLang="zh-CN" dirty="0"/>
              <a:t>the only instructions that cannot be prefixed are the </a:t>
            </a:r>
            <a:r>
              <a:rPr lang="en-US" altLang="zh-CN" dirty="0">
                <a:solidFill>
                  <a:srgbClr val="3333FF"/>
                </a:solidFill>
              </a:rPr>
              <a:t>jump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3333FF"/>
                </a:solidFill>
              </a:rPr>
              <a:t>call</a:t>
            </a:r>
            <a:r>
              <a:rPr lang="en-US" altLang="zh-CN" dirty="0"/>
              <a:t> instructions that must use the code segment register for address generation. 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机器指令</a:t>
            </a:r>
            <a:r>
              <a:rPr lang="zh-CN" altLang="en-US" dirty="0" smtClean="0"/>
              <a:t>中，</a:t>
            </a:r>
            <a:r>
              <a:rPr lang="zh-CN" altLang="en-US" dirty="0">
                <a:solidFill>
                  <a:srgbClr val="0000CC"/>
                </a:solidFill>
              </a:rPr>
              <a:t>段超越</a:t>
            </a:r>
            <a:r>
              <a:rPr lang="zh-CN" altLang="en-US" dirty="0" smtClean="0">
                <a:solidFill>
                  <a:srgbClr val="0000CC"/>
                </a:solidFill>
              </a:rPr>
              <a:t>前缀</a:t>
            </a:r>
            <a:r>
              <a:rPr lang="zh-CN" altLang="en-US" dirty="0" smtClean="0"/>
              <a:t>出现在之前的附加字节上，以便选择代替的段寄存器。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20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操作模式（</a:t>
            </a:r>
            <a:r>
              <a:rPr lang="en-US" altLang="zh-CN" dirty="0" smtClean="0"/>
              <a:t>mode of operation</a:t>
            </a:r>
            <a:r>
              <a:rPr lang="zh-CN" altLang="en-US" dirty="0" smtClean="0"/>
              <a:t>）的选择（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位）要符合</a:t>
            </a:r>
            <a:r>
              <a:rPr lang="zh-CN" altLang="en-US" dirty="0" smtClean="0">
                <a:solidFill>
                  <a:srgbClr val="C00000"/>
                </a:solidFill>
              </a:rPr>
              <a:t>应用程序的特征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如果应用程序多使用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数据，则要选择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如果大多使用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位数据，则要选择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DOS</a:t>
            </a:r>
            <a:r>
              <a:rPr lang="zh-CN" altLang="en-US" dirty="0" smtClean="0"/>
              <a:t>只能按照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位模式操作，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所可以工作于两类模式。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5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[DI]</a:t>
            </a:r>
            <a:r>
              <a:rPr lang="zh-CN" altLang="en-US" dirty="0" smtClean="0"/>
              <a:t>指令，默认的情况是访问数据段中的数据。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如果将指令改成</a:t>
            </a:r>
            <a:r>
              <a:rPr lang="en-US" altLang="zh-CN" dirty="0" smtClean="0">
                <a:solidFill>
                  <a:srgbClr val="0000CC"/>
                </a:solidFill>
              </a:rPr>
              <a:t>MOV AX, ES: [DI]</a:t>
            </a:r>
            <a:r>
              <a:rPr lang="zh-CN" altLang="en-US" dirty="0" smtClean="0"/>
              <a:t>，则访问附加段中的数据。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当指令加了段超越前缀后，</a:t>
            </a:r>
            <a:r>
              <a:rPr lang="zh-CN" altLang="en-US" dirty="0" smtClean="0">
                <a:solidFill>
                  <a:srgbClr val="0000CC"/>
                </a:solidFill>
              </a:rPr>
              <a:t>指令的长度</a:t>
            </a:r>
            <a:r>
              <a:rPr lang="zh-CN" altLang="en-US" dirty="0" smtClean="0"/>
              <a:t>就增加了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个字节，而且</a:t>
            </a:r>
            <a:r>
              <a:rPr lang="zh-CN" altLang="en-US" dirty="0" smtClean="0">
                <a:solidFill>
                  <a:srgbClr val="0000CC"/>
                </a:solidFill>
              </a:rPr>
              <a:t>执行时间</a:t>
            </a:r>
            <a:r>
              <a:rPr lang="zh-CN" altLang="en-US" dirty="0" smtClean="0"/>
              <a:t>也增加了。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前缀的例子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90092" cy="42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4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9071</TotalTime>
  <Words>4694</Words>
  <Application>Microsoft Office PowerPoint</Application>
  <PresentationFormat>全屏显示(4:3)</PresentationFormat>
  <Paragraphs>564</Paragraphs>
  <Slides>91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默认设计模板</vt:lpstr>
      <vt:lpstr>第4章     数据传送指令</vt:lpstr>
      <vt:lpstr>本章内容</vt:lpstr>
      <vt:lpstr>MOV指令回顾</vt:lpstr>
      <vt:lpstr>机器语言</vt:lpstr>
      <vt:lpstr>16位指令模式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64位模式</vt:lpstr>
      <vt:lpstr>64位模式</vt:lpstr>
      <vt:lpstr>64位模式</vt:lpstr>
      <vt:lpstr>64位模式</vt:lpstr>
      <vt:lpstr>本章内容</vt:lpstr>
      <vt:lpstr>PUSH/POP指令</vt:lpstr>
      <vt:lpstr>PUSH/POP指令</vt:lpstr>
      <vt:lpstr>PUSH指令</vt:lpstr>
      <vt:lpstr>PUSH指令</vt:lpstr>
      <vt:lpstr>PUSH指令</vt:lpstr>
      <vt:lpstr>POP指令</vt:lpstr>
      <vt:lpstr>POP指令</vt:lpstr>
      <vt:lpstr>初始化堆栈</vt:lpstr>
      <vt:lpstr>初始化堆栈</vt:lpstr>
      <vt:lpstr>初始化堆栈</vt:lpstr>
      <vt:lpstr>初始化堆栈</vt:lpstr>
      <vt:lpstr>本章内容</vt:lpstr>
      <vt:lpstr>装入有效地址</vt:lpstr>
      <vt:lpstr>LEA指令</vt:lpstr>
      <vt:lpstr>LEA指令</vt:lpstr>
      <vt:lpstr>LDS、LES、LFS、LGS、LSS</vt:lpstr>
      <vt:lpstr>LDS、LES、LFS、LGS、LSS</vt:lpstr>
      <vt:lpstr>本章内容</vt:lpstr>
      <vt:lpstr>数据串传送</vt:lpstr>
      <vt:lpstr>方向标志</vt:lpstr>
      <vt:lpstr>DI和SI</vt:lpstr>
      <vt:lpstr>LODS指令</vt:lpstr>
      <vt:lpstr>STOS指令</vt:lpstr>
      <vt:lpstr>带REP前缀的STOS</vt:lpstr>
      <vt:lpstr>带REP前缀的STOS</vt:lpstr>
      <vt:lpstr>MOVS指令</vt:lpstr>
      <vt:lpstr>MOVS指令</vt:lpstr>
      <vt:lpstr>MOVS指令</vt:lpstr>
      <vt:lpstr>MOVS指令</vt:lpstr>
      <vt:lpstr>MOVS指令</vt:lpstr>
      <vt:lpstr>MOVS指令</vt:lpstr>
      <vt:lpstr>MOVS指令</vt:lpstr>
      <vt:lpstr>INS指令</vt:lpstr>
      <vt:lpstr>INS指令</vt:lpstr>
      <vt:lpstr>INS指令</vt:lpstr>
      <vt:lpstr>OUTS指令</vt:lpstr>
      <vt:lpstr>OUTS指令</vt:lpstr>
      <vt:lpstr>OUTS指令</vt:lpstr>
      <vt:lpstr>本章内容</vt:lpstr>
      <vt:lpstr>其他数据传送指令</vt:lpstr>
      <vt:lpstr>XCHG指令</vt:lpstr>
      <vt:lpstr>XCHG指令的格式举例</vt:lpstr>
      <vt:lpstr>LAHF和SAHF指令</vt:lpstr>
      <vt:lpstr>XLAT指令</vt:lpstr>
      <vt:lpstr>XLAT指令</vt:lpstr>
      <vt:lpstr>XLAT指令</vt:lpstr>
      <vt:lpstr>IN和OUT指令</vt:lpstr>
      <vt:lpstr>IN和OUT指令</vt:lpstr>
      <vt:lpstr>IN和OUT指令</vt:lpstr>
      <vt:lpstr>IN和OUT指令</vt:lpstr>
      <vt:lpstr>MOVSX和MOVZX指令</vt:lpstr>
      <vt:lpstr>MOVSX和MOVZX指令</vt:lpstr>
      <vt:lpstr>BSWAP指令</vt:lpstr>
      <vt:lpstr>CMOV指令</vt:lpstr>
      <vt:lpstr>CMOV指令</vt:lpstr>
      <vt:lpstr>本章内容</vt:lpstr>
      <vt:lpstr>段超越前缀</vt:lpstr>
      <vt:lpstr>段超越前缀</vt:lpstr>
      <vt:lpstr>段超越前缀的例子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NTKO</cp:lastModifiedBy>
  <cp:revision>1862</cp:revision>
  <dcterms:created xsi:type="dcterms:W3CDTF">2002-09-19T14:32:54Z</dcterms:created>
  <dcterms:modified xsi:type="dcterms:W3CDTF">2016-12-21T13:38:22Z</dcterms:modified>
</cp:coreProperties>
</file>