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793" r:id="rId2"/>
  </p:sldMasterIdLst>
  <p:notesMasterIdLst>
    <p:notesMasterId r:id="rId27"/>
  </p:notesMasterIdLst>
  <p:sldIdLst>
    <p:sldId id="546" r:id="rId3"/>
    <p:sldId id="461" r:id="rId4"/>
    <p:sldId id="465" r:id="rId5"/>
    <p:sldId id="466" r:id="rId6"/>
    <p:sldId id="469" r:id="rId7"/>
    <p:sldId id="547" r:id="rId8"/>
    <p:sldId id="473" r:id="rId9"/>
    <p:sldId id="474" r:id="rId10"/>
    <p:sldId id="475" r:id="rId11"/>
    <p:sldId id="476" r:id="rId12"/>
    <p:sldId id="481" r:id="rId13"/>
    <p:sldId id="483" r:id="rId14"/>
    <p:sldId id="485" r:id="rId15"/>
    <p:sldId id="486" r:id="rId16"/>
    <p:sldId id="487" r:id="rId17"/>
    <p:sldId id="490" r:id="rId18"/>
    <p:sldId id="495" r:id="rId19"/>
    <p:sldId id="497" r:id="rId20"/>
    <p:sldId id="498" r:id="rId21"/>
    <p:sldId id="499" r:id="rId22"/>
    <p:sldId id="502" r:id="rId23"/>
    <p:sldId id="503" r:id="rId24"/>
    <p:sldId id="504" r:id="rId25"/>
    <p:sldId id="506" r:id="rId2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660"/>
  </p:normalViewPr>
  <p:slideViewPr>
    <p:cSldViewPr>
      <p:cViewPr varScale="1">
        <p:scale>
          <a:sx n="68" d="100"/>
          <a:sy n="68" d="100"/>
        </p:scale>
        <p:origin x="144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5B60BAB-EB3B-4BC3-96E1-0EF463E8E332}" type="datetimeFigureOut">
              <a:rPr lang="fr-FR"/>
              <a:pPr>
                <a:defRPr/>
              </a:pPr>
              <a:t>27/04/2017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05BC127-D4AA-40AD-B51F-D7429299E6FD}" type="slidenum">
              <a:rPr lang="fr-FR"/>
              <a:pPr>
                <a:defRPr/>
              </a:pPr>
              <a:t>‹N°›</a:t>
            </a:fld>
            <a:endParaRPr lang="fr-FR"/>
          </a:p>
        </p:txBody>
      </p:sp>
    </p:spTree>
    <p:extLst>
      <p:ext uri="{BB962C8B-B14F-4D97-AF65-F5344CB8AC3E}">
        <p14:creationId xmlns:p14="http://schemas.microsoft.com/office/powerpoint/2010/main" val="683084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8C16B61-2D0B-4724-8EE3-0308D7DBB949}" type="slidenum">
              <a:rPr lang="fr-FR" smtClean="0">
                <a:latin typeface="Arial" pitchFamily="34" charset="0"/>
                <a:cs typeface="Arial" pitchFamily="34" charset="0"/>
              </a:rPr>
              <a:pPr fontAlgn="base">
                <a:spcBef>
                  <a:spcPct val="0"/>
                </a:spcBef>
                <a:spcAft>
                  <a:spcPct val="0"/>
                </a:spcAft>
              </a:pPr>
              <a:t>7</a:t>
            </a:fld>
            <a:endParaRPr lang="fr-FR">
              <a:latin typeface="Arial" pitchFamily="34" charset="0"/>
              <a:cs typeface="Arial"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908E942-C6E6-4632-9E30-19B2F5D63B75}" type="slidenum">
              <a:rPr lang="fr-FR" smtClean="0">
                <a:latin typeface="Arial" pitchFamily="34" charset="0"/>
                <a:cs typeface="Arial" pitchFamily="34" charset="0"/>
              </a:rPr>
              <a:pPr fontAlgn="base">
                <a:spcBef>
                  <a:spcPct val="0"/>
                </a:spcBef>
                <a:spcAft>
                  <a:spcPct val="0"/>
                </a:spcAft>
              </a:pPr>
              <a:t>8</a:t>
            </a:fld>
            <a:endParaRPr lang="fr-FR">
              <a:latin typeface="Arial" pitchFamily="34" charset="0"/>
              <a:cs typeface="Arial" pitchFamily="34" charset="0"/>
            </a:endParaRPr>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70E2498-5322-4452-B38A-A252398E9B2A}" type="slidenum">
              <a:rPr lang="fr-FR" smtClean="0">
                <a:latin typeface="Arial" pitchFamily="34" charset="0"/>
                <a:cs typeface="Arial" pitchFamily="34" charset="0"/>
              </a:rPr>
              <a:pPr fontAlgn="base">
                <a:spcBef>
                  <a:spcPct val="0"/>
                </a:spcBef>
                <a:spcAft>
                  <a:spcPct val="0"/>
                </a:spcAft>
              </a:pPr>
              <a:t>9</a:t>
            </a:fld>
            <a:endParaRPr lang="fr-FR">
              <a:latin typeface="Arial" pitchFamily="34" charset="0"/>
              <a:cs typeface="Arial" pitchFamily="34" charset="0"/>
            </a:endParaRPr>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1FD3457-D0C5-4B3A-9EC4-2896CCB87C7D}" type="slidenum">
              <a:rPr lang="fr-FR" smtClean="0">
                <a:latin typeface="Arial" pitchFamily="34" charset="0"/>
                <a:cs typeface="Arial" pitchFamily="34" charset="0"/>
              </a:rPr>
              <a:pPr fontAlgn="base">
                <a:spcBef>
                  <a:spcPct val="0"/>
                </a:spcBef>
                <a:spcAft>
                  <a:spcPct val="0"/>
                </a:spcAft>
              </a:pPr>
              <a:t>10</a:t>
            </a:fld>
            <a:endParaRPr lang="fr-FR">
              <a:latin typeface="Arial" pitchFamily="34" charset="0"/>
              <a:cs typeface="Arial" pitchFamily="34" charset="0"/>
            </a:endParaRPr>
          </a:p>
        </p:txBody>
      </p:sp>
      <p:sp>
        <p:nvSpPr>
          <p:cNvPr id="634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34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1BECAA-9748-42B0-AB00-2B3B7CA90CAE}" type="slidenum">
              <a:rPr lang="fr-FR" smtClean="0">
                <a:latin typeface="Arial" pitchFamily="34" charset="0"/>
                <a:cs typeface="Arial" pitchFamily="34" charset="0"/>
              </a:rPr>
              <a:pPr fontAlgn="base">
                <a:spcBef>
                  <a:spcPct val="0"/>
                </a:spcBef>
                <a:spcAft>
                  <a:spcPct val="0"/>
                </a:spcAft>
              </a:pPr>
              <a:t>11</a:t>
            </a:fld>
            <a:endParaRPr lang="fr-FR">
              <a:latin typeface="Arial" pitchFamily="34" charset="0"/>
              <a:cs typeface="Arial" pitchFamily="34" charset="0"/>
            </a:endParaRPr>
          </a:p>
        </p:txBody>
      </p:sp>
      <p:sp>
        <p:nvSpPr>
          <p:cNvPr id="686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86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689674F-9090-44C2-A4E1-B2F5252C538F}" type="slidenum">
              <a:rPr lang="fr-FR" smtClean="0">
                <a:latin typeface="Arial" pitchFamily="34" charset="0"/>
                <a:cs typeface="Arial" pitchFamily="34" charset="0"/>
              </a:rPr>
              <a:pPr fontAlgn="base">
                <a:spcBef>
                  <a:spcPct val="0"/>
                </a:spcBef>
                <a:spcAft>
                  <a:spcPct val="0"/>
                </a:spcAft>
              </a:pPr>
              <a:t>12</a:t>
            </a:fld>
            <a:endParaRPr lang="fr-FR">
              <a:latin typeface="Arial" pitchFamily="34" charset="0"/>
              <a:cs typeface="Arial" pitchFamily="34" charset="0"/>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06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latin typeface="Arial" pitchFamily="34" charset="0"/>
              <a:cs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8782C6-EC12-407E-8F0F-D7062888AEDD}" type="slidenum">
              <a:rPr lang="fr-FR" smtClean="0"/>
              <a:pPr fontAlgn="base">
                <a:spcBef>
                  <a:spcPct val="0"/>
                </a:spcBef>
                <a:spcAft>
                  <a:spcPct val="0"/>
                </a:spcAft>
                <a:defRPr/>
              </a:pPr>
              <a:t>19</a:t>
            </a:fld>
            <a:endParaRPr lang="fr-F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28535E-FDEF-49D9-9C77-747C8EEEFD42}" type="slidenum">
              <a:rPr lang="fr-FR" smtClean="0"/>
              <a:pPr fontAlgn="base">
                <a:spcBef>
                  <a:spcPct val="0"/>
                </a:spcBef>
                <a:spcAft>
                  <a:spcPct val="0"/>
                </a:spcAft>
                <a:defRPr/>
              </a:pPr>
              <a:t>20</a:t>
            </a:fld>
            <a:endParaRPr lang="fr-F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lvl1pPr>
              <a:defRPr/>
            </a:lvl1pPr>
          </a:lstStyle>
          <a:p>
            <a:pPr>
              <a:defRPr/>
            </a:pPr>
            <a:fld id="{F8316E5D-259A-4906-8ED9-20EE4857741A}" type="datetime1">
              <a:rPr lang="fr-FR"/>
              <a:pPr>
                <a:defRPr/>
              </a:pPr>
              <a:t>27/04/2017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297A4131-D41A-47BF-B0F5-8F276AAABFD9}" type="slidenum">
              <a:rPr lang="fr-BE"/>
              <a:pPr>
                <a:defRPr/>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fld id="{98080BC7-2D60-49B6-B8C8-99C0A78527BA}" type="datetime1">
              <a:rPr lang="fr-FR"/>
              <a:pPr>
                <a:defRPr/>
              </a:pPr>
              <a:t>27/04/2017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CF942D3D-4FB3-4F66-ACC9-022D0DC01927}" type="slidenum">
              <a:rPr lang="fr-BE"/>
              <a:pPr>
                <a:defRPr/>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fld id="{3BAC9687-57A6-4CE7-8478-151E82D76136}" type="datetime1">
              <a:rPr lang="fr-FR"/>
              <a:pPr>
                <a:defRPr/>
              </a:pPr>
              <a:t>27/04/2017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5F3AA389-D0D7-4267-9510-760A6CA1C225}" type="slidenum">
              <a:rPr lang="fr-BE"/>
              <a:pPr>
                <a:defRPr/>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auto">
              <a:spcBef>
                <a:spcPts val="0"/>
              </a:spcBef>
              <a:spcAft>
                <a:spcPts val="0"/>
              </a:spcAft>
              <a:defRPr/>
            </a:pPr>
            <a:endParaRPr lang="fr-FR" sz="2400" dirty="0">
              <a:latin typeface="Times New Roman" pitchFamily="18" charset="0"/>
              <a:cs typeface="+mn-cs"/>
            </a:endParaRPr>
          </a:p>
        </p:txBody>
      </p:sp>
      <p:sp>
        <p:nvSpPr>
          <p:cNvPr id="182274" name="Rectangle 2"/>
          <p:cNvSpPr>
            <a:spLocks noGrp="1" noChangeArrowheads="1"/>
          </p:cNvSpPr>
          <p:nvPr>
            <p:ph type="ctrTitle"/>
          </p:nvPr>
        </p:nvSpPr>
        <p:spPr>
          <a:xfrm>
            <a:off x="685800" y="990600"/>
            <a:ext cx="7772400" cy="1371600"/>
          </a:xfrm>
        </p:spPr>
        <p:txBody>
          <a:bodyPr/>
          <a:lstStyle>
            <a:lvl1pPr>
              <a:defRPr sz="4000"/>
            </a:lvl1pPr>
          </a:lstStyle>
          <a:p>
            <a:r>
              <a:rPr lang="fr-FR"/>
              <a:t>Click to edit Master title style</a:t>
            </a:r>
          </a:p>
        </p:txBody>
      </p:sp>
      <p:sp>
        <p:nvSpPr>
          <p:cNvPr id="182275"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1900"/>
            </a:lvl1pPr>
          </a:lstStyle>
          <a:p>
            <a:r>
              <a:rPr lang="fr-FR"/>
              <a:t>Click to edit Master subtitle style</a:t>
            </a:r>
          </a:p>
        </p:txBody>
      </p:sp>
      <p:sp>
        <p:nvSpPr>
          <p:cNvPr id="5" name="Espace réservé de la dat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sz="1200" smtClean="0">
                <a:latin typeface="+mn-lt"/>
                <a:cs typeface="+mn-cs"/>
              </a:defRPr>
            </a:lvl1pPr>
          </a:lstStyle>
          <a:p>
            <a:pPr>
              <a:defRPr/>
            </a:pPr>
            <a:fld id="{2AA87254-00DF-4B7A-BB72-1BB2A7568730}" type="datetime1">
              <a:rPr lang="fr-FR"/>
              <a:pPr>
                <a:defRPr/>
              </a:pPr>
              <a:t>27/04/2017</a:t>
            </a:fld>
            <a:endParaRPr lang="fr-FR"/>
          </a:p>
        </p:txBody>
      </p:sp>
      <p:sp>
        <p:nvSpPr>
          <p:cNvPr id="6" name="Rectangle 5"/>
          <p:cNvSpPr>
            <a:spLocks noGrp="1" noChangeArrowheads="1"/>
          </p:cNvSpPr>
          <p:nvPr>
            <p:ph type="ftr" sz="quarter" idx="11"/>
          </p:nvPr>
        </p:nvSpPr>
        <p:spPr>
          <a:xfrm>
            <a:off x="3124200" y="6248400"/>
            <a:ext cx="2895600" cy="457200"/>
          </a:xfrm>
        </p:spPr>
        <p:txBody>
          <a:bodyPr/>
          <a:lstStyle>
            <a:lvl1pPr>
              <a:defRPr i="0"/>
            </a:lvl1pPr>
          </a:lstStyle>
          <a:p>
            <a:pPr>
              <a:defRPr/>
            </a:pPr>
            <a:endParaRPr lang="fr-F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3EB7A22E-83B8-4C5A-9CAE-DD009260F790}" type="slidenum">
              <a:rPr lang="fr-FR"/>
              <a:pPr>
                <a:defRPr/>
              </a:pPr>
              <a:t>‹N°›</a:t>
            </a:fld>
            <a:endParaRPr lang="fr-F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pied de page 3"/>
          <p:cNvSpPr>
            <a:spLocks noGrp="1"/>
          </p:cNvSpPr>
          <p:nvPr>
            <p:ph type="ftr" sz="quarter" idx="10"/>
          </p:nvPr>
        </p:nvSpPr>
        <p:spPr/>
        <p:txBody>
          <a:bodyPr/>
          <a:lstStyle>
            <a:lvl1pPr>
              <a:defRPr i="0"/>
            </a:lvl1pPr>
          </a:lstStyle>
          <a:p>
            <a:pPr>
              <a:defRPr/>
            </a:pPr>
            <a:endParaRPr lang="fr-FR"/>
          </a:p>
        </p:txBody>
      </p:sp>
      <p:sp>
        <p:nvSpPr>
          <p:cNvPr id="5" name="Espace réservé du numéro de diapositive 4"/>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u pied de page 3"/>
          <p:cNvSpPr>
            <a:spLocks noGrp="1"/>
          </p:cNvSpPr>
          <p:nvPr>
            <p:ph type="ftr" sz="quarter" idx="10"/>
          </p:nvPr>
        </p:nvSpPr>
        <p:spPr/>
        <p:txBody>
          <a:bodyPr/>
          <a:lstStyle>
            <a:lvl1pPr>
              <a:defRPr i="0"/>
            </a:lvl1pPr>
          </a:lstStyle>
          <a:p>
            <a:pPr>
              <a:defRPr/>
            </a:pPr>
            <a:endParaRPr lang="fr-FR"/>
          </a:p>
        </p:txBody>
      </p:sp>
      <p:sp>
        <p:nvSpPr>
          <p:cNvPr id="5" name="Espace réservé du numéro de diapositive 4"/>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250825" y="1412875"/>
            <a:ext cx="4279900"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683125" y="1412875"/>
            <a:ext cx="4281488"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p:cNvSpPr>
            <a:spLocks noGrp="1"/>
          </p:cNvSpPr>
          <p:nvPr>
            <p:ph type="ftr" sz="quarter" idx="10"/>
          </p:nvPr>
        </p:nvSpPr>
        <p:spPr/>
        <p:txBody>
          <a:bodyPr/>
          <a:lstStyle>
            <a:lvl1pPr>
              <a:defRPr i="0"/>
            </a:lvl1pPr>
          </a:lstStyle>
          <a:p>
            <a:pPr>
              <a:defRPr/>
            </a:pPr>
            <a:endParaRPr lang="fr-FR"/>
          </a:p>
        </p:txBody>
      </p:sp>
      <p:sp>
        <p:nvSpPr>
          <p:cNvPr id="6" name="Espace réservé du numéro de diapositive 5"/>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u pied de page 6"/>
          <p:cNvSpPr>
            <a:spLocks noGrp="1"/>
          </p:cNvSpPr>
          <p:nvPr>
            <p:ph type="ftr" sz="quarter" idx="10"/>
          </p:nvPr>
        </p:nvSpPr>
        <p:spPr/>
        <p:txBody>
          <a:bodyPr/>
          <a:lstStyle>
            <a:lvl1pPr>
              <a:defRPr i="0"/>
            </a:lvl1pPr>
          </a:lstStyle>
          <a:p>
            <a:pPr>
              <a:defRPr/>
            </a:pPr>
            <a:endParaRPr lang="fr-FR"/>
          </a:p>
        </p:txBody>
      </p:sp>
      <p:sp>
        <p:nvSpPr>
          <p:cNvPr id="8" name="Espace réservé du numéro de diapositive 7"/>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pied de page 2"/>
          <p:cNvSpPr>
            <a:spLocks noGrp="1"/>
          </p:cNvSpPr>
          <p:nvPr>
            <p:ph type="ftr" sz="quarter" idx="10"/>
          </p:nvPr>
        </p:nvSpPr>
        <p:spPr/>
        <p:txBody>
          <a:bodyPr/>
          <a:lstStyle>
            <a:lvl1pPr>
              <a:defRPr i="0"/>
            </a:lvl1pPr>
          </a:lstStyle>
          <a:p>
            <a:pPr>
              <a:defRPr/>
            </a:pPr>
            <a:endParaRPr lang="fr-FR"/>
          </a:p>
        </p:txBody>
      </p:sp>
      <p:sp>
        <p:nvSpPr>
          <p:cNvPr id="4" name="Espace réservé du numéro de diapositive 3"/>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a:defRPr i="0"/>
            </a:lvl1pPr>
          </a:lstStyle>
          <a:p>
            <a:pPr>
              <a:defRPr/>
            </a:pPr>
            <a:endParaRPr lang="fr-FR"/>
          </a:p>
        </p:txBody>
      </p:sp>
      <p:sp>
        <p:nvSpPr>
          <p:cNvPr id="3" name="Espace réservé du numéro de diapositive 2"/>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pied de page 4"/>
          <p:cNvSpPr>
            <a:spLocks noGrp="1"/>
          </p:cNvSpPr>
          <p:nvPr>
            <p:ph type="ftr" sz="quarter" idx="10"/>
          </p:nvPr>
        </p:nvSpPr>
        <p:spPr/>
        <p:txBody>
          <a:bodyPr/>
          <a:lstStyle>
            <a:lvl1pPr>
              <a:defRPr i="0"/>
            </a:lvl1pPr>
          </a:lstStyle>
          <a:p>
            <a:pPr>
              <a:defRPr/>
            </a:pPr>
            <a:endParaRPr lang="fr-FR"/>
          </a:p>
        </p:txBody>
      </p:sp>
      <p:sp>
        <p:nvSpPr>
          <p:cNvPr id="6" name="Espace réservé du numéro de diapositive 5"/>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lvl1pPr>
              <a:defRPr/>
            </a:lvl1pPr>
          </a:lstStyle>
          <a:p>
            <a:pPr>
              <a:defRPr/>
            </a:pPr>
            <a:fld id="{7B72274F-0153-43C1-B771-CCCD99A630A7}" type="datetime1">
              <a:rPr lang="fr-FR"/>
              <a:pPr>
                <a:defRPr/>
              </a:pPr>
              <a:t>27/04/2017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3FDB7B3A-FE64-44AA-AE0E-C27013B265A3}" type="slidenum">
              <a:rPr lang="fr-BE"/>
              <a:pPr>
                <a:defRPr/>
              </a:pPr>
              <a:t>‹N°›</a:t>
            </a:fld>
            <a:endParaRPr lang="fr-B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dirty="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u pied de page 4"/>
          <p:cNvSpPr>
            <a:spLocks noGrp="1"/>
          </p:cNvSpPr>
          <p:nvPr>
            <p:ph type="ftr" sz="quarter" idx="10"/>
          </p:nvPr>
        </p:nvSpPr>
        <p:spPr/>
        <p:txBody>
          <a:bodyPr/>
          <a:lstStyle>
            <a:lvl1pPr>
              <a:defRPr i="0"/>
            </a:lvl1pPr>
          </a:lstStyle>
          <a:p>
            <a:pPr>
              <a:defRPr/>
            </a:pPr>
            <a:endParaRPr lang="fr-FR"/>
          </a:p>
        </p:txBody>
      </p:sp>
      <p:sp>
        <p:nvSpPr>
          <p:cNvPr id="6" name="Espace réservé du numéro de diapositive 5"/>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pied de page 3"/>
          <p:cNvSpPr>
            <a:spLocks noGrp="1"/>
          </p:cNvSpPr>
          <p:nvPr>
            <p:ph type="ftr" sz="quarter" idx="10"/>
          </p:nvPr>
        </p:nvSpPr>
        <p:spPr/>
        <p:txBody>
          <a:bodyPr/>
          <a:lstStyle>
            <a:lvl1pPr>
              <a:defRPr i="0"/>
            </a:lvl1pPr>
          </a:lstStyle>
          <a:p>
            <a:pPr>
              <a:defRPr/>
            </a:pPr>
            <a:endParaRPr lang="fr-FR"/>
          </a:p>
        </p:txBody>
      </p:sp>
      <p:sp>
        <p:nvSpPr>
          <p:cNvPr id="5" name="Espace réservé du numéro de diapositive 4"/>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6563" y="304800"/>
            <a:ext cx="2178050" cy="5932488"/>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250825" y="304800"/>
            <a:ext cx="6383338" cy="593248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pied de page 3"/>
          <p:cNvSpPr>
            <a:spLocks noGrp="1"/>
          </p:cNvSpPr>
          <p:nvPr>
            <p:ph type="ftr" sz="quarter" idx="10"/>
          </p:nvPr>
        </p:nvSpPr>
        <p:spPr/>
        <p:txBody>
          <a:bodyPr/>
          <a:lstStyle>
            <a:lvl1pPr>
              <a:defRPr i="0"/>
            </a:lvl1pPr>
          </a:lstStyle>
          <a:p>
            <a:pPr>
              <a:defRPr/>
            </a:pPr>
            <a:endParaRPr lang="fr-FR"/>
          </a:p>
        </p:txBody>
      </p:sp>
      <p:sp>
        <p:nvSpPr>
          <p:cNvPr id="5" name="Espace réservé du numéro de diapositive 4"/>
          <p:cNvSpPr>
            <a:spLocks noGrp="1"/>
          </p:cNvSpPr>
          <p:nvPr>
            <p:ph type="sldNum" sz="quarter" idx="11"/>
          </p:nvPr>
        </p:nvSpPr>
        <p:spPr/>
        <p:txBody>
          <a:bodyPr/>
          <a:lstStyle>
            <a:lvl1pPr>
              <a:defRPr/>
            </a:lvl1pPr>
          </a:lstStyle>
          <a:p>
            <a:pPr>
              <a:defRPr/>
            </a:pPr>
            <a:r>
              <a:rPr lang="fr-FR"/>
              <a:t>1</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u">
    <p:spTree>
      <p:nvGrpSpPr>
        <p:cNvPr id="1" name=""/>
        <p:cNvGrpSpPr/>
        <p:nvPr/>
      </p:nvGrpSpPr>
      <p:grpSpPr>
        <a:xfrm>
          <a:off x="0" y="0"/>
          <a:ext cx="0" cy="0"/>
          <a:chOff x="0" y="0"/>
          <a:chExt cx="0" cy="0"/>
        </a:xfrm>
      </p:grpSpPr>
      <p:sp>
        <p:nvSpPr>
          <p:cNvPr id="2" name="Espace réservé du contenu 1"/>
          <p:cNvSpPr>
            <a:spLocks noGrp="1"/>
          </p:cNvSpPr>
          <p:nvPr>
            <p:ph/>
          </p:nvPr>
        </p:nvSpPr>
        <p:spPr>
          <a:xfrm>
            <a:off x="457200" y="274638"/>
            <a:ext cx="8229600" cy="58515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3" name="Espace réservé de la date 2"/>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smtClean="0">
                <a:latin typeface="+mn-lt"/>
                <a:cs typeface="+mn-cs"/>
              </a:defRPr>
            </a:lvl1pPr>
          </a:lstStyle>
          <a:p>
            <a:pPr>
              <a:defRPr/>
            </a:pPr>
            <a:fld id="{72F9F49D-3946-4949-9911-FE2FE2ED4AA6}" type="datetime1">
              <a:rPr lang="fr-FR"/>
              <a:pPr>
                <a:defRPr/>
              </a:pPr>
              <a:t>27/04/2017</a:t>
            </a:fld>
            <a:endParaRPr lang="en-US"/>
          </a:p>
        </p:txBody>
      </p:sp>
      <p:sp>
        <p:nvSpPr>
          <p:cNvPr id="4" name="Espace réservé du pied de page 3"/>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5" name="Espace réservé du numéro de diapositive 4"/>
          <p:cNvSpPr>
            <a:spLocks noGrp="1"/>
          </p:cNvSpPr>
          <p:nvPr>
            <p:ph type="sldNum" sz="quarter" idx="12"/>
          </p:nvPr>
        </p:nvSpPr>
        <p:spPr>
          <a:xfrm>
            <a:off x="6553200" y="6245225"/>
            <a:ext cx="2133600" cy="476250"/>
          </a:xfrm>
        </p:spPr>
        <p:txBody>
          <a:bodyPr/>
          <a:lstStyle>
            <a:lvl1pPr>
              <a:defRPr/>
            </a:lvl1pPr>
          </a:lstStyle>
          <a:p>
            <a:pPr>
              <a:defRPr/>
            </a:pPr>
            <a:fld id="{551544AC-0ACD-4311-9CFA-C14C645774CD}" type="slidenum">
              <a:rPr lang="en-US"/>
              <a:pPr>
                <a:defRPr/>
              </a:pPr>
              <a:t>‹N°›</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p>
            <a:r>
              <a:rPr lang="fr-FR"/>
              <a:t>Cliquez pour modifier le style du titre</a:t>
            </a:r>
          </a:p>
        </p:txBody>
      </p:sp>
      <p:sp>
        <p:nvSpPr>
          <p:cNvPr id="3" name="Espace réservé du tableau 2"/>
          <p:cNvSpPr>
            <a:spLocks noGrp="1"/>
          </p:cNvSpPr>
          <p:nvPr>
            <p:ph type="tbl" idx="1"/>
          </p:nvPr>
        </p:nvSpPr>
        <p:spPr>
          <a:xfrm>
            <a:off x="457200" y="1600200"/>
            <a:ext cx="8229600" cy="4525963"/>
          </a:xfrm>
        </p:spPr>
        <p:txBody>
          <a:bodyPr/>
          <a:lstStyle/>
          <a:p>
            <a:pPr lvl="0"/>
            <a:endParaRPr lang="fr-FR" noProof="0"/>
          </a:p>
        </p:txBody>
      </p:sp>
      <p:sp>
        <p:nvSpPr>
          <p:cNvPr id="4" name="Espace réservé de la date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smtClean="0">
                <a:latin typeface="+mn-lt"/>
                <a:cs typeface="+mn-cs"/>
              </a:defRPr>
            </a:lvl1pPr>
          </a:lstStyle>
          <a:p>
            <a:pPr>
              <a:defRPr/>
            </a:pPr>
            <a:fld id="{C383779F-E3DB-40E4-AC67-66209E2C22E8}" type="datetime1">
              <a:rPr lang="fr-FR"/>
              <a:pPr>
                <a:defRPr/>
              </a:pPr>
              <a:t>27/04/2017</a:t>
            </a:fld>
            <a:endParaRPr lang="en-US"/>
          </a:p>
        </p:txBody>
      </p:sp>
      <p:sp>
        <p:nvSpPr>
          <p:cNvPr id="5" name="Espace réservé du pied de page 4"/>
          <p:cNvSpPr>
            <a:spLocks noGrp="1"/>
          </p:cNvSpPr>
          <p:nvPr>
            <p:ph type="ftr" sz="quarter" idx="11"/>
          </p:nvPr>
        </p:nvSpPr>
        <p:spPr>
          <a:xfrm>
            <a:off x="3124200" y="6245225"/>
            <a:ext cx="2895600" cy="476250"/>
          </a:xfrm>
        </p:spPr>
        <p:txBody>
          <a:bodyPr/>
          <a:lstStyle>
            <a:lvl1pPr>
              <a:defRPr/>
            </a:lvl1pPr>
          </a:lstStyle>
          <a:p>
            <a:pPr>
              <a:defRPr/>
            </a:pPr>
            <a:endParaRPr lang="en-US"/>
          </a:p>
        </p:txBody>
      </p:sp>
      <p:sp>
        <p:nvSpPr>
          <p:cNvPr id="6" name="Espace réservé du numéro de diapositive 5"/>
          <p:cNvSpPr>
            <a:spLocks noGrp="1"/>
          </p:cNvSpPr>
          <p:nvPr>
            <p:ph type="sldNum" sz="quarter" idx="12"/>
          </p:nvPr>
        </p:nvSpPr>
        <p:spPr>
          <a:xfrm>
            <a:off x="6553200" y="6245225"/>
            <a:ext cx="2133600" cy="476250"/>
          </a:xfrm>
        </p:spPr>
        <p:txBody>
          <a:bodyPr/>
          <a:lstStyle>
            <a:lvl1pPr>
              <a:defRPr/>
            </a:lvl1pPr>
          </a:lstStyle>
          <a:p>
            <a:pPr>
              <a:defRPr/>
            </a:pPr>
            <a:fld id="{6C1A8D52-3D45-43F7-86EC-F8A1BBBDD86E}"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1700695F-E8B4-48F8-A217-53843DF09797}" type="datetime1">
              <a:rPr lang="fr-FR"/>
              <a:pPr>
                <a:defRPr/>
              </a:pPr>
              <a:t>27/04/2017</a:t>
            </a:fld>
            <a:endParaRPr lang="fr-BE"/>
          </a:p>
        </p:txBody>
      </p:sp>
      <p:sp>
        <p:nvSpPr>
          <p:cNvPr id="5" name="Espace réservé du pied de page 4"/>
          <p:cNvSpPr>
            <a:spLocks noGrp="1"/>
          </p:cNvSpPr>
          <p:nvPr>
            <p:ph type="ftr" sz="quarter" idx="11"/>
          </p:nvPr>
        </p:nvSpPr>
        <p:spPr/>
        <p:txBody>
          <a:bodyPr/>
          <a:lstStyle>
            <a:lvl1pPr>
              <a:defRPr/>
            </a:lvl1pPr>
          </a:lstStyle>
          <a:p>
            <a:pPr>
              <a:defRPr/>
            </a:pPr>
            <a:endParaRPr lang="fr-BE"/>
          </a:p>
        </p:txBody>
      </p:sp>
      <p:sp>
        <p:nvSpPr>
          <p:cNvPr id="6" name="Espace réservé du numéro de diapositive 5"/>
          <p:cNvSpPr>
            <a:spLocks noGrp="1"/>
          </p:cNvSpPr>
          <p:nvPr>
            <p:ph type="sldNum" sz="quarter" idx="12"/>
          </p:nvPr>
        </p:nvSpPr>
        <p:spPr/>
        <p:txBody>
          <a:bodyPr/>
          <a:lstStyle>
            <a:lvl1pPr>
              <a:defRPr/>
            </a:lvl1pPr>
          </a:lstStyle>
          <a:p>
            <a:pPr>
              <a:defRPr/>
            </a:pPr>
            <a:fld id="{5DB48E71-5C07-4A82-AA25-BD1E03674151}" type="slidenum">
              <a:rPr lang="fr-BE"/>
              <a:pPr>
                <a:defRPr/>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3"/>
          <p:cNvSpPr>
            <a:spLocks noGrp="1"/>
          </p:cNvSpPr>
          <p:nvPr>
            <p:ph type="dt" sz="half" idx="10"/>
          </p:nvPr>
        </p:nvSpPr>
        <p:spPr/>
        <p:txBody>
          <a:bodyPr/>
          <a:lstStyle>
            <a:lvl1pPr>
              <a:defRPr/>
            </a:lvl1pPr>
          </a:lstStyle>
          <a:p>
            <a:pPr>
              <a:defRPr/>
            </a:pPr>
            <a:fld id="{A37F301E-CA5F-473F-803E-50FE4060F119}" type="datetime1">
              <a:rPr lang="fr-FR"/>
              <a:pPr>
                <a:defRPr/>
              </a:pPr>
              <a:t>27/04/2017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A9133AB4-4CA0-421C-8854-A06AA9764F15}" type="slidenum">
              <a:rPr lang="fr-BE"/>
              <a:pPr>
                <a:defRPr/>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3"/>
          <p:cNvSpPr>
            <a:spLocks noGrp="1"/>
          </p:cNvSpPr>
          <p:nvPr>
            <p:ph type="dt" sz="half" idx="10"/>
          </p:nvPr>
        </p:nvSpPr>
        <p:spPr/>
        <p:txBody>
          <a:bodyPr/>
          <a:lstStyle>
            <a:lvl1pPr>
              <a:defRPr/>
            </a:lvl1pPr>
          </a:lstStyle>
          <a:p>
            <a:pPr>
              <a:defRPr/>
            </a:pPr>
            <a:fld id="{75F0A072-BA14-4287-A580-ABE986346F0D}" type="datetime1">
              <a:rPr lang="fr-FR"/>
              <a:pPr>
                <a:defRPr/>
              </a:pPr>
              <a:t>27/04/2017</a:t>
            </a:fld>
            <a:endParaRPr lang="fr-BE"/>
          </a:p>
        </p:txBody>
      </p:sp>
      <p:sp>
        <p:nvSpPr>
          <p:cNvPr id="8" name="Espace réservé du pied de page 4"/>
          <p:cNvSpPr>
            <a:spLocks noGrp="1"/>
          </p:cNvSpPr>
          <p:nvPr>
            <p:ph type="ftr" sz="quarter" idx="11"/>
          </p:nvPr>
        </p:nvSpPr>
        <p:spPr/>
        <p:txBody>
          <a:bodyPr/>
          <a:lstStyle>
            <a:lvl1pPr>
              <a:defRPr/>
            </a:lvl1pPr>
          </a:lstStyle>
          <a:p>
            <a:pPr>
              <a:defRPr/>
            </a:pPr>
            <a:endParaRPr lang="fr-BE"/>
          </a:p>
        </p:txBody>
      </p:sp>
      <p:sp>
        <p:nvSpPr>
          <p:cNvPr id="9" name="Espace réservé du numéro de diapositive 5"/>
          <p:cNvSpPr>
            <a:spLocks noGrp="1"/>
          </p:cNvSpPr>
          <p:nvPr>
            <p:ph type="sldNum" sz="quarter" idx="12"/>
          </p:nvPr>
        </p:nvSpPr>
        <p:spPr/>
        <p:txBody>
          <a:bodyPr/>
          <a:lstStyle>
            <a:lvl1pPr>
              <a:defRPr/>
            </a:lvl1pPr>
          </a:lstStyle>
          <a:p>
            <a:pPr>
              <a:defRPr/>
            </a:pPr>
            <a:fld id="{D3E4613F-8176-4B38-B902-B6D7E76A90BD}" type="slidenum">
              <a:rPr lang="fr-BE"/>
              <a:pPr>
                <a:defRPr/>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3"/>
          <p:cNvSpPr>
            <a:spLocks noGrp="1"/>
          </p:cNvSpPr>
          <p:nvPr>
            <p:ph type="dt" sz="half" idx="10"/>
          </p:nvPr>
        </p:nvSpPr>
        <p:spPr/>
        <p:txBody>
          <a:bodyPr/>
          <a:lstStyle>
            <a:lvl1pPr>
              <a:defRPr/>
            </a:lvl1pPr>
          </a:lstStyle>
          <a:p>
            <a:pPr>
              <a:defRPr/>
            </a:pPr>
            <a:fld id="{23578B3B-93CF-4292-AB6C-C659B96241D8}" type="datetime1">
              <a:rPr lang="fr-FR"/>
              <a:pPr>
                <a:defRPr/>
              </a:pPr>
              <a:t>27/04/2017</a:t>
            </a:fld>
            <a:endParaRPr lang="fr-BE"/>
          </a:p>
        </p:txBody>
      </p:sp>
      <p:sp>
        <p:nvSpPr>
          <p:cNvPr id="4" name="Espace réservé du pied de page 4"/>
          <p:cNvSpPr>
            <a:spLocks noGrp="1"/>
          </p:cNvSpPr>
          <p:nvPr>
            <p:ph type="ftr" sz="quarter" idx="11"/>
          </p:nvPr>
        </p:nvSpPr>
        <p:spPr/>
        <p:txBody>
          <a:bodyPr/>
          <a:lstStyle>
            <a:lvl1pPr>
              <a:defRPr/>
            </a:lvl1pPr>
          </a:lstStyle>
          <a:p>
            <a:pPr>
              <a:defRPr/>
            </a:pPr>
            <a:endParaRPr lang="fr-BE"/>
          </a:p>
        </p:txBody>
      </p:sp>
      <p:sp>
        <p:nvSpPr>
          <p:cNvPr id="5" name="Espace réservé du numéro de diapositive 5"/>
          <p:cNvSpPr>
            <a:spLocks noGrp="1"/>
          </p:cNvSpPr>
          <p:nvPr>
            <p:ph type="sldNum" sz="quarter" idx="12"/>
          </p:nvPr>
        </p:nvSpPr>
        <p:spPr/>
        <p:txBody>
          <a:bodyPr/>
          <a:lstStyle>
            <a:lvl1pPr>
              <a:defRPr/>
            </a:lvl1pPr>
          </a:lstStyle>
          <a:p>
            <a:pPr>
              <a:defRPr/>
            </a:pPr>
            <a:fld id="{F5BBA621-6943-4E00-893D-D7A476FEA263}" type="slidenum">
              <a:rPr lang="fr-BE"/>
              <a:pPr>
                <a:defRPr/>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AAF73229-F071-4C33-867F-973E54E43289}" type="datetime1">
              <a:rPr lang="fr-FR"/>
              <a:pPr>
                <a:defRPr/>
              </a:pPr>
              <a:t>27/04/2017</a:t>
            </a:fld>
            <a:endParaRPr lang="fr-BE"/>
          </a:p>
        </p:txBody>
      </p:sp>
      <p:sp>
        <p:nvSpPr>
          <p:cNvPr id="3" name="Espace réservé du pied de page 4"/>
          <p:cNvSpPr>
            <a:spLocks noGrp="1"/>
          </p:cNvSpPr>
          <p:nvPr>
            <p:ph type="ftr" sz="quarter" idx="11"/>
          </p:nvPr>
        </p:nvSpPr>
        <p:spPr/>
        <p:txBody>
          <a:bodyPr/>
          <a:lstStyle>
            <a:lvl1pPr>
              <a:defRPr/>
            </a:lvl1pPr>
          </a:lstStyle>
          <a:p>
            <a:pPr>
              <a:defRPr/>
            </a:pPr>
            <a:endParaRPr lang="fr-BE"/>
          </a:p>
        </p:txBody>
      </p:sp>
      <p:sp>
        <p:nvSpPr>
          <p:cNvPr id="4" name="Espace réservé du numéro de diapositive 5"/>
          <p:cNvSpPr>
            <a:spLocks noGrp="1"/>
          </p:cNvSpPr>
          <p:nvPr>
            <p:ph type="sldNum" sz="quarter" idx="12"/>
          </p:nvPr>
        </p:nvSpPr>
        <p:spPr/>
        <p:txBody>
          <a:bodyPr/>
          <a:lstStyle>
            <a:lvl1pPr>
              <a:defRPr/>
            </a:lvl1pPr>
          </a:lstStyle>
          <a:p>
            <a:pPr>
              <a:defRPr/>
            </a:pPr>
            <a:fld id="{8A861F61-4788-4D3F-B0D1-368DCEE320B4}" type="slidenum">
              <a:rPr lang="fr-BE"/>
              <a:pPr>
                <a:defRPr/>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838B31F6-9BD0-44A4-AC82-344F1F99024D}" type="datetime1">
              <a:rPr lang="fr-FR"/>
              <a:pPr>
                <a:defRPr/>
              </a:pPr>
              <a:t>27/04/2017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6F714826-CF0E-49C5-9D56-20ED189DFBAF}" type="slidenum">
              <a:rPr lang="fr-BE"/>
              <a:pPr>
                <a:defRPr/>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BE"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D7C3A749-D3DD-4272-826C-3DD8CD314A1A}" type="datetime1">
              <a:rPr lang="fr-FR"/>
              <a:pPr>
                <a:defRPr/>
              </a:pPr>
              <a:t>27/04/2017</a:t>
            </a:fld>
            <a:endParaRPr lang="fr-BE"/>
          </a:p>
        </p:txBody>
      </p:sp>
      <p:sp>
        <p:nvSpPr>
          <p:cNvPr id="6" name="Espace réservé du pied de page 4"/>
          <p:cNvSpPr>
            <a:spLocks noGrp="1"/>
          </p:cNvSpPr>
          <p:nvPr>
            <p:ph type="ftr" sz="quarter" idx="11"/>
          </p:nvPr>
        </p:nvSpPr>
        <p:spPr/>
        <p:txBody>
          <a:bodyPr/>
          <a:lstStyle>
            <a:lvl1pPr>
              <a:defRPr/>
            </a:lvl1pPr>
          </a:lstStyle>
          <a:p>
            <a:pPr>
              <a:defRPr/>
            </a:pPr>
            <a:endParaRPr lang="fr-BE"/>
          </a:p>
        </p:txBody>
      </p:sp>
      <p:sp>
        <p:nvSpPr>
          <p:cNvPr id="7" name="Espace réservé du numéro de diapositive 5"/>
          <p:cNvSpPr>
            <a:spLocks noGrp="1"/>
          </p:cNvSpPr>
          <p:nvPr>
            <p:ph type="sldNum" sz="quarter" idx="12"/>
          </p:nvPr>
        </p:nvSpPr>
        <p:spPr/>
        <p:txBody>
          <a:bodyPr/>
          <a:lstStyle>
            <a:lvl1pPr>
              <a:defRPr/>
            </a:lvl1pPr>
          </a:lstStyle>
          <a:p>
            <a:pPr>
              <a:defRPr/>
            </a:pPr>
            <a:fld id="{3EA9B2F8-BC93-4FCA-B216-684EBAFBE65F}" type="slidenum">
              <a:rPr lang="fr-BE"/>
              <a:pPr>
                <a:defRPr/>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4"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BE"/>
          </a:p>
        </p:txBody>
      </p:sp>
      <p:sp>
        <p:nvSpPr>
          <p:cNvPr id="3075"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DDB85A1-E008-456E-B700-46DA0D5CCCF2}" type="datetime1">
              <a:rPr lang="fr-FR"/>
              <a:pPr>
                <a:defRPr/>
              </a:pPr>
              <a:t>27/04/2017</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06F3D7B-A782-4D9F-B55D-8761CB87ED3B}" type="slidenum">
              <a:rPr lang="fr-BE"/>
              <a:pPr>
                <a:defRPr/>
              </a:pPr>
              <a:t>‹N°›</a:t>
            </a:fld>
            <a:endParaRPr lang="fr-BE"/>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250825" y="304800"/>
            <a:ext cx="8713788" cy="747713"/>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a:t>Click to edit Master title style</a:t>
            </a:r>
          </a:p>
        </p:txBody>
      </p:sp>
      <p:sp>
        <p:nvSpPr>
          <p:cNvPr id="4099" name="Rectangle 3"/>
          <p:cNvSpPr>
            <a:spLocks noGrp="1" noChangeArrowheads="1"/>
          </p:cNvSpPr>
          <p:nvPr>
            <p:ph type="body" idx="1"/>
          </p:nvPr>
        </p:nvSpPr>
        <p:spPr bwMode="auto">
          <a:xfrm>
            <a:off x="250825" y="1412875"/>
            <a:ext cx="8713788" cy="482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Click to edit Master text styles</a:t>
            </a:r>
          </a:p>
          <a:p>
            <a:pPr lvl="1"/>
            <a:r>
              <a:rPr lang="fr-FR"/>
              <a:t>Second level</a:t>
            </a:r>
          </a:p>
          <a:p>
            <a:pPr lvl="2"/>
            <a:r>
              <a:rPr lang="fr-FR"/>
              <a:t>Third level</a:t>
            </a:r>
          </a:p>
          <a:p>
            <a:pPr lvl="3"/>
            <a:r>
              <a:rPr lang="fr-FR"/>
              <a:t>Fourth level</a:t>
            </a:r>
          </a:p>
          <a:p>
            <a:pPr lvl="4"/>
            <a:r>
              <a:rPr lang="fr-FR"/>
              <a:t>Fifth level</a:t>
            </a:r>
          </a:p>
        </p:txBody>
      </p:sp>
      <p:sp>
        <p:nvSpPr>
          <p:cNvPr id="181252" name="AutoShape 4"/>
          <p:cNvSpPr>
            <a:spLocks noChangeArrowheads="1"/>
          </p:cNvSpPr>
          <p:nvPr/>
        </p:nvSpPr>
        <p:spPr bwMode="auto">
          <a:xfrm>
            <a:off x="611188" y="1196975"/>
            <a:ext cx="7958137" cy="109538"/>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fontAlgn="auto">
              <a:spcBef>
                <a:spcPts val="0"/>
              </a:spcBef>
              <a:spcAft>
                <a:spcPts val="0"/>
              </a:spcAft>
              <a:defRPr/>
            </a:pPr>
            <a:endParaRPr lang="fr-FR" sz="2400" dirty="0">
              <a:latin typeface="Times New Roman" pitchFamily="18" charset="0"/>
              <a:cs typeface="+mn-cs"/>
            </a:endParaRPr>
          </a:p>
        </p:txBody>
      </p:sp>
      <p:sp>
        <p:nvSpPr>
          <p:cNvPr id="181253" name="Line 5"/>
          <p:cNvSpPr>
            <a:spLocks noChangeShapeType="1"/>
          </p:cNvSpPr>
          <p:nvPr/>
        </p:nvSpPr>
        <p:spPr bwMode="auto">
          <a:xfrm flipV="1">
            <a:off x="323850" y="6308725"/>
            <a:ext cx="8640763" cy="0"/>
          </a:xfrm>
          <a:prstGeom prst="line">
            <a:avLst/>
          </a:prstGeom>
          <a:noFill/>
          <a:ln w="3175">
            <a:solidFill>
              <a:schemeClr val="accent2"/>
            </a:solidFill>
            <a:round/>
            <a:headEnd/>
            <a:tailEnd/>
          </a:ln>
          <a:effectLst/>
        </p:spPr>
        <p:txBody>
          <a:bodyPr/>
          <a:lstStyle/>
          <a:p>
            <a:pPr fontAlgn="auto">
              <a:spcBef>
                <a:spcPts val="0"/>
              </a:spcBef>
              <a:spcAft>
                <a:spcPts val="0"/>
              </a:spcAft>
              <a:defRPr/>
            </a:pPr>
            <a:endParaRPr lang="fr-FR" dirty="0">
              <a:latin typeface="+mn-lt"/>
              <a:cs typeface="+mn-cs"/>
            </a:endParaRPr>
          </a:p>
        </p:txBody>
      </p:sp>
      <p:sp>
        <p:nvSpPr>
          <p:cNvPr id="181255" name="Rectangle 7"/>
          <p:cNvSpPr>
            <a:spLocks noGrp="1" noChangeArrowheads="1"/>
          </p:cNvSpPr>
          <p:nvPr>
            <p:ph type="ftr" sz="quarter" idx="3"/>
          </p:nvPr>
        </p:nvSpPr>
        <p:spPr bwMode="auto">
          <a:xfrm>
            <a:off x="1403350" y="6381750"/>
            <a:ext cx="5976938"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sz="1200" i="1">
                <a:latin typeface="+mn-lt"/>
                <a:cs typeface="+mn-cs"/>
              </a:defRPr>
            </a:lvl1pPr>
          </a:lstStyle>
          <a:p>
            <a:pPr>
              <a:defRPr/>
            </a:pPr>
            <a:endParaRPr lang="fr-FR"/>
          </a:p>
        </p:txBody>
      </p:sp>
      <p:sp>
        <p:nvSpPr>
          <p:cNvPr id="181256" name="Rectangle 8"/>
          <p:cNvSpPr>
            <a:spLocks noGrp="1" noChangeArrowheads="1"/>
          </p:cNvSpPr>
          <p:nvPr>
            <p:ph type="sldNum" sz="quarter" idx="4"/>
          </p:nvPr>
        </p:nvSpPr>
        <p:spPr bwMode="auto">
          <a:xfrm>
            <a:off x="8316913" y="6381750"/>
            <a:ext cx="647700" cy="339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sz="1200">
                <a:latin typeface="+mn-lt"/>
                <a:cs typeface="+mn-cs"/>
              </a:defRPr>
            </a:lvl1pPr>
          </a:lstStyle>
          <a:p>
            <a:pPr>
              <a:defRPr/>
            </a:pPr>
            <a:r>
              <a:rPr lang="fr-FR"/>
              <a:t>1</a:t>
            </a:r>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 id="2147484005" r:id="rId12"/>
    <p:sldLayoutId id="2147484006" r:id="rId13"/>
  </p:sldLayoutIdLst>
  <p:hf sldNum="0"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è"/>
        <a:defRPr sz="28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itchFamily="2" charset="2"/>
        <a:buChar char="ð"/>
        <a:defRPr sz="16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itchFamily="2" charset="2"/>
        <a:buChar char="ä"/>
        <a:defRPr sz="14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itchFamily="2" charset="2"/>
        <a:buChar char="§"/>
        <a:defRPr sz="13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13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13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13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13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1285875" y="2357438"/>
            <a:ext cx="6837363" cy="646112"/>
          </a:xfrm>
          <a:prstGeom prst="rect">
            <a:avLst/>
          </a:prstGeom>
          <a:noFill/>
          <a:ln w="76200" cmpd="tri">
            <a:solidFill>
              <a:schemeClr val="tx1"/>
            </a:solidFill>
            <a:miter lim="800000"/>
            <a:headEnd/>
            <a:tailEnd/>
          </a:ln>
        </p:spPr>
        <p:txBody>
          <a:bodyPr>
            <a:spAutoFit/>
          </a:bodyPr>
          <a:lstStyle/>
          <a:p>
            <a:pPr algn="ctr"/>
            <a:endParaRPr lang="fr-FR" sz="3600" b="1" i="1">
              <a:solidFill>
                <a:schemeClr val="accent2"/>
              </a:solidFill>
              <a:latin typeface="Times New Roman" pitchFamily="18" charset="0"/>
            </a:endParaRPr>
          </a:p>
        </p:txBody>
      </p:sp>
      <p:sp>
        <p:nvSpPr>
          <p:cNvPr id="18435" name="Rectangle 3"/>
          <p:cNvSpPr>
            <a:spLocks noChangeArrowheads="1"/>
          </p:cNvSpPr>
          <p:nvPr/>
        </p:nvSpPr>
        <p:spPr bwMode="auto">
          <a:xfrm>
            <a:off x="1377950" y="2214563"/>
            <a:ext cx="6080125" cy="769937"/>
          </a:xfrm>
          <a:prstGeom prst="rect">
            <a:avLst/>
          </a:prstGeom>
          <a:noFill/>
          <a:ln w="9525">
            <a:noFill/>
            <a:miter lim="800000"/>
            <a:headEnd/>
            <a:tailEnd/>
          </a:ln>
        </p:spPr>
        <p:txBody>
          <a:bodyPr wrap="none">
            <a:spAutoFit/>
          </a:bodyPr>
          <a:lstStyle/>
          <a:p>
            <a:pPr algn="ctr"/>
            <a:r>
              <a:rPr lang="fr-FR" sz="4400" b="1">
                <a:solidFill>
                  <a:srgbClr val="C00000"/>
                </a:solidFill>
                <a:latin typeface="Times New Roman" pitchFamily="18" charset="0"/>
              </a:rPr>
              <a:t>Analyse Macroéconomie</a:t>
            </a:r>
          </a:p>
        </p:txBody>
      </p:sp>
      <p:sp>
        <p:nvSpPr>
          <p:cNvPr id="18437" name="Text Box 10"/>
          <p:cNvSpPr txBox="1">
            <a:spLocks noChangeArrowheads="1"/>
          </p:cNvSpPr>
          <p:nvPr/>
        </p:nvSpPr>
        <p:spPr bwMode="auto">
          <a:xfrm>
            <a:off x="3563888" y="5733256"/>
            <a:ext cx="2700337" cy="1169551"/>
          </a:xfrm>
          <a:prstGeom prst="rect">
            <a:avLst/>
          </a:prstGeom>
          <a:noFill/>
          <a:ln w="9525">
            <a:noFill/>
            <a:miter lim="800000"/>
            <a:headEnd/>
            <a:tailEnd/>
          </a:ln>
        </p:spPr>
        <p:txBody>
          <a:bodyPr>
            <a:spAutoFit/>
          </a:bodyPr>
          <a:lstStyle/>
          <a:p>
            <a:pPr algn="r">
              <a:spcBef>
                <a:spcPct val="50000"/>
              </a:spcBef>
            </a:pPr>
            <a:r>
              <a:rPr lang="fr-FR" sz="2800" b="1" dirty="0">
                <a:solidFill>
                  <a:schemeClr val="hlink"/>
                </a:solidFill>
                <a:latin typeface="Times New Roman" pitchFamily="18" charset="0"/>
              </a:rPr>
              <a:t>2016-2017</a:t>
            </a:r>
          </a:p>
          <a:p>
            <a:pPr algn="r">
              <a:spcBef>
                <a:spcPct val="50000"/>
              </a:spcBef>
            </a:pPr>
            <a:endParaRPr lang="fr-FR" sz="2800" b="1" dirty="0">
              <a:solidFill>
                <a:schemeClr val="hlink"/>
              </a:solidFill>
              <a:latin typeface="Times New Roman" pitchFamily="18" charset="0"/>
            </a:endParaRPr>
          </a:p>
        </p:txBody>
      </p:sp>
      <p:pic>
        <p:nvPicPr>
          <p:cNvPr id="18438" name="Image 1"/>
          <p:cNvPicPr>
            <a:picLocks noChangeAspect="1" noChangeArrowheads="1"/>
          </p:cNvPicPr>
          <p:nvPr/>
        </p:nvPicPr>
        <p:blipFill>
          <a:blip r:embed="rId2"/>
          <a:srcRect/>
          <a:stretch>
            <a:fillRect/>
          </a:stretch>
        </p:blipFill>
        <p:spPr bwMode="auto">
          <a:xfrm>
            <a:off x="0" y="0"/>
            <a:ext cx="9144000" cy="2214563"/>
          </a:xfrm>
          <a:prstGeom prst="rect">
            <a:avLst/>
          </a:prstGeom>
          <a:noFill/>
          <a:ln w="9525">
            <a:noFill/>
            <a:miter lim="800000"/>
            <a:headEnd/>
            <a:tailEnd/>
          </a:ln>
        </p:spPr>
      </p:pic>
      <p:sp>
        <p:nvSpPr>
          <p:cNvPr id="18439" name="Rectangle 11"/>
          <p:cNvSpPr>
            <a:spLocks noChangeArrowheads="1"/>
          </p:cNvSpPr>
          <p:nvPr/>
        </p:nvSpPr>
        <p:spPr bwMode="auto">
          <a:xfrm>
            <a:off x="1357313" y="3000375"/>
            <a:ext cx="6786562" cy="461963"/>
          </a:xfrm>
          <a:prstGeom prst="rect">
            <a:avLst/>
          </a:prstGeom>
          <a:noFill/>
          <a:ln w="9525">
            <a:noFill/>
            <a:miter lim="800000"/>
            <a:headEnd/>
            <a:tailEnd/>
          </a:ln>
        </p:spPr>
        <p:txBody>
          <a:bodyPr>
            <a:spAutoFit/>
          </a:bodyPr>
          <a:lstStyle/>
          <a:p>
            <a:pPr algn="ctr"/>
            <a:r>
              <a:rPr lang="fr-FR" sz="2400" b="1">
                <a:solidFill>
                  <a:srgbClr val="002060"/>
                </a:solidFill>
                <a:latin typeface="Times New Roman" pitchFamily="18" charset="0"/>
              </a:rPr>
              <a:t>Chapitre II : Les agrégats macro-économiques </a:t>
            </a:r>
            <a:endParaRPr lang="fr-FR" sz="2800" b="1">
              <a:solidFill>
                <a:srgbClr val="002060"/>
              </a:solidFill>
              <a:latin typeface="Times New Roman" pitchFamily="18" charset="0"/>
            </a:endParaRPr>
          </a:p>
        </p:txBody>
      </p:sp>
      <p:sp>
        <p:nvSpPr>
          <p:cNvPr id="18440" name="Text Box 5"/>
          <p:cNvSpPr txBox="1">
            <a:spLocks noChangeArrowheads="1"/>
          </p:cNvSpPr>
          <p:nvPr/>
        </p:nvSpPr>
        <p:spPr bwMode="auto">
          <a:xfrm>
            <a:off x="3131840" y="3645024"/>
            <a:ext cx="3929062" cy="1631216"/>
          </a:xfrm>
          <a:prstGeom prst="rect">
            <a:avLst/>
          </a:prstGeom>
          <a:noFill/>
          <a:ln w="9525">
            <a:noFill/>
            <a:miter lim="800000"/>
            <a:headEnd/>
            <a:tailEnd/>
          </a:ln>
        </p:spPr>
        <p:txBody>
          <a:bodyPr>
            <a:spAutoFit/>
          </a:bodyPr>
          <a:lstStyle/>
          <a:p>
            <a:pPr>
              <a:spcBef>
                <a:spcPct val="50000"/>
              </a:spcBef>
            </a:pPr>
            <a:endParaRPr lang="fr-FR" sz="2800" b="1" dirty="0"/>
          </a:p>
          <a:p>
            <a:pPr>
              <a:spcBef>
                <a:spcPct val="50000"/>
              </a:spcBef>
            </a:pPr>
            <a:r>
              <a:rPr lang="fr-FR" sz="2400" b="1" dirty="0"/>
              <a:t>Pr. LEMSSAOUI</a:t>
            </a:r>
          </a:p>
          <a:p>
            <a:pPr>
              <a:spcBef>
                <a:spcPct val="50000"/>
              </a:spcBef>
              <a:buFont typeface="Wingdings" pitchFamily="2" charset="2"/>
              <a:buChar char="Ø"/>
            </a:pPr>
            <a:endParaRPr lang="fr-FR"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1501775"/>
            <a:ext cx="9144000" cy="3370153"/>
          </a:xfrm>
          <a:prstGeom prst="rect">
            <a:avLst/>
          </a:prstGeom>
          <a:noFill/>
          <a:ln w="12700">
            <a:noFill/>
            <a:miter lim="800000"/>
            <a:headEnd/>
            <a:tailEnd/>
          </a:ln>
        </p:spPr>
        <p:txBody>
          <a:bodyPr bIns="0" anchor="ctr">
            <a:spAutoFit/>
          </a:bodyPr>
          <a:lstStyle/>
          <a:p>
            <a:pPr algn="just"/>
            <a:r>
              <a:rPr lang="fr-FR" sz="2400" b="1" u="sng" dirty="0">
                <a:latin typeface="Verdana" pitchFamily="34" charset="0"/>
              </a:rPr>
              <a:t>Définition 1</a:t>
            </a:r>
            <a:r>
              <a:rPr lang="fr-FR" sz="2400" b="1" dirty="0">
                <a:latin typeface="Verdana" pitchFamily="34" charset="0"/>
              </a:rPr>
              <a:t> : Le PIB au prix de marché est la somme des valeurs ajoutées brutes de toutes les unités productrices résidentes, augmentée des impôts nets de subventions sur les produits.</a:t>
            </a:r>
          </a:p>
          <a:p>
            <a:endParaRPr lang="fr-FR" sz="2400" dirty="0">
              <a:latin typeface="Verdana" pitchFamily="34" charset="0"/>
            </a:endParaRPr>
          </a:p>
          <a:p>
            <a:pPr algn="ctr"/>
            <a:r>
              <a:rPr lang="fr-FR" sz="2400" b="1" dirty="0">
                <a:latin typeface="Verdana" pitchFamily="34" charset="0"/>
              </a:rPr>
              <a:t>PIB aux prix du marché = </a:t>
            </a:r>
          </a:p>
          <a:p>
            <a:pPr algn="ctr"/>
            <a:r>
              <a:rPr lang="fr-FR" sz="2400" b="1" dirty="0">
                <a:latin typeface="Verdana" pitchFamily="34" charset="0"/>
              </a:rPr>
              <a:t>∑ valeurs ajoutées </a:t>
            </a:r>
          </a:p>
          <a:p>
            <a:pPr algn="ctr"/>
            <a:r>
              <a:rPr lang="fr-FR" sz="2400" b="1" dirty="0">
                <a:latin typeface="Verdana" pitchFamily="34" charset="0"/>
              </a:rPr>
              <a:t>+ </a:t>
            </a:r>
            <a:r>
              <a:rPr lang="fr-FR" sz="2400" b="1" dirty="0">
                <a:solidFill>
                  <a:srgbClr val="0070C0"/>
                </a:solidFill>
                <a:latin typeface="Verdana" pitchFamily="34" charset="0"/>
              </a:rPr>
              <a:t>impôts sur les produits </a:t>
            </a:r>
          </a:p>
          <a:p>
            <a:pPr algn="ctr"/>
            <a:r>
              <a:rPr lang="fr-FR" sz="2400" b="1" dirty="0">
                <a:latin typeface="Verdana" pitchFamily="34" charset="0"/>
              </a:rPr>
              <a:t>- subventions sur les produits</a:t>
            </a:r>
            <a:endParaRPr lang="fr-FR" sz="2400" dirty="0">
              <a:latin typeface="Verdana" pitchFamily="34" charset="0"/>
            </a:endParaRPr>
          </a:p>
        </p:txBody>
      </p:sp>
      <p:sp>
        <p:nvSpPr>
          <p:cNvPr id="30723" name="Rectangle 2"/>
          <p:cNvSpPr>
            <a:spLocks noChangeArrowheads="1"/>
          </p:cNvSpPr>
          <p:nvPr/>
        </p:nvSpPr>
        <p:spPr bwMode="auto">
          <a:xfrm>
            <a:off x="357188" y="142875"/>
            <a:ext cx="8572500" cy="707886"/>
          </a:xfrm>
          <a:prstGeom prst="rect">
            <a:avLst/>
          </a:prstGeom>
          <a:noFill/>
          <a:ln w="9525">
            <a:noFill/>
            <a:miter lim="800000"/>
            <a:headEnd/>
            <a:tailEnd/>
          </a:ln>
        </p:spPr>
        <p:txBody>
          <a:bodyPr>
            <a:spAutoFit/>
          </a:bodyPr>
          <a:lstStyle/>
          <a:p>
            <a:r>
              <a:rPr lang="fr-FR" sz="2000" b="1" dirty="0">
                <a:solidFill>
                  <a:srgbClr val="C00000"/>
                </a:solidFill>
                <a:latin typeface="Verdana" pitchFamily="34" charset="0"/>
              </a:rPr>
              <a:t>Le PIB sous l’angle de la production</a:t>
            </a:r>
          </a:p>
          <a:p>
            <a:r>
              <a:rPr lang="fr-FR" sz="2000" b="1" dirty="0">
                <a:solidFill>
                  <a:srgbClr val="000000"/>
                </a:solidFill>
                <a:latin typeface="Verdana" pitchFamily="34" charset="0"/>
              </a:rPr>
              <a:t>La production des unités résidentes</a:t>
            </a:r>
            <a:endParaRPr lang="fr-FR" sz="2000" dirty="0">
              <a:solidFill>
                <a:srgbClr val="C00000"/>
              </a:solidFill>
              <a:latin typeface="Verdana"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2143116"/>
            <a:ext cx="9144000" cy="2262158"/>
          </a:xfrm>
          <a:prstGeom prst="rect">
            <a:avLst/>
          </a:prstGeom>
          <a:noFill/>
          <a:ln w="12700">
            <a:noFill/>
            <a:miter lim="800000"/>
            <a:headEnd/>
            <a:tailEnd/>
          </a:ln>
        </p:spPr>
        <p:txBody>
          <a:bodyPr wrap="square" bIns="0" anchor="ctr">
            <a:spAutoFit/>
          </a:bodyPr>
          <a:lstStyle/>
          <a:p>
            <a:pPr algn="just"/>
            <a:r>
              <a:rPr lang="fr-FR" sz="2400" b="1" u="sng" dirty="0">
                <a:latin typeface="Verdana" pitchFamily="34" charset="0"/>
                <a:cs typeface="Times New Roman" pitchFamily="18" charset="0"/>
              </a:rPr>
              <a:t>Définition 2</a:t>
            </a:r>
            <a:r>
              <a:rPr lang="fr-FR" sz="2400" b="1" dirty="0">
                <a:latin typeface="Verdana" pitchFamily="34" charset="0"/>
                <a:cs typeface="Times New Roman" pitchFamily="18" charset="0"/>
              </a:rPr>
              <a:t> : Le PIB au prix de marché est la somme des emplois finals de biens et de services.</a:t>
            </a:r>
          </a:p>
          <a:p>
            <a:pPr algn="ctr"/>
            <a:endParaRPr lang="fr-FR" sz="2400" b="1" dirty="0">
              <a:latin typeface="Verdana" pitchFamily="34" charset="0"/>
              <a:cs typeface="Times New Roman" pitchFamily="18" charset="0"/>
            </a:endParaRPr>
          </a:p>
          <a:p>
            <a:pPr algn="ctr"/>
            <a:r>
              <a:rPr lang="fr-FR" sz="2400" b="1" dirty="0">
                <a:latin typeface="Verdana" pitchFamily="34" charset="0"/>
                <a:cs typeface="Times New Roman" pitchFamily="18" charset="0"/>
              </a:rPr>
              <a:t>PIB aux prix du marché = </a:t>
            </a:r>
          </a:p>
          <a:p>
            <a:pPr algn="ctr"/>
            <a:r>
              <a:rPr lang="fr-FR" sz="2400" b="1" dirty="0">
                <a:latin typeface="Verdana" pitchFamily="34" charset="0"/>
                <a:cs typeface="Times New Roman" pitchFamily="18" charset="0"/>
              </a:rPr>
              <a:t>Dépenses de consommation finale + FBCF+ </a:t>
            </a:r>
            <a:r>
              <a:rPr lang="fr-FR" sz="2400" b="1" dirty="0">
                <a:latin typeface="Verdana" pitchFamily="34" charset="0"/>
                <a:cs typeface="Times New Roman" pitchFamily="18" charset="0"/>
                <a:sym typeface="Wingdings 3" pitchFamily="18" charset="2"/>
              </a:rPr>
              <a:t></a:t>
            </a:r>
            <a:r>
              <a:rPr lang="fr-FR" sz="2400" b="1" dirty="0">
                <a:latin typeface="Verdana" pitchFamily="34" charset="0"/>
                <a:cs typeface="Times New Roman" pitchFamily="18" charset="0"/>
              </a:rPr>
              <a:t>ST + Exportations - Importations</a:t>
            </a:r>
          </a:p>
        </p:txBody>
      </p:sp>
      <p:sp>
        <p:nvSpPr>
          <p:cNvPr id="34819" name="Rectangle 1"/>
          <p:cNvSpPr>
            <a:spLocks noChangeArrowheads="1"/>
          </p:cNvSpPr>
          <p:nvPr/>
        </p:nvSpPr>
        <p:spPr bwMode="auto">
          <a:xfrm>
            <a:off x="0" y="0"/>
            <a:ext cx="9144000" cy="1200150"/>
          </a:xfrm>
          <a:prstGeom prst="rect">
            <a:avLst/>
          </a:prstGeom>
          <a:noFill/>
          <a:ln w="9525">
            <a:noFill/>
            <a:miter lim="800000"/>
            <a:headEnd/>
            <a:tailEnd/>
          </a:ln>
        </p:spPr>
        <p:txBody>
          <a:bodyPr anchor="ctr">
            <a:spAutoFit/>
          </a:bodyPr>
          <a:lstStyle/>
          <a:p>
            <a:pPr algn="ctr"/>
            <a:r>
              <a:rPr lang="fr-FR" sz="2400" b="1" dirty="0">
                <a:solidFill>
                  <a:srgbClr val="C00000"/>
                </a:solidFill>
                <a:latin typeface="Verdana" pitchFamily="34" charset="0"/>
                <a:cs typeface="Times New Roman" pitchFamily="18" charset="0"/>
              </a:rPr>
              <a:t>Le PIB sous l’angle de la dépense</a:t>
            </a:r>
          </a:p>
          <a:p>
            <a:pPr algn="ctr"/>
            <a:r>
              <a:rPr lang="fr-FR" sz="2400" b="1" dirty="0">
                <a:latin typeface="Verdana" pitchFamily="34" charset="0"/>
              </a:rPr>
              <a:t>La demande adressée aux unités de production résidentes</a:t>
            </a:r>
            <a:endParaRPr lang="fr-FR" sz="2400" dirty="0">
              <a:solidFill>
                <a:srgbClr val="C00000"/>
              </a:solidFill>
              <a:latin typeface="Verdana"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0" y="1285875"/>
            <a:ext cx="9144000" cy="5770563"/>
          </a:xfrm>
          <a:prstGeom prst="rect">
            <a:avLst/>
          </a:prstGeom>
          <a:noFill/>
          <a:ln w="12700">
            <a:noFill/>
            <a:miter lim="800000"/>
            <a:headEnd/>
            <a:tailEnd/>
          </a:ln>
          <a:effectLst>
            <a:glow rad="63500">
              <a:schemeClr val="accent2">
                <a:satMod val="175000"/>
                <a:alpha val="40000"/>
              </a:schemeClr>
            </a:glow>
          </a:effectLst>
        </p:spPr>
        <p:txBody>
          <a:bodyPr bIns="0" anchor="ctr">
            <a:spAutoFit/>
          </a:bodyPr>
          <a:lstStyle/>
          <a:p>
            <a:pPr algn="just"/>
            <a:r>
              <a:rPr lang="fr-FR" sz="2400" b="1" u="sng" dirty="0">
                <a:latin typeface="Verdana" pitchFamily="34" charset="0"/>
              </a:rPr>
              <a:t>Définition 3</a:t>
            </a:r>
            <a:r>
              <a:rPr lang="fr-FR" sz="2400" b="1" dirty="0">
                <a:latin typeface="Verdana" pitchFamily="34" charset="0"/>
              </a:rPr>
              <a:t> :</a:t>
            </a:r>
            <a:r>
              <a:rPr lang="fr-FR" sz="2400" dirty="0">
                <a:latin typeface="Verdana" pitchFamily="34" charset="0"/>
              </a:rPr>
              <a:t>le PIB au prix de marché est la somme des revenus des facteurs de production tirés des activités économiques c-à-d la somme de l’ensemble de la rémunération des salariés, des autres impôts nets de subventions sur la production et les importations et de l'excédent brut d'exploitation</a:t>
            </a:r>
            <a:endParaRPr lang="fr-FR" sz="2400" dirty="0">
              <a:solidFill>
                <a:srgbClr val="FF0000"/>
              </a:solidFill>
              <a:latin typeface="Verdana" pitchFamily="34" charset="0"/>
            </a:endParaRPr>
          </a:p>
          <a:p>
            <a:r>
              <a:rPr lang="fr-FR" sz="2400" dirty="0">
                <a:solidFill>
                  <a:srgbClr val="FF0000"/>
                </a:solidFill>
                <a:latin typeface="Verdana" pitchFamily="34" charset="0"/>
              </a:rPr>
              <a:t> </a:t>
            </a:r>
          </a:p>
          <a:p>
            <a:pPr algn="ctr"/>
            <a:r>
              <a:rPr lang="fr-FR" sz="2400" b="1" dirty="0">
                <a:solidFill>
                  <a:srgbClr val="FF0000"/>
                </a:solidFill>
                <a:latin typeface="Verdana" pitchFamily="34" charset="0"/>
              </a:rPr>
              <a:t>PIB aux prix du marché =</a:t>
            </a:r>
            <a:r>
              <a:rPr lang="fr-FR" sz="2400" dirty="0">
                <a:latin typeface="Verdana" pitchFamily="34" charset="0"/>
              </a:rPr>
              <a:t> </a:t>
            </a:r>
          </a:p>
          <a:p>
            <a:pPr algn="ctr"/>
            <a:r>
              <a:rPr lang="fr-FR" sz="2400" b="1" dirty="0">
                <a:latin typeface="Verdana" pitchFamily="34" charset="0"/>
              </a:rPr>
              <a:t>rémunérations des salariés </a:t>
            </a:r>
          </a:p>
          <a:p>
            <a:pPr algn="ctr"/>
            <a:r>
              <a:rPr lang="fr-FR" sz="2400" b="1" dirty="0">
                <a:latin typeface="Verdana" pitchFamily="34" charset="0"/>
              </a:rPr>
              <a:t>+ </a:t>
            </a:r>
            <a:r>
              <a:rPr lang="fr-FR" sz="2400" b="1" dirty="0">
                <a:solidFill>
                  <a:srgbClr val="0070C0"/>
                </a:solidFill>
                <a:latin typeface="Verdana" pitchFamily="34" charset="0"/>
              </a:rPr>
              <a:t>impôts sur la production et les importations </a:t>
            </a:r>
            <a:r>
              <a:rPr lang="fr-FR" sz="2400" b="1" dirty="0">
                <a:latin typeface="Verdana" pitchFamily="34" charset="0"/>
              </a:rPr>
              <a:t>(TVA et DD) </a:t>
            </a:r>
          </a:p>
          <a:p>
            <a:pPr algn="ctr"/>
            <a:r>
              <a:rPr lang="fr-FR" sz="2400" b="1" dirty="0">
                <a:latin typeface="Verdana" pitchFamily="34" charset="0"/>
              </a:rPr>
              <a:t>+Excédent brut d’exploitation (+ revenus mixtes)</a:t>
            </a:r>
            <a:r>
              <a:rPr lang="fr-FR" sz="2400" dirty="0">
                <a:latin typeface="Verdana" pitchFamily="34" charset="0"/>
              </a:rPr>
              <a:t> </a:t>
            </a:r>
          </a:p>
          <a:p>
            <a:pPr algn="ctr"/>
            <a:r>
              <a:rPr lang="fr-FR" sz="2400" b="1" dirty="0">
                <a:latin typeface="Verdana" pitchFamily="34" charset="0"/>
              </a:rPr>
              <a:t>– subventions</a:t>
            </a:r>
          </a:p>
          <a:p>
            <a:endParaRPr lang="fr-FR" sz="2000" b="1" dirty="0">
              <a:latin typeface="Verdana" pitchFamily="34" charset="0"/>
            </a:endParaRPr>
          </a:p>
          <a:p>
            <a:pPr algn="just"/>
            <a:endParaRPr lang="fr-FR" sz="2000" dirty="0">
              <a:latin typeface="Verdana" pitchFamily="34" charset="0"/>
            </a:endParaRPr>
          </a:p>
          <a:p>
            <a:pPr algn="just"/>
            <a:endParaRPr lang="fr-FR" sz="2000" dirty="0">
              <a:latin typeface="Verdana" pitchFamily="34" charset="0"/>
            </a:endParaRPr>
          </a:p>
        </p:txBody>
      </p:sp>
      <p:sp>
        <p:nvSpPr>
          <p:cNvPr id="36867" name="Rectangle 2"/>
          <p:cNvSpPr>
            <a:spLocks noChangeArrowheads="1"/>
          </p:cNvSpPr>
          <p:nvPr/>
        </p:nvSpPr>
        <p:spPr bwMode="auto">
          <a:xfrm>
            <a:off x="285750" y="9525"/>
            <a:ext cx="8858250" cy="707886"/>
          </a:xfrm>
          <a:prstGeom prst="rect">
            <a:avLst/>
          </a:prstGeom>
          <a:noFill/>
          <a:ln w="9525">
            <a:noFill/>
            <a:miter lim="800000"/>
            <a:headEnd/>
            <a:tailEnd/>
          </a:ln>
        </p:spPr>
        <p:txBody>
          <a:bodyPr>
            <a:spAutoFit/>
          </a:bodyPr>
          <a:lstStyle/>
          <a:p>
            <a:pPr algn="ctr"/>
            <a:r>
              <a:rPr lang="fr-FR" sz="2000" b="1" dirty="0">
                <a:solidFill>
                  <a:srgbClr val="C00000"/>
                </a:solidFill>
                <a:latin typeface="Verdana" pitchFamily="34" charset="0"/>
              </a:rPr>
              <a:t>Le PIB sous l’angle des revenus</a:t>
            </a:r>
          </a:p>
          <a:p>
            <a:pPr algn="ctr"/>
            <a:r>
              <a:rPr lang="fr-FR" sz="2000" dirty="0">
                <a:latin typeface="Verdana" pitchFamily="34" charset="0"/>
              </a:rPr>
              <a:t>Les revenus distribués par les unités de production résidentes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85750"/>
            <a:ext cx="9144000" cy="714375"/>
          </a:xfrm>
        </p:spPr>
        <p:txBody>
          <a:bodyPr/>
          <a:lstStyle/>
          <a:p>
            <a:pPr algn="ctr"/>
            <a:r>
              <a:rPr lang="fr-FR" altLang="fr-FR" sz="3600" b="1" i="1" dirty="0">
                <a:solidFill>
                  <a:srgbClr val="C00000"/>
                </a:solidFill>
              </a:rPr>
              <a:t>Le taux de croissance économique</a:t>
            </a:r>
          </a:p>
        </p:txBody>
      </p:sp>
      <p:sp>
        <p:nvSpPr>
          <p:cNvPr id="38915" name="Rectangle 4"/>
          <p:cNvSpPr>
            <a:spLocks noChangeArrowheads="1"/>
          </p:cNvSpPr>
          <p:nvPr/>
        </p:nvSpPr>
        <p:spPr bwMode="auto">
          <a:xfrm>
            <a:off x="0" y="1714500"/>
            <a:ext cx="9144000" cy="1905000"/>
          </a:xfrm>
          <a:prstGeom prst="rect">
            <a:avLst/>
          </a:prstGeom>
          <a:noFill/>
          <a:ln w="9525">
            <a:noFill/>
            <a:miter lim="800000"/>
            <a:headEnd/>
            <a:tailEnd/>
          </a:ln>
        </p:spPr>
        <p:txBody>
          <a:bodyPr/>
          <a:lstStyle/>
          <a:p>
            <a:pPr marL="342900" indent="-342900" algn="just">
              <a:spcBef>
                <a:spcPct val="20000"/>
              </a:spcBef>
              <a:buFontTx/>
              <a:buChar char="•"/>
            </a:pPr>
            <a:r>
              <a:rPr lang="fr-FR" altLang="fr-FR" sz="3200" b="1">
                <a:latin typeface="Verdana" pitchFamily="34" charset="0"/>
              </a:rPr>
              <a:t>Le taux de croissance (TC) mesure l’évolution de la production dans le temps</a:t>
            </a:r>
          </a:p>
          <a:p>
            <a:pPr marL="342900" indent="-342900" algn="just">
              <a:spcBef>
                <a:spcPct val="20000"/>
              </a:spcBef>
              <a:buFontTx/>
              <a:buChar char="•"/>
            </a:pPr>
            <a:endParaRPr lang="fr-FR" altLang="fr-FR" sz="3200" b="1">
              <a:latin typeface="Verdana" pitchFamily="34" charset="0"/>
            </a:endParaRPr>
          </a:p>
          <a:p>
            <a:pPr marL="342900" indent="-342900" algn="just">
              <a:spcBef>
                <a:spcPct val="20000"/>
              </a:spcBef>
              <a:buFontTx/>
              <a:buChar char="•"/>
            </a:pPr>
            <a:r>
              <a:rPr lang="fr-FR" altLang="fr-FR" sz="3200" b="1">
                <a:latin typeface="Verdana" pitchFamily="34" charset="0"/>
              </a:rPr>
              <a:t>Il permet de mesurer le pourcentage d’augmentation du P.I.B entre deux dates différentes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a:spLocks noGrp="1" noChangeArrowheads="1"/>
          </p:cNvSpPr>
          <p:nvPr>
            <p:ph type="body" idx="1"/>
          </p:nvPr>
        </p:nvSpPr>
        <p:spPr>
          <a:xfrm>
            <a:off x="0" y="2924175"/>
            <a:ext cx="9144000" cy="1046163"/>
          </a:xfrm>
        </p:spPr>
        <p:txBody>
          <a:bodyPr/>
          <a:lstStyle/>
          <a:p>
            <a:r>
              <a:rPr lang="fr-FR" altLang="fr-FR" sz="2800" b="1" dirty="0"/>
              <a:t>Le T.C est normalement calculé sur un an</a:t>
            </a:r>
          </a:p>
          <a:p>
            <a:endParaRPr lang="fr-FR" altLang="fr-FR" dirty="0"/>
          </a:p>
          <a:p>
            <a:endParaRPr lang="fr-CA" altLang="fr-FR" dirty="0"/>
          </a:p>
          <a:p>
            <a:endParaRPr lang="fr-FR" altLang="fr-FR" dirty="0"/>
          </a:p>
        </p:txBody>
      </p:sp>
      <p:sp>
        <p:nvSpPr>
          <p:cNvPr id="39939" name="Text Box 5"/>
          <p:cNvSpPr txBox="1">
            <a:spLocks noChangeArrowheads="1"/>
          </p:cNvSpPr>
          <p:nvPr/>
        </p:nvSpPr>
        <p:spPr bwMode="auto">
          <a:xfrm>
            <a:off x="71438" y="836613"/>
            <a:ext cx="8964612" cy="1538287"/>
          </a:xfrm>
          <a:prstGeom prst="rect">
            <a:avLst/>
          </a:prstGeom>
          <a:solidFill>
            <a:srgbClr val="EEFDE3"/>
          </a:solidFill>
          <a:ln w="9525">
            <a:solidFill>
              <a:schemeClr val="tx2"/>
            </a:solidFill>
            <a:miter lim="800000"/>
            <a:headEnd/>
            <a:tailEnd/>
          </a:ln>
        </p:spPr>
        <p:txBody>
          <a:bodyPr>
            <a:spAutoFit/>
          </a:bodyPr>
          <a:lstStyle/>
          <a:p>
            <a:endParaRPr lang="fr-CA" altLang="fr-FR" sz="3200" b="1">
              <a:solidFill>
                <a:schemeClr val="bg2"/>
              </a:solidFill>
              <a:latin typeface="Verdana" pitchFamily="34" charset="0"/>
            </a:endParaRPr>
          </a:p>
          <a:p>
            <a:r>
              <a:rPr lang="fr-CA" altLang="fr-FR" sz="3000" b="1">
                <a:solidFill>
                  <a:srgbClr val="C00000"/>
                </a:solidFill>
                <a:latin typeface="Verdana" pitchFamily="34" charset="0"/>
              </a:rPr>
              <a:t>TC = ( PIB réel</a:t>
            </a:r>
            <a:r>
              <a:rPr lang="fr-CA" altLang="fr-FR" sz="3000" b="1" baseline="-25000">
                <a:solidFill>
                  <a:srgbClr val="C00000"/>
                </a:solidFill>
                <a:latin typeface="Verdana" pitchFamily="34" charset="0"/>
              </a:rPr>
              <a:t>t</a:t>
            </a:r>
            <a:r>
              <a:rPr lang="fr-CA" altLang="fr-FR" sz="3000" b="1">
                <a:solidFill>
                  <a:srgbClr val="C00000"/>
                </a:solidFill>
                <a:latin typeface="Verdana" pitchFamily="34" charset="0"/>
              </a:rPr>
              <a:t> - PIB réel</a:t>
            </a:r>
            <a:r>
              <a:rPr lang="fr-CA" altLang="fr-FR" sz="3000" b="1" baseline="-25000">
                <a:solidFill>
                  <a:srgbClr val="C00000"/>
                </a:solidFill>
                <a:latin typeface="Verdana" pitchFamily="34" charset="0"/>
              </a:rPr>
              <a:t>(t-1) </a:t>
            </a:r>
            <a:r>
              <a:rPr lang="fr-CA" altLang="fr-FR" sz="3000" b="1">
                <a:solidFill>
                  <a:srgbClr val="C00000"/>
                </a:solidFill>
                <a:latin typeface="Verdana" pitchFamily="34" charset="0"/>
              </a:rPr>
              <a:t>) / PIB réel</a:t>
            </a:r>
            <a:r>
              <a:rPr lang="fr-CA" altLang="fr-FR" sz="3000" b="1" baseline="-25000">
                <a:solidFill>
                  <a:srgbClr val="C00000"/>
                </a:solidFill>
                <a:latin typeface="Verdana" pitchFamily="34" charset="0"/>
              </a:rPr>
              <a:t>(t-1) </a:t>
            </a:r>
            <a:r>
              <a:rPr lang="fr-CA" altLang="fr-FR" sz="3000" b="1">
                <a:solidFill>
                  <a:srgbClr val="C00000"/>
                </a:solidFill>
                <a:latin typeface="Verdana" pitchFamily="34" charset="0"/>
              </a:rPr>
              <a:t>) * 100</a:t>
            </a:r>
          </a:p>
          <a:p>
            <a:r>
              <a:rPr lang="fr-CA" altLang="fr-FR" sz="3200" b="1">
                <a:solidFill>
                  <a:schemeClr val="bg2"/>
                </a:solidFill>
                <a:latin typeface="Verdana" pitchFamily="34" charset="0"/>
              </a:rPr>
              <a:t> </a:t>
            </a:r>
            <a:endParaRPr lang="fr-FR" altLang="fr-FR" sz="3200" b="1">
              <a:solidFill>
                <a:schemeClr val="bg2"/>
              </a:solidFill>
              <a:latin typeface="Verdana"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0" y="214313"/>
            <a:ext cx="9144000" cy="1028700"/>
          </a:xfrm>
        </p:spPr>
        <p:txBody>
          <a:bodyPr/>
          <a:lstStyle/>
          <a:p>
            <a:pPr algn="ctr"/>
            <a:r>
              <a:rPr lang="fr-FR" altLang="fr-FR" sz="3600" b="1">
                <a:solidFill>
                  <a:srgbClr val="C00000"/>
                </a:solidFill>
              </a:rPr>
              <a:t>Exemple de calcul du taux de croissance</a:t>
            </a:r>
          </a:p>
        </p:txBody>
      </p:sp>
      <p:sp>
        <p:nvSpPr>
          <p:cNvPr id="40963" name="Text Box 3"/>
          <p:cNvSpPr txBox="1">
            <a:spLocks noChangeArrowheads="1"/>
          </p:cNvSpPr>
          <p:nvPr/>
        </p:nvSpPr>
        <p:spPr bwMode="auto">
          <a:xfrm>
            <a:off x="336550" y="5143500"/>
            <a:ext cx="8521700" cy="830263"/>
          </a:xfrm>
          <a:prstGeom prst="rect">
            <a:avLst/>
          </a:prstGeom>
          <a:noFill/>
          <a:ln w="9525">
            <a:solidFill>
              <a:schemeClr val="tx2"/>
            </a:solidFill>
            <a:miter lim="800000"/>
            <a:headEnd/>
            <a:tailEnd/>
          </a:ln>
        </p:spPr>
        <p:txBody>
          <a:bodyPr wrap="none">
            <a:spAutoFit/>
          </a:bodyPr>
          <a:lstStyle/>
          <a:p>
            <a:pPr algn="ctr"/>
            <a:r>
              <a:rPr lang="fr-CA" altLang="fr-FR" sz="2400" b="1">
                <a:latin typeface="Verdana" pitchFamily="34" charset="0"/>
              </a:rPr>
              <a:t>((1 280 000 – 1 150 000) / 1 150 000) * 100 = </a:t>
            </a:r>
          </a:p>
          <a:p>
            <a:pPr algn="ctr"/>
            <a:r>
              <a:rPr lang="fr-CA" altLang="fr-FR" sz="2400" b="1">
                <a:latin typeface="Verdana" pitchFamily="34" charset="0"/>
              </a:rPr>
              <a:t>11.30 %</a:t>
            </a:r>
            <a:endParaRPr lang="fr-FR" altLang="fr-FR" sz="2400" b="1">
              <a:latin typeface="Verdana" pitchFamily="34" charset="0"/>
            </a:endParaRPr>
          </a:p>
        </p:txBody>
      </p:sp>
      <p:sp>
        <p:nvSpPr>
          <p:cNvPr id="40964" name="Rectangle 4"/>
          <p:cNvSpPr>
            <a:spLocks noChangeArrowheads="1"/>
          </p:cNvSpPr>
          <p:nvPr/>
        </p:nvSpPr>
        <p:spPr bwMode="auto">
          <a:xfrm>
            <a:off x="0" y="1916113"/>
            <a:ext cx="9144000" cy="2519362"/>
          </a:xfrm>
          <a:prstGeom prst="rect">
            <a:avLst/>
          </a:prstGeom>
          <a:noFill/>
          <a:ln w="9525">
            <a:noFill/>
            <a:miter lim="800000"/>
            <a:headEnd/>
            <a:tailEnd/>
          </a:ln>
        </p:spPr>
        <p:txBody>
          <a:bodyPr/>
          <a:lstStyle/>
          <a:p>
            <a:pPr marL="342900" indent="-342900">
              <a:spcBef>
                <a:spcPct val="20000"/>
              </a:spcBef>
            </a:pPr>
            <a:r>
              <a:rPr lang="fr-FR" altLang="fr-FR" sz="2800" b="1" dirty="0">
                <a:latin typeface="Times" pitchFamily="18" charset="0"/>
              </a:rPr>
              <a:t>	Taux de croissance pour 2016</a:t>
            </a:r>
          </a:p>
          <a:p>
            <a:pPr marL="342900" indent="-342900" algn="just">
              <a:spcBef>
                <a:spcPct val="20000"/>
              </a:spcBef>
              <a:buFontTx/>
              <a:buChar char="•"/>
            </a:pPr>
            <a:r>
              <a:rPr lang="fr-FR" altLang="fr-FR" sz="2800" b="1" dirty="0">
                <a:latin typeface="Times" pitchFamily="18" charset="0"/>
              </a:rPr>
              <a:t>On compare le PIB réel de l’année 2016, à celui de la période précédente, soit 2015</a:t>
            </a:r>
            <a:r>
              <a:rPr lang="fr-FR" altLang="fr-FR" sz="3200" b="1" dirty="0">
                <a:latin typeface="Times" pitchFamily="18" charset="0"/>
              </a:rPr>
              <a:t>.</a:t>
            </a:r>
          </a:p>
          <a:p>
            <a:pPr marL="1143000" lvl="2" indent="-228600">
              <a:spcBef>
                <a:spcPct val="20000"/>
              </a:spcBef>
              <a:buFontTx/>
              <a:buChar char="•"/>
            </a:pPr>
            <a:r>
              <a:rPr lang="fr-FR" altLang="fr-FR" sz="2400" b="1" dirty="0">
                <a:solidFill>
                  <a:schemeClr val="tx2"/>
                </a:solidFill>
                <a:latin typeface="Times" pitchFamily="18" charset="0"/>
              </a:rPr>
              <a:t>PIB 2016 = </a:t>
            </a:r>
            <a:r>
              <a:rPr lang="fr-CA" altLang="fr-FR" sz="2400" b="1" dirty="0">
                <a:solidFill>
                  <a:schemeClr val="tx2"/>
                </a:solidFill>
                <a:latin typeface="Times" pitchFamily="18" charset="0"/>
              </a:rPr>
              <a:t>1 280 000 </a:t>
            </a:r>
            <a:endParaRPr lang="fr-FR" altLang="fr-FR" sz="2400" b="1" dirty="0">
              <a:solidFill>
                <a:schemeClr val="tx2"/>
              </a:solidFill>
              <a:latin typeface="Times" pitchFamily="18" charset="0"/>
            </a:endParaRPr>
          </a:p>
          <a:p>
            <a:pPr marL="1143000" lvl="2" indent="-228600">
              <a:spcBef>
                <a:spcPct val="20000"/>
              </a:spcBef>
              <a:buFontTx/>
              <a:buChar char="•"/>
            </a:pPr>
            <a:r>
              <a:rPr lang="fr-FR" altLang="fr-FR" sz="2400" b="1" dirty="0">
                <a:solidFill>
                  <a:schemeClr val="tx2"/>
                </a:solidFill>
                <a:latin typeface="Times" pitchFamily="18" charset="0"/>
              </a:rPr>
              <a:t>PIB 2015 = </a:t>
            </a:r>
            <a:r>
              <a:rPr lang="fr-CA" altLang="fr-FR" sz="2400" b="1" dirty="0">
                <a:solidFill>
                  <a:schemeClr val="tx2"/>
                </a:solidFill>
                <a:latin typeface="Times" pitchFamily="18" charset="0"/>
              </a:rPr>
              <a:t>1 150 000</a:t>
            </a:r>
            <a:endParaRPr lang="fr-FR" altLang="fr-FR" sz="2400" b="1" dirty="0">
              <a:solidFill>
                <a:schemeClr val="tx2"/>
              </a:solidFill>
              <a:latin typeface="Times" pitchFamily="18" charset="0"/>
            </a:endParaRPr>
          </a:p>
          <a:p>
            <a:pPr marL="342900" indent="-342900">
              <a:spcBef>
                <a:spcPct val="20000"/>
              </a:spcBef>
              <a:buFontTx/>
              <a:buChar char="•"/>
            </a:pPr>
            <a:r>
              <a:rPr lang="fr-FR" altLang="fr-FR" sz="2800" b="1" dirty="0">
                <a:latin typeface="Times" pitchFamily="18" charset="0"/>
              </a:rPr>
              <a:t>En 2016, le taux de croissance fut de 11.30 %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0" y="-714375"/>
            <a:ext cx="9144000" cy="1752600"/>
          </a:xfrm>
        </p:spPr>
        <p:txBody>
          <a:bodyPr/>
          <a:lstStyle/>
          <a:p>
            <a:pPr algn="ctr"/>
            <a:r>
              <a:rPr lang="fr-FR" sz="2400" b="1" dirty="0"/>
              <a:t>Les limites du PIB comme mesure de bien-êtr</a:t>
            </a:r>
            <a:r>
              <a:rPr lang="fr-FR" sz="2800" b="1" dirty="0"/>
              <a:t>e </a:t>
            </a:r>
            <a:endParaRPr lang="fr-FR" sz="3200" b="1" dirty="0"/>
          </a:p>
        </p:txBody>
      </p:sp>
      <p:sp>
        <p:nvSpPr>
          <p:cNvPr id="44035" name="Rectangle 3"/>
          <p:cNvSpPr>
            <a:spLocks noGrp="1" noChangeArrowheads="1"/>
          </p:cNvSpPr>
          <p:nvPr>
            <p:ph type="body" idx="1"/>
          </p:nvPr>
        </p:nvSpPr>
        <p:spPr>
          <a:xfrm>
            <a:off x="0" y="1285874"/>
            <a:ext cx="9144000" cy="4786331"/>
          </a:xfrm>
        </p:spPr>
        <p:txBody>
          <a:bodyPr/>
          <a:lstStyle/>
          <a:p>
            <a:pPr algn="just">
              <a:buNone/>
            </a:pPr>
            <a:endParaRPr lang="fr-FR" sz="2400" b="1" dirty="0">
              <a:latin typeface="Arial" pitchFamily="34" charset="0"/>
              <a:cs typeface="Arial" pitchFamily="34" charset="0"/>
            </a:endParaRPr>
          </a:p>
          <a:p>
            <a:pPr algn="just"/>
            <a:r>
              <a:rPr lang="fr-FR" b="1" dirty="0">
                <a:latin typeface="Arial" pitchFamily="34" charset="0"/>
                <a:cs typeface="Arial" pitchFamily="34" charset="0"/>
              </a:rPr>
              <a:t>Le PIB à lui seul ne prend pas en compte la population concernée.</a:t>
            </a:r>
          </a:p>
          <a:p>
            <a:pPr algn="just"/>
            <a:endParaRPr lang="fr-FR" b="1" dirty="0">
              <a:latin typeface="Arial" pitchFamily="34" charset="0"/>
              <a:cs typeface="Arial" pitchFamily="34" charset="0"/>
            </a:endParaRPr>
          </a:p>
          <a:p>
            <a:pPr algn="just"/>
            <a:r>
              <a:rPr lang="fr-FR" b="1" dirty="0">
                <a:latin typeface="Arial" pitchFamily="34" charset="0"/>
                <a:cs typeface="Arial" pitchFamily="34" charset="0"/>
              </a:rPr>
              <a:t>Le PIB ne fournit aucune indication sur la distribution des revenus, le système de justice ou la protection sociale.</a:t>
            </a:r>
          </a:p>
          <a:p>
            <a:pPr algn="just"/>
            <a:endParaRPr lang="fr-FR" b="1" dirty="0">
              <a:latin typeface="Arial" pitchFamily="34" charset="0"/>
              <a:cs typeface="Arial" pitchFamily="34" charset="0"/>
            </a:endParaRPr>
          </a:p>
          <a:p>
            <a:pPr algn="just"/>
            <a:r>
              <a:rPr lang="fr-FR" b="1" dirty="0">
                <a:latin typeface="Arial" pitchFamily="34" charset="0"/>
                <a:cs typeface="Arial" pitchFamily="34" charset="0"/>
              </a:rPr>
              <a:t>La hausse des prix contribue à la hausse du PIB.</a:t>
            </a:r>
          </a:p>
          <a:p>
            <a:pPr algn="just"/>
            <a:endParaRPr lang="fr-FR" b="1" dirty="0">
              <a:latin typeface="Arial" pitchFamily="34" charset="0"/>
              <a:cs typeface="Arial" pitchFamily="34" charset="0"/>
            </a:endParaRPr>
          </a:p>
          <a:p>
            <a:pPr algn="just"/>
            <a:r>
              <a:rPr lang="fr-FR" b="1" dirty="0">
                <a:latin typeface="Arial" pitchFamily="34" charset="0"/>
                <a:cs typeface="Arial" pitchFamily="34" charset="0"/>
              </a:rPr>
              <a:t>De nombreuses activités échappent en partie ou en totalité à la mesure par le PIB:</a:t>
            </a:r>
          </a:p>
          <a:p>
            <a:pPr lvl="3" algn="just"/>
            <a:r>
              <a:rPr lang="fr-FR" sz="2000" b="1" dirty="0">
                <a:latin typeface="Arial" pitchFamily="34" charset="0"/>
                <a:cs typeface="Arial" pitchFamily="34" charset="0"/>
              </a:rPr>
              <a:t>Les activités illégales et criminelles</a:t>
            </a:r>
          </a:p>
          <a:p>
            <a:pPr lvl="3" algn="just"/>
            <a:r>
              <a:rPr lang="fr-FR" sz="2000" b="1" dirty="0">
                <a:latin typeface="Arial" pitchFamily="34" charset="0"/>
                <a:cs typeface="Arial" pitchFamily="34" charset="0"/>
              </a:rPr>
              <a:t>Le travail au noir et l’économie souterraine</a:t>
            </a:r>
          </a:p>
          <a:p>
            <a:pPr lvl="3" algn="just"/>
            <a:r>
              <a:rPr lang="fr-FR" sz="2000" b="1" dirty="0">
                <a:latin typeface="Arial" pitchFamily="34" charset="0"/>
                <a:cs typeface="Arial" pitchFamily="34" charset="0"/>
              </a:rPr>
              <a:t>Les activités non commerciales</a:t>
            </a:r>
          </a:p>
          <a:p>
            <a:pPr algn="just"/>
            <a:endParaRPr lang="fr-FR" sz="2400" b="1" dirty="0">
              <a:latin typeface="Arial" pitchFamily="34" charset="0"/>
              <a:cs typeface="Arial" pitchFamily="34" charset="0"/>
            </a:endParaRPr>
          </a:p>
          <a:p>
            <a:pPr algn="just"/>
            <a:endParaRPr lang="fr-FR" sz="2400" b="1" dirty="0">
              <a:latin typeface="Arial" pitchFamily="34" charset="0"/>
              <a:cs typeface="Arial" pitchFamily="34" charset="0"/>
            </a:endParaRPr>
          </a:p>
          <a:p>
            <a:endParaRPr lang="fr-FR" sz="1800" dirty="0"/>
          </a:p>
          <a:p>
            <a:endParaRPr lang="fr-FR"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fr-FR" sz="3200" b="1">
                <a:solidFill>
                  <a:srgbClr val="C00000"/>
                </a:solidFill>
              </a:rPr>
              <a:t>Distinguer PIB et PNB.</a:t>
            </a:r>
          </a:p>
        </p:txBody>
      </p:sp>
      <p:sp>
        <p:nvSpPr>
          <p:cNvPr id="47107" name="Rectangle 3"/>
          <p:cNvSpPr>
            <a:spLocks noGrp="1" noChangeArrowheads="1"/>
          </p:cNvSpPr>
          <p:nvPr>
            <p:ph type="body" idx="1"/>
          </p:nvPr>
        </p:nvSpPr>
        <p:spPr>
          <a:xfrm>
            <a:off x="0" y="1700809"/>
            <a:ext cx="9144000" cy="4248472"/>
          </a:xfrm>
        </p:spPr>
        <p:txBody>
          <a:bodyPr/>
          <a:lstStyle/>
          <a:p>
            <a:pPr algn="just"/>
            <a:r>
              <a:rPr lang="fr-FR" b="1" dirty="0"/>
              <a:t>PIB: mesure de la richesse créée par les agents économiques qui ont une activité sur le territoire national égal ou supérieur à un an (résidents).</a:t>
            </a:r>
          </a:p>
          <a:p>
            <a:pPr algn="just"/>
            <a:endParaRPr lang="fr-FR" b="1" dirty="0"/>
          </a:p>
          <a:p>
            <a:pPr algn="just"/>
            <a:r>
              <a:rPr lang="fr-FR" b="1" dirty="0"/>
              <a:t>PNB: mesure de la richesse des agents économiques de nationalité marocaine sur une période d’un an. </a:t>
            </a:r>
          </a:p>
          <a:p>
            <a:pPr algn="just"/>
            <a:endParaRPr lang="fr-FR" b="1" dirty="0"/>
          </a:p>
          <a:p>
            <a:pPr algn="just"/>
            <a:r>
              <a:rPr lang="fr-FR" b="1" dirty="0"/>
              <a:t>À la différence du PIB, le PNB inclut les revenus nets provenant de l'étranger, c'est-à-dire le rendement sur les investissements faits à l'étranger moins le rendement sur les investissements étrangers faits dans le pays.</a:t>
            </a:r>
          </a:p>
          <a:p>
            <a:endParaRPr lang="fr-FR" b="1" dirty="0"/>
          </a:p>
          <a:p>
            <a:pPr algn="just"/>
            <a:endParaRPr lang="fr-FR" sz="24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0" y="1285875"/>
            <a:ext cx="9144000" cy="4760913"/>
          </a:xfrm>
        </p:spPr>
        <p:txBody>
          <a:bodyPr/>
          <a:lstStyle/>
          <a:p>
            <a:pPr algn="just">
              <a:lnSpc>
                <a:spcPct val="150000"/>
              </a:lnSpc>
              <a:spcBef>
                <a:spcPct val="0"/>
              </a:spcBef>
              <a:spcAft>
                <a:spcPts val="600"/>
              </a:spcAft>
              <a:buFontTx/>
              <a:buNone/>
            </a:pPr>
            <a:r>
              <a:rPr lang="fr-FR" sz="2400" b="1" dirty="0">
                <a:solidFill>
                  <a:srgbClr val="FF0000"/>
                </a:solidFill>
              </a:rPr>
              <a:t>Le RNB (autrefois PNB) </a:t>
            </a:r>
            <a:r>
              <a:rPr lang="fr-FR" sz="2400" b="1" dirty="0"/>
              <a:t> = PIB</a:t>
            </a:r>
          </a:p>
          <a:p>
            <a:pPr algn="just">
              <a:lnSpc>
                <a:spcPct val="150000"/>
              </a:lnSpc>
              <a:spcAft>
                <a:spcPts val="600"/>
              </a:spcAft>
              <a:buFontTx/>
              <a:buNone/>
            </a:pPr>
            <a:r>
              <a:rPr lang="fr-FR" sz="2400" b="1" dirty="0"/>
              <a:t>        + Rémunération des salariés perçue du RDM</a:t>
            </a:r>
          </a:p>
          <a:p>
            <a:pPr algn="just">
              <a:lnSpc>
                <a:spcPct val="150000"/>
              </a:lnSpc>
              <a:spcAft>
                <a:spcPts val="600"/>
              </a:spcAft>
              <a:buFontTx/>
              <a:buNone/>
            </a:pPr>
            <a:r>
              <a:rPr lang="fr-FR" sz="2400" b="1" dirty="0"/>
              <a:t>        - Rémunération des salariés versée au RDM</a:t>
            </a:r>
          </a:p>
          <a:p>
            <a:pPr algn="just">
              <a:lnSpc>
                <a:spcPct val="150000"/>
              </a:lnSpc>
              <a:spcAft>
                <a:spcPts val="600"/>
              </a:spcAft>
              <a:buFontTx/>
              <a:buNone/>
            </a:pPr>
            <a:r>
              <a:rPr lang="fr-FR" sz="2400" b="1" dirty="0"/>
              <a:t>        + Revenus de la propriété perçus du RDM</a:t>
            </a:r>
          </a:p>
          <a:p>
            <a:pPr algn="just">
              <a:lnSpc>
                <a:spcPct val="150000"/>
              </a:lnSpc>
              <a:spcAft>
                <a:spcPts val="600"/>
              </a:spcAft>
              <a:buFontTx/>
              <a:buNone/>
            </a:pPr>
            <a:r>
              <a:rPr lang="fr-FR" sz="2400" b="1" dirty="0"/>
              <a:t>        - Revenus de la propriété versés au RDM</a:t>
            </a:r>
          </a:p>
          <a:p>
            <a:pPr algn="just">
              <a:lnSpc>
                <a:spcPct val="150000"/>
              </a:lnSpc>
              <a:spcAft>
                <a:spcPts val="600"/>
              </a:spcAft>
              <a:buFontTx/>
              <a:buNone/>
            </a:pPr>
            <a:r>
              <a:rPr lang="fr-FR" sz="2400" b="1" dirty="0"/>
              <a:t>        + subventions reçues du RDM</a:t>
            </a:r>
          </a:p>
          <a:p>
            <a:pPr algn="just">
              <a:lnSpc>
                <a:spcPct val="150000"/>
              </a:lnSpc>
              <a:spcAft>
                <a:spcPts val="600"/>
              </a:spcAft>
              <a:buFontTx/>
              <a:buNone/>
            </a:pPr>
            <a:r>
              <a:rPr lang="fr-FR" sz="2400" b="1" dirty="0"/>
              <a:t>        – impôts sur la production versés au RDM</a:t>
            </a:r>
          </a:p>
          <a:p>
            <a:pPr algn="just">
              <a:lnSpc>
                <a:spcPct val="80000"/>
              </a:lnSpc>
              <a:buFontTx/>
              <a:buNone/>
            </a:pPr>
            <a:endParaRPr lang="en-US" b="1" dirty="0"/>
          </a:p>
          <a:p>
            <a:pPr algn="ctr">
              <a:buFont typeface="Wingdings" pitchFamily="2" charset="2"/>
              <a:buNone/>
            </a:pPr>
            <a:endParaRPr lang="fr-FR" b="1" dirty="0"/>
          </a:p>
        </p:txBody>
      </p:sp>
      <p:sp>
        <p:nvSpPr>
          <p:cNvPr id="2" name="Ellipse 1"/>
          <p:cNvSpPr/>
          <p:nvPr/>
        </p:nvSpPr>
        <p:spPr>
          <a:xfrm>
            <a:off x="6660232" y="1061864"/>
            <a:ext cx="216024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Nationaux non résidents</a:t>
            </a:r>
          </a:p>
        </p:txBody>
      </p:sp>
      <p:sp>
        <p:nvSpPr>
          <p:cNvPr id="4" name="Ellipse 3"/>
          <p:cNvSpPr/>
          <p:nvPr/>
        </p:nvSpPr>
        <p:spPr>
          <a:xfrm>
            <a:off x="6840252" y="4578491"/>
            <a:ext cx="216024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Résidents non nationaux</a:t>
            </a:r>
          </a:p>
        </p:txBody>
      </p:sp>
      <p:cxnSp>
        <p:nvCxnSpPr>
          <p:cNvPr id="5" name="Connecteur droit avec flèche 4"/>
          <p:cNvCxnSpPr/>
          <p:nvPr/>
        </p:nvCxnSpPr>
        <p:spPr>
          <a:xfrm flipV="1">
            <a:off x="7920372" y="1967136"/>
            <a:ext cx="0" cy="16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flipV="1">
            <a:off x="8064388" y="5495528"/>
            <a:ext cx="0" cy="237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type="body" idx="1"/>
          </p:nvPr>
        </p:nvSpPr>
        <p:spPr>
          <a:xfrm>
            <a:off x="381000" y="1600200"/>
            <a:ext cx="8763000" cy="4724400"/>
          </a:xfrm>
        </p:spPr>
        <p:txBody>
          <a:bodyPr lIns="92075" tIns="46038" rIns="92075" bIns="46038" rtlCol="0">
            <a:normAutofit/>
          </a:bodyPr>
          <a:lstStyle/>
          <a:p>
            <a:pPr fontAlgn="auto">
              <a:lnSpc>
                <a:spcPct val="120000"/>
              </a:lnSpc>
              <a:spcAft>
                <a:spcPts val="0"/>
              </a:spcAft>
              <a:buClr>
                <a:schemeClr val="tx1"/>
              </a:buClr>
              <a:buFont typeface="Wingdings" pitchFamily="2" charset="2"/>
              <a:buNone/>
              <a:defRPr/>
            </a:pPr>
            <a:r>
              <a:rPr lang="fr-FR" dirty="0">
                <a:solidFill>
                  <a:srgbClr val="FFFF00"/>
                </a:solidFill>
                <a:effectLst>
                  <a:outerShdw blurRad="38100" dist="38100" dir="2700000" algn="tl">
                    <a:srgbClr val="000000"/>
                  </a:outerShdw>
                </a:effectLst>
              </a:rPr>
              <a:t>	</a:t>
            </a:r>
            <a:r>
              <a:rPr lang="fr-FR" b="1" dirty="0">
                <a:effectLst>
                  <a:outerShdw blurRad="38100" dist="38100" dir="2700000" algn="tl">
                    <a:srgbClr val="000000"/>
                  </a:outerShdw>
                </a:effectLst>
              </a:rPr>
              <a:t>Produit Intérieur</a:t>
            </a:r>
            <a:r>
              <a:rPr lang="fr-FR" b="1" dirty="0"/>
              <a:t> Brut</a:t>
            </a:r>
          </a:p>
          <a:p>
            <a:pPr fontAlgn="auto">
              <a:lnSpc>
                <a:spcPct val="120000"/>
              </a:lnSpc>
              <a:spcAft>
                <a:spcPts val="0"/>
              </a:spcAft>
              <a:buClr>
                <a:schemeClr val="tx1"/>
              </a:buClr>
              <a:buFont typeface="Wingdings" pitchFamily="2" charset="2"/>
              <a:buNone/>
              <a:defRPr/>
            </a:pPr>
            <a:r>
              <a:rPr lang="fr-FR" b="1" dirty="0"/>
              <a:t>+ Revenus des facteurs de production perçus par le RDM</a:t>
            </a:r>
          </a:p>
          <a:p>
            <a:pPr fontAlgn="auto">
              <a:lnSpc>
                <a:spcPct val="120000"/>
              </a:lnSpc>
              <a:spcAft>
                <a:spcPts val="0"/>
              </a:spcAft>
              <a:buClr>
                <a:schemeClr val="tx1"/>
              </a:buClr>
              <a:buFont typeface="Wingdings" pitchFamily="2" charset="2"/>
              <a:buNone/>
              <a:defRPr/>
            </a:pPr>
            <a:r>
              <a:rPr lang="fr-FR" b="1" dirty="0"/>
              <a:t>-  Revenus des facteurs de production versés aux RDM</a:t>
            </a:r>
          </a:p>
          <a:p>
            <a:pPr fontAlgn="auto">
              <a:lnSpc>
                <a:spcPct val="120000"/>
              </a:lnSpc>
              <a:spcAft>
                <a:spcPts val="0"/>
              </a:spcAft>
              <a:buClr>
                <a:schemeClr val="tx1"/>
              </a:buClr>
              <a:buFont typeface="Wingdings" pitchFamily="2" charset="2"/>
              <a:buNone/>
              <a:defRPr/>
            </a:pPr>
            <a:r>
              <a:rPr lang="fr-FR" b="1" dirty="0"/>
              <a:t> </a:t>
            </a:r>
          </a:p>
        </p:txBody>
      </p:sp>
      <p:sp>
        <p:nvSpPr>
          <p:cNvPr id="171012" name="Line 4"/>
          <p:cNvSpPr>
            <a:spLocks noChangeShapeType="1"/>
          </p:cNvSpPr>
          <p:nvPr/>
        </p:nvSpPr>
        <p:spPr bwMode="auto">
          <a:xfrm>
            <a:off x="609600" y="5105400"/>
            <a:ext cx="8229600" cy="0"/>
          </a:xfrm>
          <a:prstGeom prst="line">
            <a:avLst/>
          </a:prstGeom>
          <a:noFill/>
          <a:ln w="38100">
            <a:solidFill>
              <a:srgbClr val="FFFF00"/>
            </a:solidFill>
            <a:round/>
            <a:headEnd type="none" w="sm" len="sm"/>
            <a:tailEnd type="none" w="sm" len="sm"/>
          </a:ln>
        </p:spPr>
        <p:txBody>
          <a:bodyPr wrap="none" anchor="ctr"/>
          <a:lstStyle/>
          <a:p>
            <a:endParaRPr lang="fr-FR"/>
          </a:p>
        </p:txBody>
      </p:sp>
      <p:sp>
        <p:nvSpPr>
          <p:cNvPr id="171013" name="Text Box 5"/>
          <p:cNvSpPr txBox="1">
            <a:spLocks noChangeArrowheads="1"/>
          </p:cNvSpPr>
          <p:nvPr/>
        </p:nvSpPr>
        <p:spPr bwMode="auto">
          <a:xfrm>
            <a:off x="3405852" y="5077097"/>
            <a:ext cx="5738148" cy="641350"/>
          </a:xfrm>
          <a:prstGeom prst="rect">
            <a:avLst/>
          </a:prstGeom>
          <a:noFill/>
          <a:ln w="38100">
            <a:noFill/>
            <a:miter lim="800000"/>
            <a:headEnd type="none" w="sm" len="sm"/>
            <a:tailEnd type="none" w="sm" len="sm"/>
          </a:ln>
          <a:effectLst/>
        </p:spPr>
        <p:txBody>
          <a:bodyPr wrap="square">
            <a:spAutoFit/>
          </a:bodyPr>
          <a:lstStyle/>
          <a:p>
            <a:pPr eaLnBrk="0" fontAlgn="auto" hangingPunct="0">
              <a:spcBef>
                <a:spcPct val="50000"/>
              </a:spcBef>
              <a:spcAft>
                <a:spcPts val="0"/>
              </a:spcAft>
              <a:defRPr/>
            </a:pPr>
            <a:r>
              <a:rPr lang="fr-FR" sz="3600" b="1" dirty="0">
                <a:effectLst>
                  <a:outerShdw blurRad="38100" dist="38100" dir="2700000" algn="tl">
                    <a:srgbClr val="000000"/>
                  </a:outerShdw>
                </a:effectLst>
                <a:latin typeface="Times New Roman" pitchFamily="18" charset="0"/>
                <a:cs typeface="+mn-cs"/>
              </a:rPr>
              <a:t>Produit National Brut</a:t>
            </a:r>
            <a:endParaRPr lang="fr-FR" sz="3200" b="1" dirty="0">
              <a:effectLst>
                <a:outerShdw blurRad="38100" dist="38100" dir="2700000" algn="tl">
                  <a:srgbClr val="000000"/>
                </a:outerShdw>
              </a:effectLst>
              <a:latin typeface="Times New Roman" pitchFamily="18" charset="0"/>
              <a:cs typeface="+mn-cs"/>
            </a:endParaRPr>
          </a:p>
        </p:txBody>
      </p:sp>
      <p:sp>
        <p:nvSpPr>
          <p:cNvPr id="171015" name="Oval 7"/>
          <p:cNvSpPr>
            <a:spLocks noChangeArrowheads="1"/>
          </p:cNvSpPr>
          <p:nvPr/>
        </p:nvSpPr>
        <p:spPr bwMode="auto">
          <a:xfrm>
            <a:off x="4402876" y="3212976"/>
            <a:ext cx="3810000" cy="1066800"/>
          </a:xfrm>
          <a:prstGeom prst="ellipse">
            <a:avLst/>
          </a:prstGeom>
          <a:solidFill>
            <a:srgbClr val="FF0000">
              <a:alpha val="50000"/>
            </a:srgbClr>
          </a:solidFill>
          <a:ln w="38100">
            <a:solidFill>
              <a:srgbClr val="FFFF00"/>
            </a:solidFill>
            <a:round/>
            <a:headEnd type="none" w="sm" len="sm"/>
            <a:tailEnd type="none" w="sm" len="sm"/>
          </a:ln>
          <a:effectLst/>
        </p:spPr>
        <p:txBody>
          <a:bodyPr wrap="none" anchor="ctr"/>
          <a:lstStyle/>
          <a:p>
            <a:pPr algn="ctr" eaLnBrk="0" fontAlgn="auto" hangingPunct="0">
              <a:spcBef>
                <a:spcPts val="0"/>
              </a:spcBef>
              <a:spcAft>
                <a:spcPts val="0"/>
              </a:spcAft>
              <a:defRPr/>
            </a:pPr>
            <a:r>
              <a:rPr lang="fr-FR" sz="2000" b="1" dirty="0">
                <a:effectLst>
                  <a:outerShdw blurRad="38100" dist="38100" dir="2700000" algn="tl">
                    <a:srgbClr val="000000"/>
                  </a:outerShdw>
                </a:effectLst>
                <a:latin typeface="Times New Roman" pitchFamily="18" charset="0"/>
                <a:cs typeface="+mn-cs"/>
              </a:rPr>
              <a:t>Solde de la </a:t>
            </a:r>
          </a:p>
          <a:p>
            <a:pPr algn="ctr" eaLnBrk="0" fontAlgn="auto" hangingPunct="0">
              <a:spcBef>
                <a:spcPts val="0"/>
              </a:spcBef>
              <a:spcAft>
                <a:spcPts val="0"/>
              </a:spcAft>
              <a:defRPr/>
            </a:pPr>
            <a:r>
              <a:rPr lang="fr-FR" sz="2000" b="1" dirty="0">
                <a:effectLst>
                  <a:outerShdw blurRad="38100" dist="38100" dir="2700000" algn="tl">
                    <a:srgbClr val="000000"/>
                  </a:outerShdw>
                </a:effectLst>
                <a:latin typeface="Times New Roman" pitchFamily="18" charset="0"/>
                <a:cs typeface="+mn-cs"/>
              </a:rPr>
              <a:t>Balance des revenus de</a:t>
            </a:r>
          </a:p>
          <a:p>
            <a:pPr algn="ctr" eaLnBrk="0" fontAlgn="auto" hangingPunct="0">
              <a:spcBef>
                <a:spcPts val="0"/>
              </a:spcBef>
              <a:spcAft>
                <a:spcPts val="0"/>
              </a:spcAft>
              <a:defRPr/>
            </a:pPr>
            <a:r>
              <a:rPr lang="fr-FR" sz="2000" b="1" dirty="0">
                <a:effectLst>
                  <a:outerShdw blurRad="38100" dist="38100" dir="2700000" algn="tl">
                    <a:srgbClr val="000000"/>
                  </a:outerShdw>
                </a:effectLst>
                <a:latin typeface="Times New Roman" pitchFamily="18" charset="0"/>
                <a:cs typeface="+mn-cs"/>
              </a:rPr>
              <a:t>facteurs (SBRF)</a:t>
            </a:r>
          </a:p>
        </p:txBody>
      </p:sp>
      <p:sp>
        <p:nvSpPr>
          <p:cNvPr id="10" name="Titre 9"/>
          <p:cNvSpPr>
            <a:spLocks noGrp="1"/>
          </p:cNvSpPr>
          <p:nvPr>
            <p:ph type="title"/>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fr-FR" b="1"/>
              <a:t>Définition </a:t>
            </a:r>
          </a:p>
        </p:txBody>
      </p:sp>
      <p:sp>
        <p:nvSpPr>
          <p:cNvPr id="19459" name="Rectangle 3"/>
          <p:cNvSpPr>
            <a:spLocks noGrp="1" noChangeArrowheads="1"/>
          </p:cNvSpPr>
          <p:nvPr>
            <p:ph type="body" idx="1"/>
          </p:nvPr>
        </p:nvSpPr>
        <p:spPr>
          <a:xfrm>
            <a:off x="0" y="1412875"/>
            <a:ext cx="9144000" cy="4824413"/>
          </a:xfrm>
        </p:spPr>
        <p:txBody>
          <a:bodyPr/>
          <a:lstStyle/>
          <a:p>
            <a:pPr algn="just">
              <a:buFont typeface="Wingdings" pitchFamily="2" charset="2"/>
              <a:buChar char="v"/>
            </a:pPr>
            <a:r>
              <a:rPr lang="fr-FR" b="1" dirty="0"/>
              <a:t>Les agrégats sont des grandeurs économiques globales très significatives  (indicateurs) </a:t>
            </a:r>
            <a:r>
              <a:rPr lang="fr-FR" b="1" u="sng" dirty="0"/>
              <a:t>mesurant</a:t>
            </a:r>
            <a:r>
              <a:rPr lang="fr-FR" b="1" dirty="0"/>
              <a:t> l’activité économique d’une société donnée. Ils peuvent également permettre : </a:t>
            </a:r>
          </a:p>
          <a:p>
            <a:pPr algn="just">
              <a:buFont typeface="Wingdings" pitchFamily="2" charset="2"/>
              <a:buChar char="v"/>
            </a:pPr>
            <a:endParaRPr lang="fr-FR" b="1" dirty="0"/>
          </a:p>
          <a:p>
            <a:pPr lvl="1" algn="just">
              <a:buFont typeface="Wingdings" pitchFamily="2" charset="2"/>
              <a:buChar char="ü"/>
            </a:pPr>
            <a:r>
              <a:rPr lang="fr-FR" sz="2000" b="1" dirty="0"/>
              <a:t>des comparaisons dans l’espace ou dans le temps (pour calculer par exemple la croissance économique mesurée par le taux de variation du produit intérieur brut).</a:t>
            </a:r>
          </a:p>
          <a:p>
            <a:pPr algn="just">
              <a:buFont typeface="Wingdings" pitchFamily="2" charset="2"/>
              <a:buChar char="ü"/>
            </a:pPr>
            <a:endParaRPr lang="fr-FR" b="1" dirty="0"/>
          </a:p>
          <a:p>
            <a:pPr lvl="1" algn="just">
              <a:buFont typeface="Wingdings" pitchFamily="2" charset="2"/>
              <a:buChar char="ü"/>
            </a:pPr>
            <a:r>
              <a:rPr lang="fr-FR" sz="2000" b="1" dirty="0"/>
              <a:t>d’analyser l’évolution économique d’un pays.</a:t>
            </a:r>
          </a:p>
          <a:p>
            <a:pPr algn="just">
              <a:buFont typeface="Wingdings" pitchFamily="2" charset="2"/>
              <a:buChar char="ü"/>
            </a:pPr>
            <a:endParaRPr lang="fr-FR" b="1" dirty="0"/>
          </a:p>
          <a:p>
            <a:pPr lvl="1" algn="just">
              <a:buFont typeface="Wingdings" pitchFamily="2" charset="2"/>
              <a:buChar char="ü"/>
            </a:pPr>
            <a:r>
              <a:rPr lang="fr-FR" sz="2000" b="1" dirty="0"/>
              <a:t>d’exprimer les réalisations d’un pays en volumes ou en valeurs. </a:t>
            </a:r>
          </a:p>
          <a:p>
            <a:pPr algn="just">
              <a:buFont typeface="Wingdings" pitchFamily="2" charset="2"/>
              <a:buNone/>
            </a:pPr>
            <a:endParaRPr lang="fr-F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Rectangle 3"/>
          <p:cNvSpPr>
            <a:spLocks noGrp="1" noChangeArrowheads="1"/>
          </p:cNvSpPr>
          <p:nvPr>
            <p:ph type="body" idx="1"/>
          </p:nvPr>
        </p:nvSpPr>
        <p:spPr>
          <a:xfrm>
            <a:off x="0" y="1562100"/>
            <a:ext cx="9144000" cy="4867275"/>
          </a:xfrm>
        </p:spPr>
        <p:txBody>
          <a:bodyPr lIns="92075" tIns="46038" rIns="92075" bIns="46038"/>
          <a:lstStyle/>
          <a:p>
            <a:pPr algn="just">
              <a:lnSpc>
                <a:spcPct val="120000"/>
              </a:lnSpc>
              <a:buClr>
                <a:schemeClr val="tx1"/>
              </a:buClr>
              <a:buFont typeface="Wingdings" pitchFamily="2" charset="2"/>
              <a:buChar char=""/>
            </a:pPr>
            <a:r>
              <a:rPr lang="fr-FR" sz="2400" b="1" i="1" u="sng" dirty="0"/>
              <a:t>Si </a:t>
            </a:r>
            <a:r>
              <a:rPr lang="fr-FR" sz="2400" b="1" i="1" u="sng" dirty="0">
                <a:solidFill>
                  <a:srgbClr val="FF0000"/>
                </a:solidFill>
              </a:rPr>
              <a:t>SBRF &gt; 0</a:t>
            </a:r>
            <a:r>
              <a:rPr lang="fr-FR" sz="2400" b="1" i="1" u="sng" dirty="0"/>
              <a:t>,</a:t>
            </a:r>
            <a:r>
              <a:rPr lang="fr-FR" sz="2400" b="1" dirty="0"/>
              <a:t> alors le Produit Intérieur </a:t>
            </a:r>
            <a:r>
              <a:rPr lang="fr-FR" sz="2400" b="1" u="sng" dirty="0"/>
              <a:t>est inférieur</a:t>
            </a:r>
            <a:r>
              <a:rPr lang="fr-FR" sz="2400" b="1" dirty="0"/>
              <a:t> au Produit National</a:t>
            </a:r>
          </a:p>
          <a:p>
            <a:pPr algn="just">
              <a:lnSpc>
                <a:spcPct val="120000"/>
              </a:lnSpc>
              <a:buClr>
                <a:schemeClr val="tx1"/>
              </a:buClr>
              <a:buFont typeface="Wingdings" pitchFamily="2" charset="2"/>
              <a:buChar char=""/>
            </a:pPr>
            <a:endParaRPr lang="fr-FR" sz="2400" b="1" i="1" u="sng" dirty="0"/>
          </a:p>
          <a:p>
            <a:pPr algn="just">
              <a:lnSpc>
                <a:spcPct val="120000"/>
              </a:lnSpc>
              <a:buClr>
                <a:schemeClr val="tx1"/>
              </a:buClr>
              <a:buFont typeface="Wingdings" pitchFamily="2" charset="2"/>
              <a:buChar char=""/>
            </a:pPr>
            <a:r>
              <a:rPr lang="fr-FR" sz="2400" b="1" i="1" u="sng" dirty="0"/>
              <a:t>Si </a:t>
            </a:r>
            <a:r>
              <a:rPr lang="fr-FR" sz="2400" b="1" i="1" u="sng" dirty="0">
                <a:solidFill>
                  <a:srgbClr val="FF0000"/>
                </a:solidFill>
              </a:rPr>
              <a:t>SBRF &lt; 0</a:t>
            </a:r>
            <a:r>
              <a:rPr lang="fr-FR" sz="2400" b="1" i="1" u="sng" dirty="0"/>
              <a:t>,</a:t>
            </a:r>
            <a:r>
              <a:rPr lang="fr-FR" sz="2400" b="1" dirty="0"/>
              <a:t> alors le Produit Intérieur </a:t>
            </a:r>
            <a:r>
              <a:rPr lang="fr-FR" sz="2400" b="1" u="sng" dirty="0"/>
              <a:t>est supérieur</a:t>
            </a:r>
            <a:r>
              <a:rPr lang="fr-FR" sz="2400" b="1" dirty="0"/>
              <a:t> au Produit National (cas en général des PVD); c’est le signe notamment que de nombreux capitaux étrangers sont investis dans le pays (dépendance) </a:t>
            </a:r>
          </a:p>
        </p:txBody>
      </p:sp>
      <p:sp>
        <p:nvSpPr>
          <p:cNvPr id="6" name="Titre 5"/>
          <p:cNvSpPr>
            <a:spLocks noGrp="1"/>
          </p:cNvSpPr>
          <p:nvPr>
            <p:ph type="title"/>
          </p:nvPr>
        </p:nvSpPr>
        <p:spPr/>
        <p:txBody>
          <a:bodyPr/>
          <a:lstStyle/>
          <a:p>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algn="ctr"/>
            <a:r>
              <a:rPr lang="fr-FR" altLang="fr-FR" sz="3600" b="1" u="sng" dirty="0">
                <a:solidFill>
                  <a:srgbClr val="C00000"/>
                </a:solidFill>
              </a:rPr>
              <a:t>Le PIB nominal et le PIB réel</a:t>
            </a:r>
          </a:p>
        </p:txBody>
      </p:sp>
      <p:sp>
        <p:nvSpPr>
          <p:cNvPr id="55299" name="Rectangle 3"/>
          <p:cNvSpPr>
            <a:spLocks noGrp="1" noChangeArrowheads="1"/>
          </p:cNvSpPr>
          <p:nvPr>
            <p:ph type="body" idx="1"/>
          </p:nvPr>
        </p:nvSpPr>
        <p:spPr>
          <a:xfrm>
            <a:off x="0" y="1243013"/>
            <a:ext cx="9144000" cy="4114800"/>
          </a:xfrm>
        </p:spPr>
        <p:txBody>
          <a:bodyPr/>
          <a:lstStyle/>
          <a:p>
            <a:pPr algn="just">
              <a:lnSpc>
                <a:spcPct val="110000"/>
              </a:lnSpc>
            </a:pPr>
            <a:r>
              <a:rPr lang="fr-FR" altLang="fr-FR" sz="2400" b="1"/>
              <a:t>Le PIB augmente en général, année après année</a:t>
            </a:r>
          </a:p>
          <a:p>
            <a:pPr algn="just">
              <a:lnSpc>
                <a:spcPct val="110000"/>
              </a:lnSpc>
            </a:pPr>
            <a:endParaRPr lang="fr-FR" altLang="fr-FR" sz="2400" b="1"/>
          </a:p>
          <a:p>
            <a:pPr algn="just">
              <a:lnSpc>
                <a:spcPct val="110000"/>
              </a:lnSpc>
            </a:pPr>
            <a:r>
              <a:rPr lang="fr-FR" altLang="fr-FR" sz="2400" b="1"/>
              <a:t>Ces augmentations peuvent être causées par :</a:t>
            </a:r>
          </a:p>
          <a:p>
            <a:pPr algn="just">
              <a:lnSpc>
                <a:spcPct val="110000"/>
              </a:lnSpc>
            </a:pPr>
            <a:endParaRPr lang="fr-FR" altLang="fr-FR" sz="2400" b="1"/>
          </a:p>
          <a:p>
            <a:pPr lvl="1" algn="just">
              <a:lnSpc>
                <a:spcPct val="110000"/>
              </a:lnSpc>
            </a:pPr>
            <a:r>
              <a:rPr lang="fr-FR" altLang="fr-FR" sz="2400" b="1"/>
              <a:t>Des augmentations dans les quantités produites</a:t>
            </a:r>
          </a:p>
          <a:p>
            <a:pPr lvl="1" algn="just">
              <a:lnSpc>
                <a:spcPct val="110000"/>
              </a:lnSpc>
            </a:pPr>
            <a:endParaRPr lang="fr-FR" altLang="fr-FR" sz="2400" b="1"/>
          </a:p>
          <a:p>
            <a:pPr lvl="1" algn="just">
              <a:lnSpc>
                <a:spcPct val="110000"/>
              </a:lnSpc>
            </a:pPr>
            <a:r>
              <a:rPr lang="fr-FR" altLang="fr-FR" sz="2400" b="1"/>
              <a:t>Des augmentations dans les prix</a:t>
            </a:r>
          </a:p>
          <a:p>
            <a:pPr lvl="1" algn="just">
              <a:lnSpc>
                <a:spcPct val="110000"/>
              </a:lnSpc>
            </a:pPr>
            <a:endParaRPr lang="fr-FR" altLang="fr-FR" sz="2400" b="1"/>
          </a:p>
          <a:p>
            <a:pPr algn="just">
              <a:lnSpc>
                <a:spcPct val="110000"/>
              </a:lnSpc>
            </a:pPr>
            <a:r>
              <a:rPr lang="fr-FR" altLang="fr-FR" sz="2400" b="1"/>
              <a:t>Le PIB réel ne varie que si les quantités produites changent</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re 1"/>
          <p:cNvSpPr>
            <a:spLocks noGrp="1"/>
          </p:cNvSpPr>
          <p:nvPr>
            <p:ph type="title"/>
          </p:nvPr>
        </p:nvSpPr>
        <p:spPr/>
        <p:txBody>
          <a:bodyPr/>
          <a:lstStyle/>
          <a:p>
            <a:endParaRPr lang="fr-FR"/>
          </a:p>
        </p:txBody>
      </p:sp>
      <p:sp>
        <p:nvSpPr>
          <p:cNvPr id="56323" name="Espace réservé du contenu 2"/>
          <p:cNvSpPr>
            <a:spLocks noGrp="1"/>
          </p:cNvSpPr>
          <p:nvPr>
            <p:ph idx="1"/>
          </p:nvPr>
        </p:nvSpPr>
        <p:spPr>
          <a:xfrm>
            <a:off x="0" y="1714487"/>
            <a:ext cx="9144000" cy="4500575"/>
          </a:xfrm>
        </p:spPr>
        <p:txBody>
          <a:bodyPr/>
          <a:lstStyle/>
          <a:p>
            <a:pPr algn="just"/>
            <a:r>
              <a:rPr lang="fr-FR" b="1" dirty="0">
                <a:solidFill>
                  <a:srgbClr val="0070C0"/>
                </a:solidFill>
                <a:latin typeface="Arial Black" pitchFamily="34" charset="0"/>
              </a:rPr>
              <a:t>Le PIB nominal </a:t>
            </a:r>
            <a:r>
              <a:rPr lang="fr-FR" dirty="0"/>
              <a:t>évalue la production aux prix en vigueur au moment où les biens et services sont produits (prix courants), soit pour la période t : </a:t>
            </a:r>
            <a:r>
              <a:rPr lang="fr-FR" b="1" dirty="0"/>
              <a:t>PIB nominal = </a:t>
            </a:r>
            <a:r>
              <a:rPr lang="fr-FR" b="1" dirty="0">
                <a:sym typeface="Symbol" pitchFamily="18" charset="2"/>
              </a:rPr>
              <a:t></a:t>
            </a:r>
            <a:r>
              <a:rPr lang="fr-FR" b="1" dirty="0"/>
              <a:t> (</a:t>
            </a:r>
            <a:r>
              <a:rPr lang="fr-FR" b="1" dirty="0" err="1"/>
              <a:t>Q</a:t>
            </a:r>
            <a:r>
              <a:rPr lang="fr-FR" b="1" baseline="-25000" dirty="0" err="1"/>
              <a:t>i,t</a:t>
            </a:r>
            <a:r>
              <a:rPr lang="fr-FR" b="1" baseline="-25000" dirty="0"/>
              <a:t> </a:t>
            </a:r>
            <a:r>
              <a:rPr lang="fr-FR" b="1" dirty="0"/>
              <a:t>× </a:t>
            </a:r>
            <a:r>
              <a:rPr lang="fr-FR" b="1" dirty="0" err="1"/>
              <a:t>P</a:t>
            </a:r>
            <a:r>
              <a:rPr lang="fr-FR" b="1" baseline="-25000" dirty="0" err="1"/>
              <a:t>i,t</a:t>
            </a:r>
            <a:r>
              <a:rPr lang="fr-FR" b="1" dirty="0"/>
              <a:t>)</a:t>
            </a:r>
            <a:endParaRPr lang="fr-FR" dirty="0"/>
          </a:p>
          <a:p>
            <a:pPr algn="just"/>
            <a:endParaRPr lang="fr-FR" dirty="0"/>
          </a:p>
          <a:p>
            <a:pPr algn="just"/>
            <a:endParaRPr lang="fr-FR" dirty="0"/>
          </a:p>
          <a:p>
            <a:pPr algn="just"/>
            <a:endParaRPr lang="fr-FR" dirty="0"/>
          </a:p>
          <a:p>
            <a:pPr algn="just"/>
            <a:r>
              <a:rPr lang="fr-FR" b="1" dirty="0">
                <a:solidFill>
                  <a:srgbClr val="0070C0"/>
                </a:solidFill>
                <a:latin typeface="Arial Black" pitchFamily="34" charset="0"/>
              </a:rPr>
              <a:t>Le PIB réel </a:t>
            </a:r>
            <a:r>
              <a:rPr lang="fr-FR" dirty="0"/>
              <a:t>(mesuré à prix constants alors que les volumes produits sont variables) indique la croissance réelle de l’économie en éliminant l’effet de la hausse des prix entre deux (ou plusieurs) périodes. Il est obtenu par rapport à une année de base (t</a:t>
            </a:r>
            <a:r>
              <a:rPr lang="fr-FR" baseline="-25000" dirty="0"/>
              <a:t>0</a:t>
            </a:r>
            <a:r>
              <a:rPr lang="fr-FR" dirty="0"/>
              <a:t>), soit : </a:t>
            </a:r>
            <a:r>
              <a:rPr lang="fr-FR" b="1" dirty="0"/>
              <a:t>PIB réel = </a:t>
            </a:r>
            <a:r>
              <a:rPr lang="fr-FR" b="1" dirty="0">
                <a:sym typeface="Symbol" pitchFamily="18" charset="2"/>
              </a:rPr>
              <a:t></a:t>
            </a:r>
            <a:r>
              <a:rPr lang="fr-FR" b="1" dirty="0"/>
              <a:t> (</a:t>
            </a:r>
            <a:r>
              <a:rPr lang="fr-FR" b="1" dirty="0" err="1"/>
              <a:t>Q</a:t>
            </a:r>
            <a:r>
              <a:rPr lang="fr-FR" b="1" baseline="-25000" dirty="0" err="1"/>
              <a:t>i,t</a:t>
            </a:r>
            <a:r>
              <a:rPr lang="fr-FR" b="1" baseline="-25000" dirty="0"/>
              <a:t> </a:t>
            </a:r>
            <a:r>
              <a:rPr lang="fr-FR" b="1" dirty="0"/>
              <a:t>× </a:t>
            </a:r>
            <a:r>
              <a:rPr lang="fr-FR" b="1" dirty="0" err="1"/>
              <a:t>P</a:t>
            </a:r>
            <a:r>
              <a:rPr lang="fr-FR" b="1" baseline="-25000" dirty="0" err="1"/>
              <a:t>i,t0</a:t>
            </a:r>
            <a:r>
              <a:rPr lang="fr-FR" b="1" dirty="0"/>
              <a:t>)</a:t>
            </a:r>
            <a:endParaRPr lang="fr-FR" dirty="0"/>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defRPr/>
            </a:pPr>
            <a:r>
              <a:rPr lang="fr-FR" sz="2400" b="1" dirty="0">
                <a:solidFill>
                  <a:srgbClr val="C00000"/>
                </a:solidFill>
                <a:latin typeface="+mn-lt"/>
                <a:ea typeface="+mn-ea"/>
                <a:cs typeface="+mn-cs"/>
              </a:rPr>
              <a:t>Relation entre le PIB réel et le PIB nominal : </a:t>
            </a:r>
            <a:br>
              <a:rPr lang="fr-FR" sz="2400" b="1" dirty="0">
                <a:solidFill>
                  <a:srgbClr val="C00000"/>
                </a:solidFill>
                <a:latin typeface="+mn-lt"/>
                <a:ea typeface="+mn-ea"/>
                <a:cs typeface="+mn-cs"/>
              </a:rPr>
            </a:br>
            <a:endParaRPr lang="fr-FR" sz="2400" b="1" dirty="0">
              <a:solidFill>
                <a:srgbClr val="C00000"/>
              </a:solidFill>
            </a:endParaRPr>
          </a:p>
        </p:txBody>
      </p:sp>
      <p:sp>
        <p:nvSpPr>
          <p:cNvPr id="57347" name="Espace réservé du contenu 2"/>
          <p:cNvSpPr>
            <a:spLocks noGrp="1"/>
          </p:cNvSpPr>
          <p:nvPr>
            <p:ph idx="1"/>
          </p:nvPr>
        </p:nvSpPr>
        <p:spPr>
          <a:xfrm>
            <a:off x="0" y="1412875"/>
            <a:ext cx="9144000" cy="4824413"/>
          </a:xfrm>
        </p:spPr>
        <p:txBody>
          <a:bodyPr/>
          <a:lstStyle/>
          <a:p>
            <a:pPr algn="just"/>
            <a:r>
              <a:rPr lang="fr-FR" sz="2400" b="1"/>
              <a:t>PIB réel = PIB nominal / Déflateur du PIB</a:t>
            </a:r>
          </a:p>
          <a:p>
            <a:pPr algn="just"/>
            <a:endParaRPr lang="fr-FR" sz="2400"/>
          </a:p>
          <a:p>
            <a:pPr algn="just">
              <a:buFont typeface="Wingdings" pitchFamily="2" charset="2"/>
              <a:buNone/>
            </a:pPr>
            <a:r>
              <a:rPr lang="fr-FR" sz="2400" b="1">
                <a:latin typeface="Arial Black" pitchFamily="34" charset="0"/>
                <a:sym typeface="Symbol" pitchFamily="18" charset="2"/>
              </a:rPr>
              <a:t></a:t>
            </a:r>
            <a:r>
              <a:rPr lang="fr-FR" sz="2400" b="1"/>
              <a:t> </a:t>
            </a:r>
            <a:r>
              <a:rPr lang="fr-FR" sz="2400" b="1">
                <a:solidFill>
                  <a:srgbClr val="FF0000"/>
                </a:solidFill>
              </a:rPr>
              <a:t>Déflateur du PIB = PIB nominal /PIB réel × 100</a:t>
            </a:r>
          </a:p>
          <a:p>
            <a:pPr algn="just"/>
            <a:endParaRPr lang="fr-FR" sz="2400"/>
          </a:p>
          <a:p>
            <a:pPr algn="just"/>
            <a:r>
              <a:rPr lang="fr-FR" sz="2400" b="1">
                <a:solidFill>
                  <a:srgbClr val="0070C0"/>
                </a:solidFill>
                <a:latin typeface="Arial Black" pitchFamily="34" charset="0"/>
              </a:rPr>
              <a:t>Le déflateur  du PIB </a:t>
            </a:r>
            <a:r>
              <a:rPr lang="fr-FR" sz="2400" b="1">
                <a:latin typeface="Arial Black" pitchFamily="34" charset="0"/>
              </a:rPr>
              <a:t>(</a:t>
            </a:r>
            <a:r>
              <a:rPr lang="fr-FR" altLang="fr-FR" sz="2400" b="1"/>
              <a:t>indice implicite des prix du PIB)</a:t>
            </a:r>
            <a:r>
              <a:rPr lang="fr-FR" sz="2400" b="1"/>
              <a:t> </a:t>
            </a:r>
            <a:r>
              <a:rPr lang="fr-FR" sz="2400"/>
              <a:t>est un indice des prix qui mesure la part de la variation du PIB nominal due à une variation des prix et non à une variation de l’activité économique. </a:t>
            </a:r>
          </a:p>
          <a:p>
            <a:pPr algn="just"/>
            <a:endParaRPr lang="fr-FR" sz="2400" b="1"/>
          </a:p>
          <a:p>
            <a:pPr algn="just"/>
            <a:r>
              <a:rPr lang="fr-FR" sz="2400" b="1"/>
              <a:t>C’est un indice qui mesure le niveau général des prix de toute la production c-à-d l’évolution de l’inflation.</a:t>
            </a:r>
          </a:p>
          <a:p>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04800" y="1752600"/>
          <a:ext cx="8612188" cy="3962400"/>
        </p:xfrm>
        <a:graphic>
          <a:graphicData uri="http://schemas.openxmlformats.org/presentationml/2006/ole">
            <mc:AlternateContent xmlns:mc="http://schemas.openxmlformats.org/markup-compatibility/2006">
              <mc:Choice xmlns:v="urn:schemas-microsoft-com:vml" Requires="v">
                <p:oleObj spid="_x0000_s2070" name="Document" r:id="rId3" imgW="6251961" imgH="1827800" progId="Word.Document.8">
                  <p:embed/>
                </p:oleObj>
              </mc:Choice>
              <mc:Fallback>
                <p:oleObj name="Document" r:id="rId3" imgW="6251961" imgH="1827800"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752600"/>
                        <a:ext cx="8612188" cy="39624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ChangeArrowheads="1"/>
          </p:cNvSpPr>
          <p:nvPr>
            <p:ph type="title"/>
          </p:nvPr>
        </p:nvSpPr>
        <p:spPr>
          <a:xfrm>
            <a:off x="381000" y="-142875"/>
            <a:ext cx="8458200" cy="1219200"/>
          </a:xfrm>
        </p:spPr>
        <p:txBody>
          <a:bodyPr/>
          <a:lstStyle/>
          <a:p>
            <a:r>
              <a:rPr lang="fr-FR" altLang="fr-FR" sz="3200" b="1">
                <a:solidFill>
                  <a:srgbClr val="C00000"/>
                </a:solidFill>
              </a:rPr>
              <a:t>Le calcul des PIB nominaux et réels</a:t>
            </a:r>
          </a:p>
        </p:txBody>
      </p:sp>
      <p:grpSp>
        <p:nvGrpSpPr>
          <p:cNvPr id="2052" name="Group 4"/>
          <p:cNvGrpSpPr>
            <a:grpSpLocks/>
          </p:cNvGrpSpPr>
          <p:nvPr/>
        </p:nvGrpSpPr>
        <p:grpSpPr bwMode="auto">
          <a:xfrm>
            <a:off x="457200" y="2895600"/>
            <a:ext cx="915988" cy="1847850"/>
            <a:chOff x="288" y="1824"/>
            <a:chExt cx="577" cy="1164"/>
          </a:xfrm>
        </p:grpSpPr>
        <p:sp>
          <p:nvSpPr>
            <p:cNvPr id="2081" name="Text Box 5"/>
            <p:cNvSpPr txBox="1">
              <a:spLocks noChangeArrowheads="1"/>
            </p:cNvSpPr>
            <p:nvPr/>
          </p:nvSpPr>
          <p:spPr bwMode="auto">
            <a:xfrm>
              <a:off x="288" y="1824"/>
              <a:ext cx="577" cy="252"/>
            </a:xfrm>
            <a:prstGeom prst="rect">
              <a:avLst/>
            </a:prstGeom>
            <a:noFill/>
            <a:ln w="9525">
              <a:noFill/>
              <a:miter lim="800000"/>
              <a:headEnd/>
              <a:tailEnd/>
            </a:ln>
          </p:spPr>
          <p:txBody>
            <a:bodyPr wrap="none">
              <a:spAutoFit/>
            </a:bodyPr>
            <a:lstStyle/>
            <a:p>
              <a:r>
                <a:rPr lang="fr-FR" altLang="fr-FR" sz="2000" b="1" dirty="0">
                  <a:latin typeface="Verdana" pitchFamily="34" charset="0"/>
                </a:rPr>
                <a:t>2014</a:t>
              </a:r>
            </a:p>
          </p:txBody>
        </p:sp>
        <p:sp>
          <p:nvSpPr>
            <p:cNvPr id="2082" name="Text Box 6"/>
            <p:cNvSpPr txBox="1">
              <a:spLocks noChangeArrowheads="1"/>
            </p:cNvSpPr>
            <p:nvPr/>
          </p:nvSpPr>
          <p:spPr bwMode="auto">
            <a:xfrm>
              <a:off x="288" y="2256"/>
              <a:ext cx="577" cy="252"/>
            </a:xfrm>
            <a:prstGeom prst="rect">
              <a:avLst/>
            </a:prstGeom>
            <a:noFill/>
            <a:ln w="9525">
              <a:noFill/>
              <a:miter lim="800000"/>
              <a:headEnd/>
              <a:tailEnd/>
            </a:ln>
          </p:spPr>
          <p:txBody>
            <a:bodyPr wrap="none">
              <a:spAutoFit/>
            </a:bodyPr>
            <a:lstStyle/>
            <a:p>
              <a:r>
                <a:rPr lang="fr-FR" altLang="fr-FR" sz="2000" b="1" dirty="0">
                  <a:latin typeface="Verdana" pitchFamily="34" charset="0"/>
                </a:rPr>
                <a:t>2015</a:t>
              </a:r>
            </a:p>
          </p:txBody>
        </p:sp>
        <p:sp>
          <p:nvSpPr>
            <p:cNvPr id="2083" name="Text Box 7"/>
            <p:cNvSpPr txBox="1">
              <a:spLocks noChangeArrowheads="1"/>
            </p:cNvSpPr>
            <p:nvPr/>
          </p:nvSpPr>
          <p:spPr bwMode="auto">
            <a:xfrm>
              <a:off x="288" y="2736"/>
              <a:ext cx="577" cy="252"/>
            </a:xfrm>
            <a:prstGeom prst="rect">
              <a:avLst/>
            </a:prstGeom>
            <a:noFill/>
            <a:ln w="9525">
              <a:noFill/>
              <a:miter lim="800000"/>
              <a:headEnd/>
              <a:tailEnd/>
            </a:ln>
          </p:spPr>
          <p:txBody>
            <a:bodyPr wrap="none">
              <a:spAutoFit/>
            </a:bodyPr>
            <a:lstStyle/>
            <a:p>
              <a:r>
                <a:rPr lang="fr-FR" altLang="fr-FR" sz="2000" b="1" dirty="0">
                  <a:latin typeface="Verdana" pitchFamily="34" charset="0"/>
                </a:rPr>
                <a:t>2016</a:t>
              </a:r>
            </a:p>
          </p:txBody>
        </p:sp>
      </p:grpSp>
      <p:grpSp>
        <p:nvGrpSpPr>
          <p:cNvPr id="2053" name="Group 8"/>
          <p:cNvGrpSpPr>
            <a:grpSpLocks/>
          </p:cNvGrpSpPr>
          <p:nvPr/>
        </p:nvGrpSpPr>
        <p:grpSpPr bwMode="auto">
          <a:xfrm>
            <a:off x="1600200" y="2895600"/>
            <a:ext cx="3522663" cy="400050"/>
            <a:chOff x="1008" y="1824"/>
            <a:chExt cx="2219" cy="252"/>
          </a:xfrm>
        </p:grpSpPr>
        <p:sp>
          <p:nvSpPr>
            <p:cNvPr id="2077" name="Text Box 9"/>
            <p:cNvSpPr txBox="1">
              <a:spLocks noChangeArrowheads="1"/>
            </p:cNvSpPr>
            <p:nvPr/>
          </p:nvSpPr>
          <p:spPr bwMode="auto">
            <a:xfrm>
              <a:off x="1008" y="1824"/>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1Dh</a:t>
              </a:r>
            </a:p>
          </p:txBody>
        </p:sp>
        <p:sp>
          <p:nvSpPr>
            <p:cNvPr id="2078" name="Text Box 10"/>
            <p:cNvSpPr txBox="1">
              <a:spLocks noChangeArrowheads="1"/>
            </p:cNvSpPr>
            <p:nvPr/>
          </p:nvSpPr>
          <p:spPr bwMode="auto">
            <a:xfrm>
              <a:off x="1584" y="1824"/>
              <a:ext cx="462" cy="252"/>
            </a:xfrm>
            <a:prstGeom prst="rect">
              <a:avLst/>
            </a:prstGeom>
            <a:noFill/>
            <a:ln w="9525">
              <a:noFill/>
              <a:miter lim="800000"/>
              <a:headEnd/>
              <a:tailEnd/>
            </a:ln>
          </p:spPr>
          <p:txBody>
            <a:bodyPr wrap="none">
              <a:spAutoFit/>
            </a:bodyPr>
            <a:lstStyle/>
            <a:p>
              <a:r>
                <a:rPr lang="fr-FR" altLang="fr-FR" sz="2000" b="1">
                  <a:latin typeface="Verdana" pitchFamily="34" charset="0"/>
                </a:rPr>
                <a:t>100</a:t>
              </a:r>
            </a:p>
          </p:txBody>
        </p:sp>
        <p:sp>
          <p:nvSpPr>
            <p:cNvPr id="2079" name="Text Box 11"/>
            <p:cNvSpPr txBox="1">
              <a:spLocks noChangeArrowheads="1"/>
            </p:cNvSpPr>
            <p:nvPr/>
          </p:nvSpPr>
          <p:spPr bwMode="auto">
            <a:xfrm>
              <a:off x="2256" y="1824"/>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2Dh</a:t>
              </a:r>
            </a:p>
          </p:txBody>
        </p:sp>
        <p:sp>
          <p:nvSpPr>
            <p:cNvPr id="2080" name="Text Box 12"/>
            <p:cNvSpPr txBox="1">
              <a:spLocks noChangeArrowheads="1"/>
            </p:cNvSpPr>
            <p:nvPr/>
          </p:nvSpPr>
          <p:spPr bwMode="auto">
            <a:xfrm>
              <a:off x="2880" y="1824"/>
              <a:ext cx="347" cy="252"/>
            </a:xfrm>
            <a:prstGeom prst="rect">
              <a:avLst/>
            </a:prstGeom>
            <a:noFill/>
            <a:ln w="9525">
              <a:noFill/>
              <a:miter lim="800000"/>
              <a:headEnd/>
              <a:tailEnd/>
            </a:ln>
          </p:spPr>
          <p:txBody>
            <a:bodyPr wrap="none">
              <a:spAutoFit/>
            </a:bodyPr>
            <a:lstStyle/>
            <a:p>
              <a:r>
                <a:rPr lang="fr-FR" altLang="fr-FR" sz="2000" b="1">
                  <a:latin typeface="Verdana" pitchFamily="34" charset="0"/>
                </a:rPr>
                <a:t>50</a:t>
              </a:r>
            </a:p>
          </p:txBody>
        </p:sp>
      </p:grpSp>
      <p:grpSp>
        <p:nvGrpSpPr>
          <p:cNvPr id="2054" name="Group 13"/>
          <p:cNvGrpSpPr>
            <a:grpSpLocks/>
          </p:cNvGrpSpPr>
          <p:nvPr/>
        </p:nvGrpSpPr>
        <p:grpSpPr bwMode="auto">
          <a:xfrm>
            <a:off x="1600200" y="3581400"/>
            <a:ext cx="3705225" cy="400050"/>
            <a:chOff x="1008" y="2256"/>
            <a:chExt cx="2334" cy="252"/>
          </a:xfrm>
        </p:grpSpPr>
        <p:sp>
          <p:nvSpPr>
            <p:cNvPr id="2073" name="Text Box 14"/>
            <p:cNvSpPr txBox="1">
              <a:spLocks noChangeArrowheads="1"/>
            </p:cNvSpPr>
            <p:nvPr/>
          </p:nvSpPr>
          <p:spPr bwMode="auto">
            <a:xfrm>
              <a:off x="1008" y="2256"/>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2Dh</a:t>
              </a:r>
            </a:p>
          </p:txBody>
        </p:sp>
        <p:sp>
          <p:nvSpPr>
            <p:cNvPr id="2074" name="Text Box 15"/>
            <p:cNvSpPr txBox="1">
              <a:spLocks noChangeArrowheads="1"/>
            </p:cNvSpPr>
            <p:nvPr/>
          </p:nvSpPr>
          <p:spPr bwMode="auto">
            <a:xfrm>
              <a:off x="1584" y="2256"/>
              <a:ext cx="462" cy="252"/>
            </a:xfrm>
            <a:prstGeom prst="rect">
              <a:avLst/>
            </a:prstGeom>
            <a:noFill/>
            <a:ln w="9525">
              <a:noFill/>
              <a:miter lim="800000"/>
              <a:headEnd/>
              <a:tailEnd/>
            </a:ln>
          </p:spPr>
          <p:txBody>
            <a:bodyPr wrap="none">
              <a:spAutoFit/>
            </a:bodyPr>
            <a:lstStyle/>
            <a:p>
              <a:r>
                <a:rPr lang="fr-FR" altLang="fr-FR" sz="2000" b="1">
                  <a:latin typeface="Verdana" pitchFamily="34" charset="0"/>
                </a:rPr>
                <a:t>150</a:t>
              </a:r>
            </a:p>
          </p:txBody>
        </p:sp>
        <p:sp>
          <p:nvSpPr>
            <p:cNvPr id="2075" name="Text Box 16"/>
            <p:cNvSpPr txBox="1">
              <a:spLocks noChangeArrowheads="1"/>
            </p:cNvSpPr>
            <p:nvPr/>
          </p:nvSpPr>
          <p:spPr bwMode="auto">
            <a:xfrm>
              <a:off x="2256" y="2256"/>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3Dh</a:t>
              </a:r>
            </a:p>
          </p:txBody>
        </p:sp>
        <p:sp>
          <p:nvSpPr>
            <p:cNvPr id="2076" name="Text Box 17"/>
            <p:cNvSpPr txBox="1">
              <a:spLocks noChangeArrowheads="1"/>
            </p:cNvSpPr>
            <p:nvPr/>
          </p:nvSpPr>
          <p:spPr bwMode="auto">
            <a:xfrm>
              <a:off x="2880" y="2256"/>
              <a:ext cx="462" cy="252"/>
            </a:xfrm>
            <a:prstGeom prst="rect">
              <a:avLst/>
            </a:prstGeom>
            <a:noFill/>
            <a:ln w="9525">
              <a:noFill/>
              <a:miter lim="800000"/>
              <a:headEnd/>
              <a:tailEnd/>
            </a:ln>
          </p:spPr>
          <p:txBody>
            <a:bodyPr wrap="none">
              <a:spAutoFit/>
            </a:bodyPr>
            <a:lstStyle/>
            <a:p>
              <a:r>
                <a:rPr lang="fr-FR" altLang="fr-FR" sz="2000" b="1">
                  <a:latin typeface="Verdana" pitchFamily="34" charset="0"/>
                </a:rPr>
                <a:t>100</a:t>
              </a:r>
            </a:p>
          </p:txBody>
        </p:sp>
      </p:grpSp>
      <p:grpSp>
        <p:nvGrpSpPr>
          <p:cNvPr id="2055" name="Group 18"/>
          <p:cNvGrpSpPr>
            <a:grpSpLocks/>
          </p:cNvGrpSpPr>
          <p:nvPr/>
        </p:nvGrpSpPr>
        <p:grpSpPr bwMode="auto">
          <a:xfrm>
            <a:off x="1600200" y="4343400"/>
            <a:ext cx="3705225" cy="400050"/>
            <a:chOff x="1008" y="2736"/>
            <a:chExt cx="2334" cy="252"/>
          </a:xfrm>
        </p:grpSpPr>
        <p:sp>
          <p:nvSpPr>
            <p:cNvPr id="2069" name="Text Box 19"/>
            <p:cNvSpPr txBox="1">
              <a:spLocks noChangeArrowheads="1"/>
            </p:cNvSpPr>
            <p:nvPr/>
          </p:nvSpPr>
          <p:spPr bwMode="auto">
            <a:xfrm>
              <a:off x="1008" y="2736"/>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3Dh</a:t>
              </a:r>
            </a:p>
          </p:txBody>
        </p:sp>
        <p:sp>
          <p:nvSpPr>
            <p:cNvPr id="2070" name="Text Box 20"/>
            <p:cNvSpPr txBox="1">
              <a:spLocks noChangeArrowheads="1"/>
            </p:cNvSpPr>
            <p:nvPr/>
          </p:nvSpPr>
          <p:spPr bwMode="auto">
            <a:xfrm>
              <a:off x="1584" y="2736"/>
              <a:ext cx="462" cy="252"/>
            </a:xfrm>
            <a:prstGeom prst="rect">
              <a:avLst/>
            </a:prstGeom>
            <a:noFill/>
            <a:ln w="9525">
              <a:noFill/>
              <a:miter lim="800000"/>
              <a:headEnd/>
              <a:tailEnd/>
            </a:ln>
          </p:spPr>
          <p:txBody>
            <a:bodyPr wrap="none">
              <a:spAutoFit/>
            </a:bodyPr>
            <a:lstStyle/>
            <a:p>
              <a:r>
                <a:rPr lang="fr-FR" altLang="fr-FR" sz="2000" b="1">
                  <a:latin typeface="Verdana" pitchFamily="34" charset="0"/>
                </a:rPr>
                <a:t>200</a:t>
              </a:r>
            </a:p>
          </p:txBody>
        </p:sp>
        <p:sp>
          <p:nvSpPr>
            <p:cNvPr id="2071" name="Text Box 21"/>
            <p:cNvSpPr txBox="1">
              <a:spLocks noChangeArrowheads="1"/>
            </p:cNvSpPr>
            <p:nvPr/>
          </p:nvSpPr>
          <p:spPr bwMode="auto">
            <a:xfrm>
              <a:off x="2256" y="2736"/>
              <a:ext cx="481" cy="252"/>
            </a:xfrm>
            <a:prstGeom prst="rect">
              <a:avLst/>
            </a:prstGeom>
            <a:noFill/>
            <a:ln w="9525">
              <a:noFill/>
              <a:miter lim="800000"/>
              <a:headEnd/>
              <a:tailEnd/>
            </a:ln>
          </p:spPr>
          <p:txBody>
            <a:bodyPr wrap="none">
              <a:spAutoFit/>
            </a:bodyPr>
            <a:lstStyle/>
            <a:p>
              <a:r>
                <a:rPr lang="fr-FR" altLang="fr-FR" sz="2000" b="1">
                  <a:latin typeface="Verdana" pitchFamily="34" charset="0"/>
                </a:rPr>
                <a:t>4Dh</a:t>
              </a:r>
            </a:p>
          </p:txBody>
        </p:sp>
        <p:sp>
          <p:nvSpPr>
            <p:cNvPr id="2072" name="Text Box 22"/>
            <p:cNvSpPr txBox="1">
              <a:spLocks noChangeArrowheads="1"/>
            </p:cNvSpPr>
            <p:nvPr/>
          </p:nvSpPr>
          <p:spPr bwMode="auto">
            <a:xfrm>
              <a:off x="2880" y="2736"/>
              <a:ext cx="462" cy="252"/>
            </a:xfrm>
            <a:prstGeom prst="rect">
              <a:avLst/>
            </a:prstGeom>
            <a:noFill/>
            <a:ln w="9525">
              <a:noFill/>
              <a:miter lim="800000"/>
              <a:headEnd/>
              <a:tailEnd/>
            </a:ln>
          </p:spPr>
          <p:txBody>
            <a:bodyPr wrap="none">
              <a:spAutoFit/>
            </a:bodyPr>
            <a:lstStyle/>
            <a:p>
              <a:r>
                <a:rPr lang="fr-FR" altLang="fr-FR" sz="2000" b="1">
                  <a:latin typeface="Verdana" pitchFamily="34" charset="0"/>
                </a:rPr>
                <a:t>150</a:t>
              </a:r>
            </a:p>
          </p:txBody>
        </p:sp>
      </p:grpSp>
      <p:sp>
        <p:nvSpPr>
          <p:cNvPr id="174103" name="Text Box 23"/>
          <p:cNvSpPr txBox="1">
            <a:spLocks noChangeArrowheads="1"/>
          </p:cNvSpPr>
          <p:nvPr/>
        </p:nvSpPr>
        <p:spPr bwMode="auto">
          <a:xfrm>
            <a:off x="5638800" y="2895600"/>
            <a:ext cx="1128713" cy="400050"/>
          </a:xfrm>
          <a:prstGeom prst="rect">
            <a:avLst/>
          </a:prstGeom>
          <a:noFill/>
          <a:ln w="9525">
            <a:noFill/>
            <a:miter lim="800000"/>
            <a:headEnd/>
            <a:tailEnd/>
          </a:ln>
        </p:spPr>
        <p:txBody>
          <a:bodyPr wrap="none">
            <a:spAutoFit/>
          </a:bodyPr>
          <a:lstStyle/>
          <a:p>
            <a:r>
              <a:rPr lang="fr-FR" altLang="fr-FR" sz="2000" b="1">
                <a:latin typeface="Verdana" pitchFamily="34" charset="0"/>
              </a:rPr>
              <a:t>200Dh</a:t>
            </a:r>
          </a:p>
        </p:txBody>
      </p:sp>
      <p:sp>
        <p:nvSpPr>
          <p:cNvPr id="174104" name="Text Box 24"/>
          <p:cNvSpPr txBox="1">
            <a:spLocks noChangeArrowheads="1"/>
          </p:cNvSpPr>
          <p:nvPr/>
        </p:nvSpPr>
        <p:spPr bwMode="auto">
          <a:xfrm>
            <a:off x="5638800" y="3581400"/>
            <a:ext cx="1128713" cy="400050"/>
          </a:xfrm>
          <a:prstGeom prst="rect">
            <a:avLst/>
          </a:prstGeom>
          <a:noFill/>
          <a:ln w="9525">
            <a:noFill/>
            <a:miter lim="800000"/>
            <a:headEnd/>
            <a:tailEnd/>
          </a:ln>
        </p:spPr>
        <p:txBody>
          <a:bodyPr wrap="none">
            <a:spAutoFit/>
          </a:bodyPr>
          <a:lstStyle/>
          <a:p>
            <a:r>
              <a:rPr lang="fr-FR" altLang="fr-FR" sz="2000" b="1">
                <a:latin typeface="Verdana" pitchFamily="34" charset="0"/>
              </a:rPr>
              <a:t>600Dh</a:t>
            </a:r>
          </a:p>
        </p:txBody>
      </p:sp>
      <p:sp>
        <p:nvSpPr>
          <p:cNvPr id="174105" name="Text Box 25"/>
          <p:cNvSpPr txBox="1">
            <a:spLocks noChangeArrowheads="1"/>
          </p:cNvSpPr>
          <p:nvPr/>
        </p:nvSpPr>
        <p:spPr bwMode="auto">
          <a:xfrm>
            <a:off x="5562600" y="4343400"/>
            <a:ext cx="1311275" cy="400050"/>
          </a:xfrm>
          <a:prstGeom prst="rect">
            <a:avLst/>
          </a:prstGeom>
          <a:noFill/>
          <a:ln w="9525">
            <a:noFill/>
            <a:miter lim="800000"/>
            <a:headEnd/>
            <a:tailEnd/>
          </a:ln>
        </p:spPr>
        <p:txBody>
          <a:bodyPr wrap="none">
            <a:spAutoFit/>
          </a:bodyPr>
          <a:lstStyle/>
          <a:p>
            <a:r>
              <a:rPr lang="fr-FR" altLang="fr-FR" sz="2000" b="1">
                <a:latin typeface="Verdana" pitchFamily="34" charset="0"/>
              </a:rPr>
              <a:t>1200Dh</a:t>
            </a:r>
          </a:p>
        </p:txBody>
      </p:sp>
      <p:sp>
        <p:nvSpPr>
          <p:cNvPr id="174106" name="Text Box 26"/>
          <p:cNvSpPr txBox="1">
            <a:spLocks noChangeArrowheads="1"/>
          </p:cNvSpPr>
          <p:nvPr/>
        </p:nvSpPr>
        <p:spPr bwMode="auto">
          <a:xfrm>
            <a:off x="6858000" y="2895600"/>
            <a:ext cx="1128713" cy="400050"/>
          </a:xfrm>
          <a:prstGeom prst="rect">
            <a:avLst/>
          </a:prstGeom>
          <a:noFill/>
          <a:ln w="9525">
            <a:noFill/>
            <a:miter lim="800000"/>
            <a:headEnd/>
            <a:tailEnd/>
          </a:ln>
        </p:spPr>
        <p:txBody>
          <a:bodyPr wrap="none">
            <a:spAutoFit/>
          </a:bodyPr>
          <a:lstStyle/>
          <a:p>
            <a:r>
              <a:rPr lang="fr-FR" altLang="fr-FR" sz="2000" b="1">
                <a:latin typeface="Verdana" pitchFamily="34" charset="0"/>
              </a:rPr>
              <a:t>200Dh</a:t>
            </a:r>
          </a:p>
        </p:txBody>
      </p:sp>
      <p:sp>
        <p:nvSpPr>
          <p:cNvPr id="174107" name="Text Box 27"/>
          <p:cNvSpPr txBox="1">
            <a:spLocks noChangeArrowheads="1"/>
          </p:cNvSpPr>
          <p:nvPr/>
        </p:nvSpPr>
        <p:spPr bwMode="auto">
          <a:xfrm>
            <a:off x="6858000" y="3581400"/>
            <a:ext cx="1128713" cy="400050"/>
          </a:xfrm>
          <a:prstGeom prst="rect">
            <a:avLst/>
          </a:prstGeom>
          <a:noFill/>
          <a:ln w="9525">
            <a:noFill/>
            <a:miter lim="800000"/>
            <a:headEnd/>
            <a:tailEnd/>
          </a:ln>
        </p:spPr>
        <p:txBody>
          <a:bodyPr wrap="none">
            <a:spAutoFit/>
          </a:bodyPr>
          <a:lstStyle/>
          <a:p>
            <a:r>
              <a:rPr lang="fr-FR" altLang="fr-FR" sz="2000" b="1">
                <a:latin typeface="Verdana" pitchFamily="34" charset="0"/>
              </a:rPr>
              <a:t>350Dh</a:t>
            </a:r>
          </a:p>
        </p:txBody>
      </p:sp>
      <p:sp>
        <p:nvSpPr>
          <p:cNvPr id="174108" name="Text Box 28"/>
          <p:cNvSpPr txBox="1">
            <a:spLocks noChangeArrowheads="1"/>
          </p:cNvSpPr>
          <p:nvPr/>
        </p:nvSpPr>
        <p:spPr bwMode="auto">
          <a:xfrm>
            <a:off x="6858000" y="4343400"/>
            <a:ext cx="1128713" cy="400050"/>
          </a:xfrm>
          <a:prstGeom prst="rect">
            <a:avLst/>
          </a:prstGeom>
          <a:noFill/>
          <a:ln w="9525">
            <a:noFill/>
            <a:miter lim="800000"/>
            <a:headEnd/>
            <a:tailEnd/>
          </a:ln>
        </p:spPr>
        <p:txBody>
          <a:bodyPr wrap="none">
            <a:spAutoFit/>
          </a:bodyPr>
          <a:lstStyle/>
          <a:p>
            <a:r>
              <a:rPr lang="fr-FR" altLang="fr-FR" sz="2000" b="1">
                <a:latin typeface="Verdana" pitchFamily="34" charset="0"/>
              </a:rPr>
              <a:t>500Dh</a:t>
            </a:r>
          </a:p>
        </p:txBody>
      </p:sp>
      <p:sp>
        <p:nvSpPr>
          <p:cNvPr id="174109" name="Text Box 29"/>
          <p:cNvSpPr txBox="1">
            <a:spLocks noChangeArrowheads="1"/>
          </p:cNvSpPr>
          <p:nvPr/>
        </p:nvSpPr>
        <p:spPr bwMode="auto">
          <a:xfrm>
            <a:off x="7848600" y="2895600"/>
            <a:ext cx="733425" cy="400050"/>
          </a:xfrm>
          <a:prstGeom prst="rect">
            <a:avLst/>
          </a:prstGeom>
          <a:noFill/>
          <a:ln w="9525">
            <a:noFill/>
            <a:miter lim="800000"/>
            <a:headEnd/>
            <a:tailEnd/>
          </a:ln>
        </p:spPr>
        <p:txBody>
          <a:bodyPr wrap="none">
            <a:spAutoFit/>
          </a:bodyPr>
          <a:lstStyle/>
          <a:p>
            <a:r>
              <a:rPr lang="fr-FR" altLang="fr-FR" sz="2000" b="1">
                <a:latin typeface="Verdana" pitchFamily="34" charset="0"/>
              </a:rPr>
              <a:t>100</a:t>
            </a:r>
          </a:p>
        </p:txBody>
      </p:sp>
      <p:sp>
        <p:nvSpPr>
          <p:cNvPr id="174110" name="Text Box 30"/>
          <p:cNvSpPr txBox="1">
            <a:spLocks noChangeArrowheads="1"/>
          </p:cNvSpPr>
          <p:nvPr/>
        </p:nvSpPr>
        <p:spPr bwMode="auto">
          <a:xfrm>
            <a:off x="7848600" y="3581400"/>
            <a:ext cx="733425" cy="400050"/>
          </a:xfrm>
          <a:prstGeom prst="rect">
            <a:avLst/>
          </a:prstGeom>
          <a:noFill/>
          <a:ln w="9525">
            <a:noFill/>
            <a:miter lim="800000"/>
            <a:headEnd/>
            <a:tailEnd/>
          </a:ln>
        </p:spPr>
        <p:txBody>
          <a:bodyPr wrap="none">
            <a:spAutoFit/>
          </a:bodyPr>
          <a:lstStyle/>
          <a:p>
            <a:r>
              <a:rPr lang="fr-FR" altLang="fr-FR" sz="2000" b="1">
                <a:latin typeface="Verdana" pitchFamily="34" charset="0"/>
              </a:rPr>
              <a:t>171</a:t>
            </a:r>
          </a:p>
        </p:txBody>
      </p:sp>
      <p:sp>
        <p:nvSpPr>
          <p:cNvPr id="174111" name="Text Box 31"/>
          <p:cNvSpPr txBox="1">
            <a:spLocks noChangeArrowheads="1"/>
          </p:cNvSpPr>
          <p:nvPr/>
        </p:nvSpPr>
        <p:spPr bwMode="auto">
          <a:xfrm>
            <a:off x="7848600" y="4343400"/>
            <a:ext cx="733425" cy="400050"/>
          </a:xfrm>
          <a:prstGeom prst="rect">
            <a:avLst/>
          </a:prstGeom>
          <a:noFill/>
          <a:ln w="9525">
            <a:noFill/>
            <a:miter lim="800000"/>
            <a:headEnd/>
            <a:tailEnd/>
          </a:ln>
        </p:spPr>
        <p:txBody>
          <a:bodyPr wrap="none">
            <a:spAutoFit/>
          </a:bodyPr>
          <a:lstStyle/>
          <a:p>
            <a:r>
              <a:rPr lang="fr-FR" altLang="fr-FR" sz="2000" b="1">
                <a:latin typeface="Verdana" pitchFamily="34" charset="0"/>
              </a:rPr>
              <a:t>240</a:t>
            </a:r>
          </a:p>
        </p:txBody>
      </p:sp>
      <p:sp>
        <p:nvSpPr>
          <p:cNvPr id="2065" name="Text Box 32"/>
          <p:cNvSpPr txBox="1">
            <a:spLocks noChangeArrowheads="1"/>
          </p:cNvSpPr>
          <p:nvPr/>
        </p:nvSpPr>
        <p:spPr bwMode="auto">
          <a:xfrm>
            <a:off x="1812925" y="5908675"/>
            <a:ext cx="6143028" cy="369332"/>
          </a:xfrm>
          <a:prstGeom prst="rect">
            <a:avLst/>
          </a:prstGeom>
          <a:noFill/>
          <a:ln w="9525">
            <a:noFill/>
            <a:miter lim="800000"/>
            <a:headEnd/>
            <a:tailEnd/>
          </a:ln>
        </p:spPr>
        <p:txBody>
          <a:bodyPr wrap="none">
            <a:spAutoFit/>
          </a:bodyPr>
          <a:lstStyle/>
          <a:p>
            <a:r>
              <a:rPr lang="fr-FR" altLang="fr-FR" b="1" i="1" dirty="0">
                <a:solidFill>
                  <a:srgbClr val="C00000"/>
                </a:solidFill>
                <a:latin typeface="Verdana" pitchFamily="34" charset="0"/>
              </a:rPr>
              <a:t>* : en choisissant 2014 comme année de base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174103"/>
                                        </p:tgtEl>
                                        <p:attrNameLst>
                                          <p:attrName>style.visibility</p:attrName>
                                        </p:attrNameLst>
                                      </p:cBhvr>
                                      <p:to>
                                        <p:strVal val="visible"/>
                                      </p:to>
                                    </p:set>
                                    <p:anim calcmode="lin" valueType="num">
                                      <p:cBhvr>
                                        <p:cTn id="7" dur="500" fill="hold"/>
                                        <p:tgtEl>
                                          <p:spTgt spid="174103"/>
                                        </p:tgtEl>
                                        <p:attrNameLst>
                                          <p:attrName>ppt_w</p:attrName>
                                        </p:attrNameLst>
                                      </p:cBhvr>
                                      <p:tavLst>
                                        <p:tav tm="0">
                                          <p:val>
                                            <p:strVal val="(6*min(max(#ppt_w*#ppt_h,.3),1)-7.4)/-.7*#ppt_w"/>
                                          </p:val>
                                        </p:tav>
                                        <p:tav tm="100000">
                                          <p:val>
                                            <p:strVal val="#ppt_w"/>
                                          </p:val>
                                        </p:tav>
                                      </p:tavLst>
                                    </p:anim>
                                    <p:anim calcmode="lin" valueType="num">
                                      <p:cBhvr>
                                        <p:cTn id="8" dur="500" fill="hold"/>
                                        <p:tgtEl>
                                          <p:spTgt spid="174103"/>
                                        </p:tgtEl>
                                        <p:attrNameLst>
                                          <p:attrName>ppt_h</p:attrName>
                                        </p:attrNameLst>
                                      </p:cBhvr>
                                      <p:tavLst>
                                        <p:tav tm="0">
                                          <p:val>
                                            <p:strVal val="(6*min(max(#ppt_w*#ppt_h,.3),1)-7.4)/-.7*#ppt_h"/>
                                          </p:val>
                                        </p:tav>
                                        <p:tav tm="100000">
                                          <p:val>
                                            <p:strVal val="#ppt_h"/>
                                          </p:val>
                                        </p:tav>
                                      </p:tavLst>
                                    </p:anim>
                                    <p:anim calcmode="lin" valueType="num">
                                      <p:cBhvr>
                                        <p:cTn id="9" dur="500" fill="hold"/>
                                        <p:tgtEl>
                                          <p:spTgt spid="174103"/>
                                        </p:tgtEl>
                                        <p:attrNameLst>
                                          <p:attrName>ppt_x</p:attrName>
                                        </p:attrNameLst>
                                      </p:cBhvr>
                                      <p:tavLst>
                                        <p:tav tm="0">
                                          <p:val>
                                            <p:fltVal val="0.5"/>
                                          </p:val>
                                        </p:tav>
                                        <p:tav tm="100000">
                                          <p:val>
                                            <p:strVal val="#ppt_x"/>
                                          </p:val>
                                        </p:tav>
                                      </p:tavLst>
                                    </p:anim>
                                    <p:anim calcmode="lin" valueType="num">
                                      <p:cBhvr>
                                        <p:cTn id="10" dur="500" fill="hold"/>
                                        <p:tgtEl>
                                          <p:spTgt spid="174103"/>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3" presetClass="entr" presetSubtype="36" fill="hold" grpId="0" nodeType="afterEffect">
                                  <p:stCondLst>
                                    <p:cond delay="0"/>
                                  </p:stCondLst>
                                  <p:childTnLst>
                                    <p:set>
                                      <p:cBhvr>
                                        <p:cTn id="13" dur="1" fill="hold">
                                          <p:stCondLst>
                                            <p:cond delay="0"/>
                                          </p:stCondLst>
                                        </p:cTn>
                                        <p:tgtEl>
                                          <p:spTgt spid="174104"/>
                                        </p:tgtEl>
                                        <p:attrNameLst>
                                          <p:attrName>style.visibility</p:attrName>
                                        </p:attrNameLst>
                                      </p:cBhvr>
                                      <p:to>
                                        <p:strVal val="visible"/>
                                      </p:to>
                                    </p:set>
                                    <p:anim calcmode="lin" valueType="num">
                                      <p:cBhvr>
                                        <p:cTn id="14" dur="500" fill="hold"/>
                                        <p:tgtEl>
                                          <p:spTgt spid="174104"/>
                                        </p:tgtEl>
                                        <p:attrNameLst>
                                          <p:attrName>ppt_w</p:attrName>
                                        </p:attrNameLst>
                                      </p:cBhvr>
                                      <p:tavLst>
                                        <p:tav tm="0">
                                          <p:val>
                                            <p:strVal val="(6*min(max(#ppt_w*#ppt_h,.3),1)-7.4)/-.7*#ppt_w"/>
                                          </p:val>
                                        </p:tav>
                                        <p:tav tm="100000">
                                          <p:val>
                                            <p:strVal val="#ppt_w"/>
                                          </p:val>
                                        </p:tav>
                                      </p:tavLst>
                                    </p:anim>
                                    <p:anim calcmode="lin" valueType="num">
                                      <p:cBhvr>
                                        <p:cTn id="15" dur="500" fill="hold"/>
                                        <p:tgtEl>
                                          <p:spTgt spid="174104"/>
                                        </p:tgtEl>
                                        <p:attrNameLst>
                                          <p:attrName>ppt_h</p:attrName>
                                        </p:attrNameLst>
                                      </p:cBhvr>
                                      <p:tavLst>
                                        <p:tav tm="0">
                                          <p:val>
                                            <p:strVal val="(6*min(max(#ppt_w*#ppt_h,.3),1)-7.4)/-.7*#ppt_h"/>
                                          </p:val>
                                        </p:tav>
                                        <p:tav tm="100000">
                                          <p:val>
                                            <p:strVal val="#ppt_h"/>
                                          </p:val>
                                        </p:tav>
                                      </p:tavLst>
                                    </p:anim>
                                    <p:anim calcmode="lin" valueType="num">
                                      <p:cBhvr>
                                        <p:cTn id="16" dur="500" fill="hold"/>
                                        <p:tgtEl>
                                          <p:spTgt spid="174104"/>
                                        </p:tgtEl>
                                        <p:attrNameLst>
                                          <p:attrName>ppt_x</p:attrName>
                                        </p:attrNameLst>
                                      </p:cBhvr>
                                      <p:tavLst>
                                        <p:tav tm="0">
                                          <p:val>
                                            <p:fltVal val="0.5"/>
                                          </p:val>
                                        </p:tav>
                                        <p:tav tm="100000">
                                          <p:val>
                                            <p:strVal val="#ppt_x"/>
                                          </p:val>
                                        </p:tav>
                                      </p:tavLst>
                                    </p:anim>
                                    <p:anim calcmode="lin" valueType="num">
                                      <p:cBhvr>
                                        <p:cTn id="17" dur="500" fill="hold"/>
                                        <p:tgtEl>
                                          <p:spTgt spid="174104"/>
                                        </p:tgtEl>
                                        <p:attrNameLst>
                                          <p:attrName>ppt_y</p:attrName>
                                        </p:attrNameLst>
                                      </p:cBhvr>
                                      <p:tavLst>
                                        <p:tav tm="0">
                                          <p:val>
                                            <p:strVal val="1+(6*min(max(#ppt_w*#ppt_h,.3),1)-7.4)/-.7*#ppt_h/2"/>
                                          </p:val>
                                        </p:tav>
                                        <p:tav tm="100000">
                                          <p:val>
                                            <p:strVal val="#ppt_y"/>
                                          </p:val>
                                        </p:tav>
                                      </p:tavLst>
                                    </p:anim>
                                  </p:childTnLst>
                                </p:cTn>
                              </p:par>
                            </p:childTnLst>
                          </p:cTn>
                        </p:par>
                        <p:par>
                          <p:cTn id="18" fill="hold">
                            <p:stCondLst>
                              <p:cond delay="1000"/>
                            </p:stCondLst>
                            <p:childTnLst>
                              <p:par>
                                <p:cTn id="19" presetID="23" presetClass="entr" presetSubtype="36" fill="hold" grpId="0" nodeType="afterEffect">
                                  <p:stCondLst>
                                    <p:cond delay="0"/>
                                  </p:stCondLst>
                                  <p:childTnLst>
                                    <p:set>
                                      <p:cBhvr>
                                        <p:cTn id="20" dur="1" fill="hold">
                                          <p:stCondLst>
                                            <p:cond delay="0"/>
                                          </p:stCondLst>
                                        </p:cTn>
                                        <p:tgtEl>
                                          <p:spTgt spid="174105"/>
                                        </p:tgtEl>
                                        <p:attrNameLst>
                                          <p:attrName>style.visibility</p:attrName>
                                        </p:attrNameLst>
                                      </p:cBhvr>
                                      <p:to>
                                        <p:strVal val="visible"/>
                                      </p:to>
                                    </p:set>
                                    <p:anim calcmode="lin" valueType="num">
                                      <p:cBhvr>
                                        <p:cTn id="21" dur="500" fill="hold"/>
                                        <p:tgtEl>
                                          <p:spTgt spid="174105"/>
                                        </p:tgtEl>
                                        <p:attrNameLst>
                                          <p:attrName>ppt_w</p:attrName>
                                        </p:attrNameLst>
                                      </p:cBhvr>
                                      <p:tavLst>
                                        <p:tav tm="0">
                                          <p:val>
                                            <p:strVal val="(6*min(max(#ppt_w*#ppt_h,.3),1)-7.4)/-.7*#ppt_w"/>
                                          </p:val>
                                        </p:tav>
                                        <p:tav tm="100000">
                                          <p:val>
                                            <p:strVal val="#ppt_w"/>
                                          </p:val>
                                        </p:tav>
                                      </p:tavLst>
                                    </p:anim>
                                    <p:anim calcmode="lin" valueType="num">
                                      <p:cBhvr>
                                        <p:cTn id="22" dur="500" fill="hold"/>
                                        <p:tgtEl>
                                          <p:spTgt spid="174105"/>
                                        </p:tgtEl>
                                        <p:attrNameLst>
                                          <p:attrName>ppt_h</p:attrName>
                                        </p:attrNameLst>
                                      </p:cBhvr>
                                      <p:tavLst>
                                        <p:tav tm="0">
                                          <p:val>
                                            <p:strVal val="(6*min(max(#ppt_w*#ppt_h,.3),1)-7.4)/-.7*#ppt_h"/>
                                          </p:val>
                                        </p:tav>
                                        <p:tav tm="100000">
                                          <p:val>
                                            <p:strVal val="#ppt_h"/>
                                          </p:val>
                                        </p:tav>
                                      </p:tavLst>
                                    </p:anim>
                                    <p:anim calcmode="lin" valueType="num">
                                      <p:cBhvr>
                                        <p:cTn id="23" dur="500" fill="hold"/>
                                        <p:tgtEl>
                                          <p:spTgt spid="174105"/>
                                        </p:tgtEl>
                                        <p:attrNameLst>
                                          <p:attrName>ppt_x</p:attrName>
                                        </p:attrNameLst>
                                      </p:cBhvr>
                                      <p:tavLst>
                                        <p:tav tm="0">
                                          <p:val>
                                            <p:fltVal val="0.5"/>
                                          </p:val>
                                        </p:tav>
                                        <p:tav tm="100000">
                                          <p:val>
                                            <p:strVal val="#ppt_x"/>
                                          </p:val>
                                        </p:tav>
                                      </p:tavLst>
                                    </p:anim>
                                    <p:anim calcmode="lin" valueType="num">
                                      <p:cBhvr>
                                        <p:cTn id="24" dur="500" fill="hold"/>
                                        <p:tgtEl>
                                          <p:spTgt spid="174105"/>
                                        </p:tgtEl>
                                        <p:attrNameLst>
                                          <p:attrName>ppt_y</p:attrName>
                                        </p:attrNameLst>
                                      </p:cBhvr>
                                      <p:tavLst>
                                        <p:tav tm="0">
                                          <p:val>
                                            <p:strVal val="1+(6*min(max(#ppt_w*#ppt_h,.3),1)-7.4)/-.7*#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36" fill="hold" grpId="0" nodeType="clickEffect">
                                  <p:stCondLst>
                                    <p:cond delay="0"/>
                                  </p:stCondLst>
                                  <p:childTnLst>
                                    <p:set>
                                      <p:cBhvr>
                                        <p:cTn id="28" dur="1" fill="hold">
                                          <p:stCondLst>
                                            <p:cond delay="0"/>
                                          </p:stCondLst>
                                        </p:cTn>
                                        <p:tgtEl>
                                          <p:spTgt spid="174106"/>
                                        </p:tgtEl>
                                        <p:attrNameLst>
                                          <p:attrName>style.visibility</p:attrName>
                                        </p:attrNameLst>
                                      </p:cBhvr>
                                      <p:to>
                                        <p:strVal val="visible"/>
                                      </p:to>
                                    </p:set>
                                    <p:anim calcmode="lin" valueType="num">
                                      <p:cBhvr>
                                        <p:cTn id="29" dur="500" fill="hold"/>
                                        <p:tgtEl>
                                          <p:spTgt spid="174106"/>
                                        </p:tgtEl>
                                        <p:attrNameLst>
                                          <p:attrName>ppt_w</p:attrName>
                                        </p:attrNameLst>
                                      </p:cBhvr>
                                      <p:tavLst>
                                        <p:tav tm="0">
                                          <p:val>
                                            <p:strVal val="(6*min(max(#ppt_w*#ppt_h,.3),1)-7.4)/-.7*#ppt_w"/>
                                          </p:val>
                                        </p:tav>
                                        <p:tav tm="100000">
                                          <p:val>
                                            <p:strVal val="#ppt_w"/>
                                          </p:val>
                                        </p:tav>
                                      </p:tavLst>
                                    </p:anim>
                                    <p:anim calcmode="lin" valueType="num">
                                      <p:cBhvr>
                                        <p:cTn id="30" dur="500" fill="hold"/>
                                        <p:tgtEl>
                                          <p:spTgt spid="174106"/>
                                        </p:tgtEl>
                                        <p:attrNameLst>
                                          <p:attrName>ppt_h</p:attrName>
                                        </p:attrNameLst>
                                      </p:cBhvr>
                                      <p:tavLst>
                                        <p:tav tm="0">
                                          <p:val>
                                            <p:strVal val="(6*min(max(#ppt_w*#ppt_h,.3),1)-7.4)/-.7*#ppt_h"/>
                                          </p:val>
                                        </p:tav>
                                        <p:tav tm="100000">
                                          <p:val>
                                            <p:strVal val="#ppt_h"/>
                                          </p:val>
                                        </p:tav>
                                      </p:tavLst>
                                    </p:anim>
                                    <p:anim calcmode="lin" valueType="num">
                                      <p:cBhvr>
                                        <p:cTn id="31" dur="500" fill="hold"/>
                                        <p:tgtEl>
                                          <p:spTgt spid="174106"/>
                                        </p:tgtEl>
                                        <p:attrNameLst>
                                          <p:attrName>ppt_x</p:attrName>
                                        </p:attrNameLst>
                                      </p:cBhvr>
                                      <p:tavLst>
                                        <p:tav tm="0">
                                          <p:val>
                                            <p:fltVal val="0.5"/>
                                          </p:val>
                                        </p:tav>
                                        <p:tav tm="100000">
                                          <p:val>
                                            <p:strVal val="#ppt_x"/>
                                          </p:val>
                                        </p:tav>
                                      </p:tavLst>
                                    </p:anim>
                                    <p:anim calcmode="lin" valueType="num">
                                      <p:cBhvr>
                                        <p:cTn id="32" dur="500" fill="hold"/>
                                        <p:tgtEl>
                                          <p:spTgt spid="174106"/>
                                        </p:tgtEl>
                                        <p:attrNameLst>
                                          <p:attrName>ppt_y</p:attrName>
                                        </p:attrNameLst>
                                      </p:cBhvr>
                                      <p:tavLst>
                                        <p:tav tm="0">
                                          <p:val>
                                            <p:strVal val="1+(6*min(max(#ppt_w*#ppt_h,.3),1)-7.4)/-.7*#ppt_h/2"/>
                                          </p:val>
                                        </p:tav>
                                        <p:tav tm="100000">
                                          <p:val>
                                            <p:strVal val="#ppt_y"/>
                                          </p:val>
                                        </p:tav>
                                      </p:tavLst>
                                    </p:anim>
                                  </p:childTnLst>
                                </p:cTn>
                              </p:par>
                            </p:childTnLst>
                          </p:cTn>
                        </p:par>
                        <p:par>
                          <p:cTn id="33" fill="hold">
                            <p:stCondLst>
                              <p:cond delay="500"/>
                            </p:stCondLst>
                            <p:childTnLst>
                              <p:par>
                                <p:cTn id="34" presetID="23" presetClass="entr" presetSubtype="36" fill="hold" grpId="0" nodeType="afterEffect">
                                  <p:stCondLst>
                                    <p:cond delay="0"/>
                                  </p:stCondLst>
                                  <p:childTnLst>
                                    <p:set>
                                      <p:cBhvr>
                                        <p:cTn id="35" dur="1" fill="hold">
                                          <p:stCondLst>
                                            <p:cond delay="0"/>
                                          </p:stCondLst>
                                        </p:cTn>
                                        <p:tgtEl>
                                          <p:spTgt spid="174107"/>
                                        </p:tgtEl>
                                        <p:attrNameLst>
                                          <p:attrName>style.visibility</p:attrName>
                                        </p:attrNameLst>
                                      </p:cBhvr>
                                      <p:to>
                                        <p:strVal val="visible"/>
                                      </p:to>
                                    </p:set>
                                    <p:anim calcmode="lin" valueType="num">
                                      <p:cBhvr>
                                        <p:cTn id="36" dur="500" fill="hold"/>
                                        <p:tgtEl>
                                          <p:spTgt spid="174107"/>
                                        </p:tgtEl>
                                        <p:attrNameLst>
                                          <p:attrName>ppt_w</p:attrName>
                                        </p:attrNameLst>
                                      </p:cBhvr>
                                      <p:tavLst>
                                        <p:tav tm="0">
                                          <p:val>
                                            <p:strVal val="(6*min(max(#ppt_w*#ppt_h,.3),1)-7.4)/-.7*#ppt_w"/>
                                          </p:val>
                                        </p:tav>
                                        <p:tav tm="100000">
                                          <p:val>
                                            <p:strVal val="#ppt_w"/>
                                          </p:val>
                                        </p:tav>
                                      </p:tavLst>
                                    </p:anim>
                                    <p:anim calcmode="lin" valueType="num">
                                      <p:cBhvr>
                                        <p:cTn id="37" dur="500" fill="hold"/>
                                        <p:tgtEl>
                                          <p:spTgt spid="174107"/>
                                        </p:tgtEl>
                                        <p:attrNameLst>
                                          <p:attrName>ppt_h</p:attrName>
                                        </p:attrNameLst>
                                      </p:cBhvr>
                                      <p:tavLst>
                                        <p:tav tm="0">
                                          <p:val>
                                            <p:strVal val="(6*min(max(#ppt_w*#ppt_h,.3),1)-7.4)/-.7*#ppt_h"/>
                                          </p:val>
                                        </p:tav>
                                        <p:tav tm="100000">
                                          <p:val>
                                            <p:strVal val="#ppt_h"/>
                                          </p:val>
                                        </p:tav>
                                      </p:tavLst>
                                    </p:anim>
                                    <p:anim calcmode="lin" valueType="num">
                                      <p:cBhvr>
                                        <p:cTn id="38" dur="500" fill="hold"/>
                                        <p:tgtEl>
                                          <p:spTgt spid="174107"/>
                                        </p:tgtEl>
                                        <p:attrNameLst>
                                          <p:attrName>ppt_x</p:attrName>
                                        </p:attrNameLst>
                                      </p:cBhvr>
                                      <p:tavLst>
                                        <p:tav tm="0">
                                          <p:val>
                                            <p:fltVal val="0.5"/>
                                          </p:val>
                                        </p:tav>
                                        <p:tav tm="100000">
                                          <p:val>
                                            <p:strVal val="#ppt_x"/>
                                          </p:val>
                                        </p:tav>
                                      </p:tavLst>
                                    </p:anim>
                                    <p:anim calcmode="lin" valueType="num">
                                      <p:cBhvr>
                                        <p:cTn id="39" dur="500" fill="hold"/>
                                        <p:tgtEl>
                                          <p:spTgt spid="174107"/>
                                        </p:tgtEl>
                                        <p:attrNameLst>
                                          <p:attrName>ppt_y</p:attrName>
                                        </p:attrNameLst>
                                      </p:cBhvr>
                                      <p:tavLst>
                                        <p:tav tm="0">
                                          <p:val>
                                            <p:strVal val="1+(6*min(max(#ppt_w*#ppt_h,.3),1)-7.4)/-.7*#ppt_h/2"/>
                                          </p:val>
                                        </p:tav>
                                        <p:tav tm="100000">
                                          <p:val>
                                            <p:strVal val="#ppt_y"/>
                                          </p:val>
                                        </p:tav>
                                      </p:tavLst>
                                    </p:anim>
                                  </p:childTnLst>
                                </p:cTn>
                              </p:par>
                            </p:childTnLst>
                          </p:cTn>
                        </p:par>
                        <p:par>
                          <p:cTn id="40" fill="hold">
                            <p:stCondLst>
                              <p:cond delay="1000"/>
                            </p:stCondLst>
                            <p:childTnLst>
                              <p:par>
                                <p:cTn id="41" presetID="23" presetClass="entr" presetSubtype="36" fill="hold" grpId="0" nodeType="afterEffect">
                                  <p:stCondLst>
                                    <p:cond delay="0"/>
                                  </p:stCondLst>
                                  <p:childTnLst>
                                    <p:set>
                                      <p:cBhvr>
                                        <p:cTn id="42" dur="1" fill="hold">
                                          <p:stCondLst>
                                            <p:cond delay="0"/>
                                          </p:stCondLst>
                                        </p:cTn>
                                        <p:tgtEl>
                                          <p:spTgt spid="174108"/>
                                        </p:tgtEl>
                                        <p:attrNameLst>
                                          <p:attrName>style.visibility</p:attrName>
                                        </p:attrNameLst>
                                      </p:cBhvr>
                                      <p:to>
                                        <p:strVal val="visible"/>
                                      </p:to>
                                    </p:set>
                                    <p:anim calcmode="lin" valueType="num">
                                      <p:cBhvr>
                                        <p:cTn id="43" dur="500" fill="hold"/>
                                        <p:tgtEl>
                                          <p:spTgt spid="174108"/>
                                        </p:tgtEl>
                                        <p:attrNameLst>
                                          <p:attrName>ppt_w</p:attrName>
                                        </p:attrNameLst>
                                      </p:cBhvr>
                                      <p:tavLst>
                                        <p:tav tm="0">
                                          <p:val>
                                            <p:strVal val="(6*min(max(#ppt_w*#ppt_h,.3),1)-7.4)/-.7*#ppt_w"/>
                                          </p:val>
                                        </p:tav>
                                        <p:tav tm="100000">
                                          <p:val>
                                            <p:strVal val="#ppt_w"/>
                                          </p:val>
                                        </p:tav>
                                      </p:tavLst>
                                    </p:anim>
                                    <p:anim calcmode="lin" valueType="num">
                                      <p:cBhvr>
                                        <p:cTn id="44" dur="500" fill="hold"/>
                                        <p:tgtEl>
                                          <p:spTgt spid="174108"/>
                                        </p:tgtEl>
                                        <p:attrNameLst>
                                          <p:attrName>ppt_h</p:attrName>
                                        </p:attrNameLst>
                                      </p:cBhvr>
                                      <p:tavLst>
                                        <p:tav tm="0">
                                          <p:val>
                                            <p:strVal val="(6*min(max(#ppt_w*#ppt_h,.3),1)-7.4)/-.7*#ppt_h"/>
                                          </p:val>
                                        </p:tav>
                                        <p:tav tm="100000">
                                          <p:val>
                                            <p:strVal val="#ppt_h"/>
                                          </p:val>
                                        </p:tav>
                                      </p:tavLst>
                                    </p:anim>
                                    <p:anim calcmode="lin" valueType="num">
                                      <p:cBhvr>
                                        <p:cTn id="45" dur="500" fill="hold"/>
                                        <p:tgtEl>
                                          <p:spTgt spid="174108"/>
                                        </p:tgtEl>
                                        <p:attrNameLst>
                                          <p:attrName>ppt_x</p:attrName>
                                        </p:attrNameLst>
                                      </p:cBhvr>
                                      <p:tavLst>
                                        <p:tav tm="0">
                                          <p:val>
                                            <p:fltVal val="0.5"/>
                                          </p:val>
                                        </p:tav>
                                        <p:tav tm="100000">
                                          <p:val>
                                            <p:strVal val="#ppt_x"/>
                                          </p:val>
                                        </p:tav>
                                      </p:tavLst>
                                    </p:anim>
                                    <p:anim calcmode="lin" valueType="num">
                                      <p:cBhvr>
                                        <p:cTn id="46" dur="500" fill="hold"/>
                                        <p:tgtEl>
                                          <p:spTgt spid="174108"/>
                                        </p:tgtEl>
                                        <p:attrNameLst>
                                          <p:attrName>ppt_y</p:attrName>
                                        </p:attrNameLst>
                                      </p:cBhvr>
                                      <p:tavLst>
                                        <p:tav tm="0">
                                          <p:val>
                                            <p:strVal val="1+(6*min(max(#ppt_w*#ppt_h,.3),1)-7.4)/-.7*#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3" presetClass="entr" presetSubtype="36" fill="hold" grpId="0" nodeType="clickEffect">
                                  <p:stCondLst>
                                    <p:cond delay="0"/>
                                  </p:stCondLst>
                                  <p:childTnLst>
                                    <p:set>
                                      <p:cBhvr>
                                        <p:cTn id="50" dur="1" fill="hold">
                                          <p:stCondLst>
                                            <p:cond delay="0"/>
                                          </p:stCondLst>
                                        </p:cTn>
                                        <p:tgtEl>
                                          <p:spTgt spid="174109"/>
                                        </p:tgtEl>
                                        <p:attrNameLst>
                                          <p:attrName>style.visibility</p:attrName>
                                        </p:attrNameLst>
                                      </p:cBhvr>
                                      <p:to>
                                        <p:strVal val="visible"/>
                                      </p:to>
                                    </p:set>
                                    <p:anim calcmode="lin" valueType="num">
                                      <p:cBhvr>
                                        <p:cTn id="51" dur="500" fill="hold"/>
                                        <p:tgtEl>
                                          <p:spTgt spid="174109"/>
                                        </p:tgtEl>
                                        <p:attrNameLst>
                                          <p:attrName>ppt_w</p:attrName>
                                        </p:attrNameLst>
                                      </p:cBhvr>
                                      <p:tavLst>
                                        <p:tav tm="0">
                                          <p:val>
                                            <p:strVal val="(6*min(max(#ppt_w*#ppt_h,.3),1)-7.4)/-.7*#ppt_w"/>
                                          </p:val>
                                        </p:tav>
                                        <p:tav tm="100000">
                                          <p:val>
                                            <p:strVal val="#ppt_w"/>
                                          </p:val>
                                        </p:tav>
                                      </p:tavLst>
                                    </p:anim>
                                    <p:anim calcmode="lin" valueType="num">
                                      <p:cBhvr>
                                        <p:cTn id="52" dur="500" fill="hold"/>
                                        <p:tgtEl>
                                          <p:spTgt spid="174109"/>
                                        </p:tgtEl>
                                        <p:attrNameLst>
                                          <p:attrName>ppt_h</p:attrName>
                                        </p:attrNameLst>
                                      </p:cBhvr>
                                      <p:tavLst>
                                        <p:tav tm="0">
                                          <p:val>
                                            <p:strVal val="(6*min(max(#ppt_w*#ppt_h,.3),1)-7.4)/-.7*#ppt_h"/>
                                          </p:val>
                                        </p:tav>
                                        <p:tav tm="100000">
                                          <p:val>
                                            <p:strVal val="#ppt_h"/>
                                          </p:val>
                                        </p:tav>
                                      </p:tavLst>
                                    </p:anim>
                                    <p:anim calcmode="lin" valueType="num">
                                      <p:cBhvr>
                                        <p:cTn id="53" dur="500" fill="hold"/>
                                        <p:tgtEl>
                                          <p:spTgt spid="174109"/>
                                        </p:tgtEl>
                                        <p:attrNameLst>
                                          <p:attrName>ppt_x</p:attrName>
                                        </p:attrNameLst>
                                      </p:cBhvr>
                                      <p:tavLst>
                                        <p:tav tm="0">
                                          <p:val>
                                            <p:fltVal val="0.5"/>
                                          </p:val>
                                        </p:tav>
                                        <p:tav tm="100000">
                                          <p:val>
                                            <p:strVal val="#ppt_x"/>
                                          </p:val>
                                        </p:tav>
                                      </p:tavLst>
                                    </p:anim>
                                    <p:anim calcmode="lin" valueType="num">
                                      <p:cBhvr>
                                        <p:cTn id="54" dur="500" fill="hold"/>
                                        <p:tgtEl>
                                          <p:spTgt spid="174109"/>
                                        </p:tgtEl>
                                        <p:attrNameLst>
                                          <p:attrName>ppt_y</p:attrName>
                                        </p:attrNameLst>
                                      </p:cBhvr>
                                      <p:tavLst>
                                        <p:tav tm="0">
                                          <p:val>
                                            <p:strVal val="1+(6*min(max(#ppt_w*#ppt_h,.3),1)-7.4)/-.7*#ppt_h/2"/>
                                          </p:val>
                                        </p:tav>
                                        <p:tav tm="100000">
                                          <p:val>
                                            <p:strVal val="#ppt_y"/>
                                          </p:val>
                                        </p:tav>
                                      </p:tavLst>
                                    </p:anim>
                                  </p:childTnLst>
                                </p:cTn>
                              </p:par>
                            </p:childTnLst>
                          </p:cTn>
                        </p:par>
                        <p:par>
                          <p:cTn id="55" fill="hold">
                            <p:stCondLst>
                              <p:cond delay="500"/>
                            </p:stCondLst>
                            <p:childTnLst>
                              <p:par>
                                <p:cTn id="56" presetID="23" presetClass="entr" presetSubtype="36" fill="hold" grpId="0" nodeType="afterEffect">
                                  <p:stCondLst>
                                    <p:cond delay="0"/>
                                  </p:stCondLst>
                                  <p:childTnLst>
                                    <p:set>
                                      <p:cBhvr>
                                        <p:cTn id="57" dur="1" fill="hold">
                                          <p:stCondLst>
                                            <p:cond delay="0"/>
                                          </p:stCondLst>
                                        </p:cTn>
                                        <p:tgtEl>
                                          <p:spTgt spid="174110"/>
                                        </p:tgtEl>
                                        <p:attrNameLst>
                                          <p:attrName>style.visibility</p:attrName>
                                        </p:attrNameLst>
                                      </p:cBhvr>
                                      <p:to>
                                        <p:strVal val="visible"/>
                                      </p:to>
                                    </p:set>
                                    <p:anim calcmode="lin" valueType="num">
                                      <p:cBhvr>
                                        <p:cTn id="58" dur="500" fill="hold"/>
                                        <p:tgtEl>
                                          <p:spTgt spid="174110"/>
                                        </p:tgtEl>
                                        <p:attrNameLst>
                                          <p:attrName>ppt_w</p:attrName>
                                        </p:attrNameLst>
                                      </p:cBhvr>
                                      <p:tavLst>
                                        <p:tav tm="0">
                                          <p:val>
                                            <p:strVal val="(6*min(max(#ppt_w*#ppt_h,.3),1)-7.4)/-.7*#ppt_w"/>
                                          </p:val>
                                        </p:tav>
                                        <p:tav tm="100000">
                                          <p:val>
                                            <p:strVal val="#ppt_w"/>
                                          </p:val>
                                        </p:tav>
                                      </p:tavLst>
                                    </p:anim>
                                    <p:anim calcmode="lin" valueType="num">
                                      <p:cBhvr>
                                        <p:cTn id="59" dur="500" fill="hold"/>
                                        <p:tgtEl>
                                          <p:spTgt spid="174110"/>
                                        </p:tgtEl>
                                        <p:attrNameLst>
                                          <p:attrName>ppt_h</p:attrName>
                                        </p:attrNameLst>
                                      </p:cBhvr>
                                      <p:tavLst>
                                        <p:tav tm="0">
                                          <p:val>
                                            <p:strVal val="(6*min(max(#ppt_w*#ppt_h,.3),1)-7.4)/-.7*#ppt_h"/>
                                          </p:val>
                                        </p:tav>
                                        <p:tav tm="100000">
                                          <p:val>
                                            <p:strVal val="#ppt_h"/>
                                          </p:val>
                                        </p:tav>
                                      </p:tavLst>
                                    </p:anim>
                                    <p:anim calcmode="lin" valueType="num">
                                      <p:cBhvr>
                                        <p:cTn id="60" dur="500" fill="hold"/>
                                        <p:tgtEl>
                                          <p:spTgt spid="174110"/>
                                        </p:tgtEl>
                                        <p:attrNameLst>
                                          <p:attrName>ppt_x</p:attrName>
                                        </p:attrNameLst>
                                      </p:cBhvr>
                                      <p:tavLst>
                                        <p:tav tm="0">
                                          <p:val>
                                            <p:fltVal val="0.5"/>
                                          </p:val>
                                        </p:tav>
                                        <p:tav tm="100000">
                                          <p:val>
                                            <p:strVal val="#ppt_x"/>
                                          </p:val>
                                        </p:tav>
                                      </p:tavLst>
                                    </p:anim>
                                    <p:anim calcmode="lin" valueType="num">
                                      <p:cBhvr>
                                        <p:cTn id="61" dur="500" fill="hold"/>
                                        <p:tgtEl>
                                          <p:spTgt spid="174110"/>
                                        </p:tgtEl>
                                        <p:attrNameLst>
                                          <p:attrName>ppt_y</p:attrName>
                                        </p:attrNameLst>
                                      </p:cBhvr>
                                      <p:tavLst>
                                        <p:tav tm="0">
                                          <p:val>
                                            <p:strVal val="1+(6*min(max(#ppt_w*#ppt_h,.3),1)-7.4)/-.7*#ppt_h/2"/>
                                          </p:val>
                                        </p:tav>
                                        <p:tav tm="100000">
                                          <p:val>
                                            <p:strVal val="#ppt_y"/>
                                          </p:val>
                                        </p:tav>
                                      </p:tavLst>
                                    </p:anim>
                                  </p:childTnLst>
                                </p:cTn>
                              </p:par>
                            </p:childTnLst>
                          </p:cTn>
                        </p:par>
                        <p:par>
                          <p:cTn id="62" fill="hold">
                            <p:stCondLst>
                              <p:cond delay="1000"/>
                            </p:stCondLst>
                            <p:childTnLst>
                              <p:par>
                                <p:cTn id="63" presetID="23" presetClass="entr" presetSubtype="36" fill="hold" grpId="0" nodeType="afterEffect">
                                  <p:stCondLst>
                                    <p:cond delay="0"/>
                                  </p:stCondLst>
                                  <p:childTnLst>
                                    <p:set>
                                      <p:cBhvr>
                                        <p:cTn id="64" dur="1" fill="hold">
                                          <p:stCondLst>
                                            <p:cond delay="0"/>
                                          </p:stCondLst>
                                        </p:cTn>
                                        <p:tgtEl>
                                          <p:spTgt spid="174111"/>
                                        </p:tgtEl>
                                        <p:attrNameLst>
                                          <p:attrName>style.visibility</p:attrName>
                                        </p:attrNameLst>
                                      </p:cBhvr>
                                      <p:to>
                                        <p:strVal val="visible"/>
                                      </p:to>
                                    </p:set>
                                    <p:anim calcmode="lin" valueType="num">
                                      <p:cBhvr>
                                        <p:cTn id="65" dur="500" fill="hold"/>
                                        <p:tgtEl>
                                          <p:spTgt spid="174111"/>
                                        </p:tgtEl>
                                        <p:attrNameLst>
                                          <p:attrName>ppt_w</p:attrName>
                                        </p:attrNameLst>
                                      </p:cBhvr>
                                      <p:tavLst>
                                        <p:tav tm="0">
                                          <p:val>
                                            <p:strVal val="(6*min(max(#ppt_w*#ppt_h,.3),1)-7.4)/-.7*#ppt_w"/>
                                          </p:val>
                                        </p:tav>
                                        <p:tav tm="100000">
                                          <p:val>
                                            <p:strVal val="#ppt_w"/>
                                          </p:val>
                                        </p:tav>
                                      </p:tavLst>
                                    </p:anim>
                                    <p:anim calcmode="lin" valueType="num">
                                      <p:cBhvr>
                                        <p:cTn id="66" dur="500" fill="hold"/>
                                        <p:tgtEl>
                                          <p:spTgt spid="174111"/>
                                        </p:tgtEl>
                                        <p:attrNameLst>
                                          <p:attrName>ppt_h</p:attrName>
                                        </p:attrNameLst>
                                      </p:cBhvr>
                                      <p:tavLst>
                                        <p:tav tm="0">
                                          <p:val>
                                            <p:strVal val="(6*min(max(#ppt_w*#ppt_h,.3),1)-7.4)/-.7*#ppt_h"/>
                                          </p:val>
                                        </p:tav>
                                        <p:tav tm="100000">
                                          <p:val>
                                            <p:strVal val="#ppt_h"/>
                                          </p:val>
                                        </p:tav>
                                      </p:tavLst>
                                    </p:anim>
                                    <p:anim calcmode="lin" valueType="num">
                                      <p:cBhvr>
                                        <p:cTn id="67" dur="500" fill="hold"/>
                                        <p:tgtEl>
                                          <p:spTgt spid="174111"/>
                                        </p:tgtEl>
                                        <p:attrNameLst>
                                          <p:attrName>ppt_x</p:attrName>
                                        </p:attrNameLst>
                                      </p:cBhvr>
                                      <p:tavLst>
                                        <p:tav tm="0">
                                          <p:val>
                                            <p:fltVal val="0.5"/>
                                          </p:val>
                                        </p:tav>
                                        <p:tav tm="100000">
                                          <p:val>
                                            <p:strVal val="#ppt_x"/>
                                          </p:val>
                                        </p:tav>
                                      </p:tavLst>
                                    </p:anim>
                                    <p:anim calcmode="lin" valueType="num">
                                      <p:cBhvr>
                                        <p:cTn id="68" dur="500" fill="hold"/>
                                        <p:tgtEl>
                                          <p:spTgt spid="17411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3" grpId="0" autoUpdateAnimBg="0"/>
      <p:bldP spid="174104" grpId="0" autoUpdateAnimBg="0"/>
      <p:bldP spid="174105" grpId="0" autoUpdateAnimBg="0"/>
      <p:bldP spid="174106" grpId="0" autoUpdateAnimBg="0"/>
      <p:bldP spid="174107" grpId="0" autoUpdateAnimBg="0"/>
      <p:bldP spid="174108" grpId="0" autoUpdateAnimBg="0"/>
      <p:bldP spid="174109" grpId="0" autoUpdateAnimBg="0"/>
      <p:bldP spid="174110" grpId="0" autoUpdateAnimBg="0"/>
      <p:bldP spid="1741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800100" y="-142875"/>
            <a:ext cx="7772400" cy="1143000"/>
          </a:xfrm>
        </p:spPr>
        <p:txBody>
          <a:bodyPr/>
          <a:lstStyle/>
          <a:p>
            <a:pPr algn="ctr" eaLnBrk="1" hangingPunct="1"/>
            <a:r>
              <a:rPr lang="fr-FR" sz="3600" b="1" u="sng">
                <a:solidFill>
                  <a:srgbClr val="C00000"/>
                </a:solidFill>
                <a:cs typeface="Times New Roman" pitchFamily="18" charset="0"/>
              </a:rPr>
              <a:t>La valeur ajoutée</a:t>
            </a:r>
          </a:p>
        </p:txBody>
      </p:sp>
      <p:sp>
        <p:nvSpPr>
          <p:cNvPr id="21507" name="Rectangle 3"/>
          <p:cNvSpPr>
            <a:spLocks noGrp="1" noChangeArrowheads="1"/>
          </p:cNvSpPr>
          <p:nvPr>
            <p:ph type="body" idx="1"/>
          </p:nvPr>
        </p:nvSpPr>
        <p:spPr>
          <a:xfrm>
            <a:off x="0" y="1500188"/>
            <a:ext cx="9144000" cy="4114800"/>
          </a:xfrm>
        </p:spPr>
        <p:txBody>
          <a:bodyPr/>
          <a:lstStyle/>
          <a:p>
            <a:pPr eaLnBrk="1" hangingPunct="1">
              <a:lnSpc>
                <a:spcPct val="90000"/>
              </a:lnSpc>
              <a:buClr>
                <a:srgbClr val="FFFF00"/>
              </a:buClr>
              <a:buFont typeface="Wingdings" pitchFamily="2" charset="2"/>
              <a:buChar char="Ø"/>
            </a:pPr>
            <a:endParaRPr lang="fr-FR" b="1" dirty="0">
              <a:cs typeface="Times New Roman" pitchFamily="18" charset="0"/>
            </a:endParaRPr>
          </a:p>
          <a:p>
            <a:pPr algn="just" eaLnBrk="1" hangingPunct="1">
              <a:lnSpc>
                <a:spcPct val="90000"/>
              </a:lnSpc>
              <a:buClr>
                <a:srgbClr val="C00000"/>
              </a:buClr>
              <a:buFont typeface="Wingdings" pitchFamily="2" charset="2"/>
              <a:buChar char="v"/>
            </a:pPr>
            <a:r>
              <a:rPr lang="fr-FR" sz="2400" b="1" dirty="0">
                <a:cs typeface="Times New Roman" pitchFamily="18" charset="0"/>
              </a:rPr>
              <a:t>La valeur ajoutée représente la richesse réelle créée par une entreprise du fait de son activité de production servant à rémunérer l’ensemble des agents économiques ayant participé à cette activité.</a:t>
            </a:r>
          </a:p>
          <a:p>
            <a:pPr algn="just" eaLnBrk="1" hangingPunct="1">
              <a:lnSpc>
                <a:spcPct val="90000"/>
              </a:lnSpc>
              <a:buClr>
                <a:srgbClr val="C00000"/>
              </a:buClr>
              <a:buFont typeface="Wingdings" pitchFamily="2" charset="2"/>
              <a:buChar char="v"/>
            </a:pPr>
            <a:endParaRPr lang="fr-FR" sz="2400" b="1" dirty="0">
              <a:cs typeface="Times New Roman" pitchFamily="18" charset="0"/>
            </a:endParaRPr>
          </a:p>
          <a:p>
            <a:pPr algn="just" eaLnBrk="1" hangingPunct="1">
              <a:lnSpc>
                <a:spcPct val="90000"/>
              </a:lnSpc>
              <a:buClr>
                <a:srgbClr val="C00000"/>
              </a:buClr>
              <a:buFont typeface="Wingdings" pitchFamily="2" charset="2"/>
              <a:buChar char="v"/>
            </a:pPr>
            <a:r>
              <a:rPr lang="fr-FR" sz="2400" b="1" dirty="0">
                <a:cs typeface="Times New Roman" pitchFamily="18" charset="0"/>
              </a:rPr>
              <a:t>La valeur ajoutée est la production réelle d’une entreprise.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8"/>
          <p:cNvSpPr>
            <a:spLocks noChangeArrowheads="1"/>
          </p:cNvSpPr>
          <p:nvPr/>
        </p:nvSpPr>
        <p:spPr bwMode="auto">
          <a:xfrm>
            <a:off x="3352800" y="1654175"/>
            <a:ext cx="2667000" cy="838200"/>
          </a:xfrm>
          <a:prstGeom prst="rect">
            <a:avLst/>
          </a:prstGeom>
          <a:solidFill>
            <a:srgbClr val="FFCC99"/>
          </a:solidFill>
          <a:ln w="9525">
            <a:solidFill>
              <a:schemeClr val="tx1"/>
            </a:solidFill>
            <a:miter lim="800000"/>
            <a:headEnd/>
            <a:tailEnd/>
          </a:ln>
        </p:spPr>
        <p:txBody>
          <a:bodyPr wrap="none" anchor="ctr"/>
          <a:lstStyle/>
          <a:p>
            <a:pPr algn="ctr"/>
            <a:r>
              <a:rPr kumimoji="1" lang="fr-FR" sz="2800" b="1">
                <a:solidFill>
                  <a:srgbClr val="CC3300"/>
                </a:solidFill>
                <a:latin typeface="Times New Roman" pitchFamily="18" charset="0"/>
              </a:rPr>
              <a:t>Transformation</a:t>
            </a:r>
          </a:p>
        </p:txBody>
      </p:sp>
      <p:sp>
        <p:nvSpPr>
          <p:cNvPr id="22531" name="Rectangle 9"/>
          <p:cNvSpPr>
            <a:spLocks noChangeArrowheads="1"/>
          </p:cNvSpPr>
          <p:nvPr/>
        </p:nvSpPr>
        <p:spPr bwMode="auto">
          <a:xfrm>
            <a:off x="381000" y="1485900"/>
            <a:ext cx="2590800" cy="1079500"/>
          </a:xfrm>
          <a:prstGeom prst="rect">
            <a:avLst/>
          </a:prstGeom>
          <a:solidFill>
            <a:srgbClr val="FFFFCC"/>
          </a:solidFill>
          <a:ln w="9525">
            <a:solidFill>
              <a:schemeClr val="tx1"/>
            </a:solidFill>
            <a:miter lim="800000"/>
            <a:headEnd/>
            <a:tailEnd/>
          </a:ln>
        </p:spPr>
        <p:txBody>
          <a:bodyPr wrap="none" anchor="ctr"/>
          <a:lstStyle/>
          <a:p>
            <a:pPr algn="ctr">
              <a:lnSpc>
                <a:spcPct val="75000"/>
              </a:lnSpc>
            </a:pPr>
            <a:r>
              <a:rPr lang="fr-FR" sz="2800" b="1">
                <a:solidFill>
                  <a:srgbClr val="CC6600"/>
                </a:solidFill>
                <a:latin typeface="Garamond" pitchFamily="18" charset="0"/>
              </a:rPr>
              <a:t>Achat </a:t>
            </a:r>
          </a:p>
          <a:p>
            <a:pPr algn="ctr">
              <a:lnSpc>
                <a:spcPct val="75000"/>
              </a:lnSpc>
            </a:pPr>
            <a:r>
              <a:rPr lang="fr-FR" sz="2800" b="1">
                <a:solidFill>
                  <a:srgbClr val="CC6600"/>
                </a:solidFill>
                <a:latin typeface="Garamond" pitchFamily="18" charset="0"/>
              </a:rPr>
              <a:t>des biens</a:t>
            </a:r>
          </a:p>
          <a:p>
            <a:pPr algn="ctr">
              <a:lnSpc>
                <a:spcPct val="75000"/>
              </a:lnSpc>
            </a:pPr>
            <a:r>
              <a:rPr lang="fr-FR" sz="2800" b="1">
                <a:solidFill>
                  <a:srgbClr val="CC6600"/>
                </a:solidFill>
                <a:latin typeface="Garamond" pitchFamily="18" charset="0"/>
              </a:rPr>
              <a:t>et services</a:t>
            </a:r>
          </a:p>
        </p:txBody>
      </p:sp>
      <p:sp>
        <p:nvSpPr>
          <p:cNvPr id="22532" name="Rectangle 10"/>
          <p:cNvSpPr>
            <a:spLocks noChangeArrowheads="1"/>
          </p:cNvSpPr>
          <p:nvPr/>
        </p:nvSpPr>
        <p:spPr bwMode="auto">
          <a:xfrm>
            <a:off x="6400800" y="1557338"/>
            <a:ext cx="2133600" cy="1079500"/>
          </a:xfrm>
          <a:prstGeom prst="rect">
            <a:avLst/>
          </a:prstGeom>
          <a:solidFill>
            <a:srgbClr val="FFFFCC"/>
          </a:solidFill>
          <a:ln w="9525">
            <a:solidFill>
              <a:schemeClr val="tx1"/>
            </a:solidFill>
            <a:miter lim="800000"/>
            <a:headEnd/>
            <a:tailEnd/>
          </a:ln>
        </p:spPr>
        <p:txBody>
          <a:bodyPr wrap="none" anchor="ctr"/>
          <a:lstStyle/>
          <a:p>
            <a:pPr algn="ctr">
              <a:lnSpc>
                <a:spcPct val="75000"/>
              </a:lnSpc>
            </a:pPr>
            <a:r>
              <a:rPr lang="fr-FR" sz="2800" b="1">
                <a:solidFill>
                  <a:srgbClr val="CC6600"/>
                </a:solidFill>
                <a:latin typeface="Garamond" pitchFamily="18" charset="0"/>
              </a:rPr>
              <a:t>Vente du </a:t>
            </a:r>
          </a:p>
          <a:p>
            <a:pPr algn="ctr">
              <a:lnSpc>
                <a:spcPct val="75000"/>
              </a:lnSpc>
            </a:pPr>
            <a:r>
              <a:rPr lang="fr-FR" sz="2800" b="1">
                <a:solidFill>
                  <a:srgbClr val="CC6600"/>
                </a:solidFill>
                <a:latin typeface="Garamond" pitchFamily="18" charset="0"/>
              </a:rPr>
              <a:t>produit </a:t>
            </a:r>
          </a:p>
          <a:p>
            <a:pPr algn="ctr">
              <a:lnSpc>
                <a:spcPct val="75000"/>
              </a:lnSpc>
            </a:pPr>
            <a:r>
              <a:rPr lang="fr-FR" sz="2800" b="1">
                <a:solidFill>
                  <a:srgbClr val="CC6600"/>
                </a:solidFill>
                <a:latin typeface="Garamond" pitchFamily="18" charset="0"/>
              </a:rPr>
              <a:t>fini</a:t>
            </a:r>
          </a:p>
        </p:txBody>
      </p:sp>
      <p:sp>
        <p:nvSpPr>
          <p:cNvPr id="13329" name="Line 17"/>
          <p:cNvSpPr>
            <a:spLocks noChangeShapeType="1"/>
          </p:cNvSpPr>
          <p:nvPr/>
        </p:nvSpPr>
        <p:spPr bwMode="auto">
          <a:xfrm>
            <a:off x="1600200" y="2667000"/>
            <a:ext cx="0" cy="1600200"/>
          </a:xfrm>
          <a:prstGeom prst="line">
            <a:avLst/>
          </a:prstGeom>
          <a:noFill/>
          <a:ln w="76200" cmpd="tri">
            <a:solidFill>
              <a:schemeClr val="hlink"/>
            </a:solidFill>
            <a:miter lim="800000"/>
            <a:headEnd/>
            <a:tailEnd type="triangle" w="med" len="med"/>
          </a:ln>
        </p:spPr>
        <p:txBody>
          <a:bodyPr wrap="none"/>
          <a:lstStyle/>
          <a:p>
            <a:endParaRPr lang="fr-FR"/>
          </a:p>
        </p:txBody>
      </p:sp>
      <p:sp>
        <p:nvSpPr>
          <p:cNvPr id="13330" name="Line 18"/>
          <p:cNvSpPr>
            <a:spLocks noChangeShapeType="1"/>
          </p:cNvSpPr>
          <p:nvPr/>
        </p:nvSpPr>
        <p:spPr bwMode="auto">
          <a:xfrm>
            <a:off x="1676400" y="4267200"/>
            <a:ext cx="3429000" cy="0"/>
          </a:xfrm>
          <a:prstGeom prst="line">
            <a:avLst/>
          </a:prstGeom>
          <a:noFill/>
          <a:ln w="76200" cmpd="tri">
            <a:solidFill>
              <a:schemeClr val="hlink"/>
            </a:solidFill>
            <a:miter lim="800000"/>
            <a:headEnd/>
            <a:tailEnd type="triangle" w="med" len="med"/>
          </a:ln>
        </p:spPr>
        <p:txBody>
          <a:bodyPr wrap="none"/>
          <a:lstStyle/>
          <a:p>
            <a:endParaRPr lang="fr-FR"/>
          </a:p>
        </p:txBody>
      </p:sp>
      <p:sp>
        <p:nvSpPr>
          <p:cNvPr id="13331" name="Line 19"/>
          <p:cNvSpPr>
            <a:spLocks noChangeShapeType="1"/>
          </p:cNvSpPr>
          <p:nvPr/>
        </p:nvSpPr>
        <p:spPr bwMode="auto">
          <a:xfrm>
            <a:off x="7543800" y="2667000"/>
            <a:ext cx="0" cy="762000"/>
          </a:xfrm>
          <a:prstGeom prst="line">
            <a:avLst/>
          </a:prstGeom>
          <a:noFill/>
          <a:ln w="76200" cmpd="tri">
            <a:solidFill>
              <a:schemeClr val="hlink"/>
            </a:solidFill>
            <a:miter lim="800000"/>
            <a:headEnd/>
            <a:tailEnd type="triangle" w="med" len="med"/>
          </a:ln>
        </p:spPr>
        <p:txBody>
          <a:bodyPr wrap="none"/>
          <a:lstStyle/>
          <a:p>
            <a:endParaRPr lang="fr-FR"/>
          </a:p>
        </p:txBody>
      </p:sp>
      <p:sp>
        <p:nvSpPr>
          <p:cNvPr id="13332" name="Line 20"/>
          <p:cNvSpPr>
            <a:spLocks noChangeShapeType="1"/>
          </p:cNvSpPr>
          <p:nvPr/>
        </p:nvSpPr>
        <p:spPr bwMode="auto">
          <a:xfrm flipH="1">
            <a:off x="4648200" y="3352800"/>
            <a:ext cx="2819400" cy="0"/>
          </a:xfrm>
          <a:prstGeom prst="line">
            <a:avLst/>
          </a:prstGeom>
          <a:noFill/>
          <a:ln w="76200" cmpd="tri">
            <a:solidFill>
              <a:schemeClr val="hlink"/>
            </a:solidFill>
            <a:miter lim="800000"/>
            <a:headEnd/>
            <a:tailEnd type="triangle" w="med" len="med"/>
          </a:ln>
        </p:spPr>
        <p:txBody>
          <a:bodyPr wrap="none"/>
          <a:lstStyle/>
          <a:p>
            <a:endParaRPr lang="fr-FR"/>
          </a:p>
        </p:txBody>
      </p:sp>
      <p:sp>
        <p:nvSpPr>
          <p:cNvPr id="13333" name="Rectangle 21"/>
          <p:cNvSpPr>
            <a:spLocks noChangeArrowheads="1"/>
          </p:cNvSpPr>
          <p:nvPr/>
        </p:nvSpPr>
        <p:spPr bwMode="auto">
          <a:xfrm>
            <a:off x="1879600" y="2971800"/>
            <a:ext cx="2768600" cy="457200"/>
          </a:xfrm>
          <a:prstGeom prst="rect">
            <a:avLst/>
          </a:prstGeom>
          <a:noFill/>
          <a:ln w="9525">
            <a:noFill/>
            <a:miter lim="800000"/>
            <a:headEnd/>
            <a:tailEnd/>
          </a:ln>
          <a:effectLst/>
        </p:spPr>
        <p:txBody>
          <a:bodyPr wrap="none">
            <a:spAutoFit/>
          </a:bodyPr>
          <a:lstStyle/>
          <a:p>
            <a:pPr fontAlgn="auto">
              <a:spcBef>
                <a:spcPts val="0"/>
              </a:spcBef>
              <a:spcAft>
                <a:spcPts val="0"/>
              </a:spcAft>
              <a:defRPr/>
            </a:pPr>
            <a:r>
              <a:rPr lang="fr-FR" sz="2400" b="1">
                <a:solidFill>
                  <a:schemeClr val="tx2"/>
                </a:solidFill>
                <a:effectLst>
                  <a:outerShdw blurRad="38100" dist="38100" dir="2700000" algn="tl">
                    <a:srgbClr val="C0C0C0"/>
                  </a:outerShdw>
                </a:effectLst>
                <a:latin typeface="Tahoma" pitchFamily="34" charset="0"/>
                <a:cs typeface="+mn-cs"/>
              </a:rPr>
              <a:t>Chiffre d’Affaires</a:t>
            </a:r>
          </a:p>
        </p:txBody>
      </p:sp>
      <p:sp>
        <p:nvSpPr>
          <p:cNvPr id="13334" name="Rectangle 22"/>
          <p:cNvSpPr>
            <a:spLocks noChangeArrowheads="1"/>
          </p:cNvSpPr>
          <p:nvPr/>
        </p:nvSpPr>
        <p:spPr bwMode="auto">
          <a:xfrm>
            <a:off x="5253038" y="3810000"/>
            <a:ext cx="2900362" cy="822325"/>
          </a:xfrm>
          <a:prstGeom prst="rect">
            <a:avLst/>
          </a:prstGeom>
          <a:noFill/>
          <a:ln w="9525">
            <a:noFill/>
            <a:miter lim="800000"/>
            <a:headEnd/>
            <a:tailEnd/>
          </a:ln>
          <a:effectLst/>
        </p:spPr>
        <p:txBody>
          <a:bodyPr>
            <a:spAutoFit/>
          </a:bodyPr>
          <a:lstStyle/>
          <a:p>
            <a:pPr fontAlgn="auto">
              <a:spcBef>
                <a:spcPts val="0"/>
              </a:spcBef>
              <a:spcAft>
                <a:spcPts val="0"/>
              </a:spcAft>
              <a:defRPr/>
            </a:pPr>
            <a:r>
              <a:rPr lang="fr-FR" sz="2400" b="1">
                <a:solidFill>
                  <a:schemeClr val="tx2"/>
                </a:solidFill>
                <a:effectLst>
                  <a:outerShdw blurRad="38100" dist="38100" dir="2700000" algn="tl">
                    <a:srgbClr val="C0C0C0"/>
                  </a:outerShdw>
                </a:effectLst>
                <a:latin typeface="Tahoma" pitchFamily="34" charset="0"/>
                <a:cs typeface="+mn-cs"/>
              </a:rPr>
              <a:t>Consommations </a:t>
            </a:r>
          </a:p>
          <a:p>
            <a:pPr fontAlgn="auto">
              <a:spcBef>
                <a:spcPts val="0"/>
              </a:spcBef>
              <a:spcAft>
                <a:spcPts val="0"/>
              </a:spcAft>
              <a:defRPr/>
            </a:pPr>
            <a:r>
              <a:rPr lang="fr-FR" sz="2400" b="1">
                <a:solidFill>
                  <a:schemeClr val="tx2"/>
                </a:solidFill>
                <a:effectLst>
                  <a:outerShdw blurRad="38100" dist="38100" dir="2700000" algn="tl">
                    <a:srgbClr val="C0C0C0"/>
                  </a:outerShdw>
                </a:effectLst>
                <a:latin typeface="Tahoma" pitchFamily="34" charset="0"/>
                <a:cs typeface="+mn-cs"/>
              </a:rPr>
              <a:t>intermédiaires</a:t>
            </a:r>
          </a:p>
        </p:txBody>
      </p:sp>
      <p:sp>
        <p:nvSpPr>
          <p:cNvPr id="22539" name="Rectangle 23"/>
          <p:cNvSpPr>
            <a:spLocks noChangeArrowheads="1"/>
          </p:cNvSpPr>
          <p:nvPr/>
        </p:nvSpPr>
        <p:spPr bwMode="auto">
          <a:xfrm>
            <a:off x="4549775" y="3352800"/>
            <a:ext cx="479425" cy="914400"/>
          </a:xfrm>
          <a:prstGeom prst="rect">
            <a:avLst/>
          </a:prstGeom>
          <a:noFill/>
          <a:ln w="9525">
            <a:noFill/>
            <a:miter lim="800000"/>
            <a:headEnd/>
            <a:tailEnd/>
          </a:ln>
        </p:spPr>
        <p:txBody>
          <a:bodyPr wrap="none">
            <a:spAutoFit/>
          </a:bodyPr>
          <a:lstStyle/>
          <a:p>
            <a:r>
              <a:rPr lang="fr-FR" sz="5400" b="1">
                <a:solidFill>
                  <a:schemeClr val="tx2"/>
                </a:solidFill>
                <a:latin typeface="Tahoma" pitchFamily="34" charset="0"/>
              </a:rPr>
              <a:t>-</a:t>
            </a:r>
          </a:p>
        </p:txBody>
      </p:sp>
      <p:sp>
        <p:nvSpPr>
          <p:cNvPr id="13336" name="Line 24"/>
          <p:cNvSpPr>
            <a:spLocks noChangeShapeType="1"/>
          </p:cNvSpPr>
          <p:nvPr/>
        </p:nvSpPr>
        <p:spPr bwMode="auto">
          <a:xfrm>
            <a:off x="4876800" y="4800600"/>
            <a:ext cx="3810000" cy="0"/>
          </a:xfrm>
          <a:prstGeom prst="line">
            <a:avLst/>
          </a:prstGeom>
          <a:noFill/>
          <a:ln w="31750">
            <a:solidFill>
              <a:schemeClr val="hlink"/>
            </a:solidFill>
            <a:miter lim="800000"/>
            <a:headEnd/>
            <a:tailEnd/>
          </a:ln>
        </p:spPr>
        <p:txBody>
          <a:bodyPr wrap="none"/>
          <a:lstStyle/>
          <a:p>
            <a:endParaRPr lang="fr-FR"/>
          </a:p>
        </p:txBody>
      </p:sp>
      <p:sp>
        <p:nvSpPr>
          <p:cNvPr id="13337" name="Text Box 25"/>
          <p:cNvSpPr txBox="1">
            <a:spLocks noChangeArrowheads="1"/>
          </p:cNvSpPr>
          <p:nvPr/>
        </p:nvSpPr>
        <p:spPr bwMode="auto">
          <a:xfrm>
            <a:off x="4191000" y="5181600"/>
            <a:ext cx="4648200" cy="466725"/>
          </a:xfrm>
          <a:prstGeom prst="rect">
            <a:avLst/>
          </a:prstGeom>
          <a:solidFill>
            <a:srgbClr val="CCFFFF"/>
          </a:solidFill>
          <a:ln w="9525">
            <a:solidFill>
              <a:srgbClr val="FF6699"/>
            </a:solidFill>
            <a:miter lim="800000"/>
            <a:headEnd/>
            <a:tailEnd/>
          </a:ln>
        </p:spPr>
        <p:txBody>
          <a:bodyPr>
            <a:spAutoFit/>
          </a:bodyPr>
          <a:lstStyle/>
          <a:p>
            <a:pPr>
              <a:spcBef>
                <a:spcPct val="50000"/>
              </a:spcBef>
            </a:pPr>
            <a:r>
              <a:rPr lang="fr-FR" sz="2400" b="1">
                <a:solidFill>
                  <a:srgbClr val="CC3300"/>
                </a:solidFill>
                <a:latin typeface="Tahoma" pitchFamily="34" charset="0"/>
              </a:rPr>
              <a:t>= Valeur Ajoutée (VA)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31"/>
                                        </p:tgtEl>
                                        <p:attrNameLst>
                                          <p:attrName>style.visibility</p:attrName>
                                        </p:attrNameLst>
                                      </p:cBhvr>
                                      <p:to>
                                        <p:strVal val="visible"/>
                                      </p:to>
                                    </p:set>
                                    <p:animEffect transition="in" filter="box(in)">
                                      <p:cBhvr>
                                        <p:cTn id="7" dur="500"/>
                                        <p:tgtEl>
                                          <p:spTgt spid="133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32"/>
                                        </p:tgtEl>
                                        <p:attrNameLst>
                                          <p:attrName>style.visibility</p:attrName>
                                        </p:attrNameLst>
                                      </p:cBhvr>
                                      <p:to>
                                        <p:strVal val="visible"/>
                                      </p:to>
                                    </p:set>
                                    <p:animEffect transition="in" filter="box(in)">
                                      <p:cBhvr>
                                        <p:cTn id="12" dur="500"/>
                                        <p:tgtEl>
                                          <p:spTgt spid="133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329"/>
                                        </p:tgtEl>
                                        <p:attrNameLst>
                                          <p:attrName>style.visibility</p:attrName>
                                        </p:attrNameLst>
                                      </p:cBhvr>
                                      <p:to>
                                        <p:strVal val="visible"/>
                                      </p:to>
                                    </p:set>
                                    <p:animEffect transition="in" filter="box(in)">
                                      <p:cBhvr>
                                        <p:cTn id="17" dur="500"/>
                                        <p:tgtEl>
                                          <p:spTgt spid="1332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3330"/>
                                        </p:tgtEl>
                                        <p:attrNameLst>
                                          <p:attrName>style.visibility</p:attrName>
                                        </p:attrNameLst>
                                      </p:cBhvr>
                                      <p:to>
                                        <p:strVal val="visible"/>
                                      </p:to>
                                    </p:set>
                                    <p:animEffect transition="in" filter="box(in)">
                                      <p:cBhvr>
                                        <p:cTn id="22" dur="500"/>
                                        <p:tgtEl>
                                          <p:spTgt spid="1333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336"/>
                                        </p:tgtEl>
                                        <p:attrNameLst>
                                          <p:attrName>style.visibility</p:attrName>
                                        </p:attrNameLst>
                                      </p:cBhvr>
                                      <p:to>
                                        <p:strVal val="visible"/>
                                      </p:to>
                                    </p:set>
                                    <p:anim calcmode="lin" valueType="num">
                                      <p:cBhvr additive="base">
                                        <p:cTn id="27" dur="500" fill="hold"/>
                                        <p:tgtEl>
                                          <p:spTgt spid="13336"/>
                                        </p:tgtEl>
                                        <p:attrNameLst>
                                          <p:attrName>ppt_x</p:attrName>
                                        </p:attrNameLst>
                                      </p:cBhvr>
                                      <p:tavLst>
                                        <p:tav tm="0">
                                          <p:val>
                                            <p:strVal val="0-#ppt_w/2"/>
                                          </p:val>
                                        </p:tav>
                                        <p:tav tm="100000">
                                          <p:val>
                                            <p:strVal val="#ppt_x"/>
                                          </p:val>
                                        </p:tav>
                                      </p:tavLst>
                                    </p:anim>
                                    <p:anim calcmode="lin" valueType="num">
                                      <p:cBhvr additive="base">
                                        <p:cTn id="28" dur="500" fill="hold"/>
                                        <p:tgtEl>
                                          <p:spTgt spid="13336"/>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337"/>
                                        </p:tgtEl>
                                        <p:attrNameLst>
                                          <p:attrName>style.visibility</p:attrName>
                                        </p:attrNameLst>
                                      </p:cBhvr>
                                      <p:to>
                                        <p:strVal val="visible"/>
                                      </p:to>
                                    </p:set>
                                    <p:animEffect transition="in" filter="box(in)">
                                      <p:cBhvr>
                                        <p:cTn id="33" dur="500"/>
                                        <p:tgtEl>
                                          <p:spTgt spid="13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animBg="1"/>
      <p:bldP spid="13330" grpId="0" animBg="1"/>
      <p:bldP spid="13331" grpId="0" animBg="1"/>
      <p:bldP spid="13332" grpId="0" animBg="1"/>
      <p:bldP spid="13336" grpId="0" animBg="1"/>
      <p:bldP spid="1333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2987675" y="500063"/>
            <a:ext cx="2833688" cy="576262"/>
          </a:xfrm>
          <a:prstGeom prst="rect">
            <a:avLst/>
          </a:prstGeom>
          <a:noFill/>
          <a:ln w="12700">
            <a:noFill/>
            <a:miter lim="800000"/>
            <a:headEnd/>
            <a:tailEnd/>
          </a:ln>
          <a:effectLst/>
        </p:spPr>
        <p:txBody>
          <a:bodyPr wrap="none" lIns="90487" tIns="44450" rIns="90487" bIns="44450">
            <a:spAutoFit/>
          </a:bodyPr>
          <a:lstStyle/>
          <a:p>
            <a:pPr eaLnBrk="0" fontAlgn="auto" hangingPunct="0">
              <a:spcBef>
                <a:spcPct val="20000"/>
              </a:spcBef>
              <a:spcAft>
                <a:spcPts val="0"/>
              </a:spcAft>
              <a:defRPr/>
            </a:pPr>
            <a:r>
              <a:rPr lang="fr-FR" sz="3200" b="1" dirty="0">
                <a:effectLst>
                  <a:outerShdw blurRad="38100" dist="38100" dir="2700000" algn="tl">
                    <a:srgbClr val="000000"/>
                  </a:outerShdw>
                </a:effectLst>
                <a:latin typeface="Times New Roman" pitchFamily="18" charset="0"/>
                <a:cs typeface="Arial" charset="0"/>
              </a:rPr>
              <a:t>Valeur Ajoutée</a:t>
            </a:r>
          </a:p>
        </p:txBody>
      </p:sp>
      <p:sp>
        <p:nvSpPr>
          <p:cNvPr id="13315" name="Rectangle 3"/>
          <p:cNvSpPr>
            <a:spLocks noChangeArrowheads="1"/>
          </p:cNvSpPr>
          <p:nvPr/>
        </p:nvSpPr>
        <p:spPr bwMode="auto">
          <a:xfrm>
            <a:off x="207963" y="1870075"/>
            <a:ext cx="8755062" cy="588963"/>
          </a:xfrm>
          <a:prstGeom prst="rect">
            <a:avLst/>
          </a:prstGeom>
          <a:solidFill>
            <a:schemeClr val="bg2"/>
          </a:solidFill>
          <a:ln w="12700">
            <a:noFill/>
            <a:miter lim="800000"/>
            <a:headEnd/>
            <a:tailEnd/>
          </a:ln>
        </p:spPr>
        <p:txBody>
          <a:bodyPr wrap="none" lIns="90487" tIns="44450" rIns="90487" bIns="44450">
            <a:spAutoFit/>
          </a:bodyPr>
          <a:lstStyle/>
          <a:p>
            <a:pPr eaLnBrk="0" hangingPunct="0"/>
            <a:r>
              <a:rPr lang="fr-FR" sz="3200" b="1">
                <a:latin typeface="Times New Roman" pitchFamily="18" charset="0"/>
              </a:rPr>
              <a:t>C.A. = prix de cession unitaire X quantité vendue</a:t>
            </a:r>
          </a:p>
        </p:txBody>
      </p:sp>
      <p:sp>
        <p:nvSpPr>
          <p:cNvPr id="13316" name="Rectangle 4"/>
          <p:cNvSpPr>
            <a:spLocks noChangeArrowheads="1"/>
          </p:cNvSpPr>
          <p:nvPr/>
        </p:nvSpPr>
        <p:spPr bwMode="auto">
          <a:xfrm>
            <a:off x="207963" y="2708275"/>
            <a:ext cx="8712200" cy="588963"/>
          </a:xfrm>
          <a:prstGeom prst="rect">
            <a:avLst/>
          </a:prstGeom>
          <a:solidFill>
            <a:schemeClr val="bg2"/>
          </a:solidFill>
          <a:ln w="12700">
            <a:noFill/>
            <a:miter lim="800000"/>
            <a:headEnd/>
            <a:tailEnd/>
          </a:ln>
        </p:spPr>
        <p:txBody>
          <a:bodyPr lIns="90487" tIns="44450" rIns="90487" bIns="44450">
            <a:spAutoFit/>
          </a:bodyPr>
          <a:lstStyle/>
          <a:p>
            <a:pPr eaLnBrk="0" hangingPunct="0"/>
            <a:r>
              <a:rPr lang="fr-FR" sz="3200" b="1" dirty="0">
                <a:latin typeface="Times New Roman" pitchFamily="18" charset="0"/>
              </a:rPr>
              <a:t>Production = C.A. + ∆ Stocks + Subventions</a:t>
            </a:r>
          </a:p>
        </p:txBody>
      </p:sp>
      <p:sp>
        <p:nvSpPr>
          <p:cNvPr id="13317" name="Rectangle 5"/>
          <p:cNvSpPr>
            <a:spLocks noChangeArrowheads="1"/>
          </p:cNvSpPr>
          <p:nvPr/>
        </p:nvSpPr>
        <p:spPr bwMode="auto">
          <a:xfrm>
            <a:off x="207963" y="3622675"/>
            <a:ext cx="8712200" cy="588963"/>
          </a:xfrm>
          <a:prstGeom prst="rect">
            <a:avLst/>
          </a:prstGeom>
          <a:solidFill>
            <a:schemeClr val="bg2"/>
          </a:solidFill>
          <a:ln w="12700">
            <a:noFill/>
            <a:miter lim="800000"/>
            <a:headEnd/>
            <a:tailEnd/>
          </a:ln>
        </p:spPr>
        <p:txBody>
          <a:bodyPr lIns="90487" tIns="44450" rIns="90487" bIns="44450">
            <a:spAutoFit/>
          </a:bodyPr>
          <a:lstStyle/>
          <a:p>
            <a:pPr eaLnBrk="0" hangingPunct="0"/>
            <a:r>
              <a:rPr lang="fr-FR" sz="3200" b="1" dirty="0">
                <a:latin typeface="Times New Roman" pitchFamily="18" charset="0"/>
              </a:rPr>
              <a:t>V.A. = C.A - Conso. Intermédiaires</a:t>
            </a:r>
          </a:p>
        </p:txBody>
      </p:sp>
      <p:sp>
        <p:nvSpPr>
          <p:cNvPr id="24582" name="Rectangle 5"/>
          <p:cNvSpPr>
            <a:spLocks noChangeArrowheads="1"/>
          </p:cNvSpPr>
          <p:nvPr/>
        </p:nvSpPr>
        <p:spPr bwMode="auto">
          <a:xfrm>
            <a:off x="0" y="4573588"/>
            <a:ext cx="9144000" cy="1570037"/>
          </a:xfrm>
          <a:prstGeom prst="rect">
            <a:avLst/>
          </a:prstGeom>
          <a:solidFill>
            <a:schemeClr val="bg2"/>
          </a:solidFill>
          <a:ln w="9525">
            <a:noFill/>
            <a:miter lim="800000"/>
            <a:headEnd/>
            <a:tailEnd/>
          </a:ln>
        </p:spPr>
        <p:txBody>
          <a:bodyPr>
            <a:spAutoFit/>
          </a:bodyPr>
          <a:lstStyle/>
          <a:p>
            <a:pPr algn="just"/>
            <a:r>
              <a:rPr lang="fr-FR" sz="2400" b="1">
                <a:latin typeface="Verdana" pitchFamily="34" charset="0"/>
              </a:rPr>
              <a:t>La valeur ajoutée permet de rémunérer tous les agents qui ont </a:t>
            </a:r>
            <a:r>
              <a:rPr lang="fr-FR" sz="2400" b="1" u="sng">
                <a:latin typeface="Verdana" pitchFamily="34" charset="0"/>
              </a:rPr>
              <a:t>participé</a:t>
            </a:r>
            <a:r>
              <a:rPr lang="fr-FR" sz="2400" b="1">
                <a:latin typeface="Verdana" pitchFamily="34" charset="0"/>
              </a:rPr>
              <a:t> directement ou indirectement à la réalisation de la production de l’entreprise.</a:t>
            </a:r>
            <a:r>
              <a:rPr lang="fr-FR" sz="2400">
                <a:latin typeface="Verdana" pitchFamily="34"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0-#ppt_w/2"/>
                                          </p:val>
                                        </p:tav>
                                        <p:tav tm="100000">
                                          <p:val>
                                            <p:strVal val="#ppt_x"/>
                                          </p:val>
                                        </p:tav>
                                      </p:tavLst>
                                    </p:anim>
                                    <p:anim calcmode="lin" valueType="num">
                                      <p:cBhvr additive="base">
                                        <p:cTn id="8" dur="5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6"/>
                                        </p:tgtEl>
                                        <p:attrNameLst>
                                          <p:attrName>style.visibility</p:attrName>
                                        </p:attrNameLst>
                                      </p:cBhvr>
                                      <p:to>
                                        <p:strVal val="visible"/>
                                      </p:to>
                                    </p:set>
                                    <p:anim calcmode="lin" valueType="num">
                                      <p:cBhvr additive="base">
                                        <p:cTn id="13" dur="500" fill="hold"/>
                                        <p:tgtEl>
                                          <p:spTgt spid="13316"/>
                                        </p:tgtEl>
                                        <p:attrNameLst>
                                          <p:attrName>ppt_x</p:attrName>
                                        </p:attrNameLst>
                                      </p:cBhvr>
                                      <p:tavLst>
                                        <p:tav tm="0">
                                          <p:val>
                                            <p:strVal val="0-#ppt_w/2"/>
                                          </p:val>
                                        </p:tav>
                                        <p:tav tm="100000">
                                          <p:val>
                                            <p:strVal val="#ppt_x"/>
                                          </p:val>
                                        </p:tav>
                                      </p:tavLst>
                                    </p:anim>
                                    <p:anim calcmode="lin" valueType="num">
                                      <p:cBhvr additive="base">
                                        <p:cTn id="14" dur="500" fill="hold"/>
                                        <p:tgtEl>
                                          <p:spTgt spid="1331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0-#ppt_w/2"/>
                                          </p:val>
                                        </p:tav>
                                        <p:tav tm="100000">
                                          <p:val>
                                            <p:strVal val="#ppt_x"/>
                                          </p:val>
                                        </p:tav>
                                      </p:tavLst>
                                    </p:anim>
                                    <p:anim calcmode="lin" valueType="num">
                                      <p:cBhvr additive="base">
                                        <p:cTn id="20" dur="500" fill="hold"/>
                                        <p:tgtEl>
                                          <p:spTgt spid="133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P spid="13316" grpId="0" animBg="1" autoUpdateAnimBg="0"/>
      <p:bldP spid="1331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Grp="1" noChangeAspect="1" noChangeArrowheads="1"/>
          </p:cNvPicPr>
          <p:nvPr>
            <p:ph type="tbl" idx="1"/>
          </p:nvPr>
        </p:nvPicPr>
        <p:blipFill>
          <a:blip r:embed="rId2" cstate="print"/>
          <a:srcRect/>
          <a:stretch>
            <a:fillRect/>
          </a:stretch>
        </p:blipFill>
        <p:spPr bwMode="auto">
          <a:xfrm>
            <a:off x="611560" y="476672"/>
            <a:ext cx="8352928" cy="6048671"/>
          </a:xfrm>
          <a:prstGeom prst="rect">
            <a:avLst/>
          </a:prstGeom>
          <a:noFill/>
          <a:ln w="9525">
            <a:noFill/>
            <a:miter lim="800000"/>
            <a:headEnd/>
            <a:tailEnd/>
          </a:ln>
        </p:spPr>
      </p:pic>
    </p:spTree>
    <p:extLst>
      <p:ext uri="{BB962C8B-B14F-4D97-AF65-F5344CB8AC3E}">
        <p14:creationId xmlns:p14="http://schemas.microsoft.com/office/powerpoint/2010/main" val="431559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1388873"/>
            <a:ext cx="9144000" cy="4724370"/>
          </a:xfrm>
          <a:prstGeom prst="rect">
            <a:avLst/>
          </a:prstGeom>
          <a:noFill/>
          <a:ln w="12700">
            <a:noFill/>
            <a:miter lim="800000"/>
            <a:headEnd/>
            <a:tailEnd/>
          </a:ln>
        </p:spPr>
        <p:txBody>
          <a:bodyPr bIns="0" anchor="ctr">
            <a:spAutoFit/>
          </a:bodyPr>
          <a:lstStyle/>
          <a:p>
            <a:pPr algn="just">
              <a:buFont typeface="Wingdings" pitchFamily="2" charset="2"/>
              <a:buChar char="v"/>
            </a:pPr>
            <a:r>
              <a:rPr lang="fr-FR" sz="2000" b="1" dirty="0">
                <a:solidFill>
                  <a:srgbClr val="FF0000"/>
                </a:solidFill>
                <a:latin typeface="Verdana" pitchFamily="34" charset="0"/>
              </a:rPr>
              <a:t>PIB : </a:t>
            </a:r>
            <a:r>
              <a:rPr lang="fr-FR" sz="2000" b="1" dirty="0">
                <a:latin typeface="Verdana" pitchFamily="34" charset="0"/>
              </a:rPr>
              <a:t>représente la valeur du marché de tous les biens et services servant à la </a:t>
            </a:r>
            <a:r>
              <a:rPr lang="fr-FR" sz="2000" b="1" u="sng" dirty="0">
                <a:latin typeface="Verdana" pitchFamily="34" charset="0"/>
              </a:rPr>
              <a:t>consommation finale</a:t>
            </a:r>
            <a:r>
              <a:rPr lang="fr-FR" sz="2000" b="1" dirty="0">
                <a:latin typeface="Verdana" pitchFamily="34" charset="0"/>
              </a:rPr>
              <a:t>, produits dans un pays durant une période donnée.</a:t>
            </a:r>
          </a:p>
          <a:p>
            <a:pPr algn="just">
              <a:buFont typeface="Wingdings" pitchFamily="2" charset="2"/>
              <a:buChar char="v"/>
            </a:pPr>
            <a:endParaRPr lang="fr-FR" sz="2000" b="1" dirty="0">
              <a:solidFill>
                <a:srgbClr val="FF0000"/>
              </a:solidFill>
              <a:latin typeface="Verdana" pitchFamily="34" charset="0"/>
            </a:endParaRPr>
          </a:p>
          <a:p>
            <a:pPr algn="just">
              <a:buFont typeface="Wingdings" pitchFamily="2" charset="2"/>
              <a:buChar char="v"/>
            </a:pPr>
            <a:r>
              <a:rPr lang="fr-FR" sz="2000" b="1" dirty="0">
                <a:solidFill>
                  <a:srgbClr val="FF0000"/>
                </a:solidFill>
                <a:latin typeface="Verdana" pitchFamily="34" charset="0"/>
              </a:rPr>
              <a:t>PIB :</a:t>
            </a:r>
            <a:r>
              <a:rPr lang="fr-FR" sz="2000" b="1" dirty="0">
                <a:latin typeface="Verdana" pitchFamily="34" charset="0"/>
              </a:rPr>
              <a:t> </a:t>
            </a:r>
            <a:r>
              <a:rPr lang="fr-CA" sz="2000" b="1" dirty="0">
                <a:latin typeface="Verdana" pitchFamily="34" charset="0"/>
              </a:rPr>
              <a:t>C’est la valeur de la production nationale réalisée durant l’année, aux prix du marché.</a:t>
            </a:r>
            <a:endParaRPr lang="fr-FR" sz="2000" b="1" dirty="0">
              <a:latin typeface="Verdana" pitchFamily="34" charset="0"/>
            </a:endParaRPr>
          </a:p>
          <a:p>
            <a:pPr algn="just">
              <a:buFont typeface="Wingdings" pitchFamily="2" charset="2"/>
              <a:buChar char="v"/>
            </a:pPr>
            <a:endParaRPr lang="fr-FR" sz="2000" b="1" dirty="0">
              <a:solidFill>
                <a:srgbClr val="FF0000"/>
              </a:solidFill>
              <a:latin typeface="Verdana" pitchFamily="34" charset="0"/>
            </a:endParaRPr>
          </a:p>
          <a:p>
            <a:pPr algn="just">
              <a:buFont typeface="Wingdings" pitchFamily="2" charset="2"/>
              <a:buChar char="v"/>
            </a:pPr>
            <a:r>
              <a:rPr lang="fr-FR" sz="2000" b="1" dirty="0">
                <a:solidFill>
                  <a:srgbClr val="FF0000"/>
                </a:solidFill>
                <a:latin typeface="Verdana" pitchFamily="34" charset="0"/>
              </a:rPr>
              <a:t>PIB: </a:t>
            </a:r>
            <a:r>
              <a:rPr lang="fr-FR" sz="2000" b="1" dirty="0">
                <a:latin typeface="Verdana" pitchFamily="34" charset="0"/>
              </a:rPr>
              <a:t>mesure la richesse créée par les agents économiques qui ont une activité sur le territoire national dont la durée est supérieure à un an.</a:t>
            </a:r>
          </a:p>
          <a:p>
            <a:pPr algn="just">
              <a:buFont typeface="Wingdings" pitchFamily="2" charset="2"/>
              <a:buChar char="v"/>
            </a:pPr>
            <a:endParaRPr lang="fr-FR" sz="2000" b="1" dirty="0">
              <a:latin typeface="Verdana" pitchFamily="34" charset="0"/>
            </a:endParaRPr>
          </a:p>
          <a:p>
            <a:pPr algn="just">
              <a:buFont typeface="Wingdings" pitchFamily="2" charset="2"/>
              <a:buChar char="v"/>
            </a:pPr>
            <a:r>
              <a:rPr lang="fr-FR" sz="2000" b="1" dirty="0">
                <a:solidFill>
                  <a:srgbClr val="FF0000"/>
                </a:solidFill>
                <a:latin typeface="Verdana" pitchFamily="34" charset="0"/>
              </a:rPr>
              <a:t>PIB : </a:t>
            </a:r>
            <a:r>
              <a:rPr lang="fr-FR" sz="2000" b="1" dirty="0">
                <a:latin typeface="Verdana" pitchFamily="34" charset="0"/>
              </a:rPr>
              <a:t>C’est une mesure de la production, des revenus ou des dépenses d’une économie.</a:t>
            </a:r>
            <a:r>
              <a:rPr lang="fr-FR" altLang="fr-FR" sz="2000" b="1" dirty="0">
                <a:latin typeface="Verdana" pitchFamily="34" charset="0"/>
              </a:rPr>
              <a:t> </a:t>
            </a:r>
          </a:p>
          <a:p>
            <a:pPr algn="just">
              <a:buFont typeface="Wingdings" pitchFamily="2" charset="2"/>
              <a:buChar char="v"/>
            </a:pPr>
            <a:endParaRPr lang="fr-FR" altLang="fr-FR" sz="2000" b="1" dirty="0">
              <a:latin typeface="Verdana" pitchFamily="34" charset="0"/>
            </a:endParaRPr>
          </a:p>
          <a:p>
            <a:pPr algn="just"/>
            <a:endParaRPr lang="fr-FR" sz="2400" dirty="0">
              <a:latin typeface="Verdana" pitchFamily="34" charset="0"/>
            </a:endParaRPr>
          </a:p>
        </p:txBody>
      </p:sp>
      <p:sp>
        <p:nvSpPr>
          <p:cNvPr id="3" name="Rectangle 2"/>
          <p:cNvSpPr txBox="1">
            <a:spLocks noChangeArrowheads="1"/>
          </p:cNvSpPr>
          <p:nvPr/>
        </p:nvSpPr>
        <p:spPr>
          <a:xfrm>
            <a:off x="250825" y="304800"/>
            <a:ext cx="8713788" cy="747713"/>
          </a:xfrm>
          <a:prstGeom prst="rect">
            <a:avLst/>
          </a:prstGeom>
        </p:spPr>
        <p:txBody>
          <a:bodyPr/>
          <a:lstStyle/>
          <a:p>
            <a:pPr algn="ctr" eaLnBrk="0" fontAlgn="auto" hangingPunct="0">
              <a:spcBef>
                <a:spcPts val="0"/>
              </a:spcBef>
              <a:spcAft>
                <a:spcPts val="0"/>
              </a:spcAft>
              <a:defRPr/>
            </a:pPr>
            <a:r>
              <a:rPr lang="fr-FR" altLang="fr-FR" sz="3200" b="1" i="1" kern="0">
                <a:solidFill>
                  <a:srgbClr val="C00000"/>
                </a:solidFill>
                <a:latin typeface="+mj-lt"/>
                <a:ea typeface="+mj-ea"/>
                <a:cs typeface="+mj-cs"/>
              </a:rPr>
              <a:t>La définition du PIB</a:t>
            </a:r>
            <a:endParaRPr lang="fr-FR" altLang="fr-FR" sz="3200" b="1" i="1" kern="0" dirty="0">
              <a:solidFill>
                <a:srgbClr val="C00000"/>
              </a:solidFill>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0" y="1501393"/>
            <a:ext cx="9144000" cy="3493264"/>
          </a:xfrm>
          <a:prstGeom prst="rect">
            <a:avLst/>
          </a:prstGeom>
          <a:noFill/>
          <a:ln w="12700">
            <a:noFill/>
            <a:miter lim="800000"/>
            <a:headEnd/>
            <a:tailEnd/>
          </a:ln>
        </p:spPr>
        <p:txBody>
          <a:bodyPr bIns="0" anchor="ctr">
            <a:spAutoFit/>
          </a:bodyPr>
          <a:lstStyle/>
          <a:p>
            <a:pPr algn="just">
              <a:buFont typeface="Wingdings" pitchFamily="2" charset="2"/>
              <a:buChar char="v"/>
            </a:pPr>
            <a:r>
              <a:rPr lang="fr-FR" sz="2800" b="1" dirty="0">
                <a:latin typeface="Verdana" pitchFamily="34" charset="0"/>
              </a:rPr>
              <a:t>Pourquoi </a:t>
            </a:r>
            <a:r>
              <a:rPr lang="fr-FR" sz="2800" b="1" dirty="0">
                <a:solidFill>
                  <a:srgbClr val="FF0000"/>
                </a:solidFill>
                <a:latin typeface="Verdana" pitchFamily="34" charset="0"/>
              </a:rPr>
              <a:t>«intérieur»?</a:t>
            </a:r>
            <a:r>
              <a:rPr lang="fr-FR" sz="2800" dirty="0">
                <a:latin typeface="Verdana" pitchFamily="34" charset="0"/>
              </a:rPr>
              <a:t> Parce que le critère de comptabilisation de la production est le territoire, c’est-à-dire les frontières du pays, résidents et non-résidents confondus.</a:t>
            </a:r>
          </a:p>
          <a:p>
            <a:pPr algn="just">
              <a:buFont typeface="Wingdings" pitchFamily="2" charset="2"/>
              <a:buChar char="v"/>
            </a:pPr>
            <a:endParaRPr lang="fr-FR" sz="2800" dirty="0">
              <a:latin typeface="Verdana" pitchFamily="34" charset="0"/>
            </a:endParaRPr>
          </a:p>
          <a:p>
            <a:pPr algn="just">
              <a:buFont typeface="Wingdings" pitchFamily="2" charset="2"/>
              <a:buChar char="v"/>
            </a:pPr>
            <a:r>
              <a:rPr lang="fr-FR" sz="2800" b="1" dirty="0">
                <a:latin typeface="Verdana" pitchFamily="34" charset="0"/>
              </a:rPr>
              <a:t>Pourquoi</a:t>
            </a:r>
            <a:r>
              <a:rPr lang="fr-FR" sz="2800" b="1" dirty="0">
                <a:solidFill>
                  <a:srgbClr val="FF0000"/>
                </a:solidFill>
                <a:latin typeface="Verdana" pitchFamily="34" charset="0"/>
              </a:rPr>
              <a:t> «brut»? </a:t>
            </a:r>
            <a:r>
              <a:rPr lang="fr-FR" sz="2800" dirty="0">
                <a:latin typeface="Verdana" pitchFamily="34" charset="0"/>
              </a:rPr>
              <a:t>Parce que la mesure du PIB inclut une provision pour consommation de capital fixe.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1501775"/>
            <a:ext cx="9144000" cy="3370263"/>
          </a:xfrm>
          <a:prstGeom prst="rect">
            <a:avLst/>
          </a:prstGeom>
          <a:noFill/>
          <a:ln w="12700">
            <a:noFill/>
            <a:miter lim="800000"/>
            <a:headEnd/>
            <a:tailEnd/>
          </a:ln>
        </p:spPr>
        <p:txBody>
          <a:bodyPr bIns="0" anchor="ctr">
            <a:spAutoFit/>
          </a:bodyPr>
          <a:lstStyle/>
          <a:p>
            <a:pPr algn="just"/>
            <a:r>
              <a:rPr lang="fr-FR" sz="2400" dirty="0">
                <a:latin typeface="Verdana" pitchFamily="34" charset="0"/>
              </a:rPr>
              <a:t>Le produit intérieur brut (PIB) d’un territoire économique donné est défini de trois façons par:</a:t>
            </a:r>
          </a:p>
          <a:p>
            <a:pPr algn="just">
              <a:buFont typeface="Wingdings" pitchFamily="2" charset="2"/>
              <a:buChar char="v"/>
            </a:pPr>
            <a:endParaRPr lang="fr-FR" sz="2400" dirty="0">
              <a:latin typeface="Verdana" pitchFamily="34" charset="0"/>
            </a:endParaRPr>
          </a:p>
          <a:p>
            <a:pPr lvl="1" algn="just">
              <a:buFont typeface="Wingdings" pitchFamily="2" charset="2"/>
              <a:buChar char="v"/>
            </a:pPr>
            <a:r>
              <a:rPr lang="fr-FR" sz="2400" b="1" dirty="0">
                <a:latin typeface="Verdana" pitchFamily="34" charset="0"/>
              </a:rPr>
              <a:t>Le PIB sous l’angle de la production</a:t>
            </a:r>
          </a:p>
          <a:p>
            <a:pPr algn="just">
              <a:buFont typeface="Wingdings" pitchFamily="2" charset="2"/>
              <a:buChar char="v"/>
            </a:pPr>
            <a:endParaRPr lang="fr-FR" sz="2400" b="1" dirty="0">
              <a:latin typeface="Verdana" pitchFamily="34" charset="0"/>
            </a:endParaRPr>
          </a:p>
          <a:p>
            <a:pPr lvl="1" algn="just">
              <a:buFont typeface="Wingdings" pitchFamily="2" charset="2"/>
              <a:buChar char="v"/>
            </a:pPr>
            <a:r>
              <a:rPr lang="fr-FR" sz="2400" b="1" dirty="0">
                <a:latin typeface="Verdana" pitchFamily="34" charset="0"/>
              </a:rPr>
              <a:t>Le PIB sous l’angle de la dépense</a:t>
            </a:r>
          </a:p>
          <a:p>
            <a:pPr algn="just">
              <a:buFont typeface="Wingdings" pitchFamily="2" charset="2"/>
              <a:buChar char="v"/>
            </a:pPr>
            <a:endParaRPr lang="fr-FR" sz="2400" dirty="0">
              <a:latin typeface="Verdana" pitchFamily="34" charset="0"/>
            </a:endParaRPr>
          </a:p>
          <a:p>
            <a:pPr lvl="1" algn="just">
              <a:buFont typeface="Wingdings" pitchFamily="2" charset="2"/>
              <a:buChar char="v"/>
            </a:pPr>
            <a:r>
              <a:rPr lang="fr-FR" sz="2400" b="1" dirty="0">
                <a:latin typeface="Verdana" pitchFamily="34" charset="0"/>
              </a:rPr>
              <a:t>Le PIB sous l’angle des revenus</a:t>
            </a:r>
            <a:endParaRPr lang="fr-FR" sz="2400" dirty="0">
              <a:latin typeface="Verdana" pitchFamily="34" charset="0"/>
            </a:endParaRPr>
          </a:p>
          <a:p>
            <a:pPr algn="just">
              <a:buFont typeface="Wingdings" pitchFamily="2" charset="2"/>
              <a:buChar char="v"/>
            </a:pPr>
            <a:endParaRPr lang="fr-FR" sz="2400" dirty="0">
              <a:latin typeface="Verdana" pitchFamily="34" charset="0"/>
            </a:endParaRPr>
          </a:p>
        </p:txBody>
      </p:sp>
    </p:spTree>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1108</Words>
  <Application>Microsoft Office PowerPoint</Application>
  <PresentationFormat>Affichage à l'écran (4:3)</PresentationFormat>
  <Paragraphs>191</Paragraphs>
  <Slides>24</Slides>
  <Notes>8</Notes>
  <HiddenSlides>0</HiddenSlides>
  <MMClips>0</MMClips>
  <ScaleCrop>false</ScaleCrop>
  <HeadingPairs>
    <vt:vector size="8" baseType="variant">
      <vt:variant>
        <vt:lpstr>Polices utilisées</vt:lpstr>
      </vt:variant>
      <vt:variant>
        <vt:i4>11</vt:i4>
      </vt:variant>
      <vt:variant>
        <vt:lpstr>Thème</vt:lpstr>
      </vt:variant>
      <vt:variant>
        <vt:i4>2</vt:i4>
      </vt:variant>
      <vt:variant>
        <vt:lpstr>Serveurs OLE incorporés</vt:lpstr>
      </vt:variant>
      <vt:variant>
        <vt:i4>1</vt:i4>
      </vt:variant>
      <vt:variant>
        <vt:lpstr>Titres des diapositives</vt:lpstr>
      </vt:variant>
      <vt:variant>
        <vt:i4>24</vt:i4>
      </vt:variant>
    </vt:vector>
  </HeadingPairs>
  <TitlesOfParts>
    <vt:vector size="38" baseType="lpstr">
      <vt:lpstr>Arial</vt:lpstr>
      <vt:lpstr>Arial Black</vt:lpstr>
      <vt:lpstr>Calibri</vt:lpstr>
      <vt:lpstr>Garamond</vt:lpstr>
      <vt:lpstr>Symbol</vt:lpstr>
      <vt:lpstr>Tahoma</vt:lpstr>
      <vt:lpstr>Times</vt:lpstr>
      <vt:lpstr>Times New Roman</vt:lpstr>
      <vt:lpstr>Verdana</vt:lpstr>
      <vt:lpstr>Wingdings</vt:lpstr>
      <vt:lpstr>Wingdings 3</vt:lpstr>
      <vt:lpstr>Thème Office</vt:lpstr>
      <vt:lpstr>3_Profile</vt:lpstr>
      <vt:lpstr>Document</vt:lpstr>
      <vt:lpstr>Présentation PowerPoint</vt:lpstr>
      <vt:lpstr>Définition </vt:lpstr>
      <vt:lpstr>La valeur ajoutée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Le taux de croissance économique</vt:lpstr>
      <vt:lpstr>Présentation PowerPoint</vt:lpstr>
      <vt:lpstr>Exemple de calcul du taux de croissance</vt:lpstr>
      <vt:lpstr>Les limites du PIB comme mesure de bien-être </vt:lpstr>
      <vt:lpstr>Distinguer PIB et PNB.</vt:lpstr>
      <vt:lpstr>Présentation PowerPoint</vt:lpstr>
      <vt:lpstr>Présentation PowerPoint</vt:lpstr>
      <vt:lpstr>Présentation PowerPoint</vt:lpstr>
      <vt:lpstr>Le PIB nominal et le PIB réel</vt:lpstr>
      <vt:lpstr>Présentation PowerPoint</vt:lpstr>
      <vt:lpstr>Relation entre le PIB réel et le PIB nominal :  </vt:lpstr>
      <vt:lpstr>Le calcul des PIB nominaux et réels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Abdellatif Lemssaoui</dc:creator>
  <cp:lastModifiedBy>Abdellatif Lemssaoui</cp:lastModifiedBy>
  <cp:revision>54</cp:revision>
  <dcterms:modified xsi:type="dcterms:W3CDTF">2017-04-27T12:50:59Z</dcterms:modified>
</cp:coreProperties>
</file>