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Default Extension="wav" ContentType="audio/wav"/>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3"/>
  </p:notes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7" r:id="rId28"/>
    <p:sldId id="288" r:id="rId29"/>
    <p:sldId id="289" r:id="rId30"/>
    <p:sldId id="290" r:id="rId31"/>
    <p:sldId id="291" r:id="rId32"/>
    <p:sldId id="292" r:id="rId33"/>
    <p:sldId id="293" r:id="rId34"/>
    <p:sldId id="294" r:id="rId35"/>
    <p:sldId id="295" r:id="rId36"/>
    <p:sldId id="296" r:id="rId37"/>
    <p:sldId id="297"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430" r:id="rId74"/>
    <p:sldId id="431" r:id="rId75"/>
    <p:sldId id="432" r:id="rId76"/>
    <p:sldId id="433" r:id="rId77"/>
    <p:sldId id="434" r:id="rId78"/>
    <p:sldId id="435" r:id="rId79"/>
    <p:sldId id="436" r:id="rId80"/>
    <p:sldId id="437" r:id="rId81"/>
    <p:sldId id="438" r:id="rId82"/>
    <p:sldId id="441" r:id="rId83"/>
    <p:sldId id="442" r:id="rId84"/>
    <p:sldId id="445" r:id="rId85"/>
    <p:sldId id="446" r:id="rId86"/>
    <p:sldId id="447" r:id="rId87"/>
    <p:sldId id="449" r:id="rId88"/>
    <p:sldId id="453" r:id="rId89"/>
    <p:sldId id="454" r:id="rId90"/>
    <p:sldId id="455" r:id="rId91"/>
    <p:sldId id="338" r:id="rId92"/>
    <p:sldId id="334" r:id="rId93"/>
    <p:sldId id="335" r:id="rId94"/>
    <p:sldId id="336" r:id="rId95"/>
    <p:sldId id="337" r:id="rId96"/>
    <p:sldId id="339" r:id="rId97"/>
    <p:sldId id="340" r:id="rId98"/>
    <p:sldId id="341" r:id="rId99"/>
    <p:sldId id="342" r:id="rId100"/>
    <p:sldId id="343" r:id="rId101"/>
    <p:sldId id="344" r:id="rId102"/>
    <p:sldId id="345" r:id="rId103"/>
    <p:sldId id="346" r:id="rId104"/>
    <p:sldId id="347" r:id="rId105"/>
    <p:sldId id="348" r:id="rId106"/>
    <p:sldId id="349" r:id="rId107"/>
    <p:sldId id="350" r:id="rId108"/>
    <p:sldId id="351" r:id="rId109"/>
    <p:sldId id="352" r:id="rId110"/>
    <p:sldId id="353" r:id="rId111"/>
    <p:sldId id="354" r:id="rId112"/>
    <p:sldId id="355" r:id="rId113"/>
    <p:sldId id="356" r:id="rId114"/>
    <p:sldId id="357" r:id="rId115"/>
    <p:sldId id="358" r:id="rId116"/>
    <p:sldId id="359" r:id="rId117"/>
    <p:sldId id="360" r:id="rId118"/>
    <p:sldId id="361" r:id="rId119"/>
    <p:sldId id="362" r:id="rId120"/>
    <p:sldId id="363" r:id="rId121"/>
    <p:sldId id="364" r:id="rId122"/>
    <p:sldId id="365" r:id="rId123"/>
    <p:sldId id="366" r:id="rId124"/>
    <p:sldId id="367" r:id="rId125"/>
    <p:sldId id="368" r:id="rId126"/>
    <p:sldId id="369" r:id="rId127"/>
    <p:sldId id="370" r:id="rId128"/>
    <p:sldId id="371" r:id="rId129"/>
    <p:sldId id="372" r:id="rId130"/>
    <p:sldId id="373" r:id="rId131"/>
    <p:sldId id="374" r:id="rId132"/>
    <p:sldId id="375" r:id="rId133"/>
    <p:sldId id="376" r:id="rId134"/>
    <p:sldId id="377" r:id="rId135"/>
    <p:sldId id="378" r:id="rId136"/>
    <p:sldId id="385" r:id="rId137"/>
    <p:sldId id="386" r:id="rId138"/>
    <p:sldId id="387" r:id="rId139"/>
    <p:sldId id="394" r:id="rId140"/>
    <p:sldId id="395" r:id="rId141"/>
    <p:sldId id="396" r:id="rId142"/>
    <p:sldId id="397" r:id="rId143"/>
    <p:sldId id="398"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2" r:id="rId157"/>
    <p:sldId id="413" r:id="rId158"/>
    <p:sldId id="414" r:id="rId159"/>
    <p:sldId id="415" r:id="rId160"/>
    <p:sldId id="416" r:id="rId161"/>
    <p:sldId id="426" r:id="rId16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9" autoAdjust="0"/>
    <p:restoredTop sz="86380" autoAdjust="0"/>
  </p:normalViewPr>
  <p:slideViewPr>
    <p:cSldViewPr>
      <p:cViewPr varScale="1">
        <p:scale>
          <a:sx n="63" d="100"/>
          <a:sy n="63" d="100"/>
        </p:scale>
        <p:origin x="-822" y="-96"/>
      </p:cViewPr>
      <p:guideLst>
        <p:guide orient="horz" pos="2160"/>
        <p:guide pos="2880"/>
      </p:guideLst>
    </p:cSldViewPr>
  </p:slideViewPr>
  <p:outlineViewPr>
    <p:cViewPr>
      <p:scale>
        <a:sx n="33" d="100"/>
        <a:sy n="33" d="100"/>
      </p:scale>
      <p:origin x="0" y="48582"/>
    </p:cViewPr>
    <p:sldLst>
      <p:sld r:id="rId1" collapse="1"/>
    </p:sldLst>
  </p:outlineViewPr>
  <p:notesTextViewPr>
    <p:cViewPr>
      <p:scale>
        <a:sx n="100" d="100"/>
        <a:sy n="100" d="100"/>
      </p:scale>
      <p:origin x="0" y="0"/>
    </p:cViewPr>
  </p:notesTextViewPr>
  <p:sorterViewPr>
    <p:cViewPr>
      <p:scale>
        <a:sx n="66" d="100"/>
        <a:sy n="66" d="100"/>
      </p:scale>
      <p:origin x="0" y="7002"/>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_rels/viewProps.xml.rels><?xml version="1.0" encoding="UTF-8" standalone="yes"?>
<Relationships xmlns="http://schemas.openxmlformats.org/package/2006/relationships"><Relationship Id="rId1" Type="http://schemas.openxmlformats.org/officeDocument/2006/relationships/slide" Target="slides/slide9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843CA6-DE68-4813-AFC4-359D262F0C51}" type="datetimeFigureOut">
              <a:rPr lang="fr-FR" smtClean="0"/>
              <a:pPr/>
              <a:t>18/10/2016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A41A18-41A4-4F14-95C6-A988368E4109}"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49571"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749572"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DFDA4C0-C83C-4DD4-A8A8-D1AF9E8E03FA}" type="slidenum">
              <a:rPr lang="fr-FR" smtClean="0">
                <a:latin typeface="Arial" pitchFamily="34" charset="0"/>
              </a:rPr>
              <a:pPr/>
              <a:t>20</a:t>
            </a:fld>
            <a:endParaRPr lang="fr-FR"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11717AB-538E-408C-B53E-0C9E9D856D0A}" type="slidenum">
              <a:rPr lang="en-US" smtClean="0">
                <a:latin typeface="Arial" pitchFamily="34" charset="0"/>
              </a:rPr>
              <a:pPr/>
              <a:t>81</a:t>
            </a:fld>
            <a:endParaRPr lang="en-US" smtClean="0">
              <a:latin typeface="Arial" pitchFamily="34" charset="0"/>
            </a:endParaRPr>
          </a:p>
        </p:txBody>
      </p:sp>
      <p:sp>
        <p:nvSpPr>
          <p:cNvPr id="846851" name="Rectangle 2"/>
          <p:cNvSpPr>
            <a:spLocks noRot="1" noChangeArrowheads="1" noTextEdit="1"/>
          </p:cNvSpPr>
          <p:nvPr>
            <p:ph type="sldImg"/>
          </p:nvPr>
        </p:nvSpPr>
        <p:spPr bwMode="auto">
          <a:noFill/>
          <a:ln>
            <a:solidFill>
              <a:srgbClr val="000000"/>
            </a:solidFill>
            <a:miter lim="800000"/>
            <a:headEnd/>
            <a:tailEnd/>
          </a:ln>
        </p:spPr>
      </p:sp>
      <p:sp>
        <p:nvSpPr>
          <p:cNvPr id="846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b="1" smtClean="0"/>
              <a:t>Les critères psychographiques. </a:t>
            </a:r>
            <a:r>
              <a:rPr lang="fr-FR" smtClean="0"/>
              <a:t>Ces critères se rapportent au style de vie des individus, à leurs valeurs et leur personnalité. Des personnes de mêmes sexe, âge et revenus, peuvent en effet présenter des différences considérables de comportement d’achat selon leurs valeurs et leur personnalité. Le tempérament des individus, c’est-à-dire le degré de vivacité, de persévérance, de sensibilité sensorielle ou encore de réactivité émotionnelle, influence également leurs comportements. </a:t>
            </a:r>
          </a:p>
          <a:p>
            <a:pPr eaLnBrk="1" hangingPunct="1">
              <a:spcBef>
                <a:spcPct val="0"/>
              </a:spcBef>
            </a:pPr>
            <a:endParaRPr lang="fr-FR" b="1" smtClean="0"/>
          </a:p>
          <a:p>
            <a:pPr eaLnBrk="1" hangingPunct="1">
              <a:spcBef>
                <a:spcPct val="0"/>
              </a:spcBef>
            </a:pPr>
            <a:r>
              <a:rPr lang="fr-FR" b="1" smtClean="0"/>
              <a:t>La fidélité</a:t>
            </a:r>
          </a:p>
          <a:p>
            <a:pPr eaLnBrk="1" hangingPunct="1">
              <a:spcBef>
                <a:spcPct val="0"/>
              </a:spcBef>
            </a:pPr>
            <a:r>
              <a:rPr lang="fr-FR" smtClean="0"/>
              <a:t>♦ Les exclusifs qui achètent systématiquement la même marque</a:t>
            </a:r>
          </a:p>
          <a:p>
            <a:pPr eaLnBrk="1" hangingPunct="1">
              <a:spcBef>
                <a:spcPct val="0"/>
              </a:spcBef>
            </a:pPr>
            <a:r>
              <a:rPr lang="fr-FR" smtClean="0"/>
              <a:t>♦ Les multifidèles qui achètent régulièrement deux ou trois marques</a:t>
            </a:r>
          </a:p>
          <a:p>
            <a:pPr eaLnBrk="1" hangingPunct="1">
              <a:spcBef>
                <a:spcPct val="0"/>
              </a:spcBef>
            </a:pPr>
            <a:r>
              <a:rPr lang="fr-FR" smtClean="0"/>
              <a:t>♦ Les changeurs fidèles qui passent durablement d’une marque à l’autre</a:t>
            </a:r>
          </a:p>
          <a:p>
            <a:pPr eaLnBrk="1" hangingPunct="1">
              <a:spcBef>
                <a:spcPct val="0"/>
              </a:spcBef>
            </a:pPr>
            <a:r>
              <a:rPr lang="fr-FR" smtClean="0"/>
              <a:t>♦ Les consommateurs qui changent de marque en permanence</a:t>
            </a:r>
            <a:endParaRPr lang="fr-B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CC5E143-693E-4826-9E51-583F107AE925}" type="slidenum">
              <a:rPr lang="en-US" smtClean="0">
                <a:latin typeface="Arial" pitchFamily="34" charset="0"/>
              </a:rPr>
              <a:pPr/>
              <a:t>82</a:t>
            </a:fld>
            <a:endParaRPr lang="en-US" smtClean="0">
              <a:latin typeface="Arial" pitchFamily="34" charset="0"/>
            </a:endParaRPr>
          </a:p>
        </p:txBody>
      </p:sp>
      <p:sp>
        <p:nvSpPr>
          <p:cNvPr id="849923" name="Rectangle 2"/>
          <p:cNvSpPr>
            <a:spLocks noRot="1" noChangeArrowheads="1" noTextEdit="1"/>
          </p:cNvSpPr>
          <p:nvPr>
            <p:ph type="sldImg"/>
          </p:nvPr>
        </p:nvSpPr>
        <p:spPr bwMode="auto">
          <a:noFill/>
          <a:ln>
            <a:solidFill>
              <a:srgbClr val="000000"/>
            </a:solidFill>
            <a:miter lim="800000"/>
            <a:headEnd/>
            <a:tailEnd/>
          </a:ln>
        </p:spPr>
      </p:sp>
      <p:sp>
        <p:nvSpPr>
          <p:cNvPr id="8499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b="1" smtClean="0"/>
              <a:t>Les critères psychographiques. </a:t>
            </a:r>
            <a:r>
              <a:rPr lang="fr-FR" smtClean="0"/>
              <a:t>Ces critères se rapportent au style de vie des individus, à leurs valeurs et leur personnalité. Des personnes de mêmes sexe, âge et revenus, peuvent en effet présenter des différences considérables de comportement d’achat selon leurs valeurs et leur personnalité. Le tempérament des individus, c’est-à-dire le degré de vivacité, de persévérance, de sensibilité sensorielle ou encore de réactivité émotionnelle, influence également leurs comportements. </a:t>
            </a:r>
          </a:p>
          <a:p>
            <a:pPr eaLnBrk="1" hangingPunct="1">
              <a:spcBef>
                <a:spcPct val="0"/>
              </a:spcBef>
            </a:pPr>
            <a:endParaRPr lang="fr-FR" b="1" smtClean="0"/>
          </a:p>
          <a:p>
            <a:pPr eaLnBrk="1" hangingPunct="1">
              <a:spcBef>
                <a:spcPct val="0"/>
              </a:spcBef>
            </a:pPr>
            <a:r>
              <a:rPr lang="fr-FR" b="1" smtClean="0"/>
              <a:t>La fidélité</a:t>
            </a:r>
          </a:p>
          <a:p>
            <a:pPr eaLnBrk="1" hangingPunct="1">
              <a:spcBef>
                <a:spcPct val="0"/>
              </a:spcBef>
            </a:pPr>
            <a:r>
              <a:rPr lang="fr-FR" smtClean="0"/>
              <a:t>♦ Les exclusifs qui achètent systématiquement la même marque</a:t>
            </a:r>
          </a:p>
          <a:p>
            <a:pPr eaLnBrk="1" hangingPunct="1">
              <a:spcBef>
                <a:spcPct val="0"/>
              </a:spcBef>
            </a:pPr>
            <a:r>
              <a:rPr lang="fr-FR" smtClean="0"/>
              <a:t>♦ Les multifidèles qui achètent régulièrement deux ou trois marques</a:t>
            </a:r>
          </a:p>
          <a:p>
            <a:pPr eaLnBrk="1" hangingPunct="1">
              <a:spcBef>
                <a:spcPct val="0"/>
              </a:spcBef>
            </a:pPr>
            <a:r>
              <a:rPr lang="fr-FR" smtClean="0"/>
              <a:t>♦ Les changeurs fidèles qui passent durablement d’une marque à l’autre</a:t>
            </a:r>
          </a:p>
          <a:p>
            <a:pPr eaLnBrk="1" hangingPunct="1">
              <a:spcBef>
                <a:spcPct val="0"/>
              </a:spcBef>
            </a:pPr>
            <a:r>
              <a:rPr lang="fr-FR" smtClean="0"/>
              <a:t>♦ Les consommateurs qui changent de marque en permanence</a:t>
            </a:r>
            <a:endParaRPr lang="fr-B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933726F-8C98-4AFD-A855-C8FD77029993}" type="slidenum">
              <a:rPr lang="en-US" smtClean="0">
                <a:latin typeface="Arial" pitchFamily="34" charset="0"/>
              </a:rPr>
              <a:pPr/>
              <a:t>83</a:t>
            </a:fld>
            <a:endParaRPr lang="en-US" smtClean="0">
              <a:latin typeface="Arial" pitchFamily="34" charset="0"/>
            </a:endParaRPr>
          </a:p>
        </p:txBody>
      </p:sp>
      <p:sp>
        <p:nvSpPr>
          <p:cNvPr id="850947" name="Rectangle 2"/>
          <p:cNvSpPr>
            <a:spLocks noRot="1" noChangeArrowheads="1" noTextEdit="1"/>
          </p:cNvSpPr>
          <p:nvPr>
            <p:ph type="sldImg"/>
          </p:nvPr>
        </p:nvSpPr>
        <p:spPr bwMode="auto">
          <a:noFill/>
          <a:ln>
            <a:solidFill>
              <a:srgbClr val="000000"/>
            </a:solidFill>
            <a:miter lim="800000"/>
            <a:headEnd/>
            <a:tailEnd/>
          </a:ln>
        </p:spPr>
      </p:sp>
      <p:sp>
        <p:nvSpPr>
          <p:cNvPr id="8509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B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5401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b="1" smtClean="0"/>
              <a:t>1. La possibilité de mesure. Elle porte sur deux niveaux : la taille des segments </a:t>
            </a:r>
            <a:r>
              <a:rPr lang="fr-FR" smtClean="0"/>
              <a:t>(peut-on déterminer combien il y a de consommateurs aux caractéristiques définies ?) et le rattachement des acheteurs donnés à un segment (dispose-t-on des informations nécessaires pour savoir à quel segment un individu donné appartient ?).</a:t>
            </a:r>
          </a:p>
          <a:p>
            <a:pPr eaLnBrk="1" hangingPunct="1">
              <a:spcBef>
                <a:spcPct val="0"/>
              </a:spcBef>
            </a:pPr>
            <a:r>
              <a:rPr lang="fr-FR" b="1" smtClean="0"/>
              <a:t>2. Un volume suffisant. Les segments doivent être suffisamment vastes et/ou </a:t>
            </a:r>
            <a:r>
              <a:rPr lang="fr-FR" smtClean="0"/>
              <a:t>rentables pour justifier l’élaboration d’une stratégie marketing spécifique. Le découpage d’un marché en segments exige souvent de faire un arbitrage entre la forte homogénéité souhaitée pour les segments et une taille suffisante pour justifier une politique marketing spécifique.</a:t>
            </a:r>
          </a:p>
          <a:p>
            <a:pPr eaLnBrk="1" hangingPunct="1">
              <a:spcBef>
                <a:spcPct val="0"/>
              </a:spcBef>
            </a:pPr>
            <a:r>
              <a:rPr lang="fr-FR" b="1" smtClean="0"/>
              <a:t>3. La possibilité d’accès. L’entreprise doit pouvoir effectivement diriger ses </a:t>
            </a:r>
            <a:r>
              <a:rPr lang="fr-FR" smtClean="0"/>
              <a:t>efforts marketing vers les segments choisis en connaissant les habitudes du segment visé en termes de critères de choix des produits, de sensibilité au prix, de fréquentation des réseaux de distribution, d’exposition aux médias…</a:t>
            </a:r>
          </a:p>
          <a:p>
            <a:pPr eaLnBrk="1" hangingPunct="1">
              <a:spcBef>
                <a:spcPct val="0"/>
              </a:spcBef>
            </a:pPr>
            <a:r>
              <a:rPr lang="fr-FR" b="1" smtClean="0"/>
              <a:t>4. La pertinence. Les segments doivent être réellement différents les uns des </a:t>
            </a:r>
            <a:r>
              <a:rPr lang="fr-FR" smtClean="0"/>
              <a:t>autres du point de vue de la variable étudiée et réagir différemment aux actions marketing envisagées.</a:t>
            </a:r>
          </a:p>
          <a:p>
            <a:pPr eaLnBrk="1" hangingPunct="1">
              <a:spcBef>
                <a:spcPct val="0"/>
              </a:spcBef>
            </a:pPr>
            <a:r>
              <a:rPr lang="fr-FR" b="1" smtClean="0"/>
              <a:t>5. La faisabilité pour l’entreprise. Une PME peut identifier correctement les différents </a:t>
            </a:r>
            <a:r>
              <a:rPr lang="fr-FR" smtClean="0"/>
              <a:t>segments d’un marché sans pouvoir en tirer parti du fait de ses ressources limitées.</a:t>
            </a:r>
          </a:p>
        </p:txBody>
      </p:sp>
      <p:sp>
        <p:nvSpPr>
          <p:cNvPr id="854020"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F11A553-2C59-4AE0-B65D-9C4B3817027A}" type="slidenum">
              <a:rPr lang="fr-FR" smtClean="0">
                <a:latin typeface="Arial" pitchFamily="34" charset="0"/>
              </a:rPr>
              <a:pPr/>
              <a:t>84</a:t>
            </a:fld>
            <a:endParaRPr lang="fr-FR"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5504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smtClean="0"/>
              <a:t>Toute entreprise qui segmente son marché doit ensuite évaluer l’intérêt, pour elle, de s’adresser à chacun d’entre eux. </a:t>
            </a:r>
          </a:p>
          <a:p>
            <a:pPr eaLnBrk="1" hangingPunct="1">
              <a:spcBef>
                <a:spcPct val="0"/>
              </a:spcBef>
            </a:pPr>
            <a:endParaRPr lang="fr-FR" smtClean="0"/>
          </a:p>
          <a:p>
            <a:pPr eaLnBrk="1" hangingPunct="1">
              <a:spcBef>
                <a:spcPct val="0"/>
              </a:spcBef>
            </a:pPr>
            <a:r>
              <a:rPr lang="fr-FR" smtClean="0"/>
              <a:t>Deux facteurs sont à considérer : le degré d’attrait du segment et les objectifs et ressources de l’entreprise. </a:t>
            </a:r>
          </a:p>
          <a:p>
            <a:pPr eaLnBrk="1" hangingPunct="1">
              <a:spcBef>
                <a:spcPct val="0"/>
              </a:spcBef>
            </a:pPr>
            <a:endParaRPr lang="fr-FR" smtClean="0"/>
          </a:p>
          <a:p>
            <a:pPr eaLnBrk="1" hangingPunct="1">
              <a:spcBef>
                <a:spcPct val="0"/>
              </a:spcBef>
            </a:pPr>
            <a:r>
              <a:rPr lang="fr-FR" smtClean="0"/>
              <a:t>L’attrait du segment est lié à sa taille, sa croissance, sa rentabilité, son niveau de risque, ainsi qu’à la présence de concurrents qui détermine sa </a:t>
            </a:r>
            <a:r>
              <a:rPr lang="fr-FR" i="1" smtClean="0"/>
              <a:t>perméabilité. Mais certains segments </a:t>
            </a:r>
            <a:r>
              <a:rPr lang="fr-FR" smtClean="0"/>
              <a:t>doivent être abandonnés non parce qu’ils sont intrinsèquement mauvais, mais parce qu’ils ne correspondent pas aux objectifs de l’entreprise ou à ses ressources et ses compétences. Chaque segment possède ses propres facteurs-clés de succès. Idéalement, il faudrait que les compétences distinctives de l’entreprise lui permettent de disposer auprès de lui d’un avantage concurrentiel qui lui assure une position privilégiée et défendable.</a:t>
            </a:r>
          </a:p>
        </p:txBody>
      </p:sp>
      <p:sp>
        <p:nvSpPr>
          <p:cNvPr id="855044"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6F6CD15-7A5A-4710-B10B-D635BE28D70A}" type="slidenum">
              <a:rPr lang="fr-FR" smtClean="0">
                <a:latin typeface="Arial" pitchFamily="34" charset="0"/>
              </a:rPr>
              <a:pPr/>
              <a:t>85</a:t>
            </a:fld>
            <a:endParaRPr lang="fr-FR"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5606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fr-FR" smtClean="0"/>
              <a:t>En optant pour un </a:t>
            </a:r>
            <a:r>
              <a:rPr lang="fr-FR" i="1" smtClean="0"/>
              <a:t>marketing concentré, l’entreprise acquiert une forte position </a:t>
            </a:r>
            <a:r>
              <a:rPr lang="fr-FR" smtClean="0"/>
              <a:t>sur les segments choisis en raison d’une meilleure connaissance des besoins particuliers à ce segment et d’une réputation de spécialiste. De plus, elle réalise d’importantes économies du fait qu’elle peut spécialiser sa production, sa distribution et sa communication. Si elle devient leader auprès du segment, elle peut obtenir un bon retour sur investissement (voir diapositive suivante).</a:t>
            </a:r>
          </a:p>
          <a:p>
            <a:pPr eaLnBrk="1" hangingPunct="1">
              <a:lnSpc>
                <a:spcPct val="90000"/>
              </a:lnSpc>
              <a:spcBef>
                <a:spcPct val="0"/>
              </a:spcBef>
            </a:pPr>
            <a:endParaRPr lang="fr-FR" smtClean="0"/>
          </a:p>
          <a:p>
            <a:pPr eaLnBrk="1" hangingPunct="1">
              <a:lnSpc>
                <a:spcPct val="90000"/>
              </a:lnSpc>
              <a:spcBef>
                <a:spcPct val="0"/>
              </a:spcBef>
            </a:pPr>
            <a:r>
              <a:rPr lang="fr-FR" b="1" smtClean="0"/>
              <a:t>La spécialisation par produit</a:t>
            </a:r>
          </a:p>
          <a:p>
            <a:pPr eaLnBrk="1" hangingPunct="1">
              <a:lnSpc>
                <a:spcPct val="90000"/>
              </a:lnSpc>
              <a:spcBef>
                <a:spcPct val="0"/>
              </a:spcBef>
            </a:pPr>
            <a:r>
              <a:rPr lang="fr-FR" smtClean="0"/>
              <a:t>Dans ce cas, l’entreprise se concentre sur un type de produit destiné à plusieurs segments. Par exemple, un fabricant spécialisé dans les microscopes pour laboratoires diversifie sa gamme en proposant des microscopes à usage scolaire, mais se refuse à commercialiser d’autres instruments.</a:t>
            </a:r>
          </a:p>
          <a:p>
            <a:pPr eaLnBrk="1" hangingPunct="1">
              <a:lnSpc>
                <a:spcPct val="90000"/>
              </a:lnSpc>
              <a:spcBef>
                <a:spcPct val="0"/>
              </a:spcBef>
            </a:pPr>
            <a:endParaRPr lang="fr-FR" smtClean="0"/>
          </a:p>
          <a:p>
            <a:pPr eaLnBrk="1" hangingPunct="1">
              <a:lnSpc>
                <a:spcPct val="90000"/>
              </a:lnSpc>
              <a:spcBef>
                <a:spcPct val="0"/>
              </a:spcBef>
            </a:pPr>
            <a:r>
              <a:rPr lang="fr-FR" b="1" smtClean="0"/>
              <a:t>La spécialisation par marché</a:t>
            </a:r>
          </a:p>
          <a:p>
            <a:pPr eaLnBrk="1" hangingPunct="1">
              <a:lnSpc>
                <a:spcPct val="90000"/>
              </a:lnSpc>
              <a:spcBef>
                <a:spcPct val="0"/>
              </a:spcBef>
            </a:pPr>
            <a:r>
              <a:rPr lang="fr-FR" smtClean="0"/>
              <a:t>Le choix est inverse du précédent. Au lieu de se limiter aux microscopes, notre fabricant se lance dans les oscilloscopes, les étuves, etc., mais en se concentrant sur les laboratoires, à l’exclusion des autres clients.</a:t>
            </a:r>
          </a:p>
          <a:p>
            <a:pPr eaLnBrk="1" hangingPunct="1">
              <a:lnSpc>
                <a:spcPct val="90000"/>
              </a:lnSpc>
              <a:spcBef>
                <a:spcPct val="0"/>
              </a:spcBef>
            </a:pPr>
            <a:endParaRPr lang="fr-FR" smtClean="0"/>
          </a:p>
          <a:p>
            <a:pPr eaLnBrk="1" hangingPunct="1">
              <a:lnSpc>
                <a:spcPct val="90000"/>
              </a:lnSpc>
              <a:spcBef>
                <a:spcPct val="0"/>
              </a:spcBef>
            </a:pPr>
            <a:r>
              <a:rPr lang="fr-FR" b="1" smtClean="0"/>
              <a:t>La spécialisation sélective</a:t>
            </a:r>
          </a:p>
          <a:p>
            <a:pPr eaLnBrk="1" hangingPunct="1">
              <a:lnSpc>
                <a:spcPct val="90000"/>
              </a:lnSpc>
              <a:spcBef>
                <a:spcPct val="0"/>
              </a:spcBef>
            </a:pPr>
            <a:r>
              <a:rPr lang="fr-FR" smtClean="0"/>
              <a:t>Dans ce cas, l’entreprise propose certains produits à certains marchés parce qu’ils sont porteurs, mais sans dégager de synergies entre les différents couples produit/marché couverts. Une telle stratégie a pour avantage de réduire les risques inhérents à un produit ou à un marché.</a:t>
            </a:r>
          </a:p>
          <a:p>
            <a:pPr eaLnBrk="1" hangingPunct="1">
              <a:lnSpc>
                <a:spcPct val="90000"/>
              </a:lnSpc>
              <a:spcBef>
                <a:spcPct val="0"/>
              </a:spcBef>
            </a:pPr>
            <a:endParaRPr lang="fr-FR" smtClean="0"/>
          </a:p>
          <a:p>
            <a:pPr eaLnBrk="1" hangingPunct="1">
              <a:lnSpc>
                <a:spcPct val="90000"/>
              </a:lnSpc>
              <a:spcBef>
                <a:spcPct val="0"/>
              </a:spcBef>
            </a:pPr>
            <a:r>
              <a:rPr lang="fr-FR" b="1" smtClean="0"/>
              <a:t>La couverture globale</a:t>
            </a:r>
          </a:p>
          <a:p>
            <a:pPr eaLnBrk="1" hangingPunct="1">
              <a:lnSpc>
                <a:spcPct val="90000"/>
              </a:lnSpc>
              <a:spcBef>
                <a:spcPct val="0"/>
              </a:spcBef>
            </a:pPr>
            <a:endParaRPr lang="fr-FR" smtClean="0"/>
          </a:p>
          <a:p>
            <a:pPr eaLnBrk="1" hangingPunct="1">
              <a:lnSpc>
                <a:spcPct val="90000"/>
              </a:lnSpc>
              <a:spcBef>
                <a:spcPct val="0"/>
              </a:spcBef>
            </a:pPr>
            <a:r>
              <a:rPr lang="fr-FR" smtClean="0"/>
              <a:t>Une stratégie de </a:t>
            </a:r>
            <a:r>
              <a:rPr lang="fr-FR" b="1" smtClean="0"/>
              <a:t>marketing indifférencié </a:t>
            </a:r>
            <a:r>
              <a:rPr lang="fr-FR" smtClean="0"/>
              <a:t>consiste à minimiser les différences existant entre les segments du marché. </a:t>
            </a:r>
          </a:p>
          <a:p>
            <a:pPr eaLnBrk="1" hangingPunct="1">
              <a:lnSpc>
                <a:spcPct val="90000"/>
              </a:lnSpc>
              <a:spcBef>
                <a:spcPct val="0"/>
              </a:spcBef>
            </a:pPr>
            <a:r>
              <a:rPr lang="fr-FR" smtClean="0"/>
              <a:t>Une stratégie de </a:t>
            </a:r>
            <a:r>
              <a:rPr lang="fr-FR" b="1" smtClean="0"/>
              <a:t>marketing différencié </a:t>
            </a:r>
            <a:r>
              <a:rPr lang="fr-FR" smtClean="0"/>
              <a:t>consiste à exploiter au moins deux segments du marché et à concevoir des produits et programmes d’action distincts pour chaque segment. </a:t>
            </a:r>
            <a:r>
              <a:rPr lang="fr-FR" sz="1600" smtClean="0">
                <a:latin typeface="Arial" pitchFamily="34" charset="0"/>
              </a:rPr>
              <a:t>Une stratégie de marketing différencié augmente les coûts, notamment les coûts de modification du produit, de production, administratifs, de stockage et de communication.</a:t>
            </a:r>
          </a:p>
          <a:p>
            <a:pPr eaLnBrk="1" hangingPunct="1">
              <a:lnSpc>
                <a:spcPct val="90000"/>
              </a:lnSpc>
              <a:spcBef>
                <a:spcPct val="0"/>
              </a:spcBef>
            </a:pPr>
            <a:endParaRPr lang="fr-FR" smtClean="0"/>
          </a:p>
          <a:p>
            <a:pPr eaLnBrk="1" hangingPunct="1">
              <a:lnSpc>
                <a:spcPct val="90000"/>
              </a:lnSpc>
              <a:spcBef>
                <a:spcPct val="0"/>
              </a:spcBef>
            </a:pPr>
            <a:endParaRPr lang="fr-FR" smtClean="0"/>
          </a:p>
        </p:txBody>
      </p:sp>
      <p:sp>
        <p:nvSpPr>
          <p:cNvPr id="856068"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D3C17A6-F114-4EAC-BB9B-CFC4A25477EA}" type="slidenum">
              <a:rPr lang="fr-FR" smtClean="0">
                <a:latin typeface="Arial" pitchFamily="34" charset="0"/>
              </a:rPr>
              <a:pPr/>
              <a:t>86</a:t>
            </a:fld>
            <a:endParaRPr lang="fr-FR"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57091"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b="1" smtClean="0"/>
              <a:t>Les plans de conquête progressifs. Même si l’entreprise a l’intention de </a:t>
            </a:r>
            <a:r>
              <a:rPr lang="fr-FR" smtClean="0"/>
              <a:t>conquérir plusieurs segments, il est souvent sage de n’en pénétrer qu’un seul à la fois et de dissimuler ses plans (voir diapositive suivante).</a:t>
            </a:r>
          </a:p>
          <a:p>
            <a:pPr eaLnBrk="1" hangingPunct="1">
              <a:spcBef>
                <a:spcPct val="0"/>
              </a:spcBef>
            </a:pPr>
            <a:endParaRPr lang="fr-FR" smtClean="0"/>
          </a:p>
          <a:p>
            <a:pPr eaLnBrk="1" hangingPunct="1">
              <a:spcBef>
                <a:spcPct val="0"/>
              </a:spcBef>
            </a:pPr>
            <a:r>
              <a:rPr lang="fr-FR" smtClean="0"/>
              <a:t>Le </a:t>
            </a:r>
            <a:r>
              <a:rPr lang="fr-FR" i="1" smtClean="0"/>
              <a:t>mégamarketing est la coordination stratégique de l’ensemble des compétences économiques, </a:t>
            </a:r>
            <a:r>
              <a:rPr lang="fr-FR" smtClean="0"/>
              <a:t>intellectuelles, politiques ou relationnelles nécessaires à l’obtention de la coopération de tous les acteurs impliqués dans la conquête d’un marché.</a:t>
            </a:r>
          </a:p>
          <a:p>
            <a:pPr eaLnBrk="1" hangingPunct="1">
              <a:spcBef>
                <a:spcPct val="0"/>
              </a:spcBef>
            </a:pPr>
            <a:endParaRPr lang="fr-FR" smtClean="0"/>
          </a:p>
          <a:p>
            <a:pPr eaLnBrk="1" hangingPunct="1">
              <a:spcBef>
                <a:spcPct val="0"/>
              </a:spcBef>
            </a:pPr>
            <a:r>
              <a:rPr lang="fr-FR" b="1" smtClean="0"/>
              <a:t>Les facteurs éthiques. Parfois, le choix des cibles entraîne des controverses. </a:t>
            </a:r>
            <a:r>
              <a:rPr lang="fr-FR" smtClean="0"/>
              <a:t>On reproche à certaines entreprises de tirer parti de groupes vulnérables (comme les enfants ou les personnes âgées). </a:t>
            </a:r>
          </a:p>
          <a:p>
            <a:pPr eaLnBrk="1" hangingPunct="1">
              <a:spcBef>
                <a:spcPct val="0"/>
              </a:spcBef>
            </a:pPr>
            <a:endParaRPr lang="fr-FR" smtClean="0"/>
          </a:p>
        </p:txBody>
      </p:sp>
      <p:sp>
        <p:nvSpPr>
          <p:cNvPr id="857092"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E2DB58D-3832-41AA-894E-6DC1EA4D509D}" type="slidenum">
              <a:rPr lang="fr-FR" smtClean="0">
                <a:latin typeface="Arial" pitchFamily="34" charset="0"/>
              </a:rPr>
              <a:pPr/>
              <a:t>87</a:t>
            </a:fld>
            <a:endParaRPr lang="fr-FR"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6118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r>
              <a:rPr lang="fr-FR" b="1" smtClean="0"/>
              <a:t>La cible visée. </a:t>
            </a:r>
            <a:r>
              <a:rPr lang="fr-FR" smtClean="0"/>
              <a:t>L’univers de référence dépend également de la cible visée. Les concurrents directs correspondent aux marques que les clients visés envisagent d’acheter en situation d’achat de la catégorie. Il faut donc analyser le comportement des consommateurs de la cible et les concurrents dans la catégorie de produits.</a:t>
            </a:r>
          </a:p>
          <a:p>
            <a:r>
              <a:rPr lang="fr-FR" smtClean="0"/>
              <a:t>Il existe 3 manières d’intégrer une marque dans un catégorie de produit</a:t>
            </a:r>
          </a:p>
          <a:p>
            <a:r>
              <a:rPr lang="fr-FR" smtClean="0"/>
              <a:t>-annoncer</a:t>
            </a:r>
          </a:p>
          <a:p>
            <a:r>
              <a:rPr lang="fr-FR" smtClean="0"/>
              <a:t>-se comparer</a:t>
            </a:r>
          </a:p>
          <a:p>
            <a:r>
              <a:rPr lang="fr-FR" smtClean="0"/>
              <a:t>-décrire le produit</a:t>
            </a:r>
          </a:p>
          <a:p>
            <a:r>
              <a:rPr lang="fr-FR" smtClean="0"/>
              <a:t>Ex Minute Maid (Coca) vise les softs drink)</a:t>
            </a:r>
          </a:p>
        </p:txBody>
      </p:sp>
      <p:sp>
        <p:nvSpPr>
          <p:cNvPr id="861188"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289A04F-A065-44CB-BA7A-F725D383B58C}" type="slidenum">
              <a:rPr lang="fr-FR" smtClean="0">
                <a:solidFill>
                  <a:srgbClr val="000000"/>
                </a:solidFill>
                <a:latin typeface="Arial" pitchFamily="34" charset="0"/>
              </a:rPr>
              <a:pPr/>
              <a:t>88</a:t>
            </a:fld>
            <a:endParaRPr lang="fr-FR" smtClean="0">
              <a:solidFill>
                <a:srgbClr val="000000"/>
              </a:solidFill>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0179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0179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492AC34-1F58-4145-B11B-35EC707ED870}" type="slidenum">
              <a:rPr lang="fr-FR" smtClean="0">
                <a:latin typeface="Arial" pitchFamily="34" charset="0"/>
              </a:rPr>
              <a:pPr/>
              <a:t>96</a:t>
            </a:fld>
            <a:endParaRPr lang="fr-FR"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0281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802820"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0B6DC8B-B7AD-43D8-A1C3-7AF1DAA9A44A}" type="slidenum">
              <a:rPr lang="fr-FR" smtClean="0">
                <a:latin typeface="Arial" pitchFamily="34" charset="0"/>
              </a:rPr>
              <a:pPr/>
              <a:t>97</a:t>
            </a:fld>
            <a:endParaRPr lang="fr-FR"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0595" name="Rectangle 3"/>
          <p:cNvSpPr>
            <a:spLocks noGrp="1" noChangeArrowheads="1"/>
          </p:cNvSpPr>
          <p:nvPr>
            <p:ph type="body" idx="1"/>
          </p:nvPr>
        </p:nvSpPr>
        <p:spPr bwMode="auto">
          <a:noFill/>
        </p:spPr>
        <p:txBody>
          <a:bodyPr wrap="square" lIns="84408" tIns="42204" rIns="84408" bIns="42204"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0384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803844"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B75C348-8587-4579-80EC-963AA9DDE0C5}" type="slidenum">
              <a:rPr lang="fr-FR" smtClean="0">
                <a:latin typeface="Arial" pitchFamily="34" charset="0"/>
              </a:rPr>
              <a:pPr/>
              <a:t>98</a:t>
            </a:fld>
            <a:endParaRPr lang="fr-FR"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0486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804868"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DC6C710-617A-4300-BC0F-4C4A055178D4}" type="slidenum">
              <a:rPr lang="fr-FR" smtClean="0">
                <a:latin typeface="Arial" pitchFamily="34" charset="0"/>
              </a:rPr>
              <a:pPr/>
              <a:t>99</a:t>
            </a:fld>
            <a:endParaRPr lang="fr-FR"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05891"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805892"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91E2F33-8903-4789-9709-1BABFB39E1CB}" type="slidenum">
              <a:rPr lang="fr-FR" smtClean="0">
                <a:latin typeface="Arial" pitchFamily="34" charset="0"/>
              </a:rPr>
              <a:pPr/>
              <a:t>100</a:t>
            </a:fld>
            <a:endParaRPr lang="fr-FR"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069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8069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9C61E83-93FA-408F-BEEE-6D148FBFA16C}" type="slidenum">
              <a:rPr lang="fr-FR" smtClean="0">
                <a:latin typeface="Arial" pitchFamily="34" charset="0"/>
              </a:rPr>
              <a:pPr/>
              <a:t>101</a:t>
            </a:fld>
            <a:endParaRPr lang="fr-FR"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0793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807940"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BA2234E-8345-40B2-A90A-B9B6EF126DCE}" type="slidenum">
              <a:rPr lang="fr-FR" smtClean="0">
                <a:latin typeface="Arial" pitchFamily="34" charset="0"/>
              </a:rPr>
              <a:pPr/>
              <a:t>102</a:t>
            </a:fld>
            <a:endParaRPr lang="fr-FR"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0896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08964"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33FAC0F-2663-4770-93E1-C54169684DF1}" type="slidenum">
              <a:rPr lang="fr-FR" smtClean="0">
                <a:latin typeface="Arial" pitchFamily="34" charset="0"/>
              </a:rPr>
              <a:pPr/>
              <a:t>103</a:t>
            </a:fld>
            <a:endParaRPr lang="fr-FR"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0998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809988"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4333879-6A0E-47A4-B6CC-8B6247A700B6}" type="slidenum">
              <a:rPr lang="fr-FR" smtClean="0">
                <a:latin typeface="Arial" pitchFamily="34" charset="0"/>
              </a:rPr>
              <a:pPr/>
              <a:t>104</a:t>
            </a:fld>
            <a:endParaRPr lang="fr-FR"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0C23D5F-DED8-4AE0-B212-D055B3C6F5B4}" type="slidenum">
              <a:rPr lang="fr-FR" smtClean="0">
                <a:latin typeface="Arial" pitchFamily="34" charset="0"/>
              </a:rPr>
              <a:pPr/>
              <a:t>105</a:t>
            </a:fld>
            <a:endParaRPr lang="fr-FR" smtClean="0">
              <a:latin typeface="Arial" pitchFamily="34" charset="0"/>
            </a:endParaRPr>
          </a:p>
        </p:txBody>
      </p:sp>
      <p:sp>
        <p:nvSpPr>
          <p:cNvPr id="811011" name="Rectangle 2"/>
          <p:cNvSpPr>
            <a:spLocks noChangeArrowheads="1" noTextEdit="1"/>
          </p:cNvSpPr>
          <p:nvPr>
            <p:ph type="sldImg"/>
          </p:nvPr>
        </p:nvSpPr>
        <p:spPr bwMode="auto">
          <a:solidFill>
            <a:srgbClr val="FFFFFF"/>
          </a:solidFill>
          <a:ln>
            <a:solidFill>
              <a:srgbClr val="000000"/>
            </a:solidFill>
            <a:miter lim="800000"/>
            <a:headEnd/>
            <a:tailEnd/>
          </a:ln>
        </p:spPr>
      </p:sp>
      <p:sp>
        <p:nvSpPr>
          <p:cNvPr id="811012" name="Rectangle 3"/>
          <p:cNvSpPr>
            <a:spLocks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fr-FR"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C9A69D9-15AA-4836-A3C7-6925D88906B0}" type="slidenum">
              <a:rPr lang="fr-FR" smtClean="0">
                <a:latin typeface="Arial" pitchFamily="34" charset="0"/>
              </a:rPr>
              <a:pPr/>
              <a:t>106</a:t>
            </a:fld>
            <a:endParaRPr lang="fr-FR" smtClean="0">
              <a:latin typeface="Arial" pitchFamily="34" charset="0"/>
            </a:endParaRPr>
          </a:p>
        </p:txBody>
      </p:sp>
      <p:sp>
        <p:nvSpPr>
          <p:cNvPr id="812035" name="Rectangle 2"/>
          <p:cNvSpPr>
            <a:spLocks noChangeArrowheads="1" noTextEdit="1"/>
          </p:cNvSpPr>
          <p:nvPr>
            <p:ph type="sldImg"/>
          </p:nvPr>
        </p:nvSpPr>
        <p:spPr bwMode="auto">
          <a:solidFill>
            <a:srgbClr val="FFFFFF"/>
          </a:solidFill>
          <a:ln>
            <a:solidFill>
              <a:srgbClr val="000000"/>
            </a:solidFill>
            <a:miter lim="800000"/>
            <a:headEnd/>
            <a:tailEnd/>
          </a:ln>
        </p:spPr>
      </p:sp>
      <p:sp>
        <p:nvSpPr>
          <p:cNvPr id="812036" name="Rectangle 3"/>
          <p:cNvSpPr>
            <a:spLocks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r>
              <a:rPr lang="fr-FR" sz="1600" smtClean="0">
                <a:solidFill>
                  <a:srgbClr val="000000"/>
                </a:solidFill>
                <a:latin typeface="Arial" pitchFamily="34" charset="0"/>
                <a:cs typeface="Times New Roman" pitchFamily="18" charset="0"/>
              </a:rPr>
              <a:t>La conception du message publicitaire doit tenir compte du degré d’implication </a:t>
            </a:r>
            <a:r>
              <a:rPr lang="fr-FR" sz="1600" smtClean="0">
                <a:solidFill>
                  <a:srgbClr val="000000"/>
                </a:solidFill>
                <a:latin typeface="Arial" pitchFamily="34" charset="0"/>
                <a:cs typeface="Arial" pitchFamily="34" charset="0"/>
              </a:rPr>
              <a:t>du produit envers le consommateur.</a:t>
            </a:r>
          </a:p>
          <a:p>
            <a:endParaRPr lang="fr-FR" sz="1600" smtClean="0">
              <a:solidFill>
                <a:srgbClr val="000000"/>
              </a:solidFill>
              <a:latin typeface="Arial" pitchFamily="34" charset="0"/>
              <a:cs typeface="Arial" pitchFamily="34" charset="0"/>
            </a:endParaRPr>
          </a:p>
          <a:p>
            <a:endParaRPr lang="fr-FR" sz="1600" smtClean="0">
              <a:solidFill>
                <a:srgbClr val="000000"/>
              </a:solidFill>
              <a:latin typeface="Arial" pitchFamily="34" charset="0"/>
              <a:cs typeface="Arial" pitchFamily="34" charset="0"/>
            </a:endParaRPr>
          </a:p>
          <a:p>
            <a:r>
              <a:rPr lang="fr-FR" sz="1600" smtClean="0">
                <a:latin typeface="Arial" pitchFamily="34" charset="0"/>
              </a:rPr>
              <a:t>Le message publicitaire doit donc également tenir compte de la nature du produit.</a:t>
            </a:r>
          </a:p>
          <a:p>
            <a:endParaRPr lang="fr-FR"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1C52BE5-BCAB-4F1C-957C-099C81A6DEAD}" type="slidenum">
              <a:rPr lang="fr-FR" smtClean="0">
                <a:latin typeface="Arial" pitchFamily="34" charset="0"/>
              </a:rPr>
              <a:pPr/>
              <a:t>107</a:t>
            </a:fld>
            <a:endParaRPr lang="fr-FR" smtClean="0">
              <a:latin typeface="Arial" pitchFamily="34" charset="0"/>
            </a:endParaRPr>
          </a:p>
        </p:txBody>
      </p:sp>
      <p:sp>
        <p:nvSpPr>
          <p:cNvPr id="813059" name="Rectangle 2"/>
          <p:cNvSpPr>
            <a:spLocks noChangeArrowheads="1"/>
          </p:cNvSpPr>
          <p:nvPr>
            <p:ph type="body" idx="1"/>
          </p:nvPr>
        </p:nvSpPr>
        <p:spPr bwMode="auto">
          <a:xfrm>
            <a:off x="387350" y="2595563"/>
            <a:ext cx="6083300" cy="6084887"/>
          </a:xfrm>
          <a:noFill/>
          <a:ln w="12700" cap="flat">
            <a:solidFill>
              <a:schemeClr val="tx1"/>
            </a:solidFill>
            <a:miter lim="800000"/>
            <a:headEnd/>
            <a:tailEnd/>
          </a:ln>
        </p:spPr>
        <p:txBody>
          <a:bodyPr wrap="square" lIns="90487" tIns="44450" rIns="90487" bIns="44450" numCol="1" anchor="t" anchorCtr="0" compatLnSpc="1">
            <a:prstTxWarp prst="textNoShape">
              <a:avLst/>
            </a:prstTxWarp>
          </a:bodyPr>
          <a:lstStyle/>
          <a:p>
            <a:pPr defTabSz="762000">
              <a:spcBef>
                <a:spcPct val="0"/>
              </a:spcBef>
            </a:pPr>
            <a:endParaRPr lang="fr-FR" sz="900" smtClean="0"/>
          </a:p>
          <a:p>
            <a:pPr defTabSz="762000"/>
            <a:endParaRPr lang="fr-FR" sz="900" smtClean="0"/>
          </a:p>
        </p:txBody>
      </p:sp>
      <p:sp>
        <p:nvSpPr>
          <p:cNvPr id="813060" name="Rectangle 3"/>
          <p:cNvSpPr>
            <a:spLocks noChangeArrowheads="1" noTextEdit="1"/>
          </p:cNvSpPr>
          <p:nvPr>
            <p:ph type="sldImg"/>
          </p:nvPr>
        </p:nvSpPr>
        <p:spPr bwMode="auto">
          <a:xfrm>
            <a:off x="517525" y="347663"/>
            <a:ext cx="2679700" cy="2009775"/>
          </a:xfrm>
          <a:noFill/>
          <a:ln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8B534C7-AFF6-4DB5-85B0-E76E82D988AA}" type="slidenum">
              <a:rPr lang="en-US" smtClean="0">
                <a:latin typeface="Arial" pitchFamily="34" charset="0"/>
              </a:rPr>
              <a:pPr/>
              <a:t>73</a:t>
            </a:fld>
            <a:endParaRPr lang="en-US" smtClean="0">
              <a:latin typeface="Arial" pitchFamily="34" charset="0"/>
            </a:endParaRPr>
          </a:p>
        </p:txBody>
      </p:sp>
      <p:sp>
        <p:nvSpPr>
          <p:cNvPr id="839683" name="Rectangle 2"/>
          <p:cNvSpPr>
            <a:spLocks noRot="1" noChangeArrowheads="1" noTextEdit="1"/>
          </p:cNvSpPr>
          <p:nvPr>
            <p:ph type="sldImg"/>
          </p:nvPr>
        </p:nvSpPr>
        <p:spPr bwMode="auto">
          <a:noFill/>
          <a:ln>
            <a:solidFill>
              <a:srgbClr val="000000"/>
            </a:solidFill>
            <a:miter lim="800000"/>
            <a:headEnd/>
            <a:tailEnd/>
          </a:ln>
        </p:spPr>
      </p:sp>
      <p:sp>
        <p:nvSpPr>
          <p:cNvPr id="8396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BE"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C496698-F2C5-4774-AC3C-01146E3FB841}" type="slidenum">
              <a:rPr lang="fr-FR" smtClean="0">
                <a:latin typeface="Arial" pitchFamily="34" charset="0"/>
              </a:rPr>
              <a:pPr/>
              <a:t>108</a:t>
            </a:fld>
            <a:endParaRPr lang="fr-FR" smtClean="0">
              <a:latin typeface="Arial" pitchFamily="34" charset="0"/>
            </a:endParaRPr>
          </a:p>
        </p:txBody>
      </p:sp>
      <p:sp>
        <p:nvSpPr>
          <p:cNvPr id="814083" name="Rectangle 2"/>
          <p:cNvSpPr>
            <a:spLocks noChangeArrowheads="1"/>
          </p:cNvSpPr>
          <p:nvPr>
            <p:ph type="body" idx="1"/>
          </p:nvPr>
        </p:nvSpPr>
        <p:spPr bwMode="auto">
          <a:xfrm>
            <a:off x="387350" y="2595563"/>
            <a:ext cx="6083300" cy="6084887"/>
          </a:xfrm>
          <a:noFill/>
          <a:ln w="12700" cap="flat">
            <a:solidFill>
              <a:schemeClr val="tx1"/>
            </a:solidFill>
            <a:miter lim="800000"/>
            <a:headEnd/>
            <a:tailEnd/>
          </a:ln>
        </p:spPr>
        <p:txBody>
          <a:bodyPr wrap="square" lIns="90487" tIns="44450" rIns="90487" bIns="44450" numCol="1" anchor="t" anchorCtr="0" compatLnSpc="1">
            <a:prstTxWarp prst="textNoShape">
              <a:avLst/>
            </a:prstTxWarp>
          </a:bodyPr>
          <a:lstStyle/>
          <a:p>
            <a:pPr defTabSz="762000">
              <a:spcBef>
                <a:spcPct val="0"/>
              </a:spcBef>
            </a:pPr>
            <a:endParaRPr lang="fr-FR" sz="900" smtClean="0"/>
          </a:p>
          <a:p>
            <a:pPr defTabSz="762000"/>
            <a:endParaRPr lang="fr-FR" sz="900" smtClean="0"/>
          </a:p>
        </p:txBody>
      </p:sp>
      <p:sp>
        <p:nvSpPr>
          <p:cNvPr id="814084" name="Rectangle 3"/>
          <p:cNvSpPr>
            <a:spLocks noChangeArrowheads="1" noTextEdit="1"/>
          </p:cNvSpPr>
          <p:nvPr>
            <p:ph type="sldImg"/>
          </p:nvPr>
        </p:nvSpPr>
        <p:spPr bwMode="auto">
          <a:xfrm>
            <a:off x="517525" y="347663"/>
            <a:ext cx="2679700" cy="2009775"/>
          </a:xfrm>
          <a:noFill/>
          <a:ln cap="flat">
            <a:solidFill>
              <a:schemeClr val="tx1"/>
            </a:solidFill>
            <a:miter lim="800000"/>
            <a:headEnd/>
            <a:tailEnd/>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6F5E7BD-A423-4A8C-A43B-039591F35076}" type="slidenum">
              <a:rPr lang="fr-FR" smtClean="0">
                <a:latin typeface="Arial" pitchFamily="34" charset="0"/>
              </a:rPr>
              <a:pPr/>
              <a:t>109</a:t>
            </a:fld>
            <a:endParaRPr lang="fr-FR" smtClean="0">
              <a:latin typeface="Arial" pitchFamily="34" charset="0"/>
            </a:endParaRPr>
          </a:p>
        </p:txBody>
      </p:sp>
      <p:sp>
        <p:nvSpPr>
          <p:cNvPr id="815107" name="Rectangle 2"/>
          <p:cNvSpPr>
            <a:spLocks noChangeArrowheads="1" noTextEdit="1"/>
          </p:cNvSpPr>
          <p:nvPr>
            <p:ph type="sldImg"/>
          </p:nvPr>
        </p:nvSpPr>
        <p:spPr bwMode="auto">
          <a:solidFill>
            <a:srgbClr val="FFFFFF"/>
          </a:solidFill>
          <a:ln>
            <a:solidFill>
              <a:srgbClr val="000000"/>
            </a:solidFill>
            <a:miter lim="800000"/>
            <a:headEnd/>
            <a:tailEnd/>
          </a:ln>
        </p:spPr>
      </p:sp>
      <p:sp>
        <p:nvSpPr>
          <p:cNvPr id="815108" name="Rectangle 3"/>
          <p:cNvSpPr>
            <a:spLocks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fr-FR"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4F68586-7F8A-46D6-86F2-BAF87A620FFA}" type="slidenum">
              <a:rPr lang="fr-FR" smtClean="0">
                <a:latin typeface="Arial" pitchFamily="34" charset="0"/>
              </a:rPr>
              <a:pPr/>
              <a:t>110</a:t>
            </a:fld>
            <a:endParaRPr lang="fr-FR" smtClean="0">
              <a:latin typeface="Arial" pitchFamily="34" charset="0"/>
            </a:endParaRPr>
          </a:p>
        </p:txBody>
      </p:sp>
      <p:sp>
        <p:nvSpPr>
          <p:cNvPr id="816131" name="Rectangle 2"/>
          <p:cNvSpPr>
            <a:spLocks noChangeArrowheads="1" noTextEdit="1"/>
          </p:cNvSpPr>
          <p:nvPr>
            <p:ph type="sldImg"/>
          </p:nvPr>
        </p:nvSpPr>
        <p:spPr bwMode="auto">
          <a:solidFill>
            <a:srgbClr val="FFFFFF"/>
          </a:solidFill>
          <a:ln>
            <a:solidFill>
              <a:srgbClr val="000000"/>
            </a:solidFill>
            <a:miter lim="800000"/>
            <a:headEnd/>
            <a:tailEnd/>
          </a:ln>
        </p:spPr>
      </p:sp>
      <p:sp>
        <p:nvSpPr>
          <p:cNvPr id="816132" name="Rectangle 3"/>
          <p:cNvSpPr>
            <a:spLocks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fr-FR"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25D01F0-E393-492B-AF0C-C9AA3CEE75EA}" type="slidenum">
              <a:rPr lang="fr-FR" smtClean="0">
                <a:latin typeface="Arial" pitchFamily="34" charset="0"/>
              </a:rPr>
              <a:pPr/>
              <a:t>111</a:t>
            </a:fld>
            <a:endParaRPr lang="fr-FR" smtClean="0">
              <a:latin typeface="Arial" pitchFamily="34" charset="0"/>
            </a:endParaRPr>
          </a:p>
        </p:txBody>
      </p:sp>
      <p:sp>
        <p:nvSpPr>
          <p:cNvPr id="817155" name="Rectangle 2"/>
          <p:cNvSpPr>
            <a:spLocks noChangeArrowheads="1" noTextEdit="1"/>
          </p:cNvSpPr>
          <p:nvPr>
            <p:ph type="sldImg"/>
          </p:nvPr>
        </p:nvSpPr>
        <p:spPr bwMode="auto">
          <a:solidFill>
            <a:srgbClr val="FFFFFF"/>
          </a:solidFill>
          <a:ln>
            <a:solidFill>
              <a:srgbClr val="000000"/>
            </a:solidFill>
            <a:miter lim="800000"/>
            <a:headEnd/>
            <a:tailEnd/>
          </a:ln>
        </p:spPr>
      </p:sp>
      <p:sp>
        <p:nvSpPr>
          <p:cNvPr id="817156" name="Rectangle 3"/>
          <p:cNvSpPr>
            <a:spLocks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fr-FR"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CDBC3B6-ADCF-4DE9-BC70-14AFC0B89CA9}" type="slidenum">
              <a:rPr lang="fr-FR" smtClean="0">
                <a:latin typeface="Arial" pitchFamily="34" charset="0"/>
              </a:rPr>
              <a:pPr/>
              <a:t>112</a:t>
            </a:fld>
            <a:endParaRPr lang="fr-FR" smtClean="0">
              <a:latin typeface="Arial" pitchFamily="34" charset="0"/>
            </a:endParaRPr>
          </a:p>
        </p:txBody>
      </p:sp>
      <p:sp>
        <p:nvSpPr>
          <p:cNvPr id="818179" name="Rectangle 2"/>
          <p:cNvSpPr>
            <a:spLocks noChangeArrowheads="1" noTextEdit="1"/>
          </p:cNvSpPr>
          <p:nvPr>
            <p:ph type="sldImg"/>
          </p:nvPr>
        </p:nvSpPr>
        <p:spPr bwMode="auto">
          <a:solidFill>
            <a:srgbClr val="FFFFFF"/>
          </a:solidFill>
          <a:ln>
            <a:solidFill>
              <a:srgbClr val="000000"/>
            </a:solidFill>
            <a:miter lim="800000"/>
            <a:headEnd/>
            <a:tailEnd/>
          </a:ln>
        </p:spPr>
      </p:sp>
      <p:sp>
        <p:nvSpPr>
          <p:cNvPr id="818180" name="Rectangle 3"/>
          <p:cNvSpPr>
            <a:spLocks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fr-FR"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9281C30-B5CC-4688-88FC-6618FB7E7FE1}" type="slidenum">
              <a:rPr lang="fr-FR" smtClean="0">
                <a:latin typeface="Arial" pitchFamily="34" charset="0"/>
              </a:rPr>
              <a:pPr/>
              <a:t>113</a:t>
            </a:fld>
            <a:endParaRPr lang="fr-FR" smtClean="0">
              <a:latin typeface="Arial" pitchFamily="34" charset="0"/>
            </a:endParaRPr>
          </a:p>
        </p:txBody>
      </p:sp>
      <p:sp>
        <p:nvSpPr>
          <p:cNvPr id="819203" name="Rectangle 2"/>
          <p:cNvSpPr>
            <a:spLocks noChangeArrowheads="1" noTextEdit="1"/>
          </p:cNvSpPr>
          <p:nvPr>
            <p:ph type="sldImg"/>
          </p:nvPr>
        </p:nvSpPr>
        <p:spPr bwMode="auto">
          <a:solidFill>
            <a:srgbClr val="FFFFFF"/>
          </a:solidFill>
          <a:ln>
            <a:solidFill>
              <a:srgbClr val="000000"/>
            </a:solidFill>
            <a:miter lim="800000"/>
            <a:headEnd/>
            <a:tailEnd/>
          </a:ln>
        </p:spPr>
      </p:sp>
      <p:sp>
        <p:nvSpPr>
          <p:cNvPr id="819204" name="Rectangle 3"/>
          <p:cNvSpPr>
            <a:spLocks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fr-FR"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32DDF1F-4B85-4FBB-9891-6B552B335A90}" type="slidenum">
              <a:rPr lang="fr-FR" smtClean="0">
                <a:latin typeface="Arial" pitchFamily="34" charset="0"/>
              </a:rPr>
              <a:pPr/>
              <a:t>114</a:t>
            </a:fld>
            <a:endParaRPr lang="fr-FR" smtClean="0">
              <a:latin typeface="Arial" pitchFamily="34" charset="0"/>
            </a:endParaRPr>
          </a:p>
        </p:txBody>
      </p:sp>
      <p:sp>
        <p:nvSpPr>
          <p:cNvPr id="820227" name="Rectangle 2"/>
          <p:cNvSpPr>
            <a:spLocks noChangeArrowheads="1"/>
          </p:cNvSpPr>
          <p:nvPr>
            <p:ph type="body" idx="1"/>
          </p:nvPr>
        </p:nvSpPr>
        <p:spPr bwMode="auto">
          <a:xfrm>
            <a:off x="387350" y="2595563"/>
            <a:ext cx="6083300" cy="6084887"/>
          </a:xfrm>
          <a:noFill/>
          <a:ln w="12700" cap="flat">
            <a:solidFill>
              <a:schemeClr val="tx1"/>
            </a:solidFill>
            <a:miter lim="800000"/>
            <a:headEnd/>
            <a:tailEnd/>
          </a:ln>
        </p:spPr>
        <p:txBody>
          <a:bodyPr wrap="square" lIns="90487" tIns="44450" rIns="90487" bIns="44450" numCol="1" anchor="t" anchorCtr="0" compatLnSpc="1">
            <a:prstTxWarp prst="textNoShape">
              <a:avLst/>
            </a:prstTxWarp>
          </a:bodyPr>
          <a:lstStyle/>
          <a:p>
            <a:pPr defTabSz="762000">
              <a:spcBef>
                <a:spcPct val="0"/>
              </a:spcBef>
            </a:pPr>
            <a:endParaRPr lang="fr-FR" sz="900" smtClean="0"/>
          </a:p>
          <a:p>
            <a:pPr defTabSz="762000"/>
            <a:endParaRPr lang="fr-FR" sz="900" smtClean="0"/>
          </a:p>
        </p:txBody>
      </p:sp>
      <p:sp>
        <p:nvSpPr>
          <p:cNvPr id="820228" name="Rectangle 3"/>
          <p:cNvSpPr>
            <a:spLocks noChangeArrowheads="1" noTextEdit="1"/>
          </p:cNvSpPr>
          <p:nvPr>
            <p:ph type="sldImg"/>
          </p:nvPr>
        </p:nvSpPr>
        <p:spPr bwMode="auto">
          <a:xfrm>
            <a:off x="517525" y="347663"/>
            <a:ext cx="2679700" cy="2009775"/>
          </a:xfrm>
          <a:noFill/>
          <a:ln cap="flat">
            <a:solidFill>
              <a:schemeClr val="tx1"/>
            </a:solidFill>
            <a:miter lim="800000"/>
            <a:headEnd/>
            <a:tailEnd/>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688C503-73E9-44DC-A05D-6BA0EEDBE1E0}" type="slidenum">
              <a:rPr lang="fr-FR" smtClean="0">
                <a:latin typeface="Arial" pitchFamily="34" charset="0"/>
              </a:rPr>
              <a:pPr/>
              <a:t>115</a:t>
            </a:fld>
            <a:endParaRPr lang="fr-FR" smtClean="0">
              <a:latin typeface="Arial" pitchFamily="34" charset="0"/>
            </a:endParaRPr>
          </a:p>
        </p:txBody>
      </p:sp>
      <p:sp>
        <p:nvSpPr>
          <p:cNvPr id="821251" name="Rectangle 2"/>
          <p:cNvSpPr>
            <a:spLocks noChangeArrowheads="1"/>
          </p:cNvSpPr>
          <p:nvPr>
            <p:ph type="body" idx="1"/>
          </p:nvPr>
        </p:nvSpPr>
        <p:spPr bwMode="auto">
          <a:xfrm>
            <a:off x="387350" y="2595563"/>
            <a:ext cx="6083300" cy="6084887"/>
          </a:xfrm>
          <a:noFill/>
          <a:ln w="12700" cap="flat">
            <a:solidFill>
              <a:schemeClr val="tx1"/>
            </a:solidFill>
            <a:miter lim="800000"/>
            <a:headEnd/>
            <a:tailEnd/>
          </a:ln>
        </p:spPr>
        <p:txBody>
          <a:bodyPr wrap="square" lIns="90487" tIns="44450" rIns="90487" bIns="44450" numCol="1" anchor="t" anchorCtr="0" compatLnSpc="1">
            <a:prstTxWarp prst="textNoShape">
              <a:avLst/>
            </a:prstTxWarp>
          </a:bodyPr>
          <a:lstStyle/>
          <a:p>
            <a:endParaRPr lang="fr-FR" smtClean="0">
              <a:latin typeface="Zapf Dingbats" charset="2"/>
            </a:endParaRPr>
          </a:p>
          <a:p>
            <a:endParaRPr lang="fr-FR" smtClean="0">
              <a:latin typeface="Zapf Dingbats" charset="2"/>
            </a:endParaRPr>
          </a:p>
        </p:txBody>
      </p:sp>
      <p:sp>
        <p:nvSpPr>
          <p:cNvPr id="821252" name="Rectangle 3"/>
          <p:cNvSpPr>
            <a:spLocks noChangeArrowheads="1" noTextEdit="1"/>
          </p:cNvSpPr>
          <p:nvPr>
            <p:ph type="sldImg"/>
          </p:nvPr>
        </p:nvSpPr>
        <p:spPr bwMode="auto">
          <a:xfrm>
            <a:off x="517525" y="347663"/>
            <a:ext cx="2679700" cy="2009775"/>
          </a:xfrm>
          <a:noFill/>
          <a:ln cap="flat">
            <a:solidFill>
              <a:schemeClr val="tx1"/>
            </a:solidFill>
            <a:miter lim="800000"/>
            <a:headEnd/>
            <a:tailEnd/>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9024A12-AC8F-4AD0-9D0F-53DAFD3F0D13}" type="slidenum">
              <a:rPr lang="fr-FR" smtClean="0">
                <a:latin typeface="Arial" pitchFamily="34" charset="0"/>
              </a:rPr>
              <a:pPr/>
              <a:t>116</a:t>
            </a:fld>
            <a:endParaRPr lang="fr-FR" smtClean="0">
              <a:latin typeface="Arial" pitchFamily="34" charset="0"/>
            </a:endParaRPr>
          </a:p>
        </p:txBody>
      </p:sp>
      <p:sp>
        <p:nvSpPr>
          <p:cNvPr id="822275" name="Rectangle 2"/>
          <p:cNvSpPr>
            <a:spLocks noChangeArrowheads="1"/>
          </p:cNvSpPr>
          <p:nvPr>
            <p:ph type="body" idx="1"/>
          </p:nvPr>
        </p:nvSpPr>
        <p:spPr bwMode="auto">
          <a:xfrm>
            <a:off x="387350" y="2595563"/>
            <a:ext cx="6083300" cy="6084887"/>
          </a:xfrm>
          <a:noFill/>
          <a:ln w="12700" cap="flat">
            <a:solidFill>
              <a:schemeClr val="tx1"/>
            </a:solidFill>
            <a:miter lim="800000"/>
            <a:headEnd/>
            <a:tailEnd/>
          </a:ln>
        </p:spPr>
        <p:txBody>
          <a:bodyPr wrap="square" lIns="90487" tIns="44450" rIns="90487" bIns="44450" numCol="1" anchor="t" anchorCtr="0" compatLnSpc="1">
            <a:prstTxWarp prst="textNoShape">
              <a:avLst/>
            </a:prstTxWarp>
          </a:bodyPr>
          <a:lstStyle/>
          <a:p>
            <a:endParaRPr lang="fr-FR" smtClean="0">
              <a:latin typeface="Zapf Dingbats" charset="2"/>
            </a:endParaRPr>
          </a:p>
          <a:p>
            <a:endParaRPr lang="fr-FR" smtClean="0">
              <a:latin typeface="Zapf Dingbats" charset="2"/>
            </a:endParaRPr>
          </a:p>
        </p:txBody>
      </p:sp>
      <p:sp>
        <p:nvSpPr>
          <p:cNvPr id="822276" name="Rectangle 3"/>
          <p:cNvSpPr>
            <a:spLocks noChangeArrowheads="1" noTextEdit="1"/>
          </p:cNvSpPr>
          <p:nvPr>
            <p:ph type="sldImg"/>
          </p:nvPr>
        </p:nvSpPr>
        <p:spPr bwMode="auto">
          <a:xfrm>
            <a:off x="517525" y="347663"/>
            <a:ext cx="2679700" cy="2009775"/>
          </a:xfrm>
          <a:noFill/>
          <a:ln cap="flat">
            <a:solidFill>
              <a:schemeClr val="tx1"/>
            </a:solidFill>
            <a:miter lim="800000"/>
            <a:headEnd/>
            <a:tailEnd/>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EB3D3C4-674A-4DEF-810A-B719BB87B73C}" type="slidenum">
              <a:rPr lang="fr-FR" smtClean="0">
                <a:latin typeface="Arial" pitchFamily="34" charset="0"/>
              </a:rPr>
              <a:pPr/>
              <a:t>117</a:t>
            </a:fld>
            <a:endParaRPr lang="fr-FR" smtClean="0">
              <a:latin typeface="Arial" pitchFamily="34" charset="0"/>
            </a:endParaRPr>
          </a:p>
        </p:txBody>
      </p:sp>
      <p:sp>
        <p:nvSpPr>
          <p:cNvPr id="823299" name="Rectangle 2"/>
          <p:cNvSpPr>
            <a:spLocks noChangeArrowheads="1"/>
          </p:cNvSpPr>
          <p:nvPr>
            <p:ph type="body" idx="1"/>
          </p:nvPr>
        </p:nvSpPr>
        <p:spPr bwMode="auto">
          <a:xfrm>
            <a:off x="387350" y="2595563"/>
            <a:ext cx="6083300" cy="6084887"/>
          </a:xfrm>
          <a:noFill/>
          <a:ln w="12700" cap="flat">
            <a:solidFill>
              <a:schemeClr val="tx1"/>
            </a:solidFill>
            <a:miter lim="800000"/>
            <a:headEnd/>
            <a:tailEnd/>
          </a:ln>
        </p:spPr>
        <p:txBody>
          <a:bodyPr wrap="square" lIns="90487" tIns="44450" rIns="90487" bIns="44450" numCol="1" anchor="t" anchorCtr="0" compatLnSpc="1">
            <a:prstTxWarp prst="textNoShape">
              <a:avLst/>
            </a:prstTxWarp>
          </a:bodyPr>
          <a:lstStyle/>
          <a:p>
            <a:endParaRPr lang="fr-FR" smtClean="0">
              <a:latin typeface="Zapf Dingbats" charset="2"/>
            </a:endParaRPr>
          </a:p>
          <a:p>
            <a:endParaRPr lang="fr-FR" smtClean="0">
              <a:latin typeface="Zapf Dingbats" charset="2"/>
            </a:endParaRPr>
          </a:p>
        </p:txBody>
      </p:sp>
      <p:sp>
        <p:nvSpPr>
          <p:cNvPr id="823300" name="Rectangle 3"/>
          <p:cNvSpPr>
            <a:spLocks noChangeArrowheads="1" noTextEdit="1"/>
          </p:cNvSpPr>
          <p:nvPr>
            <p:ph type="sldImg"/>
          </p:nvPr>
        </p:nvSpPr>
        <p:spPr bwMode="auto">
          <a:xfrm>
            <a:off x="517525" y="347663"/>
            <a:ext cx="2679700" cy="2009775"/>
          </a:xfrm>
          <a:noFill/>
          <a:ln cap="flat">
            <a:solidFill>
              <a:schemeClr val="tx1"/>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4070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b="1" smtClean="0"/>
              <a:t>Un </a:t>
            </a:r>
            <a:r>
              <a:rPr lang="fr-FR" b="1" i="1" smtClean="0"/>
              <a:t>segment de marché </a:t>
            </a:r>
            <a:r>
              <a:rPr lang="fr-FR" b="1" smtClean="0"/>
              <a:t>est un groupe de clients qui partagent les mêmes désirs face au produit.</a:t>
            </a:r>
            <a:endParaRPr lang="fr-FR" smtClean="0"/>
          </a:p>
        </p:txBody>
      </p:sp>
      <p:sp>
        <p:nvSpPr>
          <p:cNvPr id="840708"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BB5BB0F-E0FA-4019-9B56-488EAEAA8B7F}" type="slidenum">
              <a:rPr lang="fr-FR" smtClean="0">
                <a:latin typeface="Arial" pitchFamily="34" charset="0"/>
              </a:rPr>
              <a:pPr/>
              <a:t>75</a:t>
            </a:fld>
            <a:endParaRPr lang="fr-FR"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DC3CBEF-61EE-4B31-961F-7B5607C9C810}" type="slidenum">
              <a:rPr lang="fr-FR" smtClean="0">
                <a:latin typeface="Arial" pitchFamily="34" charset="0"/>
              </a:rPr>
              <a:pPr/>
              <a:t>118</a:t>
            </a:fld>
            <a:endParaRPr lang="fr-FR" smtClean="0">
              <a:latin typeface="Arial" pitchFamily="34" charset="0"/>
            </a:endParaRPr>
          </a:p>
        </p:txBody>
      </p:sp>
      <p:sp>
        <p:nvSpPr>
          <p:cNvPr id="824323" name="Rectangle 2"/>
          <p:cNvSpPr>
            <a:spLocks noChangeArrowheads="1"/>
          </p:cNvSpPr>
          <p:nvPr>
            <p:ph type="body" idx="1"/>
          </p:nvPr>
        </p:nvSpPr>
        <p:spPr bwMode="auto">
          <a:xfrm>
            <a:off x="387350" y="2595563"/>
            <a:ext cx="6083300" cy="6084887"/>
          </a:xfrm>
          <a:noFill/>
          <a:ln w="12700" cap="flat">
            <a:solidFill>
              <a:schemeClr val="tx1"/>
            </a:solidFill>
            <a:miter lim="800000"/>
            <a:headEnd/>
            <a:tailEnd/>
          </a:ln>
        </p:spPr>
        <p:txBody>
          <a:bodyPr wrap="square" lIns="90487" tIns="44450" rIns="90487" bIns="44450" numCol="1" anchor="t" anchorCtr="0" compatLnSpc="1">
            <a:prstTxWarp prst="textNoShape">
              <a:avLst/>
            </a:prstTxWarp>
          </a:bodyPr>
          <a:lstStyle/>
          <a:p>
            <a:endParaRPr lang="fr-FR" smtClean="0">
              <a:latin typeface="Zapf Dingbats" charset="2"/>
            </a:endParaRPr>
          </a:p>
          <a:p>
            <a:endParaRPr lang="fr-FR" smtClean="0">
              <a:latin typeface="Zapf Dingbats" charset="2"/>
            </a:endParaRPr>
          </a:p>
        </p:txBody>
      </p:sp>
      <p:sp>
        <p:nvSpPr>
          <p:cNvPr id="824324" name="Rectangle 3"/>
          <p:cNvSpPr>
            <a:spLocks noChangeArrowheads="1" noTextEdit="1"/>
          </p:cNvSpPr>
          <p:nvPr>
            <p:ph type="sldImg"/>
          </p:nvPr>
        </p:nvSpPr>
        <p:spPr bwMode="auto">
          <a:xfrm>
            <a:off x="517525" y="347663"/>
            <a:ext cx="2679700" cy="2009775"/>
          </a:xfrm>
          <a:noFill/>
          <a:ln cap="flat">
            <a:solidFill>
              <a:schemeClr val="tx1"/>
            </a:solidFill>
            <a:miter lim="800000"/>
            <a:headEnd/>
            <a:tailEnd/>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B2D0EBA-4BE2-41E6-A276-00B8EF1DC184}" type="slidenum">
              <a:rPr lang="fr-FR" smtClean="0">
                <a:latin typeface="Arial" pitchFamily="34" charset="0"/>
              </a:rPr>
              <a:pPr/>
              <a:t>119</a:t>
            </a:fld>
            <a:endParaRPr lang="fr-FR" smtClean="0">
              <a:latin typeface="Arial" pitchFamily="34" charset="0"/>
            </a:endParaRPr>
          </a:p>
        </p:txBody>
      </p:sp>
      <p:sp>
        <p:nvSpPr>
          <p:cNvPr id="825347" name="Rectangle 2"/>
          <p:cNvSpPr>
            <a:spLocks noChangeArrowheads="1"/>
          </p:cNvSpPr>
          <p:nvPr>
            <p:ph type="body" idx="1"/>
          </p:nvPr>
        </p:nvSpPr>
        <p:spPr bwMode="auto">
          <a:xfrm>
            <a:off x="387350" y="2595563"/>
            <a:ext cx="6083300" cy="6084887"/>
          </a:xfrm>
          <a:noFill/>
          <a:ln w="12700" cap="flat">
            <a:solidFill>
              <a:schemeClr val="tx1"/>
            </a:solidFill>
            <a:miter lim="800000"/>
            <a:headEnd/>
            <a:tailEnd/>
          </a:ln>
        </p:spPr>
        <p:txBody>
          <a:bodyPr wrap="square" lIns="90487" tIns="44450" rIns="90487" bIns="44450" numCol="1" anchor="t" anchorCtr="0" compatLnSpc="1">
            <a:prstTxWarp prst="textNoShape">
              <a:avLst/>
            </a:prstTxWarp>
          </a:bodyPr>
          <a:lstStyle/>
          <a:p>
            <a:endParaRPr lang="fr-FR" smtClean="0">
              <a:latin typeface="Zapf Dingbats" charset="2"/>
            </a:endParaRPr>
          </a:p>
          <a:p>
            <a:endParaRPr lang="fr-FR" smtClean="0">
              <a:latin typeface="Zapf Dingbats" charset="2"/>
            </a:endParaRPr>
          </a:p>
        </p:txBody>
      </p:sp>
      <p:sp>
        <p:nvSpPr>
          <p:cNvPr id="825348" name="Rectangle 3"/>
          <p:cNvSpPr>
            <a:spLocks noChangeArrowheads="1" noTextEdit="1"/>
          </p:cNvSpPr>
          <p:nvPr>
            <p:ph type="sldImg"/>
          </p:nvPr>
        </p:nvSpPr>
        <p:spPr bwMode="auto">
          <a:xfrm>
            <a:off x="517525" y="347663"/>
            <a:ext cx="2679700" cy="2009775"/>
          </a:xfrm>
          <a:noFill/>
          <a:ln cap="flat">
            <a:solidFill>
              <a:schemeClr val="tx1"/>
            </a:solidFill>
            <a:miter lim="800000"/>
            <a:headEnd/>
            <a:tailEnd/>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8DB17B1-FFDF-4650-9CD1-3504C8A66C0D}" type="slidenum">
              <a:rPr lang="fr-FR" smtClean="0">
                <a:latin typeface="Arial" pitchFamily="34" charset="0"/>
              </a:rPr>
              <a:pPr/>
              <a:t>120</a:t>
            </a:fld>
            <a:endParaRPr lang="fr-FR" smtClean="0">
              <a:latin typeface="Arial" pitchFamily="34" charset="0"/>
            </a:endParaRPr>
          </a:p>
        </p:txBody>
      </p:sp>
      <p:sp>
        <p:nvSpPr>
          <p:cNvPr id="826371" name="Rectangle 2"/>
          <p:cNvSpPr>
            <a:spLocks noChangeArrowheads="1"/>
          </p:cNvSpPr>
          <p:nvPr>
            <p:ph type="body" idx="1"/>
          </p:nvPr>
        </p:nvSpPr>
        <p:spPr bwMode="auto">
          <a:xfrm>
            <a:off x="387350" y="2595563"/>
            <a:ext cx="6083300" cy="6084887"/>
          </a:xfrm>
          <a:noFill/>
          <a:ln w="12700" cap="flat">
            <a:solidFill>
              <a:schemeClr val="tx1"/>
            </a:solidFill>
            <a:miter lim="800000"/>
            <a:headEnd/>
            <a:tailEnd/>
          </a:ln>
        </p:spPr>
        <p:txBody>
          <a:bodyPr wrap="square" lIns="90487" tIns="44450" rIns="90487" bIns="44450" numCol="1" anchor="t" anchorCtr="0" compatLnSpc="1">
            <a:prstTxWarp prst="textNoShape">
              <a:avLst/>
            </a:prstTxWarp>
          </a:bodyPr>
          <a:lstStyle/>
          <a:p>
            <a:endParaRPr lang="fr-FR" smtClean="0">
              <a:latin typeface="Zapf Dingbats" charset="2"/>
            </a:endParaRPr>
          </a:p>
          <a:p>
            <a:endParaRPr lang="fr-FR" smtClean="0">
              <a:latin typeface="Zapf Dingbats" charset="2"/>
            </a:endParaRPr>
          </a:p>
        </p:txBody>
      </p:sp>
      <p:sp>
        <p:nvSpPr>
          <p:cNvPr id="826372" name="Rectangle 3"/>
          <p:cNvSpPr>
            <a:spLocks noChangeArrowheads="1" noTextEdit="1"/>
          </p:cNvSpPr>
          <p:nvPr>
            <p:ph type="sldImg"/>
          </p:nvPr>
        </p:nvSpPr>
        <p:spPr bwMode="auto">
          <a:xfrm>
            <a:off x="517525" y="347663"/>
            <a:ext cx="2679700" cy="2009775"/>
          </a:xfrm>
          <a:noFill/>
          <a:ln cap="flat">
            <a:solidFill>
              <a:schemeClr val="tx1"/>
            </a:solidFill>
            <a:miter lim="800000"/>
            <a:headEnd/>
            <a:tailEnd/>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5B677F8-91C7-4B3C-8A62-7813C07CDFB9}" type="slidenum">
              <a:rPr lang="fr-FR" smtClean="0">
                <a:latin typeface="Arial" pitchFamily="34" charset="0"/>
              </a:rPr>
              <a:pPr/>
              <a:t>121</a:t>
            </a:fld>
            <a:endParaRPr lang="fr-FR" smtClean="0">
              <a:latin typeface="Arial" pitchFamily="34" charset="0"/>
            </a:endParaRPr>
          </a:p>
        </p:txBody>
      </p:sp>
      <p:sp>
        <p:nvSpPr>
          <p:cNvPr id="827395" name="Rectangle 2"/>
          <p:cNvSpPr>
            <a:spLocks noChangeArrowheads="1"/>
          </p:cNvSpPr>
          <p:nvPr>
            <p:ph type="body" idx="1"/>
          </p:nvPr>
        </p:nvSpPr>
        <p:spPr bwMode="auto">
          <a:xfrm>
            <a:off x="387350" y="2595563"/>
            <a:ext cx="6083300" cy="6084887"/>
          </a:xfrm>
          <a:noFill/>
          <a:ln w="12700" cap="flat">
            <a:solidFill>
              <a:schemeClr val="tx1"/>
            </a:solidFill>
            <a:miter lim="800000"/>
            <a:headEnd/>
            <a:tailEnd/>
          </a:ln>
        </p:spPr>
        <p:txBody>
          <a:bodyPr wrap="square" lIns="90487" tIns="44450" rIns="90487" bIns="44450" numCol="1" anchor="t" anchorCtr="0" compatLnSpc="1">
            <a:prstTxWarp prst="textNoShape">
              <a:avLst/>
            </a:prstTxWarp>
          </a:bodyPr>
          <a:lstStyle/>
          <a:p>
            <a:pPr defTabSz="762000">
              <a:spcBef>
                <a:spcPct val="0"/>
              </a:spcBef>
            </a:pPr>
            <a:endParaRPr lang="fr-FR" sz="900" smtClean="0"/>
          </a:p>
          <a:p>
            <a:pPr defTabSz="762000"/>
            <a:endParaRPr lang="fr-FR" sz="900" smtClean="0"/>
          </a:p>
        </p:txBody>
      </p:sp>
      <p:sp>
        <p:nvSpPr>
          <p:cNvPr id="827396" name="Rectangle 3"/>
          <p:cNvSpPr>
            <a:spLocks noChangeArrowheads="1" noTextEdit="1"/>
          </p:cNvSpPr>
          <p:nvPr>
            <p:ph type="sldImg"/>
          </p:nvPr>
        </p:nvSpPr>
        <p:spPr bwMode="auto">
          <a:xfrm>
            <a:off x="517525" y="347663"/>
            <a:ext cx="2679700" cy="2009775"/>
          </a:xfrm>
          <a:noFill/>
          <a:ln cap="flat">
            <a:solidFill>
              <a:schemeClr val="tx1"/>
            </a:solidFill>
            <a:miter lim="800000"/>
            <a:headEnd/>
            <a:tailEnd/>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ED06F0E-118B-4026-ABCF-15A40BEA8570}" type="slidenum">
              <a:rPr lang="fr-FR" smtClean="0">
                <a:latin typeface="Arial" pitchFamily="34" charset="0"/>
              </a:rPr>
              <a:pPr/>
              <a:t>122</a:t>
            </a:fld>
            <a:endParaRPr lang="fr-FR" smtClean="0">
              <a:latin typeface="Arial" pitchFamily="34" charset="0"/>
            </a:endParaRPr>
          </a:p>
        </p:txBody>
      </p:sp>
      <p:sp>
        <p:nvSpPr>
          <p:cNvPr id="828419" name="Rectangle 2"/>
          <p:cNvSpPr>
            <a:spLocks noChangeArrowheads="1"/>
          </p:cNvSpPr>
          <p:nvPr>
            <p:ph type="body" idx="1"/>
          </p:nvPr>
        </p:nvSpPr>
        <p:spPr bwMode="auto">
          <a:xfrm>
            <a:off x="387350" y="2595563"/>
            <a:ext cx="6083300" cy="6084887"/>
          </a:xfrm>
          <a:noFill/>
          <a:ln w="12700" cap="flat">
            <a:solidFill>
              <a:schemeClr val="tx1"/>
            </a:solidFill>
            <a:miter lim="800000"/>
            <a:headEnd/>
            <a:tailEnd/>
          </a:ln>
        </p:spPr>
        <p:txBody>
          <a:bodyPr wrap="square" lIns="90487" tIns="44450" rIns="90487" bIns="44450" numCol="1" anchor="t" anchorCtr="0" compatLnSpc="1">
            <a:prstTxWarp prst="textNoShape">
              <a:avLst/>
            </a:prstTxWarp>
          </a:bodyPr>
          <a:lstStyle/>
          <a:p>
            <a:endParaRPr lang="fr-FR" smtClean="0">
              <a:latin typeface="Zapf Dingbats" charset="2"/>
            </a:endParaRPr>
          </a:p>
          <a:p>
            <a:endParaRPr lang="fr-FR" smtClean="0">
              <a:latin typeface="Zapf Dingbats" charset="2"/>
            </a:endParaRPr>
          </a:p>
        </p:txBody>
      </p:sp>
      <p:sp>
        <p:nvSpPr>
          <p:cNvPr id="828420" name="Rectangle 3"/>
          <p:cNvSpPr>
            <a:spLocks noChangeArrowheads="1" noTextEdit="1"/>
          </p:cNvSpPr>
          <p:nvPr>
            <p:ph type="sldImg"/>
          </p:nvPr>
        </p:nvSpPr>
        <p:spPr bwMode="auto">
          <a:xfrm>
            <a:off x="517525" y="347663"/>
            <a:ext cx="2679700" cy="2009775"/>
          </a:xfrm>
          <a:noFill/>
          <a:ln cap="flat">
            <a:solidFill>
              <a:schemeClr val="tx1"/>
            </a:solidFill>
            <a:miter lim="800000"/>
            <a:headEnd/>
            <a:tailEnd/>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C8C63B1-E6C8-4D9F-ABC7-C39CE7E5593A}" type="slidenum">
              <a:rPr lang="fr-FR" smtClean="0">
                <a:latin typeface="Arial" pitchFamily="34" charset="0"/>
              </a:rPr>
              <a:pPr/>
              <a:t>123</a:t>
            </a:fld>
            <a:endParaRPr lang="fr-FR" smtClean="0">
              <a:latin typeface="Arial" pitchFamily="34" charset="0"/>
            </a:endParaRPr>
          </a:p>
        </p:txBody>
      </p:sp>
      <p:sp>
        <p:nvSpPr>
          <p:cNvPr id="829443" name="Rectangle 2"/>
          <p:cNvSpPr>
            <a:spLocks noChangeArrowheads="1"/>
          </p:cNvSpPr>
          <p:nvPr>
            <p:ph type="body" idx="1"/>
          </p:nvPr>
        </p:nvSpPr>
        <p:spPr bwMode="auto">
          <a:xfrm>
            <a:off x="387350" y="2595563"/>
            <a:ext cx="6083300" cy="6084887"/>
          </a:xfrm>
          <a:noFill/>
          <a:ln w="12700" cap="flat">
            <a:solidFill>
              <a:schemeClr val="tx1"/>
            </a:solidFill>
            <a:miter lim="800000"/>
            <a:headEnd/>
            <a:tailEnd/>
          </a:ln>
        </p:spPr>
        <p:txBody>
          <a:bodyPr wrap="square" lIns="90487" tIns="44450" rIns="90487" bIns="44450" numCol="1" anchor="t" anchorCtr="0" compatLnSpc="1">
            <a:prstTxWarp prst="textNoShape">
              <a:avLst/>
            </a:prstTxWarp>
          </a:bodyPr>
          <a:lstStyle/>
          <a:p>
            <a:endParaRPr lang="fr-FR" smtClean="0">
              <a:latin typeface="Zapf Dingbats" charset="2"/>
            </a:endParaRPr>
          </a:p>
          <a:p>
            <a:endParaRPr lang="fr-FR" smtClean="0">
              <a:latin typeface="Zapf Dingbats" charset="2"/>
            </a:endParaRPr>
          </a:p>
        </p:txBody>
      </p:sp>
      <p:sp>
        <p:nvSpPr>
          <p:cNvPr id="829444" name="Rectangle 3"/>
          <p:cNvSpPr>
            <a:spLocks noChangeArrowheads="1" noTextEdit="1"/>
          </p:cNvSpPr>
          <p:nvPr>
            <p:ph type="sldImg"/>
          </p:nvPr>
        </p:nvSpPr>
        <p:spPr bwMode="auto">
          <a:xfrm>
            <a:off x="517525" y="347663"/>
            <a:ext cx="2679700" cy="2009775"/>
          </a:xfrm>
          <a:noFill/>
          <a:ln cap="flat">
            <a:solidFill>
              <a:schemeClr val="tx1"/>
            </a:solidFill>
            <a:miter lim="800000"/>
            <a:headEnd/>
            <a:tailEnd/>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A4F2511-0789-46B7-B8D9-BED1192E700F}" type="slidenum">
              <a:rPr lang="fr-FR" smtClean="0">
                <a:latin typeface="Arial" pitchFamily="34" charset="0"/>
              </a:rPr>
              <a:pPr/>
              <a:t>124</a:t>
            </a:fld>
            <a:endParaRPr lang="fr-FR" smtClean="0">
              <a:latin typeface="Arial" pitchFamily="34" charset="0"/>
            </a:endParaRPr>
          </a:p>
        </p:txBody>
      </p:sp>
      <p:sp>
        <p:nvSpPr>
          <p:cNvPr id="830467" name="Rectangle 2"/>
          <p:cNvSpPr>
            <a:spLocks noChangeArrowheads="1"/>
          </p:cNvSpPr>
          <p:nvPr>
            <p:ph type="body" idx="1"/>
          </p:nvPr>
        </p:nvSpPr>
        <p:spPr bwMode="auto">
          <a:xfrm>
            <a:off x="387350" y="2595563"/>
            <a:ext cx="6083300" cy="6084887"/>
          </a:xfrm>
          <a:noFill/>
          <a:ln w="12700" cap="flat">
            <a:solidFill>
              <a:schemeClr val="tx1"/>
            </a:solidFill>
            <a:miter lim="800000"/>
            <a:headEnd/>
            <a:tailEnd/>
          </a:ln>
        </p:spPr>
        <p:txBody>
          <a:bodyPr wrap="square" lIns="90487" tIns="44450" rIns="90487" bIns="44450" numCol="1" anchor="t" anchorCtr="0" compatLnSpc="1">
            <a:prstTxWarp prst="textNoShape">
              <a:avLst/>
            </a:prstTxWarp>
          </a:bodyPr>
          <a:lstStyle/>
          <a:p>
            <a:endParaRPr lang="fr-FR" smtClean="0">
              <a:latin typeface="Zapf Dingbats" charset="2"/>
            </a:endParaRPr>
          </a:p>
          <a:p>
            <a:endParaRPr lang="fr-FR" smtClean="0">
              <a:latin typeface="Zapf Dingbats" charset="2"/>
            </a:endParaRPr>
          </a:p>
        </p:txBody>
      </p:sp>
      <p:sp>
        <p:nvSpPr>
          <p:cNvPr id="830468" name="Rectangle 3"/>
          <p:cNvSpPr>
            <a:spLocks noChangeArrowheads="1" noTextEdit="1"/>
          </p:cNvSpPr>
          <p:nvPr>
            <p:ph type="sldImg"/>
          </p:nvPr>
        </p:nvSpPr>
        <p:spPr bwMode="auto">
          <a:xfrm>
            <a:off x="517525" y="347663"/>
            <a:ext cx="2679700" cy="2009775"/>
          </a:xfrm>
          <a:noFill/>
          <a:ln cap="flat">
            <a:solidFill>
              <a:schemeClr val="tx1"/>
            </a:solidFill>
            <a:miter lim="800000"/>
            <a:headEnd/>
            <a:tailEnd/>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EEA7C35-2B4C-4F4E-AC37-2F787CC8C28B}" type="slidenum">
              <a:rPr lang="fr-FR" smtClean="0">
                <a:latin typeface="Arial" pitchFamily="34" charset="0"/>
              </a:rPr>
              <a:pPr/>
              <a:t>125</a:t>
            </a:fld>
            <a:endParaRPr lang="fr-FR" smtClean="0">
              <a:latin typeface="Arial" pitchFamily="34" charset="0"/>
            </a:endParaRPr>
          </a:p>
        </p:txBody>
      </p:sp>
      <p:sp>
        <p:nvSpPr>
          <p:cNvPr id="831491" name="Rectangle 2"/>
          <p:cNvSpPr>
            <a:spLocks noChangeArrowheads="1"/>
          </p:cNvSpPr>
          <p:nvPr>
            <p:ph type="body" idx="1"/>
          </p:nvPr>
        </p:nvSpPr>
        <p:spPr bwMode="auto">
          <a:xfrm>
            <a:off x="387350" y="2595563"/>
            <a:ext cx="6083300" cy="6084887"/>
          </a:xfrm>
          <a:noFill/>
          <a:ln w="12700" cap="flat">
            <a:solidFill>
              <a:schemeClr val="tx1"/>
            </a:solidFill>
            <a:miter lim="800000"/>
            <a:headEnd/>
            <a:tailEnd/>
          </a:ln>
        </p:spPr>
        <p:txBody>
          <a:bodyPr wrap="square" lIns="90487" tIns="44450" rIns="90487" bIns="44450" numCol="1" anchor="t" anchorCtr="0" compatLnSpc="1">
            <a:prstTxWarp prst="textNoShape">
              <a:avLst/>
            </a:prstTxWarp>
          </a:bodyPr>
          <a:lstStyle/>
          <a:p>
            <a:endParaRPr lang="fr-FR" smtClean="0">
              <a:latin typeface="Zapf Dingbats" charset="2"/>
            </a:endParaRPr>
          </a:p>
          <a:p>
            <a:endParaRPr lang="fr-FR" smtClean="0">
              <a:latin typeface="Zapf Dingbats" charset="2"/>
            </a:endParaRPr>
          </a:p>
        </p:txBody>
      </p:sp>
      <p:sp>
        <p:nvSpPr>
          <p:cNvPr id="831492" name="Rectangle 3"/>
          <p:cNvSpPr>
            <a:spLocks noChangeArrowheads="1" noTextEdit="1"/>
          </p:cNvSpPr>
          <p:nvPr>
            <p:ph type="sldImg"/>
          </p:nvPr>
        </p:nvSpPr>
        <p:spPr bwMode="auto">
          <a:xfrm>
            <a:off x="517525" y="347663"/>
            <a:ext cx="2679700" cy="2009775"/>
          </a:xfrm>
          <a:noFill/>
          <a:ln cap="flat">
            <a:solidFill>
              <a:schemeClr val="tx1"/>
            </a:solidFill>
            <a:miter lim="800000"/>
            <a:headEnd/>
            <a:tailEnd/>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3CB2DB3-FE7E-4214-9B2C-845A71DDA8F4}" type="slidenum">
              <a:rPr lang="fr-FR" smtClean="0">
                <a:latin typeface="Arial" pitchFamily="34" charset="0"/>
              </a:rPr>
              <a:pPr/>
              <a:t>126</a:t>
            </a:fld>
            <a:endParaRPr lang="fr-FR" smtClean="0">
              <a:latin typeface="Arial" pitchFamily="34" charset="0"/>
            </a:endParaRPr>
          </a:p>
        </p:txBody>
      </p:sp>
      <p:sp>
        <p:nvSpPr>
          <p:cNvPr id="832515" name="Rectangle 2"/>
          <p:cNvSpPr>
            <a:spLocks noChangeArrowheads="1"/>
          </p:cNvSpPr>
          <p:nvPr>
            <p:ph type="body" idx="1"/>
          </p:nvPr>
        </p:nvSpPr>
        <p:spPr bwMode="auto">
          <a:xfrm>
            <a:off x="387350" y="2595563"/>
            <a:ext cx="6083300" cy="6084887"/>
          </a:xfrm>
          <a:noFill/>
          <a:ln w="12700" cap="flat">
            <a:solidFill>
              <a:schemeClr val="tx1"/>
            </a:solidFill>
            <a:miter lim="800000"/>
            <a:headEnd/>
            <a:tailEnd/>
          </a:ln>
        </p:spPr>
        <p:txBody>
          <a:bodyPr wrap="square" lIns="90487" tIns="44450" rIns="90487" bIns="44450" numCol="1" anchor="t" anchorCtr="0" compatLnSpc="1">
            <a:prstTxWarp prst="textNoShape">
              <a:avLst/>
            </a:prstTxWarp>
          </a:bodyPr>
          <a:lstStyle/>
          <a:p>
            <a:endParaRPr lang="fr-FR" smtClean="0">
              <a:latin typeface="Zapf Dingbats" charset="2"/>
            </a:endParaRPr>
          </a:p>
          <a:p>
            <a:endParaRPr lang="fr-FR" smtClean="0">
              <a:latin typeface="Zapf Dingbats" charset="2"/>
            </a:endParaRPr>
          </a:p>
        </p:txBody>
      </p:sp>
      <p:sp>
        <p:nvSpPr>
          <p:cNvPr id="832516" name="Rectangle 3"/>
          <p:cNvSpPr>
            <a:spLocks noChangeArrowheads="1" noTextEdit="1"/>
          </p:cNvSpPr>
          <p:nvPr>
            <p:ph type="sldImg"/>
          </p:nvPr>
        </p:nvSpPr>
        <p:spPr bwMode="auto">
          <a:xfrm>
            <a:off x="517525" y="347663"/>
            <a:ext cx="2679700" cy="2009775"/>
          </a:xfrm>
          <a:noFill/>
          <a:ln cap="flat">
            <a:solidFill>
              <a:schemeClr val="tx1"/>
            </a:solidFill>
            <a:miter lim="800000"/>
            <a:headEnd/>
            <a:tailEnd/>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ChangeArrowheads="1"/>
          </p:cNvSpPr>
          <p:nvPr>
            <p:ph type="body" idx="1"/>
          </p:nvPr>
        </p:nvSpPr>
        <p:spPr bwMode="auto">
          <a:xfrm>
            <a:off x="912813" y="4343400"/>
            <a:ext cx="5030787" cy="4116388"/>
          </a:xfrm>
          <a:noFill/>
        </p:spPr>
        <p:txBody>
          <a:bodyPr wrap="square" lIns="90497" tIns="44454" rIns="90497" bIns="44454" numCol="1" anchor="t" anchorCtr="0" compatLnSpc="1">
            <a:prstTxWarp prst="textNoShape">
              <a:avLst/>
            </a:prstTxWarp>
          </a:bodyPr>
          <a:lstStyle/>
          <a:p>
            <a:endParaRPr lang="fr-FR" smtClean="0"/>
          </a:p>
        </p:txBody>
      </p:sp>
      <p:sp>
        <p:nvSpPr>
          <p:cNvPr id="833539" name="Rectangle 3"/>
          <p:cNvSpPr>
            <a:spLocks noChangeArrowheads="1" noTextEdit="1"/>
          </p:cNvSpPr>
          <p:nvPr>
            <p:ph type="sldImg"/>
          </p:nvPr>
        </p:nvSpPr>
        <p:spPr bwMode="auto">
          <a:xfrm>
            <a:off x="1146175" y="687388"/>
            <a:ext cx="4567238" cy="3425825"/>
          </a:xfrm>
          <a:noFill/>
          <a:ln cap="flat">
            <a:solidFill>
              <a:schemeClr val="tx1"/>
            </a:solidFill>
            <a:miter lim="800000"/>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41731"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b="1" smtClean="0"/>
              <a:t>Un </a:t>
            </a:r>
            <a:r>
              <a:rPr lang="fr-FR" b="1" i="1" smtClean="0"/>
              <a:t>segment de marché </a:t>
            </a:r>
            <a:r>
              <a:rPr lang="fr-FR" b="1" smtClean="0"/>
              <a:t>est un groupe de clients qui partagent les mêmes désirs face au produit.</a:t>
            </a:r>
            <a:endParaRPr lang="fr-FR" smtClean="0"/>
          </a:p>
        </p:txBody>
      </p:sp>
      <p:sp>
        <p:nvSpPr>
          <p:cNvPr id="841732"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8A5FFCB-B8A7-45AD-899B-EE6F88D962A0}" type="slidenum">
              <a:rPr lang="fr-FR" smtClean="0">
                <a:latin typeface="Arial" pitchFamily="34" charset="0"/>
              </a:rPr>
              <a:pPr/>
              <a:t>76</a:t>
            </a:fld>
            <a:endParaRPr lang="fr-FR" smtClean="0">
              <a:latin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ChangeArrowheads="1"/>
          </p:cNvSpPr>
          <p:nvPr>
            <p:ph type="body" idx="1"/>
          </p:nvPr>
        </p:nvSpPr>
        <p:spPr bwMode="auto">
          <a:xfrm>
            <a:off x="912813" y="4343400"/>
            <a:ext cx="5030787" cy="4116388"/>
          </a:xfrm>
          <a:noFill/>
        </p:spPr>
        <p:txBody>
          <a:bodyPr wrap="square" lIns="90497" tIns="44454" rIns="90497" bIns="44454" numCol="1" anchor="t" anchorCtr="0" compatLnSpc="1">
            <a:prstTxWarp prst="textNoShape">
              <a:avLst/>
            </a:prstTxWarp>
          </a:bodyPr>
          <a:lstStyle/>
          <a:p>
            <a:endParaRPr lang="fr-FR" smtClean="0"/>
          </a:p>
        </p:txBody>
      </p:sp>
      <p:sp>
        <p:nvSpPr>
          <p:cNvPr id="836611" name="Rectangle 3"/>
          <p:cNvSpPr>
            <a:spLocks noChangeArrowheads="1" noTextEdit="1"/>
          </p:cNvSpPr>
          <p:nvPr>
            <p:ph type="sldImg"/>
          </p:nvPr>
        </p:nvSpPr>
        <p:spPr bwMode="auto">
          <a:xfrm>
            <a:off x="1146175" y="687388"/>
            <a:ext cx="4567238" cy="3425825"/>
          </a:xfrm>
          <a:noFill/>
          <a:ln cap="flat">
            <a:solidFill>
              <a:schemeClr val="tx1"/>
            </a:solidFill>
            <a:miter lim="800000"/>
            <a:headEnd/>
            <a:tailEnd/>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ChangeArrowheads="1"/>
          </p:cNvSpPr>
          <p:nvPr>
            <p:ph type="body" idx="1"/>
          </p:nvPr>
        </p:nvSpPr>
        <p:spPr bwMode="auto">
          <a:xfrm>
            <a:off x="912813" y="4343400"/>
            <a:ext cx="5030787" cy="4116388"/>
          </a:xfrm>
          <a:noFill/>
        </p:spPr>
        <p:txBody>
          <a:bodyPr wrap="square" lIns="90497" tIns="44454" rIns="90497" bIns="44454" numCol="1" anchor="t" anchorCtr="0" compatLnSpc="1">
            <a:prstTxWarp prst="textNoShape">
              <a:avLst/>
            </a:prstTxWarp>
          </a:bodyPr>
          <a:lstStyle/>
          <a:p>
            <a:endParaRPr lang="fr-FR" smtClean="0"/>
          </a:p>
        </p:txBody>
      </p:sp>
      <p:sp>
        <p:nvSpPr>
          <p:cNvPr id="837635" name="Rectangle 3"/>
          <p:cNvSpPr>
            <a:spLocks noChangeArrowheads="1" noTextEdit="1"/>
          </p:cNvSpPr>
          <p:nvPr>
            <p:ph type="sldImg"/>
          </p:nvPr>
        </p:nvSpPr>
        <p:spPr bwMode="auto">
          <a:xfrm>
            <a:off x="1146175" y="687388"/>
            <a:ext cx="4567238" cy="3425825"/>
          </a:xfrm>
          <a:noFill/>
          <a:ln cap="flat">
            <a:solidFill>
              <a:schemeClr val="tx1"/>
            </a:solidFill>
            <a:miter lim="800000"/>
            <a:headEnd/>
            <a:tailE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4275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b="1" smtClean="0"/>
              <a:t>Un </a:t>
            </a:r>
            <a:r>
              <a:rPr lang="fr-FR" b="1" i="1" smtClean="0"/>
              <a:t>segment de marché </a:t>
            </a:r>
            <a:r>
              <a:rPr lang="fr-FR" b="1" smtClean="0"/>
              <a:t>est un groupe de clients qui partagent les mêmes désirs face au produit.</a:t>
            </a:r>
            <a:endParaRPr lang="fr-FR" smtClean="0"/>
          </a:p>
        </p:txBody>
      </p:sp>
      <p:sp>
        <p:nvSpPr>
          <p:cNvPr id="84275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7118EBE-3126-4431-AB80-E64C068B6E44}" type="slidenum">
              <a:rPr lang="fr-FR" smtClean="0">
                <a:latin typeface="Arial" pitchFamily="34" charset="0"/>
              </a:rPr>
              <a:pPr/>
              <a:t>77</a:t>
            </a:fld>
            <a:endParaRPr lang="fr-FR"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4377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smtClean="0"/>
              <a:t>Le marketing de niche</a:t>
            </a:r>
          </a:p>
          <a:p>
            <a:pPr eaLnBrk="1" hangingPunct="1">
              <a:spcBef>
                <a:spcPct val="0"/>
              </a:spcBef>
            </a:pPr>
            <a:r>
              <a:rPr lang="fr-FR" smtClean="0"/>
              <a:t>Exemple de Royal Canin : segmentation des animaux domestique en fonction de leur âge, race, mode de vie etc</a:t>
            </a:r>
          </a:p>
        </p:txBody>
      </p:sp>
      <p:sp>
        <p:nvSpPr>
          <p:cNvPr id="843780"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758EFD-42D4-47C7-A223-B903AC4A09B7}" type="slidenum">
              <a:rPr lang="fr-FR" smtClean="0">
                <a:latin typeface="Arial" pitchFamily="34" charset="0"/>
              </a:rPr>
              <a:pPr/>
              <a:t>78</a:t>
            </a:fld>
            <a:endParaRPr lang="fr-FR"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4480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smtClean="0"/>
              <a:t>Le marketing personnalisé (également appelé marketing </a:t>
            </a:r>
            <a:r>
              <a:rPr lang="fr-FR" i="1" smtClean="0"/>
              <a:t>one-to-one </a:t>
            </a:r>
            <a:r>
              <a:rPr lang="fr-FR" smtClean="0"/>
              <a:t>ou marketing individualisé) représente une étape supplémentaire en ce qu’il reconnaît qu’en définitive chaque client est unique et mérite d’être traité de manière particulière. L’idée n’est pas nouvelle.</a:t>
            </a:r>
          </a:p>
          <a:p>
            <a:pPr eaLnBrk="1" hangingPunct="1">
              <a:spcBef>
                <a:spcPct val="0"/>
              </a:spcBef>
            </a:pPr>
            <a:r>
              <a:rPr lang="fr-FR" smtClean="0"/>
              <a:t>La personnalisation de masse consiste à offrir à l’échelon industriel des produits ou services spécifiquement adaptés à chaque client. </a:t>
            </a:r>
          </a:p>
          <a:p>
            <a:pPr eaLnBrk="1" hangingPunct="1">
              <a:spcBef>
                <a:spcPct val="0"/>
              </a:spcBef>
            </a:pPr>
            <a:r>
              <a:rPr lang="fr-FR" smtClean="0"/>
              <a:t>NF : contrôle toutes les étapes du voyage et offre un produit personnalisé</a:t>
            </a:r>
          </a:p>
          <a:p>
            <a:pPr eaLnBrk="1" hangingPunct="1">
              <a:spcBef>
                <a:spcPct val="0"/>
              </a:spcBef>
            </a:pPr>
            <a:r>
              <a:rPr lang="fr-FR" smtClean="0"/>
              <a:t>Paris Miki : optique au Japon</a:t>
            </a:r>
          </a:p>
        </p:txBody>
      </p:sp>
      <p:sp>
        <p:nvSpPr>
          <p:cNvPr id="844804"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005D436-F521-48B1-8B4D-50A2EBB5D450}" type="slidenum">
              <a:rPr lang="fr-FR" smtClean="0">
                <a:latin typeface="Arial" pitchFamily="34" charset="0"/>
              </a:rPr>
              <a:pPr/>
              <a:t>79</a:t>
            </a:fld>
            <a:endParaRPr lang="fr-FR"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513C705-EACD-4365-8F21-623D42DE585B}" type="slidenum">
              <a:rPr lang="en-US" smtClean="0">
                <a:latin typeface="Arial" pitchFamily="34" charset="0"/>
              </a:rPr>
              <a:pPr/>
              <a:t>80</a:t>
            </a:fld>
            <a:endParaRPr lang="en-US" smtClean="0">
              <a:latin typeface="Arial" pitchFamily="34" charset="0"/>
            </a:endParaRPr>
          </a:p>
        </p:txBody>
      </p:sp>
      <p:sp>
        <p:nvSpPr>
          <p:cNvPr id="845827" name="Rectangle 2"/>
          <p:cNvSpPr>
            <a:spLocks noRot="1" noChangeArrowheads="1" noTextEdit="1"/>
          </p:cNvSpPr>
          <p:nvPr>
            <p:ph type="sldImg"/>
          </p:nvPr>
        </p:nvSpPr>
        <p:spPr bwMode="auto">
          <a:noFill/>
          <a:ln>
            <a:solidFill>
              <a:srgbClr val="000000"/>
            </a:solidFill>
            <a:miter lim="800000"/>
            <a:headEnd/>
            <a:tailEnd/>
          </a:ln>
        </p:spPr>
      </p:sp>
      <p:sp>
        <p:nvSpPr>
          <p:cNvPr id="845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B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18/10/2016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18/10/2016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18/10/2016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1150938" y="214313"/>
            <a:ext cx="7793037" cy="1462087"/>
          </a:xfrm>
        </p:spPr>
        <p:txBody>
          <a:bodyPr/>
          <a:lstStyle/>
          <a:p>
            <a:r>
              <a:rPr lang="fr-FR" smtClean="0"/>
              <a:t>Cliquez pour modifier le style du titre</a:t>
            </a:r>
            <a:endParaRPr lang="fr-FR"/>
          </a:p>
        </p:txBody>
      </p:sp>
      <p:sp>
        <p:nvSpPr>
          <p:cNvPr id="3" name="Espace réservé du tableau 2"/>
          <p:cNvSpPr>
            <a:spLocks noGrp="1"/>
          </p:cNvSpPr>
          <p:nvPr>
            <p:ph type="tbl" idx="1"/>
          </p:nvPr>
        </p:nvSpPr>
        <p:spPr>
          <a:xfrm>
            <a:off x="1182688" y="2017713"/>
            <a:ext cx="7772400" cy="4114800"/>
          </a:xfrm>
        </p:spPr>
        <p:txBody>
          <a:bodyPr/>
          <a:lstStyle/>
          <a:p>
            <a:pPr lvl="0"/>
            <a:endParaRPr lang="fr-FR"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fr-FR"/>
          </a:p>
        </p:txBody>
      </p:sp>
      <p:sp>
        <p:nvSpPr>
          <p:cNvPr id="5" name="Rectangle 12"/>
          <p:cNvSpPr>
            <a:spLocks noGrp="1" noChangeArrowheads="1"/>
          </p:cNvSpPr>
          <p:nvPr>
            <p:ph type="ftr" sz="quarter" idx="11"/>
          </p:nvPr>
        </p:nvSpPr>
        <p:spPr>
          <a:ln/>
        </p:spPr>
        <p:txBody>
          <a:bodyPr/>
          <a:lstStyle>
            <a:lvl1pPr>
              <a:defRPr/>
            </a:lvl1pPr>
          </a:lstStyle>
          <a:p>
            <a:pPr>
              <a:defRPr/>
            </a:pPr>
            <a:endParaRPr lang="fr-FR"/>
          </a:p>
        </p:txBody>
      </p:sp>
      <p:sp>
        <p:nvSpPr>
          <p:cNvPr id="6" name="Rectangle 13"/>
          <p:cNvSpPr>
            <a:spLocks noGrp="1" noChangeArrowheads="1"/>
          </p:cNvSpPr>
          <p:nvPr>
            <p:ph type="sldNum" sz="quarter" idx="12"/>
          </p:nvPr>
        </p:nvSpPr>
        <p:spPr>
          <a:ln/>
        </p:spPr>
        <p:txBody>
          <a:bodyPr/>
          <a:lstStyle>
            <a:lvl1pPr>
              <a:defRPr/>
            </a:lvl1pPr>
          </a:lstStyle>
          <a:p>
            <a:pPr>
              <a:defRPr/>
            </a:pPr>
            <a:fld id="{7AF7DC15-3CC8-45AE-88C5-1E269973C0D7}"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18/10/2016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18/10/2016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18/10/2016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18/10/2016</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18/10/2016</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18/10/2016</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18/10/2016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18/10/2016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18/10/2016</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manager-go.com/management/systeme-de-management-de-entreprise.htm"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oleObject" Target="../embeddings/Document_Microsoft_Office_Word_97_-_2003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1.bin"/></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oleObject" Target="../embeddings/Document_Microsoft_Office_Word_97_-_20032.doc"/><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www.e-marketing.fr/Definitions-Glossaire/Flux-241838.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www.e-marketing.fr/Definitions-Glossaire/Systeme-243287.ht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Titre 1"/>
          <p:cNvSpPr>
            <a:spLocks noGrp="1"/>
          </p:cNvSpPr>
          <p:nvPr>
            <p:ph type="title"/>
          </p:nvPr>
        </p:nvSpPr>
        <p:spPr>
          <a:xfrm>
            <a:off x="3203575" y="214313"/>
            <a:ext cx="5740400" cy="1462087"/>
          </a:xfrm>
          <a:solidFill>
            <a:srgbClr val="FF0000"/>
          </a:solidFill>
        </p:spPr>
        <p:txBody>
          <a:bodyPr/>
          <a:lstStyle/>
          <a:p>
            <a:r>
              <a:rPr lang="fr-FR" dirty="0" smtClean="0"/>
              <a:t>       Séance 3</a:t>
            </a:r>
            <a:br>
              <a:rPr lang="fr-FR" dirty="0" smtClean="0"/>
            </a:br>
            <a:endParaRPr lang="fr-FR" dirty="0" smtClean="0"/>
          </a:p>
        </p:txBody>
      </p:sp>
      <p:sp>
        <p:nvSpPr>
          <p:cNvPr id="301059" name="Espace réservé du contenu 2"/>
          <p:cNvSpPr>
            <a:spLocks noGrp="1"/>
          </p:cNvSpPr>
          <p:nvPr>
            <p:ph idx="1"/>
          </p:nvPr>
        </p:nvSpPr>
        <p:spPr>
          <a:solidFill>
            <a:srgbClr val="FFFF00"/>
          </a:solidFill>
        </p:spPr>
        <p:txBody>
          <a:bodyPr/>
          <a:lstStyle/>
          <a:p>
            <a:endParaRPr lang="fr-FR" dirty="0" smtClean="0"/>
          </a:p>
          <a:p>
            <a:r>
              <a:rPr lang="fr-FR" dirty="0" smtClean="0"/>
              <a:t>Le système d’information marketing</a:t>
            </a:r>
          </a:p>
          <a:p>
            <a:r>
              <a:rPr lang="fr-FR" dirty="0" smtClean="0"/>
              <a:t>Les variables incontrôlables</a:t>
            </a:r>
          </a:p>
          <a:p>
            <a:r>
              <a:rPr lang="fr-FR" dirty="0" smtClean="0"/>
              <a:t>Les Consommateurs</a:t>
            </a:r>
          </a:p>
          <a:p>
            <a:pPr>
              <a:buFont typeface="Wingdings" pitchFamily="2" charset="2"/>
              <a:buNone/>
            </a:pPr>
            <a:endParaRPr lang="fr-FR" dirty="0" smtClean="0"/>
          </a:p>
          <a:p>
            <a:endParaRPr lang="fr-FR" dirty="0" smtClean="0"/>
          </a:p>
          <a:p>
            <a:endParaRPr lang="fr-FR" dirty="0" smtClean="0"/>
          </a:p>
          <a:p>
            <a:endParaRPr lang="fr-FR"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numéro de diapositive 3"/>
          <p:cNvSpPr>
            <a:spLocks noGrp="1"/>
          </p:cNvSpPr>
          <p:nvPr>
            <p:ph type="sldNum" sz="quarter" idx="12"/>
          </p:nvPr>
        </p:nvSpPr>
        <p:spPr>
          <a:xfrm>
            <a:off x="1162050" y="6243638"/>
            <a:ext cx="1905000" cy="457200"/>
          </a:xfrm>
        </p:spPr>
        <p:txBody>
          <a:bodyPr/>
          <a:lstStyle/>
          <a:p>
            <a:pPr algn="l">
              <a:defRPr/>
            </a:pPr>
            <a:fld id="{9C46B661-1703-42B1-A7F9-0175B26E2FB8}" type="slidenum">
              <a:rPr lang="en-US"/>
              <a:pPr algn="l">
                <a:defRPr/>
              </a:pPr>
              <a:t>10</a:t>
            </a:fld>
            <a:endParaRPr lang="en-US"/>
          </a:p>
        </p:txBody>
      </p:sp>
      <p:sp>
        <p:nvSpPr>
          <p:cNvPr id="311299" name="Rectangle 2"/>
          <p:cNvSpPr>
            <a:spLocks noGrp="1" noChangeArrowheads="1"/>
          </p:cNvSpPr>
          <p:nvPr>
            <p:ph type="title"/>
          </p:nvPr>
        </p:nvSpPr>
        <p:spPr>
          <a:xfrm>
            <a:off x="685800" y="333375"/>
            <a:ext cx="7772400" cy="641350"/>
          </a:xfrm>
          <a:noFill/>
        </p:spPr>
        <p:txBody>
          <a:bodyPr>
            <a:normAutofit fontScale="90000"/>
          </a:bodyPr>
          <a:lstStyle/>
          <a:p>
            <a:r>
              <a:rPr lang="fr-FR" smtClean="0"/>
              <a:t>1 – Intérêt</a:t>
            </a:r>
          </a:p>
        </p:txBody>
      </p:sp>
      <p:sp>
        <p:nvSpPr>
          <p:cNvPr id="311300" name="Text Box 13"/>
          <p:cNvSpPr txBox="1">
            <a:spLocks noChangeArrowheads="1"/>
          </p:cNvSpPr>
          <p:nvPr/>
        </p:nvSpPr>
        <p:spPr bwMode="auto">
          <a:xfrm>
            <a:off x="2916238" y="1341438"/>
            <a:ext cx="3816350" cy="461962"/>
          </a:xfrm>
          <a:prstGeom prst="rect">
            <a:avLst/>
          </a:prstGeom>
          <a:solidFill>
            <a:srgbClr val="FFFF00"/>
          </a:solidFill>
          <a:ln w="76200">
            <a:solidFill>
              <a:schemeClr val="hlink"/>
            </a:solidFill>
            <a:miter lim="800000"/>
            <a:headEnd/>
            <a:tailEnd/>
          </a:ln>
        </p:spPr>
        <p:txBody>
          <a:bodyPr>
            <a:spAutoFit/>
          </a:bodyPr>
          <a:lstStyle/>
          <a:p>
            <a:r>
              <a:rPr lang="fr-FR" sz="2400" b="1"/>
              <a:t>Prévision des ventes</a:t>
            </a:r>
          </a:p>
        </p:txBody>
      </p:sp>
      <p:sp>
        <p:nvSpPr>
          <p:cNvPr id="311301" name="Text Box 14"/>
          <p:cNvSpPr txBox="1">
            <a:spLocks noChangeArrowheads="1"/>
          </p:cNvSpPr>
          <p:nvPr/>
        </p:nvSpPr>
        <p:spPr bwMode="auto">
          <a:xfrm>
            <a:off x="357188" y="2298700"/>
            <a:ext cx="2305050" cy="1228725"/>
          </a:xfrm>
          <a:prstGeom prst="rect">
            <a:avLst/>
          </a:prstGeom>
          <a:noFill/>
          <a:ln w="38100">
            <a:solidFill>
              <a:schemeClr val="tx1"/>
            </a:solidFill>
            <a:miter lim="800000"/>
            <a:headEnd/>
            <a:tailEnd/>
          </a:ln>
        </p:spPr>
        <p:txBody>
          <a:bodyPr wrap="none">
            <a:spAutoFit/>
          </a:bodyPr>
          <a:lstStyle/>
          <a:p>
            <a:pPr algn="ctr"/>
            <a:r>
              <a:rPr lang="fr-FR">
                <a:solidFill>
                  <a:schemeClr val="hlink"/>
                </a:solidFill>
              </a:rPr>
              <a:t>Commercial</a:t>
            </a:r>
          </a:p>
          <a:p>
            <a:pPr algn="ctr"/>
            <a:endParaRPr lang="fr-FR"/>
          </a:p>
          <a:p>
            <a:pPr algn="ctr"/>
            <a:r>
              <a:rPr lang="fr-FR"/>
              <a:t>Objectifs des vendeurs</a:t>
            </a:r>
          </a:p>
          <a:p>
            <a:pPr algn="ctr"/>
            <a:r>
              <a:rPr lang="fr-FR"/>
              <a:t>Approvisionnement</a:t>
            </a:r>
          </a:p>
        </p:txBody>
      </p:sp>
      <p:sp>
        <p:nvSpPr>
          <p:cNvPr id="311302" name="Text Box 15"/>
          <p:cNvSpPr txBox="1">
            <a:spLocks noChangeArrowheads="1"/>
          </p:cNvSpPr>
          <p:nvPr/>
        </p:nvSpPr>
        <p:spPr bwMode="auto">
          <a:xfrm>
            <a:off x="468313" y="3860800"/>
            <a:ext cx="2578100" cy="1503363"/>
          </a:xfrm>
          <a:prstGeom prst="rect">
            <a:avLst/>
          </a:prstGeom>
          <a:noFill/>
          <a:ln w="38100">
            <a:solidFill>
              <a:schemeClr val="tx1"/>
            </a:solidFill>
            <a:miter lim="800000"/>
            <a:headEnd/>
            <a:tailEnd/>
          </a:ln>
        </p:spPr>
        <p:txBody>
          <a:bodyPr wrap="none">
            <a:spAutoFit/>
          </a:bodyPr>
          <a:lstStyle/>
          <a:p>
            <a:pPr algn="ctr"/>
            <a:r>
              <a:rPr lang="fr-FR">
                <a:solidFill>
                  <a:schemeClr val="hlink"/>
                </a:solidFill>
              </a:rPr>
              <a:t>Production</a:t>
            </a:r>
          </a:p>
          <a:p>
            <a:pPr algn="ctr"/>
            <a:endParaRPr lang="fr-FR"/>
          </a:p>
          <a:p>
            <a:pPr algn="ctr"/>
            <a:r>
              <a:rPr lang="fr-FR"/>
              <a:t>Planning</a:t>
            </a:r>
          </a:p>
          <a:p>
            <a:pPr algn="ctr"/>
            <a:r>
              <a:rPr lang="fr-FR"/>
              <a:t>Gestion des flux</a:t>
            </a:r>
          </a:p>
          <a:p>
            <a:pPr algn="ctr"/>
            <a:r>
              <a:rPr lang="fr-FR"/>
              <a:t>Prévision investissements</a:t>
            </a:r>
          </a:p>
        </p:txBody>
      </p:sp>
      <p:sp>
        <p:nvSpPr>
          <p:cNvPr id="311303" name="Text Box 16"/>
          <p:cNvSpPr txBox="1">
            <a:spLocks noChangeArrowheads="1"/>
          </p:cNvSpPr>
          <p:nvPr/>
        </p:nvSpPr>
        <p:spPr bwMode="auto">
          <a:xfrm>
            <a:off x="3348038" y="5013325"/>
            <a:ext cx="2038350" cy="954088"/>
          </a:xfrm>
          <a:prstGeom prst="rect">
            <a:avLst/>
          </a:prstGeom>
          <a:noFill/>
          <a:ln w="38100">
            <a:solidFill>
              <a:schemeClr val="tx1"/>
            </a:solidFill>
            <a:miter lim="800000"/>
            <a:headEnd/>
            <a:tailEnd/>
          </a:ln>
        </p:spPr>
        <p:txBody>
          <a:bodyPr wrap="none">
            <a:spAutoFit/>
          </a:bodyPr>
          <a:lstStyle/>
          <a:p>
            <a:pPr algn="ctr"/>
            <a:r>
              <a:rPr lang="fr-FR">
                <a:solidFill>
                  <a:schemeClr val="hlink"/>
                </a:solidFill>
              </a:rPr>
              <a:t>Approvisionnement</a:t>
            </a:r>
          </a:p>
          <a:p>
            <a:pPr algn="ctr"/>
            <a:endParaRPr lang="fr-FR"/>
          </a:p>
          <a:p>
            <a:pPr algn="ctr"/>
            <a:r>
              <a:rPr lang="fr-FR"/>
              <a:t>Gestion des stocks</a:t>
            </a:r>
          </a:p>
        </p:txBody>
      </p:sp>
      <p:sp>
        <p:nvSpPr>
          <p:cNvPr id="311304" name="Text Box 17"/>
          <p:cNvSpPr txBox="1">
            <a:spLocks noChangeArrowheads="1"/>
          </p:cNvSpPr>
          <p:nvPr/>
        </p:nvSpPr>
        <p:spPr bwMode="auto">
          <a:xfrm>
            <a:off x="5867400" y="4149725"/>
            <a:ext cx="2241550" cy="1778000"/>
          </a:xfrm>
          <a:prstGeom prst="rect">
            <a:avLst/>
          </a:prstGeom>
          <a:noFill/>
          <a:ln w="38100">
            <a:solidFill>
              <a:schemeClr val="tx1"/>
            </a:solidFill>
            <a:miter lim="800000"/>
            <a:headEnd/>
            <a:tailEnd/>
          </a:ln>
        </p:spPr>
        <p:txBody>
          <a:bodyPr wrap="none">
            <a:spAutoFit/>
          </a:bodyPr>
          <a:lstStyle/>
          <a:p>
            <a:pPr algn="ctr"/>
            <a:r>
              <a:rPr lang="fr-FR" b="1">
                <a:solidFill>
                  <a:schemeClr val="hlink"/>
                </a:solidFill>
              </a:rPr>
              <a:t>Personnel</a:t>
            </a:r>
          </a:p>
          <a:p>
            <a:pPr algn="ctr"/>
            <a:endParaRPr lang="fr-FR"/>
          </a:p>
          <a:p>
            <a:pPr algn="ctr"/>
            <a:r>
              <a:rPr lang="fr-FR"/>
              <a:t>Plan de formation</a:t>
            </a:r>
          </a:p>
          <a:p>
            <a:pPr algn="ctr"/>
            <a:r>
              <a:rPr lang="fr-FR"/>
              <a:t>Plan d’embauche</a:t>
            </a:r>
          </a:p>
          <a:p>
            <a:pPr algn="ctr"/>
            <a:r>
              <a:rPr lang="fr-FR"/>
              <a:t>Rotation, absentéisme</a:t>
            </a:r>
          </a:p>
          <a:p>
            <a:pPr algn="ctr"/>
            <a:endParaRPr lang="fr-FR"/>
          </a:p>
        </p:txBody>
      </p:sp>
      <p:sp>
        <p:nvSpPr>
          <p:cNvPr id="311305" name="Text Box 18"/>
          <p:cNvSpPr txBox="1">
            <a:spLocks noChangeArrowheads="1"/>
          </p:cNvSpPr>
          <p:nvPr/>
        </p:nvSpPr>
        <p:spPr bwMode="auto">
          <a:xfrm>
            <a:off x="6332538" y="2009775"/>
            <a:ext cx="2781300" cy="1778000"/>
          </a:xfrm>
          <a:prstGeom prst="rect">
            <a:avLst/>
          </a:prstGeom>
          <a:noFill/>
          <a:ln w="38100">
            <a:solidFill>
              <a:schemeClr val="tx1"/>
            </a:solidFill>
            <a:miter lim="800000"/>
            <a:headEnd/>
            <a:tailEnd/>
          </a:ln>
        </p:spPr>
        <p:txBody>
          <a:bodyPr wrap="none">
            <a:spAutoFit/>
          </a:bodyPr>
          <a:lstStyle/>
          <a:p>
            <a:pPr algn="ctr"/>
            <a:r>
              <a:rPr lang="fr-FR">
                <a:solidFill>
                  <a:schemeClr val="hlink"/>
                </a:solidFill>
              </a:rPr>
              <a:t>Finance, compta</a:t>
            </a:r>
          </a:p>
          <a:p>
            <a:pPr algn="ctr"/>
            <a:endParaRPr lang="fr-FR"/>
          </a:p>
          <a:p>
            <a:pPr algn="ctr"/>
            <a:r>
              <a:rPr lang="fr-FR"/>
              <a:t>Prévision recettes, dépenses</a:t>
            </a:r>
          </a:p>
          <a:p>
            <a:pPr algn="ctr"/>
            <a:r>
              <a:rPr lang="fr-FR"/>
              <a:t>Réalisation budgets</a:t>
            </a:r>
          </a:p>
          <a:p>
            <a:pPr algn="ctr"/>
            <a:r>
              <a:rPr lang="fr-FR"/>
              <a:t>Prévision trésorerie</a:t>
            </a:r>
          </a:p>
          <a:p>
            <a:pPr algn="ctr"/>
            <a:r>
              <a:rPr lang="fr-FR"/>
              <a:t>Compte de résultat</a:t>
            </a:r>
          </a:p>
        </p:txBody>
      </p:sp>
      <p:sp>
        <p:nvSpPr>
          <p:cNvPr id="311306" name="Line 19"/>
          <p:cNvSpPr>
            <a:spLocks noChangeShapeType="1"/>
          </p:cNvSpPr>
          <p:nvPr/>
        </p:nvSpPr>
        <p:spPr bwMode="auto">
          <a:xfrm flipH="1">
            <a:off x="2627313" y="1916113"/>
            <a:ext cx="1657350" cy="865187"/>
          </a:xfrm>
          <a:prstGeom prst="line">
            <a:avLst/>
          </a:prstGeom>
          <a:noFill/>
          <a:ln w="38100">
            <a:solidFill>
              <a:schemeClr val="hlink"/>
            </a:solidFill>
            <a:round/>
            <a:headEnd/>
            <a:tailEnd type="triangle" w="med" len="med"/>
          </a:ln>
        </p:spPr>
        <p:txBody>
          <a:bodyPr/>
          <a:lstStyle/>
          <a:p>
            <a:endParaRPr lang="fr-FR"/>
          </a:p>
        </p:txBody>
      </p:sp>
      <p:sp>
        <p:nvSpPr>
          <p:cNvPr id="311307" name="Line 20"/>
          <p:cNvSpPr>
            <a:spLocks noChangeShapeType="1"/>
          </p:cNvSpPr>
          <p:nvPr/>
        </p:nvSpPr>
        <p:spPr bwMode="auto">
          <a:xfrm flipH="1">
            <a:off x="3059113" y="1916113"/>
            <a:ext cx="1225550" cy="2376487"/>
          </a:xfrm>
          <a:prstGeom prst="line">
            <a:avLst/>
          </a:prstGeom>
          <a:noFill/>
          <a:ln w="38100">
            <a:solidFill>
              <a:schemeClr val="hlink"/>
            </a:solidFill>
            <a:round/>
            <a:headEnd/>
            <a:tailEnd type="triangle" w="med" len="med"/>
          </a:ln>
        </p:spPr>
        <p:txBody>
          <a:bodyPr/>
          <a:lstStyle/>
          <a:p>
            <a:endParaRPr lang="fr-FR"/>
          </a:p>
        </p:txBody>
      </p:sp>
      <p:sp>
        <p:nvSpPr>
          <p:cNvPr id="311308" name="Line 21"/>
          <p:cNvSpPr>
            <a:spLocks noChangeShapeType="1"/>
          </p:cNvSpPr>
          <p:nvPr/>
        </p:nvSpPr>
        <p:spPr bwMode="auto">
          <a:xfrm>
            <a:off x="4284663" y="1916113"/>
            <a:ext cx="0" cy="3097212"/>
          </a:xfrm>
          <a:prstGeom prst="line">
            <a:avLst/>
          </a:prstGeom>
          <a:noFill/>
          <a:ln w="38100">
            <a:solidFill>
              <a:schemeClr val="hlink"/>
            </a:solidFill>
            <a:round/>
            <a:headEnd/>
            <a:tailEnd type="triangle" w="med" len="med"/>
          </a:ln>
        </p:spPr>
        <p:txBody>
          <a:bodyPr/>
          <a:lstStyle/>
          <a:p>
            <a:endParaRPr lang="fr-FR"/>
          </a:p>
        </p:txBody>
      </p:sp>
      <p:sp>
        <p:nvSpPr>
          <p:cNvPr id="311309" name="Line 22"/>
          <p:cNvSpPr>
            <a:spLocks noChangeShapeType="1"/>
          </p:cNvSpPr>
          <p:nvPr/>
        </p:nvSpPr>
        <p:spPr bwMode="auto">
          <a:xfrm>
            <a:off x="4284663" y="1916113"/>
            <a:ext cx="1582737" cy="2736850"/>
          </a:xfrm>
          <a:prstGeom prst="line">
            <a:avLst/>
          </a:prstGeom>
          <a:noFill/>
          <a:ln w="38100">
            <a:solidFill>
              <a:schemeClr val="hlink"/>
            </a:solidFill>
            <a:round/>
            <a:headEnd/>
            <a:tailEnd type="triangle" w="med" len="med"/>
          </a:ln>
        </p:spPr>
        <p:txBody>
          <a:bodyPr/>
          <a:lstStyle/>
          <a:p>
            <a:endParaRPr lang="fr-FR"/>
          </a:p>
        </p:txBody>
      </p:sp>
      <p:sp>
        <p:nvSpPr>
          <p:cNvPr id="311310" name="Line 23"/>
          <p:cNvSpPr>
            <a:spLocks noChangeShapeType="1"/>
          </p:cNvSpPr>
          <p:nvPr/>
        </p:nvSpPr>
        <p:spPr bwMode="auto">
          <a:xfrm>
            <a:off x="4284663" y="1916113"/>
            <a:ext cx="2016125" cy="792162"/>
          </a:xfrm>
          <a:prstGeom prst="line">
            <a:avLst/>
          </a:prstGeom>
          <a:noFill/>
          <a:ln w="38100">
            <a:solidFill>
              <a:schemeClr val="hlink"/>
            </a:solidFill>
            <a:round/>
            <a:headEnd/>
            <a:tailEnd type="triangle" w="med" len="med"/>
          </a:ln>
        </p:spPr>
        <p:txBody>
          <a:bodyPr/>
          <a:lstStyle/>
          <a:p>
            <a:endParaRPr lang="fr-F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85750" y="3500438"/>
            <a:ext cx="8643938" cy="857250"/>
          </a:xfrm>
          <a:prstGeom prst="roundRect">
            <a:avLst/>
          </a:prstGeom>
          <a:solidFill>
            <a:srgbClr val="FF66CC"/>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buFont typeface="Wingdings 2" pitchFamily="18" charset="2"/>
              <a:buNone/>
              <a:defRPr/>
            </a:pPr>
            <a:r>
              <a:rPr lang="fr-FR" sz="2400" b="1" u="sng" dirty="0" err="1">
                <a:solidFill>
                  <a:schemeClr val="tx1"/>
                </a:solidFill>
                <a:latin typeface="Arial" pitchFamily="34" charset="0"/>
                <a:cs typeface="Arial" pitchFamily="34" charset="0"/>
              </a:rPr>
              <a:t>Pre</a:t>
            </a:r>
            <a:r>
              <a:rPr lang="fr-FR" sz="2400" b="1" u="sng" dirty="0">
                <a:solidFill>
                  <a:schemeClr val="tx1"/>
                </a:solidFill>
                <a:latin typeface="Arial" pitchFamily="34" charset="0"/>
                <a:cs typeface="Arial" pitchFamily="34" charset="0"/>
              </a:rPr>
              <a:t>-</a:t>
            </a:r>
            <a:r>
              <a:rPr lang="fr-FR" sz="2400" b="1" u="sng" dirty="0" err="1">
                <a:solidFill>
                  <a:schemeClr val="tx1"/>
                </a:solidFill>
                <a:latin typeface="Arial" pitchFamily="34" charset="0"/>
                <a:cs typeface="Arial" pitchFamily="34" charset="0"/>
              </a:rPr>
              <a:t>Materialists</a:t>
            </a:r>
            <a:r>
              <a:rPr lang="fr-FR" sz="1600" u="sng" dirty="0">
                <a:latin typeface="Arial" pitchFamily="34" charset="0"/>
                <a:cs typeface="Arial" pitchFamily="34" charset="0"/>
              </a:rPr>
              <a:t> </a:t>
            </a:r>
            <a:r>
              <a:rPr lang="fr-FR" sz="1600" dirty="0">
                <a:solidFill>
                  <a:schemeClr val="tx1"/>
                </a:solidFill>
                <a:latin typeface="Arial" pitchFamily="34" charset="0"/>
                <a:cs typeface="Arial" pitchFamily="34" charset="0"/>
              </a:rPr>
              <a:t>: ce sont des personnes qui n'ont jamais été motivées par l'idée de posséder quelque chose, mettant plutôt l'accent sur une approche simple, parfois spirituelle de la vie.</a:t>
            </a:r>
          </a:p>
        </p:txBody>
      </p:sp>
      <p:sp>
        <p:nvSpPr>
          <p:cNvPr id="5" name="Rectangle à coins arrondis 4"/>
          <p:cNvSpPr/>
          <p:nvPr/>
        </p:nvSpPr>
        <p:spPr>
          <a:xfrm>
            <a:off x="285750" y="714375"/>
            <a:ext cx="8643938" cy="857250"/>
          </a:xfrm>
          <a:prstGeom prst="roundRect">
            <a:avLst/>
          </a:prstGeom>
          <a:solidFill>
            <a:srgbClr val="FF66CC"/>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fr-FR" sz="2400" b="1" u="sng" dirty="0" err="1">
                <a:solidFill>
                  <a:schemeClr val="tx1"/>
                </a:solidFill>
                <a:latin typeface="Arial" pitchFamily="34" charset="0"/>
                <a:cs typeface="Arial" pitchFamily="34" charset="0"/>
              </a:rPr>
              <a:t>Accumulators</a:t>
            </a:r>
            <a:r>
              <a:rPr lang="fr-FR" sz="2400" b="1" dirty="0">
                <a:solidFill>
                  <a:schemeClr val="tx1"/>
                </a:solidFill>
                <a:latin typeface="Arial" pitchFamily="34" charset="0"/>
                <a:cs typeface="Arial" pitchFamily="34" charset="0"/>
              </a:rPr>
              <a:t>: </a:t>
            </a:r>
            <a:r>
              <a:rPr lang="fr-FR" sz="1600" dirty="0">
                <a:solidFill>
                  <a:schemeClr val="tx1"/>
                </a:solidFill>
                <a:latin typeface="Arial" pitchFamily="34" charset="0"/>
                <a:cs typeface="Arial" pitchFamily="34" charset="0"/>
              </a:rPr>
              <a:t>personnes pour qui le pouvoir d'achat apporte le statut social, la sécurité et un espoir d'immortalité</a:t>
            </a:r>
          </a:p>
          <a:p>
            <a:pPr algn="just">
              <a:defRPr/>
            </a:pPr>
            <a:endParaRPr lang="fr-FR" sz="1600" u="sng" dirty="0">
              <a:solidFill>
                <a:schemeClr val="tx1"/>
              </a:solidFill>
              <a:latin typeface="Times New Roman" pitchFamily="18" charset="0"/>
              <a:cs typeface="Times New Roman" pitchFamily="18" charset="0"/>
            </a:endParaRPr>
          </a:p>
        </p:txBody>
      </p:sp>
      <p:sp>
        <p:nvSpPr>
          <p:cNvPr id="6" name="Rectangle à coins arrondis 5"/>
          <p:cNvSpPr/>
          <p:nvPr/>
        </p:nvSpPr>
        <p:spPr>
          <a:xfrm>
            <a:off x="285750" y="2071688"/>
            <a:ext cx="8643938" cy="857250"/>
          </a:xfrm>
          <a:prstGeom prst="roundRect">
            <a:avLst/>
          </a:prstGeom>
          <a:solidFill>
            <a:srgbClr val="FF66CC"/>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fr-FR" sz="1600" u="sng" dirty="0">
              <a:latin typeface="Times New Roman" pitchFamily="18" charset="0"/>
              <a:cs typeface="Times New Roman" pitchFamily="18" charset="0"/>
            </a:endParaRPr>
          </a:p>
          <a:p>
            <a:pPr algn="just">
              <a:defRPr/>
            </a:pPr>
            <a:r>
              <a:rPr lang="fr-FR" sz="2400" b="1" u="sng" dirty="0" err="1">
                <a:solidFill>
                  <a:schemeClr val="tx1"/>
                </a:solidFill>
                <a:latin typeface="Arial" pitchFamily="34" charset="0"/>
                <a:cs typeface="Arial" pitchFamily="34" charset="0"/>
              </a:rPr>
              <a:t>Old</a:t>
            </a:r>
            <a:r>
              <a:rPr lang="fr-FR" sz="2400" b="1" u="sng" dirty="0">
                <a:solidFill>
                  <a:schemeClr val="tx1"/>
                </a:solidFill>
                <a:latin typeface="Arial" pitchFamily="34" charset="0"/>
                <a:cs typeface="Arial" pitchFamily="34" charset="0"/>
              </a:rPr>
              <a:t> </a:t>
            </a:r>
            <a:r>
              <a:rPr lang="fr-FR" sz="2400" b="1" u="sng" dirty="0" err="1">
                <a:solidFill>
                  <a:schemeClr val="tx1"/>
                </a:solidFill>
                <a:latin typeface="Arial" pitchFamily="34" charset="0"/>
                <a:cs typeface="Arial" pitchFamily="34" charset="0"/>
              </a:rPr>
              <a:t>Socialists</a:t>
            </a:r>
            <a:r>
              <a:rPr lang="fr-FR" sz="2400" b="1" u="sng" dirty="0">
                <a:solidFill>
                  <a:schemeClr val="tx1"/>
                </a:solidFill>
                <a:latin typeface="Arial" pitchFamily="34" charset="0"/>
                <a:cs typeface="Arial" pitchFamily="34" charset="0"/>
              </a:rPr>
              <a:t> </a:t>
            </a:r>
            <a:r>
              <a:rPr lang="fr-FR" sz="1600" dirty="0">
                <a:latin typeface="Arial" pitchFamily="34" charset="0"/>
                <a:cs typeface="Arial" pitchFamily="34" charset="0"/>
              </a:rPr>
              <a:t>: </a:t>
            </a:r>
            <a:r>
              <a:rPr lang="fr-FR" sz="1600" dirty="0">
                <a:solidFill>
                  <a:schemeClr val="tx1"/>
                </a:solidFill>
                <a:latin typeface="Arial" pitchFamily="34" charset="0"/>
                <a:cs typeface="Arial" pitchFamily="34" charset="0"/>
              </a:rPr>
              <a:t>supporters de principes marxistes tels que "toute propriété privée est du vol", les personnes ayant cette sensibilité souhaitent une propriété collective et un service public distribuant équitablement les richesses</a:t>
            </a:r>
            <a:endParaRPr lang="fr-FR" sz="1600" u="sng" dirty="0">
              <a:solidFill>
                <a:schemeClr val="tx1"/>
              </a:solidFill>
              <a:latin typeface="Arial" pitchFamily="34" charset="0"/>
              <a:cs typeface="Arial" pitchFamily="34" charset="0"/>
            </a:endParaRPr>
          </a:p>
          <a:p>
            <a:pPr algn="just">
              <a:buFont typeface="Wingdings 2" pitchFamily="18" charset="2"/>
              <a:buNone/>
              <a:defRPr/>
            </a:pPr>
            <a:endParaRPr lang="fr-FR" sz="1600" u="sng" dirty="0">
              <a:solidFill>
                <a:schemeClr val="tx1"/>
              </a:solidFill>
              <a:latin typeface="Arial" pitchFamily="34" charset="0"/>
              <a:cs typeface="Arial" pitchFamily="34" charset="0"/>
              <a:sym typeface="Wingdings" pitchFamily="2" charset="2"/>
            </a:endParaRPr>
          </a:p>
        </p:txBody>
      </p:sp>
      <p:sp>
        <p:nvSpPr>
          <p:cNvPr id="7" name="Rectangle à coins arrondis 6"/>
          <p:cNvSpPr/>
          <p:nvPr/>
        </p:nvSpPr>
        <p:spPr>
          <a:xfrm>
            <a:off x="285750" y="4786313"/>
            <a:ext cx="8643938" cy="1214437"/>
          </a:xfrm>
          <a:prstGeom prst="roundRect">
            <a:avLst/>
          </a:prstGeom>
          <a:solidFill>
            <a:srgbClr val="FF66CC"/>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buFont typeface="Wingdings 2" pitchFamily="18" charset="2"/>
              <a:buNone/>
              <a:defRPr/>
            </a:pPr>
            <a:r>
              <a:rPr lang="fr-FR" sz="2400" b="1" u="sng" dirty="0">
                <a:solidFill>
                  <a:schemeClr val="tx1"/>
                </a:solidFill>
                <a:latin typeface="Arial" pitchFamily="34" charset="0"/>
                <a:cs typeface="Arial" pitchFamily="34" charset="0"/>
              </a:rPr>
              <a:t>Post-</a:t>
            </a:r>
            <a:r>
              <a:rPr lang="fr-FR" sz="2400" b="1" u="sng" dirty="0" err="1">
                <a:solidFill>
                  <a:schemeClr val="tx1"/>
                </a:solidFill>
                <a:latin typeface="Arial" pitchFamily="34" charset="0"/>
                <a:cs typeface="Arial" pitchFamily="34" charset="0"/>
              </a:rPr>
              <a:t>Materialists</a:t>
            </a:r>
            <a:r>
              <a:rPr lang="fr-FR" sz="1600" u="sng" dirty="0">
                <a:latin typeface="Arial" pitchFamily="34" charset="0"/>
                <a:cs typeface="Arial" pitchFamily="34" charset="0"/>
              </a:rPr>
              <a:t> </a:t>
            </a:r>
            <a:r>
              <a:rPr lang="fr-FR" sz="1600" dirty="0">
                <a:latin typeface="Arial" pitchFamily="34" charset="0"/>
                <a:cs typeface="Arial" pitchFamily="34" charset="0"/>
              </a:rPr>
              <a:t>: </a:t>
            </a:r>
            <a:r>
              <a:rPr lang="fr-FR" sz="1600" dirty="0">
                <a:solidFill>
                  <a:schemeClr val="tx1"/>
                </a:solidFill>
                <a:latin typeface="Arial" pitchFamily="34" charset="0"/>
                <a:cs typeface="Arial" pitchFamily="34" charset="0"/>
              </a:rPr>
              <a:t>expérimenter et être sont les leitmotivs de ce groupe qui a dépassé la problématique de la propriété et s'investit maintenant dans la vie. Ils consomment, bien sûr, </a:t>
            </a:r>
          </a:p>
          <a:p>
            <a:pPr algn="just">
              <a:buFont typeface="Wingdings 2" pitchFamily="18" charset="2"/>
              <a:buNone/>
              <a:defRPr/>
            </a:pPr>
            <a:endParaRPr lang="fr-FR" sz="1600" u="sng" dirty="0">
              <a:solidFill>
                <a:schemeClr val="tx1"/>
              </a:solidFill>
              <a:latin typeface="Arial" pitchFamily="34" charset="0"/>
              <a:cs typeface="Arial" pitchFamily="34" charset="0"/>
              <a:sym typeface="Wingdings" pitchFamily="2" charset="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à coins arrondis 2"/>
          <p:cNvSpPr/>
          <p:nvPr/>
        </p:nvSpPr>
        <p:spPr>
          <a:xfrm>
            <a:off x="357188" y="357188"/>
            <a:ext cx="8358187" cy="2214562"/>
          </a:xfrm>
          <a:prstGeom prst="roundRect">
            <a:avLst/>
          </a:prstGeom>
          <a:solidFill>
            <a:srgbClr val="FF66CC"/>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fr-FR" sz="2400" b="1" u="sng" dirty="0">
                <a:solidFill>
                  <a:schemeClr val="tx1"/>
                </a:solidFill>
                <a:latin typeface="Arial" pitchFamily="34" charset="0"/>
                <a:cs typeface="Arial" pitchFamily="34" charset="0"/>
              </a:rPr>
              <a:t>Les early adopters</a:t>
            </a:r>
            <a:r>
              <a:rPr lang="fr-FR" sz="2400" b="1" dirty="0">
                <a:solidFill>
                  <a:schemeClr val="tx1"/>
                </a:solidFill>
                <a:latin typeface="Times New Roman" pitchFamily="18" charset="0"/>
                <a:cs typeface="Times New Roman" pitchFamily="18" charset="0"/>
              </a:rPr>
              <a:t>: </a:t>
            </a:r>
            <a:r>
              <a:rPr lang="fr-FR" sz="1600" dirty="0">
                <a:solidFill>
                  <a:schemeClr val="tx1"/>
                </a:solidFill>
                <a:latin typeface="Arial" pitchFamily="34" charset="0"/>
                <a:cs typeface="Arial" pitchFamily="34" charset="0"/>
              </a:rPr>
              <a:t>Il s'agit d'acheteurs précoces qui jouent un rôle d'entraînement stratégique en raison de leur pouvoir d'influence. On les qualifie d'utilisateurs de la première heure. Consommateurs à l'affut des nouveautés qui entrainent les autres dans leurs choix de consommation. De façon contradictoire, les early adopters, supportent mal les influences et ne forment pas vraiment une communauté, ils sont très difficiles à cerner donc à toucher. L'intérêt de toucher cette cible réside dans le fait que ce sont des leaders d'opinions, des </a:t>
            </a:r>
            <a:r>
              <a:rPr lang="fr-FR" sz="1600" dirty="0" err="1">
                <a:solidFill>
                  <a:schemeClr val="tx1"/>
                </a:solidFill>
                <a:latin typeface="Arial" pitchFamily="34" charset="0"/>
                <a:cs typeface="Arial" pitchFamily="34" charset="0"/>
              </a:rPr>
              <a:t>influenceurs</a:t>
            </a:r>
            <a:r>
              <a:rPr lang="fr-FR" sz="1600" dirty="0">
                <a:solidFill>
                  <a:schemeClr val="tx1"/>
                </a:solidFill>
                <a:latin typeface="Arial" pitchFamily="34" charset="0"/>
                <a:cs typeface="Arial" pitchFamily="34" charset="0"/>
              </a:rPr>
              <a:t>...</a:t>
            </a:r>
          </a:p>
        </p:txBody>
      </p:sp>
      <p:sp>
        <p:nvSpPr>
          <p:cNvPr id="4" name="Rectangle à coins arrondis 3"/>
          <p:cNvSpPr/>
          <p:nvPr/>
        </p:nvSpPr>
        <p:spPr>
          <a:xfrm>
            <a:off x="285750" y="4357688"/>
            <a:ext cx="8358188" cy="2286000"/>
          </a:xfrm>
          <a:prstGeom prst="roundRect">
            <a:avLst/>
          </a:prstGeom>
          <a:solidFill>
            <a:srgbClr val="FF66CC"/>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fr-FR" sz="2400" b="1" u="sng" dirty="0">
                <a:solidFill>
                  <a:schemeClr val="tx1"/>
                </a:solidFill>
                <a:latin typeface="Arial" pitchFamily="34" charset="0"/>
                <a:cs typeface="Arial" pitchFamily="34" charset="0"/>
              </a:rPr>
              <a:t>Les célibattantes:</a:t>
            </a:r>
            <a:r>
              <a:rPr lang="fr-FR" sz="2400" b="1" dirty="0">
                <a:solidFill>
                  <a:schemeClr val="tx1"/>
                </a:solidFill>
                <a:latin typeface="Arial" pitchFamily="34" charset="0"/>
                <a:cs typeface="Arial" pitchFamily="34" charset="0"/>
              </a:rPr>
              <a:t> </a:t>
            </a:r>
            <a:r>
              <a:rPr lang="fr-FR" sz="1600" dirty="0">
                <a:solidFill>
                  <a:schemeClr val="tx1"/>
                </a:solidFill>
                <a:latin typeface="Arial" pitchFamily="34" charset="0"/>
                <a:cs typeface="Arial" pitchFamily="34" charset="0"/>
              </a:rPr>
              <a:t>Femmes urbaines, actives et ambitieuses, elles cultivent leur forme, leur look et leur passions à l'image de </a:t>
            </a:r>
            <a:r>
              <a:rPr lang="fr-FR" sz="1600" dirty="0" err="1">
                <a:solidFill>
                  <a:schemeClr val="tx1"/>
                </a:solidFill>
                <a:latin typeface="Arial" pitchFamily="34" charset="0"/>
                <a:cs typeface="Arial" pitchFamily="34" charset="0"/>
              </a:rPr>
              <a:t>Briget</a:t>
            </a:r>
            <a:r>
              <a:rPr lang="fr-FR" sz="1600" dirty="0">
                <a:solidFill>
                  <a:schemeClr val="tx1"/>
                </a:solidFill>
                <a:latin typeface="Arial" pitchFamily="34" charset="0"/>
                <a:cs typeface="Arial" pitchFamily="34" charset="0"/>
              </a:rPr>
              <a:t> </a:t>
            </a:r>
            <a:r>
              <a:rPr lang="fr-FR" sz="1600" dirty="0" err="1">
                <a:solidFill>
                  <a:schemeClr val="tx1"/>
                </a:solidFill>
                <a:latin typeface="Arial" pitchFamily="34" charset="0"/>
                <a:cs typeface="Arial" pitchFamily="34" charset="0"/>
              </a:rPr>
              <a:t>jones</a:t>
            </a:r>
            <a:r>
              <a:rPr lang="fr-FR" sz="1600" dirty="0">
                <a:solidFill>
                  <a:schemeClr val="tx1"/>
                </a:solidFill>
                <a:latin typeface="Arial" pitchFamily="34" charset="0"/>
                <a:cs typeface="Arial" pitchFamily="34" charset="0"/>
              </a:rPr>
              <a:t>. Phénomène récent, signe de l'évolution des mentalités et du progrès, ces femmes de trente ans, célibataires, indépendantes et qui ont réussi professionnellement sont de plus en plus prises en compte par les annonceurs. Mais les annonceurs doivent faire attention au message véhiculé. En effet, pas question de renvoyer à ces femmes l'image de la solitude. Il est préférable d'évoquer l'indépendance et l'autonomie de cette cible.</a:t>
            </a:r>
          </a:p>
        </p:txBody>
      </p:sp>
      <p:sp>
        <p:nvSpPr>
          <p:cNvPr id="5" name="Rectangle à coins arrondis 4"/>
          <p:cNvSpPr/>
          <p:nvPr/>
        </p:nvSpPr>
        <p:spPr>
          <a:xfrm>
            <a:off x="357188" y="2928938"/>
            <a:ext cx="8358187" cy="928687"/>
          </a:xfrm>
          <a:prstGeom prst="roundRect">
            <a:avLst/>
          </a:prstGeom>
          <a:solidFill>
            <a:srgbClr val="FF66CC"/>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fr-FR" sz="2400" b="1" u="sng" dirty="0">
                <a:solidFill>
                  <a:schemeClr val="tx1"/>
                </a:solidFill>
                <a:latin typeface="Arial" pitchFamily="34" charset="0"/>
                <a:cs typeface="Arial" pitchFamily="34" charset="0"/>
              </a:rPr>
              <a:t>Les weekenders</a:t>
            </a:r>
            <a:r>
              <a:rPr lang="fr-FR" sz="2400" b="1" dirty="0">
                <a:solidFill>
                  <a:schemeClr val="tx1"/>
                </a:solidFill>
                <a:latin typeface="Arial" pitchFamily="34" charset="0"/>
                <a:cs typeface="Arial" pitchFamily="34" charset="0"/>
              </a:rPr>
              <a:t>: </a:t>
            </a:r>
            <a:r>
              <a:rPr lang="fr-FR" sz="1600" dirty="0">
                <a:solidFill>
                  <a:schemeClr val="tx1"/>
                </a:solidFill>
                <a:latin typeface="Arial" pitchFamily="34" charset="0"/>
                <a:cs typeface="Arial" pitchFamily="34" charset="0"/>
              </a:rPr>
              <a:t>Consommateurs qui concentrent leurs achats en fin de semaine. ce groupe regroupe plusieurs cibles en une seule.</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357188" y="500063"/>
            <a:ext cx="8358187" cy="3071812"/>
          </a:xfrm>
          <a:prstGeom prst="roundRect">
            <a:avLst/>
          </a:prstGeom>
          <a:solidFill>
            <a:srgbClr val="FF66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buFont typeface="Wingdings 2" pitchFamily="18" charset="2"/>
              <a:buNone/>
              <a:defRPr/>
            </a:pPr>
            <a:endParaRPr lang="fr-FR" u="sng" dirty="0">
              <a:latin typeface="Times New Roman" pitchFamily="18" charset="0"/>
              <a:cs typeface="Times New Roman" pitchFamily="18" charset="0"/>
            </a:endParaRPr>
          </a:p>
          <a:p>
            <a:pPr algn="just">
              <a:buFont typeface="Wingdings 2" pitchFamily="18" charset="2"/>
              <a:buNone/>
              <a:defRPr/>
            </a:pPr>
            <a:endParaRPr lang="fr-FR" u="sng" dirty="0">
              <a:latin typeface="Times New Roman" pitchFamily="18" charset="0"/>
              <a:cs typeface="Times New Roman" pitchFamily="18" charset="0"/>
            </a:endParaRPr>
          </a:p>
          <a:p>
            <a:pPr algn="just">
              <a:buFont typeface="Wingdings 2" pitchFamily="18" charset="2"/>
              <a:buNone/>
              <a:defRPr/>
            </a:pPr>
            <a:r>
              <a:rPr lang="fr-FR" sz="2400" b="1" u="sng" dirty="0">
                <a:solidFill>
                  <a:schemeClr val="tx1"/>
                </a:solidFill>
                <a:latin typeface="Arial" pitchFamily="34" charset="0"/>
                <a:cs typeface="Arial" pitchFamily="34" charset="0"/>
              </a:rPr>
              <a:t>Les bobos</a:t>
            </a:r>
            <a:r>
              <a:rPr lang="fr-FR" sz="2400" b="1" dirty="0">
                <a:solidFill>
                  <a:schemeClr val="tx1"/>
                </a:solidFill>
                <a:latin typeface="Arial" pitchFamily="34" charset="0"/>
                <a:cs typeface="Arial" pitchFamily="34" charset="0"/>
              </a:rPr>
              <a:t>: </a:t>
            </a:r>
            <a:r>
              <a:rPr lang="fr-FR" sz="1600" dirty="0">
                <a:solidFill>
                  <a:schemeClr val="tx1"/>
                </a:solidFill>
                <a:latin typeface="Arial" pitchFamily="34" charset="0"/>
                <a:cs typeface="Arial" pitchFamily="34" charset="0"/>
              </a:rPr>
              <a:t>Les bobos ou bourgeois bohèmes sont les enfants du baby-boom. Ils ont entre trente et trente-cinq ans, surdiplômés, artistes, publicitaires, journalistes, fervents utilisateurs d'internet. Cette cible au fort pouvoir d'achat, entre 7 000 euros et 22 800 euros de revenus mensuels, intéresse tout naturellement les marques, mais les définir reste difficile car il s'agit d'une famille pleine de contradictions. En effet, le bobo est un savant mélange entre le hippie et le yuppie, il est aisé, mais il ne doit surtout pas montrer de façon ostentatoire ses revenus. Ses valeurs de prédilections sont l'étique, l'épanouissement personnel, une petite dose d'anticonformisme et la recherche de bien-être. Ce consommateur atypique est souvent un révélateur de tendances et par la même un </a:t>
            </a:r>
            <a:r>
              <a:rPr lang="fr-FR" sz="1600" dirty="0" err="1">
                <a:solidFill>
                  <a:schemeClr val="tx1"/>
                </a:solidFill>
                <a:latin typeface="Arial" pitchFamily="34" charset="0"/>
                <a:cs typeface="Arial" pitchFamily="34" charset="0"/>
              </a:rPr>
              <a:t>influenceur</a:t>
            </a:r>
            <a:r>
              <a:rPr lang="fr-FR" sz="1600" dirty="0">
                <a:solidFill>
                  <a:schemeClr val="tx1"/>
                </a:solidFill>
                <a:latin typeface="Arial" pitchFamily="34" charset="0"/>
                <a:cs typeface="Arial" pitchFamily="34" charset="0"/>
              </a:rPr>
              <a:t>.</a:t>
            </a:r>
          </a:p>
          <a:p>
            <a:pPr algn="just">
              <a:buFont typeface="Wingdings 2" pitchFamily="18" charset="2"/>
              <a:buNone/>
              <a:defRPr/>
            </a:pPr>
            <a:endParaRPr lang="fr-FR" dirty="0">
              <a:latin typeface="Times New Roman" pitchFamily="18" charset="0"/>
              <a:cs typeface="Times New Roman" pitchFamily="18" charset="0"/>
            </a:endParaRPr>
          </a:p>
          <a:p>
            <a:pPr algn="just">
              <a:defRPr/>
            </a:pPr>
            <a:endParaRPr lang="fr-FR" dirty="0"/>
          </a:p>
        </p:txBody>
      </p:sp>
      <p:sp>
        <p:nvSpPr>
          <p:cNvPr id="5" name="Rectangle à coins arrondis 4"/>
          <p:cNvSpPr/>
          <p:nvPr/>
        </p:nvSpPr>
        <p:spPr>
          <a:xfrm>
            <a:off x="428625" y="4143375"/>
            <a:ext cx="8358188" cy="1643063"/>
          </a:xfrm>
          <a:prstGeom prst="roundRect">
            <a:avLst/>
          </a:prstGeom>
          <a:solidFill>
            <a:srgbClr val="FF66CC"/>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73050" indent="-273050" algn="just" fontAlgn="auto">
              <a:spcBef>
                <a:spcPts val="0"/>
              </a:spcBef>
              <a:spcAft>
                <a:spcPts val="0"/>
              </a:spcAft>
              <a:defRPr/>
            </a:pPr>
            <a:r>
              <a:rPr lang="fr-FR" sz="3200" b="1" dirty="0">
                <a:latin typeface="Times New Roman" pitchFamily="18" charset="0"/>
                <a:cs typeface="Times New Roman" pitchFamily="18" charset="0"/>
              </a:rPr>
              <a:t>	</a:t>
            </a:r>
            <a:r>
              <a:rPr lang="fr-FR" sz="2400" b="1" u="sng" dirty="0">
                <a:solidFill>
                  <a:schemeClr val="tx1"/>
                </a:solidFill>
                <a:latin typeface="Arial" pitchFamily="34" charset="0"/>
                <a:cs typeface="Arial" pitchFamily="34" charset="0"/>
              </a:rPr>
              <a:t>Les </a:t>
            </a:r>
            <a:r>
              <a:rPr lang="fr-FR" sz="2400" b="1" u="sng" dirty="0" err="1">
                <a:solidFill>
                  <a:schemeClr val="tx1"/>
                </a:solidFill>
                <a:latin typeface="Arial" pitchFamily="34" charset="0"/>
                <a:cs typeface="Arial" pitchFamily="34" charset="0"/>
              </a:rPr>
              <a:t>Oupos</a:t>
            </a:r>
            <a:r>
              <a:rPr lang="fr-FR" sz="2400" b="1" dirty="0">
                <a:solidFill>
                  <a:schemeClr val="tx1"/>
                </a:solidFill>
                <a:latin typeface="Arial" pitchFamily="34" charset="0"/>
                <a:cs typeface="Arial" pitchFamily="34" charset="0"/>
              </a:rPr>
              <a:t> </a:t>
            </a:r>
            <a:r>
              <a:rPr lang="fr-FR" b="1" dirty="0">
                <a:solidFill>
                  <a:schemeClr val="tx1"/>
                </a:solidFill>
                <a:latin typeface="Arial" pitchFamily="34" charset="0"/>
                <a:cs typeface="Arial" pitchFamily="34" charset="0"/>
              </a:rPr>
              <a:t>: </a:t>
            </a:r>
            <a:r>
              <a:rPr lang="fr-FR" sz="1600" dirty="0">
                <a:solidFill>
                  <a:schemeClr val="tx1"/>
                </a:solidFill>
                <a:latin typeface="Arial" pitchFamily="34" charset="0"/>
                <a:cs typeface="Arial" pitchFamily="34" charset="0"/>
              </a:rPr>
              <a:t>Enfants des bobos, ils sont obnubilés par leur réussite professionnelle. Phénomène développé aux USA, ce sont des étudiants américains qui se caractériseraient par leur efficacité et leur intelligence, mais aussi par leur manque de valeurs.</a:t>
            </a:r>
          </a:p>
          <a:p>
            <a:pPr marL="273050" indent="-273050" algn="just" fontAlgn="auto">
              <a:spcBef>
                <a:spcPts val="0"/>
              </a:spcBef>
              <a:spcAft>
                <a:spcPts val="0"/>
              </a:spcAft>
              <a:defRPr/>
            </a:pPr>
            <a:endParaRPr lang="fr-FR" sz="16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85750" y="571500"/>
            <a:ext cx="8429625" cy="1000125"/>
          </a:xfrm>
          <a:prstGeom prst="roundRect">
            <a:avLst/>
          </a:prstGeom>
          <a:solidFill>
            <a:srgbClr val="FF66CC"/>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73050" indent="-273050" algn="just" fontAlgn="auto">
              <a:spcBef>
                <a:spcPts val="0"/>
              </a:spcBef>
              <a:spcAft>
                <a:spcPts val="0"/>
              </a:spcAft>
              <a:defRPr/>
            </a:pPr>
            <a:endParaRPr lang="fr-FR" sz="1600" b="1" dirty="0">
              <a:latin typeface="Arial" pitchFamily="34" charset="0"/>
              <a:cs typeface="Arial" pitchFamily="34" charset="0"/>
            </a:endParaRPr>
          </a:p>
          <a:p>
            <a:pPr marL="273050" indent="-273050" algn="just" fontAlgn="auto">
              <a:spcBef>
                <a:spcPts val="0"/>
              </a:spcBef>
              <a:spcAft>
                <a:spcPts val="0"/>
              </a:spcAft>
              <a:defRPr/>
            </a:pPr>
            <a:r>
              <a:rPr lang="fr-FR" sz="2400" b="1" u="sng" dirty="0">
                <a:solidFill>
                  <a:schemeClr val="tx1"/>
                </a:solidFill>
                <a:latin typeface="Arial" pitchFamily="34" charset="0"/>
                <a:cs typeface="Arial" pitchFamily="34" charset="0"/>
              </a:rPr>
              <a:t>Les </a:t>
            </a:r>
            <a:r>
              <a:rPr lang="fr-FR" sz="2400" b="1" u="sng" dirty="0" err="1">
                <a:solidFill>
                  <a:schemeClr val="tx1"/>
                </a:solidFill>
                <a:latin typeface="Arial" pitchFamily="34" charset="0"/>
                <a:cs typeface="Arial" pitchFamily="34" charset="0"/>
              </a:rPr>
              <a:t>Probos</a:t>
            </a:r>
            <a:r>
              <a:rPr lang="fr-FR" sz="2400" dirty="0">
                <a:solidFill>
                  <a:schemeClr val="tx1"/>
                </a:solidFill>
                <a:latin typeface="Arial" pitchFamily="34" charset="0"/>
                <a:cs typeface="Arial" pitchFamily="34" charset="0"/>
              </a:rPr>
              <a:t>:</a:t>
            </a:r>
            <a:r>
              <a:rPr lang="fr-FR" sz="3200" dirty="0">
                <a:solidFill>
                  <a:schemeClr val="tx1"/>
                </a:solidFill>
                <a:latin typeface="Arial" pitchFamily="34" charset="0"/>
                <a:cs typeface="Arial" pitchFamily="34" charset="0"/>
              </a:rPr>
              <a:t> </a:t>
            </a:r>
            <a:r>
              <a:rPr lang="fr-FR" sz="1600" dirty="0">
                <a:solidFill>
                  <a:schemeClr val="tx1"/>
                </a:solidFill>
                <a:latin typeface="Arial" pitchFamily="34" charset="0"/>
                <a:cs typeface="Arial" pitchFamily="34" charset="0"/>
              </a:rPr>
              <a:t>Que l'on pourrait qualifier de bobos sans sous ou encore d'intellos précaires</a:t>
            </a:r>
          </a:p>
          <a:p>
            <a:pPr marL="273050" indent="-273050" algn="just" fontAlgn="auto">
              <a:spcBef>
                <a:spcPts val="0"/>
              </a:spcBef>
              <a:spcAft>
                <a:spcPts val="0"/>
              </a:spcAft>
              <a:defRPr/>
            </a:pPr>
            <a:endParaRPr lang="fr-FR" sz="1600" b="1" dirty="0">
              <a:solidFill>
                <a:schemeClr val="tx1"/>
              </a:solidFill>
              <a:latin typeface="Arial" pitchFamily="34" charset="0"/>
              <a:cs typeface="Arial" pitchFamily="34" charset="0"/>
            </a:endParaRPr>
          </a:p>
        </p:txBody>
      </p:sp>
      <p:sp>
        <p:nvSpPr>
          <p:cNvPr id="7" name="Rectangle à coins arrondis 6"/>
          <p:cNvSpPr/>
          <p:nvPr/>
        </p:nvSpPr>
        <p:spPr>
          <a:xfrm>
            <a:off x="214313" y="2071688"/>
            <a:ext cx="8643937" cy="3500437"/>
          </a:xfrm>
          <a:prstGeom prst="roundRect">
            <a:avLst/>
          </a:prstGeom>
          <a:solidFill>
            <a:srgbClr val="FF66CC"/>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73050" indent="-273050" algn="just">
              <a:defRPr/>
            </a:pPr>
            <a:r>
              <a:rPr lang="fr-FR" sz="2400" b="1" u="sng" dirty="0">
                <a:solidFill>
                  <a:schemeClr val="tx1"/>
                </a:solidFill>
                <a:latin typeface="Arial" pitchFamily="34" charset="0"/>
                <a:cs typeface="Arial" pitchFamily="34" charset="0"/>
              </a:rPr>
              <a:t>Les jeunes adultes</a:t>
            </a:r>
            <a:r>
              <a:rPr lang="fr-FR" sz="2400" b="1" dirty="0">
                <a:solidFill>
                  <a:schemeClr val="tx1"/>
                </a:solidFill>
                <a:latin typeface="Arial" pitchFamily="34" charset="0"/>
                <a:cs typeface="Arial" pitchFamily="34" charset="0"/>
              </a:rPr>
              <a:t> : </a:t>
            </a:r>
          </a:p>
          <a:p>
            <a:pPr marL="273050" indent="-273050" algn="just">
              <a:defRPr/>
            </a:pPr>
            <a:r>
              <a:rPr lang="fr-FR" sz="1600" dirty="0">
                <a:solidFill>
                  <a:schemeClr val="tx1"/>
                </a:solidFill>
                <a:latin typeface="Arial" pitchFamily="34" charset="0"/>
                <a:cs typeface="Arial" pitchFamily="34" charset="0"/>
              </a:rPr>
              <a:t>Ils ont entre 20 et 30 ans  et ils sont étiquetés sous le nom de code : </a:t>
            </a:r>
            <a:r>
              <a:rPr lang="fr-FR" sz="1600" i="1" dirty="0" err="1">
                <a:solidFill>
                  <a:schemeClr val="tx1"/>
                </a:solidFill>
                <a:latin typeface="Arial" pitchFamily="34" charset="0"/>
                <a:cs typeface="Arial" pitchFamily="34" charset="0"/>
              </a:rPr>
              <a:t>Xers</a:t>
            </a:r>
            <a:endParaRPr lang="fr-FR" sz="1600" i="1" dirty="0">
              <a:solidFill>
                <a:schemeClr val="tx1"/>
              </a:solidFill>
              <a:latin typeface="Arial" pitchFamily="34" charset="0"/>
              <a:cs typeface="Arial" pitchFamily="34" charset="0"/>
            </a:endParaRPr>
          </a:p>
          <a:p>
            <a:pPr marL="273050" indent="-273050" algn="just">
              <a:defRPr/>
            </a:pPr>
            <a:endParaRPr lang="fr-FR" sz="1600" i="1" dirty="0">
              <a:solidFill>
                <a:schemeClr val="tx1"/>
              </a:solidFill>
              <a:latin typeface="Arial" pitchFamily="34" charset="0"/>
              <a:cs typeface="Arial" pitchFamily="34" charset="0"/>
            </a:endParaRPr>
          </a:p>
          <a:p>
            <a:pPr marL="273050" indent="-273050" algn="just">
              <a:buFont typeface="Arial" pitchFamily="34" charset="0"/>
              <a:buChar char="•"/>
              <a:defRPr/>
            </a:pPr>
            <a:r>
              <a:rPr lang="fr-FR" sz="1600" dirty="0">
                <a:solidFill>
                  <a:schemeClr val="tx1"/>
                </a:solidFill>
                <a:latin typeface="Arial" pitchFamily="34" charset="0"/>
                <a:cs typeface="Arial" pitchFamily="34" charset="0"/>
              </a:rPr>
              <a:t> Les "</a:t>
            </a:r>
            <a:r>
              <a:rPr lang="fr-FR" sz="1600" dirty="0" err="1">
                <a:solidFill>
                  <a:schemeClr val="tx1"/>
                </a:solidFill>
                <a:latin typeface="Arial" pitchFamily="34" charset="0"/>
                <a:cs typeface="Arial" pitchFamily="34" charset="0"/>
              </a:rPr>
              <a:t>Xers</a:t>
            </a:r>
            <a:r>
              <a:rPr lang="fr-FR" sz="1600" dirty="0">
                <a:solidFill>
                  <a:schemeClr val="tx1"/>
                </a:solidFill>
                <a:latin typeface="Arial" pitchFamily="34" charset="0"/>
                <a:cs typeface="Arial" pitchFamily="34" charset="0"/>
              </a:rPr>
              <a:t>" grandissent dans des familles où les deux parents travaillent, si bien qu'ils  deviennent "indépendants" plus tôt :</a:t>
            </a:r>
          </a:p>
          <a:p>
            <a:pPr marL="273050" indent="-273050" algn="just">
              <a:defRPr/>
            </a:pPr>
            <a:endParaRPr lang="fr-FR" sz="1600" dirty="0">
              <a:solidFill>
                <a:schemeClr val="tx1"/>
              </a:solidFill>
              <a:latin typeface="Arial" pitchFamily="34" charset="0"/>
              <a:cs typeface="Arial" pitchFamily="34" charset="0"/>
            </a:endParaRPr>
          </a:p>
          <a:p>
            <a:pPr marL="273050" indent="-273050" algn="just">
              <a:buFont typeface="Arial" pitchFamily="34" charset="0"/>
              <a:buChar char="•"/>
              <a:defRPr/>
            </a:pPr>
            <a:r>
              <a:rPr lang="fr-FR" sz="1600" dirty="0">
                <a:solidFill>
                  <a:schemeClr val="tx1"/>
                </a:solidFill>
                <a:latin typeface="Arial" pitchFamily="34" charset="0"/>
                <a:cs typeface="Arial" pitchFamily="34" charset="0"/>
              </a:rPr>
              <a:t>La détente, le Zen  sont  pour eux, un art de vivre. Et vous le retrouvez dans leurs habitudes de consommation.</a:t>
            </a:r>
          </a:p>
          <a:p>
            <a:pPr marL="273050" indent="-273050" algn="just">
              <a:defRPr/>
            </a:pPr>
            <a:endParaRPr lang="fr-FR" sz="1600" dirty="0">
              <a:solidFill>
                <a:schemeClr val="tx1"/>
              </a:solidFill>
              <a:latin typeface="Arial" pitchFamily="34" charset="0"/>
              <a:cs typeface="Arial" pitchFamily="34" charset="0"/>
            </a:endParaRPr>
          </a:p>
          <a:p>
            <a:pPr marL="273050" indent="-273050" algn="just">
              <a:buFont typeface="Arial" pitchFamily="34" charset="0"/>
              <a:buChar char="•"/>
              <a:defRPr/>
            </a:pPr>
            <a:r>
              <a:rPr lang="fr-FR" sz="1600" dirty="0">
                <a:solidFill>
                  <a:schemeClr val="tx1"/>
                </a:solidFill>
                <a:latin typeface="Arial" pitchFamily="34" charset="0"/>
                <a:cs typeface="Arial" pitchFamily="34" charset="0"/>
              </a:rPr>
              <a:t>Ils sont très réceptifs à la sauvegarde de valeurs essentielles, les jeunes adultes ont besoin de se détendre, de lutter contre le stress et de retrouver une forme de sérénité.</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14313" y="571500"/>
            <a:ext cx="8643937" cy="6000750"/>
          </a:xfrm>
          <a:prstGeom prst="roundRect">
            <a:avLst/>
          </a:prstGeom>
          <a:solidFill>
            <a:srgbClr val="FF66CC"/>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ts val="0"/>
              </a:spcBef>
              <a:spcAft>
                <a:spcPts val="0"/>
              </a:spcAft>
              <a:defRPr/>
            </a:pPr>
            <a:r>
              <a:rPr lang="fr-FR" sz="2400" b="1" u="sng" dirty="0">
                <a:solidFill>
                  <a:schemeClr val="tx1"/>
                </a:solidFill>
                <a:latin typeface="Arial" pitchFamily="34" charset="0"/>
                <a:cs typeface="Arial" pitchFamily="34" charset="0"/>
              </a:rPr>
              <a:t>Les jeunes adultes</a:t>
            </a:r>
            <a:r>
              <a:rPr lang="fr-FR" sz="2400" b="1" dirty="0">
                <a:solidFill>
                  <a:schemeClr val="tx1"/>
                </a:solidFill>
                <a:latin typeface="Arial" pitchFamily="34" charset="0"/>
                <a:cs typeface="Arial" pitchFamily="34" charset="0"/>
              </a:rPr>
              <a:t> (suite): </a:t>
            </a:r>
          </a:p>
          <a:p>
            <a:pPr algn="just" fontAlgn="auto">
              <a:spcBef>
                <a:spcPts val="0"/>
              </a:spcBef>
              <a:spcAft>
                <a:spcPts val="0"/>
              </a:spcAft>
              <a:defRPr/>
            </a:pPr>
            <a:endParaRPr lang="fr-FR" sz="1600" b="1" dirty="0">
              <a:solidFill>
                <a:schemeClr val="tx1"/>
              </a:solidFill>
              <a:latin typeface="Arial" pitchFamily="34" charset="0"/>
              <a:cs typeface="Arial" pitchFamily="34" charset="0"/>
            </a:endParaRPr>
          </a:p>
          <a:p>
            <a:pPr algn="just" fontAlgn="auto">
              <a:spcBef>
                <a:spcPts val="0"/>
              </a:spcBef>
              <a:spcAft>
                <a:spcPts val="0"/>
              </a:spcAft>
              <a:buFont typeface="Arial" pitchFamily="34" charset="0"/>
              <a:buChar char="•"/>
              <a:defRPr/>
            </a:pPr>
            <a:r>
              <a:rPr lang="fr-FR" sz="1600" b="1" dirty="0">
                <a:solidFill>
                  <a:schemeClr val="tx1"/>
                </a:solidFill>
                <a:latin typeface="Arial" pitchFamily="34" charset="0"/>
                <a:cs typeface="Arial" pitchFamily="34" charset="0"/>
              </a:rPr>
              <a:t>  </a:t>
            </a:r>
            <a:r>
              <a:rPr lang="fr-FR" sz="1600" dirty="0">
                <a:solidFill>
                  <a:schemeClr val="tx1"/>
                </a:solidFill>
                <a:latin typeface="Arial" pitchFamily="34" charset="0"/>
                <a:cs typeface="Arial" pitchFamily="34" charset="0"/>
              </a:rPr>
              <a:t>Cette génération, dont la caractéristique principale semble être l'individualisme, est difficile à cerner par les sociologues </a:t>
            </a:r>
          </a:p>
          <a:p>
            <a:pPr algn="just" fontAlgn="auto">
              <a:spcBef>
                <a:spcPts val="0"/>
              </a:spcBef>
              <a:spcAft>
                <a:spcPts val="0"/>
              </a:spcAft>
              <a:buFont typeface="Arial" pitchFamily="34" charset="0"/>
              <a:buChar char="•"/>
              <a:defRPr/>
            </a:pPr>
            <a:r>
              <a:rPr lang="fr-FR" sz="1600" dirty="0">
                <a:solidFill>
                  <a:schemeClr val="tx1"/>
                </a:solidFill>
                <a:latin typeface="Arial" pitchFamily="34" charset="0"/>
                <a:cs typeface="Arial" pitchFamily="34" charset="0"/>
              </a:rPr>
              <a:t>  Les </a:t>
            </a:r>
            <a:r>
              <a:rPr lang="fr-FR" sz="1600" dirty="0" err="1">
                <a:solidFill>
                  <a:schemeClr val="tx1"/>
                </a:solidFill>
                <a:latin typeface="Arial" pitchFamily="34" charset="0"/>
                <a:cs typeface="Arial" pitchFamily="34" charset="0"/>
              </a:rPr>
              <a:t>Xers</a:t>
            </a:r>
            <a:r>
              <a:rPr lang="fr-FR" sz="1600" dirty="0">
                <a:solidFill>
                  <a:schemeClr val="tx1"/>
                </a:solidFill>
                <a:latin typeface="Arial" pitchFamily="34" charset="0"/>
                <a:cs typeface="Arial" pitchFamily="34" charset="0"/>
              </a:rPr>
              <a:t> d'Europe du Nord sont définis comme ayant un "réalisme pragmatique dans un climat de pessimisme sous-jacent.</a:t>
            </a:r>
          </a:p>
          <a:p>
            <a:pPr algn="just" fontAlgn="auto">
              <a:spcBef>
                <a:spcPts val="0"/>
              </a:spcBef>
              <a:spcAft>
                <a:spcPts val="0"/>
              </a:spcAft>
              <a:buFont typeface="Arial" pitchFamily="34" charset="0"/>
              <a:buChar char="•"/>
              <a:defRPr/>
            </a:pPr>
            <a:r>
              <a:rPr lang="fr-FR" sz="1600" dirty="0">
                <a:solidFill>
                  <a:schemeClr val="tx1"/>
                </a:solidFill>
                <a:latin typeface="Arial" pitchFamily="34" charset="0"/>
                <a:cs typeface="Arial" pitchFamily="34" charset="0"/>
              </a:rPr>
              <a:t> Ceux des pays en voie de développement comme des "matérialistes enthousiastes" </a:t>
            </a:r>
          </a:p>
          <a:p>
            <a:pPr algn="just" fontAlgn="auto">
              <a:spcBef>
                <a:spcPts val="0"/>
              </a:spcBef>
              <a:spcAft>
                <a:spcPts val="0"/>
              </a:spcAft>
              <a:buFont typeface="Arial" pitchFamily="34" charset="0"/>
              <a:buChar char="•"/>
              <a:defRPr/>
            </a:pPr>
            <a:r>
              <a:rPr lang="fr-FR" sz="1600" dirty="0">
                <a:solidFill>
                  <a:schemeClr val="tx1"/>
                </a:solidFill>
                <a:latin typeface="Arial" pitchFamily="34" charset="0"/>
                <a:cs typeface="Arial" pitchFamily="34" charset="0"/>
              </a:rPr>
              <a:t> Cible de plus en plus importante mais encore peu prise en compte par les       </a:t>
            </a:r>
          </a:p>
          <a:p>
            <a:pPr algn="just" fontAlgn="auto">
              <a:spcBef>
                <a:spcPts val="0"/>
              </a:spcBef>
              <a:spcAft>
                <a:spcPts val="0"/>
              </a:spcAft>
              <a:defRPr/>
            </a:pPr>
            <a:r>
              <a:rPr lang="fr-FR" sz="1600" dirty="0">
                <a:solidFill>
                  <a:schemeClr val="tx1"/>
                </a:solidFill>
                <a:latin typeface="Arial" pitchFamily="34" charset="0"/>
                <a:cs typeface="Arial" pitchFamily="34" charset="0"/>
              </a:rPr>
              <a:t>   annonceurs, mis à part certains produits bien spécifiques.</a:t>
            </a:r>
          </a:p>
          <a:p>
            <a:pPr algn="just">
              <a:buFont typeface="Arial" pitchFamily="34" charset="0"/>
              <a:buChar char="•"/>
              <a:defRPr/>
            </a:pPr>
            <a:r>
              <a:rPr lang="fr-FR" sz="1600" dirty="0">
                <a:solidFill>
                  <a:schemeClr val="tx1"/>
                </a:solidFill>
                <a:latin typeface="Arial" pitchFamily="34" charset="0"/>
                <a:cs typeface="Arial" pitchFamily="34" charset="0"/>
              </a:rPr>
              <a:t>  Ils sont adeptes du micro-ondes et des produits surgelés,..</a:t>
            </a:r>
          </a:p>
          <a:p>
            <a:pPr algn="just">
              <a:buFont typeface="Arial" pitchFamily="34" charset="0"/>
              <a:buChar char="•"/>
              <a:defRPr/>
            </a:pPr>
            <a:r>
              <a:rPr lang="fr-FR" sz="1600" dirty="0">
                <a:solidFill>
                  <a:schemeClr val="tx1"/>
                </a:solidFill>
                <a:latin typeface="Arial" pitchFamily="34" charset="0"/>
                <a:cs typeface="Arial" pitchFamily="34" charset="0"/>
              </a:rPr>
              <a:t>  Arrivés à l'âge adulte, ils souhaitent toutefois savoir cuisiner quelques plats et sont désireux de se former aux différentes variétés de vins, de cafés, de bières.</a:t>
            </a:r>
          </a:p>
          <a:p>
            <a:pPr algn="just">
              <a:buFont typeface="Arial" pitchFamily="34" charset="0"/>
              <a:buChar char="•"/>
              <a:defRPr/>
            </a:pPr>
            <a:r>
              <a:rPr lang="fr-FR" sz="1600" dirty="0">
                <a:solidFill>
                  <a:schemeClr val="tx1"/>
                </a:solidFill>
                <a:latin typeface="Arial" pitchFamily="34" charset="0"/>
                <a:cs typeface="Arial" pitchFamily="34" charset="0"/>
              </a:rPr>
              <a:t>  Fans du shopping auquel ils consacrent des heures.</a:t>
            </a:r>
          </a:p>
          <a:p>
            <a:pPr algn="just">
              <a:buFont typeface="Arial" pitchFamily="34" charset="0"/>
              <a:buChar char="•"/>
              <a:defRPr/>
            </a:pPr>
            <a:r>
              <a:rPr lang="fr-FR" sz="1600" dirty="0">
                <a:solidFill>
                  <a:schemeClr val="tx1"/>
                </a:solidFill>
                <a:latin typeface="Arial" pitchFamily="34" charset="0"/>
                <a:cs typeface="Arial" pitchFamily="34" charset="0"/>
              </a:rPr>
              <a:t> Ils fréquentent beaucoup les magasins spécialisés qui leur proposent plus de choix et des produits qu'ils considèrent de plus grande valeur, Plus que des supermarchés.</a:t>
            </a:r>
          </a:p>
          <a:p>
            <a:pPr algn="just">
              <a:buFont typeface="Arial" pitchFamily="34" charset="0"/>
              <a:buChar char="•"/>
              <a:defRPr/>
            </a:pPr>
            <a:r>
              <a:rPr lang="fr-FR" sz="1600" dirty="0">
                <a:solidFill>
                  <a:schemeClr val="tx1"/>
                </a:solidFill>
                <a:latin typeface="Arial" pitchFamily="34" charset="0"/>
                <a:cs typeface="Arial" pitchFamily="34" charset="0"/>
              </a:rPr>
              <a:t> Ils attendent que les magasins leur proposent des services ajoutée</a:t>
            </a:r>
          </a:p>
          <a:p>
            <a:pPr algn="just">
              <a:buFont typeface="Arial" pitchFamily="34" charset="0"/>
              <a:buChar char="•"/>
              <a:defRPr/>
            </a:pPr>
            <a:r>
              <a:rPr lang="fr-FR" sz="1600" dirty="0">
                <a:solidFill>
                  <a:schemeClr val="tx1"/>
                </a:solidFill>
                <a:latin typeface="Arial" pitchFamily="34" charset="0"/>
                <a:cs typeface="Arial" pitchFamily="34" charset="0"/>
              </a:rPr>
              <a:t> Ils restent très attachés à l'alimentation de leur jeunesse, comme les céréales au petit déjeuner, les bâtonnets de poissons... </a:t>
            </a:r>
          </a:p>
          <a:p>
            <a:pPr algn="just" fontAlgn="auto">
              <a:spcBef>
                <a:spcPts val="0"/>
              </a:spcBef>
              <a:spcAft>
                <a:spcPts val="0"/>
              </a:spcAft>
              <a:defRPr/>
            </a:pPr>
            <a:endParaRPr lang="fr-FR" sz="1600" b="1" dirty="0">
              <a:solidFill>
                <a:schemeClr val="tx1"/>
              </a:solidFill>
              <a:latin typeface="Arial" pitchFamily="34" charset="0"/>
              <a:cs typeface="Arial" pitchFamily="34" charset="0"/>
            </a:endParaRPr>
          </a:p>
          <a:p>
            <a:pPr marL="273050" indent="-273050" algn="just">
              <a:buFont typeface="Arial" pitchFamily="34" charset="0"/>
              <a:buChar char="•"/>
              <a:defRPr/>
            </a:pPr>
            <a:endParaRPr lang="fr-FR" sz="1600"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ChangeArrowheads="1"/>
          </p:cNvSpPr>
          <p:nvPr/>
        </p:nvSpPr>
        <p:spPr bwMode="auto">
          <a:xfrm>
            <a:off x="228600" y="723900"/>
            <a:ext cx="7772400" cy="457200"/>
          </a:xfrm>
          <a:prstGeom prst="rect">
            <a:avLst/>
          </a:prstGeom>
          <a:noFill/>
          <a:ln w="12700">
            <a:noFill/>
            <a:miter lim="800000"/>
            <a:headEnd/>
            <a:tailEnd/>
          </a:ln>
        </p:spPr>
        <p:txBody>
          <a:bodyPr lIns="90479" tIns="44445" rIns="90479" bIns="44445" anchor="ctr"/>
          <a:lstStyle/>
          <a:p>
            <a:pPr defTabSz="762000"/>
            <a:r>
              <a:rPr lang="fr-FR" sz="2400" b="1">
                <a:solidFill>
                  <a:schemeClr val="tx2"/>
                </a:solidFill>
              </a:rPr>
              <a:t>LE CIBLAGE DU RÉCEPTEUR </a:t>
            </a:r>
            <a:r>
              <a:rPr lang="fr-FR" sz="2400">
                <a:solidFill>
                  <a:schemeClr val="tx2"/>
                </a:solidFill>
              </a:rPr>
              <a:t>(rappel)</a:t>
            </a:r>
            <a:endParaRPr lang="fr-FR" sz="2400" b="1">
              <a:solidFill>
                <a:schemeClr val="tx2"/>
              </a:solidFill>
            </a:endParaRPr>
          </a:p>
        </p:txBody>
      </p:sp>
      <p:grpSp>
        <p:nvGrpSpPr>
          <p:cNvPr id="2" name="Group 3"/>
          <p:cNvGrpSpPr>
            <a:grpSpLocks/>
          </p:cNvGrpSpPr>
          <p:nvPr/>
        </p:nvGrpSpPr>
        <p:grpSpPr bwMode="auto">
          <a:xfrm>
            <a:off x="4000500" y="6022975"/>
            <a:ext cx="5143500" cy="835025"/>
            <a:chOff x="1680" y="2529"/>
            <a:chExt cx="2160" cy="351"/>
          </a:xfrm>
        </p:grpSpPr>
        <p:sp>
          <p:nvSpPr>
            <p:cNvPr id="561158" name="Rectangle 4"/>
            <p:cNvSpPr>
              <a:spLocks noChangeArrowheads="1"/>
            </p:cNvSpPr>
            <p:nvPr/>
          </p:nvSpPr>
          <p:spPr bwMode="auto">
            <a:xfrm>
              <a:off x="1680" y="2529"/>
              <a:ext cx="2160" cy="351"/>
            </a:xfrm>
            <a:prstGeom prst="rect">
              <a:avLst/>
            </a:prstGeom>
            <a:solidFill>
              <a:srgbClr val="CC0000"/>
            </a:solidFill>
            <a:ln w="9525">
              <a:noFill/>
              <a:miter lim="800000"/>
              <a:headEnd/>
              <a:tailEnd/>
            </a:ln>
          </p:spPr>
          <p:txBody>
            <a:bodyPr wrap="none" anchor="ctr"/>
            <a:lstStyle/>
            <a:p>
              <a:endParaRPr lang="fr-FR"/>
            </a:p>
          </p:txBody>
        </p:sp>
        <p:sp>
          <p:nvSpPr>
            <p:cNvPr id="561159" name="Text Box 5"/>
            <p:cNvSpPr txBox="1">
              <a:spLocks noChangeArrowheads="1"/>
            </p:cNvSpPr>
            <p:nvPr/>
          </p:nvSpPr>
          <p:spPr bwMode="auto">
            <a:xfrm>
              <a:off x="1824" y="2536"/>
              <a:ext cx="1968" cy="310"/>
            </a:xfrm>
            <a:prstGeom prst="rect">
              <a:avLst/>
            </a:prstGeom>
            <a:noFill/>
            <a:ln w="9525">
              <a:noFill/>
              <a:miter lim="800000"/>
              <a:headEnd/>
              <a:tailEnd/>
            </a:ln>
          </p:spPr>
          <p:txBody>
            <a:bodyPr>
              <a:spAutoFit/>
            </a:bodyPr>
            <a:lstStyle/>
            <a:p>
              <a:pPr>
                <a:spcBef>
                  <a:spcPct val="50000"/>
                </a:spcBef>
              </a:pPr>
              <a:r>
                <a:rPr lang="fr-FR" sz="2100" b="1">
                  <a:solidFill>
                    <a:schemeClr val="bg1"/>
                  </a:solidFill>
                  <a:sym typeface="Wingdings 2" pitchFamily="18" charset="2"/>
                </a:rPr>
                <a:t>Parler à tout le monde </a:t>
              </a:r>
              <a:br>
                <a:rPr lang="fr-FR" sz="2100" b="1">
                  <a:solidFill>
                    <a:schemeClr val="bg1"/>
                  </a:solidFill>
                  <a:sym typeface="Wingdings 2" pitchFamily="18" charset="2"/>
                </a:rPr>
              </a:br>
              <a:r>
                <a:rPr lang="fr-FR" sz="2100" b="1">
                  <a:solidFill>
                    <a:schemeClr val="bg1"/>
                  </a:solidFill>
                  <a:sym typeface="Wingdings 2" pitchFamily="18" charset="2"/>
                </a:rPr>
                <a:t>c’est ne rien dire à personne</a:t>
              </a:r>
            </a:p>
          </p:txBody>
        </p:sp>
      </p:grpSp>
      <p:sp>
        <p:nvSpPr>
          <p:cNvPr id="1936390" name="Text Box 6"/>
          <p:cNvSpPr txBox="1">
            <a:spLocks noChangeArrowheads="1"/>
          </p:cNvSpPr>
          <p:nvPr/>
        </p:nvSpPr>
        <p:spPr bwMode="auto">
          <a:xfrm>
            <a:off x="685800" y="1795463"/>
            <a:ext cx="5029200" cy="2392362"/>
          </a:xfrm>
          <a:prstGeom prst="rect">
            <a:avLst/>
          </a:prstGeom>
          <a:noFill/>
          <a:ln w="9525">
            <a:noFill/>
            <a:miter lim="800000"/>
            <a:headEnd/>
            <a:tailEnd/>
          </a:ln>
        </p:spPr>
        <p:txBody>
          <a:bodyPr lIns="91431" tIns="45716" rIns="91431" bIns="45716">
            <a:spAutoFit/>
          </a:bodyPr>
          <a:lstStyle/>
          <a:p>
            <a:r>
              <a:rPr lang="fr-FR" sz="2300" b="1">
                <a:solidFill>
                  <a:srgbClr val="C60000"/>
                </a:solidFill>
              </a:rPr>
              <a:t>Une cible peut être définie par :</a:t>
            </a:r>
            <a:endParaRPr lang="fr-FR" sz="1200" b="1">
              <a:solidFill>
                <a:srgbClr val="C60000"/>
              </a:solidFill>
            </a:endParaRPr>
          </a:p>
          <a:p>
            <a:pPr>
              <a:spcBef>
                <a:spcPct val="50000"/>
              </a:spcBef>
            </a:pPr>
            <a:r>
              <a:rPr lang="fr-FR" sz="2300"/>
              <a:t>• le sexe,</a:t>
            </a:r>
            <a:br>
              <a:rPr lang="fr-FR" sz="2300"/>
            </a:br>
            <a:r>
              <a:rPr lang="fr-FR" sz="2300"/>
              <a:t>• l’âge,</a:t>
            </a:r>
          </a:p>
          <a:p>
            <a:r>
              <a:rPr lang="fr-FR" sz="2300"/>
              <a:t>• le lieu de résidence,</a:t>
            </a:r>
            <a:br>
              <a:rPr lang="fr-FR" sz="2300"/>
            </a:br>
            <a:r>
              <a:rPr lang="fr-FR" sz="2300"/>
              <a:t>• le niveau de vie</a:t>
            </a:r>
            <a:br>
              <a:rPr lang="fr-FR" sz="2300"/>
            </a:br>
            <a:r>
              <a:rPr lang="fr-FR" sz="2300"/>
              <a:t> • le niveau d’études</a:t>
            </a:r>
          </a:p>
        </p:txBody>
      </p:sp>
      <p:sp>
        <p:nvSpPr>
          <p:cNvPr id="1936391" name="Text Box 7"/>
          <p:cNvSpPr txBox="1">
            <a:spLocks noChangeArrowheads="1"/>
          </p:cNvSpPr>
          <p:nvPr/>
        </p:nvSpPr>
        <p:spPr bwMode="auto">
          <a:xfrm>
            <a:off x="5372100" y="2955925"/>
            <a:ext cx="2914650" cy="2392363"/>
          </a:xfrm>
          <a:prstGeom prst="rect">
            <a:avLst/>
          </a:prstGeom>
          <a:noFill/>
          <a:ln w="9525">
            <a:noFill/>
            <a:miter lim="800000"/>
            <a:headEnd/>
            <a:tailEnd/>
          </a:ln>
        </p:spPr>
        <p:txBody>
          <a:bodyPr lIns="91431" tIns="45716" rIns="91431" bIns="45716">
            <a:spAutoFit/>
          </a:bodyPr>
          <a:lstStyle/>
          <a:p>
            <a:pPr>
              <a:spcBef>
                <a:spcPct val="50000"/>
              </a:spcBef>
            </a:pPr>
            <a:r>
              <a:rPr lang="fr-FR" sz="2300" b="1">
                <a:solidFill>
                  <a:srgbClr val="C60000"/>
                </a:solidFill>
              </a:rPr>
              <a:t>mais aussi par :</a:t>
            </a:r>
          </a:p>
          <a:p>
            <a:pPr>
              <a:spcBef>
                <a:spcPct val="50000"/>
              </a:spcBef>
            </a:pPr>
            <a:r>
              <a:rPr lang="fr-FR" sz="2300"/>
              <a:t>• le style de vie, </a:t>
            </a:r>
            <a:br>
              <a:rPr lang="fr-FR" sz="2300"/>
            </a:br>
            <a:r>
              <a:rPr lang="fr-FR" sz="2300"/>
              <a:t>• des valeurs,</a:t>
            </a:r>
            <a:br>
              <a:rPr lang="fr-FR" sz="2300"/>
            </a:br>
            <a:r>
              <a:rPr lang="fr-FR" sz="2300"/>
              <a:t>• des attentes,</a:t>
            </a:r>
            <a:br>
              <a:rPr lang="fr-FR" sz="2300"/>
            </a:br>
            <a:r>
              <a:rPr lang="fr-FR" sz="2300"/>
              <a:t>• des besoins,</a:t>
            </a:r>
          </a:p>
          <a:p>
            <a:r>
              <a:rPr lang="fr-FR" sz="2300"/>
              <a:t>• etc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36390"/>
                                        </p:tgtEl>
                                        <p:attrNameLst>
                                          <p:attrName>style.visibility</p:attrName>
                                        </p:attrNameLst>
                                      </p:cBhvr>
                                      <p:to>
                                        <p:strVal val="visible"/>
                                      </p:to>
                                    </p:set>
                                    <p:animEffect transition="in" filter="wipe(up)">
                                      <p:cBhvr>
                                        <p:cTn id="7" dur="500"/>
                                        <p:tgtEl>
                                          <p:spTgt spid="19363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36391"/>
                                        </p:tgtEl>
                                        <p:attrNameLst>
                                          <p:attrName>style.visibility</p:attrName>
                                        </p:attrNameLst>
                                      </p:cBhvr>
                                      <p:to>
                                        <p:strVal val="visible"/>
                                      </p:to>
                                    </p:set>
                                    <p:animEffect transition="in" filter="wipe(up)">
                                      <p:cBhvr>
                                        <p:cTn id="12" dur="500"/>
                                        <p:tgtEl>
                                          <p:spTgt spid="19363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6390" grpId="0" autoUpdateAnimBg="0"/>
      <p:bldP spid="1936391"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ChangeArrowheads="1"/>
          </p:cNvSpPr>
          <p:nvPr/>
        </p:nvSpPr>
        <p:spPr bwMode="auto">
          <a:xfrm>
            <a:off x="209550" y="742950"/>
            <a:ext cx="4152900" cy="457200"/>
          </a:xfrm>
          <a:prstGeom prst="rect">
            <a:avLst/>
          </a:prstGeom>
          <a:noFill/>
          <a:ln w="12700">
            <a:noFill/>
            <a:miter lim="800000"/>
            <a:headEnd/>
            <a:tailEnd/>
          </a:ln>
        </p:spPr>
        <p:txBody>
          <a:bodyPr lIns="90479" tIns="44445" rIns="90479" bIns="44445" anchor="ctr"/>
          <a:lstStyle/>
          <a:p>
            <a:pPr defTabSz="762000"/>
            <a:r>
              <a:rPr lang="fr-FR" sz="2400" b="1">
                <a:solidFill>
                  <a:schemeClr val="tx2"/>
                </a:solidFill>
              </a:rPr>
              <a:t>LE CONTEXTE</a:t>
            </a:r>
          </a:p>
        </p:txBody>
      </p:sp>
      <p:sp>
        <p:nvSpPr>
          <p:cNvPr id="562179" name="Oval 3"/>
          <p:cNvSpPr>
            <a:spLocks noChangeArrowheads="1"/>
          </p:cNvSpPr>
          <p:nvPr/>
        </p:nvSpPr>
        <p:spPr bwMode="auto">
          <a:xfrm>
            <a:off x="457200" y="1524000"/>
            <a:ext cx="1833563" cy="1833563"/>
          </a:xfrm>
          <a:prstGeom prst="ellipse">
            <a:avLst/>
          </a:prstGeom>
          <a:noFill/>
          <a:ln w="28575">
            <a:solidFill>
              <a:schemeClr val="tx1"/>
            </a:solidFill>
            <a:round/>
            <a:headEnd/>
            <a:tailEnd/>
          </a:ln>
        </p:spPr>
        <p:txBody>
          <a:bodyPr wrap="none" lIns="137160" tIns="68580" rIns="137160" bIns="68580" anchor="ctr"/>
          <a:lstStyle/>
          <a:p>
            <a:endParaRPr lang="fr-FR"/>
          </a:p>
        </p:txBody>
      </p:sp>
      <p:sp>
        <p:nvSpPr>
          <p:cNvPr id="562180" name="Text Box 4"/>
          <p:cNvSpPr txBox="1">
            <a:spLocks noChangeArrowheads="1"/>
          </p:cNvSpPr>
          <p:nvPr/>
        </p:nvSpPr>
        <p:spPr bwMode="auto">
          <a:xfrm>
            <a:off x="566738" y="2171700"/>
            <a:ext cx="1724025" cy="504825"/>
          </a:xfrm>
          <a:prstGeom prst="rect">
            <a:avLst/>
          </a:prstGeom>
          <a:noFill/>
          <a:ln w="9525">
            <a:noFill/>
            <a:miter lim="800000"/>
            <a:headEnd/>
            <a:tailEnd/>
          </a:ln>
        </p:spPr>
        <p:txBody>
          <a:bodyPr lIns="137160" tIns="68580" rIns="137160" bIns="68580">
            <a:spAutoFit/>
          </a:bodyPr>
          <a:lstStyle/>
          <a:p>
            <a:pPr>
              <a:spcBef>
                <a:spcPct val="50000"/>
              </a:spcBef>
            </a:pPr>
            <a:r>
              <a:rPr lang="fr-FR" sz="2400" b="1"/>
              <a:t>Émetteur</a:t>
            </a:r>
          </a:p>
        </p:txBody>
      </p:sp>
      <p:sp>
        <p:nvSpPr>
          <p:cNvPr id="562181" name="Oval 5"/>
          <p:cNvSpPr>
            <a:spLocks noChangeArrowheads="1"/>
          </p:cNvSpPr>
          <p:nvPr/>
        </p:nvSpPr>
        <p:spPr bwMode="auto">
          <a:xfrm>
            <a:off x="3600450" y="1752600"/>
            <a:ext cx="1833563" cy="1833563"/>
          </a:xfrm>
          <a:prstGeom prst="ellipse">
            <a:avLst/>
          </a:prstGeom>
          <a:solidFill>
            <a:srgbClr val="CE0000"/>
          </a:solidFill>
          <a:ln w="28575">
            <a:noFill/>
            <a:round/>
            <a:headEnd/>
            <a:tailEnd/>
          </a:ln>
        </p:spPr>
        <p:txBody>
          <a:bodyPr wrap="none" lIns="137160" tIns="68580" rIns="137160" bIns="68580" anchor="ctr"/>
          <a:lstStyle/>
          <a:p>
            <a:endParaRPr lang="fr-FR"/>
          </a:p>
        </p:txBody>
      </p:sp>
      <p:sp>
        <p:nvSpPr>
          <p:cNvPr id="562182" name="Text Box 6"/>
          <p:cNvSpPr txBox="1">
            <a:spLocks noChangeArrowheads="1"/>
          </p:cNvSpPr>
          <p:nvPr/>
        </p:nvSpPr>
        <p:spPr bwMode="auto">
          <a:xfrm>
            <a:off x="3709988" y="2403475"/>
            <a:ext cx="1724025" cy="504825"/>
          </a:xfrm>
          <a:prstGeom prst="rect">
            <a:avLst/>
          </a:prstGeom>
          <a:noFill/>
          <a:ln w="9525">
            <a:noFill/>
            <a:miter lim="800000"/>
            <a:headEnd/>
            <a:tailEnd/>
          </a:ln>
        </p:spPr>
        <p:txBody>
          <a:bodyPr lIns="137160" tIns="68580" rIns="137160" bIns="68580">
            <a:spAutoFit/>
          </a:bodyPr>
          <a:lstStyle/>
          <a:p>
            <a:pPr>
              <a:spcBef>
                <a:spcPct val="50000"/>
              </a:spcBef>
            </a:pPr>
            <a:r>
              <a:rPr lang="fr-FR" sz="2400" b="1">
                <a:solidFill>
                  <a:schemeClr val="bg1"/>
                </a:solidFill>
              </a:rPr>
              <a:t>Message</a:t>
            </a:r>
            <a:endParaRPr lang="fr-FR" sz="2400" b="1"/>
          </a:p>
        </p:txBody>
      </p:sp>
      <p:sp>
        <p:nvSpPr>
          <p:cNvPr id="562183" name="Oval 7"/>
          <p:cNvSpPr>
            <a:spLocks noChangeArrowheads="1"/>
          </p:cNvSpPr>
          <p:nvPr/>
        </p:nvSpPr>
        <p:spPr bwMode="auto">
          <a:xfrm>
            <a:off x="6777038" y="1538288"/>
            <a:ext cx="1833562" cy="1833562"/>
          </a:xfrm>
          <a:prstGeom prst="ellipse">
            <a:avLst/>
          </a:prstGeom>
          <a:noFill/>
          <a:ln w="28575">
            <a:solidFill>
              <a:schemeClr val="tx1"/>
            </a:solidFill>
            <a:round/>
            <a:headEnd/>
            <a:tailEnd/>
          </a:ln>
        </p:spPr>
        <p:txBody>
          <a:bodyPr wrap="none" lIns="137160" tIns="68580" rIns="137160" bIns="68580" anchor="ctr"/>
          <a:lstStyle/>
          <a:p>
            <a:endParaRPr lang="fr-FR"/>
          </a:p>
        </p:txBody>
      </p:sp>
      <p:sp>
        <p:nvSpPr>
          <p:cNvPr id="562184" name="Text Box 8"/>
          <p:cNvSpPr txBox="1">
            <a:spLocks noChangeArrowheads="1"/>
          </p:cNvSpPr>
          <p:nvPr/>
        </p:nvSpPr>
        <p:spPr bwMode="auto">
          <a:xfrm>
            <a:off x="6810375" y="2185988"/>
            <a:ext cx="1990725" cy="504825"/>
          </a:xfrm>
          <a:prstGeom prst="rect">
            <a:avLst/>
          </a:prstGeom>
          <a:noFill/>
          <a:ln w="9525">
            <a:noFill/>
            <a:miter lim="800000"/>
            <a:headEnd/>
            <a:tailEnd/>
          </a:ln>
        </p:spPr>
        <p:txBody>
          <a:bodyPr lIns="137160" tIns="68580" rIns="137160" bIns="68580">
            <a:spAutoFit/>
          </a:bodyPr>
          <a:lstStyle/>
          <a:p>
            <a:pPr>
              <a:spcBef>
                <a:spcPct val="50000"/>
              </a:spcBef>
            </a:pPr>
            <a:r>
              <a:rPr lang="fr-FR" sz="2400" b="1"/>
              <a:t>Récepteur</a:t>
            </a:r>
          </a:p>
        </p:txBody>
      </p:sp>
      <p:sp>
        <p:nvSpPr>
          <p:cNvPr id="562185" name="Line 9"/>
          <p:cNvSpPr>
            <a:spLocks noChangeShapeType="1"/>
          </p:cNvSpPr>
          <p:nvPr/>
        </p:nvSpPr>
        <p:spPr bwMode="auto">
          <a:xfrm>
            <a:off x="5600700" y="2457450"/>
            <a:ext cx="1014413" cy="0"/>
          </a:xfrm>
          <a:prstGeom prst="line">
            <a:avLst/>
          </a:prstGeom>
          <a:noFill/>
          <a:ln w="76200">
            <a:solidFill>
              <a:schemeClr val="tx1"/>
            </a:solidFill>
            <a:round/>
            <a:headEnd/>
            <a:tailEnd type="triangle" w="med" len="med"/>
          </a:ln>
        </p:spPr>
        <p:txBody>
          <a:bodyPr wrap="none" lIns="137160" tIns="68580" rIns="137160" bIns="68580" anchor="ctr"/>
          <a:lstStyle/>
          <a:p>
            <a:endParaRPr lang="fr-FR"/>
          </a:p>
        </p:txBody>
      </p:sp>
      <p:sp>
        <p:nvSpPr>
          <p:cNvPr id="562186" name="Line 10"/>
          <p:cNvSpPr>
            <a:spLocks noChangeShapeType="1"/>
          </p:cNvSpPr>
          <p:nvPr/>
        </p:nvSpPr>
        <p:spPr bwMode="auto">
          <a:xfrm>
            <a:off x="2457450" y="2457450"/>
            <a:ext cx="1014413" cy="0"/>
          </a:xfrm>
          <a:prstGeom prst="line">
            <a:avLst/>
          </a:prstGeom>
          <a:noFill/>
          <a:ln w="76200">
            <a:solidFill>
              <a:schemeClr val="tx1"/>
            </a:solidFill>
            <a:round/>
            <a:headEnd/>
            <a:tailEnd type="triangle" w="med" len="med"/>
          </a:ln>
        </p:spPr>
        <p:txBody>
          <a:bodyPr wrap="none" lIns="137160" tIns="68580" rIns="137160" bIns="68580" anchor="ctr"/>
          <a:lstStyle/>
          <a:p>
            <a:endParaRPr lang="fr-FR"/>
          </a:p>
        </p:txBody>
      </p:sp>
      <p:grpSp>
        <p:nvGrpSpPr>
          <p:cNvPr id="2" name="Group 11"/>
          <p:cNvGrpSpPr>
            <a:grpSpLocks/>
          </p:cNvGrpSpPr>
          <p:nvPr/>
        </p:nvGrpSpPr>
        <p:grpSpPr bwMode="auto">
          <a:xfrm>
            <a:off x="1905000" y="1371600"/>
            <a:ext cx="7467600" cy="3522663"/>
            <a:chOff x="800" y="672"/>
            <a:chExt cx="3136" cy="1479"/>
          </a:xfrm>
        </p:grpSpPr>
        <p:sp>
          <p:nvSpPr>
            <p:cNvPr id="562190" name="Line 12"/>
            <p:cNvSpPr>
              <a:spLocks noChangeShapeType="1"/>
            </p:cNvSpPr>
            <p:nvPr/>
          </p:nvSpPr>
          <p:spPr bwMode="auto">
            <a:xfrm rot="1800000">
              <a:off x="1158" y="672"/>
              <a:ext cx="426" cy="0"/>
            </a:xfrm>
            <a:prstGeom prst="line">
              <a:avLst/>
            </a:prstGeom>
            <a:noFill/>
            <a:ln w="76200">
              <a:solidFill>
                <a:srgbClr val="C60000"/>
              </a:solidFill>
              <a:round/>
              <a:headEnd/>
              <a:tailEnd type="triangle" w="med" len="med"/>
            </a:ln>
          </p:spPr>
          <p:txBody>
            <a:bodyPr wrap="none" anchor="ctr"/>
            <a:lstStyle/>
            <a:p>
              <a:endParaRPr lang="fr-FR"/>
            </a:p>
          </p:txBody>
        </p:sp>
        <p:sp>
          <p:nvSpPr>
            <p:cNvPr id="562191" name="Line 13"/>
            <p:cNvSpPr>
              <a:spLocks noChangeShapeType="1"/>
            </p:cNvSpPr>
            <p:nvPr/>
          </p:nvSpPr>
          <p:spPr bwMode="auto">
            <a:xfrm rot="8100000">
              <a:off x="2208" y="672"/>
              <a:ext cx="426" cy="0"/>
            </a:xfrm>
            <a:prstGeom prst="line">
              <a:avLst/>
            </a:prstGeom>
            <a:noFill/>
            <a:ln w="76200">
              <a:solidFill>
                <a:srgbClr val="C60000"/>
              </a:solidFill>
              <a:round/>
              <a:headEnd/>
              <a:tailEnd type="triangle" w="med" len="med"/>
            </a:ln>
          </p:spPr>
          <p:txBody>
            <a:bodyPr wrap="none" anchor="ctr"/>
            <a:lstStyle/>
            <a:p>
              <a:endParaRPr lang="fr-FR"/>
            </a:p>
          </p:txBody>
        </p:sp>
        <p:sp>
          <p:nvSpPr>
            <p:cNvPr id="562192" name="Line 14"/>
            <p:cNvSpPr>
              <a:spLocks noChangeShapeType="1"/>
            </p:cNvSpPr>
            <p:nvPr/>
          </p:nvSpPr>
          <p:spPr bwMode="auto">
            <a:xfrm rot="-2700000">
              <a:off x="1158" y="1584"/>
              <a:ext cx="426" cy="0"/>
            </a:xfrm>
            <a:prstGeom prst="line">
              <a:avLst/>
            </a:prstGeom>
            <a:noFill/>
            <a:ln w="76200">
              <a:solidFill>
                <a:srgbClr val="C60000"/>
              </a:solidFill>
              <a:round/>
              <a:headEnd/>
              <a:tailEnd type="triangle" w="med" len="med"/>
            </a:ln>
          </p:spPr>
          <p:txBody>
            <a:bodyPr wrap="none" anchor="ctr"/>
            <a:lstStyle/>
            <a:p>
              <a:endParaRPr lang="fr-FR"/>
            </a:p>
          </p:txBody>
        </p:sp>
        <p:sp>
          <p:nvSpPr>
            <p:cNvPr id="562193" name="Line 15"/>
            <p:cNvSpPr>
              <a:spLocks noChangeShapeType="1"/>
            </p:cNvSpPr>
            <p:nvPr/>
          </p:nvSpPr>
          <p:spPr bwMode="auto">
            <a:xfrm rot="-8100000">
              <a:off x="2202" y="1584"/>
              <a:ext cx="426" cy="0"/>
            </a:xfrm>
            <a:prstGeom prst="line">
              <a:avLst/>
            </a:prstGeom>
            <a:noFill/>
            <a:ln w="76200">
              <a:solidFill>
                <a:srgbClr val="C60000"/>
              </a:solidFill>
              <a:round/>
              <a:headEnd/>
              <a:tailEnd type="triangle" w="med" len="med"/>
            </a:ln>
          </p:spPr>
          <p:txBody>
            <a:bodyPr wrap="none" anchor="ctr"/>
            <a:lstStyle/>
            <a:p>
              <a:endParaRPr lang="fr-FR"/>
            </a:p>
          </p:txBody>
        </p:sp>
        <p:sp>
          <p:nvSpPr>
            <p:cNvPr id="562194" name="Text Box 16"/>
            <p:cNvSpPr txBox="1">
              <a:spLocks noChangeArrowheads="1"/>
            </p:cNvSpPr>
            <p:nvPr/>
          </p:nvSpPr>
          <p:spPr bwMode="auto">
            <a:xfrm>
              <a:off x="800" y="1989"/>
              <a:ext cx="3136" cy="162"/>
            </a:xfrm>
            <a:prstGeom prst="rect">
              <a:avLst/>
            </a:prstGeom>
            <a:noFill/>
            <a:ln w="12700">
              <a:noFill/>
              <a:miter lim="800000"/>
              <a:headEnd/>
              <a:tailEnd/>
            </a:ln>
          </p:spPr>
          <p:txBody>
            <a:bodyPr lIns="60954" tIns="30477" rIns="60954" bIns="30477">
              <a:spAutoFit/>
            </a:bodyPr>
            <a:lstStyle/>
            <a:p>
              <a:pPr>
                <a:spcBef>
                  <a:spcPct val="50000"/>
                </a:spcBef>
              </a:pPr>
              <a:r>
                <a:rPr lang="fr-FR" sz="2100" b="1"/>
                <a:t>Avant d’élaborer le message, il faut connaître :</a:t>
              </a:r>
              <a:endParaRPr lang="fr-FR" sz="2400"/>
            </a:p>
          </p:txBody>
        </p:sp>
      </p:grpSp>
      <p:sp>
        <p:nvSpPr>
          <p:cNvPr id="2123793" name="Text Box 17"/>
          <p:cNvSpPr txBox="1">
            <a:spLocks noChangeArrowheads="1"/>
          </p:cNvSpPr>
          <p:nvPr/>
        </p:nvSpPr>
        <p:spPr bwMode="auto">
          <a:xfrm>
            <a:off x="2457450" y="5029200"/>
            <a:ext cx="4857750" cy="457200"/>
          </a:xfrm>
          <a:prstGeom prst="rect">
            <a:avLst/>
          </a:prstGeom>
          <a:noFill/>
          <a:ln w="9525">
            <a:noFill/>
            <a:miter lim="800000"/>
            <a:headEnd/>
            <a:tailEnd/>
          </a:ln>
        </p:spPr>
        <p:txBody>
          <a:bodyPr lIns="137160" tIns="68580" rIns="137160" bIns="68580">
            <a:spAutoFit/>
          </a:bodyPr>
          <a:lstStyle/>
          <a:p>
            <a:pPr>
              <a:spcBef>
                <a:spcPct val="50000"/>
              </a:spcBef>
            </a:pPr>
            <a:r>
              <a:rPr lang="fr-FR" sz="2100"/>
              <a:t>- le degré d’implication du produit</a:t>
            </a:r>
          </a:p>
        </p:txBody>
      </p:sp>
      <p:sp>
        <p:nvSpPr>
          <p:cNvPr id="2123794" name="Text Box 18"/>
          <p:cNvSpPr txBox="1">
            <a:spLocks noChangeArrowheads="1"/>
          </p:cNvSpPr>
          <p:nvPr/>
        </p:nvSpPr>
        <p:spPr bwMode="auto">
          <a:xfrm>
            <a:off x="2457450" y="5486400"/>
            <a:ext cx="4857750" cy="457200"/>
          </a:xfrm>
          <a:prstGeom prst="rect">
            <a:avLst/>
          </a:prstGeom>
          <a:noFill/>
          <a:ln w="9525">
            <a:noFill/>
            <a:miter lim="800000"/>
            <a:headEnd/>
            <a:tailEnd/>
          </a:ln>
        </p:spPr>
        <p:txBody>
          <a:bodyPr lIns="137160" tIns="68580" rIns="137160" bIns="68580">
            <a:spAutoFit/>
          </a:bodyPr>
          <a:lstStyle/>
          <a:p>
            <a:pPr>
              <a:spcBef>
                <a:spcPct val="50000"/>
              </a:spcBef>
            </a:pPr>
            <a:r>
              <a:rPr lang="fr-FR" sz="2100"/>
              <a:t>- le comportement du consommateur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123793">
                                            <p:txEl>
                                              <p:pRg st="0" end="0"/>
                                            </p:txEl>
                                          </p:spTgt>
                                        </p:tgtEl>
                                        <p:attrNameLst>
                                          <p:attrName>style.visibility</p:attrName>
                                        </p:attrNameLst>
                                      </p:cBhvr>
                                      <p:to>
                                        <p:strVal val="visible"/>
                                      </p:to>
                                    </p:set>
                                    <p:animEffect transition="in" filter="box(out)">
                                      <p:cBhvr>
                                        <p:cTn id="12" dur="500"/>
                                        <p:tgtEl>
                                          <p:spTgt spid="212379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123794">
                                            <p:txEl>
                                              <p:pRg st="0" end="0"/>
                                            </p:txEl>
                                          </p:spTgt>
                                        </p:tgtEl>
                                        <p:attrNameLst>
                                          <p:attrName>style.visibility</p:attrName>
                                        </p:attrNameLst>
                                      </p:cBhvr>
                                      <p:to>
                                        <p:strVal val="visible"/>
                                      </p:to>
                                    </p:set>
                                    <p:animEffect transition="in" filter="box(out)">
                                      <p:cBhvr>
                                        <p:cTn id="17" dur="500"/>
                                        <p:tgtEl>
                                          <p:spTgt spid="21237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3793" grpId="0" build="p" autoUpdateAnimBg="0"/>
      <p:bldP spid="2123794" grpId="0"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1730" name="Rectangle 2"/>
          <p:cNvSpPr>
            <a:spLocks noChangeArrowheads="1"/>
          </p:cNvSpPr>
          <p:nvPr/>
        </p:nvSpPr>
        <p:spPr bwMode="auto">
          <a:xfrm>
            <a:off x="1143000" y="2671763"/>
            <a:ext cx="3508375" cy="830262"/>
          </a:xfrm>
          <a:prstGeom prst="rect">
            <a:avLst/>
          </a:prstGeom>
          <a:noFill/>
          <a:ln w="9525">
            <a:noFill/>
            <a:miter lim="800000"/>
            <a:headEnd/>
            <a:tailEnd/>
          </a:ln>
        </p:spPr>
        <p:txBody>
          <a:bodyPr wrap="none" lIns="137160" tIns="68580" rIns="137160" bIns="68580">
            <a:spAutoFit/>
          </a:bodyPr>
          <a:lstStyle/>
          <a:p>
            <a:pPr>
              <a:spcBef>
                <a:spcPct val="50000"/>
              </a:spcBef>
            </a:pPr>
            <a:r>
              <a:rPr lang="fr-FR" b="1"/>
              <a:t>LE CONTEXTE DU MESSAGE</a:t>
            </a:r>
          </a:p>
          <a:p>
            <a:pPr>
              <a:spcBef>
                <a:spcPct val="50000"/>
              </a:spcBef>
            </a:pPr>
            <a:r>
              <a:rPr lang="fr-FR" b="1"/>
              <a:t>rappels</a:t>
            </a:r>
          </a:p>
        </p:txBody>
      </p:sp>
      <p:sp>
        <p:nvSpPr>
          <p:cNvPr id="563203" name="Line 3"/>
          <p:cNvSpPr>
            <a:spLocks noChangeShapeType="1"/>
          </p:cNvSpPr>
          <p:nvPr/>
        </p:nvSpPr>
        <p:spPr bwMode="auto">
          <a:xfrm>
            <a:off x="1143000" y="3357563"/>
            <a:ext cx="8001000" cy="0"/>
          </a:xfrm>
          <a:prstGeom prst="line">
            <a:avLst/>
          </a:prstGeom>
          <a:noFill/>
          <a:ln w="9525">
            <a:solidFill>
              <a:srgbClr val="CC0000"/>
            </a:solidFill>
            <a:round/>
            <a:headEnd/>
            <a:tailEnd/>
          </a:ln>
        </p:spPr>
        <p:txBody>
          <a:bodyPr wrap="none" lIns="137160" tIns="68580" rIns="137160" bIns="68580" anchor="ctr"/>
          <a:lstStyle/>
          <a:p>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121730"/>
                                        </p:tgtEl>
                                        <p:attrNameLst>
                                          <p:attrName>style.visibility</p:attrName>
                                        </p:attrNameLst>
                                      </p:cBhvr>
                                      <p:to>
                                        <p:strVal val="visible"/>
                                      </p:to>
                                    </p:set>
                                    <p:animEffect transition="in" filter="box(out)">
                                      <p:cBhvr>
                                        <p:cTn id="7" dur="500"/>
                                        <p:tgtEl>
                                          <p:spTgt spid="2121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1730"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8434" name="Rectangle 2"/>
          <p:cNvSpPr>
            <a:spLocks noChangeArrowheads="1"/>
          </p:cNvSpPr>
          <p:nvPr/>
        </p:nvSpPr>
        <p:spPr bwMode="auto">
          <a:xfrm>
            <a:off x="1143000" y="2671763"/>
            <a:ext cx="2225675" cy="415925"/>
          </a:xfrm>
          <a:prstGeom prst="rect">
            <a:avLst/>
          </a:prstGeom>
          <a:noFill/>
          <a:ln w="9525">
            <a:noFill/>
            <a:miter lim="800000"/>
            <a:headEnd/>
            <a:tailEnd/>
          </a:ln>
        </p:spPr>
        <p:txBody>
          <a:bodyPr wrap="none" lIns="137160" tIns="68580" rIns="137160" bIns="68580">
            <a:spAutoFit/>
          </a:bodyPr>
          <a:lstStyle/>
          <a:p>
            <a:pPr>
              <a:spcBef>
                <a:spcPct val="50000"/>
              </a:spcBef>
            </a:pPr>
            <a:r>
              <a:rPr lang="fr-FR" b="1"/>
              <a:t>LES TENDANCES</a:t>
            </a:r>
          </a:p>
        </p:txBody>
      </p:sp>
      <p:sp>
        <p:nvSpPr>
          <p:cNvPr id="564227" name="Line 3"/>
          <p:cNvSpPr>
            <a:spLocks noChangeShapeType="1"/>
          </p:cNvSpPr>
          <p:nvPr/>
        </p:nvSpPr>
        <p:spPr bwMode="auto">
          <a:xfrm>
            <a:off x="1143000" y="3357563"/>
            <a:ext cx="8001000" cy="0"/>
          </a:xfrm>
          <a:prstGeom prst="line">
            <a:avLst/>
          </a:prstGeom>
          <a:noFill/>
          <a:ln w="9525">
            <a:solidFill>
              <a:srgbClr val="CC0000"/>
            </a:solidFill>
            <a:round/>
            <a:headEnd/>
            <a:tailEnd/>
          </a:ln>
        </p:spPr>
        <p:txBody>
          <a:bodyPr wrap="none" lIns="137160" tIns="68580" rIns="137160" bIns="68580" anchor="ctr"/>
          <a:lstStyle/>
          <a:p>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38434"/>
                                        </p:tgtEl>
                                        <p:attrNameLst>
                                          <p:attrName>style.visibility</p:attrName>
                                        </p:attrNameLst>
                                      </p:cBhvr>
                                      <p:to>
                                        <p:strVal val="visible"/>
                                      </p:to>
                                    </p:set>
                                    <p:animEffect transition="in" filter="box(out)">
                                      <p:cBhvr>
                                        <p:cTn id="7" dur="500"/>
                                        <p:tgtEl>
                                          <p:spTgt spid="193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8434"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ChangeArrowheads="1"/>
          </p:cNvSpPr>
          <p:nvPr/>
        </p:nvSpPr>
        <p:spPr bwMode="auto">
          <a:xfrm>
            <a:off x="228600" y="723900"/>
            <a:ext cx="7772400" cy="457200"/>
          </a:xfrm>
          <a:prstGeom prst="rect">
            <a:avLst/>
          </a:prstGeom>
          <a:noFill/>
          <a:ln w="12700">
            <a:noFill/>
            <a:miter lim="800000"/>
            <a:headEnd/>
            <a:tailEnd/>
          </a:ln>
        </p:spPr>
        <p:txBody>
          <a:bodyPr lIns="90479" tIns="44445" rIns="90479" bIns="44445" anchor="ctr"/>
          <a:lstStyle/>
          <a:p>
            <a:pPr defTabSz="762000"/>
            <a:r>
              <a:rPr lang="fr-FR" sz="2400" b="1">
                <a:solidFill>
                  <a:schemeClr val="tx2"/>
                </a:solidFill>
              </a:rPr>
              <a:t>QU’EST-CE QU’UNE TENDANCE ?</a:t>
            </a:r>
          </a:p>
        </p:txBody>
      </p:sp>
      <p:sp>
        <p:nvSpPr>
          <p:cNvPr id="2029574" name="Text Box 6"/>
          <p:cNvSpPr txBox="1">
            <a:spLocks noChangeArrowheads="1"/>
          </p:cNvSpPr>
          <p:nvPr/>
        </p:nvSpPr>
        <p:spPr bwMode="auto">
          <a:xfrm>
            <a:off x="685800" y="1795463"/>
            <a:ext cx="6858000" cy="3795712"/>
          </a:xfrm>
          <a:prstGeom prst="rect">
            <a:avLst/>
          </a:prstGeom>
          <a:noFill/>
          <a:ln w="9525">
            <a:noFill/>
            <a:miter lim="800000"/>
            <a:headEnd/>
            <a:tailEnd/>
          </a:ln>
        </p:spPr>
        <p:txBody>
          <a:bodyPr lIns="91431" tIns="45716" rIns="91431" bIns="45716">
            <a:spAutoFit/>
          </a:bodyPr>
          <a:lstStyle/>
          <a:p>
            <a:pPr lvl="1">
              <a:spcBef>
                <a:spcPts val="450"/>
              </a:spcBef>
              <a:spcAft>
                <a:spcPts val="900"/>
              </a:spcAft>
            </a:pPr>
            <a:r>
              <a:rPr lang="fr-FR" sz="2300">
                <a:solidFill>
                  <a:srgbClr val="FF0522"/>
                </a:solidFill>
              </a:rPr>
              <a:t>•</a:t>
            </a:r>
            <a:r>
              <a:rPr lang="fr-FR" sz="2300"/>
              <a:t> Inclination amoureuse</a:t>
            </a:r>
          </a:p>
          <a:p>
            <a:pPr lvl="1">
              <a:spcBef>
                <a:spcPts val="450"/>
              </a:spcBef>
              <a:spcAft>
                <a:spcPts val="900"/>
              </a:spcAft>
            </a:pPr>
            <a:r>
              <a:rPr lang="fr-FR" sz="2300">
                <a:solidFill>
                  <a:srgbClr val="FF0522"/>
                </a:solidFill>
              </a:rPr>
              <a:t>•</a:t>
            </a:r>
            <a:r>
              <a:rPr lang="fr-FR" sz="2300"/>
              <a:t> Attraction des corps.</a:t>
            </a:r>
          </a:p>
          <a:p>
            <a:pPr lvl="1">
              <a:spcBef>
                <a:spcPts val="450"/>
              </a:spcBef>
            </a:pPr>
            <a:r>
              <a:rPr lang="fr-FR" sz="2300">
                <a:solidFill>
                  <a:srgbClr val="FF0522"/>
                </a:solidFill>
              </a:rPr>
              <a:t>•</a:t>
            </a:r>
            <a:r>
              <a:rPr lang="fr-FR" sz="2300"/>
              <a:t> Ce qui porte à être, à agir, </a:t>
            </a:r>
          </a:p>
          <a:p>
            <a:pPr lvl="1">
              <a:spcAft>
                <a:spcPts val="900"/>
              </a:spcAft>
            </a:pPr>
            <a:r>
              <a:rPr lang="fr-FR" sz="2300"/>
              <a:t>à se comporter de telle ou telle façon.</a:t>
            </a:r>
          </a:p>
          <a:p>
            <a:pPr lvl="1">
              <a:spcBef>
                <a:spcPts val="450"/>
              </a:spcBef>
              <a:spcAft>
                <a:spcPts val="900"/>
              </a:spcAft>
            </a:pPr>
            <a:r>
              <a:rPr lang="fr-FR" sz="2300">
                <a:solidFill>
                  <a:srgbClr val="FF0522"/>
                </a:solidFill>
              </a:rPr>
              <a:t>•</a:t>
            </a:r>
            <a:r>
              <a:rPr lang="fr-FR" sz="2300"/>
              <a:t> Force se dirigeant dans un sens déterminé.</a:t>
            </a:r>
          </a:p>
          <a:p>
            <a:pPr lvl="1">
              <a:spcBef>
                <a:spcPts val="450"/>
              </a:spcBef>
              <a:spcAft>
                <a:spcPts val="900"/>
              </a:spcAft>
            </a:pPr>
            <a:r>
              <a:rPr lang="fr-FR" sz="2300">
                <a:solidFill>
                  <a:srgbClr val="FF0522"/>
                </a:solidFill>
              </a:rPr>
              <a:t>•</a:t>
            </a:r>
            <a:r>
              <a:rPr lang="fr-FR" sz="2300"/>
              <a:t> Évolution dirigée vers un but, une fin.</a:t>
            </a:r>
          </a:p>
          <a:p>
            <a:pPr lvl="1">
              <a:spcBef>
                <a:spcPts val="450"/>
              </a:spcBef>
            </a:pPr>
            <a:r>
              <a:rPr lang="fr-FR" sz="2300">
                <a:solidFill>
                  <a:srgbClr val="FF0522"/>
                </a:solidFill>
              </a:rPr>
              <a:t>•</a:t>
            </a:r>
            <a:r>
              <a:rPr lang="fr-FR" sz="2300"/>
              <a:t> </a:t>
            </a:r>
            <a:r>
              <a:rPr lang="fr-FR" sz="2300" b="1"/>
              <a:t>Orientation commune </a:t>
            </a:r>
          </a:p>
          <a:p>
            <a:pPr lvl="1">
              <a:spcAft>
                <a:spcPts val="900"/>
              </a:spcAft>
            </a:pPr>
            <a:r>
              <a:rPr lang="fr-FR" sz="2300" b="1"/>
              <a:t>à une catégorie de personne.</a:t>
            </a:r>
          </a:p>
        </p:txBody>
      </p:sp>
      <p:grpSp>
        <p:nvGrpSpPr>
          <p:cNvPr id="2" name="Group 8"/>
          <p:cNvGrpSpPr>
            <a:grpSpLocks/>
          </p:cNvGrpSpPr>
          <p:nvPr/>
        </p:nvGrpSpPr>
        <p:grpSpPr bwMode="auto">
          <a:xfrm>
            <a:off x="4000500" y="6022975"/>
            <a:ext cx="5143500" cy="835025"/>
            <a:chOff x="1680" y="2529"/>
            <a:chExt cx="2160" cy="351"/>
          </a:xfrm>
        </p:grpSpPr>
        <p:sp>
          <p:nvSpPr>
            <p:cNvPr id="565253" name="Rectangle 9"/>
            <p:cNvSpPr>
              <a:spLocks noChangeArrowheads="1"/>
            </p:cNvSpPr>
            <p:nvPr/>
          </p:nvSpPr>
          <p:spPr bwMode="auto">
            <a:xfrm>
              <a:off x="1680" y="2529"/>
              <a:ext cx="2160" cy="351"/>
            </a:xfrm>
            <a:prstGeom prst="rect">
              <a:avLst/>
            </a:prstGeom>
            <a:solidFill>
              <a:srgbClr val="CC0000"/>
            </a:solidFill>
            <a:ln w="9525">
              <a:noFill/>
              <a:miter lim="800000"/>
              <a:headEnd/>
              <a:tailEnd/>
            </a:ln>
          </p:spPr>
          <p:txBody>
            <a:bodyPr wrap="none" anchor="ctr"/>
            <a:lstStyle/>
            <a:p>
              <a:endParaRPr lang="fr-FR"/>
            </a:p>
          </p:txBody>
        </p:sp>
        <p:sp>
          <p:nvSpPr>
            <p:cNvPr id="565254" name="Text Box 10"/>
            <p:cNvSpPr txBox="1">
              <a:spLocks noChangeArrowheads="1"/>
            </p:cNvSpPr>
            <p:nvPr/>
          </p:nvSpPr>
          <p:spPr bwMode="auto">
            <a:xfrm>
              <a:off x="1824" y="2536"/>
              <a:ext cx="1968" cy="310"/>
            </a:xfrm>
            <a:prstGeom prst="rect">
              <a:avLst/>
            </a:prstGeom>
            <a:noFill/>
            <a:ln w="9525">
              <a:noFill/>
              <a:miter lim="800000"/>
              <a:headEnd/>
              <a:tailEnd/>
            </a:ln>
          </p:spPr>
          <p:txBody>
            <a:bodyPr>
              <a:spAutoFit/>
            </a:bodyPr>
            <a:lstStyle/>
            <a:p>
              <a:r>
                <a:rPr lang="fr-FR" sz="2100" b="1">
                  <a:solidFill>
                    <a:schemeClr val="bg1"/>
                  </a:solidFill>
                  <a:sym typeface="Wingdings 2" pitchFamily="18" charset="2"/>
                </a:rPr>
                <a:t>Cibler un groupe de personne</a:t>
              </a:r>
            </a:p>
            <a:p>
              <a:r>
                <a:rPr lang="fr-FR" sz="2100" b="1">
                  <a:solidFill>
                    <a:schemeClr val="bg1"/>
                  </a:solidFill>
                  <a:sym typeface="Wingdings 2" pitchFamily="18" charset="2"/>
                </a:rPr>
                <a:t>c’est s’inscrire dans une tendance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29574"/>
                                        </p:tgtEl>
                                        <p:attrNameLst>
                                          <p:attrName>style.visibility</p:attrName>
                                        </p:attrNameLst>
                                      </p:cBhvr>
                                      <p:to>
                                        <p:strVal val="visible"/>
                                      </p:to>
                                    </p:set>
                                    <p:animEffect transition="in" filter="wipe(up)">
                                      <p:cBhvr>
                                        <p:cTn id="7" dur="500"/>
                                        <p:tgtEl>
                                          <p:spTgt spid="20295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957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3"/>
          <p:cNvSpPr>
            <a:spLocks noGrp="1"/>
          </p:cNvSpPr>
          <p:nvPr>
            <p:ph type="sldNum" sz="quarter" idx="12"/>
          </p:nvPr>
        </p:nvSpPr>
        <p:spPr>
          <a:xfrm>
            <a:off x="1162050" y="6243638"/>
            <a:ext cx="1905000" cy="457200"/>
          </a:xfrm>
        </p:spPr>
        <p:txBody>
          <a:bodyPr/>
          <a:lstStyle/>
          <a:p>
            <a:pPr algn="l">
              <a:defRPr/>
            </a:pPr>
            <a:fld id="{3BB3DC95-BDEC-4B97-9797-0C402DE52F8F}" type="slidenum">
              <a:rPr lang="en-US"/>
              <a:pPr algn="l">
                <a:defRPr/>
              </a:pPr>
              <a:t>11</a:t>
            </a:fld>
            <a:endParaRPr lang="en-US"/>
          </a:p>
        </p:txBody>
      </p:sp>
      <p:sp>
        <p:nvSpPr>
          <p:cNvPr id="312323" name="Rectangle 2"/>
          <p:cNvSpPr>
            <a:spLocks noGrp="1" noChangeArrowheads="1"/>
          </p:cNvSpPr>
          <p:nvPr>
            <p:ph type="title"/>
          </p:nvPr>
        </p:nvSpPr>
        <p:spPr>
          <a:xfrm>
            <a:off x="0" y="77788"/>
            <a:ext cx="9144000" cy="1190625"/>
          </a:xfrm>
          <a:noFill/>
        </p:spPr>
        <p:txBody>
          <a:bodyPr>
            <a:normAutofit fontScale="90000"/>
          </a:bodyPr>
          <a:lstStyle/>
          <a:p>
            <a:r>
              <a:rPr lang="fr-FR" smtClean="0"/>
              <a:t>2 – Méthodes fondées</a:t>
            </a:r>
            <a:br>
              <a:rPr lang="fr-FR" smtClean="0"/>
            </a:br>
            <a:r>
              <a:rPr lang="fr-FR" smtClean="0"/>
              <a:t>sur l’analyse du passé</a:t>
            </a:r>
          </a:p>
        </p:txBody>
      </p:sp>
      <p:sp>
        <p:nvSpPr>
          <p:cNvPr id="312324" name="Text Box 14"/>
          <p:cNvSpPr txBox="1">
            <a:spLocks noChangeArrowheads="1"/>
          </p:cNvSpPr>
          <p:nvPr/>
        </p:nvSpPr>
        <p:spPr bwMode="auto">
          <a:xfrm>
            <a:off x="922338" y="2133600"/>
            <a:ext cx="2759075" cy="395288"/>
          </a:xfrm>
          <a:prstGeom prst="rect">
            <a:avLst/>
          </a:prstGeom>
          <a:noFill/>
          <a:ln w="28575">
            <a:solidFill>
              <a:schemeClr val="hlink"/>
            </a:solidFill>
            <a:miter lim="800000"/>
            <a:headEnd/>
            <a:tailEnd/>
          </a:ln>
        </p:spPr>
        <p:txBody>
          <a:bodyPr wrap="none">
            <a:spAutoFit/>
          </a:bodyPr>
          <a:lstStyle/>
          <a:p>
            <a:r>
              <a:rPr lang="fr-FR" b="1">
                <a:solidFill>
                  <a:schemeClr val="hlink"/>
                </a:solidFill>
              </a:rPr>
              <a:t>METHODES INTERNES</a:t>
            </a:r>
          </a:p>
        </p:txBody>
      </p:sp>
      <p:sp>
        <p:nvSpPr>
          <p:cNvPr id="312325" name="Text Box 15"/>
          <p:cNvSpPr txBox="1">
            <a:spLocks noChangeArrowheads="1"/>
          </p:cNvSpPr>
          <p:nvPr/>
        </p:nvSpPr>
        <p:spPr bwMode="auto">
          <a:xfrm>
            <a:off x="5218113" y="2133600"/>
            <a:ext cx="2822575" cy="395288"/>
          </a:xfrm>
          <a:prstGeom prst="rect">
            <a:avLst/>
          </a:prstGeom>
          <a:noFill/>
          <a:ln w="28575">
            <a:solidFill>
              <a:schemeClr val="hlink"/>
            </a:solidFill>
            <a:miter lim="800000"/>
            <a:headEnd/>
            <a:tailEnd/>
          </a:ln>
        </p:spPr>
        <p:txBody>
          <a:bodyPr wrap="none">
            <a:spAutoFit/>
          </a:bodyPr>
          <a:lstStyle/>
          <a:p>
            <a:r>
              <a:rPr lang="fr-FR" b="1">
                <a:solidFill>
                  <a:schemeClr val="hlink"/>
                </a:solidFill>
              </a:rPr>
              <a:t>METHODES EXTERNES</a:t>
            </a:r>
          </a:p>
        </p:txBody>
      </p:sp>
      <p:sp>
        <p:nvSpPr>
          <p:cNvPr id="312326" name="Text Box 24"/>
          <p:cNvSpPr txBox="1">
            <a:spLocks noChangeArrowheads="1"/>
          </p:cNvSpPr>
          <p:nvPr/>
        </p:nvSpPr>
        <p:spPr bwMode="auto">
          <a:xfrm>
            <a:off x="395288" y="2874963"/>
            <a:ext cx="3816350" cy="1739900"/>
          </a:xfrm>
          <a:prstGeom prst="rect">
            <a:avLst/>
          </a:prstGeom>
          <a:noFill/>
          <a:ln w="9525">
            <a:noFill/>
            <a:miter lim="800000"/>
            <a:headEnd/>
            <a:tailEnd/>
          </a:ln>
        </p:spPr>
        <p:txBody>
          <a:bodyPr>
            <a:spAutoFit/>
          </a:bodyPr>
          <a:lstStyle/>
          <a:p>
            <a:pPr algn="ctr"/>
            <a:r>
              <a:rPr lang="fr-FR"/>
              <a:t>Méthodes quanti fondées. Elles ont pour objectif d’éliminer la dépréciation monétaire, de rechercher des tendances, de prendre en compte des variations et d’extrapoler ces résultats pour l’avenir</a:t>
            </a:r>
          </a:p>
        </p:txBody>
      </p:sp>
      <p:sp>
        <p:nvSpPr>
          <p:cNvPr id="312327" name="Text Box 25"/>
          <p:cNvSpPr txBox="1">
            <a:spLocks noChangeArrowheads="1"/>
          </p:cNvSpPr>
          <p:nvPr/>
        </p:nvSpPr>
        <p:spPr bwMode="auto">
          <a:xfrm>
            <a:off x="4716463" y="2900363"/>
            <a:ext cx="3816350" cy="1465262"/>
          </a:xfrm>
          <a:prstGeom prst="rect">
            <a:avLst/>
          </a:prstGeom>
          <a:noFill/>
          <a:ln w="9525">
            <a:noFill/>
            <a:miter lim="800000"/>
            <a:headEnd/>
            <a:tailEnd/>
          </a:ln>
        </p:spPr>
        <p:txBody>
          <a:bodyPr>
            <a:spAutoFit/>
          </a:bodyPr>
          <a:lstStyle/>
          <a:p>
            <a:pPr algn="ctr"/>
            <a:r>
              <a:rPr lang="fr-FR"/>
              <a:t>Ces méthodes s’attachent à rechercher des facteurs explicatifs autres que le temps, comme les indices, les indicateurs d’élasticité et les méthodes analogiques</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ChangeArrowheads="1"/>
          </p:cNvSpPr>
          <p:nvPr/>
        </p:nvSpPr>
        <p:spPr bwMode="auto">
          <a:xfrm>
            <a:off x="228600" y="723900"/>
            <a:ext cx="7772400" cy="457200"/>
          </a:xfrm>
          <a:prstGeom prst="rect">
            <a:avLst/>
          </a:prstGeom>
          <a:noFill/>
          <a:ln w="12700">
            <a:noFill/>
            <a:miter lim="800000"/>
            <a:headEnd/>
            <a:tailEnd/>
          </a:ln>
        </p:spPr>
        <p:txBody>
          <a:bodyPr lIns="90479" tIns="44445" rIns="90479" bIns="44445" anchor="ctr"/>
          <a:lstStyle/>
          <a:p>
            <a:pPr defTabSz="762000"/>
            <a:r>
              <a:rPr lang="fr-FR" sz="2400" b="1">
                <a:solidFill>
                  <a:schemeClr val="tx2"/>
                </a:solidFill>
              </a:rPr>
              <a:t>REPÉRER LES TENDANCES</a:t>
            </a:r>
          </a:p>
        </p:txBody>
      </p:sp>
      <p:grpSp>
        <p:nvGrpSpPr>
          <p:cNvPr id="2" name="Group 3"/>
          <p:cNvGrpSpPr>
            <a:grpSpLocks/>
          </p:cNvGrpSpPr>
          <p:nvPr/>
        </p:nvGrpSpPr>
        <p:grpSpPr bwMode="auto">
          <a:xfrm>
            <a:off x="4572000" y="6286500"/>
            <a:ext cx="4572000" cy="614363"/>
            <a:chOff x="1680" y="2529"/>
            <a:chExt cx="2160" cy="351"/>
          </a:xfrm>
        </p:grpSpPr>
        <p:sp>
          <p:nvSpPr>
            <p:cNvPr id="566277" name="Rectangle 4"/>
            <p:cNvSpPr>
              <a:spLocks noChangeArrowheads="1"/>
            </p:cNvSpPr>
            <p:nvPr/>
          </p:nvSpPr>
          <p:spPr bwMode="auto">
            <a:xfrm>
              <a:off x="1680" y="2529"/>
              <a:ext cx="2160" cy="351"/>
            </a:xfrm>
            <a:prstGeom prst="rect">
              <a:avLst/>
            </a:prstGeom>
            <a:solidFill>
              <a:srgbClr val="CC0000"/>
            </a:solidFill>
            <a:ln w="9525">
              <a:noFill/>
              <a:miter lim="800000"/>
              <a:headEnd/>
              <a:tailEnd/>
            </a:ln>
          </p:spPr>
          <p:txBody>
            <a:bodyPr wrap="none" anchor="ctr"/>
            <a:lstStyle/>
            <a:p>
              <a:endParaRPr lang="fr-FR"/>
            </a:p>
          </p:txBody>
        </p:sp>
        <p:sp>
          <p:nvSpPr>
            <p:cNvPr id="566278" name="Text Box 5"/>
            <p:cNvSpPr txBox="1">
              <a:spLocks noChangeArrowheads="1"/>
            </p:cNvSpPr>
            <p:nvPr/>
          </p:nvSpPr>
          <p:spPr bwMode="auto">
            <a:xfrm>
              <a:off x="1824" y="2536"/>
              <a:ext cx="1968" cy="237"/>
            </a:xfrm>
            <a:prstGeom prst="rect">
              <a:avLst/>
            </a:prstGeom>
            <a:noFill/>
            <a:ln w="9525">
              <a:noFill/>
              <a:miter lim="800000"/>
              <a:headEnd/>
              <a:tailEnd/>
            </a:ln>
          </p:spPr>
          <p:txBody>
            <a:bodyPr>
              <a:spAutoFit/>
            </a:bodyPr>
            <a:lstStyle/>
            <a:p>
              <a:pPr>
                <a:spcBef>
                  <a:spcPct val="50000"/>
                </a:spcBef>
              </a:pPr>
              <a:r>
                <a:rPr lang="fr-FR" sz="2100" b="1">
                  <a:solidFill>
                    <a:schemeClr val="bg1"/>
                  </a:solidFill>
                  <a:sym typeface="Wingdings 2" pitchFamily="18" charset="2"/>
                </a:rPr>
                <a:t>Adapter l’offre à la demande</a:t>
              </a:r>
            </a:p>
          </p:txBody>
        </p:sp>
      </p:grpSp>
      <p:sp>
        <p:nvSpPr>
          <p:cNvPr id="1976326" name="Text Box 6"/>
          <p:cNvSpPr txBox="1">
            <a:spLocks noChangeArrowheads="1"/>
          </p:cNvSpPr>
          <p:nvPr/>
        </p:nvSpPr>
        <p:spPr bwMode="auto">
          <a:xfrm>
            <a:off x="1143000" y="1795463"/>
            <a:ext cx="7543800" cy="3600450"/>
          </a:xfrm>
          <a:prstGeom prst="rect">
            <a:avLst/>
          </a:prstGeom>
          <a:noFill/>
          <a:ln w="9525">
            <a:noFill/>
            <a:miter lim="800000"/>
            <a:headEnd/>
            <a:tailEnd/>
          </a:ln>
        </p:spPr>
        <p:txBody>
          <a:bodyPr lIns="91431" tIns="45716" rIns="91431" bIns="45716">
            <a:spAutoFit/>
          </a:bodyPr>
          <a:lstStyle/>
          <a:p>
            <a:r>
              <a:rPr lang="fr-FR" sz="2700"/>
              <a:t>Repérer les tendances émergentes, </a:t>
            </a:r>
          </a:p>
          <a:p>
            <a:r>
              <a:rPr lang="fr-FR" sz="2700"/>
              <a:t>permet aux entreprise de proposer des produits ou des services :</a:t>
            </a:r>
          </a:p>
          <a:p>
            <a:endParaRPr lang="fr-FR" sz="1200"/>
          </a:p>
          <a:p>
            <a:r>
              <a:rPr lang="fr-FR" sz="2700"/>
              <a:t>	- en s’adaptant aux besoins d’aujourd’hui </a:t>
            </a:r>
          </a:p>
          <a:p>
            <a:r>
              <a:rPr lang="fr-FR" sz="2700"/>
              <a:t>	- en anticipant sur les besoins de demain </a:t>
            </a:r>
          </a:p>
          <a:p>
            <a:endParaRPr lang="fr-FR" sz="2700"/>
          </a:p>
          <a:p>
            <a:r>
              <a:rPr lang="fr-FR" sz="2700"/>
              <a:t>Et tenter d’avoir une longueur d'avance </a:t>
            </a:r>
          </a:p>
          <a:p>
            <a:r>
              <a:rPr lang="fr-FR" sz="2700"/>
              <a:t>sur la concurrence.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76326"/>
                                        </p:tgtEl>
                                        <p:attrNameLst>
                                          <p:attrName>style.visibility</p:attrName>
                                        </p:attrNameLst>
                                      </p:cBhvr>
                                      <p:to>
                                        <p:strVal val="visible"/>
                                      </p:to>
                                    </p:set>
                                    <p:animEffect transition="in" filter="wipe(up)">
                                      <p:cBhvr>
                                        <p:cTn id="7" dur="500"/>
                                        <p:tgtEl>
                                          <p:spTgt spid="19763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26"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ChangeArrowheads="1"/>
          </p:cNvSpPr>
          <p:nvPr/>
        </p:nvSpPr>
        <p:spPr bwMode="auto">
          <a:xfrm>
            <a:off x="228600" y="723900"/>
            <a:ext cx="7772400" cy="457200"/>
          </a:xfrm>
          <a:prstGeom prst="rect">
            <a:avLst/>
          </a:prstGeom>
          <a:noFill/>
          <a:ln w="12700">
            <a:noFill/>
            <a:miter lim="800000"/>
            <a:headEnd/>
            <a:tailEnd/>
          </a:ln>
        </p:spPr>
        <p:txBody>
          <a:bodyPr lIns="90479" tIns="44445" rIns="90479" bIns="44445" anchor="ctr"/>
          <a:lstStyle/>
          <a:p>
            <a:pPr defTabSz="762000"/>
            <a:r>
              <a:rPr lang="fr-FR" sz="2400" b="1">
                <a:solidFill>
                  <a:schemeClr val="tx2"/>
                </a:solidFill>
              </a:rPr>
              <a:t>QUELLE TENDANCE, ET POUR QUI ?</a:t>
            </a:r>
          </a:p>
        </p:txBody>
      </p:sp>
      <p:grpSp>
        <p:nvGrpSpPr>
          <p:cNvPr id="2" name="Group 3"/>
          <p:cNvGrpSpPr>
            <a:grpSpLocks/>
          </p:cNvGrpSpPr>
          <p:nvPr/>
        </p:nvGrpSpPr>
        <p:grpSpPr bwMode="auto">
          <a:xfrm>
            <a:off x="4000500" y="6022975"/>
            <a:ext cx="5143500" cy="835025"/>
            <a:chOff x="1680" y="2529"/>
            <a:chExt cx="2160" cy="351"/>
          </a:xfrm>
        </p:grpSpPr>
        <p:sp>
          <p:nvSpPr>
            <p:cNvPr id="567303" name="Rectangle 4"/>
            <p:cNvSpPr>
              <a:spLocks noChangeArrowheads="1"/>
            </p:cNvSpPr>
            <p:nvPr/>
          </p:nvSpPr>
          <p:spPr bwMode="auto">
            <a:xfrm>
              <a:off x="1680" y="2529"/>
              <a:ext cx="2160" cy="351"/>
            </a:xfrm>
            <a:prstGeom prst="rect">
              <a:avLst/>
            </a:prstGeom>
            <a:solidFill>
              <a:srgbClr val="CC0000"/>
            </a:solidFill>
            <a:ln w="9525">
              <a:noFill/>
              <a:miter lim="800000"/>
              <a:headEnd/>
              <a:tailEnd/>
            </a:ln>
          </p:spPr>
          <p:txBody>
            <a:bodyPr wrap="none" anchor="ctr"/>
            <a:lstStyle/>
            <a:p>
              <a:endParaRPr lang="fr-FR"/>
            </a:p>
          </p:txBody>
        </p:sp>
        <p:sp>
          <p:nvSpPr>
            <p:cNvPr id="567304" name="Text Box 5"/>
            <p:cNvSpPr txBox="1">
              <a:spLocks noChangeArrowheads="1"/>
            </p:cNvSpPr>
            <p:nvPr/>
          </p:nvSpPr>
          <p:spPr bwMode="auto">
            <a:xfrm>
              <a:off x="1824" y="2536"/>
              <a:ext cx="1968" cy="310"/>
            </a:xfrm>
            <a:prstGeom prst="rect">
              <a:avLst/>
            </a:prstGeom>
            <a:noFill/>
            <a:ln w="9525">
              <a:noFill/>
              <a:miter lim="800000"/>
              <a:headEnd/>
              <a:tailEnd/>
            </a:ln>
          </p:spPr>
          <p:txBody>
            <a:bodyPr>
              <a:spAutoFit/>
            </a:bodyPr>
            <a:lstStyle/>
            <a:p>
              <a:pPr>
                <a:spcBef>
                  <a:spcPct val="50000"/>
                </a:spcBef>
              </a:pPr>
              <a:r>
                <a:rPr lang="fr-FR" sz="2100" b="1">
                  <a:solidFill>
                    <a:schemeClr val="bg1"/>
                  </a:solidFill>
                  <a:sym typeface="Wingdings 2" pitchFamily="18" charset="2"/>
                </a:rPr>
                <a:t>L’offre est de plus en plus segmentée</a:t>
              </a:r>
            </a:p>
          </p:txBody>
        </p:sp>
      </p:grpSp>
      <p:sp>
        <p:nvSpPr>
          <p:cNvPr id="1974278" name="Text Box 6"/>
          <p:cNvSpPr txBox="1">
            <a:spLocks noChangeArrowheads="1"/>
          </p:cNvSpPr>
          <p:nvPr/>
        </p:nvSpPr>
        <p:spPr bwMode="auto">
          <a:xfrm>
            <a:off x="685800" y="1600200"/>
            <a:ext cx="7772400" cy="1216025"/>
          </a:xfrm>
          <a:prstGeom prst="rect">
            <a:avLst/>
          </a:prstGeom>
          <a:noFill/>
          <a:ln w="9525">
            <a:noFill/>
            <a:miter lim="800000"/>
            <a:headEnd/>
            <a:tailEnd/>
          </a:ln>
        </p:spPr>
        <p:txBody>
          <a:bodyPr lIns="91431" tIns="45716" rIns="91431" bIns="45716">
            <a:spAutoFit/>
          </a:bodyPr>
          <a:lstStyle/>
          <a:p>
            <a:r>
              <a:rPr lang="fr-FR" sz="2700" b="1">
                <a:solidFill>
                  <a:srgbClr val="C60000"/>
                </a:solidFill>
              </a:rPr>
              <a:t>•</a:t>
            </a:r>
            <a:r>
              <a:rPr lang="fr-FR" sz="2400">
                <a:solidFill>
                  <a:srgbClr val="000000"/>
                </a:solidFill>
              </a:rPr>
              <a:t> </a:t>
            </a:r>
            <a:r>
              <a:rPr lang="fr-FR" sz="2300">
                <a:solidFill>
                  <a:srgbClr val="000000"/>
                </a:solidFill>
              </a:rPr>
              <a:t>Les typologies d'acheteurs, segmentées selon des critères sociodémographiques classiques (sexe, profession, niveau de revenu) ne suffisent plus. </a:t>
            </a:r>
          </a:p>
        </p:txBody>
      </p:sp>
      <p:sp>
        <p:nvSpPr>
          <p:cNvPr id="1974280" name="Text Box 8"/>
          <p:cNvSpPr txBox="1">
            <a:spLocks noChangeArrowheads="1"/>
          </p:cNvSpPr>
          <p:nvPr/>
        </p:nvSpPr>
        <p:spPr bwMode="auto">
          <a:xfrm>
            <a:off x="685800" y="2971800"/>
            <a:ext cx="7772400" cy="1924050"/>
          </a:xfrm>
          <a:prstGeom prst="rect">
            <a:avLst/>
          </a:prstGeom>
          <a:noFill/>
          <a:ln w="9525">
            <a:noFill/>
            <a:miter lim="800000"/>
            <a:headEnd/>
            <a:tailEnd/>
          </a:ln>
        </p:spPr>
        <p:txBody>
          <a:bodyPr lIns="91431" tIns="45716" rIns="91431" bIns="45716">
            <a:spAutoFit/>
          </a:bodyPr>
          <a:lstStyle/>
          <a:p>
            <a:r>
              <a:rPr lang="fr-FR" sz="2700" b="1">
                <a:solidFill>
                  <a:srgbClr val="C60000"/>
                </a:solidFill>
              </a:rPr>
              <a:t>•</a:t>
            </a:r>
            <a:r>
              <a:rPr lang="fr-FR" sz="2300" b="1">
                <a:solidFill>
                  <a:srgbClr val="C60000"/>
                </a:solidFill>
              </a:rPr>
              <a:t> </a:t>
            </a:r>
            <a:r>
              <a:rPr lang="fr-FR" sz="2300"/>
              <a:t>Pour développer ses parts de marché, une entreprise a besoin d’identifier les consommateurs, comprendre leurs attentes et leurs besoins, décoder les valeurs qui les relient.</a:t>
            </a:r>
          </a:p>
          <a:p>
            <a:endParaRPr lang="fr-FR" sz="2300">
              <a:solidFill>
                <a:srgbClr val="000000"/>
              </a:solidFill>
            </a:endParaRPr>
          </a:p>
        </p:txBody>
      </p:sp>
      <p:sp>
        <p:nvSpPr>
          <p:cNvPr id="1974282" name="Text Box 10"/>
          <p:cNvSpPr txBox="1">
            <a:spLocks noChangeArrowheads="1"/>
          </p:cNvSpPr>
          <p:nvPr/>
        </p:nvSpPr>
        <p:spPr bwMode="auto">
          <a:xfrm>
            <a:off x="685800" y="4641850"/>
            <a:ext cx="7772400" cy="1214438"/>
          </a:xfrm>
          <a:prstGeom prst="rect">
            <a:avLst/>
          </a:prstGeom>
          <a:noFill/>
          <a:ln w="9525">
            <a:noFill/>
            <a:miter lim="800000"/>
            <a:headEnd/>
            <a:tailEnd/>
          </a:ln>
        </p:spPr>
        <p:txBody>
          <a:bodyPr lIns="91431" tIns="45716" rIns="91431" bIns="45716">
            <a:spAutoFit/>
          </a:bodyPr>
          <a:lstStyle/>
          <a:p>
            <a:r>
              <a:rPr lang="fr-FR" sz="2700" b="1">
                <a:solidFill>
                  <a:srgbClr val="C60000"/>
                </a:solidFill>
              </a:rPr>
              <a:t>•</a:t>
            </a:r>
            <a:r>
              <a:rPr lang="fr-FR" sz="2400">
                <a:solidFill>
                  <a:srgbClr val="000000"/>
                </a:solidFill>
              </a:rPr>
              <a:t> </a:t>
            </a:r>
            <a:r>
              <a:rPr lang="fr-FR" sz="2300">
                <a:solidFill>
                  <a:srgbClr val="000000"/>
                </a:solidFill>
              </a:rPr>
              <a:t>Le contexte social ne cesse de se compliquer : foyers monoparentaux, couples alternatifs, entrée tardive dans la vie active, réduction du temps de travail…</a:t>
            </a:r>
            <a:endParaRPr lang="fr-FR" sz="23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42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428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7428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4278" grpId="0" build="p" autoUpdateAnimBg="0"/>
      <p:bldP spid="1974280" grpId="0" build="p" autoUpdateAnimBg="0"/>
      <p:bldP spid="1974282"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ChangeArrowheads="1"/>
          </p:cNvSpPr>
          <p:nvPr/>
        </p:nvSpPr>
        <p:spPr bwMode="auto">
          <a:xfrm>
            <a:off x="228600" y="723900"/>
            <a:ext cx="7772400" cy="457200"/>
          </a:xfrm>
          <a:prstGeom prst="rect">
            <a:avLst/>
          </a:prstGeom>
          <a:noFill/>
          <a:ln w="12700">
            <a:noFill/>
            <a:miter lim="800000"/>
            <a:headEnd/>
            <a:tailEnd/>
          </a:ln>
        </p:spPr>
        <p:txBody>
          <a:bodyPr lIns="90479" tIns="44445" rIns="90479" bIns="44445" anchor="ctr"/>
          <a:lstStyle/>
          <a:p>
            <a:pPr defTabSz="762000"/>
            <a:r>
              <a:rPr lang="fr-FR" sz="2400" b="1">
                <a:solidFill>
                  <a:schemeClr val="tx2"/>
                </a:solidFill>
              </a:rPr>
              <a:t>CONNAÎTRE LES SOCIOSTYLES</a:t>
            </a:r>
          </a:p>
        </p:txBody>
      </p:sp>
      <p:grpSp>
        <p:nvGrpSpPr>
          <p:cNvPr id="2" name="Group 3"/>
          <p:cNvGrpSpPr>
            <a:grpSpLocks/>
          </p:cNvGrpSpPr>
          <p:nvPr/>
        </p:nvGrpSpPr>
        <p:grpSpPr bwMode="auto">
          <a:xfrm>
            <a:off x="2971800" y="6022975"/>
            <a:ext cx="6172200" cy="835025"/>
            <a:chOff x="1680" y="2529"/>
            <a:chExt cx="2160" cy="351"/>
          </a:xfrm>
        </p:grpSpPr>
        <p:sp>
          <p:nvSpPr>
            <p:cNvPr id="568327" name="Rectangle 4"/>
            <p:cNvSpPr>
              <a:spLocks noChangeArrowheads="1"/>
            </p:cNvSpPr>
            <p:nvPr/>
          </p:nvSpPr>
          <p:spPr bwMode="auto">
            <a:xfrm>
              <a:off x="1680" y="2529"/>
              <a:ext cx="2160" cy="351"/>
            </a:xfrm>
            <a:prstGeom prst="rect">
              <a:avLst/>
            </a:prstGeom>
            <a:solidFill>
              <a:srgbClr val="CC0000"/>
            </a:solidFill>
            <a:ln w="9525">
              <a:noFill/>
              <a:miter lim="800000"/>
              <a:headEnd/>
              <a:tailEnd/>
            </a:ln>
          </p:spPr>
          <p:txBody>
            <a:bodyPr wrap="none" anchor="ctr"/>
            <a:lstStyle/>
            <a:p>
              <a:endParaRPr lang="fr-FR"/>
            </a:p>
          </p:txBody>
        </p:sp>
        <p:sp>
          <p:nvSpPr>
            <p:cNvPr id="568328" name="Text Box 5"/>
            <p:cNvSpPr txBox="1">
              <a:spLocks noChangeArrowheads="1"/>
            </p:cNvSpPr>
            <p:nvPr/>
          </p:nvSpPr>
          <p:spPr bwMode="auto">
            <a:xfrm>
              <a:off x="1824" y="2536"/>
              <a:ext cx="1968" cy="310"/>
            </a:xfrm>
            <a:prstGeom prst="rect">
              <a:avLst/>
            </a:prstGeom>
            <a:noFill/>
            <a:ln w="9525">
              <a:noFill/>
              <a:miter lim="800000"/>
              <a:headEnd/>
              <a:tailEnd/>
            </a:ln>
          </p:spPr>
          <p:txBody>
            <a:bodyPr>
              <a:spAutoFit/>
            </a:bodyPr>
            <a:lstStyle/>
            <a:p>
              <a:pPr>
                <a:spcBef>
                  <a:spcPct val="50000"/>
                </a:spcBef>
              </a:pPr>
              <a:r>
                <a:rPr lang="fr-FR" sz="2100" b="1">
                  <a:solidFill>
                    <a:schemeClr val="bg1"/>
                  </a:solidFill>
                  <a:sym typeface="Wingdings 2" pitchFamily="18" charset="2"/>
                </a:rPr>
                <a:t>Contrairement à la mode, une tendance sociologique s’inscrit dans la durée.</a:t>
              </a:r>
            </a:p>
          </p:txBody>
        </p:sp>
      </p:grpSp>
      <p:sp>
        <p:nvSpPr>
          <p:cNvPr id="1978374" name="Text Box 6"/>
          <p:cNvSpPr txBox="1">
            <a:spLocks noChangeArrowheads="1"/>
          </p:cNvSpPr>
          <p:nvPr/>
        </p:nvSpPr>
        <p:spPr bwMode="auto">
          <a:xfrm>
            <a:off x="685800" y="1257300"/>
            <a:ext cx="8115300" cy="1570038"/>
          </a:xfrm>
          <a:prstGeom prst="rect">
            <a:avLst/>
          </a:prstGeom>
          <a:noFill/>
          <a:ln w="9525">
            <a:noFill/>
            <a:miter lim="800000"/>
            <a:headEnd/>
            <a:tailEnd/>
          </a:ln>
        </p:spPr>
        <p:txBody>
          <a:bodyPr lIns="91431" tIns="45716" rIns="91431" bIns="45716">
            <a:spAutoFit/>
          </a:bodyPr>
          <a:lstStyle/>
          <a:p>
            <a:r>
              <a:rPr lang="fr-FR" sz="2700" b="1">
                <a:solidFill>
                  <a:srgbClr val="C60000"/>
                </a:solidFill>
              </a:rPr>
              <a:t>•</a:t>
            </a:r>
            <a:r>
              <a:rPr lang="fr-FR" sz="2400">
                <a:solidFill>
                  <a:srgbClr val="000000"/>
                </a:solidFill>
              </a:rPr>
              <a:t> </a:t>
            </a:r>
            <a:r>
              <a:rPr lang="fr-FR" sz="2300">
                <a:solidFill>
                  <a:srgbClr val="000000"/>
                </a:solidFill>
              </a:rPr>
              <a:t>L'étude des sociostyles permet de classer les individus dans des groupes ayant des valeurs, des attitudes, et des modes de consommation communs sans pour autant appartenir à la même classe sociale.</a:t>
            </a:r>
          </a:p>
        </p:txBody>
      </p:sp>
      <p:sp>
        <p:nvSpPr>
          <p:cNvPr id="1978375" name="Text Box 7"/>
          <p:cNvSpPr txBox="1">
            <a:spLocks noChangeArrowheads="1"/>
          </p:cNvSpPr>
          <p:nvPr/>
        </p:nvSpPr>
        <p:spPr bwMode="auto">
          <a:xfrm>
            <a:off x="685800" y="2813050"/>
            <a:ext cx="8115300" cy="1568450"/>
          </a:xfrm>
          <a:prstGeom prst="rect">
            <a:avLst/>
          </a:prstGeom>
          <a:noFill/>
          <a:ln w="9525">
            <a:noFill/>
            <a:miter lim="800000"/>
            <a:headEnd/>
            <a:tailEnd/>
          </a:ln>
        </p:spPr>
        <p:txBody>
          <a:bodyPr lIns="91431" tIns="45716" rIns="91431" bIns="45716">
            <a:spAutoFit/>
          </a:bodyPr>
          <a:lstStyle/>
          <a:p>
            <a:r>
              <a:rPr lang="fr-FR" sz="2700" b="1">
                <a:solidFill>
                  <a:srgbClr val="C60000"/>
                </a:solidFill>
              </a:rPr>
              <a:t>•</a:t>
            </a:r>
            <a:r>
              <a:rPr lang="fr-FR" sz="2300" b="1">
                <a:solidFill>
                  <a:srgbClr val="C60000"/>
                </a:solidFill>
              </a:rPr>
              <a:t> </a:t>
            </a:r>
            <a:r>
              <a:rPr lang="fr-FR" sz="2300">
                <a:solidFill>
                  <a:srgbClr val="000000"/>
                </a:solidFill>
              </a:rPr>
              <a:t>Les familles de consommateurs basées sur les sociostyles connaissent un développement sans précédent : </a:t>
            </a:r>
            <a:r>
              <a:rPr lang="fr-FR" sz="2300" b="1">
                <a:solidFill>
                  <a:srgbClr val="FF0522"/>
                </a:solidFill>
              </a:rPr>
              <a:t>adulescents, papyboomers, célibattantes, bobos, métrosexuels</a:t>
            </a:r>
            <a:r>
              <a:rPr lang="fr-FR" sz="2300">
                <a:solidFill>
                  <a:srgbClr val="FF0522"/>
                </a:solidFill>
              </a:rPr>
              <a:t>,</a:t>
            </a:r>
            <a:r>
              <a:rPr lang="fr-FR" sz="2300">
                <a:solidFill>
                  <a:srgbClr val="000000"/>
                </a:solidFill>
              </a:rPr>
              <a:t> </a:t>
            </a:r>
          </a:p>
        </p:txBody>
      </p:sp>
      <p:sp>
        <p:nvSpPr>
          <p:cNvPr id="1978376" name="Text Box 8"/>
          <p:cNvSpPr txBox="1">
            <a:spLocks noChangeArrowheads="1"/>
          </p:cNvSpPr>
          <p:nvPr/>
        </p:nvSpPr>
        <p:spPr bwMode="auto">
          <a:xfrm>
            <a:off x="685800" y="4457700"/>
            <a:ext cx="8115300" cy="1570038"/>
          </a:xfrm>
          <a:prstGeom prst="rect">
            <a:avLst/>
          </a:prstGeom>
          <a:noFill/>
          <a:ln w="9525">
            <a:noFill/>
            <a:miter lim="800000"/>
            <a:headEnd/>
            <a:tailEnd/>
          </a:ln>
        </p:spPr>
        <p:txBody>
          <a:bodyPr lIns="91431" tIns="45716" rIns="91431" bIns="45716">
            <a:spAutoFit/>
          </a:bodyPr>
          <a:lstStyle/>
          <a:p>
            <a:r>
              <a:rPr lang="fr-FR" sz="2700" b="1">
                <a:solidFill>
                  <a:srgbClr val="C60000"/>
                </a:solidFill>
              </a:rPr>
              <a:t>•</a:t>
            </a:r>
            <a:r>
              <a:rPr lang="fr-FR" sz="2300" b="1">
                <a:solidFill>
                  <a:srgbClr val="C60000"/>
                </a:solidFill>
              </a:rPr>
              <a:t> </a:t>
            </a:r>
            <a:r>
              <a:rPr lang="fr-FR" sz="2300">
                <a:solidFill>
                  <a:srgbClr val="000000"/>
                </a:solidFill>
              </a:rPr>
              <a:t>Plus pertinentes et plus fines (mais aussi plus difficiles à cerner car qualitatives et non pas quantitatives), les tendances de comportement se décrivent selon des critères de style de vie et de systèmes de valeurs.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83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83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783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8374" grpId="0" autoUpdateAnimBg="0"/>
      <p:bldP spid="1978375" grpId="0" autoUpdateAnimBg="0"/>
      <p:bldP spid="1978376"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ChangeArrowheads="1"/>
          </p:cNvSpPr>
          <p:nvPr/>
        </p:nvSpPr>
        <p:spPr bwMode="auto">
          <a:xfrm>
            <a:off x="228600" y="723900"/>
            <a:ext cx="7772400" cy="457200"/>
          </a:xfrm>
          <a:prstGeom prst="rect">
            <a:avLst/>
          </a:prstGeom>
          <a:noFill/>
          <a:ln w="12700">
            <a:noFill/>
            <a:miter lim="800000"/>
            <a:headEnd/>
            <a:tailEnd/>
          </a:ln>
        </p:spPr>
        <p:txBody>
          <a:bodyPr lIns="90479" tIns="44445" rIns="90479" bIns="44445" anchor="ctr"/>
          <a:lstStyle/>
          <a:p>
            <a:pPr defTabSz="762000"/>
            <a:r>
              <a:rPr lang="fr-FR" sz="2400" b="1">
                <a:solidFill>
                  <a:schemeClr val="folHlink"/>
                </a:solidFill>
              </a:rPr>
              <a:t>CONNAÎTRE LES SOCIOSTYLES</a:t>
            </a:r>
            <a:endParaRPr lang="fr-FR" sz="2400" b="1">
              <a:solidFill>
                <a:schemeClr val="tx2"/>
              </a:solidFill>
            </a:endParaRPr>
          </a:p>
        </p:txBody>
      </p:sp>
      <p:sp>
        <p:nvSpPr>
          <p:cNvPr id="2099206" name="Text Box 6"/>
          <p:cNvSpPr txBox="1">
            <a:spLocks noChangeArrowheads="1"/>
          </p:cNvSpPr>
          <p:nvPr/>
        </p:nvSpPr>
        <p:spPr bwMode="auto">
          <a:xfrm>
            <a:off x="685800" y="1784350"/>
            <a:ext cx="8115300" cy="4046538"/>
          </a:xfrm>
          <a:prstGeom prst="rect">
            <a:avLst/>
          </a:prstGeom>
          <a:noFill/>
          <a:ln w="9525">
            <a:noFill/>
            <a:miter lim="800000"/>
            <a:headEnd/>
            <a:tailEnd/>
          </a:ln>
        </p:spPr>
        <p:txBody>
          <a:bodyPr lIns="91431" tIns="45716" rIns="91431" bIns="45716">
            <a:spAutoFit/>
          </a:bodyPr>
          <a:lstStyle/>
          <a:p>
            <a:r>
              <a:rPr lang="fr-FR" sz="2700" b="1">
                <a:solidFill>
                  <a:srgbClr val="C60000"/>
                </a:solidFill>
              </a:rPr>
              <a:t>•</a:t>
            </a:r>
            <a:r>
              <a:rPr lang="fr-FR" sz="2400">
                <a:solidFill>
                  <a:srgbClr val="000000"/>
                </a:solidFill>
              </a:rPr>
              <a:t> </a:t>
            </a:r>
            <a:r>
              <a:rPr lang="fr-FR" sz="2300">
                <a:solidFill>
                  <a:srgbClr val="000000"/>
                </a:solidFill>
              </a:rPr>
              <a:t>Bernard Catelat a mis en place une enquête au plan national sur 20 000 représentants de la société.</a:t>
            </a:r>
          </a:p>
          <a:p>
            <a:r>
              <a:rPr lang="fr-FR" sz="2300">
                <a:solidFill>
                  <a:srgbClr val="000000"/>
                </a:solidFill>
              </a:rPr>
              <a:t>Il en a tiré des enseignements pour caractériser les tendances des comportements de certains groupes sociaux en dégageant 13 socio styles et 5 mentalités :</a:t>
            </a:r>
          </a:p>
          <a:p>
            <a:r>
              <a:rPr lang="fr-FR" sz="2300">
                <a:solidFill>
                  <a:srgbClr val="000000"/>
                </a:solidFill>
              </a:rPr>
              <a:t> </a:t>
            </a:r>
          </a:p>
          <a:p>
            <a:pPr>
              <a:buFontTx/>
              <a:buChar char="-"/>
            </a:pPr>
            <a:r>
              <a:rPr lang="fr-FR" sz="2300">
                <a:solidFill>
                  <a:srgbClr val="000000"/>
                </a:solidFill>
              </a:rPr>
              <a:t> Les </a:t>
            </a:r>
            <a:r>
              <a:rPr lang="fr-FR" sz="2300" b="1">
                <a:solidFill>
                  <a:srgbClr val="FF0522"/>
                </a:solidFill>
              </a:rPr>
              <a:t>matérialistes, </a:t>
            </a:r>
            <a:r>
              <a:rPr lang="fr-FR" sz="2300">
                <a:solidFill>
                  <a:srgbClr val="000000"/>
                </a:solidFill>
              </a:rPr>
              <a:t>26,8 % de la population</a:t>
            </a:r>
            <a:endParaRPr lang="fr-FR"/>
          </a:p>
          <a:p>
            <a:pPr>
              <a:buFontTx/>
              <a:buChar char="-"/>
            </a:pPr>
            <a:r>
              <a:rPr lang="fr-FR" sz="2300">
                <a:solidFill>
                  <a:srgbClr val="000000"/>
                </a:solidFill>
              </a:rPr>
              <a:t> Les </a:t>
            </a:r>
            <a:r>
              <a:rPr lang="fr-FR" sz="2300" b="1">
                <a:solidFill>
                  <a:srgbClr val="FF0522"/>
                </a:solidFill>
              </a:rPr>
              <a:t>rigoristes, </a:t>
            </a:r>
            <a:r>
              <a:rPr lang="fr-FR" sz="2300">
                <a:solidFill>
                  <a:srgbClr val="000000"/>
                </a:solidFill>
              </a:rPr>
              <a:t>20,1 % de la population</a:t>
            </a:r>
            <a:endParaRPr lang="fr-FR"/>
          </a:p>
          <a:p>
            <a:pPr>
              <a:buFontTx/>
              <a:buChar char="-"/>
            </a:pPr>
            <a:r>
              <a:rPr lang="fr-FR" sz="2300">
                <a:solidFill>
                  <a:srgbClr val="000000"/>
                </a:solidFill>
              </a:rPr>
              <a:t> Les</a:t>
            </a:r>
            <a:r>
              <a:rPr lang="fr-FR" sz="2300" b="1">
                <a:solidFill>
                  <a:srgbClr val="FF0522"/>
                </a:solidFill>
              </a:rPr>
              <a:t> activistes, </a:t>
            </a:r>
            <a:r>
              <a:rPr lang="fr-FR" sz="2300">
                <a:solidFill>
                  <a:srgbClr val="000000"/>
                </a:solidFill>
              </a:rPr>
              <a:t>13,3 % de la population</a:t>
            </a:r>
            <a:r>
              <a:rPr lang="fr-FR" sz="2300" b="1">
                <a:solidFill>
                  <a:srgbClr val="FF0522"/>
                </a:solidFill>
              </a:rPr>
              <a:t> </a:t>
            </a:r>
          </a:p>
          <a:p>
            <a:pPr>
              <a:buFontTx/>
              <a:buChar char="-"/>
            </a:pPr>
            <a:r>
              <a:rPr lang="fr-FR" sz="2300">
                <a:solidFill>
                  <a:srgbClr val="000000"/>
                </a:solidFill>
              </a:rPr>
              <a:t> Les</a:t>
            </a:r>
            <a:r>
              <a:rPr lang="fr-FR" sz="2300" b="1">
                <a:solidFill>
                  <a:srgbClr val="FF0522"/>
                </a:solidFill>
              </a:rPr>
              <a:t> décalés, </a:t>
            </a:r>
            <a:r>
              <a:rPr lang="fr-FR" sz="2300">
                <a:solidFill>
                  <a:srgbClr val="000000"/>
                </a:solidFill>
              </a:rPr>
              <a:t>17,3 % de la population</a:t>
            </a:r>
            <a:endParaRPr lang="fr-FR" sz="1200" b="1">
              <a:solidFill>
                <a:srgbClr val="C60000"/>
              </a:solidFill>
            </a:endParaRPr>
          </a:p>
          <a:p>
            <a:pPr>
              <a:buFontTx/>
              <a:buChar char="-"/>
            </a:pPr>
            <a:r>
              <a:rPr lang="fr-FR" sz="2300">
                <a:solidFill>
                  <a:srgbClr val="000000"/>
                </a:solidFill>
              </a:rPr>
              <a:t> Les</a:t>
            </a:r>
            <a:r>
              <a:rPr lang="fr-FR" sz="2300" b="1">
                <a:solidFill>
                  <a:srgbClr val="FF0522"/>
                </a:solidFill>
              </a:rPr>
              <a:t> égocentrés, </a:t>
            </a:r>
            <a:r>
              <a:rPr lang="fr-FR" sz="2300">
                <a:solidFill>
                  <a:srgbClr val="000000"/>
                </a:solidFill>
              </a:rPr>
              <a:t>22,5 % de la population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99206"/>
                                        </p:tgtEl>
                                        <p:attrNameLst>
                                          <p:attrName>style.visibility</p:attrName>
                                        </p:attrNameLst>
                                      </p:cBhvr>
                                      <p:to>
                                        <p:strVal val="visible"/>
                                      </p:to>
                                    </p:set>
                                    <p:animEffect transition="in" filter="wipe(up)">
                                      <p:cBhvr>
                                        <p:cTn id="7" dur="500"/>
                                        <p:tgtEl>
                                          <p:spTgt spid="2099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06"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1858" name="Rectangle 2"/>
          <p:cNvSpPr>
            <a:spLocks noChangeArrowheads="1"/>
          </p:cNvSpPr>
          <p:nvPr/>
        </p:nvSpPr>
        <p:spPr bwMode="auto">
          <a:xfrm>
            <a:off x="1143000" y="2671763"/>
            <a:ext cx="2457450" cy="830262"/>
          </a:xfrm>
          <a:prstGeom prst="rect">
            <a:avLst/>
          </a:prstGeom>
          <a:noFill/>
          <a:ln w="9525">
            <a:noFill/>
            <a:miter lim="800000"/>
            <a:headEnd/>
            <a:tailEnd/>
          </a:ln>
        </p:spPr>
        <p:txBody>
          <a:bodyPr wrap="none" lIns="137160" tIns="68580" rIns="137160" bIns="68580">
            <a:spAutoFit/>
          </a:bodyPr>
          <a:lstStyle/>
          <a:p>
            <a:pPr>
              <a:spcBef>
                <a:spcPct val="50000"/>
              </a:spcBef>
            </a:pPr>
            <a:r>
              <a:rPr lang="fr-FR" b="1">
                <a:solidFill>
                  <a:schemeClr val="folHlink"/>
                </a:solidFill>
              </a:rPr>
              <a:t>LES TENDANCES</a:t>
            </a:r>
          </a:p>
          <a:p>
            <a:pPr>
              <a:spcBef>
                <a:spcPct val="50000"/>
              </a:spcBef>
            </a:pPr>
            <a:r>
              <a:rPr lang="fr-FR" b="1"/>
              <a:t>Fin du 20ème siècle</a:t>
            </a:r>
          </a:p>
        </p:txBody>
      </p:sp>
      <p:sp>
        <p:nvSpPr>
          <p:cNvPr id="570371" name="Line 3"/>
          <p:cNvSpPr>
            <a:spLocks noChangeShapeType="1"/>
          </p:cNvSpPr>
          <p:nvPr/>
        </p:nvSpPr>
        <p:spPr bwMode="auto">
          <a:xfrm>
            <a:off x="1143000" y="3357563"/>
            <a:ext cx="8001000" cy="0"/>
          </a:xfrm>
          <a:prstGeom prst="line">
            <a:avLst/>
          </a:prstGeom>
          <a:noFill/>
          <a:ln w="9525">
            <a:solidFill>
              <a:srgbClr val="CC0000"/>
            </a:solidFill>
            <a:round/>
            <a:headEnd/>
            <a:tailEnd/>
          </a:ln>
        </p:spPr>
        <p:txBody>
          <a:bodyPr wrap="none" lIns="137160" tIns="68580" rIns="137160" bIns="68580" anchor="ctr"/>
          <a:lstStyle/>
          <a:p>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41858"/>
                                        </p:tgtEl>
                                        <p:attrNameLst>
                                          <p:attrName>style.visibility</p:attrName>
                                        </p:attrNameLst>
                                      </p:cBhvr>
                                      <p:to>
                                        <p:strVal val="visible"/>
                                      </p:to>
                                    </p:set>
                                    <p:animEffect transition="in" filter="box(out)">
                                      <p:cBhvr>
                                        <p:cTn id="7" dur="500"/>
                                        <p:tgtEl>
                                          <p:spTgt spid="2041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1858"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ChangeArrowheads="1"/>
          </p:cNvSpPr>
          <p:nvPr/>
        </p:nvSpPr>
        <p:spPr bwMode="auto">
          <a:xfrm>
            <a:off x="533400" y="342900"/>
            <a:ext cx="7772400" cy="1143000"/>
          </a:xfrm>
          <a:prstGeom prst="rect">
            <a:avLst/>
          </a:prstGeom>
          <a:noFill/>
          <a:ln w="12700">
            <a:noFill/>
            <a:miter lim="800000"/>
            <a:headEnd/>
            <a:tailEnd/>
          </a:ln>
        </p:spPr>
        <p:txBody>
          <a:bodyPr lIns="90479" tIns="44445" rIns="90479" bIns="44445" anchor="ctr"/>
          <a:lstStyle/>
          <a:p>
            <a:pPr defTabSz="762000"/>
            <a:r>
              <a:rPr lang="fr-FR" sz="2400" b="1">
                <a:solidFill>
                  <a:schemeClr val="tx2"/>
                </a:solidFill>
              </a:rPr>
              <a:t>LES VALEURS EN VOGUE EN 1999</a:t>
            </a:r>
          </a:p>
        </p:txBody>
      </p:sp>
      <p:sp>
        <p:nvSpPr>
          <p:cNvPr id="1942531" name="Rectangle 3"/>
          <p:cNvSpPr>
            <a:spLocks noChangeArrowheads="1"/>
          </p:cNvSpPr>
          <p:nvPr/>
        </p:nvSpPr>
        <p:spPr bwMode="auto">
          <a:xfrm>
            <a:off x="1042988" y="1600200"/>
            <a:ext cx="6867525" cy="4937125"/>
          </a:xfrm>
          <a:prstGeom prst="rect">
            <a:avLst/>
          </a:prstGeom>
          <a:noFill/>
          <a:ln w="12700">
            <a:noFill/>
            <a:miter lim="800000"/>
            <a:headEnd/>
            <a:tailEnd/>
          </a:ln>
        </p:spPr>
        <p:txBody>
          <a:bodyPr lIns="90479" tIns="44445" rIns="90479" bIns="44445">
            <a:spAutoFit/>
          </a:bodyPr>
          <a:lstStyle/>
          <a:p>
            <a:pPr defTabSz="762000"/>
            <a:r>
              <a:rPr lang="fr-FR" sz="2100"/>
              <a:t>• L’authenticité</a:t>
            </a:r>
          </a:p>
          <a:p>
            <a:pPr defTabSz="762000"/>
            <a:endParaRPr lang="fr-FR" sz="2100"/>
          </a:p>
          <a:p>
            <a:pPr defTabSz="762000"/>
            <a:r>
              <a:rPr lang="fr-FR" sz="2100"/>
              <a:t>• La recherche du sens et de la morale</a:t>
            </a:r>
          </a:p>
          <a:p>
            <a:pPr defTabSz="762000"/>
            <a:endParaRPr lang="fr-FR" sz="2100"/>
          </a:p>
          <a:p>
            <a:pPr defTabSz="762000"/>
            <a:r>
              <a:rPr lang="fr-FR" sz="2100"/>
              <a:t>• Le plaisir de tous les sens</a:t>
            </a:r>
          </a:p>
          <a:p>
            <a:pPr defTabSz="762000"/>
            <a:endParaRPr lang="fr-FR" sz="2100"/>
          </a:p>
          <a:p>
            <a:pPr defTabSz="762000"/>
            <a:r>
              <a:rPr lang="fr-FR" sz="2100"/>
              <a:t>• La sécurité</a:t>
            </a:r>
          </a:p>
          <a:p>
            <a:pPr defTabSz="762000"/>
            <a:endParaRPr lang="fr-FR" sz="2100"/>
          </a:p>
          <a:p>
            <a:pPr defTabSz="762000"/>
            <a:r>
              <a:rPr lang="fr-FR" sz="2100"/>
              <a:t>• Le confort (physique et moral)</a:t>
            </a:r>
          </a:p>
          <a:p>
            <a:pPr defTabSz="762000"/>
            <a:endParaRPr lang="fr-FR" sz="2100"/>
          </a:p>
          <a:p>
            <a:pPr defTabSz="762000"/>
            <a:r>
              <a:rPr lang="fr-FR" sz="2100"/>
              <a:t>• L’harmonie</a:t>
            </a:r>
          </a:p>
          <a:p>
            <a:pPr defTabSz="762000"/>
            <a:endParaRPr lang="fr-FR" sz="2100"/>
          </a:p>
          <a:p>
            <a:pPr defTabSz="762000"/>
            <a:r>
              <a:rPr lang="fr-FR" sz="2100"/>
              <a:t>• La rapidité</a:t>
            </a:r>
          </a:p>
          <a:p>
            <a:pPr defTabSz="762000"/>
            <a:endParaRPr lang="fr-FR" sz="2100"/>
          </a:p>
          <a:p>
            <a:pPr defTabSz="762000"/>
            <a:r>
              <a:rPr lang="fr-FR" sz="2100"/>
              <a:t>• La beauté, l’esthétique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2531"/>
                                        </p:tgtEl>
                                        <p:attrNameLst>
                                          <p:attrName>style.visibility</p:attrName>
                                        </p:attrNameLst>
                                      </p:cBhvr>
                                      <p:to>
                                        <p:strVal val="visible"/>
                                      </p:to>
                                    </p:set>
                                    <p:animEffect transition="in" filter="wipe(up)">
                                      <p:cBhvr>
                                        <p:cTn id="7" dur="500"/>
                                        <p:tgtEl>
                                          <p:spTgt spid="194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2531"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ChangeArrowheads="1"/>
          </p:cNvSpPr>
          <p:nvPr/>
        </p:nvSpPr>
        <p:spPr bwMode="auto">
          <a:xfrm>
            <a:off x="533400" y="685800"/>
            <a:ext cx="7772400" cy="428625"/>
          </a:xfrm>
          <a:prstGeom prst="rect">
            <a:avLst/>
          </a:prstGeom>
          <a:noFill/>
          <a:ln w="12700">
            <a:noFill/>
            <a:miter lim="800000"/>
            <a:headEnd/>
            <a:tailEnd/>
          </a:ln>
        </p:spPr>
        <p:txBody>
          <a:bodyPr lIns="90479" tIns="44445" rIns="90479" bIns="44445" anchor="ctr"/>
          <a:lstStyle/>
          <a:p>
            <a:pPr defTabSz="762000"/>
            <a:r>
              <a:rPr lang="fr-FR" sz="2400" b="1">
                <a:solidFill>
                  <a:schemeClr val="bg2"/>
                </a:solidFill>
              </a:rPr>
              <a:t>LES VALEURS EN VOGUE EN 1999</a:t>
            </a:r>
            <a:endParaRPr lang="fr-FR" sz="2400" b="1">
              <a:solidFill>
                <a:schemeClr val="tx2"/>
              </a:solidFill>
            </a:endParaRPr>
          </a:p>
        </p:txBody>
      </p:sp>
      <p:sp>
        <p:nvSpPr>
          <p:cNvPr id="1944579" name="Rectangle 3"/>
          <p:cNvSpPr>
            <a:spLocks noChangeArrowheads="1"/>
          </p:cNvSpPr>
          <p:nvPr/>
        </p:nvSpPr>
        <p:spPr bwMode="auto">
          <a:xfrm>
            <a:off x="528638" y="1579563"/>
            <a:ext cx="8391525" cy="1058862"/>
          </a:xfrm>
          <a:prstGeom prst="rect">
            <a:avLst/>
          </a:prstGeom>
          <a:noFill/>
          <a:ln w="12700">
            <a:noFill/>
            <a:miter lim="800000"/>
            <a:headEnd/>
            <a:tailEnd/>
          </a:ln>
        </p:spPr>
        <p:txBody>
          <a:bodyPr lIns="90479" tIns="44445" rIns="90479" bIns="44445">
            <a:spAutoFit/>
          </a:bodyPr>
          <a:lstStyle/>
          <a:p>
            <a:pPr defTabSz="381000"/>
            <a:r>
              <a:rPr lang="fr-FR" sz="2100" b="1"/>
              <a:t>• L’écologie monte en graine :</a:t>
            </a:r>
            <a:endParaRPr lang="fr-FR" sz="2100"/>
          </a:p>
          <a:p>
            <a:pPr defTabSz="381000"/>
            <a:r>
              <a:rPr lang="fr-FR" sz="2100"/>
              <a:t>Diététique, hygiène, protection de l’environnement et des animaux, besoin de régression : nostalgie du passé, valorisation des traditions.</a:t>
            </a:r>
          </a:p>
        </p:txBody>
      </p:sp>
      <p:sp>
        <p:nvSpPr>
          <p:cNvPr id="1944580" name="Rectangle 4"/>
          <p:cNvSpPr>
            <a:spLocks noChangeArrowheads="1"/>
          </p:cNvSpPr>
          <p:nvPr/>
        </p:nvSpPr>
        <p:spPr bwMode="auto">
          <a:xfrm>
            <a:off x="528638" y="2952750"/>
            <a:ext cx="8391525" cy="1058863"/>
          </a:xfrm>
          <a:prstGeom prst="rect">
            <a:avLst/>
          </a:prstGeom>
          <a:noFill/>
          <a:ln w="12700">
            <a:noFill/>
            <a:miter lim="800000"/>
            <a:headEnd/>
            <a:tailEnd/>
          </a:ln>
        </p:spPr>
        <p:txBody>
          <a:bodyPr lIns="90479" tIns="44445" rIns="90479" bIns="44445">
            <a:spAutoFit/>
          </a:bodyPr>
          <a:lstStyle/>
          <a:p>
            <a:pPr defTabSz="381000"/>
            <a:r>
              <a:rPr lang="fr-FR" sz="2100" b="1"/>
              <a:t>• L’égo gagne :</a:t>
            </a:r>
            <a:endParaRPr lang="fr-FR" sz="2100"/>
          </a:p>
          <a:p>
            <a:pPr defTabSz="381000"/>
            <a:r>
              <a:rPr lang="fr-FR" sz="2100"/>
              <a:t>Autonomie, singularisation, expression de soi, mais convivialité plutôt que repli sur soi.</a:t>
            </a:r>
          </a:p>
        </p:txBody>
      </p:sp>
      <p:sp>
        <p:nvSpPr>
          <p:cNvPr id="1944581" name="Rectangle 5"/>
          <p:cNvSpPr>
            <a:spLocks noChangeArrowheads="1"/>
          </p:cNvSpPr>
          <p:nvPr/>
        </p:nvSpPr>
        <p:spPr bwMode="auto">
          <a:xfrm>
            <a:off x="528638" y="4343400"/>
            <a:ext cx="8391525" cy="1058863"/>
          </a:xfrm>
          <a:prstGeom prst="rect">
            <a:avLst/>
          </a:prstGeom>
          <a:noFill/>
          <a:ln w="12700">
            <a:noFill/>
            <a:miter lim="800000"/>
            <a:headEnd/>
            <a:tailEnd/>
          </a:ln>
        </p:spPr>
        <p:txBody>
          <a:bodyPr lIns="90479" tIns="44445" rIns="90479" bIns="44445">
            <a:spAutoFit/>
          </a:bodyPr>
          <a:lstStyle/>
          <a:p>
            <a:pPr defTabSz="381000"/>
            <a:r>
              <a:rPr lang="fr-FR" sz="2100" b="1"/>
              <a:t>• Les valeurs féminines dominent :</a:t>
            </a:r>
          </a:p>
          <a:p>
            <a:pPr defTabSz="381000"/>
            <a:r>
              <a:rPr lang="fr-FR" sz="2100"/>
              <a:t>Sens pratique, modestie, sagesse, intuition, équilibre, pacifisme, humanisme, simplicité, douceur, respect de la vie.</a:t>
            </a:r>
          </a:p>
        </p:txBody>
      </p:sp>
      <p:sp>
        <p:nvSpPr>
          <p:cNvPr id="1944582" name="Rectangle 6"/>
          <p:cNvSpPr>
            <a:spLocks noChangeArrowheads="1"/>
          </p:cNvSpPr>
          <p:nvPr/>
        </p:nvSpPr>
        <p:spPr bwMode="auto">
          <a:xfrm>
            <a:off x="528638" y="5715000"/>
            <a:ext cx="8391525" cy="736600"/>
          </a:xfrm>
          <a:prstGeom prst="rect">
            <a:avLst/>
          </a:prstGeom>
          <a:noFill/>
          <a:ln w="12700">
            <a:noFill/>
            <a:miter lim="800000"/>
            <a:headEnd/>
            <a:tailEnd/>
          </a:ln>
        </p:spPr>
        <p:txBody>
          <a:bodyPr lIns="90479" tIns="44445" rIns="90479" bIns="44445">
            <a:spAutoFit/>
          </a:bodyPr>
          <a:lstStyle/>
          <a:p>
            <a:pPr defTabSz="381000"/>
            <a:r>
              <a:rPr lang="fr-FR" sz="2100" b="1"/>
              <a:t>• Un sentiment fort d’appartenance :</a:t>
            </a:r>
            <a:endParaRPr lang="fr-FR" sz="2100"/>
          </a:p>
          <a:p>
            <a:pPr defTabSz="381000"/>
            <a:r>
              <a:rPr lang="fr-FR" sz="2100"/>
              <a:t>Plutôt régional ou planétaire que national.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4579"/>
                                        </p:tgtEl>
                                        <p:attrNameLst>
                                          <p:attrName>style.visibility</p:attrName>
                                        </p:attrNameLst>
                                      </p:cBhvr>
                                      <p:to>
                                        <p:strVal val="visible"/>
                                      </p:to>
                                    </p:set>
                                    <p:animEffect transition="in" filter="wipe(left)">
                                      <p:cBhvr>
                                        <p:cTn id="7" dur="500"/>
                                        <p:tgtEl>
                                          <p:spTgt spid="19445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4580"/>
                                        </p:tgtEl>
                                        <p:attrNameLst>
                                          <p:attrName>style.visibility</p:attrName>
                                        </p:attrNameLst>
                                      </p:cBhvr>
                                      <p:to>
                                        <p:strVal val="visible"/>
                                      </p:to>
                                    </p:set>
                                    <p:animEffect transition="in" filter="wipe(left)">
                                      <p:cBhvr>
                                        <p:cTn id="12" dur="500"/>
                                        <p:tgtEl>
                                          <p:spTgt spid="19445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4581"/>
                                        </p:tgtEl>
                                        <p:attrNameLst>
                                          <p:attrName>style.visibility</p:attrName>
                                        </p:attrNameLst>
                                      </p:cBhvr>
                                      <p:to>
                                        <p:strVal val="visible"/>
                                      </p:to>
                                    </p:set>
                                    <p:animEffect transition="in" filter="wipe(left)">
                                      <p:cBhvr>
                                        <p:cTn id="17" dur="500"/>
                                        <p:tgtEl>
                                          <p:spTgt spid="19445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4582"/>
                                        </p:tgtEl>
                                        <p:attrNameLst>
                                          <p:attrName>style.visibility</p:attrName>
                                        </p:attrNameLst>
                                      </p:cBhvr>
                                      <p:to>
                                        <p:strVal val="visible"/>
                                      </p:to>
                                    </p:set>
                                    <p:animEffect transition="in" filter="wipe(left)">
                                      <p:cBhvr>
                                        <p:cTn id="22" dur="500"/>
                                        <p:tgtEl>
                                          <p:spTgt spid="194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4579" grpId="0" autoUpdateAnimBg="0"/>
      <p:bldP spid="1944580" grpId="0" autoUpdateAnimBg="0"/>
      <p:bldP spid="1944581" grpId="0" autoUpdateAnimBg="0"/>
      <p:bldP spid="1944582" grpId="0"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ChangeArrowheads="1"/>
          </p:cNvSpPr>
          <p:nvPr/>
        </p:nvSpPr>
        <p:spPr bwMode="auto">
          <a:xfrm>
            <a:off x="533400" y="685800"/>
            <a:ext cx="7772400" cy="428625"/>
          </a:xfrm>
          <a:prstGeom prst="rect">
            <a:avLst/>
          </a:prstGeom>
          <a:noFill/>
          <a:ln w="12700">
            <a:noFill/>
            <a:miter lim="800000"/>
            <a:headEnd/>
            <a:tailEnd/>
          </a:ln>
        </p:spPr>
        <p:txBody>
          <a:bodyPr lIns="90479" tIns="44445" rIns="90479" bIns="44445" anchor="ctr"/>
          <a:lstStyle/>
          <a:p>
            <a:pPr defTabSz="762000"/>
            <a:r>
              <a:rPr lang="fr-FR" sz="2400" b="1">
                <a:solidFill>
                  <a:srgbClr val="FF0522"/>
                </a:solidFill>
              </a:rPr>
              <a:t>EXEMPLE DE MISE EN SCÈNE DE VALEURS</a:t>
            </a:r>
          </a:p>
        </p:txBody>
      </p:sp>
      <p:sp>
        <p:nvSpPr>
          <p:cNvPr id="1946627" name="Rectangle 3"/>
          <p:cNvSpPr>
            <a:spLocks noChangeArrowheads="1"/>
          </p:cNvSpPr>
          <p:nvPr/>
        </p:nvSpPr>
        <p:spPr bwMode="auto">
          <a:xfrm>
            <a:off x="528638" y="3362325"/>
            <a:ext cx="1871662" cy="409575"/>
          </a:xfrm>
          <a:prstGeom prst="rect">
            <a:avLst/>
          </a:prstGeom>
          <a:noFill/>
          <a:ln w="12700">
            <a:noFill/>
            <a:miter lim="800000"/>
            <a:headEnd/>
            <a:tailEnd/>
          </a:ln>
        </p:spPr>
        <p:txBody>
          <a:bodyPr lIns="90479" tIns="44445" rIns="90479" bIns="44445">
            <a:spAutoFit/>
          </a:bodyPr>
          <a:lstStyle/>
          <a:p>
            <a:pPr defTabSz="381000"/>
            <a:r>
              <a:rPr lang="fr-FR" sz="2100" b="1"/>
              <a:t>L’écologie</a:t>
            </a:r>
            <a:endParaRPr lang="fr-FR" sz="2100"/>
          </a:p>
        </p:txBody>
      </p:sp>
      <p:pic>
        <p:nvPicPr>
          <p:cNvPr id="1946628" name="Picture 4" descr="Métro-M-pollutionpetit"/>
          <p:cNvPicPr>
            <a:picLocks noChangeAspect="1" noChangeArrowheads="1"/>
          </p:cNvPicPr>
          <p:nvPr/>
        </p:nvPicPr>
        <p:blipFill>
          <a:blip r:embed="rId3" cstate="print"/>
          <a:srcRect/>
          <a:stretch>
            <a:fillRect/>
          </a:stretch>
        </p:blipFill>
        <p:spPr bwMode="auto">
          <a:xfrm>
            <a:off x="2171700" y="1404938"/>
            <a:ext cx="6743700" cy="473233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627"/>
                                        </p:tgtEl>
                                        <p:attrNameLst>
                                          <p:attrName>style.visibility</p:attrName>
                                        </p:attrNameLst>
                                      </p:cBhvr>
                                      <p:to>
                                        <p:strVal val="visible"/>
                                      </p:to>
                                    </p:set>
                                    <p:animEffect transition="in" filter="wipe(left)">
                                      <p:cBhvr>
                                        <p:cTn id="7" dur="500"/>
                                        <p:tgtEl>
                                          <p:spTgt spid="1946627"/>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1946628"/>
                                        </p:tgtEl>
                                        <p:attrNameLst>
                                          <p:attrName>style.visibility</p:attrName>
                                        </p:attrNameLst>
                                      </p:cBhvr>
                                      <p:to>
                                        <p:strVal val="visible"/>
                                      </p:to>
                                    </p:set>
                                    <p:anim calcmode="lin" valueType="num">
                                      <p:cBhvr>
                                        <p:cTn id="12" dur="500" fill="hold"/>
                                        <p:tgtEl>
                                          <p:spTgt spid="1946628"/>
                                        </p:tgtEl>
                                        <p:attrNameLst>
                                          <p:attrName>ppt_w</p:attrName>
                                        </p:attrNameLst>
                                      </p:cBhvr>
                                      <p:tavLst>
                                        <p:tav tm="0">
                                          <p:val>
                                            <p:fltVal val="0"/>
                                          </p:val>
                                        </p:tav>
                                        <p:tav tm="100000">
                                          <p:val>
                                            <p:strVal val="#ppt_w"/>
                                          </p:val>
                                        </p:tav>
                                      </p:tavLst>
                                    </p:anim>
                                    <p:anim calcmode="lin" valueType="num">
                                      <p:cBhvr>
                                        <p:cTn id="13" dur="500" fill="hold"/>
                                        <p:tgtEl>
                                          <p:spTgt spid="1946628"/>
                                        </p:tgtEl>
                                        <p:attrNameLst>
                                          <p:attrName>ppt_h</p:attrName>
                                        </p:attrNameLst>
                                      </p:cBhvr>
                                      <p:tavLst>
                                        <p:tav tm="0">
                                          <p:val>
                                            <p:fltVal val="0"/>
                                          </p:val>
                                        </p:tav>
                                        <p:tav tm="100000">
                                          <p:val>
                                            <p:strVal val="#ppt_h"/>
                                          </p:val>
                                        </p:tav>
                                      </p:tavLst>
                                    </p:anim>
                                    <p:anim calcmode="lin" valueType="num">
                                      <p:cBhvr>
                                        <p:cTn id="14" dur="500" fill="hold"/>
                                        <p:tgtEl>
                                          <p:spTgt spid="1946628"/>
                                        </p:tgtEl>
                                        <p:attrNameLst>
                                          <p:attrName>ppt_x</p:attrName>
                                        </p:attrNameLst>
                                      </p:cBhvr>
                                      <p:tavLst>
                                        <p:tav tm="0">
                                          <p:val>
                                            <p:fltVal val="0.5"/>
                                          </p:val>
                                        </p:tav>
                                        <p:tav tm="100000">
                                          <p:val>
                                            <p:strVal val="#ppt_x"/>
                                          </p:val>
                                        </p:tav>
                                      </p:tavLst>
                                    </p:anim>
                                    <p:anim calcmode="lin" valueType="num">
                                      <p:cBhvr>
                                        <p:cTn id="15" dur="500" fill="hold"/>
                                        <p:tgtEl>
                                          <p:spTgt spid="194662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627"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ChangeArrowheads="1"/>
          </p:cNvSpPr>
          <p:nvPr/>
        </p:nvSpPr>
        <p:spPr bwMode="auto">
          <a:xfrm>
            <a:off x="533400" y="685800"/>
            <a:ext cx="7772400" cy="428625"/>
          </a:xfrm>
          <a:prstGeom prst="rect">
            <a:avLst/>
          </a:prstGeom>
          <a:noFill/>
          <a:ln w="12700">
            <a:noFill/>
            <a:miter lim="800000"/>
            <a:headEnd/>
            <a:tailEnd/>
          </a:ln>
        </p:spPr>
        <p:txBody>
          <a:bodyPr lIns="90479" tIns="44445" rIns="90479" bIns="44445" anchor="ctr"/>
          <a:lstStyle/>
          <a:p>
            <a:pPr defTabSz="762000"/>
            <a:r>
              <a:rPr lang="fr-FR" sz="2400" b="1">
                <a:solidFill>
                  <a:srgbClr val="FF0522"/>
                </a:solidFill>
              </a:rPr>
              <a:t>EXEMPLE DE MISE EN SCÈNE DE VALEURS</a:t>
            </a:r>
          </a:p>
        </p:txBody>
      </p:sp>
      <p:sp>
        <p:nvSpPr>
          <p:cNvPr id="1948675" name="Rectangle 3"/>
          <p:cNvSpPr>
            <a:spLocks noChangeArrowheads="1"/>
          </p:cNvSpPr>
          <p:nvPr/>
        </p:nvSpPr>
        <p:spPr bwMode="auto">
          <a:xfrm>
            <a:off x="528638" y="3248025"/>
            <a:ext cx="8391525" cy="736600"/>
          </a:xfrm>
          <a:prstGeom prst="rect">
            <a:avLst/>
          </a:prstGeom>
          <a:noFill/>
          <a:ln w="12700">
            <a:noFill/>
            <a:miter lim="800000"/>
            <a:headEnd/>
            <a:tailEnd/>
          </a:ln>
        </p:spPr>
        <p:txBody>
          <a:bodyPr lIns="90479" tIns="44445" rIns="90479" bIns="44445">
            <a:spAutoFit/>
          </a:bodyPr>
          <a:lstStyle/>
          <a:p>
            <a:pPr defTabSz="381000"/>
            <a:r>
              <a:rPr lang="fr-FR" sz="2100" b="1"/>
              <a:t>L’individualisme</a:t>
            </a:r>
          </a:p>
          <a:p>
            <a:pPr defTabSz="381000"/>
            <a:r>
              <a:rPr lang="fr-FR" sz="2100" b="1"/>
              <a:t>Le bien-être</a:t>
            </a:r>
            <a:endParaRPr lang="fr-FR" sz="2100"/>
          </a:p>
        </p:txBody>
      </p:sp>
      <p:pic>
        <p:nvPicPr>
          <p:cNvPr id="1948676" name="Picture 4" descr="Nactalia_FD3"/>
          <p:cNvPicPr>
            <a:picLocks noChangeAspect="1" noChangeArrowheads="1"/>
          </p:cNvPicPr>
          <p:nvPr/>
        </p:nvPicPr>
        <p:blipFill>
          <a:blip r:embed="rId3" cstate="print"/>
          <a:srcRect/>
          <a:stretch>
            <a:fillRect/>
          </a:stretch>
        </p:blipFill>
        <p:spPr bwMode="auto">
          <a:xfrm>
            <a:off x="3952875" y="1485900"/>
            <a:ext cx="3705225" cy="51435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8675"/>
                                        </p:tgtEl>
                                        <p:attrNameLst>
                                          <p:attrName>style.visibility</p:attrName>
                                        </p:attrNameLst>
                                      </p:cBhvr>
                                      <p:to>
                                        <p:strVal val="visible"/>
                                      </p:to>
                                    </p:set>
                                    <p:animEffect transition="in" filter="wipe(left)">
                                      <p:cBhvr>
                                        <p:cTn id="7" dur="500"/>
                                        <p:tgtEl>
                                          <p:spTgt spid="194867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1948676"/>
                                        </p:tgtEl>
                                        <p:attrNameLst>
                                          <p:attrName>style.visibility</p:attrName>
                                        </p:attrNameLst>
                                      </p:cBhvr>
                                      <p:to>
                                        <p:strVal val="visible"/>
                                      </p:to>
                                    </p:set>
                                    <p:anim calcmode="lin" valueType="num">
                                      <p:cBhvr>
                                        <p:cTn id="12" dur="500" fill="hold"/>
                                        <p:tgtEl>
                                          <p:spTgt spid="1948676"/>
                                        </p:tgtEl>
                                        <p:attrNameLst>
                                          <p:attrName>ppt_w</p:attrName>
                                        </p:attrNameLst>
                                      </p:cBhvr>
                                      <p:tavLst>
                                        <p:tav tm="0">
                                          <p:val>
                                            <p:fltVal val="0"/>
                                          </p:val>
                                        </p:tav>
                                        <p:tav tm="100000">
                                          <p:val>
                                            <p:strVal val="#ppt_w"/>
                                          </p:val>
                                        </p:tav>
                                      </p:tavLst>
                                    </p:anim>
                                    <p:anim calcmode="lin" valueType="num">
                                      <p:cBhvr>
                                        <p:cTn id="13" dur="500" fill="hold"/>
                                        <p:tgtEl>
                                          <p:spTgt spid="1948676"/>
                                        </p:tgtEl>
                                        <p:attrNameLst>
                                          <p:attrName>ppt_h</p:attrName>
                                        </p:attrNameLst>
                                      </p:cBhvr>
                                      <p:tavLst>
                                        <p:tav tm="0">
                                          <p:val>
                                            <p:fltVal val="0"/>
                                          </p:val>
                                        </p:tav>
                                        <p:tav tm="100000">
                                          <p:val>
                                            <p:strVal val="#ppt_h"/>
                                          </p:val>
                                        </p:tav>
                                      </p:tavLst>
                                    </p:anim>
                                    <p:anim calcmode="lin" valueType="num">
                                      <p:cBhvr>
                                        <p:cTn id="14" dur="500" fill="hold"/>
                                        <p:tgtEl>
                                          <p:spTgt spid="1948676"/>
                                        </p:tgtEl>
                                        <p:attrNameLst>
                                          <p:attrName>ppt_x</p:attrName>
                                        </p:attrNameLst>
                                      </p:cBhvr>
                                      <p:tavLst>
                                        <p:tav tm="0">
                                          <p:val>
                                            <p:fltVal val="0.5"/>
                                          </p:val>
                                        </p:tav>
                                        <p:tav tm="100000">
                                          <p:val>
                                            <p:strVal val="#ppt_x"/>
                                          </p:val>
                                        </p:tav>
                                      </p:tavLst>
                                    </p:anim>
                                    <p:anim calcmode="lin" valueType="num">
                                      <p:cBhvr>
                                        <p:cTn id="15" dur="500" fill="hold"/>
                                        <p:tgtEl>
                                          <p:spTgt spid="194867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675"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ChangeArrowheads="1"/>
          </p:cNvSpPr>
          <p:nvPr/>
        </p:nvSpPr>
        <p:spPr bwMode="auto">
          <a:xfrm>
            <a:off x="533400" y="685800"/>
            <a:ext cx="7772400" cy="428625"/>
          </a:xfrm>
          <a:prstGeom prst="rect">
            <a:avLst/>
          </a:prstGeom>
          <a:noFill/>
          <a:ln w="12700">
            <a:noFill/>
            <a:miter lim="800000"/>
            <a:headEnd/>
            <a:tailEnd/>
          </a:ln>
        </p:spPr>
        <p:txBody>
          <a:bodyPr lIns="90479" tIns="44445" rIns="90479" bIns="44445" anchor="ctr"/>
          <a:lstStyle/>
          <a:p>
            <a:pPr defTabSz="762000"/>
            <a:r>
              <a:rPr lang="fr-FR" sz="2400" b="1">
                <a:solidFill>
                  <a:srgbClr val="FF0522"/>
                </a:solidFill>
              </a:rPr>
              <a:t>EXEMPLE DE MISE EN SCÈNE DE VALEURS</a:t>
            </a:r>
          </a:p>
        </p:txBody>
      </p:sp>
      <p:sp>
        <p:nvSpPr>
          <p:cNvPr id="1950723" name="Rectangle 3"/>
          <p:cNvSpPr>
            <a:spLocks noChangeArrowheads="1"/>
          </p:cNvSpPr>
          <p:nvPr/>
        </p:nvSpPr>
        <p:spPr bwMode="auto">
          <a:xfrm>
            <a:off x="528638" y="3590925"/>
            <a:ext cx="3243262" cy="409575"/>
          </a:xfrm>
          <a:prstGeom prst="rect">
            <a:avLst/>
          </a:prstGeom>
          <a:noFill/>
          <a:ln w="12700">
            <a:noFill/>
            <a:miter lim="800000"/>
            <a:headEnd/>
            <a:tailEnd/>
          </a:ln>
        </p:spPr>
        <p:txBody>
          <a:bodyPr lIns="90479" tIns="44445" rIns="90479" bIns="44445">
            <a:spAutoFit/>
          </a:bodyPr>
          <a:lstStyle/>
          <a:p>
            <a:pPr defTabSz="381000"/>
            <a:r>
              <a:rPr lang="fr-FR" sz="2100" b="1"/>
              <a:t>Les valeurs féminines</a:t>
            </a:r>
            <a:endParaRPr lang="fr-FR" sz="2100"/>
          </a:p>
        </p:txBody>
      </p:sp>
      <p:pic>
        <p:nvPicPr>
          <p:cNvPr id="1950724" name="Picture 4" descr="Tabac-info-service_FD3"/>
          <p:cNvPicPr>
            <a:picLocks noChangeAspect="1" noChangeArrowheads="1"/>
          </p:cNvPicPr>
          <p:nvPr/>
        </p:nvPicPr>
        <p:blipFill>
          <a:blip r:embed="rId3" cstate="print"/>
          <a:srcRect/>
          <a:stretch>
            <a:fillRect/>
          </a:stretch>
        </p:blipFill>
        <p:spPr bwMode="auto">
          <a:xfrm>
            <a:off x="4776788" y="1143000"/>
            <a:ext cx="3795712" cy="53721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50723"/>
                                        </p:tgtEl>
                                        <p:attrNameLst>
                                          <p:attrName>style.visibility</p:attrName>
                                        </p:attrNameLst>
                                      </p:cBhvr>
                                      <p:to>
                                        <p:strVal val="visible"/>
                                      </p:to>
                                    </p:set>
                                    <p:animEffect transition="in" filter="wipe(left)">
                                      <p:cBhvr>
                                        <p:cTn id="7" dur="500"/>
                                        <p:tgtEl>
                                          <p:spTgt spid="195072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1950724"/>
                                        </p:tgtEl>
                                        <p:attrNameLst>
                                          <p:attrName>style.visibility</p:attrName>
                                        </p:attrNameLst>
                                      </p:cBhvr>
                                      <p:to>
                                        <p:strVal val="visible"/>
                                      </p:to>
                                    </p:set>
                                    <p:anim calcmode="lin" valueType="num">
                                      <p:cBhvr>
                                        <p:cTn id="12" dur="500" fill="hold"/>
                                        <p:tgtEl>
                                          <p:spTgt spid="1950724"/>
                                        </p:tgtEl>
                                        <p:attrNameLst>
                                          <p:attrName>ppt_w</p:attrName>
                                        </p:attrNameLst>
                                      </p:cBhvr>
                                      <p:tavLst>
                                        <p:tav tm="0">
                                          <p:val>
                                            <p:fltVal val="0"/>
                                          </p:val>
                                        </p:tav>
                                        <p:tav tm="100000">
                                          <p:val>
                                            <p:strVal val="#ppt_w"/>
                                          </p:val>
                                        </p:tav>
                                      </p:tavLst>
                                    </p:anim>
                                    <p:anim calcmode="lin" valueType="num">
                                      <p:cBhvr>
                                        <p:cTn id="13" dur="500" fill="hold"/>
                                        <p:tgtEl>
                                          <p:spTgt spid="1950724"/>
                                        </p:tgtEl>
                                        <p:attrNameLst>
                                          <p:attrName>ppt_h</p:attrName>
                                        </p:attrNameLst>
                                      </p:cBhvr>
                                      <p:tavLst>
                                        <p:tav tm="0">
                                          <p:val>
                                            <p:fltVal val="0"/>
                                          </p:val>
                                        </p:tav>
                                        <p:tav tm="100000">
                                          <p:val>
                                            <p:strVal val="#ppt_h"/>
                                          </p:val>
                                        </p:tav>
                                      </p:tavLst>
                                    </p:anim>
                                    <p:anim calcmode="lin" valueType="num">
                                      <p:cBhvr>
                                        <p:cTn id="14" dur="500" fill="hold"/>
                                        <p:tgtEl>
                                          <p:spTgt spid="1950724"/>
                                        </p:tgtEl>
                                        <p:attrNameLst>
                                          <p:attrName>ppt_x</p:attrName>
                                        </p:attrNameLst>
                                      </p:cBhvr>
                                      <p:tavLst>
                                        <p:tav tm="0">
                                          <p:val>
                                            <p:fltVal val="0.5"/>
                                          </p:val>
                                        </p:tav>
                                        <p:tav tm="100000">
                                          <p:val>
                                            <p:strVal val="#ppt_x"/>
                                          </p:val>
                                        </p:tav>
                                      </p:tavLst>
                                    </p:anim>
                                    <p:anim calcmode="lin" valueType="num">
                                      <p:cBhvr>
                                        <p:cTn id="15" dur="500" fill="hold"/>
                                        <p:tgtEl>
                                          <p:spTgt spid="195072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072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3"/>
          <p:cNvSpPr>
            <a:spLocks noGrp="1"/>
          </p:cNvSpPr>
          <p:nvPr>
            <p:ph type="sldNum" sz="quarter" idx="12"/>
          </p:nvPr>
        </p:nvSpPr>
        <p:spPr>
          <a:xfrm>
            <a:off x="1162050" y="6243638"/>
            <a:ext cx="1905000" cy="457200"/>
          </a:xfrm>
        </p:spPr>
        <p:txBody>
          <a:bodyPr/>
          <a:lstStyle/>
          <a:p>
            <a:pPr algn="l">
              <a:defRPr/>
            </a:pPr>
            <a:fld id="{C713DCF1-57FD-4E8A-949B-015063556D8A}" type="slidenum">
              <a:rPr lang="en-US"/>
              <a:pPr algn="l">
                <a:defRPr/>
              </a:pPr>
              <a:t>12</a:t>
            </a:fld>
            <a:endParaRPr lang="en-US"/>
          </a:p>
        </p:txBody>
      </p:sp>
      <p:sp>
        <p:nvSpPr>
          <p:cNvPr id="313347" name="Rectangle 2"/>
          <p:cNvSpPr>
            <a:spLocks noGrp="1" noChangeArrowheads="1"/>
          </p:cNvSpPr>
          <p:nvPr>
            <p:ph type="title"/>
          </p:nvPr>
        </p:nvSpPr>
        <p:spPr>
          <a:xfrm>
            <a:off x="0" y="352425"/>
            <a:ext cx="9144000" cy="641350"/>
          </a:xfrm>
          <a:noFill/>
        </p:spPr>
        <p:txBody>
          <a:bodyPr>
            <a:normAutofit fontScale="90000"/>
          </a:bodyPr>
          <a:lstStyle/>
          <a:p>
            <a:r>
              <a:rPr lang="fr-FR" smtClean="0"/>
              <a:t>3 – Méthodes tournées vers le futur</a:t>
            </a:r>
          </a:p>
        </p:txBody>
      </p:sp>
      <p:sp>
        <p:nvSpPr>
          <p:cNvPr id="313348" name="Text Box 3"/>
          <p:cNvSpPr txBox="1">
            <a:spLocks noChangeArrowheads="1"/>
          </p:cNvSpPr>
          <p:nvPr/>
        </p:nvSpPr>
        <p:spPr bwMode="auto">
          <a:xfrm>
            <a:off x="922338" y="2133600"/>
            <a:ext cx="2682875" cy="395288"/>
          </a:xfrm>
          <a:prstGeom prst="rect">
            <a:avLst/>
          </a:prstGeom>
          <a:noFill/>
          <a:ln w="28575">
            <a:solidFill>
              <a:schemeClr val="hlink"/>
            </a:solidFill>
            <a:miter lim="800000"/>
            <a:headEnd/>
            <a:tailEnd/>
          </a:ln>
        </p:spPr>
        <p:txBody>
          <a:bodyPr wrap="none">
            <a:spAutoFit/>
          </a:bodyPr>
          <a:lstStyle/>
          <a:p>
            <a:r>
              <a:rPr lang="fr-FR" b="1">
                <a:solidFill>
                  <a:schemeClr val="hlink"/>
                </a:solidFill>
              </a:rPr>
              <a:t>LES REPRESENTANTS</a:t>
            </a:r>
          </a:p>
        </p:txBody>
      </p:sp>
      <p:sp>
        <p:nvSpPr>
          <p:cNvPr id="313349" name="Text Box 4"/>
          <p:cNvSpPr txBox="1">
            <a:spLocks noChangeArrowheads="1"/>
          </p:cNvSpPr>
          <p:nvPr/>
        </p:nvSpPr>
        <p:spPr bwMode="auto">
          <a:xfrm>
            <a:off x="5746750" y="2133600"/>
            <a:ext cx="1704975" cy="395288"/>
          </a:xfrm>
          <a:prstGeom prst="rect">
            <a:avLst/>
          </a:prstGeom>
          <a:noFill/>
          <a:ln w="28575">
            <a:solidFill>
              <a:schemeClr val="hlink"/>
            </a:solidFill>
            <a:miter lim="800000"/>
            <a:headEnd/>
            <a:tailEnd/>
          </a:ln>
        </p:spPr>
        <p:txBody>
          <a:bodyPr wrap="none">
            <a:spAutoFit/>
          </a:bodyPr>
          <a:lstStyle/>
          <a:p>
            <a:r>
              <a:rPr lang="fr-FR" b="1">
                <a:solidFill>
                  <a:schemeClr val="hlink"/>
                </a:solidFill>
              </a:rPr>
              <a:t>LES CLIENTS</a:t>
            </a:r>
          </a:p>
        </p:txBody>
      </p:sp>
      <p:sp>
        <p:nvSpPr>
          <p:cNvPr id="313350" name="Text Box 5"/>
          <p:cNvSpPr txBox="1">
            <a:spLocks noChangeArrowheads="1"/>
          </p:cNvSpPr>
          <p:nvPr/>
        </p:nvSpPr>
        <p:spPr bwMode="auto">
          <a:xfrm>
            <a:off x="395288" y="2874963"/>
            <a:ext cx="3816350" cy="1190625"/>
          </a:xfrm>
          <a:prstGeom prst="rect">
            <a:avLst/>
          </a:prstGeom>
          <a:noFill/>
          <a:ln w="9525">
            <a:noFill/>
            <a:miter lim="800000"/>
            <a:headEnd/>
            <a:tailEnd/>
          </a:ln>
        </p:spPr>
        <p:txBody>
          <a:bodyPr>
            <a:spAutoFit/>
          </a:bodyPr>
          <a:lstStyle/>
          <a:p>
            <a:pPr algn="ctr"/>
            <a:r>
              <a:rPr lang="fr-FR"/>
              <a:t>Personnes au contact du marché qui sont le mieux à même de définir son évolution et donc d’estimer les ventes futures.</a:t>
            </a:r>
          </a:p>
        </p:txBody>
      </p:sp>
      <p:sp>
        <p:nvSpPr>
          <p:cNvPr id="313351" name="Text Box 6"/>
          <p:cNvSpPr txBox="1">
            <a:spLocks noChangeArrowheads="1"/>
          </p:cNvSpPr>
          <p:nvPr/>
        </p:nvSpPr>
        <p:spPr bwMode="auto">
          <a:xfrm>
            <a:off x="4716463" y="2900363"/>
            <a:ext cx="3816350" cy="1190625"/>
          </a:xfrm>
          <a:prstGeom prst="rect">
            <a:avLst/>
          </a:prstGeom>
          <a:noFill/>
          <a:ln w="9525">
            <a:noFill/>
            <a:miter lim="800000"/>
            <a:headEnd/>
            <a:tailEnd/>
          </a:ln>
        </p:spPr>
        <p:txBody>
          <a:bodyPr>
            <a:spAutoFit/>
          </a:bodyPr>
          <a:lstStyle/>
          <a:p>
            <a:pPr algn="ctr"/>
            <a:r>
              <a:rPr lang="fr-FR"/>
              <a:t>Les prévisions peuvent être établies à partir des intentions d’achat des consommateurs et à partir de simulations du comportement.</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ChangeArrowheads="1"/>
          </p:cNvSpPr>
          <p:nvPr/>
        </p:nvSpPr>
        <p:spPr bwMode="auto">
          <a:xfrm>
            <a:off x="533400" y="685800"/>
            <a:ext cx="7772400" cy="428625"/>
          </a:xfrm>
          <a:prstGeom prst="rect">
            <a:avLst/>
          </a:prstGeom>
          <a:noFill/>
          <a:ln w="12700">
            <a:noFill/>
            <a:miter lim="800000"/>
            <a:headEnd/>
            <a:tailEnd/>
          </a:ln>
        </p:spPr>
        <p:txBody>
          <a:bodyPr lIns="90479" tIns="44445" rIns="90479" bIns="44445" anchor="ctr"/>
          <a:lstStyle/>
          <a:p>
            <a:pPr defTabSz="762000"/>
            <a:r>
              <a:rPr lang="fr-FR" sz="2400" b="1">
                <a:solidFill>
                  <a:srgbClr val="FF0522"/>
                </a:solidFill>
              </a:rPr>
              <a:t>EXEMPLE DE MISE EN SCÈNE DE VALEURS</a:t>
            </a:r>
          </a:p>
        </p:txBody>
      </p:sp>
      <p:sp>
        <p:nvSpPr>
          <p:cNvPr id="1952771" name="Rectangle 3"/>
          <p:cNvSpPr>
            <a:spLocks noChangeArrowheads="1"/>
          </p:cNvSpPr>
          <p:nvPr/>
        </p:nvSpPr>
        <p:spPr bwMode="auto">
          <a:xfrm>
            <a:off x="533400" y="1485900"/>
            <a:ext cx="2900363" cy="736600"/>
          </a:xfrm>
          <a:prstGeom prst="rect">
            <a:avLst/>
          </a:prstGeom>
          <a:noFill/>
          <a:ln w="12700">
            <a:noFill/>
            <a:miter lim="800000"/>
            <a:headEnd/>
            <a:tailEnd/>
          </a:ln>
        </p:spPr>
        <p:txBody>
          <a:bodyPr lIns="90479" tIns="44445" rIns="90479" bIns="44445">
            <a:spAutoFit/>
          </a:bodyPr>
          <a:lstStyle/>
          <a:p>
            <a:pPr defTabSz="381000"/>
            <a:r>
              <a:rPr lang="fr-FR" sz="2100" b="1"/>
              <a:t>Le sentiment d’appartenance</a:t>
            </a:r>
            <a:endParaRPr lang="fr-FR" sz="2100"/>
          </a:p>
        </p:txBody>
      </p:sp>
      <p:pic>
        <p:nvPicPr>
          <p:cNvPr id="1952772" name="Picture 4" descr="Gaz-de-France(2)"/>
          <p:cNvPicPr>
            <a:picLocks noChangeAspect="1" noChangeArrowheads="1"/>
          </p:cNvPicPr>
          <p:nvPr/>
        </p:nvPicPr>
        <p:blipFill>
          <a:blip r:embed="rId3" cstate="print"/>
          <a:srcRect/>
          <a:stretch>
            <a:fillRect/>
          </a:stretch>
        </p:blipFill>
        <p:spPr bwMode="auto">
          <a:xfrm>
            <a:off x="4279900" y="1371600"/>
            <a:ext cx="4178300" cy="5029200"/>
          </a:xfrm>
          <a:prstGeom prst="rect">
            <a:avLst/>
          </a:prstGeom>
          <a:noFill/>
          <a:ln w="9525">
            <a:noFill/>
            <a:miter lim="800000"/>
            <a:headEnd/>
            <a:tailEnd/>
          </a:ln>
        </p:spPr>
      </p:pic>
      <p:sp>
        <p:nvSpPr>
          <p:cNvPr id="1952773" name="Rectangle 5"/>
          <p:cNvSpPr>
            <a:spLocks noChangeArrowheads="1"/>
          </p:cNvSpPr>
          <p:nvPr/>
        </p:nvSpPr>
        <p:spPr bwMode="auto">
          <a:xfrm>
            <a:off x="533400" y="2628900"/>
            <a:ext cx="3467100" cy="2674938"/>
          </a:xfrm>
          <a:prstGeom prst="rect">
            <a:avLst/>
          </a:prstGeom>
          <a:noFill/>
          <a:ln w="12700">
            <a:noFill/>
            <a:miter lim="800000"/>
            <a:headEnd/>
            <a:tailEnd/>
          </a:ln>
        </p:spPr>
        <p:txBody>
          <a:bodyPr lIns="90479" tIns="44445" rIns="90479" bIns="44445">
            <a:spAutoFit/>
          </a:bodyPr>
          <a:lstStyle/>
          <a:p>
            <a:pPr defTabSz="762000"/>
            <a:r>
              <a:rPr lang="fr-FR" sz="2100" b="1">
                <a:solidFill>
                  <a:srgbClr val="00CC99"/>
                </a:solidFill>
              </a:rPr>
              <a:t>« … Notre logo véhicule nos valeurs profondes, en particulier le respect de la planète, de l’homme et des cultures...»</a:t>
            </a:r>
          </a:p>
          <a:p>
            <a:pPr defTabSz="762000"/>
            <a:r>
              <a:rPr lang="fr-FR" sz="2100" b="1">
                <a:solidFill>
                  <a:srgbClr val="00CC99"/>
                </a:solidFill>
              </a:rPr>
              <a:t>« … notre volonté d’être proche de vous ne changera jamais... »</a:t>
            </a:r>
            <a:endParaRPr lang="fr-FR" sz="2400" b="1">
              <a:solidFill>
                <a:srgbClr val="00CC9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52771"/>
                                        </p:tgtEl>
                                        <p:attrNameLst>
                                          <p:attrName>style.visibility</p:attrName>
                                        </p:attrNameLst>
                                      </p:cBhvr>
                                      <p:to>
                                        <p:strVal val="visible"/>
                                      </p:to>
                                    </p:set>
                                    <p:animEffect transition="in" filter="wipe(left)">
                                      <p:cBhvr>
                                        <p:cTn id="7" dur="500"/>
                                        <p:tgtEl>
                                          <p:spTgt spid="1952771"/>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1952772"/>
                                        </p:tgtEl>
                                        <p:attrNameLst>
                                          <p:attrName>style.visibility</p:attrName>
                                        </p:attrNameLst>
                                      </p:cBhvr>
                                      <p:to>
                                        <p:strVal val="visible"/>
                                      </p:to>
                                    </p:set>
                                    <p:anim calcmode="lin" valueType="num">
                                      <p:cBhvr>
                                        <p:cTn id="12" dur="500" fill="hold"/>
                                        <p:tgtEl>
                                          <p:spTgt spid="1952772"/>
                                        </p:tgtEl>
                                        <p:attrNameLst>
                                          <p:attrName>ppt_w</p:attrName>
                                        </p:attrNameLst>
                                      </p:cBhvr>
                                      <p:tavLst>
                                        <p:tav tm="0">
                                          <p:val>
                                            <p:fltVal val="0"/>
                                          </p:val>
                                        </p:tav>
                                        <p:tav tm="100000">
                                          <p:val>
                                            <p:strVal val="#ppt_w"/>
                                          </p:val>
                                        </p:tav>
                                      </p:tavLst>
                                    </p:anim>
                                    <p:anim calcmode="lin" valueType="num">
                                      <p:cBhvr>
                                        <p:cTn id="13" dur="500" fill="hold"/>
                                        <p:tgtEl>
                                          <p:spTgt spid="1952772"/>
                                        </p:tgtEl>
                                        <p:attrNameLst>
                                          <p:attrName>ppt_h</p:attrName>
                                        </p:attrNameLst>
                                      </p:cBhvr>
                                      <p:tavLst>
                                        <p:tav tm="0">
                                          <p:val>
                                            <p:fltVal val="0"/>
                                          </p:val>
                                        </p:tav>
                                        <p:tav tm="100000">
                                          <p:val>
                                            <p:strVal val="#ppt_h"/>
                                          </p:val>
                                        </p:tav>
                                      </p:tavLst>
                                    </p:anim>
                                    <p:anim calcmode="lin" valueType="num">
                                      <p:cBhvr>
                                        <p:cTn id="14" dur="500" fill="hold"/>
                                        <p:tgtEl>
                                          <p:spTgt spid="1952772"/>
                                        </p:tgtEl>
                                        <p:attrNameLst>
                                          <p:attrName>ppt_x</p:attrName>
                                        </p:attrNameLst>
                                      </p:cBhvr>
                                      <p:tavLst>
                                        <p:tav tm="0">
                                          <p:val>
                                            <p:fltVal val="0.5"/>
                                          </p:val>
                                        </p:tav>
                                        <p:tav tm="100000">
                                          <p:val>
                                            <p:strVal val="#ppt_x"/>
                                          </p:val>
                                        </p:tav>
                                      </p:tavLst>
                                    </p:anim>
                                    <p:anim calcmode="lin" valueType="num">
                                      <p:cBhvr>
                                        <p:cTn id="15" dur="500" fill="hold"/>
                                        <p:tgtEl>
                                          <p:spTgt spid="1952772"/>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952773"/>
                                        </p:tgtEl>
                                        <p:attrNameLst>
                                          <p:attrName>style.visibility</p:attrName>
                                        </p:attrNameLst>
                                      </p:cBhvr>
                                      <p:to>
                                        <p:strVal val="visible"/>
                                      </p:to>
                                    </p:set>
                                    <p:animEffect transition="in" filter="checkerboard(across)">
                                      <p:cBhvr>
                                        <p:cTn id="20" dur="500"/>
                                        <p:tgtEl>
                                          <p:spTgt spid="195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2771" grpId="0" autoUpdateAnimBg="0"/>
      <p:bldP spid="1952773" grpId="0"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4866" name="Rectangle 2"/>
          <p:cNvSpPr>
            <a:spLocks noChangeArrowheads="1"/>
          </p:cNvSpPr>
          <p:nvPr/>
        </p:nvSpPr>
        <p:spPr bwMode="auto">
          <a:xfrm>
            <a:off x="1143000" y="2671763"/>
            <a:ext cx="2520950" cy="830262"/>
          </a:xfrm>
          <a:prstGeom prst="rect">
            <a:avLst/>
          </a:prstGeom>
          <a:noFill/>
          <a:ln w="9525">
            <a:noFill/>
            <a:miter lim="800000"/>
            <a:headEnd/>
            <a:tailEnd/>
          </a:ln>
        </p:spPr>
        <p:txBody>
          <a:bodyPr wrap="none" lIns="137160" tIns="68580" rIns="137160" bIns="68580">
            <a:spAutoFit/>
          </a:bodyPr>
          <a:lstStyle/>
          <a:p>
            <a:pPr>
              <a:spcBef>
                <a:spcPct val="50000"/>
              </a:spcBef>
            </a:pPr>
            <a:r>
              <a:rPr lang="fr-FR" b="1">
                <a:solidFill>
                  <a:schemeClr val="folHlink"/>
                </a:solidFill>
              </a:rPr>
              <a:t>LES TENDANCES</a:t>
            </a:r>
          </a:p>
          <a:p>
            <a:pPr>
              <a:spcBef>
                <a:spcPct val="50000"/>
              </a:spcBef>
            </a:pPr>
            <a:r>
              <a:rPr lang="fr-FR" b="1"/>
              <a:t>2005 : état des lieux </a:t>
            </a:r>
          </a:p>
        </p:txBody>
      </p:sp>
      <p:sp>
        <p:nvSpPr>
          <p:cNvPr id="577539" name="Line 3"/>
          <p:cNvSpPr>
            <a:spLocks noChangeShapeType="1"/>
          </p:cNvSpPr>
          <p:nvPr/>
        </p:nvSpPr>
        <p:spPr bwMode="auto">
          <a:xfrm>
            <a:off x="1143000" y="3357563"/>
            <a:ext cx="8001000" cy="0"/>
          </a:xfrm>
          <a:prstGeom prst="line">
            <a:avLst/>
          </a:prstGeom>
          <a:noFill/>
          <a:ln w="9525">
            <a:solidFill>
              <a:srgbClr val="CC0000"/>
            </a:solidFill>
            <a:round/>
            <a:headEnd/>
            <a:tailEnd/>
          </a:ln>
        </p:spPr>
        <p:txBody>
          <a:bodyPr wrap="none" lIns="137160" tIns="68580" rIns="137160" bIns="68580" anchor="ctr"/>
          <a:lstStyle/>
          <a:p>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84866"/>
                                        </p:tgtEl>
                                        <p:attrNameLst>
                                          <p:attrName>style.visibility</p:attrName>
                                        </p:attrNameLst>
                                      </p:cBhvr>
                                      <p:to>
                                        <p:strVal val="visible"/>
                                      </p:to>
                                    </p:set>
                                    <p:animEffect transition="in" filter="box(out)">
                                      <p:cBhvr>
                                        <p:cTn id="7" dur="500"/>
                                        <p:tgtEl>
                                          <p:spTgt spid="2084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4866"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ChangeArrowheads="1"/>
          </p:cNvSpPr>
          <p:nvPr/>
        </p:nvSpPr>
        <p:spPr bwMode="auto">
          <a:xfrm>
            <a:off x="533400" y="342900"/>
            <a:ext cx="7772400" cy="1143000"/>
          </a:xfrm>
          <a:prstGeom prst="rect">
            <a:avLst/>
          </a:prstGeom>
          <a:noFill/>
          <a:ln w="12700">
            <a:noFill/>
            <a:miter lim="800000"/>
            <a:headEnd/>
            <a:tailEnd/>
          </a:ln>
        </p:spPr>
        <p:txBody>
          <a:bodyPr lIns="90479" tIns="44445" rIns="90479" bIns="44445" anchor="ctr"/>
          <a:lstStyle/>
          <a:p>
            <a:pPr defTabSz="762000"/>
            <a:r>
              <a:rPr lang="fr-FR" sz="2400" b="1">
                <a:solidFill>
                  <a:schemeClr val="tx2"/>
                </a:solidFill>
              </a:rPr>
              <a:t>ÉTAT DE LA FRANCE EN 2005</a:t>
            </a:r>
          </a:p>
        </p:txBody>
      </p:sp>
      <p:sp>
        <p:nvSpPr>
          <p:cNvPr id="1961987" name="Rectangle 3"/>
          <p:cNvSpPr>
            <a:spLocks noChangeArrowheads="1"/>
          </p:cNvSpPr>
          <p:nvPr/>
        </p:nvSpPr>
        <p:spPr bwMode="auto">
          <a:xfrm>
            <a:off x="571500" y="1852613"/>
            <a:ext cx="8153400" cy="796925"/>
          </a:xfrm>
          <a:prstGeom prst="rect">
            <a:avLst/>
          </a:prstGeom>
          <a:noFill/>
          <a:ln w="12700">
            <a:noFill/>
            <a:miter lim="800000"/>
            <a:headEnd/>
            <a:tailEnd/>
          </a:ln>
        </p:spPr>
        <p:txBody>
          <a:bodyPr lIns="90479" tIns="44445" rIns="90479" bIns="44445">
            <a:spAutoFit/>
          </a:bodyPr>
          <a:lstStyle/>
          <a:p>
            <a:pPr defTabSz="762000"/>
            <a:r>
              <a:rPr lang="fr-FR" sz="2300">
                <a:solidFill>
                  <a:srgbClr val="FF0522"/>
                </a:solidFill>
              </a:rPr>
              <a:t>• </a:t>
            </a:r>
            <a:r>
              <a:rPr lang="fr-FR" sz="2300"/>
              <a:t>Tendance à la </a:t>
            </a:r>
            <a:r>
              <a:rPr lang="fr-FR" sz="2300" b="1"/>
              <a:t>morosité</a:t>
            </a:r>
            <a:r>
              <a:rPr lang="fr-FR" sz="2300"/>
              <a:t> : </a:t>
            </a:r>
          </a:p>
          <a:p>
            <a:pPr defTabSz="762000"/>
            <a:r>
              <a:rPr lang="fr-FR" sz="2300"/>
              <a:t>la pub « positive » comme elle peut.</a:t>
            </a:r>
          </a:p>
        </p:txBody>
      </p:sp>
      <p:sp>
        <p:nvSpPr>
          <p:cNvPr id="578564" name="Rectangle 6"/>
          <p:cNvSpPr>
            <a:spLocks noChangeArrowheads="1"/>
          </p:cNvSpPr>
          <p:nvPr/>
        </p:nvSpPr>
        <p:spPr bwMode="auto">
          <a:xfrm>
            <a:off x="533400" y="1052513"/>
            <a:ext cx="8153400" cy="442912"/>
          </a:xfrm>
          <a:prstGeom prst="rect">
            <a:avLst/>
          </a:prstGeom>
          <a:noFill/>
          <a:ln w="12700">
            <a:noFill/>
            <a:miter lim="800000"/>
            <a:headEnd/>
            <a:tailEnd/>
          </a:ln>
        </p:spPr>
        <p:txBody>
          <a:bodyPr lIns="90479" tIns="44445" rIns="90479" bIns="44445">
            <a:spAutoFit/>
          </a:bodyPr>
          <a:lstStyle/>
          <a:p>
            <a:pPr defTabSz="762000">
              <a:spcBef>
                <a:spcPct val="50000"/>
              </a:spcBef>
            </a:pPr>
            <a:r>
              <a:rPr lang="fr-FR" sz="2300" b="1">
                <a:solidFill>
                  <a:srgbClr val="FF0522"/>
                </a:solidFill>
              </a:rPr>
              <a:t>UNE SOCIÉTÉ « MÉCONTEMPORAINE » *</a:t>
            </a:r>
          </a:p>
        </p:txBody>
      </p:sp>
      <p:sp>
        <p:nvSpPr>
          <p:cNvPr id="1961991" name="Rectangle 7"/>
          <p:cNvSpPr>
            <a:spLocks noChangeArrowheads="1"/>
          </p:cNvSpPr>
          <p:nvPr/>
        </p:nvSpPr>
        <p:spPr bwMode="auto">
          <a:xfrm>
            <a:off x="571500" y="4184650"/>
            <a:ext cx="8153400" cy="2274888"/>
          </a:xfrm>
          <a:prstGeom prst="rect">
            <a:avLst/>
          </a:prstGeom>
          <a:noFill/>
          <a:ln w="12700">
            <a:noFill/>
            <a:miter lim="800000"/>
            <a:headEnd/>
            <a:tailEnd/>
          </a:ln>
        </p:spPr>
        <p:txBody>
          <a:bodyPr lIns="90479" tIns="44445" rIns="90479" bIns="44445">
            <a:spAutoFit/>
          </a:bodyPr>
          <a:lstStyle/>
          <a:p>
            <a:pPr defTabSz="762000"/>
            <a:r>
              <a:rPr lang="fr-FR" sz="2300">
                <a:solidFill>
                  <a:srgbClr val="FF0522"/>
                </a:solidFill>
              </a:rPr>
              <a:t>• </a:t>
            </a:r>
            <a:r>
              <a:rPr lang="fr-FR" sz="2300"/>
              <a:t>Les jeunes d’aujourd’hui ne croient pas à l’idée de progrès social (à la fois professionnel ; familial et personnel). Ils ne sont pas certains de faire « mieux » que leurs parents (chômage, travail précaire). </a:t>
            </a:r>
          </a:p>
          <a:p>
            <a:pPr defTabSz="762000"/>
            <a:r>
              <a:rPr lang="fr-FR" sz="2300" i="1"/>
              <a:t>Certains  sociologues parlent même de « </a:t>
            </a:r>
            <a:r>
              <a:rPr lang="fr-FR" sz="2300" b="1" i="1"/>
              <a:t>fin du progrès</a:t>
            </a:r>
            <a:r>
              <a:rPr lang="fr-FR" sz="2300" i="1"/>
              <a:t> »*. </a:t>
            </a:r>
          </a:p>
          <a:p>
            <a:pPr defTabSz="762000"/>
            <a:endParaRPr lang="fr-FR" sz="1500" i="1"/>
          </a:p>
          <a:p>
            <a:pPr defTabSz="762000"/>
            <a:r>
              <a:rPr lang="fr-FR" sz="1200" i="1"/>
              <a:t>* Gérard Mermet, Francoscopie 2005</a:t>
            </a:r>
          </a:p>
        </p:txBody>
      </p:sp>
      <p:sp>
        <p:nvSpPr>
          <p:cNvPr id="1961993" name="Rectangle 9"/>
          <p:cNvSpPr>
            <a:spLocks noChangeArrowheads="1"/>
          </p:cNvSpPr>
          <p:nvPr/>
        </p:nvSpPr>
        <p:spPr bwMode="auto">
          <a:xfrm>
            <a:off x="571500" y="2881313"/>
            <a:ext cx="8153400" cy="1150937"/>
          </a:xfrm>
          <a:prstGeom prst="rect">
            <a:avLst/>
          </a:prstGeom>
          <a:noFill/>
          <a:ln w="12700">
            <a:noFill/>
            <a:miter lim="800000"/>
            <a:headEnd/>
            <a:tailEnd/>
          </a:ln>
        </p:spPr>
        <p:txBody>
          <a:bodyPr lIns="90479" tIns="44445" rIns="90479" bIns="44445">
            <a:spAutoFit/>
          </a:bodyPr>
          <a:lstStyle/>
          <a:p>
            <a:pPr defTabSz="762000"/>
            <a:r>
              <a:rPr lang="fr-FR" sz="2300">
                <a:solidFill>
                  <a:srgbClr val="FF0522"/>
                </a:solidFill>
              </a:rPr>
              <a:t>• </a:t>
            </a:r>
            <a:r>
              <a:rPr lang="fr-FR" sz="2300" b="1"/>
              <a:t>Rejet</a:t>
            </a:r>
            <a:r>
              <a:rPr lang="fr-FR" sz="2300"/>
              <a:t> de plus en plus fort des valeurs de consommation et </a:t>
            </a:r>
          </a:p>
          <a:p>
            <a:pPr defTabSz="762000"/>
            <a:r>
              <a:rPr lang="fr-FR" sz="2300" i="1"/>
              <a:t>L’individualisme de la fin du siècle dernier se heurte à un refus des errements de la société libérale occidentale.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619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619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619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1987" grpId="0" autoUpdateAnimBg="0"/>
      <p:bldP spid="1961991" grpId="0" autoUpdateAnimBg="0"/>
      <p:bldP spid="1961993" grpId="0"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ChangeArrowheads="1"/>
          </p:cNvSpPr>
          <p:nvPr/>
        </p:nvSpPr>
        <p:spPr bwMode="auto">
          <a:xfrm>
            <a:off x="533400" y="342900"/>
            <a:ext cx="7772400" cy="1143000"/>
          </a:xfrm>
          <a:prstGeom prst="rect">
            <a:avLst/>
          </a:prstGeom>
          <a:noFill/>
          <a:ln w="12700">
            <a:noFill/>
            <a:miter lim="800000"/>
            <a:headEnd/>
            <a:tailEnd/>
          </a:ln>
        </p:spPr>
        <p:txBody>
          <a:bodyPr lIns="90479" tIns="44445" rIns="90479" bIns="44445" anchor="ctr"/>
          <a:lstStyle/>
          <a:p>
            <a:pPr defTabSz="762000"/>
            <a:r>
              <a:rPr lang="fr-FR" sz="2400" b="1"/>
              <a:t>LES FRANCAIS EN 2005</a:t>
            </a:r>
          </a:p>
        </p:txBody>
      </p:sp>
      <p:sp>
        <p:nvSpPr>
          <p:cNvPr id="2027523" name="Rectangle 3"/>
          <p:cNvSpPr>
            <a:spLocks noChangeArrowheads="1"/>
          </p:cNvSpPr>
          <p:nvPr/>
        </p:nvSpPr>
        <p:spPr bwMode="auto">
          <a:xfrm>
            <a:off x="533400" y="1314450"/>
            <a:ext cx="8267700" cy="2058988"/>
          </a:xfrm>
          <a:prstGeom prst="rect">
            <a:avLst/>
          </a:prstGeom>
          <a:noFill/>
          <a:ln w="12700">
            <a:noFill/>
            <a:miter lim="800000"/>
            <a:headEnd/>
            <a:tailEnd/>
          </a:ln>
        </p:spPr>
        <p:txBody>
          <a:bodyPr lIns="90479" tIns="44445" rIns="90479" bIns="44445">
            <a:spAutoFit/>
          </a:bodyPr>
          <a:lstStyle/>
          <a:p>
            <a:pPr algn="just" defTabSz="762000"/>
            <a:r>
              <a:rPr lang="fr-FR" sz="2300" b="1">
                <a:solidFill>
                  <a:srgbClr val="FF0522"/>
                </a:solidFill>
              </a:rPr>
              <a:t>Les Mutants</a:t>
            </a:r>
            <a:endParaRPr lang="fr-FR" sz="2300" b="1">
              <a:solidFill>
                <a:srgbClr val="000000"/>
              </a:solidFill>
            </a:endParaRPr>
          </a:p>
          <a:p>
            <a:pPr defTabSz="762000"/>
            <a:r>
              <a:rPr lang="fr-FR" sz="2100">
                <a:solidFill>
                  <a:srgbClr val="000000"/>
                </a:solidFill>
              </a:rPr>
              <a:t>Adeptes de la technologie et de la mondialisation, attachés </a:t>
            </a:r>
          </a:p>
          <a:p>
            <a:pPr defTabSz="762000"/>
            <a:r>
              <a:rPr lang="fr-FR" sz="2100">
                <a:solidFill>
                  <a:srgbClr val="000000"/>
                </a:solidFill>
              </a:rPr>
              <a:t>à la liberté individuelle, se prononcent contre toute forme d’interdits et de tabou, défendent les minorités et apprécient le monde virtuel de l’Internet, favorables au métissage des cultures, vivent en tribu, et recherchent des émotions fortes.</a:t>
            </a:r>
          </a:p>
        </p:txBody>
      </p:sp>
      <p:sp>
        <p:nvSpPr>
          <p:cNvPr id="2027524" name="Rectangle 4"/>
          <p:cNvSpPr>
            <a:spLocks noChangeArrowheads="1"/>
          </p:cNvSpPr>
          <p:nvPr/>
        </p:nvSpPr>
        <p:spPr bwMode="auto">
          <a:xfrm>
            <a:off x="533400" y="3314700"/>
            <a:ext cx="8267700" cy="1704975"/>
          </a:xfrm>
          <a:prstGeom prst="rect">
            <a:avLst/>
          </a:prstGeom>
          <a:noFill/>
          <a:ln w="12700">
            <a:noFill/>
            <a:miter lim="800000"/>
            <a:headEnd/>
            <a:tailEnd/>
          </a:ln>
        </p:spPr>
        <p:txBody>
          <a:bodyPr lIns="90479" tIns="44445" rIns="90479" bIns="44445">
            <a:spAutoFit/>
          </a:bodyPr>
          <a:lstStyle/>
          <a:p>
            <a:pPr algn="just" defTabSz="762000"/>
            <a:r>
              <a:rPr lang="fr-FR" sz="2100" b="1">
                <a:solidFill>
                  <a:srgbClr val="FF0522"/>
                </a:solidFill>
              </a:rPr>
              <a:t>Les Mutins</a:t>
            </a:r>
            <a:endParaRPr lang="fr-FR" sz="2100" b="1">
              <a:solidFill>
                <a:srgbClr val="000000"/>
              </a:solidFill>
            </a:endParaRPr>
          </a:p>
          <a:p>
            <a:pPr defTabSz="762000"/>
            <a:r>
              <a:rPr lang="fr-FR" sz="2100">
                <a:solidFill>
                  <a:srgbClr val="000000"/>
                </a:solidFill>
              </a:rPr>
              <a:t>A l’inverse des Mutants, tentés par la réaction et la contre-tendance. Ne refusent pas la modernité, mais sont pessimistes. Adeptes du principe de précaution, du développement durable. de la lenteur, de l’égalité et de l’ordre.</a:t>
            </a:r>
          </a:p>
        </p:txBody>
      </p:sp>
      <p:sp>
        <p:nvSpPr>
          <p:cNvPr id="2027526" name="Rectangle 6"/>
          <p:cNvSpPr>
            <a:spLocks noChangeArrowheads="1"/>
          </p:cNvSpPr>
          <p:nvPr/>
        </p:nvSpPr>
        <p:spPr bwMode="auto">
          <a:xfrm>
            <a:off x="533400" y="5056188"/>
            <a:ext cx="8267700" cy="1720850"/>
          </a:xfrm>
          <a:prstGeom prst="rect">
            <a:avLst/>
          </a:prstGeom>
          <a:noFill/>
          <a:ln w="12700">
            <a:noFill/>
            <a:miter lim="800000"/>
            <a:headEnd/>
            <a:tailEnd/>
          </a:ln>
        </p:spPr>
        <p:txBody>
          <a:bodyPr lIns="90479" tIns="44445" rIns="90479" bIns="44445">
            <a:spAutoFit/>
          </a:bodyPr>
          <a:lstStyle/>
          <a:p>
            <a:pPr defTabSz="762000"/>
            <a:r>
              <a:rPr lang="fr-FR" sz="2300" b="1">
                <a:solidFill>
                  <a:srgbClr val="FF0522"/>
                </a:solidFill>
              </a:rPr>
              <a:t>Les Moutons</a:t>
            </a:r>
            <a:endParaRPr lang="fr-FR" sz="2300" b="1">
              <a:solidFill>
                <a:srgbClr val="000000"/>
              </a:solidFill>
            </a:endParaRPr>
          </a:p>
          <a:p>
            <a:pPr defTabSz="762000"/>
            <a:r>
              <a:rPr lang="fr-FR" sz="2100">
                <a:solidFill>
                  <a:srgbClr val="000000"/>
                </a:solidFill>
              </a:rPr>
              <a:t>Ont un sentiment croissant d’insécurité, rejettent en bloc les élites, sensibles au populisme. Les plus modérés tentent de préserver  leurs traditions et se replient sur la sphère domestique.</a:t>
            </a:r>
          </a:p>
          <a:p>
            <a:pPr defTabSz="762000"/>
            <a:endParaRPr lang="fr-FR" sz="800" b="1">
              <a:solidFill>
                <a:srgbClr val="000000"/>
              </a:solidFill>
            </a:endParaRPr>
          </a:p>
          <a:p>
            <a:pPr defTabSz="762000"/>
            <a:r>
              <a:rPr lang="fr-FR" sz="1200" i="1"/>
              <a:t>D’après Gérard Mermet, Francoscopie 2005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27523"/>
                                        </p:tgtEl>
                                        <p:attrNameLst>
                                          <p:attrName>style.visibility</p:attrName>
                                        </p:attrNameLst>
                                      </p:cBhvr>
                                      <p:to>
                                        <p:strVal val="visible"/>
                                      </p:to>
                                    </p:set>
                                    <p:animEffect transition="in" filter="wipe(up)">
                                      <p:cBhvr>
                                        <p:cTn id="7" dur="500"/>
                                        <p:tgtEl>
                                          <p:spTgt spid="20275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27524"/>
                                        </p:tgtEl>
                                        <p:attrNameLst>
                                          <p:attrName>style.visibility</p:attrName>
                                        </p:attrNameLst>
                                      </p:cBhvr>
                                      <p:to>
                                        <p:strVal val="visible"/>
                                      </p:to>
                                    </p:set>
                                    <p:animEffect transition="in" filter="wipe(up)">
                                      <p:cBhvr>
                                        <p:cTn id="12" dur="500"/>
                                        <p:tgtEl>
                                          <p:spTgt spid="20275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27526"/>
                                        </p:tgtEl>
                                        <p:attrNameLst>
                                          <p:attrName>style.visibility</p:attrName>
                                        </p:attrNameLst>
                                      </p:cBhvr>
                                      <p:to>
                                        <p:strVal val="visible"/>
                                      </p:to>
                                    </p:set>
                                    <p:animEffect transition="in" filter="wipe(up)">
                                      <p:cBhvr>
                                        <p:cTn id="17" dur="500"/>
                                        <p:tgtEl>
                                          <p:spTgt spid="2027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23" grpId="0" autoUpdateAnimBg="0"/>
      <p:bldP spid="2027524" grpId="0" autoUpdateAnimBg="0"/>
      <p:bldP spid="2027526" grpId="0"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ChangeArrowheads="1"/>
          </p:cNvSpPr>
          <p:nvPr/>
        </p:nvSpPr>
        <p:spPr bwMode="auto">
          <a:xfrm>
            <a:off x="533400" y="342900"/>
            <a:ext cx="7772400" cy="1143000"/>
          </a:xfrm>
          <a:prstGeom prst="rect">
            <a:avLst/>
          </a:prstGeom>
          <a:noFill/>
          <a:ln w="12700">
            <a:noFill/>
            <a:miter lim="800000"/>
            <a:headEnd/>
            <a:tailEnd/>
          </a:ln>
        </p:spPr>
        <p:txBody>
          <a:bodyPr lIns="90479" tIns="44445" rIns="90479" bIns="44445" anchor="ctr"/>
          <a:lstStyle/>
          <a:p>
            <a:pPr defTabSz="762000"/>
            <a:r>
              <a:rPr lang="fr-FR" sz="2400" b="1">
                <a:solidFill>
                  <a:schemeClr val="tx2"/>
                </a:solidFill>
              </a:rPr>
              <a:t>LES VALEURS EN VOGUE EN 2005</a:t>
            </a:r>
          </a:p>
        </p:txBody>
      </p:sp>
      <p:sp>
        <p:nvSpPr>
          <p:cNvPr id="2025475" name="Rectangle 3"/>
          <p:cNvSpPr>
            <a:spLocks noChangeArrowheads="1"/>
          </p:cNvSpPr>
          <p:nvPr/>
        </p:nvSpPr>
        <p:spPr bwMode="auto">
          <a:xfrm>
            <a:off x="533400" y="1998663"/>
            <a:ext cx="4495800" cy="3967162"/>
          </a:xfrm>
          <a:prstGeom prst="rect">
            <a:avLst/>
          </a:prstGeom>
          <a:noFill/>
          <a:ln w="12700">
            <a:noFill/>
            <a:miter lim="800000"/>
            <a:headEnd/>
            <a:tailEnd/>
          </a:ln>
        </p:spPr>
        <p:txBody>
          <a:bodyPr lIns="90479" tIns="44445" rIns="90479" bIns="44445">
            <a:spAutoFit/>
          </a:bodyPr>
          <a:lstStyle/>
          <a:p>
            <a:pPr defTabSz="762000">
              <a:spcBef>
                <a:spcPct val="50000"/>
              </a:spcBef>
            </a:pPr>
            <a:r>
              <a:rPr lang="fr-FR" sz="2100">
                <a:solidFill>
                  <a:srgbClr val="FF0522"/>
                </a:solidFill>
              </a:rPr>
              <a:t>• </a:t>
            </a:r>
            <a:r>
              <a:rPr lang="fr-FR" sz="2100" b="1"/>
              <a:t>Nature</a:t>
            </a:r>
            <a:endParaRPr lang="fr-FR" sz="2100"/>
          </a:p>
          <a:p>
            <a:pPr defTabSz="762000"/>
            <a:r>
              <a:rPr lang="fr-FR" sz="2100"/>
              <a:t>s’oxygéner, se végétaliser</a:t>
            </a:r>
            <a:r>
              <a:rPr lang="fr-FR" sz="2100">
                <a:solidFill>
                  <a:srgbClr val="FF0522"/>
                </a:solidFill>
              </a:rPr>
              <a:t> </a:t>
            </a:r>
          </a:p>
          <a:p>
            <a:pPr defTabSz="762000">
              <a:spcBef>
                <a:spcPct val="50000"/>
              </a:spcBef>
            </a:pPr>
            <a:r>
              <a:rPr lang="fr-FR" sz="2100">
                <a:solidFill>
                  <a:srgbClr val="FF0522"/>
                </a:solidFill>
              </a:rPr>
              <a:t>• </a:t>
            </a:r>
            <a:r>
              <a:rPr lang="fr-FR" sz="2100" b="1"/>
              <a:t>Nostalgie</a:t>
            </a:r>
            <a:r>
              <a:rPr lang="fr-FR" sz="2100"/>
              <a:t> </a:t>
            </a:r>
          </a:p>
          <a:p>
            <a:pPr defTabSz="762000"/>
            <a:r>
              <a:rPr lang="fr-FR" sz="2100"/>
              <a:t>se souvenir</a:t>
            </a:r>
          </a:p>
          <a:p>
            <a:pPr defTabSz="762000">
              <a:spcBef>
                <a:spcPct val="50000"/>
              </a:spcBef>
            </a:pPr>
            <a:r>
              <a:rPr lang="fr-FR" sz="2100">
                <a:solidFill>
                  <a:srgbClr val="FF0522"/>
                </a:solidFill>
              </a:rPr>
              <a:t>• </a:t>
            </a:r>
            <a:r>
              <a:rPr lang="fr-FR" sz="2100" b="1"/>
              <a:t>Bien être</a:t>
            </a:r>
            <a:r>
              <a:rPr lang="fr-FR" sz="2100"/>
              <a:t> </a:t>
            </a:r>
          </a:p>
          <a:p>
            <a:pPr defTabSz="762000"/>
            <a:r>
              <a:rPr lang="fr-FR" sz="2100"/>
              <a:t>se cocooner</a:t>
            </a:r>
          </a:p>
          <a:p>
            <a:pPr defTabSz="762000">
              <a:spcBef>
                <a:spcPct val="50000"/>
              </a:spcBef>
            </a:pPr>
            <a:r>
              <a:rPr lang="fr-FR" sz="2100">
                <a:solidFill>
                  <a:srgbClr val="FF0522"/>
                </a:solidFill>
              </a:rPr>
              <a:t>• </a:t>
            </a:r>
            <a:r>
              <a:rPr lang="fr-FR" sz="2100" b="1"/>
              <a:t>Technologie</a:t>
            </a:r>
            <a:endParaRPr lang="fr-FR" sz="2100"/>
          </a:p>
          <a:p>
            <a:pPr defTabSz="762000"/>
            <a:r>
              <a:rPr lang="fr-FR" sz="2100"/>
              <a:t>se moderniser</a:t>
            </a:r>
            <a:r>
              <a:rPr lang="fr-FR" sz="2100">
                <a:solidFill>
                  <a:srgbClr val="FF0522"/>
                </a:solidFill>
              </a:rPr>
              <a:t> </a:t>
            </a:r>
          </a:p>
          <a:p>
            <a:pPr defTabSz="762000">
              <a:spcBef>
                <a:spcPct val="50000"/>
              </a:spcBef>
            </a:pPr>
            <a:r>
              <a:rPr lang="fr-FR" sz="2100">
                <a:solidFill>
                  <a:srgbClr val="FF0522"/>
                </a:solidFill>
              </a:rPr>
              <a:t>• </a:t>
            </a:r>
            <a:r>
              <a:rPr lang="fr-FR" sz="2100" b="1"/>
              <a:t>Nomadisme</a:t>
            </a:r>
            <a:endParaRPr lang="fr-FR" sz="2100"/>
          </a:p>
          <a:p>
            <a:pPr defTabSz="762000"/>
            <a:r>
              <a:rPr lang="fr-FR" sz="2100"/>
              <a:t>se déplacer, s’évader, voyager</a:t>
            </a:r>
          </a:p>
        </p:txBody>
      </p:sp>
      <p:sp>
        <p:nvSpPr>
          <p:cNvPr id="2025476" name="Rectangle 4"/>
          <p:cNvSpPr>
            <a:spLocks noChangeArrowheads="1"/>
          </p:cNvSpPr>
          <p:nvPr/>
        </p:nvSpPr>
        <p:spPr bwMode="auto">
          <a:xfrm>
            <a:off x="4572000" y="2041525"/>
            <a:ext cx="4229100" cy="4451350"/>
          </a:xfrm>
          <a:prstGeom prst="rect">
            <a:avLst/>
          </a:prstGeom>
          <a:noFill/>
          <a:ln w="12700">
            <a:noFill/>
            <a:miter lim="800000"/>
            <a:headEnd/>
            <a:tailEnd/>
          </a:ln>
        </p:spPr>
        <p:txBody>
          <a:bodyPr lIns="90479" tIns="44445" rIns="90479" bIns="44445">
            <a:spAutoFit/>
          </a:bodyPr>
          <a:lstStyle/>
          <a:p>
            <a:pPr defTabSz="762000">
              <a:spcBef>
                <a:spcPct val="50000"/>
              </a:spcBef>
            </a:pPr>
            <a:r>
              <a:rPr lang="fr-FR" sz="2100">
                <a:solidFill>
                  <a:srgbClr val="FF0522"/>
                </a:solidFill>
              </a:rPr>
              <a:t>•</a:t>
            </a:r>
            <a:r>
              <a:rPr lang="fr-FR" sz="2100"/>
              <a:t> </a:t>
            </a:r>
            <a:r>
              <a:rPr lang="fr-FR" sz="2100" b="1"/>
              <a:t>Jeunesse</a:t>
            </a:r>
            <a:r>
              <a:rPr lang="fr-FR" sz="2100"/>
              <a:t> </a:t>
            </a:r>
          </a:p>
          <a:p>
            <a:pPr defTabSz="762000"/>
            <a:r>
              <a:rPr lang="fr-FR" sz="2100"/>
              <a:t>se perpétuer, ne pas vieillir </a:t>
            </a:r>
          </a:p>
          <a:p>
            <a:pPr defTabSz="762000">
              <a:spcBef>
                <a:spcPct val="50000"/>
              </a:spcBef>
            </a:pPr>
            <a:r>
              <a:rPr lang="fr-FR" sz="2100">
                <a:solidFill>
                  <a:srgbClr val="FF0522"/>
                </a:solidFill>
              </a:rPr>
              <a:t>• </a:t>
            </a:r>
            <a:r>
              <a:rPr lang="fr-FR" sz="2100" b="1"/>
              <a:t>Différences</a:t>
            </a:r>
            <a:endParaRPr lang="fr-FR" sz="2100"/>
          </a:p>
          <a:p>
            <a:pPr defTabSz="762000"/>
            <a:r>
              <a:rPr lang="fr-FR" sz="2100"/>
              <a:t>se démarquer, revendiquer</a:t>
            </a:r>
          </a:p>
          <a:p>
            <a:pPr defTabSz="762000">
              <a:spcBef>
                <a:spcPct val="50000"/>
              </a:spcBef>
            </a:pPr>
            <a:r>
              <a:rPr lang="fr-FR" sz="2100">
                <a:solidFill>
                  <a:srgbClr val="FF0522"/>
                </a:solidFill>
              </a:rPr>
              <a:t>• </a:t>
            </a:r>
            <a:r>
              <a:rPr lang="fr-FR" sz="2100" b="1"/>
              <a:t>Catharsis</a:t>
            </a:r>
            <a:endParaRPr lang="fr-FR" sz="2100"/>
          </a:p>
          <a:p>
            <a:pPr defTabSz="762000"/>
            <a:r>
              <a:rPr lang="fr-FR" sz="2100"/>
              <a:t>se libérer</a:t>
            </a:r>
          </a:p>
          <a:p>
            <a:pPr defTabSz="762000">
              <a:spcBef>
                <a:spcPct val="50000"/>
              </a:spcBef>
            </a:pPr>
            <a:r>
              <a:rPr lang="fr-FR" sz="2100">
                <a:solidFill>
                  <a:srgbClr val="FF0522"/>
                </a:solidFill>
              </a:rPr>
              <a:t>•</a:t>
            </a:r>
            <a:r>
              <a:rPr lang="fr-FR" sz="2100"/>
              <a:t> </a:t>
            </a:r>
            <a:r>
              <a:rPr lang="fr-FR" sz="2100" b="1"/>
              <a:t>Minimalisme vs maximalisme</a:t>
            </a:r>
            <a:endParaRPr lang="fr-FR" sz="2100"/>
          </a:p>
          <a:p>
            <a:pPr defTabSz="762000"/>
            <a:r>
              <a:rPr lang="fr-FR" sz="2100"/>
              <a:t>se simplifier vs en rajouter</a:t>
            </a:r>
          </a:p>
          <a:p>
            <a:pPr defTabSz="762000">
              <a:spcBef>
                <a:spcPct val="50000"/>
              </a:spcBef>
            </a:pPr>
            <a:r>
              <a:rPr lang="fr-FR" sz="2100">
                <a:solidFill>
                  <a:srgbClr val="FF0522"/>
                </a:solidFill>
              </a:rPr>
              <a:t>• </a:t>
            </a:r>
            <a:r>
              <a:rPr lang="fr-FR" sz="2100" b="1"/>
              <a:t>Art</a:t>
            </a:r>
            <a:endParaRPr lang="fr-FR" sz="2100"/>
          </a:p>
          <a:p>
            <a:pPr defTabSz="762000"/>
            <a:r>
              <a:rPr lang="fr-FR" sz="2100"/>
              <a:t>s’inspirer</a:t>
            </a:r>
          </a:p>
          <a:p>
            <a:pPr defTabSz="762000">
              <a:spcBef>
                <a:spcPct val="50000"/>
              </a:spcBef>
            </a:pPr>
            <a:endParaRPr lang="fr-FR" sz="21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25475"/>
                                        </p:tgtEl>
                                        <p:attrNameLst>
                                          <p:attrName>style.visibility</p:attrName>
                                        </p:attrNameLst>
                                      </p:cBhvr>
                                      <p:to>
                                        <p:strVal val="visible"/>
                                      </p:to>
                                    </p:set>
                                    <p:animEffect transition="in" filter="wipe(up)">
                                      <p:cBhvr>
                                        <p:cTn id="7" dur="500"/>
                                        <p:tgtEl>
                                          <p:spTgt spid="20254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25476"/>
                                        </p:tgtEl>
                                        <p:attrNameLst>
                                          <p:attrName>style.visibility</p:attrName>
                                        </p:attrNameLst>
                                      </p:cBhvr>
                                      <p:to>
                                        <p:strVal val="visible"/>
                                      </p:to>
                                    </p:set>
                                    <p:animEffect transition="in" filter="wipe(up)">
                                      <p:cBhvr>
                                        <p:cTn id="12" dur="500"/>
                                        <p:tgtEl>
                                          <p:spTgt spid="2025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5475" grpId="0" autoUpdateAnimBg="0"/>
      <p:bldP spid="2025476" grpId="0"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ChangeArrowheads="1"/>
          </p:cNvSpPr>
          <p:nvPr/>
        </p:nvSpPr>
        <p:spPr bwMode="auto">
          <a:xfrm>
            <a:off x="533400" y="685800"/>
            <a:ext cx="7772400" cy="428625"/>
          </a:xfrm>
          <a:prstGeom prst="rect">
            <a:avLst/>
          </a:prstGeom>
          <a:noFill/>
          <a:ln w="12700">
            <a:noFill/>
            <a:miter lim="800000"/>
            <a:headEnd/>
            <a:tailEnd/>
          </a:ln>
        </p:spPr>
        <p:txBody>
          <a:bodyPr lIns="90479" tIns="44445" rIns="90479" bIns="44445" anchor="ctr"/>
          <a:lstStyle/>
          <a:p>
            <a:pPr defTabSz="762000"/>
            <a:r>
              <a:rPr lang="fr-FR" sz="2400" b="1">
                <a:solidFill>
                  <a:srgbClr val="FF0522"/>
                </a:solidFill>
              </a:rPr>
              <a:t>QUESTION</a:t>
            </a:r>
          </a:p>
        </p:txBody>
      </p:sp>
      <p:sp>
        <p:nvSpPr>
          <p:cNvPr id="2125827" name="Rectangle 3"/>
          <p:cNvSpPr>
            <a:spLocks noChangeArrowheads="1"/>
          </p:cNvSpPr>
          <p:nvPr/>
        </p:nvSpPr>
        <p:spPr bwMode="auto">
          <a:xfrm>
            <a:off x="800100" y="2308225"/>
            <a:ext cx="5029200" cy="735013"/>
          </a:xfrm>
          <a:prstGeom prst="rect">
            <a:avLst/>
          </a:prstGeom>
          <a:noFill/>
          <a:ln w="12700">
            <a:noFill/>
            <a:miter lim="800000"/>
            <a:headEnd/>
            <a:tailEnd/>
          </a:ln>
        </p:spPr>
        <p:txBody>
          <a:bodyPr lIns="90479" tIns="44445" rIns="90479" bIns="44445">
            <a:spAutoFit/>
          </a:bodyPr>
          <a:lstStyle/>
          <a:p>
            <a:pPr defTabSz="381000"/>
            <a:r>
              <a:rPr lang="fr-FR" sz="2100" b="1"/>
              <a:t>La tapette à mouches est-elle tendance ? </a:t>
            </a:r>
          </a:p>
        </p:txBody>
      </p:sp>
      <p:grpSp>
        <p:nvGrpSpPr>
          <p:cNvPr id="2" name="Group 5"/>
          <p:cNvGrpSpPr>
            <a:grpSpLocks/>
          </p:cNvGrpSpPr>
          <p:nvPr/>
        </p:nvGrpSpPr>
        <p:grpSpPr bwMode="auto">
          <a:xfrm>
            <a:off x="4495800" y="1943100"/>
            <a:ext cx="3619500" cy="4286250"/>
            <a:chOff x="1888" y="816"/>
            <a:chExt cx="1520" cy="1800"/>
          </a:xfrm>
        </p:grpSpPr>
        <p:sp>
          <p:nvSpPr>
            <p:cNvPr id="581637" name="AutoShape 6" descr="Petits carreaux"/>
            <p:cNvSpPr>
              <a:spLocks noChangeArrowheads="1"/>
            </p:cNvSpPr>
            <p:nvPr/>
          </p:nvSpPr>
          <p:spPr bwMode="auto">
            <a:xfrm rot="2236427">
              <a:off x="2688" y="816"/>
              <a:ext cx="720" cy="57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pattFill prst="smGrid">
              <a:fgClr>
                <a:schemeClr val="tx1"/>
              </a:fgClr>
              <a:bgClr>
                <a:schemeClr val="bg1"/>
              </a:bgClr>
            </a:pattFill>
            <a:ln w="12700">
              <a:solidFill>
                <a:schemeClr val="tx1"/>
              </a:solidFill>
              <a:miter lim="800000"/>
              <a:headEnd/>
              <a:tailEnd/>
            </a:ln>
          </p:spPr>
          <p:txBody>
            <a:bodyPr wrap="none" anchor="ctr"/>
            <a:lstStyle/>
            <a:p>
              <a:endParaRPr lang="fr-FR"/>
            </a:p>
          </p:txBody>
        </p:sp>
        <p:sp>
          <p:nvSpPr>
            <p:cNvPr id="581638" name="Line 7"/>
            <p:cNvSpPr>
              <a:spLocks noChangeShapeType="1"/>
            </p:cNvSpPr>
            <p:nvPr/>
          </p:nvSpPr>
          <p:spPr bwMode="auto">
            <a:xfrm flipH="1">
              <a:off x="1888" y="1320"/>
              <a:ext cx="960" cy="1296"/>
            </a:xfrm>
            <a:prstGeom prst="line">
              <a:avLst/>
            </a:prstGeom>
            <a:noFill/>
            <a:ln w="57150">
              <a:solidFill>
                <a:schemeClr val="tx1"/>
              </a:solidFill>
              <a:round/>
              <a:headEnd/>
              <a:tailEnd/>
            </a:ln>
          </p:spPr>
          <p:txBody>
            <a:bodyPr wrap="none" anchor="ctr"/>
            <a:lstStyle/>
            <a:p>
              <a:endParaRPr lang="fr-F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25827"/>
                                        </p:tgtEl>
                                        <p:attrNameLst>
                                          <p:attrName>style.visibility</p:attrName>
                                        </p:attrNameLst>
                                      </p:cBhvr>
                                      <p:to>
                                        <p:strVal val="visible"/>
                                      </p:to>
                                    </p:set>
                                    <p:animEffect transition="in" filter="wipe(left)">
                                      <p:cBhvr>
                                        <p:cTn id="7" dur="500"/>
                                        <p:tgtEl>
                                          <p:spTgt spid="21258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5827" grpId="0"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ChangeArrowheads="1"/>
          </p:cNvSpPr>
          <p:nvPr/>
        </p:nvSpPr>
        <p:spPr bwMode="auto">
          <a:xfrm>
            <a:off x="533400" y="685800"/>
            <a:ext cx="7772400" cy="428625"/>
          </a:xfrm>
          <a:prstGeom prst="rect">
            <a:avLst/>
          </a:prstGeom>
          <a:noFill/>
          <a:ln w="12700">
            <a:noFill/>
            <a:miter lim="800000"/>
            <a:headEnd/>
            <a:tailEnd/>
          </a:ln>
        </p:spPr>
        <p:txBody>
          <a:bodyPr lIns="90479" tIns="44445" rIns="90479" bIns="44445" anchor="ctr"/>
          <a:lstStyle/>
          <a:p>
            <a:pPr defTabSz="762000"/>
            <a:r>
              <a:rPr lang="fr-FR" sz="2400" b="1">
                <a:solidFill>
                  <a:srgbClr val="FF0522"/>
                </a:solidFill>
              </a:rPr>
              <a:t>RÉPONSE</a:t>
            </a:r>
          </a:p>
        </p:txBody>
      </p:sp>
      <p:sp>
        <p:nvSpPr>
          <p:cNvPr id="2127875" name="Rectangle 3"/>
          <p:cNvSpPr>
            <a:spLocks noChangeArrowheads="1"/>
          </p:cNvSpPr>
          <p:nvPr/>
        </p:nvSpPr>
        <p:spPr bwMode="auto">
          <a:xfrm>
            <a:off x="800100" y="2308225"/>
            <a:ext cx="3429000" cy="735013"/>
          </a:xfrm>
          <a:prstGeom prst="rect">
            <a:avLst/>
          </a:prstGeom>
          <a:noFill/>
          <a:ln w="12700">
            <a:noFill/>
            <a:miter lim="800000"/>
            <a:headEnd/>
            <a:tailEnd/>
          </a:ln>
        </p:spPr>
        <p:txBody>
          <a:bodyPr lIns="90479" tIns="44445" rIns="90479" bIns="44445">
            <a:spAutoFit/>
          </a:bodyPr>
          <a:lstStyle/>
          <a:p>
            <a:pPr defTabSz="381000"/>
            <a:r>
              <a:rPr lang="fr-FR" sz="2100" b="1"/>
              <a:t>Campagne 2005 / 2006 </a:t>
            </a:r>
          </a:p>
          <a:p>
            <a:pPr defTabSz="381000"/>
            <a:r>
              <a:rPr lang="fr-FR" sz="2100" b="1"/>
              <a:t>pour la 107 Peugeot </a:t>
            </a:r>
          </a:p>
        </p:txBody>
      </p:sp>
      <p:pic>
        <p:nvPicPr>
          <p:cNvPr id="582660" name="Picture 7"/>
          <p:cNvPicPr>
            <a:picLocks noChangeAspect="1" noChangeArrowheads="1"/>
          </p:cNvPicPr>
          <p:nvPr/>
        </p:nvPicPr>
        <p:blipFill>
          <a:blip r:embed="rId3" cstate="print"/>
          <a:srcRect/>
          <a:stretch>
            <a:fillRect/>
          </a:stretch>
        </p:blipFill>
        <p:spPr bwMode="auto">
          <a:xfrm>
            <a:off x="4043363" y="433388"/>
            <a:ext cx="4529137" cy="585311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27875"/>
                                        </p:tgtEl>
                                        <p:attrNameLst>
                                          <p:attrName>style.visibility</p:attrName>
                                        </p:attrNameLst>
                                      </p:cBhvr>
                                      <p:to>
                                        <p:strVal val="visible"/>
                                      </p:to>
                                    </p:set>
                                    <p:animEffect transition="in" filter="wipe(left)">
                                      <p:cBhvr>
                                        <p:cTn id="7" dur="500"/>
                                        <p:tgtEl>
                                          <p:spTgt spid="2127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7875"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AutoShape 2" descr="Résultat de recherche d'images pour &quot;socio styles 2015&quot;"/>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fr-FR"/>
          </a:p>
        </p:txBody>
      </p:sp>
      <p:sp>
        <p:nvSpPr>
          <p:cNvPr id="583683" name="AutoShape 4" descr="Résultat de recherche d'images pour &quot;socio styles 2015&quot;"/>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fr-FR"/>
          </a:p>
        </p:txBody>
      </p:sp>
      <p:pic>
        <p:nvPicPr>
          <p:cNvPr id="583684" name="Picture 5" descr="C:\Users\ASH\Desktop\téléchargement (2).jpg"/>
          <p:cNvPicPr>
            <a:picLocks noChangeAspect="1" noChangeArrowheads="1"/>
          </p:cNvPicPr>
          <p:nvPr/>
        </p:nvPicPr>
        <p:blipFill>
          <a:blip r:embed="rId2" cstate="print"/>
          <a:srcRect/>
          <a:stretch>
            <a:fillRect/>
          </a:stretch>
        </p:blipFill>
        <p:spPr bwMode="auto">
          <a:xfrm>
            <a:off x="1476375" y="1844675"/>
            <a:ext cx="6369050"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4706" name="Picture 2" descr="C:\Users\ASH\Desktop\connatre-les-consommateurs-17-728.jpg"/>
          <p:cNvPicPr>
            <a:picLocks noChangeAspect="1" noChangeArrowheads="1"/>
          </p:cNvPicPr>
          <p:nvPr/>
        </p:nvPicPr>
        <p:blipFill>
          <a:blip r:embed="rId2" cstate="print"/>
          <a:srcRect/>
          <a:stretch>
            <a:fillRect/>
          </a:stretch>
        </p:blipFill>
        <p:spPr bwMode="auto">
          <a:xfrm>
            <a:off x="1104900" y="828675"/>
            <a:ext cx="6934200" cy="5200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5730" name="Picture 2" descr="C:\Users\ASH\Desktop\sociostyles-bernard-cathelat.jpg"/>
          <p:cNvPicPr>
            <a:picLocks noChangeAspect="1" noChangeArrowheads="1"/>
          </p:cNvPicPr>
          <p:nvPr/>
        </p:nvPicPr>
        <p:blipFill>
          <a:blip r:embed="rId2" cstate="print"/>
          <a:srcRect/>
          <a:stretch>
            <a:fillRect/>
          </a:stretch>
        </p:blipFill>
        <p:spPr bwMode="auto">
          <a:xfrm>
            <a:off x="2051050" y="188913"/>
            <a:ext cx="5761038" cy="5761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itre 1"/>
          <p:cNvSpPr>
            <a:spLocks noGrp="1"/>
          </p:cNvSpPr>
          <p:nvPr>
            <p:ph type="title"/>
          </p:nvPr>
        </p:nvSpPr>
        <p:spPr/>
        <p:txBody>
          <a:bodyPr/>
          <a:lstStyle/>
          <a:p>
            <a:r>
              <a:rPr lang="fr-FR" smtClean="0"/>
              <a:t>SIM</a:t>
            </a:r>
          </a:p>
        </p:txBody>
      </p:sp>
      <p:sp>
        <p:nvSpPr>
          <p:cNvPr id="315395" name="Espace réservé du contenu 2"/>
          <p:cNvSpPr>
            <a:spLocks noGrp="1"/>
          </p:cNvSpPr>
          <p:nvPr>
            <p:ph idx="1"/>
          </p:nvPr>
        </p:nvSpPr>
        <p:spPr>
          <a:solidFill>
            <a:srgbClr val="FFFF00"/>
          </a:solidFill>
        </p:spPr>
        <p:txBody>
          <a:bodyPr/>
          <a:lstStyle/>
          <a:p>
            <a:r>
              <a:rPr lang="fr-FR" sz="2800" b="1" smtClean="0"/>
              <a:t>L'information est le nerf de la guerre pour toute entreprise. A ce titre elle mérite une attention toute particulière. Elle présente une richesse incontournable pour toute stratégie marketing ou commerciale.</a:t>
            </a:r>
            <a:endParaRPr lang="fr-FR" sz="2800" smtClean="0"/>
          </a:p>
          <a:p>
            <a:endParaRPr lang="fr-FR" sz="2800"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6754" name="Picture 2" descr="C:\Users\ASH\Desktop\comparaison sociostyle.jpg"/>
          <p:cNvPicPr>
            <a:picLocks noChangeAspect="1" noChangeArrowheads="1"/>
          </p:cNvPicPr>
          <p:nvPr/>
        </p:nvPicPr>
        <p:blipFill>
          <a:blip r:embed="rId2" cstate="print"/>
          <a:srcRect/>
          <a:stretch>
            <a:fillRect/>
          </a:stretch>
        </p:blipFill>
        <p:spPr bwMode="auto">
          <a:xfrm>
            <a:off x="0" y="608013"/>
            <a:ext cx="9144000" cy="564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7778" name="Picture 2" descr="C:\Users\ASH\Desktop\cca-les-7-familles-2.png"/>
          <p:cNvPicPr>
            <a:picLocks noChangeAspect="1" noChangeArrowheads="1"/>
          </p:cNvPicPr>
          <p:nvPr/>
        </p:nvPicPr>
        <p:blipFill>
          <a:blip r:embed="rId2" cstate="print"/>
          <a:srcRect/>
          <a:stretch>
            <a:fillRect/>
          </a:stretch>
        </p:blipFill>
        <p:spPr bwMode="auto">
          <a:xfrm>
            <a:off x="0" y="1844675"/>
            <a:ext cx="9144000" cy="4549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1026"/>
          <p:cNvSpPr>
            <a:spLocks noGrp="1" noChangeArrowheads="1"/>
          </p:cNvSpPr>
          <p:nvPr>
            <p:ph type="title"/>
          </p:nvPr>
        </p:nvSpPr>
        <p:spPr>
          <a:xfrm>
            <a:off x="685800" y="304800"/>
            <a:ext cx="7715250" cy="762000"/>
          </a:xfrm>
        </p:spPr>
        <p:txBody>
          <a:bodyPr/>
          <a:lstStyle/>
          <a:p>
            <a:pPr algn="ctr"/>
            <a:r>
              <a:rPr lang="fr-FR" sz="3600" b="1" i="1" dirty="0" smtClean="0">
                <a:latin typeface="Arial" pitchFamily="34" charset="0"/>
              </a:rPr>
              <a:t>PRINCIPES DES STYLES DE VIE</a:t>
            </a:r>
          </a:p>
        </p:txBody>
      </p:sp>
      <p:sp>
        <p:nvSpPr>
          <p:cNvPr id="588803" name="Rectangle 1027"/>
          <p:cNvSpPr>
            <a:spLocks noChangeArrowheads="1"/>
          </p:cNvSpPr>
          <p:nvPr/>
        </p:nvSpPr>
        <p:spPr bwMode="auto">
          <a:xfrm>
            <a:off x="2057400" y="1447800"/>
            <a:ext cx="4953000" cy="685800"/>
          </a:xfrm>
          <a:prstGeom prst="rect">
            <a:avLst/>
          </a:prstGeom>
          <a:solidFill>
            <a:schemeClr val="accent1"/>
          </a:solidFill>
          <a:ln w="38100">
            <a:solidFill>
              <a:schemeClr val="tx1"/>
            </a:solidFill>
            <a:miter lim="800000"/>
            <a:headEnd/>
            <a:tailEnd/>
          </a:ln>
        </p:spPr>
        <p:txBody>
          <a:bodyPr wrap="none" anchor="ctr"/>
          <a:lstStyle/>
          <a:p>
            <a:pPr algn="ctr"/>
            <a:r>
              <a:rPr lang="fr-FR"/>
              <a:t>VALEURS</a:t>
            </a:r>
          </a:p>
        </p:txBody>
      </p:sp>
      <p:sp>
        <p:nvSpPr>
          <p:cNvPr id="588804" name="Rectangle 1028"/>
          <p:cNvSpPr>
            <a:spLocks noChangeArrowheads="1"/>
          </p:cNvSpPr>
          <p:nvPr/>
        </p:nvSpPr>
        <p:spPr bwMode="auto">
          <a:xfrm>
            <a:off x="2057400" y="2819400"/>
            <a:ext cx="4953000" cy="685800"/>
          </a:xfrm>
          <a:prstGeom prst="rect">
            <a:avLst/>
          </a:prstGeom>
          <a:solidFill>
            <a:schemeClr val="accent1"/>
          </a:solidFill>
          <a:ln w="38100">
            <a:solidFill>
              <a:schemeClr val="tx1"/>
            </a:solidFill>
            <a:miter lim="800000"/>
            <a:headEnd/>
            <a:tailEnd/>
          </a:ln>
        </p:spPr>
        <p:txBody>
          <a:bodyPr wrap="none" anchor="ctr"/>
          <a:lstStyle/>
          <a:p>
            <a:pPr algn="ctr"/>
            <a:r>
              <a:rPr lang="fr-FR"/>
              <a:t>ATTITUDES FONDAMENTALES</a:t>
            </a:r>
          </a:p>
        </p:txBody>
      </p:sp>
      <p:sp>
        <p:nvSpPr>
          <p:cNvPr id="588805" name="Rectangle 1029"/>
          <p:cNvSpPr>
            <a:spLocks noChangeArrowheads="1"/>
          </p:cNvSpPr>
          <p:nvPr/>
        </p:nvSpPr>
        <p:spPr bwMode="auto">
          <a:xfrm>
            <a:off x="1981200" y="4191000"/>
            <a:ext cx="5029200" cy="762000"/>
          </a:xfrm>
          <a:prstGeom prst="rect">
            <a:avLst/>
          </a:prstGeom>
          <a:solidFill>
            <a:schemeClr val="accent1"/>
          </a:solidFill>
          <a:ln w="38100">
            <a:solidFill>
              <a:schemeClr val="tx1"/>
            </a:solidFill>
            <a:miter lim="800000"/>
            <a:headEnd/>
            <a:tailEnd/>
          </a:ln>
        </p:spPr>
        <p:txBody>
          <a:bodyPr wrap="none" anchor="ctr"/>
          <a:lstStyle/>
          <a:p>
            <a:pPr algn="ctr"/>
            <a:r>
              <a:rPr lang="fr-FR"/>
              <a:t>CENTRES D’INTERÊT OPINIONS</a:t>
            </a:r>
          </a:p>
        </p:txBody>
      </p:sp>
      <p:sp>
        <p:nvSpPr>
          <p:cNvPr id="588806" name="Rectangle 1030"/>
          <p:cNvSpPr>
            <a:spLocks noChangeArrowheads="1"/>
          </p:cNvSpPr>
          <p:nvPr/>
        </p:nvSpPr>
        <p:spPr bwMode="auto">
          <a:xfrm>
            <a:off x="1981200" y="5638800"/>
            <a:ext cx="5029200" cy="609600"/>
          </a:xfrm>
          <a:prstGeom prst="rect">
            <a:avLst/>
          </a:prstGeom>
          <a:solidFill>
            <a:schemeClr val="accent1"/>
          </a:solidFill>
          <a:ln w="38100">
            <a:solidFill>
              <a:schemeClr val="tx1"/>
            </a:solidFill>
            <a:miter lim="800000"/>
            <a:headEnd/>
            <a:tailEnd/>
          </a:ln>
        </p:spPr>
        <p:txBody>
          <a:bodyPr wrap="none" anchor="ctr"/>
          <a:lstStyle/>
          <a:p>
            <a:pPr algn="ctr"/>
            <a:r>
              <a:rPr lang="fr-FR"/>
              <a:t>COMPORTEMENTS</a:t>
            </a:r>
          </a:p>
        </p:txBody>
      </p:sp>
      <p:sp>
        <p:nvSpPr>
          <p:cNvPr id="588807" name="Line 1031"/>
          <p:cNvSpPr>
            <a:spLocks noChangeShapeType="1"/>
          </p:cNvSpPr>
          <p:nvPr/>
        </p:nvSpPr>
        <p:spPr bwMode="auto">
          <a:xfrm>
            <a:off x="4495800" y="4953000"/>
            <a:ext cx="0" cy="685800"/>
          </a:xfrm>
          <a:prstGeom prst="line">
            <a:avLst/>
          </a:prstGeom>
          <a:noFill/>
          <a:ln w="38100">
            <a:solidFill>
              <a:schemeClr val="tx1"/>
            </a:solidFill>
            <a:round/>
            <a:headEnd/>
            <a:tailEnd type="triangle" w="med" len="med"/>
          </a:ln>
        </p:spPr>
        <p:txBody>
          <a:bodyPr/>
          <a:lstStyle/>
          <a:p>
            <a:endParaRPr lang="fr-FR"/>
          </a:p>
        </p:txBody>
      </p:sp>
      <p:sp>
        <p:nvSpPr>
          <p:cNvPr id="588808" name="Line 1032"/>
          <p:cNvSpPr>
            <a:spLocks noChangeShapeType="1"/>
          </p:cNvSpPr>
          <p:nvPr/>
        </p:nvSpPr>
        <p:spPr bwMode="auto">
          <a:xfrm>
            <a:off x="4495800" y="2133600"/>
            <a:ext cx="0" cy="685800"/>
          </a:xfrm>
          <a:prstGeom prst="line">
            <a:avLst/>
          </a:prstGeom>
          <a:noFill/>
          <a:ln w="38100">
            <a:solidFill>
              <a:schemeClr val="tx1"/>
            </a:solidFill>
            <a:round/>
            <a:headEnd/>
            <a:tailEnd type="triangle" w="med" len="med"/>
          </a:ln>
        </p:spPr>
        <p:txBody>
          <a:bodyPr/>
          <a:lstStyle/>
          <a:p>
            <a:endParaRPr lang="fr-FR"/>
          </a:p>
        </p:txBody>
      </p:sp>
      <p:sp>
        <p:nvSpPr>
          <p:cNvPr id="588809" name="Line 1033"/>
          <p:cNvSpPr>
            <a:spLocks noChangeShapeType="1"/>
          </p:cNvSpPr>
          <p:nvPr/>
        </p:nvSpPr>
        <p:spPr bwMode="auto">
          <a:xfrm>
            <a:off x="4495800" y="3505200"/>
            <a:ext cx="0" cy="685800"/>
          </a:xfrm>
          <a:prstGeom prst="line">
            <a:avLst/>
          </a:prstGeom>
          <a:noFill/>
          <a:ln w="38100">
            <a:solidFill>
              <a:schemeClr val="tx1"/>
            </a:solidFill>
            <a:round/>
            <a:headEnd/>
            <a:tailEnd type="triangle" w="med" len="med"/>
          </a:ln>
        </p:spPr>
        <p:txBody>
          <a:bodyPr/>
          <a:lstStyle/>
          <a:p>
            <a:endParaRPr lang="fr-F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228600" y="228600"/>
            <a:ext cx="8610600" cy="1143000"/>
          </a:xfrm>
        </p:spPr>
        <p:txBody>
          <a:bodyPr>
            <a:normAutofit fontScale="90000"/>
          </a:bodyPr>
          <a:lstStyle/>
          <a:p>
            <a:pPr algn="ctr"/>
            <a:r>
              <a:rPr lang="fr-FR" sz="3600" b="1" i="1" dirty="0" smtClean="0"/>
              <a:t>VISUALISATION DES STYLES DE VIE  : MAPPING</a:t>
            </a:r>
          </a:p>
        </p:txBody>
      </p:sp>
      <p:sp>
        <p:nvSpPr>
          <p:cNvPr id="589827" name="Rectangle 3"/>
          <p:cNvSpPr>
            <a:spLocks noChangeArrowheads="1"/>
          </p:cNvSpPr>
          <p:nvPr/>
        </p:nvSpPr>
        <p:spPr bwMode="auto">
          <a:xfrm>
            <a:off x="3352800" y="1600200"/>
            <a:ext cx="2514600" cy="533400"/>
          </a:xfrm>
          <a:prstGeom prst="rect">
            <a:avLst/>
          </a:prstGeom>
          <a:noFill/>
          <a:ln w="12700">
            <a:noFill/>
            <a:miter lim="800000"/>
            <a:headEnd/>
            <a:tailEnd/>
          </a:ln>
        </p:spPr>
        <p:txBody>
          <a:bodyPr wrap="none" anchor="ctr"/>
          <a:lstStyle/>
          <a:p>
            <a:pPr algn="ctr"/>
            <a:r>
              <a:rPr lang="fr-FR"/>
              <a:t>Jouissance</a:t>
            </a:r>
          </a:p>
        </p:txBody>
      </p:sp>
      <p:sp>
        <p:nvSpPr>
          <p:cNvPr id="589828" name="Rectangle 5"/>
          <p:cNvSpPr>
            <a:spLocks noChangeArrowheads="1"/>
          </p:cNvSpPr>
          <p:nvPr/>
        </p:nvSpPr>
        <p:spPr bwMode="auto">
          <a:xfrm>
            <a:off x="304800" y="3581400"/>
            <a:ext cx="2057400" cy="609600"/>
          </a:xfrm>
          <a:prstGeom prst="rect">
            <a:avLst/>
          </a:prstGeom>
          <a:noFill/>
          <a:ln w="12700">
            <a:noFill/>
            <a:miter lim="800000"/>
            <a:headEnd/>
            <a:tailEnd/>
          </a:ln>
        </p:spPr>
        <p:txBody>
          <a:bodyPr wrap="none" anchor="ctr"/>
          <a:lstStyle/>
          <a:p>
            <a:pPr algn="ctr"/>
            <a:r>
              <a:rPr lang="fr-FR"/>
              <a:t>Aventurisme</a:t>
            </a:r>
          </a:p>
        </p:txBody>
      </p:sp>
      <p:sp>
        <p:nvSpPr>
          <p:cNvPr id="589829" name="Rectangle 7"/>
          <p:cNvSpPr>
            <a:spLocks noChangeArrowheads="1"/>
          </p:cNvSpPr>
          <p:nvPr/>
        </p:nvSpPr>
        <p:spPr bwMode="auto">
          <a:xfrm>
            <a:off x="6781800" y="3581400"/>
            <a:ext cx="2057400" cy="609600"/>
          </a:xfrm>
          <a:prstGeom prst="rect">
            <a:avLst/>
          </a:prstGeom>
          <a:noFill/>
          <a:ln w="12700">
            <a:noFill/>
            <a:miter lim="800000"/>
            <a:headEnd/>
            <a:tailEnd/>
          </a:ln>
        </p:spPr>
        <p:txBody>
          <a:bodyPr wrap="none" anchor="ctr"/>
          <a:lstStyle/>
          <a:p>
            <a:pPr algn="ctr"/>
            <a:r>
              <a:rPr lang="fr-FR"/>
              <a:t>Conservatisme</a:t>
            </a:r>
          </a:p>
        </p:txBody>
      </p:sp>
      <p:sp>
        <p:nvSpPr>
          <p:cNvPr id="589830" name="Rectangle 8"/>
          <p:cNvSpPr>
            <a:spLocks noChangeArrowheads="1"/>
          </p:cNvSpPr>
          <p:nvPr/>
        </p:nvSpPr>
        <p:spPr bwMode="auto">
          <a:xfrm>
            <a:off x="3200400" y="5867400"/>
            <a:ext cx="2514600" cy="533400"/>
          </a:xfrm>
          <a:prstGeom prst="rect">
            <a:avLst/>
          </a:prstGeom>
          <a:noFill/>
          <a:ln w="12700">
            <a:noFill/>
            <a:miter lim="800000"/>
            <a:headEnd/>
            <a:tailEnd/>
          </a:ln>
        </p:spPr>
        <p:txBody>
          <a:bodyPr wrap="none" anchor="ctr"/>
          <a:lstStyle/>
          <a:p>
            <a:pPr algn="ctr"/>
            <a:r>
              <a:rPr lang="fr-FR"/>
              <a:t>Rigueur</a:t>
            </a:r>
          </a:p>
        </p:txBody>
      </p:sp>
      <p:sp>
        <p:nvSpPr>
          <p:cNvPr id="589831" name="Line 9"/>
          <p:cNvSpPr>
            <a:spLocks noChangeShapeType="1"/>
          </p:cNvSpPr>
          <p:nvPr/>
        </p:nvSpPr>
        <p:spPr bwMode="auto">
          <a:xfrm>
            <a:off x="4495800" y="2286000"/>
            <a:ext cx="0" cy="3352800"/>
          </a:xfrm>
          <a:prstGeom prst="line">
            <a:avLst/>
          </a:prstGeom>
          <a:noFill/>
          <a:ln w="28575">
            <a:solidFill>
              <a:schemeClr val="tx1"/>
            </a:solidFill>
            <a:round/>
            <a:headEnd/>
            <a:tailEnd/>
          </a:ln>
        </p:spPr>
        <p:txBody>
          <a:bodyPr/>
          <a:lstStyle/>
          <a:p>
            <a:endParaRPr lang="fr-FR"/>
          </a:p>
        </p:txBody>
      </p:sp>
      <p:sp>
        <p:nvSpPr>
          <p:cNvPr id="589832" name="Line 10"/>
          <p:cNvSpPr>
            <a:spLocks noChangeShapeType="1"/>
          </p:cNvSpPr>
          <p:nvPr/>
        </p:nvSpPr>
        <p:spPr bwMode="auto">
          <a:xfrm>
            <a:off x="2590800" y="3886200"/>
            <a:ext cx="3962400" cy="0"/>
          </a:xfrm>
          <a:prstGeom prst="line">
            <a:avLst/>
          </a:prstGeom>
          <a:noFill/>
          <a:ln w="28575">
            <a:solidFill>
              <a:schemeClr val="tx1"/>
            </a:solidFill>
            <a:round/>
            <a:headEnd/>
            <a:tailEnd/>
          </a:ln>
        </p:spPr>
        <p:txBody>
          <a:bodyPr/>
          <a:lstStyle/>
          <a:p>
            <a:endParaRPr lang="fr-F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0" y="0"/>
            <a:ext cx="9144000" cy="457200"/>
          </a:xfrm>
          <a:prstGeom prst="rect">
            <a:avLst/>
          </a:prstGeom>
          <a:solidFill>
            <a:srgbClr val="FFCC00"/>
          </a:solidFill>
          <a:ln w="9525">
            <a:noFill/>
            <a:miter lim="800000"/>
            <a:headEnd/>
            <a:tailEnd/>
          </a:ln>
        </p:spPr>
        <p:txBody>
          <a:bodyPr>
            <a:spAutoFit/>
          </a:bodyPr>
          <a:lstStyle/>
          <a:p>
            <a:pPr algn="ctr">
              <a:spcBef>
                <a:spcPct val="50000"/>
              </a:spcBef>
            </a:pPr>
            <a:r>
              <a:rPr lang="fr-FR" b="1" i="1">
                <a:solidFill>
                  <a:srgbClr val="00279F"/>
                </a:solidFill>
                <a:latin typeface="Times" charset="0"/>
              </a:rPr>
              <a:t>Les socio-styles en 1998</a:t>
            </a:r>
            <a:r>
              <a:rPr lang="fr-FR" sz="2000" b="1" i="1">
                <a:solidFill>
                  <a:srgbClr val="00279F"/>
                </a:solidFill>
                <a:latin typeface="Times" charset="0"/>
              </a:rPr>
              <a:t>  (Source </a:t>
            </a:r>
            <a:r>
              <a:rPr lang="fr-FR" sz="2000" b="1" i="1">
                <a:solidFill>
                  <a:srgbClr val="00279F"/>
                </a:solidFill>
                <a:latin typeface="Times" charset="0"/>
                <a:hlinkClick r:id="rId3" action="ppaction://hlinksldjump"/>
              </a:rPr>
              <a:t>CCA</a:t>
            </a:r>
            <a:r>
              <a:rPr lang="fr-FR" sz="2000" b="1" i="1">
                <a:solidFill>
                  <a:srgbClr val="00279F"/>
                </a:solidFill>
                <a:latin typeface="Times" charset="0"/>
              </a:rPr>
              <a:t>  G.MERMET et B.CATHELAT)</a:t>
            </a:r>
            <a:endParaRPr lang="fr-FR" sz="2000" i="1">
              <a:solidFill>
                <a:srgbClr val="FF0000"/>
              </a:solidFill>
              <a:latin typeface="Comic Sans MS" pitchFamily="66" charset="0"/>
            </a:endParaRPr>
          </a:p>
        </p:txBody>
      </p:sp>
      <p:sp>
        <p:nvSpPr>
          <p:cNvPr id="76803" name="Text Box 3"/>
          <p:cNvSpPr txBox="1">
            <a:spLocks noChangeArrowheads="1"/>
          </p:cNvSpPr>
          <p:nvPr/>
        </p:nvSpPr>
        <p:spPr bwMode="auto">
          <a:xfrm>
            <a:off x="3429000" y="838200"/>
            <a:ext cx="2362200" cy="406400"/>
          </a:xfrm>
          <a:prstGeom prst="rect">
            <a:avLst/>
          </a:prstGeom>
          <a:solidFill>
            <a:srgbClr val="FF3300"/>
          </a:solidFill>
          <a:ln w="9525">
            <a:solidFill>
              <a:schemeClr val="bg1"/>
            </a:solidFill>
            <a:miter lim="800000"/>
            <a:headEnd/>
            <a:tailEnd/>
          </a:ln>
        </p:spPr>
        <p:txBody>
          <a:bodyPr>
            <a:spAutoFit/>
          </a:bodyPr>
          <a:lstStyle/>
          <a:p>
            <a:pPr algn="ctr">
              <a:spcBef>
                <a:spcPct val="50000"/>
              </a:spcBef>
            </a:pPr>
            <a:r>
              <a:rPr lang="fr-FR" sz="2000" b="1">
                <a:solidFill>
                  <a:schemeClr val="bg1"/>
                </a:solidFill>
                <a:latin typeface="Times" charset="0"/>
              </a:rPr>
              <a:t>MATERIALISME</a:t>
            </a:r>
            <a:endParaRPr lang="fr-FR" sz="2000">
              <a:latin typeface="Comic Sans MS" pitchFamily="66" charset="0"/>
            </a:endParaRPr>
          </a:p>
        </p:txBody>
      </p:sp>
      <p:sp>
        <p:nvSpPr>
          <p:cNvPr id="76804" name="Text Box 4"/>
          <p:cNvSpPr txBox="1">
            <a:spLocks noChangeArrowheads="1"/>
          </p:cNvSpPr>
          <p:nvPr/>
        </p:nvSpPr>
        <p:spPr bwMode="auto">
          <a:xfrm>
            <a:off x="3581400" y="6096000"/>
            <a:ext cx="2133600" cy="406400"/>
          </a:xfrm>
          <a:prstGeom prst="rect">
            <a:avLst/>
          </a:prstGeom>
          <a:solidFill>
            <a:srgbClr val="FF3300"/>
          </a:solidFill>
          <a:ln w="9525">
            <a:solidFill>
              <a:schemeClr val="bg1"/>
            </a:solidFill>
            <a:miter lim="800000"/>
            <a:headEnd/>
            <a:tailEnd/>
          </a:ln>
        </p:spPr>
        <p:txBody>
          <a:bodyPr>
            <a:spAutoFit/>
          </a:bodyPr>
          <a:lstStyle/>
          <a:p>
            <a:pPr algn="ctr">
              <a:spcBef>
                <a:spcPct val="50000"/>
              </a:spcBef>
            </a:pPr>
            <a:r>
              <a:rPr lang="fr-FR" sz="2000" b="1">
                <a:solidFill>
                  <a:schemeClr val="bg1"/>
                </a:solidFill>
                <a:latin typeface="Times" charset="0"/>
              </a:rPr>
              <a:t>ETHIQUE</a:t>
            </a:r>
            <a:endParaRPr lang="fr-FR" sz="2000">
              <a:latin typeface="Comic Sans MS" pitchFamily="66" charset="0"/>
            </a:endParaRPr>
          </a:p>
        </p:txBody>
      </p:sp>
      <p:sp>
        <p:nvSpPr>
          <p:cNvPr id="76805" name="Text Box 5"/>
          <p:cNvSpPr txBox="1">
            <a:spLocks noChangeArrowheads="1"/>
          </p:cNvSpPr>
          <p:nvPr/>
        </p:nvSpPr>
        <p:spPr bwMode="auto">
          <a:xfrm rot="5385178">
            <a:off x="7590631" y="3377407"/>
            <a:ext cx="2284413" cy="406400"/>
          </a:xfrm>
          <a:prstGeom prst="rect">
            <a:avLst/>
          </a:prstGeom>
          <a:solidFill>
            <a:srgbClr val="CCFFFF"/>
          </a:solidFill>
          <a:ln w="9525">
            <a:solidFill>
              <a:schemeClr val="bg1"/>
            </a:solidFill>
            <a:miter lim="800000"/>
            <a:headEnd/>
            <a:tailEnd/>
          </a:ln>
        </p:spPr>
        <p:txBody>
          <a:bodyPr>
            <a:spAutoFit/>
          </a:bodyPr>
          <a:lstStyle/>
          <a:p>
            <a:pPr algn="ctr">
              <a:spcBef>
                <a:spcPct val="50000"/>
              </a:spcBef>
            </a:pPr>
            <a:r>
              <a:rPr lang="fr-FR" sz="2000" b="1">
                <a:solidFill>
                  <a:srgbClr val="00279F"/>
                </a:solidFill>
                <a:latin typeface="Times" charset="0"/>
              </a:rPr>
              <a:t>PRESERVATION</a:t>
            </a:r>
            <a:endParaRPr lang="fr-FR" sz="2000">
              <a:latin typeface="Comic Sans MS" pitchFamily="66" charset="0"/>
            </a:endParaRPr>
          </a:p>
        </p:txBody>
      </p:sp>
      <p:sp>
        <p:nvSpPr>
          <p:cNvPr id="76806" name="Text Box 6"/>
          <p:cNvSpPr txBox="1">
            <a:spLocks noChangeArrowheads="1"/>
          </p:cNvSpPr>
          <p:nvPr/>
        </p:nvSpPr>
        <p:spPr bwMode="auto">
          <a:xfrm rot="-5394952">
            <a:off x="-635000" y="3446463"/>
            <a:ext cx="2133600" cy="406400"/>
          </a:xfrm>
          <a:prstGeom prst="rect">
            <a:avLst/>
          </a:prstGeom>
          <a:solidFill>
            <a:srgbClr val="CCFFFF"/>
          </a:solidFill>
          <a:ln w="9525">
            <a:solidFill>
              <a:schemeClr val="bg1"/>
            </a:solidFill>
            <a:miter lim="800000"/>
            <a:headEnd/>
            <a:tailEnd/>
          </a:ln>
        </p:spPr>
        <p:txBody>
          <a:bodyPr>
            <a:spAutoFit/>
          </a:bodyPr>
          <a:lstStyle/>
          <a:p>
            <a:pPr algn="ctr">
              <a:spcBef>
                <a:spcPct val="50000"/>
              </a:spcBef>
            </a:pPr>
            <a:r>
              <a:rPr lang="fr-FR" sz="2000" b="1">
                <a:solidFill>
                  <a:srgbClr val="00279F"/>
                </a:solidFill>
                <a:latin typeface="Times" charset="0"/>
              </a:rPr>
              <a:t>EXPLORATION</a:t>
            </a:r>
            <a:endParaRPr lang="fr-FR" sz="2000">
              <a:latin typeface="Comic Sans MS" pitchFamily="66" charset="0"/>
            </a:endParaRPr>
          </a:p>
        </p:txBody>
      </p:sp>
      <p:sp>
        <p:nvSpPr>
          <p:cNvPr id="76807" name="Line 7"/>
          <p:cNvSpPr>
            <a:spLocks noChangeShapeType="1"/>
          </p:cNvSpPr>
          <p:nvPr/>
        </p:nvSpPr>
        <p:spPr bwMode="auto">
          <a:xfrm>
            <a:off x="4572000" y="1447800"/>
            <a:ext cx="0" cy="4495800"/>
          </a:xfrm>
          <a:prstGeom prst="line">
            <a:avLst/>
          </a:prstGeom>
          <a:noFill/>
          <a:ln w="38100">
            <a:solidFill>
              <a:schemeClr val="tx1"/>
            </a:solidFill>
            <a:round/>
            <a:headEnd type="triangle" w="med" len="med"/>
            <a:tailEnd type="triangle" w="med" len="med"/>
          </a:ln>
        </p:spPr>
        <p:txBody>
          <a:bodyPr wrap="none" anchor="ctr"/>
          <a:lstStyle/>
          <a:p>
            <a:endParaRPr lang="fr-FR"/>
          </a:p>
        </p:txBody>
      </p:sp>
      <p:sp>
        <p:nvSpPr>
          <p:cNvPr id="76808" name="Line 8"/>
          <p:cNvSpPr>
            <a:spLocks noChangeShapeType="1"/>
          </p:cNvSpPr>
          <p:nvPr/>
        </p:nvSpPr>
        <p:spPr bwMode="auto">
          <a:xfrm>
            <a:off x="838200" y="3657600"/>
            <a:ext cx="7467600" cy="0"/>
          </a:xfrm>
          <a:prstGeom prst="line">
            <a:avLst/>
          </a:prstGeom>
          <a:noFill/>
          <a:ln w="38100">
            <a:solidFill>
              <a:schemeClr val="tx1"/>
            </a:solidFill>
            <a:round/>
            <a:headEnd type="triangle" w="med" len="med"/>
            <a:tailEnd type="triangle" w="med" len="med"/>
          </a:ln>
        </p:spPr>
        <p:txBody>
          <a:bodyPr wrap="none" anchor="ctr"/>
          <a:lstStyle/>
          <a:p>
            <a:endParaRPr lang="fr-FR"/>
          </a:p>
        </p:txBody>
      </p:sp>
      <p:sp>
        <p:nvSpPr>
          <p:cNvPr id="76809" name="Text Box 9"/>
          <p:cNvSpPr txBox="1">
            <a:spLocks noChangeArrowheads="1"/>
          </p:cNvSpPr>
          <p:nvPr/>
        </p:nvSpPr>
        <p:spPr bwMode="auto">
          <a:xfrm>
            <a:off x="990600" y="5334000"/>
            <a:ext cx="1828800" cy="822325"/>
          </a:xfrm>
          <a:prstGeom prst="rect">
            <a:avLst/>
          </a:prstGeom>
          <a:solidFill>
            <a:srgbClr val="00B0F0"/>
          </a:solidFill>
          <a:ln w="9525">
            <a:solidFill>
              <a:schemeClr val="bg1"/>
            </a:solidFill>
            <a:miter lim="800000"/>
            <a:headEnd/>
            <a:tailEnd/>
          </a:ln>
        </p:spPr>
        <p:txBody>
          <a:bodyPr>
            <a:spAutoFit/>
          </a:bodyPr>
          <a:lstStyle/>
          <a:p>
            <a:pPr>
              <a:spcBef>
                <a:spcPct val="50000"/>
              </a:spcBef>
            </a:pPr>
            <a:r>
              <a:rPr lang="fr-FR" sz="1200">
                <a:solidFill>
                  <a:schemeClr val="bg2"/>
                </a:solidFill>
                <a:latin typeface="Times" charset="0"/>
              </a:rPr>
              <a:t>(1) A la recherche d’Alternance dans une société Nouveaux Territoires</a:t>
            </a:r>
            <a:endParaRPr lang="fr-FR" sz="1200" b="1">
              <a:latin typeface="Comic Sans MS" pitchFamily="66" charset="0"/>
            </a:endParaRPr>
          </a:p>
        </p:txBody>
      </p:sp>
      <p:sp>
        <p:nvSpPr>
          <p:cNvPr id="76810" name="Oval 10"/>
          <p:cNvSpPr>
            <a:spLocks noChangeArrowheads="1"/>
          </p:cNvSpPr>
          <p:nvPr/>
        </p:nvSpPr>
        <p:spPr bwMode="auto">
          <a:xfrm>
            <a:off x="3276600" y="1752600"/>
            <a:ext cx="3810000" cy="838200"/>
          </a:xfrm>
          <a:prstGeom prst="ellipse">
            <a:avLst/>
          </a:prstGeom>
          <a:solidFill>
            <a:srgbClr val="33CCCC"/>
          </a:solidFill>
          <a:ln w="9525">
            <a:solidFill>
              <a:schemeClr val="tx1"/>
            </a:solidFill>
            <a:round/>
            <a:headEnd/>
            <a:tailEnd/>
          </a:ln>
        </p:spPr>
        <p:txBody>
          <a:bodyPr wrap="none" anchor="ctr"/>
          <a:lstStyle/>
          <a:p>
            <a:endParaRPr lang="fr-FR"/>
          </a:p>
        </p:txBody>
      </p:sp>
      <p:sp>
        <p:nvSpPr>
          <p:cNvPr id="76811" name="Oval 11"/>
          <p:cNvSpPr>
            <a:spLocks noChangeArrowheads="1"/>
          </p:cNvSpPr>
          <p:nvPr/>
        </p:nvSpPr>
        <p:spPr bwMode="auto">
          <a:xfrm>
            <a:off x="1066800" y="1828800"/>
            <a:ext cx="1143000" cy="3505200"/>
          </a:xfrm>
          <a:prstGeom prst="ellipse">
            <a:avLst/>
          </a:prstGeom>
          <a:solidFill>
            <a:srgbClr val="FF00FF"/>
          </a:solidFill>
          <a:ln w="9525">
            <a:solidFill>
              <a:schemeClr val="tx1"/>
            </a:solidFill>
            <a:round/>
            <a:headEnd/>
            <a:tailEnd/>
          </a:ln>
        </p:spPr>
        <p:txBody>
          <a:bodyPr wrap="none" anchor="ctr"/>
          <a:lstStyle/>
          <a:p>
            <a:endParaRPr lang="fr-FR"/>
          </a:p>
        </p:txBody>
      </p:sp>
      <p:sp>
        <p:nvSpPr>
          <p:cNvPr id="76812" name="Text Box 12"/>
          <p:cNvSpPr txBox="1">
            <a:spLocks noChangeArrowheads="1"/>
          </p:cNvSpPr>
          <p:nvPr/>
        </p:nvSpPr>
        <p:spPr bwMode="auto">
          <a:xfrm>
            <a:off x="914400" y="3200400"/>
            <a:ext cx="1447800" cy="947738"/>
          </a:xfrm>
          <a:prstGeom prst="rect">
            <a:avLst/>
          </a:prstGeom>
          <a:noFill/>
          <a:ln w="9525">
            <a:noFill/>
            <a:miter lim="800000"/>
            <a:headEnd/>
            <a:tailEnd/>
          </a:ln>
        </p:spPr>
        <p:txBody>
          <a:bodyPr>
            <a:spAutoFit/>
          </a:bodyPr>
          <a:lstStyle/>
          <a:p>
            <a:pPr algn="ctr">
              <a:spcBef>
                <a:spcPct val="50000"/>
              </a:spcBef>
            </a:pPr>
            <a:r>
              <a:rPr lang="fr-FR" sz="1600" b="1">
                <a:solidFill>
                  <a:schemeClr val="accent1"/>
                </a:solidFill>
                <a:latin typeface="Times" charset="0"/>
              </a:rPr>
              <a:t>Les SURFERS</a:t>
            </a:r>
          </a:p>
          <a:p>
            <a:pPr algn="ctr">
              <a:spcBef>
                <a:spcPct val="50000"/>
              </a:spcBef>
            </a:pPr>
            <a:r>
              <a:rPr lang="fr-FR" sz="1600" b="1">
                <a:solidFill>
                  <a:schemeClr val="accent1"/>
                </a:solidFill>
                <a:latin typeface="Times" charset="0"/>
              </a:rPr>
              <a:t>(1)</a:t>
            </a:r>
            <a:endParaRPr lang="fr-FR" sz="1600">
              <a:latin typeface="Times" charset="0"/>
            </a:endParaRPr>
          </a:p>
        </p:txBody>
      </p:sp>
      <p:sp>
        <p:nvSpPr>
          <p:cNvPr id="76813" name="Text Box 13"/>
          <p:cNvSpPr txBox="1">
            <a:spLocks noChangeArrowheads="1"/>
          </p:cNvSpPr>
          <p:nvPr/>
        </p:nvSpPr>
        <p:spPr bwMode="auto">
          <a:xfrm>
            <a:off x="4191000" y="1905000"/>
            <a:ext cx="2133600" cy="336550"/>
          </a:xfrm>
          <a:prstGeom prst="rect">
            <a:avLst/>
          </a:prstGeom>
          <a:noFill/>
          <a:ln w="9525">
            <a:noFill/>
            <a:miter lim="800000"/>
            <a:headEnd/>
            <a:tailEnd/>
          </a:ln>
        </p:spPr>
        <p:txBody>
          <a:bodyPr>
            <a:spAutoFit/>
          </a:bodyPr>
          <a:lstStyle/>
          <a:p>
            <a:pPr algn="ctr">
              <a:spcBef>
                <a:spcPct val="50000"/>
              </a:spcBef>
            </a:pPr>
            <a:r>
              <a:rPr lang="fr-FR" sz="1600" b="1">
                <a:solidFill>
                  <a:schemeClr val="bg1"/>
                </a:solidFill>
                <a:latin typeface="Times" charset="0"/>
              </a:rPr>
              <a:t>Les SURVIVORS (2)</a:t>
            </a:r>
            <a:endParaRPr lang="fr-FR" sz="1600">
              <a:latin typeface="Times" charset="0"/>
            </a:endParaRPr>
          </a:p>
        </p:txBody>
      </p:sp>
      <p:sp>
        <p:nvSpPr>
          <p:cNvPr id="76814" name="Text Box 14"/>
          <p:cNvSpPr txBox="1">
            <a:spLocks noChangeArrowheads="1"/>
          </p:cNvSpPr>
          <p:nvPr/>
        </p:nvSpPr>
        <p:spPr bwMode="auto">
          <a:xfrm>
            <a:off x="5867400" y="1143000"/>
            <a:ext cx="2362200" cy="457200"/>
          </a:xfrm>
          <a:prstGeom prst="rect">
            <a:avLst/>
          </a:prstGeom>
          <a:solidFill>
            <a:schemeClr val="accent5"/>
          </a:solidFill>
          <a:ln w="9525">
            <a:noFill/>
            <a:miter lim="800000"/>
            <a:headEnd/>
            <a:tailEnd/>
          </a:ln>
          <a:effectLst/>
        </p:spPr>
        <p:txBody>
          <a:bodyPr>
            <a:spAutoFit/>
          </a:bodyPr>
          <a:lstStyle/>
          <a:p>
            <a:pPr>
              <a:spcBef>
                <a:spcPct val="50000"/>
              </a:spcBef>
              <a:defRPr/>
            </a:pPr>
            <a:r>
              <a:rPr lang="fr-FR" sz="1200" dirty="0">
                <a:solidFill>
                  <a:schemeClr val="bg2"/>
                </a:solidFill>
                <a:latin typeface="Times" charset="0"/>
              </a:rPr>
              <a:t>(2) A la recherche d’Identité dans une société Jungle</a:t>
            </a:r>
            <a:endParaRPr lang="fr-FR" sz="1200" b="1" dirty="0">
              <a:latin typeface="Comic Sans MS" pitchFamily="66" charset="0"/>
            </a:endParaRPr>
          </a:p>
        </p:txBody>
      </p:sp>
      <p:sp>
        <p:nvSpPr>
          <p:cNvPr id="76815" name="Oval 15"/>
          <p:cNvSpPr>
            <a:spLocks noChangeArrowheads="1"/>
          </p:cNvSpPr>
          <p:nvPr/>
        </p:nvSpPr>
        <p:spPr bwMode="auto">
          <a:xfrm>
            <a:off x="2362200" y="2743200"/>
            <a:ext cx="3505200" cy="838200"/>
          </a:xfrm>
          <a:prstGeom prst="ellipse">
            <a:avLst/>
          </a:prstGeom>
          <a:solidFill>
            <a:srgbClr val="66FF33"/>
          </a:solidFill>
          <a:ln w="9525">
            <a:solidFill>
              <a:schemeClr val="tx1"/>
            </a:solidFill>
            <a:round/>
            <a:headEnd/>
            <a:tailEnd/>
          </a:ln>
        </p:spPr>
        <p:txBody>
          <a:bodyPr wrap="none" anchor="ctr"/>
          <a:lstStyle/>
          <a:p>
            <a:endParaRPr lang="fr-FR"/>
          </a:p>
        </p:txBody>
      </p:sp>
      <p:sp>
        <p:nvSpPr>
          <p:cNvPr id="76816" name="Text Box 16"/>
          <p:cNvSpPr txBox="1">
            <a:spLocks noChangeArrowheads="1"/>
          </p:cNvSpPr>
          <p:nvPr/>
        </p:nvSpPr>
        <p:spPr bwMode="auto">
          <a:xfrm>
            <a:off x="3048000" y="2895600"/>
            <a:ext cx="2209800" cy="581025"/>
          </a:xfrm>
          <a:prstGeom prst="rect">
            <a:avLst/>
          </a:prstGeom>
          <a:solidFill>
            <a:srgbClr val="66FF33"/>
          </a:solidFill>
          <a:ln w="9525">
            <a:noFill/>
            <a:miter lim="800000"/>
            <a:headEnd/>
            <a:tailEnd/>
          </a:ln>
        </p:spPr>
        <p:txBody>
          <a:bodyPr>
            <a:spAutoFit/>
          </a:bodyPr>
          <a:lstStyle/>
          <a:p>
            <a:pPr algn="ctr">
              <a:spcBef>
                <a:spcPct val="50000"/>
              </a:spcBef>
            </a:pPr>
            <a:r>
              <a:rPr lang="fr-FR" sz="1600" b="1">
                <a:latin typeface="Times" charset="0"/>
              </a:rPr>
              <a:t>Les OPTIMISEURS (3)</a:t>
            </a:r>
            <a:endParaRPr lang="fr-FR" sz="1600">
              <a:latin typeface="Times" charset="0"/>
            </a:endParaRPr>
          </a:p>
        </p:txBody>
      </p:sp>
      <p:sp>
        <p:nvSpPr>
          <p:cNvPr id="76817" name="Text Box 17"/>
          <p:cNvSpPr txBox="1">
            <a:spLocks noChangeArrowheads="1"/>
          </p:cNvSpPr>
          <p:nvPr/>
        </p:nvSpPr>
        <p:spPr bwMode="auto">
          <a:xfrm>
            <a:off x="2286000" y="1371600"/>
            <a:ext cx="1066800" cy="1187450"/>
          </a:xfrm>
          <a:prstGeom prst="rect">
            <a:avLst/>
          </a:prstGeom>
          <a:solidFill>
            <a:schemeClr val="accent2"/>
          </a:solidFill>
          <a:ln w="9525">
            <a:noFill/>
            <a:miter lim="800000"/>
            <a:headEnd/>
            <a:tailEnd/>
          </a:ln>
        </p:spPr>
        <p:txBody>
          <a:bodyPr>
            <a:spAutoFit/>
          </a:bodyPr>
          <a:lstStyle/>
          <a:p>
            <a:pPr>
              <a:spcBef>
                <a:spcPct val="50000"/>
              </a:spcBef>
            </a:pPr>
            <a:r>
              <a:rPr lang="fr-FR" sz="1200">
                <a:solidFill>
                  <a:schemeClr val="bg2"/>
                </a:solidFill>
                <a:latin typeface="Times" charset="0"/>
              </a:rPr>
              <a:t>(3) A la recherche du Plaisir dans une société Caverne dAli Baba</a:t>
            </a:r>
            <a:endParaRPr lang="fr-FR" sz="1200" b="1">
              <a:latin typeface="Times" charset="0"/>
            </a:endParaRPr>
          </a:p>
        </p:txBody>
      </p:sp>
      <p:sp>
        <p:nvSpPr>
          <p:cNvPr id="76818" name="Oval 18"/>
          <p:cNvSpPr>
            <a:spLocks noChangeArrowheads="1"/>
          </p:cNvSpPr>
          <p:nvPr/>
        </p:nvSpPr>
        <p:spPr bwMode="auto">
          <a:xfrm>
            <a:off x="2209800" y="3733800"/>
            <a:ext cx="3581400" cy="838200"/>
          </a:xfrm>
          <a:prstGeom prst="ellipse">
            <a:avLst/>
          </a:prstGeom>
          <a:solidFill>
            <a:srgbClr val="FFFF00"/>
          </a:solidFill>
          <a:ln w="9525">
            <a:solidFill>
              <a:schemeClr val="tx1"/>
            </a:solidFill>
            <a:round/>
            <a:headEnd/>
            <a:tailEnd/>
          </a:ln>
        </p:spPr>
        <p:txBody>
          <a:bodyPr wrap="none" anchor="ctr"/>
          <a:lstStyle/>
          <a:p>
            <a:pPr algn="ctr"/>
            <a:endParaRPr lang="fr-FR">
              <a:latin typeface="Times" charset="0"/>
            </a:endParaRPr>
          </a:p>
        </p:txBody>
      </p:sp>
      <p:sp>
        <p:nvSpPr>
          <p:cNvPr id="76819" name="Text Box 19"/>
          <p:cNvSpPr txBox="1">
            <a:spLocks noChangeArrowheads="1"/>
          </p:cNvSpPr>
          <p:nvPr/>
        </p:nvSpPr>
        <p:spPr bwMode="auto">
          <a:xfrm>
            <a:off x="2971800" y="3886200"/>
            <a:ext cx="2209800" cy="336550"/>
          </a:xfrm>
          <a:prstGeom prst="rect">
            <a:avLst/>
          </a:prstGeom>
          <a:noFill/>
          <a:ln w="9525">
            <a:noFill/>
            <a:miter lim="800000"/>
            <a:headEnd/>
            <a:tailEnd/>
          </a:ln>
        </p:spPr>
        <p:txBody>
          <a:bodyPr>
            <a:spAutoFit/>
          </a:bodyPr>
          <a:lstStyle/>
          <a:p>
            <a:pPr algn="ctr">
              <a:spcBef>
                <a:spcPct val="50000"/>
              </a:spcBef>
            </a:pPr>
            <a:r>
              <a:rPr lang="fr-FR" sz="1600" b="1">
                <a:latin typeface="Times" charset="0"/>
              </a:rPr>
              <a:t>Les ORGANIZERS (4)</a:t>
            </a:r>
            <a:endParaRPr lang="fr-FR" sz="1600">
              <a:latin typeface="Times" charset="0"/>
            </a:endParaRPr>
          </a:p>
        </p:txBody>
      </p:sp>
      <p:sp>
        <p:nvSpPr>
          <p:cNvPr id="76820" name="Text Box 20"/>
          <p:cNvSpPr txBox="1">
            <a:spLocks noChangeArrowheads="1"/>
          </p:cNvSpPr>
          <p:nvPr/>
        </p:nvSpPr>
        <p:spPr bwMode="auto">
          <a:xfrm>
            <a:off x="5791200" y="3657600"/>
            <a:ext cx="990600" cy="1187450"/>
          </a:xfrm>
          <a:prstGeom prst="rect">
            <a:avLst/>
          </a:prstGeom>
          <a:solidFill>
            <a:srgbClr val="92D050"/>
          </a:solidFill>
          <a:ln w="9525">
            <a:noFill/>
            <a:miter lim="800000"/>
            <a:headEnd/>
            <a:tailEnd/>
          </a:ln>
        </p:spPr>
        <p:txBody>
          <a:bodyPr>
            <a:spAutoFit/>
          </a:bodyPr>
          <a:lstStyle/>
          <a:p>
            <a:pPr>
              <a:spcBef>
                <a:spcPct val="50000"/>
              </a:spcBef>
            </a:pPr>
            <a:r>
              <a:rPr lang="fr-FR" sz="1200">
                <a:solidFill>
                  <a:schemeClr val="bg2"/>
                </a:solidFill>
                <a:latin typeface="Times" charset="0"/>
              </a:rPr>
              <a:t>(4) A la recherche d’Harmonie dans une société Mutuelle</a:t>
            </a:r>
            <a:endParaRPr lang="fr-FR" sz="1200" b="1">
              <a:solidFill>
                <a:schemeClr val="bg2"/>
              </a:solidFill>
              <a:latin typeface="Comic Sans MS" pitchFamily="66" charset="0"/>
            </a:endParaRPr>
          </a:p>
        </p:txBody>
      </p:sp>
      <p:sp>
        <p:nvSpPr>
          <p:cNvPr id="76821" name="Oval 21"/>
          <p:cNvSpPr>
            <a:spLocks noChangeArrowheads="1"/>
          </p:cNvSpPr>
          <p:nvPr/>
        </p:nvSpPr>
        <p:spPr bwMode="auto">
          <a:xfrm>
            <a:off x="2438400" y="4800600"/>
            <a:ext cx="4495800" cy="838200"/>
          </a:xfrm>
          <a:prstGeom prst="ellipse">
            <a:avLst/>
          </a:prstGeom>
          <a:solidFill>
            <a:srgbClr val="CC99FF"/>
          </a:solidFill>
          <a:ln w="9525">
            <a:solidFill>
              <a:schemeClr val="tx1"/>
            </a:solidFill>
            <a:round/>
            <a:headEnd/>
            <a:tailEnd/>
          </a:ln>
        </p:spPr>
        <p:txBody>
          <a:bodyPr wrap="none" anchor="ctr"/>
          <a:lstStyle/>
          <a:p>
            <a:pPr algn="ctr"/>
            <a:endParaRPr lang="fr-FR">
              <a:latin typeface="Times" charset="0"/>
            </a:endParaRPr>
          </a:p>
        </p:txBody>
      </p:sp>
      <p:sp>
        <p:nvSpPr>
          <p:cNvPr id="76822" name="Text Box 22"/>
          <p:cNvSpPr txBox="1">
            <a:spLocks noChangeArrowheads="1"/>
          </p:cNvSpPr>
          <p:nvPr/>
        </p:nvSpPr>
        <p:spPr bwMode="auto">
          <a:xfrm>
            <a:off x="3429000" y="4953000"/>
            <a:ext cx="2590800" cy="336550"/>
          </a:xfrm>
          <a:prstGeom prst="rect">
            <a:avLst/>
          </a:prstGeom>
          <a:noFill/>
          <a:ln w="9525">
            <a:noFill/>
            <a:miter lim="800000"/>
            <a:headEnd/>
            <a:tailEnd/>
          </a:ln>
        </p:spPr>
        <p:txBody>
          <a:bodyPr>
            <a:spAutoFit/>
          </a:bodyPr>
          <a:lstStyle/>
          <a:p>
            <a:pPr algn="ctr">
              <a:spcBef>
                <a:spcPct val="50000"/>
              </a:spcBef>
            </a:pPr>
            <a:r>
              <a:rPr lang="fr-FR" sz="1600" b="1">
                <a:latin typeface="Times" charset="0"/>
              </a:rPr>
              <a:t>Les PRESCRIPTEURS (5)</a:t>
            </a:r>
            <a:endParaRPr lang="fr-FR" sz="1600">
              <a:latin typeface="Times" charset="0"/>
            </a:endParaRPr>
          </a:p>
        </p:txBody>
      </p:sp>
      <p:sp>
        <p:nvSpPr>
          <p:cNvPr id="76823" name="Text Box 23"/>
          <p:cNvSpPr txBox="1">
            <a:spLocks noChangeArrowheads="1"/>
          </p:cNvSpPr>
          <p:nvPr/>
        </p:nvSpPr>
        <p:spPr bwMode="auto">
          <a:xfrm>
            <a:off x="6629400" y="5562600"/>
            <a:ext cx="1752600" cy="639763"/>
          </a:xfrm>
          <a:prstGeom prst="rect">
            <a:avLst/>
          </a:prstGeom>
          <a:solidFill>
            <a:schemeClr val="tx2">
              <a:lumMod val="60000"/>
              <a:lumOff val="40000"/>
            </a:schemeClr>
          </a:solidFill>
          <a:ln w="9525">
            <a:noFill/>
            <a:miter lim="800000"/>
            <a:headEnd/>
            <a:tailEnd/>
          </a:ln>
          <a:effectLst/>
        </p:spPr>
        <p:txBody>
          <a:bodyPr>
            <a:spAutoFit/>
          </a:bodyPr>
          <a:lstStyle/>
          <a:p>
            <a:pPr>
              <a:spcBef>
                <a:spcPct val="50000"/>
              </a:spcBef>
              <a:defRPr/>
            </a:pPr>
            <a:r>
              <a:rPr lang="fr-FR" sz="1200" dirty="0">
                <a:solidFill>
                  <a:schemeClr val="bg2"/>
                </a:solidFill>
                <a:latin typeface="Times" charset="0"/>
              </a:rPr>
              <a:t>(5) A la recherche d’Ethique dans une société Académie</a:t>
            </a:r>
            <a:endParaRPr lang="fr-FR" sz="1200" b="1" dirty="0">
              <a:solidFill>
                <a:schemeClr val="bg2"/>
              </a:solidFill>
              <a:latin typeface="Comic Sans MS" pitchFamily="66" charset="0"/>
            </a:endParaRPr>
          </a:p>
        </p:txBody>
      </p:sp>
      <p:sp>
        <p:nvSpPr>
          <p:cNvPr id="76824" name="Oval 24"/>
          <p:cNvSpPr>
            <a:spLocks noChangeArrowheads="1"/>
          </p:cNvSpPr>
          <p:nvPr/>
        </p:nvSpPr>
        <p:spPr bwMode="auto">
          <a:xfrm>
            <a:off x="6705600" y="2209800"/>
            <a:ext cx="1371600" cy="3200400"/>
          </a:xfrm>
          <a:prstGeom prst="ellipse">
            <a:avLst/>
          </a:prstGeom>
          <a:solidFill>
            <a:srgbClr val="FF6600"/>
          </a:solidFill>
          <a:ln w="9525">
            <a:solidFill>
              <a:schemeClr val="tx1"/>
            </a:solidFill>
            <a:round/>
            <a:headEnd/>
            <a:tailEnd/>
          </a:ln>
        </p:spPr>
        <p:txBody>
          <a:bodyPr wrap="none" anchor="ctr"/>
          <a:lstStyle/>
          <a:p>
            <a:endParaRPr lang="fr-FR"/>
          </a:p>
        </p:txBody>
      </p:sp>
      <p:sp>
        <p:nvSpPr>
          <p:cNvPr id="76825" name="Text Box 25"/>
          <p:cNvSpPr txBox="1">
            <a:spLocks noChangeArrowheads="1"/>
          </p:cNvSpPr>
          <p:nvPr/>
        </p:nvSpPr>
        <p:spPr bwMode="auto">
          <a:xfrm>
            <a:off x="6324600" y="3276600"/>
            <a:ext cx="2133600" cy="1069975"/>
          </a:xfrm>
          <a:prstGeom prst="rect">
            <a:avLst/>
          </a:prstGeom>
          <a:noFill/>
          <a:ln w="9525">
            <a:noFill/>
            <a:miter lim="800000"/>
            <a:headEnd/>
            <a:tailEnd/>
          </a:ln>
        </p:spPr>
        <p:txBody>
          <a:bodyPr>
            <a:spAutoFit/>
          </a:bodyPr>
          <a:lstStyle/>
          <a:p>
            <a:pPr algn="ctr">
              <a:spcBef>
                <a:spcPct val="50000"/>
              </a:spcBef>
            </a:pPr>
            <a:r>
              <a:rPr lang="fr-FR" sz="1600" b="1">
                <a:solidFill>
                  <a:schemeClr val="bg1"/>
                </a:solidFill>
                <a:latin typeface="Times" charset="0"/>
              </a:rPr>
              <a:t>Les </a:t>
            </a:r>
          </a:p>
          <a:p>
            <a:pPr algn="ctr">
              <a:spcBef>
                <a:spcPct val="50000"/>
              </a:spcBef>
            </a:pPr>
            <a:r>
              <a:rPr lang="fr-FR" sz="1600" b="1">
                <a:solidFill>
                  <a:schemeClr val="bg1"/>
                </a:solidFill>
                <a:latin typeface="Times" charset="0"/>
              </a:rPr>
              <a:t>ENRACINES </a:t>
            </a:r>
          </a:p>
          <a:p>
            <a:pPr algn="ctr">
              <a:spcBef>
                <a:spcPct val="50000"/>
              </a:spcBef>
            </a:pPr>
            <a:r>
              <a:rPr lang="fr-FR" sz="1600" b="1">
                <a:solidFill>
                  <a:schemeClr val="bg1"/>
                </a:solidFill>
                <a:latin typeface="Times" charset="0"/>
              </a:rPr>
              <a:t>(6)</a:t>
            </a:r>
            <a:endParaRPr lang="fr-FR" sz="1600">
              <a:latin typeface="Times" charset="0"/>
            </a:endParaRPr>
          </a:p>
        </p:txBody>
      </p:sp>
      <p:sp>
        <p:nvSpPr>
          <p:cNvPr id="76826" name="Text Box 26"/>
          <p:cNvSpPr txBox="1">
            <a:spLocks noChangeArrowheads="1"/>
          </p:cNvSpPr>
          <p:nvPr/>
        </p:nvSpPr>
        <p:spPr bwMode="auto">
          <a:xfrm>
            <a:off x="7239000" y="1600200"/>
            <a:ext cx="1905000" cy="639763"/>
          </a:xfrm>
          <a:prstGeom prst="rect">
            <a:avLst/>
          </a:prstGeom>
          <a:solidFill>
            <a:srgbClr val="00B0F0"/>
          </a:solidFill>
          <a:ln w="9525">
            <a:noFill/>
            <a:miter lim="800000"/>
            <a:headEnd/>
            <a:tailEnd/>
          </a:ln>
        </p:spPr>
        <p:txBody>
          <a:bodyPr>
            <a:spAutoFit/>
          </a:bodyPr>
          <a:lstStyle/>
          <a:p>
            <a:pPr>
              <a:spcBef>
                <a:spcPct val="50000"/>
              </a:spcBef>
            </a:pPr>
            <a:r>
              <a:rPr lang="fr-FR" sz="1200">
                <a:solidFill>
                  <a:schemeClr val="bg2"/>
                </a:solidFill>
                <a:latin typeface="Times" charset="0"/>
              </a:rPr>
              <a:t>(6) A la recherche d’Ordre dans une société Village Fortifié</a:t>
            </a:r>
            <a:endParaRPr lang="fr-FR" sz="1200" b="1">
              <a:latin typeface="Comic Sans MS" pitchFamily="66"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528" fill="hold" grpId="0" nodeType="clickEffect">
                                  <p:stCondLst>
                                    <p:cond delay="0"/>
                                  </p:stCondLst>
                                  <p:childTnLst>
                                    <p:set>
                                      <p:cBhvr>
                                        <p:cTn id="10" dur="1" fill="hold">
                                          <p:stCondLst>
                                            <p:cond delay="0"/>
                                          </p:stCondLst>
                                        </p:cTn>
                                        <p:tgtEl>
                                          <p:spTgt spid="76807"/>
                                        </p:tgtEl>
                                        <p:attrNameLst>
                                          <p:attrName>style.visibility</p:attrName>
                                        </p:attrNameLst>
                                      </p:cBhvr>
                                      <p:to>
                                        <p:strVal val="visible"/>
                                      </p:to>
                                    </p:set>
                                    <p:anim calcmode="lin" valueType="num">
                                      <p:cBhvr>
                                        <p:cTn id="11" dur="500" fill="hold"/>
                                        <p:tgtEl>
                                          <p:spTgt spid="76807"/>
                                        </p:tgtEl>
                                        <p:attrNameLst>
                                          <p:attrName>ppt_w</p:attrName>
                                        </p:attrNameLst>
                                      </p:cBhvr>
                                      <p:tavLst>
                                        <p:tav tm="0">
                                          <p:val>
                                            <p:fltVal val="0"/>
                                          </p:val>
                                        </p:tav>
                                        <p:tav tm="100000">
                                          <p:val>
                                            <p:strVal val="#ppt_w"/>
                                          </p:val>
                                        </p:tav>
                                      </p:tavLst>
                                    </p:anim>
                                    <p:anim calcmode="lin" valueType="num">
                                      <p:cBhvr>
                                        <p:cTn id="12" dur="500" fill="hold"/>
                                        <p:tgtEl>
                                          <p:spTgt spid="76807"/>
                                        </p:tgtEl>
                                        <p:attrNameLst>
                                          <p:attrName>ppt_h</p:attrName>
                                        </p:attrNameLst>
                                      </p:cBhvr>
                                      <p:tavLst>
                                        <p:tav tm="0">
                                          <p:val>
                                            <p:fltVal val="0"/>
                                          </p:val>
                                        </p:tav>
                                        <p:tav tm="100000">
                                          <p:val>
                                            <p:strVal val="#ppt_h"/>
                                          </p:val>
                                        </p:tav>
                                      </p:tavLst>
                                    </p:anim>
                                    <p:anim calcmode="lin" valueType="num">
                                      <p:cBhvr>
                                        <p:cTn id="13" dur="500" fill="hold"/>
                                        <p:tgtEl>
                                          <p:spTgt spid="76807"/>
                                        </p:tgtEl>
                                        <p:attrNameLst>
                                          <p:attrName>ppt_x</p:attrName>
                                        </p:attrNameLst>
                                      </p:cBhvr>
                                      <p:tavLst>
                                        <p:tav tm="0">
                                          <p:val>
                                            <p:fltVal val="0.5"/>
                                          </p:val>
                                        </p:tav>
                                        <p:tav tm="100000">
                                          <p:val>
                                            <p:strVal val="#ppt_x"/>
                                          </p:val>
                                        </p:tav>
                                      </p:tavLst>
                                    </p:anim>
                                    <p:anim calcmode="lin" valueType="num">
                                      <p:cBhvr>
                                        <p:cTn id="14" dur="500" fill="hold"/>
                                        <p:tgtEl>
                                          <p:spTgt spid="76807"/>
                                        </p:tgtEl>
                                        <p:attrNameLst>
                                          <p:attrName>ppt_y</p:attrName>
                                        </p:attrNameLst>
                                      </p:cBhvr>
                                      <p:tavLst>
                                        <p:tav tm="0">
                                          <p:val>
                                            <p:fltVal val="0.5"/>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528" fill="hold" grpId="0" nodeType="clickEffect">
                                  <p:stCondLst>
                                    <p:cond delay="0"/>
                                  </p:stCondLst>
                                  <p:childTnLst>
                                    <p:set>
                                      <p:cBhvr>
                                        <p:cTn id="18" dur="1" fill="hold">
                                          <p:stCondLst>
                                            <p:cond delay="0"/>
                                          </p:stCondLst>
                                        </p:cTn>
                                        <p:tgtEl>
                                          <p:spTgt spid="76808"/>
                                        </p:tgtEl>
                                        <p:attrNameLst>
                                          <p:attrName>style.visibility</p:attrName>
                                        </p:attrNameLst>
                                      </p:cBhvr>
                                      <p:to>
                                        <p:strVal val="visible"/>
                                      </p:to>
                                    </p:set>
                                    <p:anim calcmode="lin" valueType="num">
                                      <p:cBhvr>
                                        <p:cTn id="19" dur="500" fill="hold"/>
                                        <p:tgtEl>
                                          <p:spTgt spid="76808"/>
                                        </p:tgtEl>
                                        <p:attrNameLst>
                                          <p:attrName>ppt_w</p:attrName>
                                        </p:attrNameLst>
                                      </p:cBhvr>
                                      <p:tavLst>
                                        <p:tav tm="0">
                                          <p:val>
                                            <p:fltVal val="0"/>
                                          </p:val>
                                        </p:tav>
                                        <p:tav tm="100000">
                                          <p:val>
                                            <p:strVal val="#ppt_w"/>
                                          </p:val>
                                        </p:tav>
                                      </p:tavLst>
                                    </p:anim>
                                    <p:anim calcmode="lin" valueType="num">
                                      <p:cBhvr>
                                        <p:cTn id="20" dur="500" fill="hold"/>
                                        <p:tgtEl>
                                          <p:spTgt spid="76808"/>
                                        </p:tgtEl>
                                        <p:attrNameLst>
                                          <p:attrName>ppt_h</p:attrName>
                                        </p:attrNameLst>
                                      </p:cBhvr>
                                      <p:tavLst>
                                        <p:tav tm="0">
                                          <p:val>
                                            <p:fltVal val="0"/>
                                          </p:val>
                                        </p:tav>
                                        <p:tav tm="100000">
                                          <p:val>
                                            <p:strVal val="#ppt_h"/>
                                          </p:val>
                                        </p:tav>
                                      </p:tavLst>
                                    </p:anim>
                                    <p:anim calcmode="lin" valueType="num">
                                      <p:cBhvr>
                                        <p:cTn id="21" dur="500" fill="hold"/>
                                        <p:tgtEl>
                                          <p:spTgt spid="76808"/>
                                        </p:tgtEl>
                                        <p:attrNameLst>
                                          <p:attrName>ppt_x</p:attrName>
                                        </p:attrNameLst>
                                      </p:cBhvr>
                                      <p:tavLst>
                                        <p:tav tm="0">
                                          <p:val>
                                            <p:fltVal val="0.5"/>
                                          </p:val>
                                        </p:tav>
                                        <p:tav tm="100000">
                                          <p:val>
                                            <p:strVal val="#ppt_x"/>
                                          </p:val>
                                        </p:tav>
                                      </p:tavLst>
                                    </p:anim>
                                    <p:anim calcmode="lin" valueType="num">
                                      <p:cBhvr>
                                        <p:cTn id="22" dur="500" fill="hold"/>
                                        <p:tgtEl>
                                          <p:spTgt spid="76808"/>
                                        </p:tgtEl>
                                        <p:attrNameLst>
                                          <p:attrName>ppt_y</p:attrName>
                                        </p:attrNameLst>
                                      </p:cBhvr>
                                      <p:tavLst>
                                        <p:tav tm="0">
                                          <p:val>
                                            <p:fltVal val="0.5"/>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76803"/>
                                        </p:tgtEl>
                                        <p:attrNameLst>
                                          <p:attrName>style.visibility</p:attrName>
                                        </p:attrNameLst>
                                      </p:cBhvr>
                                      <p:to>
                                        <p:strVal val="visible"/>
                                      </p:to>
                                    </p:set>
                                    <p:animEffect transition="in" filter="blinds(vertical)">
                                      <p:cBhvr>
                                        <p:cTn id="27" dur="500"/>
                                        <p:tgtEl>
                                          <p:spTgt spid="7680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76804"/>
                                        </p:tgtEl>
                                        <p:attrNameLst>
                                          <p:attrName>style.visibility</p:attrName>
                                        </p:attrNameLst>
                                      </p:cBhvr>
                                      <p:to>
                                        <p:strVal val="visible"/>
                                      </p:to>
                                    </p:set>
                                    <p:animEffect transition="in" filter="blinds(vertical)">
                                      <p:cBhvr>
                                        <p:cTn id="32" dur="500"/>
                                        <p:tgtEl>
                                          <p:spTgt spid="7680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76805"/>
                                        </p:tgtEl>
                                        <p:attrNameLst>
                                          <p:attrName>style.visibility</p:attrName>
                                        </p:attrNameLst>
                                      </p:cBhvr>
                                      <p:to>
                                        <p:strVal val="visible"/>
                                      </p:to>
                                    </p:set>
                                    <p:animEffect transition="in" filter="blinds(vertical)">
                                      <p:cBhvr>
                                        <p:cTn id="37" dur="500"/>
                                        <p:tgtEl>
                                          <p:spTgt spid="7680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76806"/>
                                        </p:tgtEl>
                                        <p:attrNameLst>
                                          <p:attrName>style.visibility</p:attrName>
                                        </p:attrNameLst>
                                      </p:cBhvr>
                                      <p:to>
                                        <p:strVal val="visible"/>
                                      </p:to>
                                    </p:set>
                                    <p:animEffect transition="in" filter="blinds(vertical)">
                                      <p:cBhvr>
                                        <p:cTn id="42" dur="500"/>
                                        <p:tgtEl>
                                          <p:spTgt spid="76806"/>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76811"/>
                                        </p:tgtEl>
                                        <p:attrNameLst>
                                          <p:attrName>style.visibility</p:attrName>
                                        </p:attrNameLst>
                                      </p:cBhvr>
                                      <p:to>
                                        <p:strVal val="visible"/>
                                      </p:to>
                                    </p:set>
                                    <p:anim calcmode="lin" valueType="num">
                                      <p:cBhvr>
                                        <p:cTn id="47" dur="500" fill="hold"/>
                                        <p:tgtEl>
                                          <p:spTgt spid="76811"/>
                                        </p:tgtEl>
                                        <p:attrNameLst>
                                          <p:attrName>ppt_w</p:attrName>
                                        </p:attrNameLst>
                                      </p:cBhvr>
                                      <p:tavLst>
                                        <p:tav tm="0">
                                          <p:val>
                                            <p:fltVal val="0"/>
                                          </p:val>
                                        </p:tav>
                                        <p:tav tm="100000">
                                          <p:val>
                                            <p:strVal val="#ppt_w"/>
                                          </p:val>
                                        </p:tav>
                                      </p:tavLst>
                                    </p:anim>
                                    <p:anim calcmode="lin" valueType="num">
                                      <p:cBhvr>
                                        <p:cTn id="48" dur="500" fill="hold"/>
                                        <p:tgtEl>
                                          <p:spTgt spid="7681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5"/>
                                            </p:cond>
                                          </p:stCondLst>
                                          <p:endCondLst>
                                            <p:cond evt="onStopAudio" delay="0">
                                              <p:tgtEl>
                                                <p:sldTgt/>
                                              </p:tgtEl>
                                            </p:cond>
                                          </p:endCondLst>
                                        </p:cTn>
                                        <p:tgtEl>
                                          <p:sndTgt r:embed="rId2" name="CARILLON.WAV"/>
                                        </p:tgtEl>
                                      </p:cMediaNode>
                                    </p:audio>
                                  </p:sub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76812"/>
                                        </p:tgtEl>
                                        <p:attrNameLst>
                                          <p:attrName>style.visibility</p:attrName>
                                        </p:attrNameLst>
                                      </p:cBhvr>
                                      <p:to>
                                        <p:strVal val="visible"/>
                                      </p:to>
                                    </p:set>
                                    <p:anim calcmode="lin" valueType="num">
                                      <p:cBhvr>
                                        <p:cTn id="53" dur="500" fill="hold"/>
                                        <p:tgtEl>
                                          <p:spTgt spid="76812"/>
                                        </p:tgtEl>
                                        <p:attrNameLst>
                                          <p:attrName>ppt_w</p:attrName>
                                        </p:attrNameLst>
                                      </p:cBhvr>
                                      <p:tavLst>
                                        <p:tav tm="0">
                                          <p:val>
                                            <p:fltVal val="0"/>
                                          </p:val>
                                        </p:tav>
                                        <p:tav tm="100000">
                                          <p:val>
                                            <p:strVal val="#ppt_w"/>
                                          </p:val>
                                        </p:tav>
                                      </p:tavLst>
                                    </p:anim>
                                    <p:anim calcmode="lin" valueType="num">
                                      <p:cBhvr>
                                        <p:cTn id="54" dur="500" fill="hold"/>
                                        <p:tgtEl>
                                          <p:spTgt spid="76812"/>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42" fill="hold" grpId="0" nodeType="clickEffect">
                                  <p:stCondLst>
                                    <p:cond delay="0"/>
                                  </p:stCondLst>
                                  <p:childTnLst>
                                    <p:set>
                                      <p:cBhvr>
                                        <p:cTn id="58" dur="1" fill="hold">
                                          <p:stCondLst>
                                            <p:cond delay="0"/>
                                          </p:stCondLst>
                                        </p:cTn>
                                        <p:tgtEl>
                                          <p:spTgt spid="76809"/>
                                        </p:tgtEl>
                                        <p:attrNameLst>
                                          <p:attrName>style.visibility</p:attrName>
                                        </p:attrNameLst>
                                      </p:cBhvr>
                                      <p:to>
                                        <p:strVal val="visible"/>
                                      </p:to>
                                    </p:set>
                                    <p:animEffect transition="in" filter="barn(outHorizontal)">
                                      <p:cBhvr>
                                        <p:cTn id="59" dur="500"/>
                                        <p:tgtEl>
                                          <p:spTgt spid="76809"/>
                                        </p:tgtEl>
                                      </p:cBhvr>
                                    </p:animEffect>
                                  </p:childTnLst>
                                </p:cTn>
                              </p:par>
                            </p:childTnLst>
                          </p:cTn>
                        </p:par>
                      </p:childTnLst>
                    </p:cTn>
                  </p:par>
                  <p:par>
                    <p:cTn id="60" fill="hold">
                      <p:stCondLst>
                        <p:cond delay="indefinite"/>
                      </p:stCondLst>
                      <p:childTnLst>
                        <p:par>
                          <p:cTn id="61" fill="hold">
                            <p:stCondLst>
                              <p:cond delay="0"/>
                            </p:stCondLst>
                            <p:childTnLst>
                              <p:par>
                                <p:cTn id="62" presetID="23" presetClass="entr" presetSubtype="16" fill="hold" grpId="0" nodeType="clickEffect">
                                  <p:stCondLst>
                                    <p:cond delay="0"/>
                                  </p:stCondLst>
                                  <p:childTnLst>
                                    <p:set>
                                      <p:cBhvr>
                                        <p:cTn id="63" dur="1" fill="hold">
                                          <p:stCondLst>
                                            <p:cond delay="0"/>
                                          </p:stCondLst>
                                        </p:cTn>
                                        <p:tgtEl>
                                          <p:spTgt spid="76810"/>
                                        </p:tgtEl>
                                        <p:attrNameLst>
                                          <p:attrName>style.visibility</p:attrName>
                                        </p:attrNameLst>
                                      </p:cBhvr>
                                      <p:to>
                                        <p:strVal val="visible"/>
                                      </p:to>
                                    </p:set>
                                    <p:anim calcmode="lin" valueType="num">
                                      <p:cBhvr>
                                        <p:cTn id="64" dur="500" fill="hold"/>
                                        <p:tgtEl>
                                          <p:spTgt spid="76810"/>
                                        </p:tgtEl>
                                        <p:attrNameLst>
                                          <p:attrName>ppt_w</p:attrName>
                                        </p:attrNameLst>
                                      </p:cBhvr>
                                      <p:tavLst>
                                        <p:tav tm="0">
                                          <p:val>
                                            <p:fltVal val="0"/>
                                          </p:val>
                                        </p:tav>
                                        <p:tav tm="100000">
                                          <p:val>
                                            <p:strVal val="#ppt_w"/>
                                          </p:val>
                                        </p:tav>
                                      </p:tavLst>
                                    </p:anim>
                                    <p:anim calcmode="lin" valueType="num">
                                      <p:cBhvr>
                                        <p:cTn id="65" dur="500" fill="hold"/>
                                        <p:tgtEl>
                                          <p:spTgt spid="7681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62"/>
                                            </p:cond>
                                          </p:stCondLst>
                                          <p:endCondLst>
                                            <p:cond evt="onStopAudio" delay="0">
                                              <p:tgtEl>
                                                <p:sldTgt/>
                                              </p:tgtEl>
                                            </p:cond>
                                          </p:endCondLst>
                                        </p:cTn>
                                        <p:tgtEl>
                                          <p:sndTgt r:embed="rId2" name="CARILLON.WAV"/>
                                        </p:tgtEl>
                                      </p:cMediaNode>
                                    </p:audio>
                                  </p:subTnLst>
                                </p:cTn>
                              </p:par>
                            </p:childTnLst>
                          </p:cTn>
                        </p:par>
                      </p:childTnLst>
                    </p:cTn>
                  </p:par>
                  <p:par>
                    <p:cTn id="66" fill="hold">
                      <p:stCondLst>
                        <p:cond delay="indefinite"/>
                      </p:stCondLst>
                      <p:childTnLst>
                        <p:par>
                          <p:cTn id="67" fill="hold">
                            <p:stCondLst>
                              <p:cond delay="0"/>
                            </p:stCondLst>
                            <p:childTnLst>
                              <p:par>
                                <p:cTn id="68" presetID="23" presetClass="entr" presetSubtype="16" fill="hold" grpId="0" nodeType="clickEffect">
                                  <p:stCondLst>
                                    <p:cond delay="0"/>
                                  </p:stCondLst>
                                  <p:childTnLst>
                                    <p:set>
                                      <p:cBhvr>
                                        <p:cTn id="69" dur="1" fill="hold">
                                          <p:stCondLst>
                                            <p:cond delay="0"/>
                                          </p:stCondLst>
                                        </p:cTn>
                                        <p:tgtEl>
                                          <p:spTgt spid="76813"/>
                                        </p:tgtEl>
                                        <p:attrNameLst>
                                          <p:attrName>style.visibility</p:attrName>
                                        </p:attrNameLst>
                                      </p:cBhvr>
                                      <p:to>
                                        <p:strVal val="visible"/>
                                      </p:to>
                                    </p:set>
                                    <p:anim calcmode="lin" valueType="num">
                                      <p:cBhvr>
                                        <p:cTn id="70" dur="500" fill="hold"/>
                                        <p:tgtEl>
                                          <p:spTgt spid="76813"/>
                                        </p:tgtEl>
                                        <p:attrNameLst>
                                          <p:attrName>ppt_w</p:attrName>
                                        </p:attrNameLst>
                                      </p:cBhvr>
                                      <p:tavLst>
                                        <p:tav tm="0">
                                          <p:val>
                                            <p:fltVal val="0"/>
                                          </p:val>
                                        </p:tav>
                                        <p:tav tm="100000">
                                          <p:val>
                                            <p:strVal val="#ppt_w"/>
                                          </p:val>
                                        </p:tav>
                                      </p:tavLst>
                                    </p:anim>
                                    <p:anim calcmode="lin" valueType="num">
                                      <p:cBhvr>
                                        <p:cTn id="71" dur="500" fill="hold"/>
                                        <p:tgtEl>
                                          <p:spTgt spid="76813"/>
                                        </p:tgtEl>
                                        <p:attrNameLst>
                                          <p:attrName>ppt_h</p:attrName>
                                        </p:attrNameLst>
                                      </p:cBhvr>
                                      <p:tavLst>
                                        <p:tav tm="0">
                                          <p:val>
                                            <p:fltVal val="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3" presetClass="entr" presetSubtype="5" fill="hold" grpId="0" nodeType="clickEffect">
                                  <p:stCondLst>
                                    <p:cond delay="0"/>
                                  </p:stCondLst>
                                  <p:childTnLst>
                                    <p:set>
                                      <p:cBhvr>
                                        <p:cTn id="75" dur="1" fill="hold">
                                          <p:stCondLst>
                                            <p:cond delay="0"/>
                                          </p:stCondLst>
                                        </p:cTn>
                                        <p:tgtEl>
                                          <p:spTgt spid="76814"/>
                                        </p:tgtEl>
                                        <p:attrNameLst>
                                          <p:attrName>style.visibility</p:attrName>
                                        </p:attrNameLst>
                                      </p:cBhvr>
                                      <p:to>
                                        <p:strVal val="visible"/>
                                      </p:to>
                                    </p:set>
                                    <p:animEffect transition="in" filter="blinds(vertical)">
                                      <p:cBhvr>
                                        <p:cTn id="76" dur="500"/>
                                        <p:tgtEl>
                                          <p:spTgt spid="76814"/>
                                        </p:tgtEl>
                                      </p:cBhvr>
                                    </p:animEffect>
                                  </p:childTnLst>
                                </p:cTn>
                              </p:par>
                            </p:childTnLst>
                          </p:cTn>
                        </p:par>
                      </p:childTnLst>
                    </p:cTn>
                  </p:par>
                  <p:par>
                    <p:cTn id="77" fill="hold">
                      <p:stCondLst>
                        <p:cond delay="indefinite"/>
                      </p:stCondLst>
                      <p:childTnLst>
                        <p:par>
                          <p:cTn id="78" fill="hold">
                            <p:stCondLst>
                              <p:cond delay="0"/>
                            </p:stCondLst>
                            <p:childTnLst>
                              <p:par>
                                <p:cTn id="79" presetID="23" presetClass="entr" presetSubtype="16" fill="hold" grpId="0" nodeType="clickEffect">
                                  <p:stCondLst>
                                    <p:cond delay="0"/>
                                  </p:stCondLst>
                                  <p:childTnLst>
                                    <p:set>
                                      <p:cBhvr>
                                        <p:cTn id="80" dur="1" fill="hold">
                                          <p:stCondLst>
                                            <p:cond delay="0"/>
                                          </p:stCondLst>
                                        </p:cTn>
                                        <p:tgtEl>
                                          <p:spTgt spid="76815"/>
                                        </p:tgtEl>
                                        <p:attrNameLst>
                                          <p:attrName>style.visibility</p:attrName>
                                        </p:attrNameLst>
                                      </p:cBhvr>
                                      <p:to>
                                        <p:strVal val="visible"/>
                                      </p:to>
                                    </p:set>
                                    <p:anim calcmode="lin" valueType="num">
                                      <p:cBhvr>
                                        <p:cTn id="81" dur="500" fill="hold"/>
                                        <p:tgtEl>
                                          <p:spTgt spid="76815"/>
                                        </p:tgtEl>
                                        <p:attrNameLst>
                                          <p:attrName>ppt_w</p:attrName>
                                        </p:attrNameLst>
                                      </p:cBhvr>
                                      <p:tavLst>
                                        <p:tav tm="0">
                                          <p:val>
                                            <p:fltVal val="0"/>
                                          </p:val>
                                        </p:tav>
                                        <p:tav tm="100000">
                                          <p:val>
                                            <p:strVal val="#ppt_w"/>
                                          </p:val>
                                        </p:tav>
                                      </p:tavLst>
                                    </p:anim>
                                    <p:anim calcmode="lin" valueType="num">
                                      <p:cBhvr>
                                        <p:cTn id="82" dur="500" fill="hold"/>
                                        <p:tgtEl>
                                          <p:spTgt spid="7681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79"/>
                                            </p:cond>
                                          </p:stCondLst>
                                          <p:endCondLst>
                                            <p:cond evt="onStopAudio" delay="0">
                                              <p:tgtEl>
                                                <p:sldTgt/>
                                              </p:tgtEl>
                                            </p:cond>
                                          </p:endCondLst>
                                        </p:cTn>
                                        <p:tgtEl>
                                          <p:sndTgt r:embed="rId2" name="CARILLON.WAV"/>
                                        </p:tgtEl>
                                      </p:cMediaNode>
                                    </p:audio>
                                  </p:subTnLst>
                                </p:cTn>
                              </p:par>
                            </p:childTnLst>
                          </p:cTn>
                        </p:par>
                      </p:childTnLst>
                    </p:cTn>
                  </p:par>
                  <p:par>
                    <p:cTn id="83" fill="hold">
                      <p:stCondLst>
                        <p:cond delay="indefinite"/>
                      </p:stCondLst>
                      <p:childTnLst>
                        <p:par>
                          <p:cTn id="84" fill="hold">
                            <p:stCondLst>
                              <p:cond delay="0"/>
                            </p:stCondLst>
                            <p:childTnLst>
                              <p:par>
                                <p:cTn id="85" presetID="3" presetClass="entr" presetSubtype="5" fill="hold" grpId="0" nodeType="clickEffect">
                                  <p:stCondLst>
                                    <p:cond delay="0"/>
                                  </p:stCondLst>
                                  <p:childTnLst>
                                    <p:set>
                                      <p:cBhvr>
                                        <p:cTn id="86" dur="1" fill="hold">
                                          <p:stCondLst>
                                            <p:cond delay="0"/>
                                          </p:stCondLst>
                                        </p:cTn>
                                        <p:tgtEl>
                                          <p:spTgt spid="76816"/>
                                        </p:tgtEl>
                                        <p:attrNameLst>
                                          <p:attrName>style.visibility</p:attrName>
                                        </p:attrNameLst>
                                      </p:cBhvr>
                                      <p:to>
                                        <p:strVal val="visible"/>
                                      </p:to>
                                    </p:set>
                                    <p:animEffect transition="in" filter="blinds(vertical)">
                                      <p:cBhvr>
                                        <p:cTn id="87" dur="500"/>
                                        <p:tgtEl>
                                          <p:spTgt spid="76816"/>
                                        </p:tgtEl>
                                      </p:cBhvr>
                                    </p:animEffect>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grpId="0" nodeType="clickEffect">
                                  <p:stCondLst>
                                    <p:cond delay="0"/>
                                  </p:stCondLst>
                                  <p:childTnLst>
                                    <p:set>
                                      <p:cBhvr>
                                        <p:cTn id="91" dur="1" fill="hold">
                                          <p:stCondLst>
                                            <p:cond delay="0"/>
                                          </p:stCondLst>
                                        </p:cTn>
                                        <p:tgtEl>
                                          <p:spTgt spid="76817"/>
                                        </p:tgtEl>
                                        <p:attrNameLst>
                                          <p:attrName>style.visibility</p:attrName>
                                        </p:attrNameLst>
                                      </p:cBhvr>
                                      <p:to>
                                        <p:strVal val="visible"/>
                                      </p:to>
                                    </p:set>
                                    <p:anim calcmode="lin" valueType="num">
                                      <p:cBhvr>
                                        <p:cTn id="92" dur="500" fill="hold"/>
                                        <p:tgtEl>
                                          <p:spTgt spid="76817"/>
                                        </p:tgtEl>
                                        <p:attrNameLst>
                                          <p:attrName>ppt_w</p:attrName>
                                        </p:attrNameLst>
                                      </p:cBhvr>
                                      <p:tavLst>
                                        <p:tav tm="0">
                                          <p:val>
                                            <p:fltVal val="0"/>
                                          </p:val>
                                        </p:tav>
                                        <p:tav tm="100000">
                                          <p:val>
                                            <p:strVal val="#ppt_w"/>
                                          </p:val>
                                        </p:tav>
                                      </p:tavLst>
                                    </p:anim>
                                    <p:anim calcmode="lin" valueType="num">
                                      <p:cBhvr>
                                        <p:cTn id="93" dur="500" fill="hold"/>
                                        <p:tgtEl>
                                          <p:spTgt spid="76817"/>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76818"/>
                                        </p:tgtEl>
                                        <p:attrNameLst>
                                          <p:attrName>style.visibility</p:attrName>
                                        </p:attrNameLst>
                                      </p:cBhvr>
                                      <p:to>
                                        <p:strVal val="visible"/>
                                      </p:to>
                                    </p:set>
                                    <p:anim calcmode="lin" valueType="num">
                                      <p:cBhvr>
                                        <p:cTn id="98" dur="500" fill="hold"/>
                                        <p:tgtEl>
                                          <p:spTgt spid="76818"/>
                                        </p:tgtEl>
                                        <p:attrNameLst>
                                          <p:attrName>ppt_w</p:attrName>
                                        </p:attrNameLst>
                                      </p:cBhvr>
                                      <p:tavLst>
                                        <p:tav tm="0">
                                          <p:val>
                                            <p:fltVal val="0"/>
                                          </p:val>
                                        </p:tav>
                                        <p:tav tm="100000">
                                          <p:val>
                                            <p:strVal val="#ppt_w"/>
                                          </p:val>
                                        </p:tav>
                                      </p:tavLst>
                                    </p:anim>
                                    <p:anim calcmode="lin" valueType="num">
                                      <p:cBhvr>
                                        <p:cTn id="99" dur="500" fill="hold"/>
                                        <p:tgtEl>
                                          <p:spTgt spid="7681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96"/>
                                            </p:cond>
                                          </p:stCondLst>
                                          <p:endCondLst>
                                            <p:cond evt="onStopAudio" delay="0">
                                              <p:tgtEl>
                                                <p:sldTgt/>
                                              </p:tgtEl>
                                            </p:cond>
                                          </p:endCondLst>
                                        </p:cTn>
                                        <p:tgtEl>
                                          <p:sndTgt r:embed="rId2" name="CARILLON.WAV"/>
                                        </p:tgtEl>
                                      </p:cMediaNode>
                                    </p:audio>
                                  </p:subTnLst>
                                </p:cTn>
                              </p:par>
                            </p:childTnLst>
                          </p:cTn>
                        </p:par>
                      </p:childTnLst>
                    </p:cTn>
                  </p:par>
                  <p:par>
                    <p:cTn id="100" fill="hold">
                      <p:stCondLst>
                        <p:cond delay="indefinite"/>
                      </p:stCondLst>
                      <p:childTnLst>
                        <p:par>
                          <p:cTn id="101" fill="hold">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76819"/>
                                        </p:tgtEl>
                                        <p:attrNameLst>
                                          <p:attrName>style.visibility</p:attrName>
                                        </p:attrNameLst>
                                      </p:cBhvr>
                                      <p:to>
                                        <p:strVal val="visible"/>
                                      </p:to>
                                    </p:set>
                                    <p:anim calcmode="lin" valueType="num">
                                      <p:cBhvr>
                                        <p:cTn id="104" dur="500" fill="hold"/>
                                        <p:tgtEl>
                                          <p:spTgt spid="76819"/>
                                        </p:tgtEl>
                                        <p:attrNameLst>
                                          <p:attrName>ppt_w</p:attrName>
                                        </p:attrNameLst>
                                      </p:cBhvr>
                                      <p:tavLst>
                                        <p:tav tm="0">
                                          <p:val>
                                            <p:fltVal val="0"/>
                                          </p:val>
                                        </p:tav>
                                        <p:tav tm="100000">
                                          <p:val>
                                            <p:strVal val="#ppt_w"/>
                                          </p:val>
                                        </p:tav>
                                      </p:tavLst>
                                    </p:anim>
                                    <p:anim calcmode="lin" valueType="num">
                                      <p:cBhvr>
                                        <p:cTn id="105" dur="500" fill="hold"/>
                                        <p:tgtEl>
                                          <p:spTgt spid="76819"/>
                                        </p:tgtEl>
                                        <p:attrNameLst>
                                          <p:attrName>ppt_h</p:attrName>
                                        </p:attrNameLst>
                                      </p:cBhvr>
                                      <p:tavLst>
                                        <p:tav tm="0">
                                          <p:val>
                                            <p:fltVal val="0"/>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23" presetClass="entr" presetSubtype="16" fill="hold" grpId="0" nodeType="clickEffect">
                                  <p:stCondLst>
                                    <p:cond delay="0"/>
                                  </p:stCondLst>
                                  <p:childTnLst>
                                    <p:set>
                                      <p:cBhvr>
                                        <p:cTn id="109" dur="1" fill="hold">
                                          <p:stCondLst>
                                            <p:cond delay="0"/>
                                          </p:stCondLst>
                                        </p:cTn>
                                        <p:tgtEl>
                                          <p:spTgt spid="76820"/>
                                        </p:tgtEl>
                                        <p:attrNameLst>
                                          <p:attrName>style.visibility</p:attrName>
                                        </p:attrNameLst>
                                      </p:cBhvr>
                                      <p:to>
                                        <p:strVal val="visible"/>
                                      </p:to>
                                    </p:set>
                                    <p:anim calcmode="lin" valueType="num">
                                      <p:cBhvr>
                                        <p:cTn id="110" dur="500" fill="hold"/>
                                        <p:tgtEl>
                                          <p:spTgt spid="76820"/>
                                        </p:tgtEl>
                                        <p:attrNameLst>
                                          <p:attrName>ppt_w</p:attrName>
                                        </p:attrNameLst>
                                      </p:cBhvr>
                                      <p:tavLst>
                                        <p:tav tm="0">
                                          <p:val>
                                            <p:fltVal val="0"/>
                                          </p:val>
                                        </p:tav>
                                        <p:tav tm="100000">
                                          <p:val>
                                            <p:strVal val="#ppt_w"/>
                                          </p:val>
                                        </p:tav>
                                      </p:tavLst>
                                    </p:anim>
                                    <p:anim calcmode="lin" valueType="num">
                                      <p:cBhvr>
                                        <p:cTn id="111" dur="500" fill="hold"/>
                                        <p:tgtEl>
                                          <p:spTgt spid="76820"/>
                                        </p:tgtEl>
                                        <p:attrNameLst>
                                          <p:attrName>ppt_h</p:attrName>
                                        </p:attrNameLst>
                                      </p:cBhvr>
                                      <p:tavLst>
                                        <p:tav tm="0">
                                          <p:val>
                                            <p:fltVal val="0"/>
                                          </p:val>
                                        </p:tav>
                                        <p:tav tm="100000">
                                          <p:val>
                                            <p:strVal val="#ppt_h"/>
                                          </p:val>
                                        </p:tav>
                                      </p:tavLst>
                                    </p:anim>
                                  </p:childTnLst>
                                </p:cTn>
                              </p:par>
                            </p:childTnLst>
                          </p:cTn>
                        </p:par>
                      </p:childTnLst>
                    </p:cTn>
                  </p:par>
                  <p:par>
                    <p:cTn id="112" fill="hold">
                      <p:stCondLst>
                        <p:cond delay="indefinite"/>
                      </p:stCondLst>
                      <p:childTnLst>
                        <p:par>
                          <p:cTn id="113" fill="hold">
                            <p:stCondLst>
                              <p:cond delay="0"/>
                            </p:stCondLst>
                            <p:childTnLst>
                              <p:par>
                                <p:cTn id="114" presetID="23" presetClass="entr" presetSubtype="16" fill="hold" grpId="0" nodeType="clickEffect">
                                  <p:stCondLst>
                                    <p:cond delay="0"/>
                                  </p:stCondLst>
                                  <p:childTnLst>
                                    <p:set>
                                      <p:cBhvr>
                                        <p:cTn id="115" dur="1" fill="hold">
                                          <p:stCondLst>
                                            <p:cond delay="0"/>
                                          </p:stCondLst>
                                        </p:cTn>
                                        <p:tgtEl>
                                          <p:spTgt spid="76821"/>
                                        </p:tgtEl>
                                        <p:attrNameLst>
                                          <p:attrName>style.visibility</p:attrName>
                                        </p:attrNameLst>
                                      </p:cBhvr>
                                      <p:to>
                                        <p:strVal val="visible"/>
                                      </p:to>
                                    </p:set>
                                    <p:anim calcmode="lin" valueType="num">
                                      <p:cBhvr>
                                        <p:cTn id="116" dur="500" fill="hold"/>
                                        <p:tgtEl>
                                          <p:spTgt spid="76821"/>
                                        </p:tgtEl>
                                        <p:attrNameLst>
                                          <p:attrName>ppt_w</p:attrName>
                                        </p:attrNameLst>
                                      </p:cBhvr>
                                      <p:tavLst>
                                        <p:tav tm="0">
                                          <p:val>
                                            <p:fltVal val="0"/>
                                          </p:val>
                                        </p:tav>
                                        <p:tav tm="100000">
                                          <p:val>
                                            <p:strVal val="#ppt_w"/>
                                          </p:val>
                                        </p:tav>
                                      </p:tavLst>
                                    </p:anim>
                                    <p:anim calcmode="lin" valueType="num">
                                      <p:cBhvr>
                                        <p:cTn id="117" dur="500" fill="hold"/>
                                        <p:tgtEl>
                                          <p:spTgt spid="7682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14"/>
                                            </p:cond>
                                          </p:stCondLst>
                                          <p:endCondLst>
                                            <p:cond evt="onStopAudio" delay="0">
                                              <p:tgtEl>
                                                <p:sldTgt/>
                                              </p:tgtEl>
                                            </p:cond>
                                          </p:endCondLst>
                                        </p:cTn>
                                        <p:tgtEl>
                                          <p:sndTgt r:embed="rId2" name="CARILLON.WAV"/>
                                        </p:tgtEl>
                                      </p:cMediaNode>
                                    </p:audio>
                                  </p:subTnLst>
                                </p:cTn>
                              </p:par>
                            </p:childTnLst>
                          </p:cTn>
                        </p:par>
                      </p:childTnLst>
                    </p:cTn>
                  </p:par>
                  <p:par>
                    <p:cTn id="118" fill="hold">
                      <p:stCondLst>
                        <p:cond delay="indefinite"/>
                      </p:stCondLst>
                      <p:childTnLst>
                        <p:par>
                          <p:cTn id="119" fill="hold">
                            <p:stCondLst>
                              <p:cond delay="0"/>
                            </p:stCondLst>
                            <p:childTnLst>
                              <p:par>
                                <p:cTn id="120" presetID="23" presetClass="entr" presetSubtype="16" fill="hold" grpId="0" nodeType="clickEffect">
                                  <p:stCondLst>
                                    <p:cond delay="0"/>
                                  </p:stCondLst>
                                  <p:childTnLst>
                                    <p:set>
                                      <p:cBhvr>
                                        <p:cTn id="121" dur="1" fill="hold">
                                          <p:stCondLst>
                                            <p:cond delay="0"/>
                                          </p:stCondLst>
                                        </p:cTn>
                                        <p:tgtEl>
                                          <p:spTgt spid="76822"/>
                                        </p:tgtEl>
                                        <p:attrNameLst>
                                          <p:attrName>style.visibility</p:attrName>
                                        </p:attrNameLst>
                                      </p:cBhvr>
                                      <p:to>
                                        <p:strVal val="visible"/>
                                      </p:to>
                                    </p:set>
                                    <p:anim calcmode="lin" valueType="num">
                                      <p:cBhvr>
                                        <p:cTn id="122" dur="500" fill="hold"/>
                                        <p:tgtEl>
                                          <p:spTgt spid="76822"/>
                                        </p:tgtEl>
                                        <p:attrNameLst>
                                          <p:attrName>ppt_w</p:attrName>
                                        </p:attrNameLst>
                                      </p:cBhvr>
                                      <p:tavLst>
                                        <p:tav tm="0">
                                          <p:val>
                                            <p:fltVal val="0"/>
                                          </p:val>
                                        </p:tav>
                                        <p:tav tm="100000">
                                          <p:val>
                                            <p:strVal val="#ppt_w"/>
                                          </p:val>
                                        </p:tav>
                                      </p:tavLst>
                                    </p:anim>
                                    <p:anim calcmode="lin" valueType="num">
                                      <p:cBhvr>
                                        <p:cTn id="123" dur="500" fill="hold"/>
                                        <p:tgtEl>
                                          <p:spTgt spid="76822"/>
                                        </p:tgtEl>
                                        <p:attrNameLst>
                                          <p:attrName>ppt_h</p:attrName>
                                        </p:attrNameLst>
                                      </p:cBhvr>
                                      <p:tavLst>
                                        <p:tav tm="0">
                                          <p:val>
                                            <p:fltVal val="0"/>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23" presetClass="entr" presetSubtype="16" fill="hold" grpId="0" nodeType="clickEffect">
                                  <p:stCondLst>
                                    <p:cond delay="0"/>
                                  </p:stCondLst>
                                  <p:childTnLst>
                                    <p:set>
                                      <p:cBhvr>
                                        <p:cTn id="127" dur="1" fill="hold">
                                          <p:stCondLst>
                                            <p:cond delay="0"/>
                                          </p:stCondLst>
                                        </p:cTn>
                                        <p:tgtEl>
                                          <p:spTgt spid="76823"/>
                                        </p:tgtEl>
                                        <p:attrNameLst>
                                          <p:attrName>style.visibility</p:attrName>
                                        </p:attrNameLst>
                                      </p:cBhvr>
                                      <p:to>
                                        <p:strVal val="visible"/>
                                      </p:to>
                                    </p:set>
                                    <p:anim calcmode="lin" valueType="num">
                                      <p:cBhvr>
                                        <p:cTn id="128" dur="500" fill="hold"/>
                                        <p:tgtEl>
                                          <p:spTgt spid="76823"/>
                                        </p:tgtEl>
                                        <p:attrNameLst>
                                          <p:attrName>ppt_w</p:attrName>
                                        </p:attrNameLst>
                                      </p:cBhvr>
                                      <p:tavLst>
                                        <p:tav tm="0">
                                          <p:val>
                                            <p:fltVal val="0"/>
                                          </p:val>
                                        </p:tav>
                                        <p:tav tm="100000">
                                          <p:val>
                                            <p:strVal val="#ppt_w"/>
                                          </p:val>
                                        </p:tav>
                                      </p:tavLst>
                                    </p:anim>
                                    <p:anim calcmode="lin" valueType="num">
                                      <p:cBhvr>
                                        <p:cTn id="129" dur="500" fill="hold"/>
                                        <p:tgtEl>
                                          <p:spTgt spid="76823"/>
                                        </p:tgtEl>
                                        <p:attrNameLst>
                                          <p:attrName>ppt_h</p:attrName>
                                        </p:attrNameLst>
                                      </p:cBhvr>
                                      <p:tavLst>
                                        <p:tav tm="0">
                                          <p:val>
                                            <p:fltVal val="0"/>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23" presetClass="entr" presetSubtype="16" fill="hold" grpId="0" nodeType="clickEffect">
                                  <p:stCondLst>
                                    <p:cond delay="0"/>
                                  </p:stCondLst>
                                  <p:childTnLst>
                                    <p:set>
                                      <p:cBhvr>
                                        <p:cTn id="133" dur="1" fill="hold">
                                          <p:stCondLst>
                                            <p:cond delay="0"/>
                                          </p:stCondLst>
                                        </p:cTn>
                                        <p:tgtEl>
                                          <p:spTgt spid="76824"/>
                                        </p:tgtEl>
                                        <p:attrNameLst>
                                          <p:attrName>style.visibility</p:attrName>
                                        </p:attrNameLst>
                                      </p:cBhvr>
                                      <p:to>
                                        <p:strVal val="visible"/>
                                      </p:to>
                                    </p:set>
                                    <p:anim calcmode="lin" valueType="num">
                                      <p:cBhvr>
                                        <p:cTn id="134" dur="500" fill="hold"/>
                                        <p:tgtEl>
                                          <p:spTgt spid="76824"/>
                                        </p:tgtEl>
                                        <p:attrNameLst>
                                          <p:attrName>ppt_w</p:attrName>
                                        </p:attrNameLst>
                                      </p:cBhvr>
                                      <p:tavLst>
                                        <p:tav tm="0">
                                          <p:val>
                                            <p:fltVal val="0"/>
                                          </p:val>
                                        </p:tav>
                                        <p:tav tm="100000">
                                          <p:val>
                                            <p:strVal val="#ppt_w"/>
                                          </p:val>
                                        </p:tav>
                                      </p:tavLst>
                                    </p:anim>
                                    <p:anim calcmode="lin" valueType="num">
                                      <p:cBhvr>
                                        <p:cTn id="135" dur="500" fill="hold"/>
                                        <p:tgtEl>
                                          <p:spTgt spid="7682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32"/>
                                            </p:cond>
                                          </p:stCondLst>
                                          <p:endCondLst>
                                            <p:cond evt="onStopAudio" delay="0">
                                              <p:tgtEl>
                                                <p:sldTgt/>
                                              </p:tgtEl>
                                            </p:cond>
                                          </p:endCondLst>
                                        </p:cTn>
                                        <p:tgtEl>
                                          <p:sndTgt r:embed="rId2" name="CARILLON.WAV"/>
                                        </p:tgtEl>
                                      </p:cMediaNode>
                                    </p:audio>
                                  </p:subTnLst>
                                </p:cTn>
                              </p:par>
                            </p:childTnLst>
                          </p:cTn>
                        </p:par>
                      </p:childTnLst>
                    </p:cTn>
                  </p:par>
                  <p:par>
                    <p:cTn id="136" fill="hold">
                      <p:stCondLst>
                        <p:cond delay="indefinite"/>
                      </p:stCondLst>
                      <p:childTnLst>
                        <p:par>
                          <p:cTn id="137" fill="hold">
                            <p:stCondLst>
                              <p:cond delay="0"/>
                            </p:stCondLst>
                            <p:childTnLst>
                              <p:par>
                                <p:cTn id="138" presetID="23" presetClass="entr" presetSubtype="16" fill="hold" grpId="0" nodeType="clickEffect">
                                  <p:stCondLst>
                                    <p:cond delay="0"/>
                                  </p:stCondLst>
                                  <p:childTnLst>
                                    <p:set>
                                      <p:cBhvr>
                                        <p:cTn id="139" dur="1" fill="hold">
                                          <p:stCondLst>
                                            <p:cond delay="0"/>
                                          </p:stCondLst>
                                        </p:cTn>
                                        <p:tgtEl>
                                          <p:spTgt spid="76825"/>
                                        </p:tgtEl>
                                        <p:attrNameLst>
                                          <p:attrName>style.visibility</p:attrName>
                                        </p:attrNameLst>
                                      </p:cBhvr>
                                      <p:to>
                                        <p:strVal val="visible"/>
                                      </p:to>
                                    </p:set>
                                    <p:anim calcmode="lin" valueType="num">
                                      <p:cBhvr>
                                        <p:cTn id="140" dur="500" fill="hold"/>
                                        <p:tgtEl>
                                          <p:spTgt spid="76825"/>
                                        </p:tgtEl>
                                        <p:attrNameLst>
                                          <p:attrName>ppt_w</p:attrName>
                                        </p:attrNameLst>
                                      </p:cBhvr>
                                      <p:tavLst>
                                        <p:tav tm="0">
                                          <p:val>
                                            <p:fltVal val="0"/>
                                          </p:val>
                                        </p:tav>
                                        <p:tav tm="100000">
                                          <p:val>
                                            <p:strVal val="#ppt_w"/>
                                          </p:val>
                                        </p:tav>
                                      </p:tavLst>
                                    </p:anim>
                                    <p:anim calcmode="lin" valueType="num">
                                      <p:cBhvr>
                                        <p:cTn id="141" dur="500" fill="hold"/>
                                        <p:tgtEl>
                                          <p:spTgt spid="76825"/>
                                        </p:tgtEl>
                                        <p:attrNameLst>
                                          <p:attrName>ppt_h</p:attrName>
                                        </p:attrNameLst>
                                      </p:cBhvr>
                                      <p:tavLst>
                                        <p:tav tm="0">
                                          <p:val>
                                            <p:fltVal val="0"/>
                                          </p:val>
                                        </p:tav>
                                        <p:tav tm="100000">
                                          <p:val>
                                            <p:strVal val="#ppt_h"/>
                                          </p:val>
                                        </p:tav>
                                      </p:tavLst>
                                    </p:anim>
                                  </p:childTnLst>
                                </p:cTn>
                              </p:par>
                            </p:childTnLst>
                          </p:cTn>
                        </p:par>
                      </p:childTnLst>
                    </p:cTn>
                  </p:par>
                  <p:par>
                    <p:cTn id="142" fill="hold">
                      <p:stCondLst>
                        <p:cond delay="indefinite"/>
                      </p:stCondLst>
                      <p:childTnLst>
                        <p:par>
                          <p:cTn id="143" fill="hold">
                            <p:stCondLst>
                              <p:cond delay="0"/>
                            </p:stCondLst>
                            <p:childTnLst>
                              <p:par>
                                <p:cTn id="144" presetID="23" presetClass="entr" presetSubtype="16" fill="hold" grpId="0" nodeType="clickEffect">
                                  <p:stCondLst>
                                    <p:cond delay="0"/>
                                  </p:stCondLst>
                                  <p:childTnLst>
                                    <p:set>
                                      <p:cBhvr>
                                        <p:cTn id="145" dur="1" fill="hold">
                                          <p:stCondLst>
                                            <p:cond delay="0"/>
                                          </p:stCondLst>
                                        </p:cTn>
                                        <p:tgtEl>
                                          <p:spTgt spid="76826"/>
                                        </p:tgtEl>
                                        <p:attrNameLst>
                                          <p:attrName>style.visibility</p:attrName>
                                        </p:attrNameLst>
                                      </p:cBhvr>
                                      <p:to>
                                        <p:strVal val="visible"/>
                                      </p:to>
                                    </p:set>
                                    <p:anim calcmode="lin" valueType="num">
                                      <p:cBhvr>
                                        <p:cTn id="146" dur="500" fill="hold"/>
                                        <p:tgtEl>
                                          <p:spTgt spid="76826"/>
                                        </p:tgtEl>
                                        <p:attrNameLst>
                                          <p:attrName>ppt_w</p:attrName>
                                        </p:attrNameLst>
                                      </p:cBhvr>
                                      <p:tavLst>
                                        <p:tav tm="0">
                                          <p:val>
                                            <p:fltVal val="0"/>
                                          </p:val>
                                        </p:tav>
                                        <p:tav tm="100000">
                                          <p:val>
                                            <p:strVal val="#ppt_w"/>
                                          </p:val>
                                        </p:tav>
                                      </p:tavLst>
                                    </p:anim>
                                    <p:anim calcmode="lin" valueType="num">
                                      <p:cBhvr>
                                        <p:cTn id="147" dur="500" fill="hold"/>
                                        <p:tgtEl>
                                          <p:spTgt spid="768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nimBg="1" autoUpdateAnimBg="0"/>
      <p:bldP spid="76803" grpId="0" animBg="1" autoUpdateAnimBg="0"/>
      <p:bldP spid="76804" grpId="0" animBg="1" autoUpdateAnimBg="0"/>
      <p:bldP spid="76805" grpId="0" animBg="1" autoUpdateAnimBg="0"/>
      <p:bldP spid="76806" grpId="0" animBg="1" autoUpdateAnimBg="0"/>
      <p:bldP spid="76807" grpId="0" animBg="1"/>
      <p:bldP spid="76808" grpId="0" animBg="1"/>
      <p:bldP spid="76809" grpId="0" animBg="1" autoUpdateAnimBg="0"/>
      <p:bldP spid="76810" grpId="0" animBg="1"/>
      <p:bldP spid="76811" grpId="0" animBg="1"/>
      <p:bldP spid="76812" grpId="0" autoUpdateAnimBg="0"/>
      <p:bldP spid="76813" grpId="0" autoUpdateAnimBg="0"/>
      <p:bldP spid="76814" grpId="0" animBg="1" autoUpdateAnimBg="0"/>
      <p:bldP spid="76815" grpId="0" animBg="1"/>
      <p:bldP spid="76816" grpId="0" animBg="1" autoUpdateAnimBg="0"/>
      <p:bldP spid="76817" grpId="0" animBg="1" autoUpdateAnimBg="0"/>
      <p:bldP spid="76818" grpId="0" animBg="1" autoUpdateAnimBg="0"/>
      <p:bldP spid="76819" grpId="0" autoUpdateAnimBg="0"/>
      <p:bldP spid="76820" grpId="0" animBg="1" autoUpdateAnimBg="0"/>
      <p:bldP spid="76821" grpId="0" animBg="1" autoUpdateAnimBg="0"/>
      <p:bldP spid="76822" grpId="0" autoUpdateAnimBg="0"/>
      <p:bldP spid="76823" grpId="0" animBg="1" autoUpdateAnimBg="0"/>
      <p:bldP spid="76824" grpId="0" animBg="1"/>
      <p:bldP spid="76825" grpId="0" autoUpdateAnimBg="0"/>
      <p:bldP spid="76826" grpId="0" animBg="1"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1874" name="Rectangle 1026"/>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fr-FR"/>
          </a:p>
        </p:txBody>
      </p:sp>
      <p:sp>
        <p:nvSpPr>
          <p:cNvPr id="591875" name="Rectangle 1027"/>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fr-FR"/>
          </a:p>
        </p:txBody>
      </p:sp>
      <p:sp>
        <p:nvSpPr>
          <p:cNvPr id="591876" name="Rectangle 1028"/>
          <p:cNvSpPr>
            <a:spLocks noGrp="1" noChangeArrowheads="1"/>
          </p:cNvSpPr>
          <p:nvPr>
            <p:ph type="title"/>
          </p:nvPr>
        </p:nvSpPr>
        <p:spPr>
          <a:xfrm>
            <a:off x="914400" y="228600"/>
            <a:ext cx="7715250" cy="685800"/>
          </a:xfrm>
          <a:noFill/>
        </p:spPr>
        <p:txBody>
          <a:bodyPr/>
          <a:lstStyle/>
          <a:p>
            <a:pPr algn="ctr"/>
            <a:r>
              <a:rPr lang="en-US" sz="3600" b="1" i="1" dirty="0" err="1" smtClean="0"/>
              <a:t>L’environnement</a:t>
            </a:r>
            <a:r>
              <a:rPr lang="en-US" sz="3600" b="1" i="1" dirty="0" smtClean="0"/>
              <a:t> du </a:t>
            </a:r>
            <a:r>
              <a:rPr lang="en-US" sz="3600" b="1" i="1" dirty="0" err="1" smtClean="0"/>
              <a:t>consommateur</a:t>
            </a:r>
            <a:endParaRPr lang="en-US" sz="3600" i="1" dirty="0" smtClean="0"/>
          </a:p>
        </p:txBody>
      </p:sp>
      <p:sp>
        <p:nvSpPr>
          <p:cNvPr id="39941" name="Rectangle 1029"/>
          <p:cNvSpPr>
            <a:spLocks noGrp="1" noChangeArrowheads="1"/>
          </p:cNvSpPr>
          <p:nvPr>
            <p:ph type="body" idx="1"/>
          </p:nvPr>
        </p:nvSpPr>
        <p:spPr>
          <a:xfrm>
            <a:off x="533400" y="1219200"/>
            <a:ext cx="7791450" cy="5410200"/>
          </a:xfrm>
          <a:noFill/>
        </p:spPr>
        <p:txBody>
          <a:bodyPr/>
          <a:lstStyle/>
          <a:p>
            <a:r>
              <a:rPr lang="en-US" smtClean="0"/>
              <a:t>Le rôle de la famille</a:t>
            </a:r>
          </a:p>
          <a:p>
            <a:r>
              <a:rPr lang="en-US" smtClean="0"/>
              <a:t>Les groupes primaires / secondaires</a:t>
            </a:r>
          </a:p>
          <a:p>
            <a:r>
              <a:rPr lang="en-US" smtClean="0"/>
              <a:t>Les groupes formels / informels</a:t>
            </a:r>
          </a:p>
          <a:p>
            <a:pPr lvl="1"/>
            <a:r>
              <a:rPr lang="en-US" smtClean="0"/>
              <a:t>permanents (collègues, amis)</a:t>
            </a:r>
          </a:p>
          <a:p>
            <a:pPr lvl="1"/>
            <a:r>
              <a:rPr lang="en-US" smtClean="0"/>
              <a:t>temporaires (rencontres)</a:t>
            </a:r>
          </a:p>
          <a:p>
            <a:r>
              <a:rPr lang="en-US" smtClean="0"/>
              <a:t>Les groupes d’appartenance / de référence</a:t>
            </a:r>
          </a:p>
          <a:p>
            <a:pPr>
              <a:buFont typeface="Monotype Sorts" charset="2"/>
              <a:buNone/>
            </a:pPr>
            <a:r>
              <a:rPr lang="en-US" sz="2000" b="1" smtClean="0"/>
              <a:t>	</a:t>
            </a:r>
          </a:p>
          <a:p>
            <a:pPr algn="ctr">
              <a:buFont typeface="Monotype Sorts" charset="2"/>
              <a:buNone/>
            </a:pPr>
            <a:endParaRPr lang="en-US" sz="2400" b="1" smtClean="0"/>
          </a:p>
          <a:p>
            <a:pPr algn="ctr">
              <a:buFont typeface="Monotype Sorts" charset="2"/>
              <a:buNone/>
            </a:pPr>
            <a:r>
              <a:rPr lang="en-US" sz="2400" b="1" smtClean="0"/>
              <a:t>PHENOMENES D’IDENTIFICATION, DE RECHERCHE DE CONFORMITE, OU AU CONTRAIRE DE REPULSION</a:t>
            </a:r>
          </a:p>
        </p:txBody>
      </p:sp>
      <p:sp>
        <p:nvSpPr>
          <p:cNvPr id="39942" name="AutoShape 1030"/>
          <p:cNvSpPr>
            <a:spLocks noChangeArrowheads="1"/>
          </p:cNvSpPr>
          <p:nvPr/>
        </p:nvSpPr>
        <p:spPr bwMode="auto">
          <a:xfrm rot="16200000" flipH="1">
            <a:off x="4191000" y="4800600"/>
            <a:ext cx="444500" cy="444500"/>
          </a:xfrm>
          <a:prstGeom prst="rightArrow">
            <a:avLst>
              <a:gd name="adj1" fmla="val 50000"/>
              <a:gd name="adj2" fmla="val 50005"/>
            </a:avLst>
          </a:prstGeom>
          <a:solidFill>
            <a:schemeClr val="accent1"/>
          </a:solidFill>
          <a:ln w="12700">
            <a:solidFill>
              <a:schemeClr val="tx1"/>
            </a:solidFill>
            <a:miter lim="800000"/>
            <a:headEnd/>
            <a:tailEnd/>
          </a:ln>
        </p:spPr>
        <p:txBody>
          <a:bodyPr wrap="none" anchor="ctr"/>
          <a:lstStyle/>
          <a:p>
            <a:endParaRPr lang="fr-F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41">
                                            <p:txEl>
                                              <p:pRg st="0" end="0"/>
                                            </p:txEl>
                                          </p:spTgt>
                                        </p:tgtEl>
                                        <p:attrNameLst>
                                          <p:attrName>style.visibility</p:attrName>
                                        </p:attrNameLst>
                                      </p:cBhvr>
                                      <p:to>
                                        <p:strVal val="visible"/>
                                      </p:to>
                                    </p:set>
                                    <p:anim calcmode="lin" valueType="num">
                                      <p:cBhvr additive="base">
                                        <p:cTn id="7" dur="500" fill="hold"/>
                                        <p:tgtEl>
                                          <p:spTgt spid="3994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94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41">
                                            <p:txEl>
                                              <p:pRg st="1" end="1"/>
                                            </p:txEl>
                                          </p:spTgt>
                                        </p:tgtEl>
                                        <p:attrNameLst>
                                          <p:attrName>style.visibility</p:attrName>
                                        </p:attrNameLst>
                                      </p:cBhvr>
                                      <p:to>
                                        <p:strVal val="visible"/>
                                      </p:to>
                                    </p:set>
                                    <p:anim calcmode="lin" valueType="num">
                                      <p:cBhvr additive="base">
                                        <p:cTn id="13" dur="500" fill="hold"/>
                                        <p:tgtEl>
                                          <p:spTgt spid="3994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94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941">
                                            <p:txEl>
                                              <p:pRg st="2" end="2"/>
                                            </p:txEl>
                                          </p:spTgt>
                                        </p:tgtEl>
                                        <p:attrNameLst>
                                          <p:attrName>style.visibility</p:attrName>
                                        </p:attrNameLst>
                                      </p:cBhvr>
                                      <p:to>
                                        <p:strVal val="visible"/>
                                      </p:to>
                                    </p:set>
                                    <p:anim calcmode="lin" valueType="num">
                                      <p:cBhvr additive="base">
                                        <p:cTn id="19" dur="500" fill="hold"/>
                                        <p:tgtEl>
                                          <p:spTgt spid="3994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94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941">
                                            <p:txEl>
                                              <p:pRg st="3" end="3"/>
                                            </p:txEl>
                                          </p:spTgt>
                                        </p:tgtEl>
                                        <p:attrNameLst>
                                          <p:attrName>style.visibility</p:attrName>
                                        </p:attrNameLst>
                                      </p:cBhvr>
                                      <p:to>
                                        <p:strVal val="visible"/>
                                      </p:to>
                                    </p:set>
                                    <p:anim calcmode="lin" valueType="num">
                                      <p:cBhvr additive="base">
                                        <p:cTn id="25" dur="500" fill="hold"/>
                                        <p:tgtEl>
                                          <p:spTgt spid="3994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94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941">
                                            <p:txEl>
                                              <p:pRg st="4" end="4"/>
                                            </p:txEl>
                                          </p:spTgt>
                                        </p:tgtEl>
                                        <p:attrNameLst>
                                          <p:attrName>style.visibility</p:attrName>
                                        </p:attrNameLst>
                                      </p:cBhvr>
                                      <p:to>
                                        <p:strVal val="visible"/>
                                      </p:to>
                                    </p:set>
                                    <p:anim calcmode="lin" valueType="num">
                                      <p:cBhvr additive="base">
                                        <p:cTn id="31" dur="500" fill="hold"/>
                                        <p:tgtEl>
                                          <p:spTgt spid="3994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94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9941">
                                            <p:txEl>
                                              <p:pRg st="5" end="5"/>
                                            </p:txEl>
                                          </p:spTgt>
                                        </p:tgtEl>
                                        <p:attrNameLst>
                                          <p:attrName>style.visibility</p:attrName>
                                        </p:attrNameLst>
                                      </p:cBhvr>
                                      <p:to>
                                        <p:strVal val="visible"/>
                                      </p:to>
                                    </p:set>
                                    <p:anim calcmode="lin" valueType="num">
                                      <p:cBhvr additive="base">
                                        <p:cTn id="37" dur="500" fill="hold"/>
                                        <p:tgtEl>
                                          <p:spTgt spid="3994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994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9941">
                                            <p:txEl>
                                              <p:pRg st="6" end="6"/>
                                            </p:txEl>
                                          </p:spTgt>
                                        </p:tgtEl>
                                        <p:attrNameLst>
                                          <p:attrName>style.visibility</p:attrName>
                                        </p:attrNameLst>
                                      </p:cBhvr>
                                      <p:to>
                                        <p:strVal val="visible"/>
                                      </p:to>
                                    </p:set>
                                    <p:anim calcmode="lin" valueType="num">
                                      <p:cBhvr additive="base">
                                        <p:cTn id="43" dur="500" fill="hold"/>
                                        <p:tgtEl>
                                          <p:spTgt spid="3994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994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9941">
                                            <p:txEl>
                                              <p:pRg st="8" end="8"/>
                                            </p:txEl>
                                          </p:spTgt>
                                        </p:tgtEl>
                                        <p:attrNameLst>
                                          <p:attrName>style.visibility</p:attrName>
                                        </p:attrNameLst>
                                      </p:cBhvr>
                                      <p:to>
                                        <p:strVal val="visible"/>
                                      </p:to>
                                    </p:set>
                                    <p:anim calcmode="lin" valueType="num">
                                      <p:cBhvr additive="base">
                                        <p:cTn id="49" dur="500" fill="hold"/>
                                        <p:tgtEl>
                                          <p:spTgt spid="39941">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994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9942"/>
                                        </p:tgtEl>
                                        <p:attrNameLst>
                                          <p:attrName>style.visibility</p:attrName>
                                        </p:attrNameLst>
                                      </p:cBhvr>
                                      <p:to>
                                        <p:strVal val="visible"/>
                                      </p:to>
                                    </p:set>
                                    <p:anim calcmode="lin" valueType="num">
                                      <p:cBhvr additive="base">
                                        <p:cTn id="55" dur="500" fill="hold"/>
                                        <p:tgtEl>
                                          <p:spTgt spid="39942"/>
                                        </p:tgtEl>
                                        <p:attrNameLst>
                                          <p:attrName>ppt_x</p:attrName>
                                        </p:attrNameLst>
                                      </p:cBhvr>
                                      <p:tavLst>
                                        <p:tav tm="0">
                                          <p:val>
                                            <p:strVal val="0-#ppt_w/2"/>
                                          </p:val>
                                        </p:tav>
                                        <p:tav tm="100000">
                                          <p:val>
                                            <p:strVal val="#ppt_x"/>
                                          </p:val>
                                        </p:tav>
                                      </p:tavLst>
                                    </p:anim>
                                    <p:anim calcmode="lin" valueType="num">
                                      <p:cBhvr additive="base">
                                        <p:cTn id="56" dur="500" fill="hold"/>
                                        <p:tgtEl>
                                          <p:spTgt spid="399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build="p" bldLvl="2" autoUpdateAnimBg="0"/>
      <p:bldP spid="39942" grpId="0" animBg="1"/>
    </p:bld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a:xfrm>
            <a:off x="914400" y="304800"/>
            <a:ext cx="7410450" cy="838200"/>
          </a:xfrm>
        </p:spPr>
        <p:txBody>
          <a:bodyPr>
            <a:normAutofit fontScale="90000"/>
          </a:bodyPr>
          <a:lstStyle/>
          <a:p>
            <a:pPr algn="ctr"/>
            <a:r>
              <a:rPr lang="fr-FR" sz="3600" b="1" i="1" dirty="0" smtClean="0"/>
              <a:t>Quelques grands changements </a:t>
            </a:r>
            <a:br>
              <a:rPr lang="fr-FR" sz="3600" b="1" i="1" dirty="0" smtClean="0"/>
            </a:br>
            <a:r>
              <a:rPr lang="fr-FR" sz="3600" b="1" i="1" dirty="0" err="1" smtClean="0"/>
              <a:t>socio-culturels</a:t>
            </a:r>
            <a:endParaRPr lang="fr-FR" sz="3600" b="1" i="1" dirty="0" smtClean="0"/>
          </a:p>
        </p:txBody>
      </p:sp>
      <p:sp>
        <p:nvSpPr>
          <p:cNvPr id="58371" name="Rectangle 3"/>
          <p:cNvSpPr>
            <a:spLocks noGrp="1" noChangeArrowheads="1"/>
          </p:cNvSpPr>
          <p:nvPr>
            <p:ph type="body" idx="1"/>
          </p:nvPr>
        </p:nvSpPr>
        <p:spPr>
          <a:xfrm>
            <a:off x="1524000" y="1447800"/>
            <a:ext cx="6858000" cy="5181600"/>
          </a:xfrm>
        </p:spPr>
        <p:txBody>
          <a:bodyPr/>
          <a:lstStyle/>
          <a:p>
            <a:r>
              <a:rPr lang="fr-FR" sz="2800" smtClean="0">
                <a:cs typeface="Times New Roman" pitchFamily="18" charset="0"/>
              </a:rPr>
              <a:t>Préoccupation pour la santé </a:t>
            </a:r>
            <a:r>
              <a:rPr lang="fr-FR" sz="2800" smtClean="0"/>
              <a:t> </a:t>
            </a:r>
          </a:p>
          <a:p>
            <a:r>
              <a:rPr lang="fr-FR" sz="2800" smtClean="0">
                <a:cs typeface="Times New Roman" pitchFamily="18" charset="0"/>
              </a:rPr>
              <a:t>La réassurance </a:t>
            </a:r>
          </a:p>
          <a:p>
            <a:r>
              <a:rPr lang="fr-FR" sz="2800" smtClean="0">
                <a:cs typeface="Times New Roman" pitchFamily="18" charset="0"/>
              </a:rPr>
              <a:t>La vertu </a:t>
            </a:r>
            <a:r>
              <a:rPr lang="fr-FR" sz="2800" smtClean="0"/>
              <a:t> </a:t>
            </a:r>
          </a:p>
          <a:p>
            <a:r>
              <a:rPr lang="fr-FR" sz="2800" smtClean="0">
                <a:cs typeface="Times New Roman" pitchFamily="18" charset="0"/>
              </a:rPr>
              <a:t>L’individualisme</a:t>
            </a:r>
            <a:r>
              <a:rPr lang="fr-FR" sz="2800" smtClean="0"/>
              <a:t> </a:t>
            </a:r>
          </a:p>
          <a:p>
            <a:r>
              <a:rPr lang="fr-FR" sz="2800" smtClean="0">
                <a:cs typeface="Times New Roman" pitchFamily="18" charset="0"/>
              </a:rPr>
              <a:t>Apparition de sous-cultures </a:t>
            </a:r>
            <a:r>
              <a:rPr lang="fr-FR" sz="2800" smtClean="0"/>
              <a:t> </a:t>
            </a:r>
          </a:p>
          <a:p>
            <a:r>
              <a:rPr lang="fr-FR" sz="2800" smtClean="0">
                <a:cs typeface="Times New Roman" pitchFamily="18" charset="0"/>
              </a:rPr>
              <a:t>Le lien social </a:t>
            </a:r>
            <a:r>
              <a:rPr lang="fr-FR" sz="2800" smtClean="0"/>
              <a:t> </a:t>
            </a:r>
          </a:p>
          <a:p>
            <a:r>
              <a:rPr lang="fr-FR" sz="2800" smtClean="0">
                <a:cs typeface="Times New Roman" pitchFamily="18" charset="0"/>
              </a:rPr>
              <a:t>Les émotions</a:t>
            </a:r>
            <a:endParaRPr lang="fr-FR" sz="2800" smtClean="0"/>
          </a:p>
          <a:p>
            <a:r>
              <a:rPr lang="fr-FR" sz="2800" smtClean="0">
                <a:cs typeface="Times New Roman" pitchFamily="18" charset="0"/>
              </a:rPr>
              <a:t>L’accomplissement</a:t>
            </a:r>
            <a:r>
              <a:rPr lang="fr-FR" sz="2800" smtClean="0"/>
              <a:t> </a:t>
            </a:r>
          </a:p>
          <a:p>
            <a:r>
              <a:rPr lang="fr-FR" sz="2800" smtClean="0">
                <a:cs typeface="Times New Roman" pitchFamily="18" charset="0"/>
              </a:rPr>
              <a:t>L’urgence</a:t>
            </a:r>
            <a:r>
              <a:rPr lang="fr-FR" sz="2800" smtClean="0"/>
              <a:t> </a:t>
            </a:r>
          </a:p>
          <a:p>
            <a:r>
              <a:rPr lang="fr-FR" sz="2800" smtClean="0">
                <a:cs typeface="Times New Roman" pitchFamily="18" charset="0"/>
              </a:rPr>
              <a:t>La nostalgie </a:t>
            </a:r>
            <a:r>
              <a:rPr lang="fr-FR" sz="2800" smtClean="0"/>
              <a:t> </a:t>
            </a:r>
          </a:p>
          <a:p>
            <a:pPr>
              <a:buFont typeface="Monotype Sorts" charset="2"/>
              <a:buNone/>
            </a:pPr>
            <a:endParaRPr lang="fr-FR" sz="2800" smtClean="0"/>
          </a:p>
          <a:p>
            <a:endParaRPr lang="fr-FR" sz="2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checkerboard(across)">
                                      <p:cBhvr>
                                        <p:cTn id="7" dur="500"/>
                                        <p:tgtEl>
                                          <p:spTgt spid="5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checkerboard(across)">
                                      <p:cBhvr>
                                        <p:cTn id="12" dur="500"/>
                                        <p:tgtEl>
                                          <p:spTgt spid="58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checkerboard(across)">
                                      <p:cBhvr>
                                        <p:cTn id="17" dur="500"/>
                                        <p:tgtEl>
                                          <p:spTgt spid="58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checkerboard(across)">
                                      <p:cBhvr>
                                        <p:cTn id="22" dur="500"/>
                                        <p:tgtEl>
                                          <p:spTgt spid="583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8371">
                                            <p:txEl>
                                              <p:pRg st="4" end="4"/>
                                            </p:txEl>
                                          </p:spTgt>
                                        </p:tgtEl>
                                        <p:attrNameLst>
                                          <p:attrName>style.visibility</p:attrName>
                                        </p:attrNameLst>
                                      </p:cBhvr>
                                      <p:to>
                                        <p:strVal val="visible"/>
                                      </p:to>
                                    </p:set>
                                    <p:animEffect transition="in" filter="checkerboard(across)">
                                      <p:cBhvr>
                                        <p:cTn id="27" dur="500"/>
                                        <p:tgtEl>
                                          <p:spTgt spid="583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8371">
                                            <p:txEl>
                                              <p:pRg st="5" end="5"/>
                                            </p:txEl>
                                          </p:spTgt>
                                        </p:tgtEl>
                                        <p:attrNameLst>
                                          <p:attrName>style.visibility</p:attrName>
                                        </p:attrNameLst>
                                      </p:cBhvr>
                                      <p:to>
                                        <p:strVal val="visible"/>
                                      </p:to>
                                    </p:set>
                                    <p:animEffect transition="in" filter="checkerboard(across)">
                                      <p:cBhvr>
                                        <p:cTn id="32" dur="500"/>
                                        <p:tgtEl>
                                          <p:spTgt spid="583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58371">
                                            <p:txEl>
                                              <p:pRg st="6" end="6"/>
                                            </p:txEl>
                                          </p:spTgt>
                                        </p:tgtEl>
                                        <p:attrNameLst>
                                          <p:attrName>style.visibility</p:attrName>
                                        </p:attrNameLst>
                                      </p:cBhvr>
                                      <p:to>
                                        <p:strVal val="visible"/>
                                      </p:to>
                                    </p:set>
                                    <p:animEffect transition="in" filter="checkerboard(across)">
                                      <p:cBhvr>
                                        <p:cTn id="37" dur="500"/>
                                        <p:tgtEl>
                                          <p:spTgt spid="583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58371">
                                            <p:txEl>
                                              <p:pRg st="7" end="7"/>
                                            </p:txEl>
                                          </p:spTgt>
                                        </p:tgtEl>
                                        <p:attrNameLst>
                                          <p:attrName>style.visibility</p:attrName>
                                        </p:attrNameLst>
                                      </p:cBhvr>
                                      <p:to>
                                        <p:strVal val="visible"/>
                                      </p:to>
                                    </p:set>
                                    <p:animEffect transition="in" filter="checkerboard(across)">
                                      <p:cBhvr>
                                        <p:cTn id="42" dur="500"/>
                                        <p:tgtEl>
                                          <p:spTgt spid="5837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58371">
                                            <p:txEl>
                                              <p:pRg st="8" end="8"/>
                                            </p:txEl>
                                          </p:spTgt>
                                        </p:tgtEl>
                                        <p:attrNameLst>
                                          <p:attrName>style.visibility</p:attrName>
                                        </p:attrNameLst>
                                      </p:cBhvr>
                                      <p:to>
                                        <p:strVal val="visible"/>
                                      </p:to>
                                    </p:set>
                                    <p:animEffect transition="in" filter="checkerboard(across)">
                                      <p:cBhvr>
                                        <p:cTn id="47" dur="500"/>
                                        <p:tgtEl>
                                          <p:spTgt spid="5837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58371">
                                            <p:txEl>
                                              <p:pRg st="9" end="9"/>
                                            </p:txEl>
                                          </p:spTgt>
                                        </p:tgtEl>
                                        <p:attrNameLst>
                                          <p:attrName>style.visibility</p:attrName>
                                        </p:attrNameLst>
                                      </p:cBhvr>
                                      <p:to>
                                        <p:strVal val="visible"/>
                                      </p:to>
                                    </p:set>
                                    <p:animEffect transition="in" filter="checkerboard(across)">
                                      <p:cBhvr>
                                        <p:cTn id="52" dur="500"/>
                                        <p:tgtEl>
                                          <p:spTgt spid="583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1026"/>
          <p:cNvSpPr>
            <a:spLocks noGrp="1" noChangeArrowheads="1"/>
          </p:cNvSpPr>
          <p:nvPr>
            <p:ph type="title"/>
          </p:nvPr>
        </p:nvSpPr>
        <p:spPr>
          <a:xfrm>
            <a:off x="685800" y="304800"/>
            <a:ext cx="7715250" cy="457200"/>
          </a:xfrm>
        </p:spPr>
        <p:txBody>
          <a:bodyPr>
            <a:normAutofit fontScale="90000"/>
          </a:bodyPr>
          <a:lstStyle/>
          <a:p>
            <a:pPr algn="ctr"/>
            <a:r>
              <a:rPr lang="fr-FR" sz="3600" b="1" i="1" dirty="0" smtClean="0"/>
              <a:t>Nostalgie quand tu nous tiens </a:t>
            </a:r>
          </a:p>
        </p:txBody>
      </p:sp>
      <p:pic>
        <p:nvPicPr>
          <p:cNvPr id="63491" name="Picture 1027" descr="Sans titre1"/>
          <p:cNvPicPr>
            <a:picLocks noChangeAspect="1" noChangeArrowheads="1"/>
          </p:cNvPicPr>
          <p:nvPr/>
        </p:nvPicPr>
        <p:blipFill>
          <a:blip r:embed="rId2" cstate="print"/>
          <a:srcRect/>
          <a:stretch>
            <a:fillRect/>
          </a:stretch>
        </p:blipFill>
        <p:spPr bwMode="auto">
          <a:xfrm>
            <a:off x="1143000" y="1219200"/>
            <a:ext cx="6629400" cy="5257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checkerboard(across)">
                                      <p:cBhvr>
                                        <p:cTn id="7" dur="500"/>
                                        <p:tgtEl>
                                          <p:spTgt spid="6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1090" name="Picture 2" descr="C:\Users\ASH\Desktop\images.jpg"/>
          <p:cNvPicPr>
            <a:picLocks noChangeAspect="1" noChangeArrowheads="1"/>
          </p:cNvPicPr>
          <p:nvPr/>
        </p:nvPicPr>
        <p:blipFill>
          <a:blip r:embed="rId2" cstate="print"/>
          <a:srcRect/>
          <a:stretch>
            <a:fillRect/>
          </a:stretch>
        </p:blipFill>
        <p:spPr bwMode="auto">
          <a:xfrm>
            <a:off x="909638" y="523875"/>
            <a:ext cx="7766050" cy="5497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762000" y="1676400"/>
            <a:ext cx="7791450" cy="4876800"/>
          </a:xfrm>
        </p:spPr>
        <p:txBody>
          <a:bodyPr>
            <a:normAutofit lnSpcReduction="10000"/>
          </a:bodyPr>
          <a:lstStyle/>
          <a:p>
            <a:pPr>
              <a:lnSpc>
                <a:spcPct val="90000"/>
              </a:lnSpc>
            </a:pPr>
            <a:r>
              <a:rPr lang="fr-FR" dirty="0" smtClean="0"/>
              <a:t>PCS</a:t>
            </a:r>
          </a:p>
          <a:p>
            <a:pPr>
              <a:lnSpc>
                <a:spcPct val="90000"/>
              </a:lnSpc>
            </a:pPr>
            <a:r>
              <a:rPr lang="fr-FR" dirty="0" smtClean="0"/>
              <a:t>Age : développement du marché des seniors</a:t>
            </a:r>
          </a:p>
          <a:p>
            <a:pPr>
              <a:lnSpc>
                <a:spcPct val="90000"/>
              </a:lnSpc>
            </a:pPr>
            <a:r>
              <a:rPr lang="fr-FR" dirty="0" smtClean="0"/>
              <a:t>Réduction taille des familles</a:t>
            </a:r>
          </a:p>
          <a:p>
            <a:pPr>
              <a:lnSpc>
                <a:spcPct val="90000"/>
              </a:lnSpc>
            </a:pPr>
            <a:r>
              <a:rPr lang="fr-FR" dirty="0" smtClean="0"/>
              <a:t>Départ du foyer plus tardif</a:t>
            </a:r>
          </a:p>
          <a:p>
            <a:pPr>
              <a:lnSpc>
                <a:spcPct val="90000"/>
              </a:lnSpc>
            </a:pPr>
            <a:r>
              <a:rPr lang="fr-FR" dirty="0" smtClean="0"/>
              <a:t>Augmentation des mono-ménages</a:t>
            </a:r>
          </a:p>
          <a:p>
            <a:pPr>
              <a:lnSpc>
                <a:spcPct val="90000"/>
              </a:lnSpc>
            </a:pPr>
            <a:r>
              <a:rPr lang="fr-FR" dirty="0" smtClean="0"/>
              <a:t>Précarisation de la cellule familiale</a:t>
            </a:r>
          </a:p>
          <a:p>
            <a:pPr>
              <a:lnSpc>
                <a:spcPct val="90000"/>
              </a:lnSpc>
            </a:pPr>
            <a:r>
              <a:rPr lang="fr-FR" dirty="0" smtClean="0"/>
              <a:t>Développement du travail féminin</a:t>
            </a:r>
          </a:p>
          <a:p>
            <a:pPr>
              <a:lnSpc>
                <a:spcPct val="90000"/>
              </a:lnSpc>
            </a:pPr>
            <a:r>
              <a:rPr lang="fr-FR" dirty="0" smtClean="0"/>
              <a:t>Urbanisation</a:t>
            </a:r>
          </a:p>
          <a:p>
            <a:pPr>
              <a:lnSpc>
                <a:spcPct val="90000"/>
              </a:lnSpc>
            </a:pPr>
            <a:r>
              <a:rPr lang="fr-FR" dirty="0" smtClean="0"/>
              <a:t>Transfert de population</a:t>
            </a:r>
          </a:p>
          <a:p>
            <a:pPr>
              <a:lnSpc>
                <a:spcPct val="90000"/>
              </a:lnSpc>
            </a:pPr>
            <a:endParaRPr lang="fr-FR" dirty="0" smtClean="0"/>
          </a:p>
          <a:p>
            <a:pPr>
              <a:lnSpc>
                <a:spcPct val="90000"/>
              </a:lnSpc>
            </a:pPr>
            <a:endParaRPr lang="fr-FR" dirty="0" smtClean="0"/>
          </a:p>
          <a:p>
            <a:pPr>
              <a:lnSpc>
                <a:spcPct val="90000"/>
              </a:lnSpc>
            </a:pPr>
            <a:endParaRPr lang="fr-FR" dirty="0" smtClean="0"/>
          </a:p>
        </p:txBody>
      </p:sp>
      <p:sp>
        <p:nvSpPr>
          <p:cNvPr id="608259" name="Rectangle 4"/>
          <p:cNvSpPr>
            <a:spLocks noChangeArrowheads="1"/>
          </p:cNvSpPr>
          <p:nvPr/>
        </p:nvSpPr>
        <p:spPr bwMode="auto">
          <a:xfrm>
            <a:off x="304800" y="533400"/>
            <a:ext cx="8458200" cy="641350"/>
          </a:xfrm>
          <a:prstGeom prst="rect">
            <a:avLst/>
          </a:prstGeom>
          <a:noFill/>
          <a:ln w="12700">
            <a:noFill/>
            <a:miter lim="800000"/>
            <a:headEnd/>
            <a:tailEnd/>
          </a:ln>
        </p:spPr>
        <p:txBody>
          <a:bodyPr>
            <a:spAutoFit/>
          </a:bodyPr>
          <a:lstStyle/>
          <a:p>
            <a:pPr algn="ctr"/>
            <a:r>
              <a:rPr lang="fr-FR" sz="3600" b="1" i="1">
                <a:solidFill>
                  <a:schemeClr val="tx2"/>
                </a:solidFill>
              </a:rPr>
              <a:t>Quelques grosses tendances socio-démo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checkerboard(across)">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checkerboard(across)">
                                      <p:cBhvr>
                                        <p:cTn id="12" dur="500"/>
                                        <p:tgtEl>
                                          <p:spTgt spid="54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checkerboard(across)">
                                      <p:cBhvr>
                                        <p:cTn id="17" dur="500"/>
                                        <p:tgtEl>
                                          <p:spTgt spid="54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4275">
                                            <p:txEl>
                                              <p:pRg st="3" end="3"/>
                                            </p:txEl>
                                          </p:spTgt>
                                        </p:tgtEl>
                                        <p:attrNameLst>
                                          <p:attrName>style.visibility</p:attrName>
                                        </p:attrNameLst>
                                      </p:cBhvr>
                                      <p:to>
                                        <p:strVal val="visible"/>
                                      </p:to>
                                    </p:set>
                                    <p:animEffect transition="in" filter="checkerboard(across)">
                                      <p:cBhvr>
                                        <p:cTn id="22" dur="500"/>
                                        <p:tgtEl>
                                          <p:spTgt spid="542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4275">
                                            <p:txEl>
                                              <p:pRg st="4" end="4"/>
                                            </p:txEl>
                                          </p:spTgt>
                                        </p:tgtEl>
                                        <p:attrNameLst>
                                          <p:attrName>style.visibility</p:attrName>
                                        </p:attrNameLst>
                                      </p:cBhvr>
                                      <p:to>
                                        <p:strVal val="visible"/>
                                      </p:to>
                                    </p:set>
                                    <p:animEffect transition="in" filter="checkerboard(across)">
                                      <p:cBhvr>
                                        <p:cTn id="27" dur="500"/>
                                        <p:tgtEl>
                                          <p:spTgt spid="542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4275">
                                            <p:txEl>
                                              <p:pRg st="5" end="5"/>
                                            </p:txEl>
                                          </p:spTgt>
                                        </p:tgtEl>
                                        <p:attrNameLst>
                                          <p:attrName>style.visibility</p:attrName>
                                        </p:attrNameLst>
                                      </p:cBhvr>
                                      <p:to>
                                        <p:strVal val="visible"/>
                                      </p:to>
                                    </p:set>
                                    <p:animEffect transition="in" filter="checkerboard(across)">
                                      <p:cBhvr>
                                        <p:cTn id="32" dur="500"/>
                                        <p:tgtEl>
                                          <p:spTgt spid="542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54275">
                                            <p:txEl>
                                              <p:pRg st="6" end="6"/>
                                            </p:txEl>
                                          </p:spTgt>
                                        </p:tgtEl>
                                        <p:attrNameLst>
                                          <p:attrName>style.visibility</p:attrName>
                                        </p:attrNameLst>
                                      </p:cBhvr>
                                      <p:to>
                                        <p:strVal val="visible"/>
                                      </p:to>
                                    </p:set>
                                    <p:animEffect transition="in" filter="checkerboard(across)">
                                      <p:cBhvr>
                                        <p:cTn id="37" dur="500"/>
                                        <p:tgtEl>
                                          <p:spTgt spid="542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54275">
                                            <p:txEl>
                                              <p:pRg st="7" end="7"/>
                                            </p:txEl>
                                          </p:spTgt>
                                        </p:tgtEl>
                                        <p:attrNameLst>
                                          <p:attrName>style.visibility</p:attrName>
                                        </p:attrNameLst>
                                      </p:cBhvr>
                                      <p:to>
                                        <p:strVal val="visible"/>
                                      </p:to>
                                    </p:set>
                                    <p:animEffect transition="in" filter="checkerboard(across)">
                                      <p:cBhvr>
                                        <p:cTn id="42" dur="500"/>
                                        <p:tgtEl>
                                          <p:spTgt spid="542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54275">
                                            <p:txEl>
                                              <p:pRg st="8" end="8"/>
                                            </p:txEl>
                                          </p:spTgt>
                                        </p:tgtEl>
                                        <p:attrNameLst>
                                          <p:attrName>style.visibility</p:attrName>
                                        </p:attrNameLst>
                                      </p:cBhvr>
                                      <p:to>
                                        <p:strVal val="visible"/>
                                      </p:to>
                                    </p:set>
                                    <p:animEffect transition="in" filter="checkerboard(across)">
                                      <p:cBhvr>
                                        <p:cTn id="47" dur="500"/>
                                        <p:tgtEl>
                                          <p:spTgt spid="542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Titre 1"/>
          <p:cNvSpPr>
            <a:spLocks noGrp="1"/>
          </p:cNvSpPr>
          <p:nvPr>
            <p:ph type="title"/>
          </p:nvPr>
        </p:nvSpPr>
        <p:spPr/>
        <p:txBody>
          <a:bodyPr/>
          <a:lstStyle/>
          <a:p>
            <a:r>
              <a:rPr lang="fr-FR" smtClean="0"/>
              <a:t>SIM</a:t>
            </a:r>
          </a:p>
        </p:txBody>
      </p:sp>
      <p:sp>
        <p:nvSpPr>
          <p:cNvPr id="316419" name="Espace réservé du contenu 2"/>
          <p:cNvSpPr>
            <a:spLocks noGrp="1"/>
          </p:cNvSpPr>
          <p:nvPr>
            <p:ph idx="1"/>
          </p:nvPr>
        </p:nvSpPr>
        <p:spPr>
          <a:solidFill>
            <a:srgbClr val="FFFF00"/>
          </a:solidFill>
        </p:spPr>
        <p:txBody>
          <a:bodyPr/>
          <a:lstStyle/>
          <a:p>
            <a:r>
              <a:rPr lang="fr-FR" dirty="0" smtClean="0"/>
              <a:t>Il est indéniable qu'être bien informé est une source d'avantage concurrentiel. Le système d'information marketing prend alors toute sa légitimité. Il s'insère dans une stratégie globale de veille. En outre il fait partie intégrante du </a:t>
            </a:r>
            <a:r>
              <a:rPr lang="fr-FR" b="1" dirty="0" smtClean="0">
                <a:hlinkClick r:id="rId2"/>
              </a:rPr>
              <a:t>système d'information de l'entreprise</a:t>
            </a:r>
            <a:r>
              <a:rPr lang="fr-FR" dirty="0" smtClean="0"/>
              <a:t>. </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a:xfrm>
            <a:off x="762000" y="381000"/>
            <a:ext cx="7715250" cy="1143000"/>
          </a:xfrm>
        </p:spPr>
        <p:txBody>
          <a:bodyPr/>
          <a:lstStyle/>
          <a:p>
            <a:pPr algn="ctr"/>
            <a:r>
              <a:rPr lang="fr-FR" sz="3600" b="1" i="1" dirty="0" smtClean="0">
                <a:latin typeface="Arial" pitchFamily="34" charset="0"/>
              </a:rPr>
              <a:t>LES SENIORS</a:t>
            </a:r>
          </a:p>
        </p:txBody>
      </p:sp>
      <p:sp>
        <p:nvSpPr>
          <p:cNvPr id="53251" name="Rectangle 3"/>
          <p:cNvSpPr>
            <a:spLocks noGrp="1" noChangeArrowheads="1"/>
          </p:cNvSpPr>
          <p:nvPr>
            <p:ph type="body" idx="1"/>
          </p:nvPr>
        </p:nvSpPr>
        <p:spPr>
          <a:xfrm>
            <a:off x="685800" y="1905000"/>
            <a:ext cx="7791450" cy="4114800"/>
          </a:xfrm>
        </p:spPr>
        <p:txBody>
          <a:bodyPr/>
          <a:lstStyle/>
          <a:p>
            <a:r>
              <a:rPr lang="fr-FR" smtClean="0"/>
              <a:t>Définition</a:t>
            </a:r>
          </a:p>
          <a:p>
            <a:r>
              <a:rPr lang="fr-FR" smtClean="0"/>
              <a:t>Segmentation du marché des seniors</a:t>
            </a:r>
          </a:p>
          <a:p>
            <a:r>
              <a:rPr lang="fr-FR" smtClean="0"/>
              <a:t>Évolution quantitative</a:t>
            </a:r>
          </a:p>
          <a:p>
            <a:r>
              <a:rPr lang="fr-FR" smtClean="0"/>
              <a:t>Tendances de consommation </a:t>
            </a:r>
          </a:p>
          <a:p>
            <a:r>
              <a:rPr lang="fr-FR" smtClean="0"/>
              <a:t>Valeurs</a:t>
            </a:r>
          </a:p>
          <a:p>
            <a:r>
              <a:rPr lang="fr-FR" smtClean="0"/>
              <a:t>Communication </a:t>
            </a:r>
          </a:p>
          <a:p>
            <a:endParaRPr lang="fr-F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251">
                                            <p:txEl>
                                              <p:pRg st="1" end="1"/>
                                            </p:txEl>
                                          </p:spTgt>
                                        </p:tgtEl>
                                        <p:attrNameLst>
                                          <p:attrName>style.visibility</p:attrName>
                                        </p:attrNameLst>
                                      </p:cBhvr>
                                      <p:to>
                                        <p:strVal val="visible"/>
                                      </p:to>
                                    </p:set>
                                    <p:anim calcmode="lin" valueType="num">
                                      <p:cBhvr additive="base">
                                        <p:cTn id="13" dur="500" fill="hold"/>
                                        <p:tgtEl>
                                          <p:spTgt spid="532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32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3251">
                                            <p:txEl>
                                              <p:pRg st="2" end="2"/>
                                            </p:txEl>
                                          </p:spTgt>
                                        </p:tgtEl>
                                        <p:attrNameLst>
                                          <p:attrName>style.visibility</p:attrName>
                                        </p:attrNameLst>
                                      </p:cBhvr>
                                      <p:to>
                                        <p:strVal val="visible"/>
                                      </p:to>
                                    </p:set>
                                    <p:anim calcmode="lin" valueType="num">
                                      <p:cBhvr additive="base">
                                        <p:cTn id="19" dur="500" fill="hold"/>
                                        <p:tgtEl>
                                          <p:spTgt spid="532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32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3251">
                                            <p:txEl>
                                              <p:pRg st="3" end="3"/>
                                            </p:txEl>
                                          </p:spTgt>
                                        </p:tgtEl>
                                        <p:attrNameLst>
                                          <p:attrName>style.visibility</p:attrName>
                                        </p:attrNameLst>
                                      </p:cBhvr>
                                      <p:to>
                                        <p:strVal val="visible"/>
                                      </p:to>
                                    </p:set>
                                    <p:anim calcmode="lin" valueType="num">
                                      <p:cBhvr additive="base">
                                        <p:cTn id="25" dur="500" fill="hold"/>
                                        <p:tgtEl>
                                          <p:spTgt spid="532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32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3251">
                                            <p:txEl>
                                              <p:pRg st="4" end="4"/>
                                            </p:txEl>
                                          </p:spTgt>
                                        </p:tgtEl>
                                        <p:attrNameLst>
                                          <p:attrName>style.visibility</p:attrName>
                                        </p:attrNameLst>
                                      </p:cBhvr>
                                      <p:to>
                                        <p:strVal val="visible"/>
                                      </p:to>
                                    </p:set>
                                    <p:anim calcmode="lin" valueType="num">
                                      <p:cBhvr additive="base">
                                        <p:cTn id="31" dur="500" fill="hold"/>
                                        <p:tgtEl>
                                          <p:spTgt spid="532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32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3251">
                                            <p:txEl>
                                              <p:pRg st="5" end="5"/>
                                            </p:txEl>
                                          </p:spTgt>
                                        </p:tgtEl>
                                        <p:attrNameLst>
                                          <p:attrName>style.visibility</p:attrName>
                                        </p:attrNameLst>
                                      </p:cBhvr>
                                      <p:to>
                                        <p:strVal val="visible"/>
                                      </p:to>
                                    </p:set>
                                    <p:anim calcmode="lin" valueType="num">
                                      <p:cBhvr additive="base">
                                        <p:cTn id="37" dur="500" fill="hold"/>
                                        <p:tgtEl>
                                          <p:spTgt spid="5325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325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533400" y="304800"/>
            <a:ext cx="7715250" cy="914400"/>
          </a:xfrm>
        </p:spPr>
        <p:txBody>
          <a:bodyPr/>
          <a:lstStyle/>
          <a:p>
            <a:pPr algn="ctr"/>
            <a:r>
              <a:rPr lang="fr-FR" sz="3200" b="1" i="1" dirty="0" smtClean="0">
                <a:latin typeface="Arial" pitchFamily="34" charset="0"/>
              </a:rPr>
              <a:t>LE POIDS DES SENIORS</a:t>
            </a:r>
          </a:p>
        </p:txBody>
      </p:sp>
      <p:sp>
        <p:nvSpPr>
          <p:cNvPr id="13316" name="Rectangle 3"/>
          <p:cNvSpPr>
            <a:spLocks noGrp="1" noChangeArrowheads="1"/>
          </p:cNvSpPr>
          <p:nvPr>
            <p:ph type="body" idx="1"/>
          </p:nvPr>
        </p:nvSpPr>
        <p:spPr>
          <a:xfrm>
            <a:off x="381000" y="1371600"/>
            <a:ext cx="8305800" cy="2057400"/>
          </a:xfrm>
        </p:spPr>
        <p:txBody>
          <a:bodyPr/>
          <a:lstStyle/>
          <a:p>
            <a:pPr>
              <a:buFont typeface="Monotype Sorts" charset="2"/>
              <a:buNone/>
            </a:pPr>
            <a:r>
              <a:rPr lang="fr-FR" smtClean="0"/>
              <a:t>	</a:t>
            </a:r>
            <a:r>
              <a:rPr lang="fr-FR" sz="2800" smtClean="0"/>
              <a:t>Entre 1990 et 2020, l’effectif des moins de 50 ans en France et en Europe ne va augmenter que de 1% alors que l’effectif des plus de 50 ans va exploser avec plus de 75%.</a:t>
            </a:r>
            <a:endParaRPr lang="fr-FR" sz="2800" smtClean="0">
              <a:cs typeface="Times New Roman" pitchFamily="18" charset="0"/>
            </a:endParaRPr>
          </a:p>
          <a:p>
            <a:pPr>
              <a:buFont typeface="Monotype Sorts" charset="2"/>
              <a:buNone/>
            </a:pPr>
            <a:endParaRPr lang="fr-FR" sz="2800" smtClean="0"/>
          </a:p>
        </p:txBody>
      </p:sp>
      <p:graphicFrame>
        <p:nvGraphicFramePr>
          <p:cNvPr id="13314" name="Object 2"/>
          <p:cNvGraphicFramePr>
            <a:graphicFrameLocks noChangeAspect="1"/>
          </p:cNvGraphicFramePr>
          <p:nvPr/>
        </p:nvGraphicFramePr>
        <p:xfrm>
          <a:off x="1143000" y="3429000"/>
          <a:ext cx="7010400" cy="2514600"/>
        </p:xfrm>
        <a:graphic>
          <a:graphicData uri="http://schemas.openxmlformats.org/presentationml/2006/ole">
            <p:oleObj spid="_x0000_s1026" name="Document" r:id="rId3" imgW="6219720" imgH="2483280" progId="Word.Document.8">
              <p:embed/>
            </p:oleObj>
          </a:graphicData>
        </a:graphic>
      </p:graphicFrame>
      <p:sp>
        <p:nvSpPr>
          <p:cNvPr id="13317" name="Rectangle 5"/>
          <p:cNvSpPr>
            <a:spLocks noChangeArrowheads="1"/>
          </p:cNvSpPr>
          <p:nvPr/>
        </p:nvSpPr>
        <p:spPr bwMode="auto">
          <a:xfrm>
            <a:off x="6659563" y="6165850"/>
            <a:ext cx="2260600" cy="460375"/>
          </a:xfrm>
          <a:prstGeom prst="rect">
            <a:avLst/>
          </a:prstGeom>
          <a:noFill/>
          <a:ln w="12700">
            <a:noFill/>
            <a:miter lim="800000"/>
            <a:headEnd/>
            <a:tailEnd/>
          </a:ln>
        </p:spPr>
        <p:txBody>
          <a:bodyPr wrap="none" anchor="ctr"/>
          <a:lstStyle/>
          <a:p>
            <a:pPr algn="ctr"/>
            <a:r>
              <a:rPr lang="fr-FR" sz="1400" b="1" i="1"/>
              <a:t>Source : Seniorscopie</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a:xfrm>
            <a:off x="838200" y="228600"/>
            <a:ext cx="7715250" cy="762000"/>
          </a:xfrm>
        </p:spPr>
        <p:txBody>
          <a:bodyPr/>
          <a:lstStyle/>
          <a:p>
            <a:pPr algn="ctr"/>
            <a:r>
              <a:rPr lang="fr-FR" sz="3200" b="1" i="1" dirty="0" smtClean="0">
                <a:latin typeface="Arial" pitchFamily="34" charset="0"/>
              </a:rPr>
              <a:t>LES SENIORS EN FRANCE</a:t>
            </a:r>
          </a:p>
        </p:txBody>
      </p:sp>
      <p:sp>
        <p:nvSpPr>
          <p:cNvPr id="610307" name="Rectangle 3"/>
          <p:cNvSpPr>
            <a:spLocks noChangeArrowheads="1"/>
          </p:cNvSpPr>
          <p:nvPr/>
        </p:nvSpPr>
        <p:spPr bwMode="auto">
          <a:xfrm>
            <a:off x="457200" y="1524000"/>
            <a:ext cx="1752600" cy="685800"/>
          </a:xfrm>
          <a:prstGeom prst="rect">
            <a:avLst/>
          </a:prstGeom>
          <a:solidFill>
            <a:schemeClr val="accent1"/>
          </a:solidFill>
          <a:ln w="12700">
            <a:solidFill>
              <a:schemeClr val="tx1"/>
            </a:solidFill>
            <a:miter lim="800000"/>
            <a:headEnd/>
            <a:tailEnd/>
          </a:ln>
        </p:spPr>
        <p:txBody>
          <a:bodyPr wrap="none" anchor="ctr"/>
          <a:lstStyle/>
          <a:p>
            <a:pPr algn="ctr"/>
            <a:r>
              <a:rPr lang="fr-FR" sz="2000"/>
              <a:t>Les masters</a:t>
            </a:r>
          </a:p>
          <a:p>
            <a:pPr algn="ctr"/>
            <a:r>
              <a:rPr lang="fr-FR" sz="2000"/>
              <a:t>33%</a:t>
            </a:r>
          </a:p>
        </p:txBody>
      </p:sp>
      <p:sp>
        <p:nvSpPr>
          <p:cNvPr id="610308" name="Rectangle 5"/>
          <p:cNvSpPr>
            <a:spLocks noChangeArrowheads="1"/>
          </p:cNvSpPr>
          <p:nvPr/>
        </p:nvSpPr>
        <p:spPr bwMode="auto">
          <a:xfrm>
            <a:off x="2590800" y="1524000"/>
            <a:ext cx="1752600" cy="685800"/>
          </a:xfrm>
          <a:prstGeom prst="rect">
            <a:avLst/>
          </a:prstGeom>
          <a:solidFill>
            <a:schemeClr val="accent1"/>
          </a:solidFill>
          <a:ln w="12700">
            <a:solidFill>
              <a:schemeClr val="tx1"/>
            </a:solidFill>
            <a:miter lim="800000"/>
            <a:headEnd/>
            <a:tailEnd/>
          </a:ln>
        </p:spPr>
        <p:txBody>
          <a:bodyPr wrap="none" anchor="ctr"/>
          <a:lstStyle/>
          <a:p>
            <a:pPr algn="ctr"/>
            <a:r>
              <a:rPr lang="fr-FR" sz="2000"/>
              <a:t>Les libérés</a:t>
            </a:r>
          </a:p>
          <a:p>
            <a:pPr algn="ctr"/>
            <a:r>
              <a:rPr lang="fr-FR" sz="2000"/>
              <a:t>45%</a:t>
            </a:r>
          </a:p>
        </p:txBody>
      </p:sp>
      <p:sp>
        <p:nvSpPr>
          <p:cNvPr id="610309" name="Rectangle 6"/>
          <p:cNvSpPr>
            <a:spLocks noChangeArrowheads="1"/>
          </p:cNvSpPr>
          <p:nvPr/>
        </p:nvSpPr>
        <p:spPr bwMode="auto">
          <a:xfrm>
            <a:off x="4724400" y="1524000"/>
            <a:ext cx="1752600" cy="685800"/>
          </a:xfrm>
          <a:prstGeom prst="rect">
            <a:avLst/>
          </a:prstGeom>
          <a:solidFill>
            <a:schemeClr val="accent1"/>
          </a:solidFill>
          <a:ln w="12700">
            <a:solidFill>
              <a:schemeClr val="tx1"/>
            </a:solidFill>
            <a:miter lim="800000"/>
            <a:headEnd/>
            <a:tailEnd/>
          </a:ln>
        </p:spPr>
        <p:txBody>
          <a:bodyPr wrap="none" anchor="ctr"/>
          <a:lstStyle/>
          <a:p>
            <a:pPr algn="ctr"/>
            <a:r>
              <a:rPr lang="fr-FR" sz="2000"/>
              <a:t>Les paisibles</a:t>
            </a:r>
          </a:p>
          <a:p>
            <a:pPr algn="ctr"/>
            <a:r>
              <a:rPr lang="fr-FR" sz="2000"/>
              <a:t>15,3%</a:t>
            </a:r>
          </a:p>
        </p:txBody>
      </p:sp>
      <p:sp>
        <p:nvSpPr>
          <p:cNvPr id="610310" name="Rectangle 7"/>
          <p:cNvSpPr>
            <a:spLocks noChangeArrowheads="1"/>
          </p:cNvSpPr>
          <p:nvPr/>
        </p:nvSpPr>
        <p:spPr bwMode="auto">
          <a:xfrm>
            <a:off x="6934200" y="1524000"/>
            <a:ext cx="1905000" cy="685800"/>
          </a:xfrm>
          <a:prstGeom prst="rect">
            <a:avLst/>
          </a:prstGeom>
          <a:solidFill>
            <a:schemeClr val="accent1"/>
          </a:solidFill>
          <a:ln w="12700">
            <a:solidFill>
              <a:schemeClr val="tx1"/>
            </a:solidFill>
            <a:miter lim="800000"/>
            <a:headEnd/>
            <a:tailEnd/>
          </a:ln>
        </p:spPr>
        <p:txBody>
          <a:bodyPr wrap="none" anchor="ctr"/>
          <a:lstStyle/>
          <a:p>
            <a:pPr algn="ctr"/>
            <a:r>
              <a:rPr lang="fr-FR" sz="2000"/>
              <a:t>Les grands ainés</a:t>
            </a:r>
          </a:p>
          <a:p>
            <a:pPr algn="ctr"/>
            <a:r>
              <a:rPr lang="fr-FR" sz="2000"/>
              <a:t>6,4%</a:t>
            </a:r>
          </a:p>
        </p:txBody>
      </p:sp>
      <p:sp>
        <p:nvSpPr>
          <p:cNvPr id="610311" name="AutoShape 14"/>
          <p:cNvSpPr>
            <a:spLocks noChangeArrowheads="1"/>
          </p:cNvSpPr>
          <p:nvPr/>
        </p:nvSpPr>
        <p:spPr bwMode="auto">
          <a:xfrm>
            <a:off x="1143000" y="2819400"/>
            <a:ext cx="381000" cy="685800"/>
          </a:xfrm>
          <a:prstGeom prst="downArrow">
            <a:avLst>
              <a:gd name="adj1" fmla="val 50000"/>
              <a:gd name="adj2" fmla="val 45000"/>
            </a:avLst>
          </a:prstGeom>
          <a:solidFill>
            <a:schemeClr val="accent1"/>
          </a:solidFill>
          <a:ln w="12700">
            <a:solidFill>
              <a:schemeClr val="tx1"/>
            </a:solidFill>
            <a:miter lim="800000"/>
            <a:headEnd/>
            <a:tailEnd/>
          </a:ln>
        </p:spPr>
        <p:txBody>
          <a:bodyPr wrap="none" anchor="ctr"/>
          <a:lstStyle/>
          <a:p>
            <a:endParaRPr lang="fr-FR"/>
          </a:p>
        </p:txBody>
      </p:sp>
      <p:sp>
        <p:nvSpPr>
          <p:cNvPr id="610312" name="AutoShape 17"/>
          <p:cNvSpPr>
            <a:spLocks noChangeArrowheads="1"/>
          </p:cNvSpPr>
          <p:nvPr/>
        </p:nvSpPr>
        <p:spPr bwMode="auto">
          <a:xfrm>
            <a:off x="3276600" y="2819400"/>
            <a:ext cx="381000" cy="685800"/>
          </a:xfrm>
          <a:prstGeom prst="downArrow">
            <a:avLst>
              <a:gd name="adj1" fmla="val 50000"/>
              <a:gd name="adj2" fmla="val 45000"/>
            </a:avLst>
          </a:prstGeom>
          <a:solidFill>
            <a:schemeClr val="accent1"/>
          </a:solidFill>
          <a:ln w="12700">
            <a:solidFill>
              <a:schemeClr val="tx1"/>
            </a:solidFill>
            <a:miter lim="800000"/>
            <a:headEnd/>
            <a:tailEnd/>
          </a:ln>
        </p:spPr>
        <p:txBody>
          <a:bodyPr wrap="none" anchor="ctr"/>
          <a:lstStyle/>
          <a:p>
            <a:endParaRPr lang="fr-FR"/>
          </a:p>
        </p:txBody>
      </p:sp>
      <p:sp>
        <p:nvSpPr>
          <p:cNvPr id="610313" name="AutoShape 18"/>
          <p:cNvSpPr>
            <a:spLocks noChangeArrowheads="1"/>
          </p:cNvSpPr>
          <p:nvPr/>
        </p:nvSpPr>
        <p:spPr bwMode="auto">
          <a:xfrm>
            <a:off x="5410200" y="2819400"/>
            <a:ext cx="381000" cy="685800"/>
          </a:xfrm>
          <a:prstGeom prst="downArrow">
            <a:avLst>
              <a:gd name="adj1" fmla="val 50000"/>
              <a:gd name="adj2" fmla="val 45000"/>
            </a:avLst>
          </a:prstGeom>
          <a:solidFill>
            <a:schemeClr val="accent1"/>
          </a:solidFill>
          <a:ln w="12700">
            <a:solidFill>
              <a:schemeClr val="tx1"/>
            </a:solidFill>
            <a:miter lim="800000"/>
            <a:headEnd/>
            <a:tailEnd/>
          </a:ln>
        </p:spPr>
        <p:txBody>
          <a:bodyPr wrap="none" anchor="ctr"/>
          <a:lstStyle/>
          <a:p>
            <a:endParaRPr lang="fr-FR"/>
          </a:p>
        </p:txBody>
      </p:sp>
      <p:sp>
        <p:nvSpPr>
          <p:cNvPr id="610314" name="AutoShape 19"/>
          <p:cNvSpPr>
            <a:spLocks noChangeArrowheads="1"/>
          </p:cNvSpPr>
          <p:nvPr/>
        </p:nvSpPr>
        <p:spPr bwMode="auto">
          <a:xfrm>
            <a:off x="7696200" y="2819400"/>
            <a:ext cx="381000" cy="685800"/>
          </a:xfrm>
          <a:prstGeom prst="downArrow">
            <a:avLst>
              <a:gd name="adj1" fmla="val 50000"/>
              <a:gd name="adj2" fmla="val 45000"/>
            </a:avLst>
          </a:prstGeom>
          <a:solidFill>
            <a:schemeClr val="accent1"/>
          </a:solidFill>
          <a:ln w="12700">
            <a:solidFill>
              <a:schemeClr val="tx1"/>
            </a:solidFill>
            <a:miter lim="800000"/>
            <a:headEnd/>
            <a:tailEnd/>
          </a:ln>
        </p:spPr>
        <p:txBody>
          <a:bodyPr wrap="none" anchor="ctr"/>
          <a:lstStyle/>
          <a:p>
            <a:endParaRPr lang="fr-FR"/>
          </a:p>
        </p:txBody>
      </p:sp>
      <p:sp>
        <p:nvSpPr>
          <p:cNvPr id="610315" name="Rectangle 20"/>
          <p:cNvSpPr>
            <a:spLocks noChangeArrowheads="1"/>
          </p:cNvSpPr>
          <p:nvPr/>
        </p:nvSpPr>
        <p:spPr bwMode="auto">
          <a:xfrm>
            <a:off x="457200" y="4191000"/>
            <a:ext cx="1752600" cy="685800"/>
          </a:xfrm>
          <a:prstGeom prst="rect">
            <a:avLst/>
          </a:prstGeom>
          <a:solidFill>
            <a:schemeClr val="accent1"/>
          </a:solidFill>
          <a:ln w="12700">
            <a:solidFill>
              <a:schemeClr val="tx1"/>
            </a:solidFill>
            <a:miter lim="800000"/>
            <a:headEnd/>
            <a:tailEnd/>
          </a:ln>
        </p:spPr>
        <p:txBody>
          <a:bodyPr wrap="none" anchor="ctr"/>
          <a:lstStyle/>
          <a:p>
            <a:pPr algn="ctr"/>
            <a:r>
              <a:rPr lang="fr-FR" sz="2000"/>
              <a:t>Les 50-59 ans</a:t>
            </a:r>
          </a:p>
          <a:p>
            <a:pPr algn="ctr"/>
            <a:r>
              <a:rPr lang="fr-FR" sz="2000"/>
              <a:t>5 889 650</a:t>
            </a:r>
          </a:p>
        </p:txBody>
      </p:sp>
      <p:sp>
        <p:nvSpPr>
          <p:cNvPr id="610316" name="Rectangle 21"/>
          <p:cNvSpPr>
            <a:spLocks noChangeArrowheads="1"/>
          </p:cNvSpPr>
          <p:nvPr/>
        </p:nvSpPr>
        <p:spPr bwMode="auto">
          <a:xfrm>
            <a:off x="2590800" y="4191000"/>
            <a:ext cx="1752600" cy="685800"/>
          </a:xfrm>
          <a:prstGeom prst="rect">
            <a:avLst/>
          </a:prstGeom>
          <a:solidFill>
            <a:schemeClr val="accent1"/>
          </a:solidFill>
          <a:ln w="12700">
            <a:solidFill>
              <a:schemeClr val="tx1"/>
            </a:solidFill>
            <a:miter lim="800000"/>
            <a:headEnd/>
            <a:tailEnd/>
          </a:ln>
        </p:spPr>
        <p:txBody>
          <a:bodyPr wrap="none" anchor="ctr"/>
          <a:lstStyle/>
          <a:p>
            <a:pPr algn="ctr"/>
            <a:r>
              <a:rPr lang="fr-FR" sz="2000"/>
              <a:t>Les 60-74 ans</a:t>
            </a:r>
          </a:p>
          <a:p>
            <a:pPr algn="ctr"/>
            <a:r>
              <a:rPr lang="fr-FR" sz="2000"/>
              <a:t>7 993 660</a:t>
            </a:r>
          </a:p>
        </p:txBody>
      </p:sp>
      <p:sp>
        <p:nvSpPr>
          <p:cNvPr id="610317" name="Rectangle 22"/>
          <p:cNvSpPr>
            <a:spLocks noChangeArrowheads="1"/>
          </p:cNvSpPr>
          <p:nvPr/>
        </p:nvSpPr>
        <p:spPr bwMode="auto">
          <a:xfrm>
            <a:off x="4800600" y="4191000"/>
            <a:ext cx="1752600" cy="685800"/>
          </a:xfrm>
          <a:prstGeom prst="rect">
            <a:avLst/>
          </a:prstGeom>
          <a:solidFill>
            <a:schemeClr val="accent1"/>
          </a:solidFill>
          <a:ln w="12700">
            <a:solidFill>
              <a:schemeClr val="tx1"/>
            </a:solidFill>
            <a:miter lim="800000"/>
            <a:headEnd/>
            <a:tailEnd/>
          </a:ln>
        </p:spPr>
        <p:txBody>
          <a:bodyPr wrap="none" anchor="ctr"/>
          <a:lstStyle/>
          <a:p>
            <a:pPr algn="ctr"/>
            <a:r>
              <a:rPr lang="fr-FR" sz="2000"/>
              <a:t>Les 75-84 ans</a:t>
            </a:r>
          </a:p>
          <a:p>
            <a:pPr algn="ctr"/>
            <a:r>
              <a:rPr lang="fr-FR" sz="2000"/>
              <a:t>2 700 636</a:t>
            </a:r>
          </a:p>
        </p:txBody>
      </p:sp>
      <p:sp>
        <p:nvSpPr>
          <p:cNvPr id="610318" name="Rectangle 23"/>
          <p:cNvSpPr>
            <a:spLocks noChangeArrowheads="1"/>
          </p:cNvSpPr>
          <p:nvPr/>
        </p:nvSpPr>
        <p:spPr bwMode="auto">
          <a:xfrm>
            <a:off x="6858000" y="4191000"/>
            <a:ext cx="1905000" cy="685800"/>
          </a:xfrm>
          <a:prstGeom prst="rect">
            <a:avLst/>
          </a:prstGeom>
          <a:solidFill>
            <a:schemeClr val="accent1"/>
          </a:solidFill>
          <a:ln w="12700">
            <a:solidFill>
              <a:schemeClr val="tx1"/>
            </a:solidFill>
            <a:miter lim="800000"/>
            <a:headEnd/>
            <a:tailEnd/>
          </a:ln>
        </p:spPr>
        <p:txBody>
          <a:bodyPr wrap="none" anchor="ctr"/>
          <a:lstStyle/>
          <a:p>
            <a:pPr algn="ctr"/>
            <a:r>
              <a:rPr lang="fr-FR" sz="2000"/>
              <a:t>Les 85 ans et plus</a:t>
            </a:r>
          </a:p>
          <a:p>
            <a:pPr algn="ctr"/>
            <a:r>
              <a:rPr lang="fr-FR" sz="2000"/>
              <a:t>1 151 389</a:t>
            </a:r>
          </a:p>
        </p:txBody>
      </p:sp>
      <p:sp>
        <p:nvSpPr>
          <p:cNvPr id="610319" name="Rectangle 24"/>
          <p:cNvSpPr>
            <a:spLocks noChangeArrowheads="1"/>
          </p:cNvSpPr>
          <p:nvPr/>
        </p:nvSpPr>
        <p:spPr bwMode="auto">
          <a:xfrm>
            <a:off x="381000" y="5486400"/>
            <a:ext cx="8305800" cy="990600"/>
          </a:xfrm>
          <a:prstGeom prst="rect">
            <a:avLst/>
          </a:prstGeom>
          <a:noFill/>
          <a:ln w="12700">
            <a:noFill/>
            <a:miter lim="800000"/>
            <a:headEnd/>
            <a:tailEnd/>
          </a:ln>
        </p:spPr>
        <p:txBody>
          <a:bodyPr wrap="none" anchor="ctr"/>
          <a:lstStyle/>
          <a:p>
            <a:pPr algn="ctr"/>
            <a:r>
              <a:rPr lang="fr-FR" sz="2000"/>
              <a:t>Ils sont déjà 17 745 000 (soit 30,3% de l’ensemble de la population française) et </a:t>
            </a:r>
          </a:p>
          <a:p>
            <a:pPr algn="ctr"/>
            <a:r>
              <a:rPr lang="fr-FR" sz="2000"/>
              <a:t>seront 20 millions d’ici 2005 (soit 34% de la population française)</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a:xfrm>
            <a:off x="762000" y="304800"/>
            <a:ext cx="7791450" cy="1143000"/>
          </a:xfrm>
        </p:spPr>
        <p:txBody>
          <a:bodyPr>
            <a:normAutofit fontScale="90000"/>
          </a:bodyPr>
          <a:lstStyle/>
          <a:p>
            <a:pPr algn="ctr"/>
            <a:r>
              <a:rPr lang="fr-FR" sz="3600" b="1" i="1" dirty="0" smtClean="0"/>
              <a:t/>
            </a:r>
            <a:br>
              <a:rPr lang="fr-FR" sz="3600" b="1" i="1" dirty="0" smtClean="0"/>
            </a:br>
            <a:r>
              <a:rPr lang="fr-FR" sz="3600" b="1" i="1" dirty="0" smtClean="0"/>
              <a:t>Classement des besoins par niveau :</a:t>
            </a:r>
            <a:br>
              <a:rPr lang="fr-FR" sz="3600" b="1" i="1" dirty="0" smtClean="0"/>
            </a:br>
            <a:r>
              <a:rPr lang="fr-FR" sz="3600" b="1" i="1" dirty="0" smtClean="0"/>
              <a:t>pyramide de </a:t>
            </a:r>
            <a:r>
              <a:rPr lang="fr-FR" sz="3600" b="1" i="1" dirty="0" err="1" smtClean="0"/>
              <a:t>Maslow</a:t>
            </a:r>
            <a:r>
              <a:rPr lang="fr-FR" sz="3600" b="1" i="1" dirty="0" smtClean="0"/>
              <a:t> </a:t>
            </a:r>
            <a:br>
              <a:rPr lang="fr-FR" sz="3600" b="1" i="1" dirty="0" smtClean="0"/>
            </a:br>
            <a:r>
              <a:rPr lang="fr-FR" sz="3600" b="1" i="1" dirty="0" smtClean="0"/>
              <a:t/>
            </a:r>
            <a:br>
              <a:rPr lang="fr-FR" sz="3600" b="1" i="1" dirty="0" smtClean="0"/>
            </a:br>
            <a:endParaRPr lang="fr-FR" sz="3600" b="1" i="1" dirty="0" smtClean="0"/>
          </a:p>
        </p:txBody>
      </p:sp>
      <p:sp>
        <p:nvSpPr>
          <p:cNvPr id="611331" name="AutoShape 3"/>
          <p:cNvSpPr>
            <a:spLocks noChangeArrowheads="1"/>
          </p:cNvSpPr>
          <p:nvPr/>
        </p:nvSpPr>
        <p:spPr bwMode="auto">
          <a:xfrm>
            <a:off x="533400" y="1295400"/>
            <a:ext cx="7696200" cy="4953000"/>
          </a:xfrm>
          <a:prstGeom prst="triangle">
            <a:avLst>
              <a:gd name="adj" fmla="val 50000"/>
            </a:avLst>
          </a:prstGeom>
          <a:solidFill>
            <a:schemeClr val="accent1"/>
          </a:solidFill>
          <a:ln w="12700">
            <a:solidFill>
              <a:schemeClr val="tx1"/>
            </a:solidFill>
            <a:miter lim="800000"/>
            <a:headEnd/>
            <a:tailEnd/>
          </a:ln>
        </p:spPr>
        <p:txBody>
          <a:bodyPr wrap="none" anchor="ctr"/>
          <a:lstStyle/>
          <a:p>
            <a:endParaRPr lang="fr-FR"/>
          </a:p>
        </p:txBody>
      </p:sp>
      <p:sp>
        <p:nvSpPr>
          <p:cNvPr id="33796" name="Rectangle 4"/>
          <p:cNvSpPr>
            <a:spLocks noChangeArrowheads="1"/>
          </p:cNvSpPr>
          <p:nvPr/>
        </p:nvSpPr>
        <p:spPr bwMode="auto">
          <a:xfrm>
            <a:off x="2819400" y="5638800"/>
            <a:ext cx="3048000" cy="457200"/>
          </a:xfrm>
          <a:prstGeom prst="rect">
            <a:avLst/>
          </a:prstGeom>
          <a:solidFill>
            <a:schemeClr val="accent1"/>
          </a:solidFill>
          <a:ln w="12700">
            <a:noFill/>
            <a:miter lim="800000"/>
            <a:headEnd/>
            <a:tailEnd/>
          </a:ln>
        </p:spPr>
        <p:txBody>
          <a:bodyPr wrap="none" anchor="ctr"/>
          <a:lstStyle/>
          <a:p>
            <a:pPr algn="ctr"/>
            <a:r>
              <a:rPr lang="fr-FR" sz="2000"/>
              <a:t>Besoins physiologiques</a:t>
            </a:r>
          </a:p>
        </p:txBody>
      </p:sp>
      <p:sp>
        <p:nvSpPr>
          <p:cNvPr id="33799" name="Rectangle 7"/>
          <p:cNvSpPr>
            <a:spLocks noChangeArrowheads="1"/>
          </p:cNvSpPr>
          <p:nvPr/>
        </p:nvSpPr>
        <p:spPr bwMode="auto">
          <a:xfrm>
            <a:off x="2895600" y="4953000"/>
            <a:ext cx="2743200" cy="381000"/>
          </a:xfrm>
          <a:prstGeom prst="rect">
            <a:avLst/>
          </a:prstGeom>
          <a:solidFill>
            <a:schemeClr val="accent1"/>
          </a:solidFill>
          <a:ln w="12700">
            <a:noFill/>
            <a:miter lim="800000"/>
            <a:headEnd/>
            <a:tailEnd/>
          </a:ln>
        </p:spPr>
        <p:txBody>
          <a:bodyPr wrap="none" anchor="ctr"/>
          <a:lstStyle/>
          <a:p>
            <a:pPr algn="ctr"/>
            <a:r>
              <a:rPr lang="fr-FR" sz="2000"/>
              <a:t>Besoin de sécurité</a:t>
            </a:r>
          </a:p>
        </p:txBody>
      </p:sp>
      <p:sp>
        <p:nvSpPr>
          <p:cNvPr id="33801" name="Rectangle 9"/>
          <p:cNvSpPr>
            <a:spLocks noChangeArrowheads="1"/>
          </p:cNvSpPr>
          <p:nvPr/>
        </p:nvSpPr>
        <p:spPr bwMode="auto">
          <a:xfrm>
            <a:off x="3048000" y="4114800"/>
            <a:ext cx="2667000" cy="457200"/>
          </a:xfrm>
          <a:prstGeom prst="rect">
            <a:avLst/>
          </a:prstGeom>
          <a:solidFill>
            <a:schemeClr val="accent1"/>
          </a:solidFill>
          <a:ln w="12700">
            <a:noFill/>
            <a:miter lim="800000"/>
            <a:headEnd/>
            <a:tailEnd/>
          </a:ln>
        </p:spPr>
        <p:txBody>
          <a:bodyPr wrap="none" anchor="ctr"/>
          <a:lstStyle/>
          <a:p>
            <a:pPr algn="ctr"/>
            <a:r>
              <a:rPr lang="fr-FR" sz="2000"/>
              <a:t>Besoin d’appartenance</a:t>
            </a:r>
          </a:p>
        </p:txBody>
      </p:sp>
      <p:sp>
        <p:nvSpPr>
          <p:cNvPr id="33803" name="Rectangle 11"/>
          <p:cNvSpPr>
            <a:spLocks noChangeArrowheads="1"/>
          </p:cNvSpPr>
          <p:nvPr/>
        </p:nvSpPr>
        <p:spPr bwMode="auto">
          <a:xfrm>
            <a:off x="3276600" y="3429000"/>
            <a:ext cx="2286000" cy="381000"/>
          </a:xfrm>
          <a:prstGeom prst="rect">
            <a:avLst/>
          </a:prstGeom>
          <a:solidFill>
            <a:schemeClr val="accent1"/>
          </a:solidFill>
          <a:ln w="12700">
            <a:noFill/>
            <a:miter lim="800000"/>
            <a:headEnd/>
            <a:tailEnd/>
          </a:ln>
        </p:spPr>
        <p:txBody>
          <a:bodyPr wrap="none" anchor="ctr"/>
          <a:lstStyle/>
          <a:p>
            <a:pPr algn="ctr"/>
            <a:r>
              <a:rPr lang="fr-FR" sz="2000"/>
              <a:t>Besoin d’estime</a:t>
            </a:r>
          </a:p>
        </p:txBody>
      </p:sp>
      <p:sp>
        <p:nvSpPr>
          <p:cNvPr id="33805" name="Rectangle 13"/>
          <p:cNvSpPr>
            <a:spLocks noChangeArrowheads="1"/>
          </p:cNvSpPr>
          <p:nvPr/>
        </p:nvSpPr>
        <p:spPr bwMode="auto">
          <a:xfrm>
            <a:off x="3505200" y="2438400"/>
            <a:ext cx="1676400" cy="685800"/>
          </a:xfrm>
          <a:prstGeom prst="rect">
            <a:avLst/>
          </a:prstGeom>
          <a:solidFill>
            <a:schemeClr val="accent1"/>
          </a:solidFill>
          <a:ln w="12700">
            <a:noFill/>
            <a:miter lim="800000"/>
            <a:headEnd/>
            <a:tailEnd/>
          </a:ln>
        </p:spPr>
        <p:txBody>
          <a:bodyPr wrap="none" anchor="ctr"/>
          <a:lstStyle/>
          <a:p>
            <a:pPr algn="ctr"/>
            <a:r>
              <a:rPr lang="fr-FR" sz="2000"/>
              <a:t>Besoin </a:t>
            </a:r>
          </a:p>
          <a:p>
            <a:pPr algn="ctr"/>
            <a:r>
              <a:rPr lang="fr-FR" sz="2000"/>
              <a:t>d’accomplissement</a:t>
            </a:r>
          </a:p>
        </p:txBody>
      </p:sp>
      <p:sp>
        <p:nvSpPr>
          <p:cNvPr id="611337" name="Line 19"/>
          <p:cNvSpPr>
            <a:spLocks noChangeShapeType="1"/>
          </p:cNvSpPr>
          <p:nvPr/>
        </p:nvSpPr>
        <p:spPr bwMode="auto">
          <a:xfrm>
            <a:off x="1676400" y="4800600"/>
            <a:ext cx="5410200" cy="0"/>
          </a:xfrm>
          <a:prstGeom prst="line">
            <a:avLst/>
          </a:prstGeom>
          <a:noFill/>
          <a:ln w="12700">
            <a:solidFill>
              <a:schemeClr val="tx1"/>
            </a:solidFill>
            <a:round/>
            <a:headEnd/>
            <a:tailEnd/>
          </a:ln>
        </p:spPr>
        <p:txBody>
          <a:bodyPr/>
          <a:lstStyle/>
          <a:p>
            <a:endParaRPr lang="fr-FR"/>
          </a:p>
        </p:txBody>
      </p:sp>
      <p:sp>
        <p:nvSpPr>
          <p:cNvPr id="611338" name="Line 20"/>
          <p:cNvSpPr>
            <a:spLocks noChangeShapeType="1"/>
          </p:cNvSpPr>
          <p:nvPr/>
        </p:nvSpPr>
        <p:spPr bwMode="auto">
          <a:xfrm>
            <a:off x="1066800" y="5562600"/>
            <a:ext cx="6629400" cy="0"/>
          </a:xfrm>
          <a:prstGeom prst="line">
            <a:avLst/>
          </a:prstGeom>
          <a:noFill/>
          <a:ln w="12700">
            <a:solidFill>
              <a:schemeClr val="tx1"/>
            </a:solidFill>
            <a:round/>
            <a:headEnd/>
            <a:tailEnd/>
          </a:ln>
        </p:spPr>
        <p:txBody>
          <a:bodyPr/>
          <a:lstStyle/>
          <a:p>
            <a:endParaRPr lang="fr-FR"/>
          </a:p>
        </p:txBody>
      </p:sp>
      <p:sp>
        <p:nvSpPr>
          <p:cNvPr id="611339" name="Line 21"/>
          <p:cNvSpPr>
            <a:spLocks noChangeShapeType="1"/>
          </p:cNvSpPr>
          <p:nvPr/>
        </p:nvSpPr>
        <p:spPr bwMode="auto">
          <a:xfrm>
            <a:off x="2819400" y="3352800"/>
            <a:ext cx="3200400" cy="0"/>
          </a:xfrm>
          <a:prstGeom prst="line">
            <a:avLst/>
          </a:prstGeom>
          <a:noFill/>
          <a:ln w="12700">
            <a:solidFill>
              <a:schemeClr val="tx1"/>
            </a:solidFill>
            <a:round/>
            <a:headEnd/>
            <a:tailEnd/>
          </a:ln>
        </p:spPr>
        <p:txBody>
          <a:bodyPr/>
          <a:lstStyle/>
          <a:p>
            <a:endParaRPr lang="fr-FR"/>
          </a:p>
        </p:txBody>
      </p:sp>
      <p:sp>
        <p:nvSpPr>
          <p:cNvPr id="611340" name="Line 23"/>
          <p:cNvSpPr>
            <a:spLocks noChangeShapeType="1"/>
          </p:cNvSpPr>
          <p:nvPr/>
        </p:nvSpPr>
        <p:spPr bwMode="auto">
          <a:xfrm>
            <a:off x="2362200" y="3962400"/>
            <a:ext cx="4114800" cy="0"/>
          </a:xfrm>
          <a:prstGeom prst="line">
            <a:avLst/>
          </a:prstGeom>
          <a:noFill/>
          <a:ln w="12700">
            <a:solidFill>
              <a:schemeClr val="tx1"/>
            </a:solidFill>
            <a:round/>
            <a:headEnd/>
            <a:tailEnd/>
          </a:ln>
        </p:spPr>
        <p:txBody>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 calcmode="lin" valueType="num">
                                      <p:cBhvr additive="base">
                                        <p:cTn id="7" dur="500" fill="hold"/>
                                        <p:tgtEl>
                                          <p:spTgt spid="33796"/>
                                        </p:tgtEl>
                                        <p:attrNameLst>
                                          <p:attrName>ppt_x</p:attrName>
                                        </p:attrNameLst>
                                      </p:cBhvr>
                                      <p:tavLst>
                                        <p:tav tm="0">
                                          <p:val>
                                            <p:strVal val="0-#ppt_w/2"/>
                                          </p:val>
                                        </p:tav>
                                        <p:tav tm="100000">
                                          <p:val>
                                            <p:strVal val="#ppt_x"/>
                                          </p:val>
                                        </p:tav>
                                      </p:tavLst>
                                    </p:anim>
                                    <p:anim calcmode="lin" valueType="num">
                                      <p:cBhvr additive="base">
                                        <p:cTn id="8" dur="500" fill="hold"/>
                                        <p:tgtEl>
                                          <p:spTgt spid="337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9"/>
                                        </p:tgtEl>
                                        <p:attrNameLst>
                                          <p:attrName>style.visibility</p:attrName>
                                        </p:attrNameLst>
                                      </p:cBhvr>
                                      <p:to>
                                        <p:strVal val="visible"/>
                                      </p:to>
                                    </p:set>
                                    <p:anim calcmode="lin" valueType="num">
                                      <p:cBhvr additive="base">
                                        <p:cTn id="13" dur="500" fill="hold"/>
                                        <p:tgtEl>
                                          <p:spTgt spid="33799"/>
                                        </p:tgtEl>
                                        <p:attrNameLst>
                                          <p:attrName>ppt_x</p:attrName>
                                        </p:attrNameLst>
                                      </p:cBhvr>
                                      <p:tavLst>
                                        <p:tav tm="0">
                                          <p:val>
                                            <p:strVal val="0-#ppt_w/2"/>
                                          </p:val>
                                        </p:tav>
                                        <p:tav tm="100000">
                                          <p:val>
                                            <p:strVal val="#ppt_x"/>
                                          </p:val>
                                        </p:tav>
                                      </p:tavLst>
                                    </p:anim>
                                    <p:anim calcmode="lin" valueType="num">
                                      <p:cBhvr additive="base">
                                        <p:cTn id="14" dur="500" fill="hold"/>
                                        <p:tgtEl>
                                          <p:spTgt spid="3379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801"/>
                                        </p:tgtEl>
                                        <p:attrNameLst>
                                          <p:attrName>style.visibility</p:attrName>
                                        </p:attrNameLst>
                                      </p:cBhvr>
                                      <p:to>
                                        <p:strVal val="visible"/>
                                      </p:to>
                                    </p:set>
                                    <p:anim calcmode="lin" valueType="num">
                                      <p:cBhvr additive="base">
                                        <p:cTn id="19" dur="500" fill="hold"/>
                                        <p:tgtEl>
                                          <p:spTgt spid="33801"/>
                                        </p:tgtEl>
                                        <p:attrNameLst>
                                          <p:attrName>ppt_x</p:attrName>
                                        </p:attrNameLst>
                                      </p:cBhvr>
                                      <p:tavLst>
                                        <p:tav tm="0">
                                          <p:val>
                                            <p:strVal val="0-#ppt_w/2"/>
                                          </p:val>
                                        </p:tav>
                                        <p:tav tm="100000">
                                          <p:val>
                                            <p:strVal val="#ppt_x"/>
                                          </p:val>
                                        </p:tav>
                                      </p:tavLst>
                                    </p:anim>
                                    <p:anim calcmode="lin" valueType="num">
                                      <p:cBhvr additive="base">
                                        <p:cTn id="20" dur="500" fill="hold"/>
                                        <p:tgtEl>
                                          <p:spTgt spid="3380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3803"/>
                                        </p:tgtEl>
                                        <p:attrNameLst>
                                          <p:attrName>style.visibility</p:attrName>
                                        </p:attrNameLst>
                                      </p:cBhvr>
                                      <p:to>
                                        <p:strVal val="visible"/>
                                      </p:to>
                                    </p:set>
                                    <p:anim calcmode="lin" valueType="num">
                                      <p:cBhvr additive="base">
                                        <p:cTn id="25" dur="500" fill="hold"/>
                                        <p:tgtEl>
                                          <p:spTgt spid="33803"/>
                                        </p:tgtEl>
                                        <p:attrNameLst>
                                          <p:attrName>ppt_x</p:attrName>
                                        </p:attrNameLst>
                                      </p:cBhvr>
                                      <p:tavLst>
                                        <p:tav tm="0">
                                          <p:val>
                                            <p:strVal val="0-#ppt_w/2"/>
                                          </p:val>
                                        </p:tav>
                                        <p:tav tm="100000">
                                          <p:val>
                                            <p:strVal val="#ppt_x"/>
                                          </p:val>
                                        </p:tav>
                                      </p:tavLst>
                                    </p:anim>
                                    <p:anim calcmode="lin" valueType="num">
                                      <p:cBhvr additive="base">
                                        <p:cTn id="26" dur="500" fill="hold"/>
                                        <p:tgtEl>
                                          <p:spTgt spid="3380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3805"/>
                                        </p:tgtEl>
                                        <p:attrNameLst>
                                          <p:attrName>style.visibility</p:attrName>
                                        </p:attrNameLst>
                                      </p:cBhvr>
                                      <p:to>
                                        <p:strVal val="visible"/>
                                      </p:to>
                                    </p:set>
                                    <p:anim calcmode="lin" valueType="num">
                                      <p:cBhvr additive="base">
                                        <p:cTn id="31" dur="500" fill="hold"/>
                                        <p:tgtEl>
                                          <p:spTgt spid="33805"/>
                                        </p:tgtEl>
                                        <p:attrNameLst>
                                          <p:attrName>ppt_x</p:attrName>
                                        </p:attrNameLst>
                                      </p:cBhvr>
                                      <p:tavLst>
                                        <p:tav tm="0">
                                          <p:val>
                                            <p:strVal val="0-#ppt_w/2"/>
                                          </p:val>
                                        </p:tav>
                                        <p:tav tm="100000">
                                          <p:val>
                                            <p:strVal val="#ppt_x"/>
                                          </p:val>
                                        </p:tav>
                                      </p:tavLst>
                                    </p:anim>
                                    <p:anim calcmode="lin" valueType="num">
                                      <p:cBhvr additive="base">
                                        <p:cTn id="32" dur="500" fill="hold"/>
                                        <p:tgtEl>
                                          <p:spTgt spid="338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nimBg="1" autoUpdateAnimBg="0"/>
      <p:bldP spid="33799" grpId="0" animBg="1" autoUpdateAnimBg="0"/>
      <p:bldP spid="33801" grpId="0" animBg="1" autoUpdateAnimBg="0"/>
      <p:bldP spid="33803" grpId="0" animBg="1" autoUpdateAnimBg="0"/>
      <p:bldP spid="33805" grpId="0" animBg="1"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Titre 1"/>
          <p:cNvSpPr>
            <a:spLocks noGrp="1"/>
          </p:cNvSpPr>
          <p:nvPr>
            <p:ph type="title"/>
          </p:nvPr>
        </p:nvSpPr>
        <p:spPr>
          <a:xfrm>
            <a:off x="1150938" y="214313"/>
            <a:ext cx="4284662" cy="46037"/>
          </a:xfrm>
        </p:spPr>
        <p:txBody>
          <a:bodyPr>
            <a:normAutofit fontScale="90000"/>
          </a:bodyPr>
          <a:lstStyle/>
          <a:p>
            <a:endParaRPr lang="fr-FR" dirty="0" smtClean="0"/>
          </a:p>
        </p:txBody>
      </p:sp>
      <p:graphicFrame>
        <p:nvGraphicFramePr>
          <p:cNvPr id="4" name="Espace réservé du contenu 3"/>
          <p:cNvGraphicFramePr>
            <a:graphicFrameLocks noGrp="1"/>
          </p:cNvGraphicFramePr>
          <p:nvPr>
            <p:ph idx="1"/>
          </p:nvPr>
        </p:nvGraphicFramePr>
        <p:xfrm>
          <a:off x="1187450" y="836613"/>
          <a:ext cx="7772400" cy="9503074"/>
        </p:xfrm>
        <a:graphic>
          <a:graphicData uri="http://schemas.openxmlformats.org/drawingml/2006/table">
            <a:tbl>
              <a:tblPr firstRow="1" bandRow="1">
                <a:tableStyleId>{5C22544A-7EE6-4342-B048-85BDC9FD1C3A}</a:tableStyleId>
              </a:tblPr>
              <a:tblGrid>
                <a:gridCol w="2590800"/>
                <a:gridCol w="2590800"/>
                <a:gridCol w="2590800"/>
              </a:tblGrid>
              <a:tr h="525445">
                <a:tc>
                  <a:txBody>
                    <a:bodyPr/>
                    <a:lstStyle/>
                    <a:p>
                      <a:r>
                        <a:rPr lang="fr-FR" dirty="0" smtClean="0"/>
                        <a:t>Besoins</a:t>
                      </a:r>
                      <a:endParaRPr lang="fr-FR" dirty="0"/>
                    </a:p>
                  </a:txBody>
                  <a:tcPr/>
                </a:tc>
                <a:tc>
                  <a:txBody>
                    <a:bodyPr/>
                    <a:lstStyle/>
                    <a:p>
                      <a:r>
                        <a:rPr lang="fr-FR" dirty="0" smtClean="0"/>
                        <a:t>Caractéristiques</a:t>
                      </a:r>
                      <a:endParaRPr lang="fr-FR" dirty="0"/>
                    </a:p>
                  </a:txBody>
                  <a:tcPr/>
                </a:tc>
                <a:tc>
                  <a:txBody>
                    <a:bodyPr/>
                    <a:lstStyle/>
                    <a:p>
                      <a:r>
                        <a:rPr lang="fr-FR" dirty="0" smtClean="0"/>
                        <a:t>Exemples</a:t>
                      </a:r>
                      <a:endParaRPr lang="fr-FR" dirty="0"/>
                    </a:p>
                  </a:txBody>
                  <a:tcPr/>
                </a:tc>
              </a:tr>
              <a:tr h="2461676">
                <a:tc>
                  <a:txBody>
                    <a:bodyPr/>
                    <a:lstStyle/>
                    <a:p>
                      <a:r>
                        <a:rPr lang="fr-FR" dirty="0" smtClean="0"/>
                        <a:t>physiologique</a:t>
                      </a:r>
                      <a:endParaRPr lang="fr-FR" dirty="0"/>
                    </a:p>
                  </a:txBody>
                  <a:tcPr/>
                </a:tc>
                <a:tc>
                  <a:txBody>
                    <a:bodyPr/>
                    <a:lstStyle/>
                    <a:p>
                      <a:r>
                        <a:rPr lang="fr-FR" dirty="0" smtClean="0"/>
                        <a:t>Relatif à la survie et a la reproduction de l’espèce. Ils sont cycliques et momentanément saturables</a:t>
                      </a:r>
                      <a:endParaRPr lang="fr-FR" dirty="0"/>
                    </a:p>
                  </a:txBody>
                  <a:tcPr/>
                </a:tc>
                <a:tc>
                  <a:txBody>
                    <a:bodyPr/>
                    <a:lstStyle/>
                    <a:p>
                      <a:r>
                        <a:rPr lang="fr-FR" dirty="0" smtClean="0"/>
                        <a:t>Faim, soif</a:t>
                      </a:r>
                      <a:endParaRPr lang="fr-FR" dirty="0"/>
                    </a:p>
                  </a:txBody>
                  <a:tcPr/>
                </a:tc>
              </a:tr>
              <a:tr h="1684304">
                <a:tc>
                  <a:txBody>
                    <a:bodyPr/>
                    <a:lstStyle/>
                    <a:p>
                      <a:r>
                        <a:rPr lang="fr-FR" dirty="0" smtClean="0"/>
                        <a:t>De sécurité</a:t>
                      </a:r>
                      <a:endParaRPr lang="fr-FR" dirty="0"/>
                    </a:p>
                  </a:txBody>
                  <a:tcPr/>
                </a:tc>
                <a:tc>
                  <a:txBody>
                    <a:bodyPr/>
                    <a:lstStyle/>
                    <a:p>
                      <a:r>
                        <a:rPr lang="fr-FR" dirty="0" smtClean="0"/>
                        <a:t>Essentiels à l’intégrité, a la santé, tant psychique que physique de l’individu</a:t>
                      </a:r>
                      <a:endParaRPr lang="fr-FR" dirty="0"/>
                    </a:p>
                  </a:txBody>
                  <a:tcPr/>
                </a:tc>
                <a:tc>
                  <a:txBody>
                    <a:bodyPr/>
                    <a:lstStyle/>
                    <a:p>
                      <a:r>
                        <a:rPr lang="fr-FR" dirty="0" smtClean="0"/>
                        <a:t>Protection ( physique</a:t>
                      </a:r>
                      <a:r>
                        <a:rPr lang="fr-FR" baseline="0" dirty="0" smtClean="0"/>
                        <a:t> et morale)</a:t>
                      </a:r>
                      <a:endParaRPr lang="fr-FR" dirty="0"/>
                    </a:p>
                  </a:txBody>
                  <a:tcPr/>
                </a:tc>
              </a:tr>
              <a:tr h="1295619">
                <a:tc>
                  <a:txBody>
                    <a:bodyPr/>
                    <a:lstStyle/>
                    <a:p>
                      <a:r>
                        <a:rPr lang="fr-FR" dirty="0" smtClean="0"/>
                        <a:t>affectif</a:t>
                      </a:r>
                      <a:r>
                        <a:rPr lang="fr-FR" baseline="0" dirty="0" smtClean="0"/>
                        <a:t> (d’appartenance)</a:t>
                      </a:r>
                      <a:endParaRPr lang="fr-FR" dirty="0"/>
                    </a:p>
                  </a:txBody>
                  <a:tcPr/>
                </a:tc>
                <a:tc>
                  <a:txBody>
                    <a:bodyPr/>
                    <a:lstStyle/>
                    <a:p>
                      <a:r>
                        <a:rPr lang="fr-FR" dirty="0" smtClean="0"/>
                        <a:t>Relatif à l’intégration dans le groupe social de référence</a:t>
                      </a:r>
                      <a:endParaRPr lang="fr-FR" dirty="0"/>
                    </a:p>
                  </a:txBody>
                  <a:tcPr/>
                </a:tc>
                <a:tc>
                  <a:txBody>
                    <a:bodyPr/>
                    <a:lstStyle/>
                    <a:p>
                      <a:r>
                        <a:rPr lang="fr-FR" dirty="0" smtClean="0"/>
                        <a:t>Famille, amis, symboles d’appartenance ( maison, automobile)</a:t>
                      </a:r>
                      <a:endParaRPr lang="fr-FR" dirty="0"/>
                    </a:p>
                  </a:txBody>
                  <a:tcPr/>
                </a:tc>
              </a:tr>
              <a:tr h="2072990">
                <a:tc>
                  <a:txBody>
                    <a:bodyPr/>
                    <a:lstStyle/>
                    <a:p>
                      <a:r>
                        <a:rPr lang="fr-FR" dirty="0" smtClean="0"/>
                        <a:t>D’estime</a:t>
                      </a:r>
                      <a:endParaRPr lang="fr-FR" dirty="0"/>
                    </a:p>
                  </a:txBody>
                  <a:tcPr/>
                </a:tc>
                <a:tc>
                  <a:txBody>
                    <a:bodyPr/>
                    <a:lstStyle/>
                    <a:p>
                      <a:r>
                        <a:rPr lang="fr-FR" dirty="0" smtClean="0"/>
                        <a:t>Relatif</a:t>
                      </a:r>
                      <a:r>
                        <a:rPr lang="fr-FR" baseline="0" dirty="0" smtClean="0"/>
                        <a:t> à la reconnaissance par le groupe et à la recherche d’un statut social</a:t>
                      </a:r>
                      <a:endParaRPr lang="fr-FR" dirty="0"/>
                    </a:p>
                  </a:txBody>
                  <a:tcPr/>
                </a:tc>
                <a:tc>
                  <a:txBody>
                    <a:bodyPr/>
                    <a:lstStyle/>
                    <a:p>
                      <a:r>
                        <a:rPr lang="fr-FR" dirty="0" smtClean="0"/>
                        <a:t>Prestige, réussite</a:t>
                      </a:r>
                      <a:endParaRPr lang="fr-FR" dirty="0"/>
                    </a:p>
                  </a:txBody>
                  <a:tcPr/>
                </a:tc>
              </a:tr>
              <a:tr h="525445">
                <a:tc>
                  <a:txBody>
                    <a:bodyPr/>
                    <a:lstStyle/>
                    <a:p>
                      <a:r>
                        <a:rPr lang="fr-FR" dirty="0" smtClean="0"/>
                        <a:t>D’auto expression </a:t>
                      </a:r>
                      <a:endParaRPr lang="fr-FR" dirty="0"/>
                    </a:p>
                  </a:txBody>
                  <a:tcPr/>
                </a:tc>
                <a:tc>
                  <a:txBody>
                    <a:bodyPr/>
                    <a:lstStyle/>
                    <a:p>
                      <a:r>
                        <a:rPr lang="fr-FR" dirty="0" smtClean="0"/>
                        <a:t>Relatifs à l’accomplissement</a:t>
                      </a:r>
                      <a:r>
                        <a:rPr lang="fr-FR" baseline="0" dirty="0" smtClean="0"/>
                        <a:t> de soi et à la recherche de valeurs personnelles, de sens à la vie.</a:t>
                      </a:r>
                      <a:endParaRPr lang="fr-FR" dirty="0"/>
                    </a:p>
                  </a:txBody>
                  <a:tcPr/>
                </a:tc>
                <a:tc>
                  <a:txBody>
                    <a:bodyPr/>
                    <a:lstStyle/>
                    <a:p>
                      <a:r>
                        <a:rPr lang="fr-FR" dirty="0" smtClean="0"/>
                        <a:t>Dépassement de soi par le sport, développement de la personnalité</a:t>
                      </a:r>
                      <a:r>
                        <a:rPr lang="fr-FR" baseline="0" dirty="0" smtClean="0"/>
                        <a:t> par l’activité artistique.</a:t>
                      </a:r>
                      <a:endParaRPr lang="fr-FR" dirty="0"/>
                    </a:p>
                  </a:txBody>
                  <a:tcPr/>
                </a:tc>
              </a:tr>
            </a:tbl>
          </a:graphicData>
        </a:graphic>
      </p:graphicFrame>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4" name="Object 2"/>
          <p:cNvGraphicFramePr>
            <a:graphicFrameLocks/>
          </p:cNvGraphicFramePr>
          <p:nvPr/>
        </p:nvGraphicFramePr>
        <p:xfrm>
          <a:off x="1619250" y="1268413"/>
          <a:ext cx="5130800" cy="4095750"/>
        </p:xfrm>
        <a:graphic>
          <a:graphicData uri="http://schemas.openxmlformats.org/presentationml/2006/ole">
            <p:oleObj spid="_x0000_s2050" name="Clip" r:id="rId4" imgW="2286000" imgH="1825560" progId="MS_ClipArt_Gallery.2">
              <p:embed/>
            </p:oleObj>
          </a:graphicData>
        </a:graphic>
      </p:graphicFrame>
      <p:sp>
        <p:nvSpPr>
          <p:cNvPr id="73735" name="Rectangle 7"/>
          <p:cNvSpPr>
            <a:spLocks noChangeArrowheads="1"/>
          </p:cNvSpPr>
          <p:nvPr/>
        </p:nvSpPr>
        <p:spPr bwMode="auto">
          <a:xfrm>
            <a:off x="2843213" y="1484313"/>
            <a:ext cx="2319337" cy="457200"/>
          </a:xfrm>
          <a:prstGeom prst="rect">
            <a:avLst/>
          </a:prstGeom>
          <a:noFill/>
          <a:ln w="12700">
            <a:noFill/>
            <a:miter lim="800000"/>
            <a:headEnd/>
            <a:tailEnd/>
          </a:ln>
        </p:spPr>
        <p:txBody>
          <a:bodyPr wrap="none">
            <a:spAutoFit/>
          </a:bodyPr>
          <a:lstStyle/>
          <a:p>
            <a:r>
              <a:rPr lang="fr-FR" b="1">
                <a:latin typeface="Times" charset="0"/>
              </a:rPr>
              <a:t>Épanouissement</a:t>
            </a:r>
            <a:endParaRPr lang="fr-FR" b="1">
              <a:solidFill>
                <a:srgbClr val="FF0000"/>
              </a:solidFill>
              <a:latin typeface="Comic Sans MS" pitchFamily="66" charset="0"/>
            </a:endParaRPr>
          </a:p>
        </p:txBody>
      </p:sp>
      <p:sp>
        <p:nvSpPr>
          <p:cNvPr id="73736" name="Rectangle 8"/>
          <p:cNvSpPr>
            <a:spLocks noChangeArrowheads="1"/>
          </p:cNvSpPr>
          <p:nvPr/>
        </p:nvSpPr>
        <p:spPr bwMode="auto">
          <a:xfrm>
            <a:off x="3563938" y="2276475"/>
            <a:ext cx="838200" cy="457200"/>
          </a:xfrm>
          <a:prstGeom prst="rect">
            <a:avLst/>
          </a:prstGeom>
          <a:noFill/>
          <a:ln w="12700">
            <a:noFill/>
            <a:miter lim="800000"/>
            <a:headEnd/>
            <a:tailEnd/>
          </a:ln>
        </p:spPr>
        <p:txBody>
          <a:bodyPr>
            <a:spAutoFit/>
          </a:bodyPr>
          <a:lstStyle/>
          <a:p>
            <a:r>
              <a:rPr lang="fr-FR" b="1">
                <a:solidFill>
                  <a:srgbClr val="00279F"/>
                </a:solidFill>
                <a:latin typeface="Times" charset="0"/>
              </a:rPr>
              <a:t>Ego</a:t>
            </a:r>
            <a:endParaRPr lang="fr-FR" b="1">
              <a:solidFill>
                <a:schemeClr val="accent1"/>
              </a:solidFill>
              <a:latin typeface="Comic Sans MS" pitchFamily="66" charset="0"/>
            </a:endParaRPr>
          </a:p>
        </p:txBody>
      </p:sp>
      <p:sp>
        <p:nvSpPr>
          <p:cNvPr id="73737" name="Rectangle 9"/>
          <p:cNvSpPr>
            <a:spLocks noChangeArrowheads="1"/>
          </p:cNvSpPr>
          <p:nvPr/>
        </p:nvSpPr>
        <p:spPr bwMode="auto">
          <a:xfrm>
            <a:off x="3348038" y="3068638"/>
            <a:ext cx="1200150" cy="457200"/>
          </a:xfrm>
          <a:prstGeom prst="rect">
            <a:avLst/>
          </a:prstGeom>
          <a:noFill/>
          <a:ln w="12700">
            <a:noFill/>
            <a:miter lim="800000"/>
            <a:headEnd/>
            <a:tailEnd/>
          </a:ln>
        </p:spPr>
        <p:txBody>
          <a:bodyPr wrap="none">
            <a:spAutoFit/>
          </a:bodyPr>
          <a:lstStyle/>
          <a:p>
            <a:r>
              <a:rPr lang="fr-FR" b="1">
                <a:solidFill>
                  <a:srgbClr val="FFFF66"/>
                </a:solidFill>
                <a:latin typeface="Times" charset="0"/>
              </a:rPr>
              <a:t>Sociaux</a:t>
            </a:r>
            <a:endParaRPr lang="fr-FR" b="1">
              <a:solidFill>
                <a:srgbClr val="FFFF66"/>
              </a:solidFill>
              <a:latin typeface="Comic Sans MS" pitchFamily="66" charset="0"/>
            </a:endParaRPr>
          </a:p>
        </p:txBody>
      </p:sp>
      <p:sp>
        <p:nvSpPr>
          <p:cNvPr id="73738" name="Rectangle 10"/>
          <p:cNvSpPr>
            <a:spLocks noChangeArrowheads="1"/>
          </p:cNvSpPr>
          <p:nvPr/>
        </p:nvSpPr>
        <p:spPr bwMode="auto">
          <a:xfrm>
            <a:off x="3348038" y="3933825"/>
            <a:ext cx="1249362" cy="457200"/>
          </a:xfrm>
          <a:prstGeom prst="rect">
            <a:avLst/>
          </a:prstGeom>
          <a:noFill/>
          <a:ln w="12700">
            <a:noFill/>
            <a:miter lim="800000"/>
            <a:headEnd/>
            <a:tailEnd/>
          </a:ln>
        </p:spPr>
        <p:txBody>
          <a:bodyPr wrap="none">
            <a:spAutoFit/>
          </a:bodyPr>
          <a:lstStyle/>
          <a:p>
            <a:r>
              <a:rPr lang="fr-FR" b="1">
                <a:solidFill>
                  <a:schemeClr val="folHlink"/>
                </a:solidFill>
                <a:latin typeface="Times" charset="0"/>
              </a:rPr>
              <a:t>Sécurité</a:t>
            </a:r>
            <a:endParaRPr lang="fr-FR" b="1">
              <a:solidFill>
                <a:schemeClr val="folHlink"/>
              </a:solidFill>
              <a:latin typeface="Comic Sans MS" pitchFamily="66" charset="0"/>
            </a:endParaRPr>
          </a:p>
        </p:txBody>
      </p:sp>
      <p:sp>
        <p:nvSpPr>
          <p:cNvPr id="73739" name="Rectangle 11"/>
          <p:cNvSpPr>
            <a:spLocks noChangeArrowheads="1"/>
          </p:cNvSpPr>
          <p:nvPr/>
        </p:nvSpPr>
        <p:spPr bwMode="auto">
          <a:xfrm>
            <a:off x="2987675" y="4724400"/>
            <a:ext cx="2114550" cy="457200"/>
          </a:xfrm>
          <a:prstGeom prst="rect">
            <a:avLst/>
          </a:prstGeom>
          <a:noFill/>
          <a:ln w="12700">
            <a:noFill/>
            <a:miter lim="800000"/>
            <a:headEnd/>
            <a:tailEnd/>
          </a:ln>
        </p:spPr>
        <p:txBody>
          <a:bodyPr wrap="none">
            <a:spAutoFit/>
          </a:bodyPr>
          <a:lstStyle/>
          <a:p>
            <a:r>
              <a:rPr lang="fr-FR" b="1">
                <a:solidFill>
                  <a:srgbClr val="FFFFFF"/>
                </a:solidFill>
                <a:latin typeface="Times" charset="0"/>
              </a:rPr>
              <a:t>Physiologiques</a:t>
            </a:r>
            <a:endParaRPr lang="fr-FR" b="1">
              <a:solidFill>
                <a:srgbClr val="FFFFFF"/>
              </a:solidFill>
              <a:latin typeface="Comic Sans MS" pitchFamily="66"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3734"/>
                                        </p:tgtEl>
                                        <p:attrNameLst>
                                          <p:attrName>style.visibility</p:attrName>
                                        </p:attrNameLst>
                                      </p:cBhvr>
                                      <p:to>
                                        <p:strVal val="visible"/>
                                      </p:to>
                                    </p:set>
                                    <p:animEffect transition="in" filter="barn(inVertical)">
                                      <p:cBhvr>
                                        <p:cTn id="7" dur="500"/>
                                        <p:tgtEl>
                                          <p:spTgt spid="73734"/>
                                        </p:tgtEl>
                                      </p:cBhvr>
                                    </p:animEffect>
                                  </p:childTnLst>
                                  <p:subTnLst>
                                    <p:audio>
                                      <p:cMediaNode>
                                        <p:cTn display="0" masterRel="sameClick">
                                          <p:stCondLst>
                                            <p:cond evt="begin" delay="0">
                                              <p:tn val="5"/>
                                            </p:cond>
                                          </p:stCondLst>
                                          <p:endCondLst>
                                            <p:cond evt="onStopAudio" delay="0">
                                              <p:tgtEl>
                                                <p:sldTgt/>
                                              </p:tgtEl>
                                            </p:cond>
                                          </p:endCondLst>
                                        </p:cTn>
                                        <p:tgtEl>
                                          <p:sndTgt r:embed="rId3" name="ZOUM.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73739"/>
                                        </p:tgtEl>
                                        <p:attrNameLst>
                                          <p:attrName>style.visibility</p:attrName>
                                        </p:attrNameLst>
                                      </p:cBhvr>
                                      <p:to>
                                        <p:strVal val="visible"/>
                                      </p:to>
                                    </p:set>
                                    <p:anim calcmode="lin" valueType="num">
                                      <p:cBhvr additive="base">
                                        <p:cTn id="12" dur="500" fill="hold"/>
                                        <p:tgtEl>
                                          <p:spTgt spid="73739"/>
                                        </p:tgtEl>
                                        <p:attrNameLst>
                                          <p:attrName>ppt_x</p:attrName>
                                        </p:attrNameLst>
                                      </p:cBhvr>
                                      <p:tavLst>
                                        <p:tav tm="0">
                                          <p:val>
                                            <p:strVal val="#ppt_x"/>
                                          </p:val>
                                        </p:tav>
                                        <p:tav tm="100000">
                                          <p:val>
                                            <p:strVal val="#ppt_x"/>
                                          </p:val>
                                        </p:tav>
                                      </p:tavLst>
                                    </p:anim>
                                    <p:anim calcmode="lin" valueType="num">
                                      <p:cBhvr additive="base">
                                        <p:cTn id="13" dur="500" fill="hold"/>
                                        <p:tgtEl>
                                          <p:spTgt spid="73739"/>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73738"/>
                                        </p:tgtEl>
                                        <p:attrNameLst>
                                          <p:attrName>style.visibility</p:attrName>
                                        </p:attrNameLst>
                                      </p:cBhvr>
                                      <p:to>
                                        <p:strVal val="visible"/>
                                      </p:to>
                                    </p:set>
                                    <p:anim calcmode="lin" valueType="num">
                                      <p:cBhvr additive="base">
                                        <p:cTn id="18" dur="500" fill="hold"/>
                                        <p:tgtEl>
                                          <p:spTgt spid="73738"/>
                                        </p:tgtEl>
                                        <p:attrNameLst>
                                          <p:attrName>ppt_x</p:attrName>
                                        </p:attrNameLst>
                                      </p:cBhvr>
                                      <p:tavLst>
                                        <p:tav tm="0">
                                          <p:val>
                                            <p:strVal val="#ppt_x"/>
                                          </p:val>
                                        </p:tav>
                                        <p:tav tm="100000">
                                          <p:val>
                                            <p:strVal val="#ppt_x"/>
                                          </p:val>
                                        </p:tav>
                                      </p:tavLst>
                                    </p:anim>
                                    <p:anim calcmode="lin" valueType="num">
                                      <p:cBhvr additive="base">
                                        <p:cTn id="19" dur="500" fill="hold"/>
                                        <p:tgtEl>
                                          <p:spTgt spid="73738"/>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73737"/>
                                        </p:tgtEl>
                                        <p:attrNameLst>
                                          <p:attrName>style.visibility</p:attrName>
                                        </p:attrNameLst>
                                      </p:cBhvr>
                                      <p:to>
                                        <p:strVal val="visible"/>
                                      </p:to>
                                    </p:set>
                                    <p:anim calcmode="lin" valueType="num">
                                      <p:cBhvr additive="base">
                                        <p:cTn id="24" dur="500" fill="hold"/>
                                        <p:tgtEl>
                                          <p:spTgt spid="73737"/>
                                        </p:tgtEl>
                                        <p:attrNameLst>
                                          <p:attrName>ppt_x</p:attrName>
                                        </p:attrNameLst>
                                      </p:cBhvr>
                                      <p:tavLst>
                                        <p:tav tm="0">
                                          <p:val>
                                            <p:strVal val="#ppt_x"/>
                                          </p:val>
                                        </p:tav>
                                        <p:tav tm="100000">
                                          <p:val>
                                            <p:strVal val="#ppt_x"/>
                                          </p:val>
                                        </p:tav>
                                      </p:tavLst>
                                    </p:anim>
                                    <p:anim calcmode="lin" valueType="num">
                                      <p:cBhvr additive="base">
                                        <p:cTn id="25" dur="500" fill="hold"/>
                                        <p:tgtEl>
                                          <p:spTgt spid="7373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73736"/>
                                        </p:tgtEl>
                                        <p:attrNameLst>
                                          <p:attrName>style.visibility</p:attrName>
                                        </p:attrNameLst>
                                      </p:cBhvr>
                                      <p:to>
                                        <p:strVal val="visible"/>
                                      </p:to>
                                    </p:set>
                                    <p:anim calcmode="lin" valueType="num">
                                      <p:cBhvr additive="base">
                                        <p:cTn id="30" dur="500" fill="hold"/>
                                        <p:tgtEl>
                                          <p:spTgt spid="73736"/>
                                        </p:tgtEl>
                                        <p:attrNameLst>
                                          <p:attrName>ppt_x</p:attrName>
                                        </p:attrNameLst>
                                      </p:cBhvr>
                                      <p:tavLst>
                                        <p:tav tm="0">
                                          <p:val>
                                            <p:strVal val="#ppt_x"/>
                                          </p:val>
                                        </p:tav>
                                        <p:tav tm="100000">
                                          <p:val>
                                            <p:strVal val="#ppt_x"/>
                                          </p:val>
                                        </p:tav>
                                      </p:tavLst>
                                    </p:anim>
                                    <p:anim calcmode="lin" valueType="num">
                                      <p:cBhvr additive="base">
                                        <p:cTn id="31" dur="500" fill="hold"/>
                                        <p:tgtEl>
                                          <p:spTgt spid="73736"/>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73735"/>
                                        </p:tgtEl>
                                        <p:attrNameLst>
                                          <p:attrName>style.visibility</p:attrName>
                                        </p:attrNameLst>
                                      </p:cBhvr>
                                      <p:to>
                                        <p:strVal val="visible"/>
                                      </p:to>
                                    </p:set>
                                    <p:anim calcmode="lin" valueType="num">
                                      <p:cBhvr additive="base">
                                        <p:cTn id="36" dur="500" fill="hold"/>
                                        <p:tgtEl>
                                          <p:spTgt spid="73735"/>
                                        </p:tgtEl>
                                        <p:attrNameLst>
                                          <p:attrName>ppt_x</p:attrName>
                                        </p:attrNameLst>
                                      </p:cBhvr>
                                      <p:tavLst>
                                        <p:tav tm="0">
                                          <p:val>
                                            <p:strVal val="#ppt_x"/>
                                          </p:val>
                                        </p:tav>
                                        <p:tav tm="100000">
                                          <p:val>
                                            <p:strVal val="#ppt_x"/>
                                          </p:val>
                                        </p:tav>
                                      </p:tavLst>
                                    </p:anim>
                                    <p:anim calcmode="lin" valueType="num">
                                      <p:cBhvr additive="base">
                                        <p:cTn id="37" dur="500" fill="hold"/>
                                        <p:tgtEl>
                                          <p:spTgt spid="737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5" grpId="0" autoUpdateAnimBg="0"/>
      <p:bldP spid="73736" grpId="0" autoUpdateAnimBg="0"/>
      <p:bldP spid="73737" grpId="0" autoUpdateAnimBg="0"/>
      <p:bldP spid="73738" grpId="0" autoUpdateAnimBg="0"/>
      <p:bldP spid="73739" grpId="0"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ChangeArrowheads="1"/>
          </p:cNvSpPr>
          <p:nvPr/>
        </p:nvSpPr>
        <p:spPr bwMode="auto">
          <a:xfrm>
            <a:off x="971550" y="1484313"/>
            <a:ext cx="7048500" cy="3251200"/>
          </a:xfrm>
          <a:prstGeom prst="rect">
            <a:avLst/>
          </a:prstGeom>
          <a:noFill/>
          <a:ln w="12700">
            <a:noFill/>
            <a:miter lim="800000"/>
            <a:headEnd/>
            <a:tailEnd/>
          </a:ln>
        </p:spPr>
        <p:txBody>
          <a:bodyPr lIns="90487" tIns="44450" rIns="90487" bIns="44450"/>
          <a:lstStyle/>
          <a:p>
            <a:pPr marL="342900" indent="-342900">
              <a:spcBef>
                <a:spcPct val="20000"/>
              </a:spcBef>
            </a:pPr>
            <a:endParaRPr lang="fr-FR" sz="2000" b="1">
              <a:solidFill>
                <a:schemeClr val="tx2"/>
              </a:solidFill>
              <a:latin typeface="Times" charset="0"/>
            </a:endParaRPr>
          </a:p>
          <a:p>
            <a:pPr marL="342900" indent="-342900">
              <a:spcBef>
                <a:spcPct val="20000"/>
              </a:spcBef>
            </a:pPr>
            <a:r>
              <a:rPr lang="fr-FR" sz="2000" b="1">
                <a:latin typeface="Times" charset="0"/>
              </a:rPr>
              <a:t>	« Ensemble de caractéristiques psychologiques distinctives qui engendrent un mode de réponse stable et cohérent à l ’environnement »</a:t>
            </a:r>
          </a:p>
          <a:p>
            <a:pPr marL="342900" indent="-342900">
              <a:spcBef>
                <a:spcPct val="20000"/>
              </a:spcBef>
            </a:pPr>
            <a:endParaRPr lang="fr-FR" sz="2000" b="1">
              <a:latin typeface="Times" charset="0"/>
            </a:endParaRPr>
          </a:p>
          <a:p>
            <a:pPr marL="342900" indent="-342900">
              <a:spcBef>
                <a:spcPct val="20000"/>
              </a:spcBef>
            </a:pPr>
            <a:endParaRPr lang="fr-FR" sz="800" b="1" i="1" u="sng">
              <a:solidFill>
                <a:srgbClr val="FE9B03"/>
              </a:solidFill>
              <a:latin typeface="Times" charset="0"/>
            </a:endParaRPr>
          </a:p>
          <a:p>
            <a:pPr marL="342900" indent="-342900">
              <a:spcBef>
                <a:spcPct val="20000"/>
              </a:spcBef>
            </a:pPr>
            <a:r>
              <a:rPr lang="fr-FR" b="1" i="1">
                <a:solidFill>
                  <a:srgbClr val="FE9B03"/>
                </a:solidFill>
                <a:latin typeface="Times" charset="0"/>
              </a:rPr>
              <a:t>			   </a:t>
            </a:r>
            <a:r>
              <a:rPr lang="fr-FR" b="1" i="1" u="sng">
                <a:solidFill>
                  <a:srgbClr val="FE9B03"/>
                </a:solidFill>
                <a:latin typeface="Times" charset="0"/>
              </a:rPr>
              <a:t>Traits principaux</a:t>
            </a:r>
          </a:p>
          <a:p>
            <a:pPr marL="342900" indent="-342900">
              <a:spcBef>
                <a:spcPct val="20000"/>
              </a:spcBef>
            </a:pPr>
            <a:endParaRPr lang="fr-FR" sz="800" b="1" i="1">
              <a:solidFill>
                <a:srgbClr val="FE9B03"/>
              </a:solidFill>
              <a:latin typeface="Times" charset="0"/>
            </a:endParaRPr>
          </a:p>
          <a:p>
            <a:pPr marL="342900" indent="-342900">
              <a:spcBef>
                <a:spcPct val="20000"/>
              </a:spcBef>
            </a:pPr>
            <a:r>
              <a:rPr lang="fr-FR" b="1" i="1">
                <a:solidFill>
                  <a:srgbClr val="FE9B03"/>
                </a:solidFill>
                <a:latin typeface="Times" charset="0"/>
              </a:rPr>
              <a:t>extraversion			introversion</a:t>
            </a:r>
          </a:p>
          <a:p>
            <a:pPr marL="342900" indent="-342900">
              <a:spcBef>
                <a:spcPct val="20000"/>
              </a:spcBef>
            </a:pPr>
            <a:r>
              <a:rPr lang="fr-FR" b="1" i="1">
                <a:solidFill>
                  <a:srgbClr val="FE9B03"/>
                </a:solidFill>
                <a:latin typeface="Times" charset="0"/>
              </a:rPr>
              <a:t>impulsivité			comportement réfléchi</a:t>
            </a:r>
          </a:p>
          <a:p>
            <a:pPr marL="342900" indent="-342900">
              <a:spcBef>
                <a:spcPct val="20000"/>
              </a:spcBef>
            </a:pPr>
            <a:r>
              <a:rPr lang="fr-FR" b="1" i="1">
                <a:solidFill>
                  <a:srgbClr val="FE9B03"/>
                </a:solidFill>
                <a:latin typeface="Times" charset="0"/>
              </a:rPr>
              <a:t>créativité			conservatisme</a:t>
            </a:r>
          </a:p>
          <a:p>
            <a:pPr marL="342900" indent="-342900">
              <a:spcBef>
                <a:spcPct val="20000"/>
              </a:spcBef>
            </a:pPr>
            <a:r>
              <a:rPr lang="fr-FR" b="1" i="1">
                <a:solidFill>
                  <a:srgbClr val="FE9B03"/>
                </a:solidFill>
                <a:latin typeface="Times" charset="0"/>
              </a:rPr>
              <a:t>activité				passivité</a:t>
            </a:r>
            <a:endParaRPr lang="fr-FR" sz="2000" b="1" u="sng">
              <a:latin typeface="Times" charset="0"/>
            </a:endParaRPr>
          </a:p>
          <a:p>
            <a:pPr marL="342900" indent="-342900">
              <a:spcBef>
                <a:spcPct val="20000"/>
              </a:spcBef>
            </a:pPr>
            <a:endParaRPr lang="fr-FR" sz="2000" b="1">
              <a:latin typeface="Times" charset="0"/>
            </a:endParaRPr>
          </a:p>
          <a:p>
            <a:pPr marL="342900" indent="-342900" algn="ctr"/>
            <a:endParaRPr lang="fr-FR" sz="2000" b="1">
              <a:latin typeface="Times" charset="0"/>
            </a:endParaRPr>
          </a:p>
        </p:txBody>
      </p:sp>
      <p:sp>
        <p:nvSpPr>
          <p:cNvPr id="75782" name="Line 6"/>
          <p:cNvSpPr>
            <a:spLocks noChangeShapeType="1"/>
          </p:cNvSpPr>
          <p:nvPr/>
        </p:nvSpPr>
        <p:spPr bwMode="auto">
          <a:xfrm>
            <a:off x="2843213" y="4221163"/>
            <a:ext cx="1447800" cy="0"/>
          </a:xfrm>
          <a:prstGeom prst="line">
            <a:avLst/>
          </a:prstGeom>
          <a:noFill/>
          <a:ln w="12700">
            <a:solidFill>
              <a:schemeClr val="tx1"/>
            </a:solidFill>
            <a:round/>
            <a:headEnd/>
            <a:tailEnd type="triangle" w="med" len="med"/>
          </a:ln>
        </p:spPr>
        <p:txBody>
          <a:bodyPr wrap="none" anchor="ctr"/>
          <a:lstStyle/>
          <a:p>
            <a:endParaRPr lang="fr-FR"/>
          </a:p>
        </p:txBody>
      </p:sp>
      <p:sp>
        <p:nvSpPr>
          <p:cNvPr id="75783" name="Line 7"/>
          <p:cNvSpPr>
            <a:spLocks noChangeShapeType="1"/>
          </p:cNvSpPr>
          <p:nvPr/>
        </p:nvSpPr>
        <p:spPr bwMode="auto">
          <a:xfrm>
            <a:off x="2627313" y="4652963"/>
            <a:ext cx="1676400" cy="0"/>
          </a:xfrm>
          <a:prstGeom prst="line">
            <a:avLst/>
          </a:prstGeom>
          <a:noFill/>
          <a:ln w="12700">
            <a:solidFill>
              <a:schemeClr val="tx1"/>
            </a:solidFill>
            <a:round/>
            <a:headEnd/>
            <a:tailEnd type="triangle" w="med" len="med"/>
          </a:ln>
        </p:spPr>
        <p:txBody>
          <a:bodyPr wrap="none" anchor="ctr"/>
          <a:lstStyle/>
          <a:p>
            <a:endParaRPr lang="fr-FR"/>
          </a:p>
        </p:txBody>
      </p:sp>
      <p:sp>
        <p:nvSpPr>
          <p:cNvPr id="75784" name="Line 8"/>
          <p:cNvSpPr>
            <a:spLocks noChangeShapeType="1"/>
          </p:cNvSpPr>
          <p:nvPr/>
        </p:nvSpPr>
        <p:spPr bwMode="auto">
          <a:xfrm>
            <a:off x="2411413" y="5084763"/>
            <a:ext cx="1905000" cy="0"/>
          </a:xfrm>
          <a:prstGeom prst="line">
            <a:avLst/>
          </a:prstGeom>
          <a:noFill/>
          <a:ln w="12700">
            <a:solidFill>
              <a:schemeClr val="tx1"/>
            </a:solidFill>
            <a:round/>
            <a:headEnd/>
            <a:tailEnd type="triangle" w="med" len="med"/>
          </a:ln>
        </p:spPr>
        <p:txBody>
          <a:bodyPr wrap="none" anchor="ctr"/>
          <a:lstStyle/>
          <a:p>
            <a:endParaRPr lang="fr-FR"/>
          </a:p>
        </p:txBody>
      </p:sp>
      <p:sp>
        <p:nvSpPr>
          <p:cNvPr id="75785" name="Line 9"/>
          <p:cNvSpPr>
            <a:spLocks noChangeShapeType="1"/>
          </p:cNvSpPr>
          <p:nvPr/>
        </p:nvSpPr>
        <p:spPr bwMode="auto">
          <a:xfrm>
            <a:off x="2195513" y="5516563"/>
            <a:ext cx="2133600" cy="0"/>
          </a:xfrm>
          <a:prstGeom prst="line">
            <a:avLst/>
          </a:prstGeom>
          <a:noFill/>
          <a:ln w="12700">
            <a:solidFill>
              <a:schemeClr val="tx1"/>
            </a:solidFill>
            <a:round/>
            <a:headEnd/>
            <a:tailEnd type="triangle" w="med" len="med"/>
          </a:ln>
        </p:spPr>
        <p:txBody>
          <a:bodyPr wrap="none" anchor="ctr"/>
          <a:lstStyle/>
          <a:p>
            <a:endParaRPr lang="fr-FR"/>
          </a:p>
        </p:txBody>
      </p:sp>
      <p:sp>
        <p:nvSpPr>
          <p:cNvPr id="614407" name="Rectangle 10"/>
          <p:cNvSpPr>
            <a:spLocks noChangeArrowheads="1"/>
          </p:cNvSpPr>
          <p:nvPr/>
        </p:nvSpPr>
        <p:spPr bwMode="auto">
          <a:xfrm>
            <a:off x="2195513" y="404813"/>
            <a:ext cx="4537075" cy="792162"/>
          </a:xfrm>
          <a:prstGeom prst="rect">
            <a:avLst/>
          </a:prstGeom>
          <a:noFill/>
          <a:ln w="12700">
            <a:noFill/>
            <a:miter lim="800000"/>
            <a:headEnd/>
            <a:tailEnd/>
          </a:ln>
        </p:spPr>
        <p:txBody>
          <a:bodyPr wrap="none" anchor="ctr"/>
          <a:lstStyle/>
          <a:p>
            <a:pPr algn="ctr"/>
            <a:r>
              <a:rPr lang="fr-FR" sz="3600" b="1" i="1"/>
              <a:t>La personnalité</a:t>
            </a:r>
            <a:r>
              <a:rPr lang="fr-FR"/>
              <a:t> </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75782"/>
                                        </p:tgtEl>
                                        <p:attrNameLst>
                                          <p:attrName>style.visibility</p:attrName>
                                        </p:attrNameLst>
                                      </p:cBhvr>
                                      <p:to>
                                        <p:strVal val="visible"/>
                                      </p:to>
                                    </p:set>
                                    <p:anim calcmode="lin" valueType="num">
                                      <p:cBhvr additive="base">
                                        <p:cTn id="11" dur="500" fill="hold"/>
                                        <p:tgtEl>
                                          <p:spTgt spid="75782"/>
                                        </p:tgtEl>
                                        <p:attrNameLst>
                                          <p:attrName>ppt_x</p:attrName>
                                        </p:attrNameLst>
                                      </p:cBhvr>
                                      <p:tavLst>
                                        <p:tav tm="0">
                                          <p:val>
                                            <p:strVal val="0-#ppt_w/2"/>
                                          </p:val>
                                        </p:tav>
                                        <p:tav tm="100000">
                                          <p:val>
                                            <p:strVal val="#ppt_x"/>
                                          </p:val>
                                        </p:tav>
                                      </p:tavLst>
                                    </p:anim>
                                    <p:anim calcmode="lin" valueType="num">
                                      <p:cBhvr additive="base">
                                        <p:cTn id="12" dur="500" fill="hold"/>
                                        <p:tgtEl>
                                          <p:spTgt spid="7578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5783"/>
                                        </p:tgtEl>
                                        <p:attrNameLst>
                                          <p:attrName>style.visibility</p:attrName>
                                        </p:attrNameLst>
                                      </p:cBhvr>
                                      <p:to>
                                        <p:strVal val="visible"/>
                                      </p:to>
                                    </p:set>
                                    <p:anim calcmode="lin" valueType="num">
                                      <p:cBhvr additive="base">
                                        <p:cTn id="17" dur="500" fill="hold"/>
                                        <p:tgtEl>
                                          <p:spTgt spid="75783"/>
                                        </p:tgtEl>
                                        <p:attrNameLst>
                                          <p:attrName>ppt_x</p:attrName>
                                        </p:attrNameLst>
                                      </p:cBhvr>
                                      <p:tavLst>
                                        <p:tav tm="0">
                                          <p:val>
                                            <p:strVal val="0-#ppt_w/2"/>
                                          </p:val>
                                        </p:tav>
                                        <p:tav tm="100000">
                                          <p:val>
                                            <p:strVal val="#ppt_x"/>
                                          </p:val>
                                        </p:tav>
                                      </p:tavLst>
                                    </p:anim>
                                    <p:anim calcmode="lin" valueType="num">
                                      <p:cBhvr additive="base">
                                        <p:cTn id="18" dur="500" fill="hold"/>
                                        <p:tgtEl>
                                          <p:spTgt spid="7578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5784"/>
                                        </p:tgtEl>
                                        <p:attrNameLst>
                                          <p:attrName>style.visibility</p:attrName>
                                        </p:attrNameLst>
                                      </p:cBhvr>
                                      <p:to>
                                        <p:strVal val="visible"/>
                                      </p:to>
                                    </p:set>
                                    <p:anim calcmode="lin" valueType="num">
                                      <p:cBhvr additive="base">
                                        <p:cTn id="23" dur="500" fill="hold"/>
                                        <p:tgtEl>
                                          <p:spTgt spid="75784"/>
                                        </p:tgtEl>
                                        <p:attrNameLst>
                                          <p:attrName>ppt_x</p:attrName>
                                        </p:attrNameLst>
                                      </p:cBhvr>
                                      <p:tavLst>
                                        <p:tav tm="0">
                                          <p:val>
                                            <p:strVal val="0-#ppt_w/2"/>
                                          </p:val>
                                        </p:tav>
                                        <p:tav tm="100000">
                                          <p:val>
                                            <p:strVal val="#ppt_x"/>
                                          </p:val>
                                        </p:tav>
                                      </p:tavLst>
                                    </p:anim>
                                    <p:anim calcmode="lin" valueType="num">
                                      <p:cBhvr additive="base">
                                        <p:cTn id="24" dur="500" fill="hold"/>
                                        <p:tgtEl>
                                          <p:spTgt spid="7578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5785"/>
                                        </p:tgtEl>
                                        <p:attrNameLst>
                                          <p:attrName>style.visibility</p:attrName>
                                        </p:attrNameLst>
                                      </p:cBhvr>
                                      <p:to>
                                        <p:strVal val="visible"/>
                                      </p:to>
                                    </p:set>
                                    <p:anim calcmode="lin" valueType="num">
                                      <p:cBhvr additive="base">
                                        <p:cTn id="29" dur="500" fill="hold"/>
                                        <p:tgtEl>
                                          <p:spTgt spid="75785"/>
                                        </p:tgtEl>
                                        <p:attrNameLst>
                                          <p:attrName>ppt_x</p:attrName>
                                        </p:attrNameLst>
                                      </p:cBhvr>
                                      <p:tavLst>
                                        <p:tav tm="0">
                                          <p:val>
                                            <p:strVal val="0-#ppt_w/2"/>
                                          </p:val>
                                        </p:tav>
                                        <p:tav tm="100000">
                                          <p:val>
                                            <p:strVal val="#ppt_x"/>
                                          </p:val>
                                        </p:tav>
                                      </p:tavLst>
                                    </p:anim>
                                    <p:anim calcmode="lin" valueType="num">
                                      <p:cBhvr additive="base">
                                        <p:cTn id="30" dur="500" fill="hold"/>
                                        <p:tgtEl>
                                          <p:spTgt spid="757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autoUpdateAnimBg="0"/>
      <p:bldP spid="75782" grpId="0" animBg="1"/>
      <p:bldP spid="75783" grpId="0" animBg="1"/>
      <p:bldP spid="75784" grpId="0" animBg="1"/>
      <p:bldP spid="75785"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304800" y="533400"/>
            <a:ext cx="8458200" cy="1143000"/>
          </a:xfrm>
        </p:spPr>
        <p:txBody>
          <a:bodyPr>
            <a:normAutofit fontScale="90000"/>
          </a:bodyPr>
          <a:lstStyle/>
          <a:p>
            <a:pPr algn="ctr"/>
            <a:r>
              <a:rPr lang="fr-FR" sz="3600" b="1" i="1" dirty="0" smtClean="0">
                <a:cs typeface="Times New Roman" pitchFamily="18" charset="0"/>
              </a:rPr>
              <a:t>Exemples d’activités, intérêts et opinions </a:t>
            </a:r>
            <a:br>
              <a:rPr lang="fr-FR" sz="3600" b="1" i="1" dirty="0" smtClean="0">
                <a:cs typeface="Times New Roman" pitchFamily="18" charset="0"/>
              </a:rPr>
            </a:br>
            <a:r>
              <a:rPr lang="fr-FR" sz="3600" b="1" i="1" dirty="0" smtClean="0">
                <a:cs typeface="Times New Roman" pitchFamily="18" charset="0"/>
              </a:rPr>
              <a:t>servant à la mesure des styles de vie</a:t>
            </a:r>
            <a:r>
              <a:rPr lang="fr-FR" sz="3600" b="1" i="1" dirty="0" smtClean="0"/>
              <a:t> </a:t>
            </a:r>
          </a:p>
        </p:txBody>
      </p:sp>
      <p:graphicFrame>
        <p:nvGraphicFramePr>
          <p:cNvPr id="15362" name="Object 2"/>
          <p:cNvGraphicFramePr>
            <a:graphicFrameLocks noChangeAspect="1"/>
          </p:cNvGraphicFramePr>
          <p:nvPr/>
        </p:nvGraphicFramePr>
        <p:xfrm>
          <a:off x="207963" y="2492375"/>
          <a:ext cx="8936037" cy="4032250"/>
        </p:xfrm>
        <a:graphic>
          <a:graphicData uri="http://schemas.openxmlformats.org/presentationml/2006/ole">
            <p:oleObj spid="_x0000_s3074" name="Document" r:id="rId3" imgW="9174600" imgH="4119480" progId="Word.Document.8">
              <p:embed/>
            </p:oleObj>
          </a:graphicData>
        </a:graphic>
      </p:graphicFrame>
      <p:sp>
        <p:nvSpPr>
          <p:cNvPr id="15364" name="Rectangle 4"/>
          <p:cNvSpPr>
            <a:spLocks noChangeArrowheads="1"/>
          </p:cNvSpPr>
          <p:nvPr/>
        </p:nvSpPr>
        <p:spPr bwMode="auto">
          <a:xfrm>
            <a:off x="6011863" y="6237288"/>
            <a:ext cx="2844800" cy="404812"/>
          </a:xfrm>
          <a:prstGeom prst="rect">
            <a:avLst/>
          </a:prstGeom>
          <a:noFill/>
          <a:ln w="12700">
            <a:noFill/>
            <a:miter lim="800000"/>
            <a:headEnd/>
            <a:tailEnd/>
          </a:ln>
        </p:spPr>
        <p:txBody>
          <a:bodyPr wrap="none" anchor="ctr"/>
          <a:lstStyle/>
          <a:p>
            <a:pPr algn="r"/>
            <a:r>
              <a:rPr lang="fr-FR" sz="1400" b="1" i="1"/>
              <a:t>Sources diapos styles de vie : CCA</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1026"/>
          <p:cNvSpPr>
            <a:spLocks noGrp="1" noChangeArrowheads="1"/>
          </p:cNvSpPr>
          <p:nvPr>
            <p:ph type="title"/>
          </p:nvPr>
        </p:nvSpPr>
        <p:spPr>
          <a:xfrm>
            <a:off x="685800" y="304800"/>
            <a:ext cx="7715250" cy="762000"/>
          </a:xfrm>
        </p:spPr>
        <p:txBody>
          <a:bodyPr/>
          <a:lstStyle/>
          <a:p>
            <a:pPr algn="ctr"/>
            <a:r>
              <a:rPr lang="fr-FR" sz="3600" b="1" i="1" dirty="0" smtClean="0">
                <a:latin typeface="Arial" pitchFamily="34" charset="0"/>
              </a:rPr>
              <a:t>PRINCIPES DES STYLES DE VIE</a:t>
            </a:r>
          </a:p>
        </p:txBody>
      </p:sp>
      <p:sp>
        <p:nvSpPr>
          <p:cNvPr id="615427" name="Rectangle 1027"/>
          <p:cNvSpPr>
            <a:spLocks noChangeArrowheads="1"/>
          </p:cNvSpPr>
          <p:nvPr/>
        </p:nvSpPr>
        <p:spPr bwMode="auto">
          <a:xfrm>
            <a:off x="2057400" y="1447800"/>
            <a:ext cx="4953000" cy="685800"/>
          </a:xfrm>
          <a:prstGeom prst="rect">
            <a:avLst/>
          </a:prstGeom>
          <a:solidFill>
            <a:schemeClr val="accent1"/>
          </a:solidFill>
          <a:ln w="38100">
            <a:solidFill>
              <a:schemeClr val="tx1"/>
            </a:solidFill>
            <a:miter lim="800000"/>
            <a:headEnd/>
            <a:tailEnd/>
          </a:ln>
        </p:spPr>
        <p:txBody>
          <a:bodyPr wrap="none" anchor="ctr"/>
          <a:lstStyle/>
          <a:p>
            <a:pPr algn="ctr"/>
            <a:r>
              <a:rPr lang="fr-FR"/>
              <a:t>VALEURS</a:t>
            </a:r>
          </a:p>
        </p:txBody>
      </p:sp>
      <p:sp>
        <p:nvSpPr>
          <p:cNvPr id="615428" name="Rectangle 1028"/>
          <p:cNvSpPr>
            <a:spLocks noChangeArrowheads="1"/>
          </p:cNvSpPr>
          <p:nvPr/>
        </p:nvSpPr>
        <p:spPr bwMode="auto">
          <a:xfrm>
            <a:off x="2057400" y="2819400"/>
            <a:ext cx="4953000" cy="685800"/>
          </a:xfrm>
          <a:prstGeom prst="rect">
            <a:avLst/>
          </a:prstGeom>
          <a:solidFill>
            <a:schemeClr val="accent1"/>
          </a:solidFill>
          <a:ln w="38100">
            <a:solidFill>
              <a:schemeClr val="tx1"/>
            </a:solidFill>
            <a:miter lim="800000"/>
            <a:headEnd/>
            <a:tailEnd/>
          </a:ln>
        </p:spPr>
        <p:txBody>
          <a:bodyPr wrap="none" anchor="ctr"/>
          <a:lstStyle/>
          <a:p>
            <a:pPr algn="ctr"/>
            <a:r>
              <a:rPr lang="fr-FR"/>
              <a:t>ATTITUDES FONDAMENTALES</a:t>
            </a:r>
          </a:p>
        </p:txBody>
      </p:sp>
      <p:sp>
        <p:nvSpPr>
          <p:cNvPr id="615429" name="Rectangle 1029"/>
          <p:cNvSpPr>
            <a:spLocks noChangeArrowheads="1"/>
          </p:cNvSpPr>
          <p:nvPr/>
        </p:nvSpPr>
        <p:spPr bwMode="auto">
          <a:xfrm>
            <a:off x="1981200" y="4191000"/>
            <a:ext cx="5029200" cy="762000"/>
          </a:xfrm>
          <a:prstGeom prst="rect">
            <a:avLst/>
          </a:prstGeom>
          <a:solidFill>
            <a:schemeClr val="accent1"/>
          </a:solidFill>
          <a:ln w="38100">
            <a:solidFill>
              <a:schemeClr val="tx1"/>
            </a:solidFill>
            <a:miter lim="800000"/>
            <a:headEnd/>
            <a:tailEnd/>
          </a:ln>
        </p:spPr>
        <p:txBody>
          <a:bodyPr wrap="none" anchor="ctr"/>
          <a:lstStyle/>
          <a:p>
            <a:pPr algn="ctr"/>
            <a:r>
              <a:rPr lang="fr-FR"/>
              <a:t>CENTRES D’INTERÊT OPINIONS</a:t>
            </a:r>
          </a:p>
        </p:txBody>
      </p:sp>
      <p:sp>
        <p:nvSpPr>
          <p:cNvPr id="615430" name="Rectangle 1030"/>
          <p:cNvSpPr>
            <a:spLocks noChangeArrowheads="1"/>
          </p:cNvSpPr>
          <p:nvPr/>
        </p:nvSpPr>
        <p:spPr bwMode="auto">
          <a:xfrm>
            <a:off x="1981200" y="5638800"/>
            <a:ext cx="5029200" cy="609600"/>
          </a:xfrm>
          <a:prstGeom prst="rect">
            <a:avLst/>
          </a:prstGeom>
          <a:solidFill>
            <a:schemeClr val="accent1"/>
          </a:solidFill>
          <a:ln w="38100">
            <a:solidFill>
              <a:schemeClr val="tx1"/>
            </a:solidFill>
            <a:miter lim="800000"/>
            <a:headEnd/>
            <a:tailEnd/>
          </a:ln>
        </p:spPr>
        <p:txBody>
          <a:bodyPr wrap="none" anchor="ctr"/>
          <a:lstStyle/>
          <a:p>
            <a:pPr algn="ctr"/>
            <a:r>
              <a:rPr lang="fr-FR"/>
              <a:t>COMPORTEMENTS</a:t>
            </a:r>
          </a:p>
        </p:txBody>
      </p:sp>
      <p:sp>
        <p:nvSpPr>
          <p:cNvPr id="615431" name="Line 1031"/>
          <p:cNvSpPr>
            <a:spLocks noChangeShapeType="1"/>
          </p:cNvSpPr>
          <p:nvPr/>
        </p:nvSpPr>
        <p:spPr bwMode="auto">
          <a:xfrm>
            <a:off x="4495800" y="4953000"/>
            <a:ext cx="0" cy="685800"/>
          </a:xfrm>
          <a:prstGeom prst="line">
            <a:avLst/>
          </a:prstGeom>
          <a:noFill/>
          <a:ln w="38100">
            <a:solidFill>
              <a:schemeClr val="tx1"/>
            </a:solidFill>
            <a:round/>
            <a:headEnd/>
            <a:tailEnd type="triangle" w="med" len="med"/>
          </a:ln>
        </p:spPr>
        <p:txBody>
          <a:bodyPr/>
          <a:lstStyle/>
          <a:p>
            <a:endParaRPr lang="fr-FR"/>
          </a:p>
        </p:txBody>
      </p:sp>
      <p:sp>
        <p:nvSpPr>
          <p:cNvPr id="615432" name="Line 1032"/>
          <p:cNvSpPr>
            <a:spLocks noChangeShapeType="1"/>
          </p:cNvSpPr>
          <p:nvPr/>
        </p:nvSpPr>
        <p:spPr bwMode="auto">
          <a:xfrm>
            <a:off x="4495800" y="2133600"/>
            <a:ext cx="0" cy="685800"/>
          </a:xfrm>
          <a:prstGeom prst="line">
            <a:avLst/>
          </a:prstGeom>
          <a:noFill/>
          <a:ln w="38100">
            <a:solidFill>
              <a:schemeClr val="tx1"/>
            </a:solidFill>
            <a:round/>
            <a:headEnd/>
            <a:tailEnd type="triangle" w="med" len="med"/>
          </a:ln>
        </p:spPr>
        <p:txBody>
          <a:bodyPr/>
          <a:lstStyle/>
          <a:p>
            <a:endParaRPr lang="fr-FR"/>
          </a:p>
        </p:txBody>
      </p:sp>
      <p:sp>
        <p:nvSpPr>
          <p:cNvPr id="615433" name="Line 1033"/>
          <p:cNvSpPr>
            <a:spLocks noChangeShapeType="1"/>
          </p:cNvSpPr>
          <p:nvPr/>
        </p:nvSpPr>
        <p:spPr bwMode="auto">
          <a:xfrm>
            <a:off x="4495800" y="3505200"/>
            <a:ext cx="0" cy="685800"/>
          </a:xfrm>
          <a:prstGeom prst="line">
            <a:avLst/>
          </a:prstGeom>
          <a:noFill/>
          <a:ln w="38100">
            <a:solidFill>
              <a:schemeClr val="tx1"/>
            </a:solidFill>
            <a:round/>
            <a:headEnd/>
            <a:tailEnd type="triangle" w="med" len="med"/>
          </a:ln>
        </p:spPr>
        <p:txBody>
          <a:bodyPr/>
          <a:lstStyle/>
          <a:p>
            <a:endParaRPr lang="fr-F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a:xfrm>
            <a:off x="228600" y="228600"/>
            <a:ext cx="8610600" cy="1143000"/>
          </a:xfrm>
        </p:spPr>
        <p:txBody>
          <a:bodyPr>
            <a:normAutofit fontScale="90000"/>
          </a:bodyPr>
          <a:lstStyle/>
          <a:p>
            <a:pPr algn="ctr"/>
            <a:r>
              <a:rPr lang="fr-FR" sz="3600" b="1" i="1" dirty="0" smtClean="0"/>
              <a:t>VISUALISATION DES STYLES DE VIE  : MAPPING</a:t>
            </a:r>
          </a:p>
        </p:txBody>
      </p:sp>
      <p:sp>
        <p:nvSpPr>
          <p:cNvPr id="616451" name="Rectangle 3"/>
          <p:cNvSpPr>
            <a:spLocks noChangeArrowheads="1"/>
          </p:cNvSpPr>
          <p:nvPr/>
        </p:nvSpPr>
        <p:spPr bwMode="auto">
          <a:xfrm>
            <a:off x="3352800" y="1600200"/>
            <a:ext cx="2514600" cy="533400"/>
          </a:xfrm>
          <a:prstGeom prst="rect">
            <a:avLst/>
          </a:prstGeom>
          <a:noFill/>
          <a:ln w="12700">
            <a:noFill/>
            <a:miter lim="800000"/>
            <a:headEnd/>
            <a:tailEnd/>
          </a:ln>
        </p:spPr>
        <p:txBody>
          <a:bodyPr wrap="none" anchor="ctr"/>
          <a:lstStyle/>
          <a:p>
            <a:pPr algn="ctr"/>
            <a:r>
              <a:rPr lang="fr-FR"/>
              <a:t>Jouissance</a:t>
            </a:r>
          </a:p>
        </p:txBody>
      </p:sp>
      <p:sp>
        <p:nvSpPr>
          <p:cNvPr id="616452" name="Rectangle 5"/>
          <p:cNvSpPr>
            <a:spLocks noChangeArrowheads="1"/>
          </p:cNvSpPr>
          <p:nvPr/>
        </p:nvSpPr>
        <p:spPr bwMode="auto">
          <a:xfrm>
            <a:off x="304800" y="3581400"/>
            <a:ext cx="2057400" cy="609600"/>
          </a:xfrm>
          <a:prstGeom prst="rect">
            <a:avLst/>
          </a:prstGeom>
          <a:noFill/>
          <a:ln w="12700">
            <a:noFill/>
            <a:miter lim="800000"/>
            <a:headEnd/>
            <a:tailEnd/>
          </a:ln>
        </p:spPr>
        <p:txBody>
          <a:bodyPr wrap="none" anchor="ctr"/>
          <a:lstStyle/>
          <a:p>
            <a:pPr algn="ctr"/>
            <a:r>
              <a:rPr lang="fr-FR"/>
              <a:t>Aventurisme</a:t>
            </a:r>
          </a:p>
        </p:txBody>
      </p:sp>
      <p:sp>
        <p:nvSpPr>
          <p:cNvPr id="616453" name="Rectangle 7"/>
          <p:cNvSpPr>
            <a:spLocks noChangeArrowheads="1"/>
          </p:cNvSpPr>
          <p:nvPr/>
        </p:nvSpPr>
        <p:spPr bwMode="auto">
          <a:xfrm>
            <a:off x="6781800" y="3581400"/>
            <a:ext cx="2057400" cy="609600"/>
          </a:xfrm>
          <a:prstGeom prst="rect">
            <a:avLst/>
          </a:prstGeom>
          <a:noFill/>
          <a:ln w="12700">
            <a:noFill/>
            <a:miter lim="800000"/>
            <a:headEnd/>
            <a:tailEnd/>
          </a:ln>
        </p:spPr>
        <p:txBody>
          <a:bodyPr wrap="none" anchor="ctr"/>
          <a:lstStyle/>
          <a:p>
            <a:pPr algn="ctr"/>
            <a:r>
              <a:rPr lang="fr-FR"/>
              <a:t>Conservatisme</a:t>
            </a:r>
          </a:p>
        </p:txBody>
      </p:sp>
      <p:sp>
        <p:nvSpPr>
          <p:cNvPr id="616454" name="Rectangle 8"/>
          <p:cNvSpPr>
            <a:spLocks noChangeArrowheads="1"/>
          </p:cNvSpPr>
          <p:nvPr/>
        </p:nvSpPr>
        <p:spPr bwMode="auto">
          <a:xfrm>
            <a:off x="3200400" y="5867400"/>
            <a:ext cx="2514600" cy="533400"/>
          </a:xfrm>
          <a:prstGeom prst="rect">
            <a:avLst/>
          </a:prstGeom>
          <a:noFill/>
          <a:ln w="12700">
            <a:noFill/>
            <a:miter lim="800000"/>
            <a:headEnd/>
            <a:tailEnd/>
          </a:ln>
        </p:spPr>
        <p:txBody>
          <a:bodyPr wrap="none" anchor="ctr"/>
          <a:lstStyle/>
          <a:p>
            <a:pPr algn="ctr"/>
            <a:r>
              <a:rPr lang="fr-FR"/>
              <a:t>Rigueur</a:t>
            </a:r>
          </a:p>
        </p:txBody>
      </p:sp>
      <p:sp>
        <p:nvSpPr>
          <p:cNvPr id="616455" name="Line 9"/>
          <p:cNvSpPr>
            <a:spLocks noChangeShapeType="1"/>
          </p:cNvSpPr>
          <p:nvPr/>
        </p:nvSpPr>
        <p:spPr bwMode="auto">
          <a:xfrm>
            <a:off x="4495800" y="2286000"/>
            <a:ext cx="0" cy="3352800"/>
          </a:xfrm>
          <a:prstGeom prst="line">
            <a:avLst/>
          </a:prstGeom>
          <a:noFill/>
          <a:ln w="28575">
            <a:solidFill>
              <a:schemeClr val="tx1"/>
            </a:solidFill>
            <a:round/>
            <a:headEnd/>
            <a:tailEnd/>
          </a:ln>
        </p:spPr>
        <p:txBody>
          <a:bodyPr/>
          <a:lstStyle/>
          <a:p>
            <a:endParaRPr lang="fr-FR"/>
          </a:p>
        </p:txBody>
      </p:sp>
      <p:sp>
        <p:nvSpPr>
          <p:cNvPr id="616456" name="Line 10"/>
          <p:cNvSpPr>
            <a:spLocks noChangeShapeType="1"/>
          </p:cNvSpPr>
          <p:nvPr/>
        </p:nvSpPr>
        <p:spPr bwMode="auto">
          <a:xfrm>
            <a:off x="2590800" y="3886200"/>
            <a:ext cx="3962400" cy="0"/>
          </a:xfrm>
          <a:prstGeom prst="line">
            <a:avLst/>
          </a:prstGeom>
          <a:noFill/>
          <a:ln w="28575">
            <a:solidFill>
              <a:schemeClr val="tx1"/>
            </a:solidFill>
            <a:round/>
            <a:headEnd/>
            <a:tailEnd/>
          </a:ln>
        </p:spPr>
        <p:txBody>
          <a:bodyPr/>
          <a:lstStyle/>
          <a:p>
            <a:endParaRPr lang="fr-F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Titre 1"/>
          <p:cNvSpPr>
            <a:spLocks noGrp="1"/>
          </p:cNvSpPr>
          <p:nvPr>
            <p:ph type="title"/>
          </p:nvPr>
        </p:nvSpPr>
        <p:spPr/>
        <p:txBody>
          <a:bodyPr/>
          <a:lstStyle/>
          <a:p>
            <a:r>
              <a:rPr lang="fr-FR" smtClean="0"/>
              <a:t>SIM</a:t>
            </a:r>
          </a:p>
        </p:txBody>
      </p:sp>
      <p:sp>
        <p:nvSpPr>
          <p:cNvPr id="317443" name="Espace réservé du contenu 2"/>
          <p:cNvSpPr>
            <a:spLocks noGrp="1"/>
          </p:cNvSpPr>
          <p:nvPr>
            <p:ph idx="1"/>
          </p:nvPr>
        </p:nvSpPr>
        <p:spPr/>
        <p:txBody>
          <a:bodyPr/>
          <a:lstStyle/>
          <a:p>
            <a:r>
              <a:rPr lang="fr-FR" smtClean="0"/>
              <a:t>Il concerne toute l'organisation, car tout collaborateur peut être un collecteur potentiel d'informations stratégiques ou concurrentielles.</a:t>
            </a:r>
          </a:p>
          <a:p>
            <a:r>
              <a:rPr lang="fr-FR" smtClean="0"/>
              <a:t>Le caractère permanent du SIM marque la différence avec les études marketing, même si les enquêtes de type barométriques présentent une certaine récurrence. </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0" y="0"/>
            <a:ext cx="9144000" cy="457200"/>
          </a:xfrm>
          <a:prstGeom prst="rect">
            <a:avLst/>
          </a:prstGeom>
          <a:solidFill>
            <a:srgbClr val="FFCC00"/>
          </a:solidFill>
          <a:ln w="9525">
            <a:noFill/>
            <a:miter lim="800000"/>
            <a:headEnd/>
            <a:tailEnd/>
          </a:ln>
        </p:spPr>
        <p:txBody>
          <a:bodyPr>
            <a:spAutoFit/>
          </a:bodyPr>
          <a:lstStyle/>
          <a:p>
            <a:pPr algn="ctr">
              <a:spcBef>
                <a:spcPct val="50000"/>
              </a:spcBef>
            </a:pPr>
            <a:r>
              <a:rPr lang="fr-FR" b="1" i="1">
                <a:solidFill>
                  <a:srgbClr val="00279F"/>
                </a:solidFill>
                <a:latin typeface="Times" charset="0"/>
              </a:rPr>
              <a:t>Les socio-styles en 1998</a:t>
            </a:r>
            <a:r>
              <a:rPr lang="fr-FR" sz="2000" b="1" i="1">
                <a:solidFill>
                  <a:srgbClr val="00279F"/>
                </a:solidFill>
                <a:latin typeface="Times" charset="0"/>
              </a:rPr>
              <a:t>  (Source </a:t>
            </a:r>
            <a:r>
              <a:rPr lang="fr-FR" sz="2000" b="1" i="1">
                <a:solidFill>
                  <a:srgbClr val="00279F"/>
                </a:solidFill>
                <a:latin typeface="Times" charset="0"/>
                <a:hlinkClick r:id="rId3" action="ppaction://hlinksldjump"/>
              </a:rPr>
              <a:t>CCA</a:t>
            </a:r>
            <a:r>
              <a:rPr lang="fr-FR" sz="2000" b="1" i="1">
                <a:solidFill>
                  <a:srgbClr val="00279F"/>
                </a:solidFill>
                <a:latin typeface="Times" charset="0"/>
              </a:rPr>
              <a:t>  G.MERMET et B.CATHELAT)</a:t>
            </a:r>
            <a:endParaRPr lang="fr-FR" sz="2000" i="1">
              <a:solidFill>
                <a:srgbClr val="FF0000"/>
              </a:solidFill>
              <a:latin typeface="Comic Sans MS" pitchFamily="66" charset="0"/>
            </a:endParaRPr>
          </a:p>
        </p:txBody>
      </p:sp>
      <p:sp>
        <p:nvSpPr>
          <p:cNvPr id="76803" name="Text Box 3"/>
          <p:cNvSpPr txBox="1">
            <a:spLocks noChangeArrowheads="1"/>
          </p:cNvSpPr>
          <p:nvPr/>
        </p:nvSpPr>
        <p:spPr bwMode="auto">
          <a:xfrm>
            <a:off x="3429000" y="838200"/>
            <a:ext cx="2362200" cy="406400"/>
          </a:xfrm>
          <a:prstGeom prst="rect">
            <a:avLst/>
          </a:prstGeom>
          <a:solidFill>
            <a:srgbClr val="FF3300"/>
          </a:solidFill>
          <a:ln w="9525">
            <a:solidFill>
              <a:schemeClr val="bg1"/>
            </a:solidFill>
            <a:miter lim="800000"/>
            <a:headEnd/>
            <a:tailEnd/>
          </a:ln>
        </p:spPr>
        <p:txBody>
          <a:bodyPr>
            <a:spAutoFit/>
          </a:bodyPr>
          <a:lstStyle/>
          <a:p>
            <a:pPr algn="ctr">
              <a:spcBef>
                <a:spcPct val="50000"/>
              </a:spcBef>
            </a:pPr>
            <a:r>
              <a:rPr lang="fr-FR" sz="2000" b="1">
                <a:solidFill>
                  <a:schemeClr val="bg1"/>
                </a:solidFill>
                <a:latin typeface="Times" charset="0"/>
              </a:rPr>
              <a:t>MATERIALISME</a:t>
            </a:r>
            <a:endParaRPr lang="fr-FR" sz="2000">
              <a:latin typeface="Comic Sans MS" pitchFamily="66" charset="0"/>
            </a:endParaRPr>
          </a:p>
        </p:txBody>
      </p:sp>
      <p:sp>
        <p:nvSpPr>
          <p:cNvPr id="76804" name="Text Box 4"/>
          <p:cNvSpPr txBox="1">
            <a:spLocks noChangeArrowheads="1"/>
          </p:cNvSpPr>
          <p:nvPr/>
        </p:nvSpPr>
        <p:spPr bwMode="auto">
          <a:xfrm>
            <a:off x="3581400" y="6096000"/>
            <a:ext cx="2133600" cy="406400"/>
          </a:xfrm>
          <a:prstGeom prst="rect">
            <a:avLst/>
          </a:prstGeom>
          <a:solidFill>
            <a:srgbClr val="FF3300"/>
          </a:solidFill>
          <a:ln w="9525">
            <a:solidFill>
              <a:schemeClr val="bg1"/>
            </a:solidFill>
            <a:miter lim="800000"/>
            <a:headEnd/>
            <a:tailEnd/>
          </a:ln>
        </p:spPr>
        <p:txBody>
          <a:bodyPr>
            <a:spAutoFit/>
          </a:bodyPr>
          <a:lstStyle/>
          <a:p>
            <a:pPr algn="ctr">
              <a:spcBef>
                <a:spcPct val="50000"/>
              </a:spcBef>
            </a:pPr>
            <a:r>
              <a:rPr lang="fr-FR" sz="2000" b="1">
                <a:solidFill>
                  <a:schemeClr val="bg1"/>
                </a:solidFill>
                <a:latin typeface="Times" charset="0"/>
              </a:rPr>
              <a:t>ETHIQUE</a:t>
            </a:r>
            <a:endParaRPr lang="fr-FR" sz="2000">
              <a:latin typeface="Comic Sans MS" pitchFamily="66" charset="0"/>
            </a:endParaRPr>
          </a:p>
        </p:txBody>
      </p:sp>
      <p:sp>
        <p:nvSpPr>
          <p:cNvPr id="76805" name="Text Box 5"/>
          <p:cNvSpPr txBox="1">
            <a:spLocks noChangeArrowheads="1"/>
          </p:cNvSpPr>
          <p:nvPr/>
        </p:nvSpPr>
        <p:spPr bwMode="auto">
          <a:xfrm rot="5385178">
            <a:off x="7590631" y="3377407"/>
            <a:ext cx="2284413" cy="406400"/>
          </a:xfrm>
          <a:prstGeom prst="rect">
            <a:avLst/>
          </a:prstGeom>
          <a:solidFill>
            <a:srgbClr val="CCFFFF"/>
          </a:solidFill>
          <a:ln w="9525">
            <a:solidFill>
              <a:schemeClr val="bg1"/>
            </a:solidFill>
            <a:miter lim="800000"/>
            <a:headEnd/>
            <a:tailEnd/>
          </a:ln>
        </p:spPr>
        <p:txBody>
          <a:bodyPr>
            <a:spAutoFit/>
          </a:bodyPr>
          <a:lstStyle/>
          <a:p>
            <a:pPr algn="ctr">
              <a:spcBef>
                <a:spcPct val="50000"/>
              </a:spcBef>
            </a:pPr>
            <a:r>
              <a:rPr lang="fr-FR" sz="2000" b="1">
                <a:solidFill>
                  <a:srgbClr val="00279F"/>
                </a:solidFill>
                <a:latin typeface="Times" charset="0"/>
              </a:rPr>
              <a:t>PRESERVATION</a:t>
            </a:r>
            <a:endParaRPr lang="fr-FR" sz="2000">
              <a:latin typeface="Comic Sans MS" pitchFamily="66" charset="0"/>
            </a:endParaRPr>
          </a:p>
        </p:txBody>
      </p:sp>
      <p:sp>
        <p:nvSpPr>
          <p:cNvPr id="76806" name="Text Box 6"/>
          <p:cNvSpPr txBox="1">
            <a:spLocks noChangeArrowheads="1"/>
          </p:cNvSpPr>
          <p:nvPr/>
        </p:nvSpPr>
        <p:spPr bwMode="auto">
          <a:xfrm rot="-5394952">
            <a:off x="-635000" y="3446463"/>
            <a:ext cx="2133600" cy="406400"/>
          </a:xfrm>
          <a:prstGeom prst="rect">
            <a:avLst/>
          </a:prstGeom>
          <a:solidFill>
            <a:srgbClr val="CCFFFF"/>
          </a:solidFill>
          <a:ln w="9525">
            <a:solidFill>
              <a:schemeClr val="bg1"/>
            </a:solidFill>
            <a:miter lim="800000"/>
            <a:headEnd/>
            <a:tailEnd/>
          </a:ln>
        </p:spPr>
        <p:txBody>
          <a:bodyPr>
            <a:spAutoFit/>
          </a:bodyPr>
          <a:lstStyle/>
          <a:p>
            <a:pPr algn="ctr">
              <a:spcBef>
                <a:spcPct val="50000"/>
              </a:spcBef>
            </a:pPr>
            <a:r>
              <a:rPr lang="fr-FR" sz="2000" b="1">
                <a:solidFill>
                  <a:srgbClr val="00279F"/>
                </a:solidFill>
                <a:latin typeface="Times" charset="0"/>
              </a:rPr>
              <a:t>EXPLORATION</a:t>
            </a:r>
            <a:endParaRPr lang="fr-FR" sz="2000">
              <a:latin typeface="Comic Sans MS" pitchFamily="66" charset="0"/>
            </a:endParaRPr>
          </a:p>
        </p:txBody>
      </p:sp>
      <p:sp>
        <p:nvSpPr>
          <p:cNvPr id="76807" name="Line 7"/>
          <p:cNvSpPr>
            <a:spLocks noChangeShapeType="1"/>
          </p:cNvSpPr>
          <p:nvPr/>
        </p:nvSpPr>
        <p:spPr bwMode="auto">
          <a:xfrm>
            <a:off x="4572000" y="1447800"/>
            <a:ext cx="0" cy="4495800"/>
          </a:xfrm>
          <a:prstGeom prst="line">
            <a:avLst/>
          </a:prstGeom>
          <a:noFill/>
          <a:ln w="38100">
            <a:solidFill>
              <a:schemeClr val="tx1"/>
            </a:solidFill>
            <a:round/>
            <a:headEnd type="triangle" w="med" len="med"/>
            <a:tailEnd type="triangle" w="med" len="med"/>
          </a:ln>
        </p:spPr>
        <p:txBody>
          <a:bodyPr wrap="none" anchor="ctr"/>
          <a:lstStyle/>
          <a:p>
            <a:endParaRPr lang="fr-FR"/>
          </a:p>
        </p:txBody>
      </p:sp>
      <p:sp>
        <p:nvSpPr>
          <p:cNvPr id="76808" name="Line 8"/>
          <p:cNvSpPr>
            <a:spLocks noChangeShapeType="1"/>
          </p:cNvSpPr>
          <p:nvPr/>
        </p:nvSpPr>
        <p:spPr bwMode="auto">
          <a:xfrm>
            <a:off x="838200" y="3657600"/>
            <a:ext cx="7467600" cy="0"/>
          </a:xfrm>
          <a:prstGeom prst="line">
            <a:avLst/>
          </a:prstGeom>
          <a:noFill/>
          <a:ln w="38100">
            <a:solidFill>
              <a:schemeClr val="tx1"/>
            </a:solidFill>
            <a:round/>
            <a:headEnd type="triangle" w="med" len="med"/>
            <a:tailEnd type="triangle" w="med" len="med"/>
          </a:ln>
        </p:spPr>
        <p:txBody>
          <a:bodyPr wrap="none" anchor="ctr"/>
          <a:lstStyle/>
          <a:p>
            <a:endParaRPr lang="fr-FR"/>
          </a:p>
        </p:txBody>
      </p:sp>
      <p:sp>
        <p:nvSpPr>
          <p:cNvPr id="76809" name="Text Box 9"/>
          <p:cNvSpPr txBox="1">
            <a:spLocks noChangeArrowheads="1"/>
          </p:cNvSpPr>
          <p:nvPr/>
        </p:nvSpPr>
        <p:spPr bwMode="auto">
          <a:xfrm>
            <a:off x="990600" y="5334000"/>
            <a:ext cx="1828800" cy="822325"/>
          </a:xfrm>
          <a:prstGeom prst="rect">
            <a:avLst/>
          </a:prstGeom>
          <a:solidFill>
            <a:schemeClr val="tx1"/>
          </a:solidFill>
          <a:ln w="9525">
            <a:noFill/>
            <a:miter lim="800000"/>
            <a:headEnd/>
            <a:tailEnd/>
          </a:ln>
        </p:spPr>
        <p:txBody>
          <a:bodyPr>
            <a:spAutoFit/>
          </a:bodyPr>
          <a:lstStyle/>
          <a:p>
            <a:pPr>
              <a:spcBef>
                <a:spcPct val="50000"/>
              </a:spcBef>
            </a:pPr>
            <a:r>
              <a:rPr lang="fr-FR" sz="1200">
                <a:solidFill>
                  <a:schemeClr val="bg2"/>
                </a:solidFill>
                <a:latin typeface="Times" charset="0"/>
              </a:rPr>
              <a:t>(1) A la recherche d’Alternance dans une société Nouveaux Territoires</a:t>
            </a:r>
            <a:endParaRPr lang="fr-FR" sz="1200" b="1">
              <a:latin typeface="Comic Sans MS" pitchFamily="66" charset="0"/>
            </a:endParaRPr>
          </a:p>
        </p:txBody>
      </p:sp>
      <p:sp>
        <p:nvSpPr>
          <p:cNvPr id="76810" name="Oval 10"/>
          <p:cNvSpPr>
            <a:spLocks noChangeArrowheads="1"/>
          </p:cNvSpPr>
          <p:nvPr/>
        </p:nvSpPr>
        <p:spPr bwMode="auto">
          <a:xfrm>
            <a:off x="3276600" y="1752600"/>
            <a:ext cx="3810000" cy="838200"/>
          </a:xfrm>
          <a:prstGeom prst="ellipse">
            <a:avLst/>
          </a:prstGeom>
          <a:solidFill>
            <a:srgbClr val="33CCCC"/>
          </a:solidFill>
          <a:ln w="9525">
            <a:solidFill>
              <a:schemeClr val="tx1"/>
            </a:solidFill>
            <a:round/>
            <a:headEnd/>
            <a:tailEnd/>
          </a:ln>
        </p:spPr>
        <p:txBody>
          <a:bodyPr wrap="none" anchor="ctr"/>
          <a:lstStyle/>
          <a:p>
            <a:endParaRPr lang="fr-FR"/>
          </a:p>
        </p:txBody>
      </p:sp>
      <p:sp>
        <p:nvSpPr>
          <p:cNvPr id="76811" name="Oval 11"/>
          <p:cNvSpPr>
            <a:spLocks noChangeArrowheads="1"/>
          </p:cNvSpPr>
          <p:nvPr/>
        </p:nvSpPr>
        <p:spPr bwMode="auto">
          <a:xfrm>
            <a:off x="1066800" y="1828800"/>
            <a:ext cx="1143000" cy="3505200"/>
          </a:xfrm>
          <a:prstGeom prst="ellipse">
            <a:avLst/>
          </a:prstGeom>
          <a:solidFill>
            <a:srgbClr val="FF00FF"/>
          </a:solidFill>
          <a:ln w="9525">
            <a:solidFill>
              <a:schemeClr val="tx1"/>
            </a:solidFill>
            <a:round/>
            <a:headEnd/>
            <a:tailEnd/>
          </a:ln>
        </p:spPr>
        <p:txBody>
          <a:bodyPr wrap="none" anchor="ctr"/>
          <a:lstStyle/>
          <a:p>
            <a:endParaRPr lang="fr-FR"/>
          </a:p>
        </p:txBody>
      </p:sp>
      <p:sp>
        <p:nvSpPr>
          <p:cNvPr id="76812" name="Text Box 12"/>
          <p:cNvSpPr txBox="1">
            <a:spLocks noChangeArrowheads="1"/>
          </p:cNvSpPr>
          <p:nvPr/>
        </p:nvSpPr>
        <p:spPr bwMode="auto">
          <a:xfrm>
            <a:off x="914400" y="3200400"/>
            <a:ext cx="1447800" cy="947738"/>
          </a:xfrm>
          <a:prstGeom prst="rect">
            <a:avLst/>
          </a:prstGeom>
          <a:noFill/>
          <a:ln w="9525">
            <a:noFill/>
            <a:miter lim="800000"/>
            <a:headEnd/>
            <a:tailEnd/>
          </a:ln>
        </p:spPr>
        <p:txBody>
          <a:bodyPr>
            <a:spAutoFit/>
          </a:bodyPr>
          <a:lstStyle/>
          <a:p>
            <a:pPr algn="ctr">
              <a:spcBef>
                <a:spcPct val="50000"/>
              </a:spcBef>
            </a:pPr>
            <a:r>
              <a:rPr lang="fr-FR" sz="1600" b="1">
                <a:solidFill>
                  <a:schemeClr val="accent1"/>
                </a:solidFill>
                <a:latin typeface="Times" charset="0"/>
              </a:rPr>
              <a:t>Les SURFERS</a:t>
            </a:r>
          </a:p>
          <a:p>
            <a:pPr algn="ctr">
              <a:spcBef>
                <a:spcPct val="50000"/>
              </a:spcBef>
            </a:pPr>
            <a:r>
              <a:rPr lang="fr-FR" sz="1600" b="1">
                <a:solidFill>
                  <a:schemeClr val="accent1"/>
                </a:solidFill>
                <a:latin typeface="Times" charset="0"/>
              </a:rPr>
              <a:t>(1)</a:t>
            </a:r>
            <a:endParaRPr lang="fr-FR" sz="1600">
              <a:latin typeface="Times" charset="0"/>
            </a:endParaRPr>
          </a:p>
        </p:txBody>
      </p:sp>
      <p:sp>
        <p:nvSpPr>
          <p:cNvPr id="76813" name="Text Box 13"/>
          <p:cNvSpPr txBox="1">
            <a:spLocks noChangeArrowheads="1"/>
          </p:cNvSpPr>
          <p:nvPr/>
        </p:nvSpPr>
        <p:spPr bwMode="auto">
          <a:xfrm>
            <a:off x="4191000" y="1905000"/>
            <a:ext cx="2133600" cy="336550"/>
          </a:xfrm>
          <a:prstGeom prst="rect">
            <a:avLst/>
          </a:prstGeom>
          <a:noFill/>
          <a:ln w="9525">
            <a:noFill/>
            <a:miter lim="800000"/>
            <a:headEnd/>
            <a:tailEnd/>
          </a:ln>
        </p:spPr>
        <p:txBody>
          <a:bodyPr>
            <a:spAutoFit/>
          </a:bodyPr>
          <a:lstStyle/>
          <a:p>
            <a:pPr algn="ctr">
              <a:spcBef>
                <a:spcPct val="50000"/>
              </a:spcBef>
            </a:pPr>
            <a:r>
              <a:rPr lang="fr-FR" sz="1600" b="1">
                <a:solidFill>
                  <a:schemeClr val="bg1"/>
                </a:solidFill>
                <a:latin typeface="Times" charset="0"/>
              </a:rPr>
              <a:t>Les SURVIVORS (2)</a:t>
            </a:r>
            <a:endParaRPr lang="fr-FR" sz="1600">
              <a:latin typeface="Times" charset="0"/>
            </a:endParaRPr>
          </a:p>
        </p:txBody>
      </p:sp>
      <p:sp>
        <p:nvSpPr>
          <p:cNvPr id="76814" name="Text Box 14"/>
          <p:cNvSpPr txBox="1">
            <a:spLocks noChangeArrowheads="1"/>
          </p:cNvSpPr>
          <p:nvPr/>
        </p:nvSpPr>
        <p:spPr bwMode="auto">
          <a:xfrm>
            <a:off x="5867400" y="1143000"/>
            <a:ext cx="2362200" cy="457200"/>
          </a:xfrm>
          <a:prstGeom prst="rect">
            <a:avLst/>
          </a:prstGeom>
          <a:solidFill>
            <a:schemeClr val="tx1"/>
          </a:solidFill>
          <a:ln w="9525">
            <a:noFill/>
            <a:miter lim="800000"/>
            <a:headEnd/>
            <a:tailEnd/>
          </a:ln>
        </p:spPr>
        <p:txBody>
          <a:bodyPr>
            <a:spAutoFit/>
          </a:bodyPr>
          <a:lstStyle/>
          <a:p>
            <a:pPr>
              <a:spcBef>
                <a:spcPct val="50000"/>
              </a:spcBef>
            </a:pPr>
            <a:r>
              <a:rPr lang="fr-FR" sz="1200">
                <a:solidFill>
                  <a:schemeClr val="bg2"/>
                </a:solidFill>
                <a:latin typeface="Times" charset="0"/>
              </a:rPr>
              <a:t>(2) A la recherche d’Identité dans une société Jungle</a:t>
            </a:r>
            <a:endParaRPr lang="fr-FR" sz="1200" b="1">
              <a:latin typeface="Comic Sans MS" pitchFamily="66" charset="0"/>
            </a:endParaRPr>
          </a:p>
        </p:txBody>
      </p:sp>
      <p:sp>
        <p:nvSpPr>
          <p:cNvPr id="76815" name="Oval 15"/>
          <p:cNvSpPr>
            <a:spLocks noChangeArrowheads="1"/>
          </p:cNvSpPr>
          <p:nvPr/>
        </p:nvSpPr>
        <p:spPr bwMode="auto">
          <a:xfrm>
            <a:off x="2362200" y="2743200"/>
            <a:ext cx="3505200" cy="838200"/>
          </a:xfrm>
          <a:prstGeom prst="ellipse">
            <a:avLst/>
          </a:prstGeom>
          <a:solidFill>
            <a:srgbClr val="66FF33"/>
          </a:solidFill>
          <a:ln w="9525">
            <a:solidFill>
              <a:schemeClr val="tx1"/>
            </a:solidFill>
            <a:round/>
            <a:headEnd/>
            <a:tailEnd/>
          </a:ln>
        </p:spPr>
        <p:txBody>
          <a:bodyPr wrap="none" anchor="ctr"/>
          <a:lstStyle/>
          <a:p>
            <a:endParaRPr lang="fr-FR"/>
          </a:p>
        </p:txBody>
      </p:sp>
      <p:sp>
        <p:nvSpPr>
          <p:cNvPr id="76816" name="Text Box 16"/>
          <p:cNvSpPr txBox="1">
            <a:spLocks noChangeArrowheads="1"/>
          </p:cNvSpPr>
          <p:nvPr/>
        </p:nvSpPr>
        <p:spPr bwMode="auto">
          <a:xfrm>
            <a:off x="3048000" y="2895600"/>
            <a:ext cx="2209800" cy="581025"/>
          </a:xfrm>
          <a:prstGeom prst="rect">
            <a:avLst/>
          </a:prstGeom>
          <a:solidFill>
            <a:srgbClr val="66FF33"/>
          </a:solidFill>
          <a:ln w="9525">
            <a:noFill/>
            <a:miter lim="800000"/>
            <a:headEnd/>
            <a:tailEnd/>
          </a:ln>
        </p:spPr>
        <p:txBody>
          <a:bodyPr>
            <a:spAutoFit/>
          </a:bodyPr>
          <a:lstStyle/>
          <a:p>
            <a:pPr algn="ctr">
              <a:spcBef>
                <a:spcPct val="50000"/>
              </a:spcBef>
            </a:pPr>
            <a:r>
              <a:rPr lang="fr-FR" sz="1600" b="1">
                <a:latin typeface="Times" charset="0"/>
              </a:rPr>
              <a:t>Les OPTIMISEURS (3)</a:t>
            </a:r>
            <a:endParaRPr lang="fr-FR" sz="1600">
              <a:latin typeface="Times" charset="0"/>
            </a:endParaRPr>
          </a:p>
        </p:txBody>
      </p:sp>
      <p:sp>
        <p:nvSpPr>
          <p:cNvPr id="76817" name="Text Box 17"/>
          <p:cNvSpPr txBox="1">
            <a:spLocks noChangeArrowheads="1"/>
          </p:cNvSpPr>
          <p:nvPr/>
        </p:nvSpPr>
        <p:spPr bwMode="auto">
          <a:xfrm>
            <a:off x="2286000" y="1371600"/>
            <a:ext cx="1066800" cy="1187450"/>
          </a:xfrm>
          <a:prstGeom prst="rect">
            <a:avLst/>
          </a:prstGeom>
          <a:solidFill>
            <a:schemeClr val="tx1"/>
          </a:solidFill>
          <a:ln w="9525">
            <a:noFill/>
            <a:miter lim="800000"/>
            <a:headEnd/>
            <a:tailEnd/>
          </a:ln>
        </p:spPr>
        <p:txBody>
          <a:bodyPr>
            <a:spAutoFit/>
          </a:bodyPr>
          <a:lstStyle/>
          <a:p>
            <a:pPr>
              <a:spcBef>
                <a:spcPct val="50000"/>
              </a:spcBef>
            </a:pPr>
            <a:r>
              <a:rPr lang="fr-FR" sz="1200">
                <a:solidFill>
                  <a:schemeClr val="bg2"/>
                </a:solidFill>
                <a:latin typeface="Times" charset="0"/>
              </a:rPr>
              <a:t>(3) A la recherche du Plaisir dans une société Caverne dAli Baba</a:t>
            </a:r>
            <a:endParaRPr lang="fr-FR" sz="1200" b="1">
              <a:latin typeface="Times" charset="0"/>
            </a:endParaRPr>
          </a:p>
        </p:txBody>
      </p:sp>
      <p:sp>
        <p:nvSpPr>
          <p:cNvPr id="76818" name="Oval 18"/>
          <p:cNvSpPr>
            <a:spLocks noChangeArrowheads="1"/>
          </p:cNvSpPr>
          <p:nvPr/>
        </p:nvSpPr>
        <p:spPr bwMode="auto">
          <a:xfrm>
            <a:off x="2209800" y="3733800"/>
            <a:ext cx="3581400" cy="838200"/>
          </a:xfrm>
          <a:prstGeom prst="ellipse">
            <a:avLst/>
          </a:prstGeom>
          <a:solidFill>
            <a:srgbClr val="FFFF00"/>
          </a:solidFill>
          <a:ln w="9525">
            <a:solidFill>
              <a:schemeClr val="tx1"/>
            </a:solidFill>
            <a:round/>
            <a:headEnd/>
            <a:tailEnd/>
          </a:ln>
        </p:spPr>
        <p:txBody>
          <a:bodyPr wrap="none" anchor="ctr"/>
          <a:lstStyle/>
          <a:p>
            <a:pPr algn="ctr"/>
            <a:endParaRPr lang="fr-FR">
              <a:latin typeface="Times" charset="0"/>
            </a:endParaRPr>
          </a:p>
        </p:txBody>
      </p:sp>
      <p:sp>
        <p:nvSpPr>
          <p:cNvPr id="76819" name="Text Box 19"/>
          <p:cNvSpPr txBox="1">
            <a:spLocks noChangeArrowheads="1"/>
          </p:cNvSpPr>
          <p:nvPr/>
        </p:nvSpPr>
        <p:spPr bwMode="auto">
          <a:xfrm>
            <a:off x="2971800" y="3886200"/>
            <a:ext cx="2209800" cy="336550"/>
          </a:xfrm>
          <a:prstGeom prst="rect">
            <a:avLst/>
          </a:prstGeom>
          <a:noFill/>
          <a:ln w="9525">
            <a:noFill/>
            <a:miter lim="800000"/>
            <a:headEnd/>
            <a:tailEnd/>
          </a:ln>
        </p:spPr>
        <p:txBody>
          <a:bodyPr>
            <a:spAutoFit/>
          </a:bodyPr>
          <a:lstStyle/>
          <a:p>
            <a:pPr algn="ctr">
              <a:spcBef>
                <a:spcPct val="50000"/>
              </a:spcBef>
            </a:pPr>
            <a:r>
              <a:rPr lang="fr-FR" sz="1600" b="1">
                <a:latin typeface="Times" charset="0"/>
              </a:rPr>
              <a:t>Les ORGANIZERS (4)</a:t>
            </a:r>
            <a:endParaRPr lang="fr-FR" sz="1600">
              <a:latin typeface="Times" charset="0"/>
            </a:endParaRPr>
          </a:p>
        </p:txBody>
      </p:sp>
      <p:sp>
        <p:nvSpPr>
          <p:cNvPr id="76820" name="Text Box 20"/>
          <p:cNvSpPr txBox="1">
            <a:spLocks noChangeArrowheads="1"/>
          </p:cNvSpPr>
          <p:nvPr/>
        </p:nvSpPr>
        <p:spPr bwMode="auto">
          <a:xfrm>
            <a:off x="5791200" y="3657600"/>
            <a:ext cx="990600" cy="1187450"/>
          </a:xfrm>
          <a:prstGeom prst="rect">
            <a:avLst/>
          </a:prstGeom>
          <a:solidFill>
            <a:schemeClr val="tx1"/>
          </a:solidFill>
          <a:ln w="9525">
            <a:noFill/>
            <a:miter lim="800000"/>
            <a:headEnd/>
            <a:tailEnd/>
          </a:ln>
        </p:spPr>
        <p:txBody>
          <a:bodyPr>
            <a:spAutoFit/>
          </a:bodyPr>
          <a:lstStyle/>
          <a:p>
            <a:pPr>
              <a:spcBef>
                <a:spcPct val="50000"/>
              </a:spcBef>
            </a:pPr>
            <a:r>
              <a:rPr lang="fr-FR" sz="1200">
                <a:solidFill>
                  <a:schemeClr val="bg2"/>
                </a:solidFill>
                <a:latin typeface="Times" charset="0"/>
              </a:rPr>
              <a:t>(4) A la recherche d’Harmonie dans une société Mutuelle</a:t>
            </a:r>
            <a:endParaRPr lang="fr-FR" sz="1200" b="1">
              <a:solidFill>
                <a:schemeClr val="bg2"/>
              </a:solidFill>
              <a:latin typeface="Comic Sans MS" pitchFamily="66" charset="0"/>
            </a:endParaRPr>
          </a:p>
        </p:txBody>
      </p:sp>
      <p:sp>
        <p:nvSpPr>
          <p:cNvPr id="76821" name="Oval 21"/>
          <p:cNvSpPr>
            <a:spLocks noChangeArrowheads="1"/>
          </p:cNvSpPr>
          <p:nvPr/>
        </p:nvSpPr>
        <p:spPr bwMode="auto">
          <a:xfrm>
            <a:off x="2438400" y="4800600"/>
            <a:ext cx="4495800" cy="838200"/>
          </a:xfrm>
          <a:prstGeom prst="ellipse">
            <a:avLst/>
          </a:prstGeom>
          <a:solidFill>
            <a:srgbClr val="CC99FF"/>
          </a:solidFill>
          <a:ln w="9525">
            <a:solidFill>
              <a:schemeClr val="tx1"/>
            </a:solidFill>
            <a:round/>
            <a:headEnd/>
            <a:tailEnd/>
          </a:ln>
        </p:spPr>
        <p:txBody>
          <a:bodyPr wrap="none" anchor="ctr"/>
          <a:lstStyle/>
          <a:p>
            <a:pPr algn="ctr"/>
            <a:endParaRPr lang="fr-FR">
              <a:latin typeface="Times" charset="0"/>
            </a:endParaRPr>
          </a:p>
        </p:txBody>
      </p:sp>
      <p:sp>
        <p:nvSpPr>
          <p:cNvPr id="76822" name="Text Box 22"/>
          <p:cNvSpPr txBox="1">
            <a:spLocks noChangeArrowheads="1"/>
          </p:cNvSpPr>
          <p:nvPr/>
        </p:nvSpPr>
        <p:spPr bwMode="auto">
          <a:xfrm>
            <a:off x="3429000" y="4953000"/>
            <a:ext cx="2590800" cy="336550"/>
          </a:xfrm>
          <a:prstGeom prst="rect">
            <a:avLst/>
          </a:prstGeom>
          <a:noFill/>
          <a:ln w="9525">
            <a:noFill/>
            <a:miter lim="800000"/>
            <a:headEnd/>
            <a:tailEnd/>
          </a:ln>
        </p:spPr>
        <p:txBody>
          <a:bodyPr>
            <a:spAutoFit/>
          </a:bodyPr>
          <a:lstStyle/>
          <a:p>
            <a:pPr algn="ctr">
              <a:spcBef>
                <a:spcPct val="50000"/>
              </a:spcBef>
            </a:pPr>
            <a:r>
              <a:rPr lang="fr-FR" sz="1600" b="1">
                <a:latin typeface="Times" charset="0"/>
              </a:rPr>
              <a:t>Les PRESCRIPTEURS (5)</a:t>
            </a:r>
            <a:endParaRPr lang="fr-FR" sz="1600">
              <a:latin typeface="Times" charset="0"/>
            </a:endParaRPr>
          </a:p>
        </p:txBody>
      </p:sp>
      <p:sp>
        <p:nvSpPr>
          <p:cNvPr id="76823" name="Text Box 23"/>
          <p:cNvSpPr txBox="1">
            <a:spLocks noChangeArrowheads="1"/>
          </p:cNvSpPr>
          <p:nvPr/>
        </p:nvSpPr>
        <p:spPr bwMode="auto">
          <a:xfrm>
            <a:off x="6629400" y="5562600"/>
            <a:ext cx="1752600" cy="639763"/>
          </a:xfrm>
          <a:prstGeom prst="rect">
            <a:avLst/>
          </a:prstGeom>
          <a:solidFill>
            <a:schemeClr val="tx1"/>
          </a:solidFill>
          <a:ln w="9525">
            <a:noFill/>
            <a:miter lim="800000"/>
            <a:headEnd/>
            <a:tailEnd/>
          </a:ln>
        </p:spPr>
        <p:txBody>
          <a:bodyPr>
            <a:spAutoFit/>
          </a:bodyPr>
          <a:lstStyle/>
          <a:p>
            <a:pPr>
              <a:spcBef>
                <a:spcPct val="50000"/>
              </a:spcBef>
            </a:pPr>
            <a:r>
              <a:rPr lang="fr-FR" sz="1200">
                <a:solidFill>
                  <a:schemeClr val="bg2"/>
                </a:solidFill>
                <a:latin typeface="Times" charset="0"/>
              </a:rPr>
              <a:t>(5) A la recherche d’Ethique dans une société Académie</a:t>
            </a:r>
            <a:endParaRPr lang="fr-FR" sz="1200" b="1">
              <a:solidFill>
                <a:schemeClr val="bg2"/>
              </a:solidFill>
              <a:latin typeface="Comic Sans MS" pitchFamily="66" charset="0"/>
            </a:endParaRPr>
          </a:p>
        </p:txBody>
      </p:sp>
      <p:sp>
        <p:nvSpPr>
          <p:cNvPr id="76824" name="Oval 24"/>
          <p:cNvSpPr>
            <a:spLocks noChangeArrowheads="1"/>
          </p:cNvSpPr>
          <p:nvPr/>
        </p:nvSpPr>
        <p:spPr bwMode="auto">
          <a:xfrm>
            <a:off x="6705600" y="2209800"/>
            <a:ext cx="1371600" cy="3200400"/>
          </a:xfrm>
          <a:prstGeom prst="ellipse">
            <a:avLst/>
          </a:prstGeom>
          <a:solidFill>
            <a:srgbClr val="FF6600"/>
          </a:solidFill>
          <a:ln w="9525">
            <a:solidFill>
              <a:schemeClr val="tx1"/>
            </a:solidFill>
            <a:round/>
            <a:headEnd/>
            <a:tailEnd/>
          </a:ln>
        </p:spPr>
        <p:txBody>
          <a:bodyPr wrap="none" anchor="ctr"/>
          <a:lstStyle/>
          <a:p>
            <a:endParaRPr lang="fr-FR"/>
          </a:p>
        </p:txBody>
      </p:sp>
      <p:sp>
        <p:nvSpPr>
          <p:cNvPr id="76825" name="Text Box 25"/>
          <p:cNvSpPr txBox="1">
            <a:spLocks noChangeArrowheads="1"/>
          </p:cNvSpPr>
          <p:nvPr/>
        </p:nvSpPr>
        <p:spPr bwMode="auto">
          <a:xfrm>
            <a:off x="6324600" y="3276600"/>
            <a:ext cx="2133600" cy="1069975"/>
          </a:xfrm>
          <a:prstGeom prst="rect">
            <a:avLst/>
          </a:prstGeom>
          <a:noFill/>
          <a:ln w="9525">
            <a:noFill/>
            <a:miter lim="800000"/>
            <a:headEnd/>
            <a:tailEnd/>
          </a:ln>
        </p:spPr>
        <p:txBody>
          <a:bodyPr>
            <a:spAutoFit/>
          </a:bodyPr>
          <a:lstStyle/>
          <a:p>
            <a:pPr algn="ctr">
              <a:spcBef>
                <a:spcPct val="50000"/>
              </a:spcBef>
            </a:pPr>
            <a:r>
              <a:rPr lang="fr-FR" sz="1600" b="1">
                <a:solidFill>
                  <a:schemeClr val="bg1"/>
                </a:solidFill>
                <a:latin typeface="Times" charset="0"/>
              </a:rPr>
              <a:t>Les </a:t>
            </a:r>
          </a:p>
          <a:p>
            <a:pPr algn="ctr">
              <a:spcBef>
                <a:spcPct val="50000"/>
              </a:spcBef>
            </a:pPr>
            <a:r>
              <a:rPr lang="fr-FR" sz="1600" b="1">
                <a:solidFill>
                  <a:schemeClr val="bg1"/>
                </a:solidFill>
                <a:latin typeface="Times" charset="0"/>
              </a:rPr>
              <a:t>ENRACINES </a:t>
            </a:r>
          </a:p>
          <a:p>
            <a:pPr algn="ctr">
              <a:spcBef>
                <a:spcPct val="50000"/>
              </a:spcBef>
            </a:pPr>
            <a:r>
              <a:rPr lang="fr-FR" sz="1600" b="1">
                <a:solidFill>
                  <a:schemeClr val="bg1"/>
                </a:solidFill>
                <a:latin typeface="Times" charset="0"/>
              </a:rPr>
              <a:t>(6)</a:t>
            </a:r>
            <a:endParaRPr lang="fr-FR" sz="1600">
              <a:latin typeface="Times" charset="0"/>
            </a:endParaRPr>
          </a:p>
        </p:txBody>
      </p:sp>
      <p:sp>
        <p:nvSpPr>
          <p:cNvPr id="76826" name="Text Box 26"/>
          <p:cNvSpPr txBox="1">
            <a:spLocks noChangeArrowheads="1"/>
          </p:cNvSpPr>
          <p:nvPr/>
        </p:nvSpPr>
        <p:spPr bwMode="auto">
          <a:xfrm>
            <a:off x="7239000" y="1600200"/>
            <a:ext cx="1905000" cy="639763"/>
          </a:xfrm>
          <a:prstGeom prst="rect">
            <a:avLst/>
          </a:prstGeom>
          <a:solidFill>
            <a:schemeClr val="tx2"/>
          </a:solidFill>
          <a:ln w="9525">
            <a:noFill/>
            <a:miter lim="800000"/>
            <a:headEnd/>
            <a:tailEnd/>
          </a:ln>
        </p:spPr>
        <p:txBody>
          <a:bodyPr>
            <a:spAutoFit/>
          </a:bodyPr>
          <a:lstStyle/>
          <a:p>
            <a:pPr>
              <a:spcBef>
                <a:spcPct val="50000"/>
              </a:spcBef>
            </a:pPr>
            <a:r>
              <a:rPr lang="fr-FR" sz="1200">
                <a:solidFill>
                  <a:schemeClr val="bg2"/>
                </a:solidFill>
                <a:latin typeface="Times" charset="0"/>
              </a:rPr>
              <a:t>(6) A la recherche d’Ordre dans une société Village Fortifié</a:t>
            </a:r>
            <a:endParaRPr lang="fr-FR" sz="1200" b="1">
              <a:latin typeface="Comic Sans MS" pitchFamily="66"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528" fill="hold" grpId="0" nodeType="clickEffect">
                                  <p:stCondLst>
                                    <p:cond delay="0"/>
                                  </p:stCondLst>
                                  <p:childTnLst>
                                    <p:set>
                                      <p:cBhvr>
                                        <p:cTn id="10" dur="1" fill="hold">
                                          <p:stCondLst>
                                            <p:cond delay="0"/>
                                          </p:stCondLst>
                                        </p:cTn>
                                        <p:tgtEl>
                                          <p:spTgt spid="76807"/>
                                        </p:tgtEl>
                                        <p:attrNameLst>
                                          <p:attrName>style.visibility</p:attrName>
                                        </p:attrNameLst>
                                      </p:cBhvr>
                                      <p:to>
                                        <p:strVal val="visible"/>
                                      </p:to>
                                    </p:set>
                                    <p:anim calcmode="lin" valueType="num">
                                      <p:cBhvr>
                                        <p:cTn id="11" dur="500" fill="hold"/>
                                        <p:tgtEl>
                                          <p:spTgt spid="76807"/>
                                        </p:tgtEl>
                                        <p:attrNameLst>
                                          <p:attrName>ppt_w</p:attrName>
                                        </p:attrNameLst>
                                      </p:cBhvr>
                                      <p:tavLst>
                                        <p:tav tm="0">
                                          <p:val>
                                            <p:fltVal val="0"/>
                                          </p:val>
                                        </p:tav>
                                        <p:tav tm="100000">
                                          <p:val>
                                            <p:strVal val="#ppt_w"/>
                                          </p:val>
                                        </p:tav>
                                      </p:tavLst>
                                    </p:anim>
                                    <p:anim calcmode="lin" valueType="num">
                                      <p:cBhvr>
                                        <p:cTn id="12" dur="500" fill="hold"/>
                                        <p:tgtEl>
                                          <p:spTgt spid="76807"/>
                                        </p:tgtEl>
                                        <p:attrNameLst>
                                          <p:attrName>ppt_h</p:attrName>
                                        </p:attrNameLst>
                                      </p:cBhvr>
                                      <p:tavLst>
                                        <p:tav tm="0">
                                          <p:val>
                                            <p:fltVal val="0"/>
                                          </p:val>
                                        </p:tav>
                                        <p:tav tm="100000">
                                          <p:val>
                                            <p:strVal val="#ppt_h"/>
                                          </p:val>
                                        </p:tav>
                                      </p:tavLst>
                                    </p:anim>
                                    <p:anim calcmode="lin" valueType="num">
                                      <p:cBhvr>
                                        <p:cTn id="13" dur="500" fill="hold"/>
                                        <p:tgtEl>
                                          <p:spTgt spid="76807"/>
                                        </p:tgtEl>
                                        <p:attrNameLst>
                                          <p:attrName>ppt_x</p:attrName>
                                        </p:attrNameLst>
                                      </p:cBhvr>
                                      <p:tavLst>
                                        <p:tav tm="0">
                                          <p:val>
                                            <p:fltVal val="0.5"/>
                                          </p:val>
                                        </p:tav>
                                        <p:tav tm="100000">
                                          <p:val>
                                            <p:strVal val="#ppt_x"/>
                                          </p:val>
                                        </p:tav>
                                      </p:tavLst>
                                    </p:anim>
                                    <p:anim calcmode="lin" valueType="num">
                                      <p:cBhvr>
                                        <p:cTn id="14" dur="500" fill="hold"/>
                                        <p:tgtEl>
                                          <p:spTgt spid="76807"/>
                                        </p:tgtEl>
                                        <p:attrNameLst>
                                          <p:attrName>ppt_y</p:attrName>
                                        </p:attrNameLst>
                                      </p:cBhvr>
                                      <p:tavLst>
                                        <p:tav tm="0">
                                          <p:val>
                                            <p:fltVal val="0.5"/>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528" fill="hold" grpId="0" nodeType="clickEffect">
                                  <p:stCondLst>
                                    <p:cond delay="0"/>
                                  </p:stCondLst>
                                  <p:childTnLst>
                                    <p:set>
                                      <p:cBhvr>
                                        <p:cTn id="18" dur="1" fill="hold">
                                          <p:stCondLst>
                                            <p:cond delay="0"/>
                                          </p:stCondLst>
                                        </p:cTn>
                                        <p:tgtEl>
                                          <p:spTgt spid="76808"/>
                                        </p:tgtEl>
                                        <p:attrNameLst>
                                          <p:attrName>style.visibility</p:attrName>
                                        </p:attrNameLst>
                                      </p:cBhvr>
                                      <p:to>
                                        <p:strVal val="visible"/>
                                      </p:to>
                                    </p:set>
                                    <p:anim calcmode="lin" valueType="num">
                                      <p:cBhvr>
                                        <p:cTn id="19" dur="500" fill="hold"/>
                                        <p:tgtEl>
                                          <p:spTgt spid="76808"/>
                                        </p:tgtEl>
                                        <p:attrNameLst>
                                          <p:attrName>ppt_w</p:attrName>
                                        </p:attrNameLst>
                                      </p:cBhvr>
                                      <p:tavLst>
                                        <p:tav tm="0">
                                          <p:val>
                                            <p:fltVal val="0"/>
                                          </p:val>
                                        </p:tav>
                                        <p:tav tm="100000">
                                          <p:val>
                                            <p:strVal val="#ppt_w"/>
                                          </p:val>
                                        </p:tav>
                                      </p:tavLst>
                                    </p:anim>
                                    <p:anim calcmode="lin" valueType="num">
                                      <p:cBhvr>
                                        <p:cTn id="20" dur="500" fill="hold"/>
                                        <p:tgtEl>
                                          <p:spTgt spid="76808"/>
                                        </p:tgtEl>
                                        <p:attrNameLst>
                                          <p:attrName>ppt_h</p:attrName>
                                        </p:attrNameLst>
                                      </p:cBhvr>
                                      <p:tavLst>
                                        <p:tav tm="0">
                                          <p:val>
                                            <p:fltVal val="0"/>
                                          </p:val>
                                        </p:tav>
                                        <p:tav tm="100000">
                                          <p:val>
                                            <p:strVal val="#ppt_h"/>
                                          </p:val>
                                        </p:tav>
                                      </p:tavLst>
                                    </p:anim>
                                    <p:anim calcmode="lin" valueType="num">
                                      <p:cBhvr>
                                        <p:cTn id="21" dur="500" fill="hold"/>
                                        <p:tgtEl>
                                          <p:spTgt spid="76808"/>
                                        </p:tgtEl>
                                        <p:attrNameLst>
                                          <p:attrName>ppt_x</p:attrName>
                                        </p:attrNameLst>
                                      </p:cBhvr>
                                      <p:tavLst>
                                        <p:tav tm="0">
                                          <p:val>
                                            <p:fltVal val="0.5"/>
                                          </p:val>
                                        </p:tav>
                                        <p:tav tm="100000">
                                          <p:val>
                                            <p:strVal val="#ppt_x"/>
                                          </p:val>
                                        </p:tav>
                                      </p:tavLst>
                                    </p:anim>
                                    <p:anim calcmode="lin" valueType="num">
                                      <p:cBhvr>
                                        <p:cTn id="22" dur="500" fill="hold"/>
                                        <p:tgtEl>
                                          <p:spTgt spid="76808"/>
                                        </p:tgtEl>
                                        <p:attrNameLst>
                                          <p:attrName>ppt_y</p:attrName>
                                        </p:attrNameLst>
                                      </p:cBhvr>
                                      <p:tavLst>
                                        <p:tav tm="0">
                                          <p:val>
                                            <p:fltVal val="0.5"/>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76803"/>
                                        </p:tgtEl>
                                        <p:attrNameLst>
                                          <p:attrName>style.visibility</p:attrName>
                                        </p:attrNameLst>
                                      </p:cBhvr>
                                      <p:to>
                                        <p:strVal val="visible"/>
                                      </p:to>
                                    </p:set>
                                    <p:animEffect transition="in" filter="blinds(vertical)">
                                      <p:cBhvr>
                                        <p:cTn id="27" dur="500"/>
                                        <p:tgtEl>
                                          <p:spTgt spid="7680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76804"/>
                                        </p:tgtEl>
                                        <p:attrNameLst>
                                          <p:attrName>style.visibility</p:attrName>
                                        </p:attrNameLst>
                                      </p:cBhvr>
                                      <p:to>
                                        <p:strVal val="visible"/>
                                      </p:to>
                                    </p:set>
                                    <p:animEffect transition="in" filter="blinds(vertical)">
                                      <p:cBhvr>
                                        <p:cTn id="32" dur="500"/>
                                        <p:tgtEl>
                                          <p:spTgt spid="7680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76805"/>
                                        </p:tgtEl>
                                        <p:attrNameLst>
                                          <p:attrName>style.visibility</p:attrName>
                                        </p:attrNameLst>
                                      </p:cBhvr>
                                      <p:to>
                                        <p:strVal val="visible"/>
                                      </p:to>
                                    </p:set>
                                    <p:animEffect transition="in" filter="blinds(vertical)">
                                      <p:cBhvr>
                                        <p:cTn id="37" dur="500"/>
                                        <p:tgtEl>
                                          <p:spTgt spid="7680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76806"/>
                                        </p:tgtEl>
                                        <p:attrNameLst>
                                          <p:attrName>style.visibility</p:attrName>
                                        </p:attrNameLst>
                                      </p:cBhvr>
                                      <p:to>
                                        <p:strVal val="visible"/>
                                      </p:to>
                                    </p:set>
                                    <p:animEffect transition="in" filter="blinds(vertical)">
                                      <p:cBhvr>
                                        <p:cTn id="42" dur="500"/>
                                        <p:tgtEl>
                                          <p:spTgt spid="76806"/>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76811"/>
                                        </p:tgtEl>
                                        <p:attrNameLst>
                                          <p:attrName>style.visibility</p:attrName>
                                        </p:attrNameLst>
                                      </p:cBhvr>
                                      <p:to>
                                        <p:strVal val="visible"/>
                                      </p:to>
                                    </p:set>
                                    <p:anim calcmode="lin" valueType="num">
                                      <p:cBhvr>
                                        <p:cTn id="47" dur="500" fill="hold"/>
                                        <p:tgtEl>
                                          <p:spTgt spid="76811"/>
                                        </p:tgtEl>
                                        <p:attrNameLst>
                                          <p:attrName>ppt_w</p:attrName>
                                        </p:attrNameLst>
                                      </p:cBhvr>
                                      <p:tavLst>
                                        <p:tav tm="0">
                                          <p:val>
                                            <p:fltVal val="0"/>
                                          </p:val>
                                        </p:tav>
                                        <p:tav tm="100000">
                                          <p:val>
                                            <p:strVal val="#ppt_w"/>
                                          </p:val>
                                        </p:tav>
                                      </p:tavLst>
                                    </p:anim>
                                    <p:anim calcmode="lin" valueType="num">
                                      <p:cBhvr>
                                        <p:cTn id="48" dur="500" fill="hold"/>
                                        <p:tgtEl>
                                          <p:spTgt spid="7681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5"/>
                                            </p:cond>
                                          </p:stCondLst>
                                          <p:endCondLst>
                                            <p:cond evt="onStopAudio" delay="0">
                                              <p:tgtEl>
                                                <p:sldTgt/>
                                              </p:tgtEl>
                                            </p:cond>
                                          </p:endCondLst>
                                        </p:cTn>
                                        <p:tgtEl>
                                          <p:sndTgt r:embed="rId2" name="CARILLON.WAV"/>
                                        </p:tgtEl>
                                      </p:cMediaNode>
                                    </p:audio>
                                  </p:sub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76812"/>
                                        </p:tgtEl>
                                        <p:attrNameLst>
                                          <p:attrName>style.visibility</p:attrName>
                                        </p:attrNameLst>
                                      </p:cBhvr>
                                      <p:to>
                                        <p:strVal val="visible"/>
                                      </p:to>
                                    </p:set>
                                    <p:anim calcmode="lin" valueType="num">
                                      <p:cBhvr>
                                        <p:cTn id="53" dur="500" fill="hold"/>
                                        <p:tgtEl>
                                          <p:spTgt spid="76812"/>
                                        </p:tgtEl>
                                        <p:attrNameLst>
                                          <p:attrName>ppt_w</p:attrName>
                                        </p:attrNameLst>
                                      </p:cBhvr>
                                      <p:tavLst>
                                        <p:tav tm="0">
                                          <p:val>
                                            <p:fltVal val="0"/>
                                          </p:val>
                                        </p:tav>
                                        <p:tav tm="100000">
                                          <p:val>
                                            <p:strVal val="#ppt_w"/>
                                          </p:val>
                                        </p:tav>
                                      </p:tavLst>
                                    </p:anim>
                                    <p:anim calcmode="lin" valueType="num">
                                      <p:cBhvr>
                                        <p:cTn id="54" dur="500" fill="hold"/>
                                        <p:tgtEl>
                                          <p:spTgt spid="76812"/>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42" fill="hold" grpId="0" nodeType="clickEffect">
                                  <p:stCondLst>
                                    <p:cond delay="0"/>
                                  </p:stCondLst>
                                  <p:childTnLst>
                                    <p:set>
                                      <p:cBhvr>
                                        <p:cTn id="58" dur="1" fill="hold">
                                          <p:stCondLst>
                                            <p:cond delay="0"/>
                                          </p:stCondLst>
                                        </p:cTn>
                                        <p:tgtEl>
                                          <p:spTgt spid="76809"/>
                                        </p:tgtEl>
                                        <p:attrNameLst>
                                          <p:attrName>style.visibility</p:attrName>
                                        </p:attrNameLst>
                                      </p:cBhvr>
                                      <p:to>
                                        <p:strVal val="visible"/>
                                      </p:to>
                                    </p:set>
                                    <p:animEffect transition="in" filter="barn(outHorizontal)">
                                      <p:cBhvr>
                                        <p:cTn id="59" dur="500"/>
                                        <p:tgtEl>
                                          <p:spTgt spid="76809"/>
                                        </p:tgtEl>
                                      </p:cBhvr>
                                    </p:animEffect>
                                  </p:childTnLst>
                                </p:cTn>
                              </p:par>
                            </p:childTnLst>
                          </p:cTn>
                        </p:par>
                      </p:childTnLst>
                    </p:cTn>
                  </p:par>
                  <p:par>
                    <p:cTn id="60" fill="hold">
                      <p:stCondLst>
                        <p:cond delay="indefinite"/>
                      </p:stCondLst>
                      <p:childTnLst>
                        <p:par>
                          <p:cTn id="61" fill="hold">
                            <p:stCondLst>
                              <p:cond delay="0"/>
                            </p:stCondLst>
                            <p:childTnLst>
                              <p:par>
                                <p:cTn id="62" presetID="23" presetClass="entr" presetSubtype="16" fill="hold" grpId="0" nodeType="clickEffect">
                                  <p:stCondLst>
                                    <p:cond delay="0"/>
                                  </p:stCondLst>
                                  <p:childTnLst>
                                    <p:set>
                                      <p:cBhvr>
                                        <p:cTn id="63" dur="1" fill="hold">
                                          <p:stCondLst>
                                            <p:cond delay="0"/>
                                          </p:stCondLst>
                                        </p:cTn>
                                        <p:tgtEl>
                                          <p:spTgt spid="76810"/>
                                        </p:tgtEl>
                                        <p:attrNameLst>
                                          <p:attrName>style.visibility</p:attrName>
                                        </p:attrNameLst>
                                      </p:cBhvr>
                                      <p:to>
                                        <p:strVal val="visible"/>
                                      </p:to>
                                    </p:set>
                                    <p:anim calcmode="lin" valueType="num">
                                      <p:cBhvr>
                                        <p:cTn id="64" dur="500" fill="hold"/>
                                        <p:tgtEl>
                                          <p:spTgt spid="76810"/>
                                        </p:tgtEl>
                                        <p:attrNameLst>
                                          <p:attrName>ppt_w</p:attrName>
                                        </p:attrNameLst>
                                      </p:cBhvr>
                                      <p:tavLst>
                                        <p:tav tm="0">
                                          <p:val>
                                            <p:fltVal val="0"/>
                                          </p:val>
                                        </p:tav>
                                        <p:tav tm="100000">
                                          <p:val>
                                            <p:strVal val="#ppt_w"/>
                                          </p:val>
                                        </p:tav>
                                      </p:tavLst>
                                    </p:anim>
                                    <p:anim calcmode="lin" valueType="num">
                                      <p:cBhvr>
                                        <p:cTn id="65" dur="500" fill="hold"/>
                                        <p:tgtEl>
                                          <p:spTgt spid="7681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62"/>
                                            </p:cond>
                                          </p:stCondLst>
                                          <p:endCondLst>
                                            <p:cond evt="onStopAudio" delay="0">
                                              <p:tgtEl>
                                                <p:sldTgt/>
                                              </p:tgtEl>
                                            </p:cond>
                                          </p:endCondLst>
                                        </p:cTn>
                                        <p:tgtEl>
                                          <p:sndTgt r:embed="rId2" name="CARILLON.WAV"/>
                                        </p:tgtEl>
                                      </p:cMediaNode>
                                    </p:audio>
                                  </p:subTnLst>
                                </p:cTn>
                              </p:par>
                            </p:childTnLst>
                          </p:cTn>
                        </p:par>
                      </p:childTnLst>
                    </p:cTn>
                  </p:par>
                  <p:par>
                    <p:cTn id="66" fill="hold">
                      <p:stCondLst>
                        <p:cond delay="indefinite"/>
                      </p:stCondLst>
                      <p:childTnLst>
                        <p:par>
                          <p:cTn id="67" fill="hold">
                            <p:stCondLst>
                              <p:cond delay="0"/>
                            </p:stCondLst>
                            <p:childTnLst>
                              <p:par>
                                <p:cTn id="68" presetID="23" presetClass="entr" presetSubtype="16" fill="hold" grpId="0" nodeType="clickEffect">
                                  <p:stCondLst>
                                    <p:cond delay="0"/>
                                  </p:stCondLst>
                                  <p:childTnLst>
                                    <p:set>
                                      <p:cBhvr>
                                        <p:cTn id="69" dur="1" fill="hold">
                                          <p:stCondLst>
                                            <p:cond delay="0"/>
                                          </p:stCondLst>
                                        </p:cTn>
                                        <p:tgtEl>
                                          <p:spTgt spid="76813"/>
                                        </p:tgtEl>
                                        <p:attrNameLst>
                                          <p:attrName>style.visibility</p:attrName>
                                        </p:attrNameLst>
                                      </p:cBhvr>
                                      <p:to>
                                        <p:strVal val="visible"/>
                                      </p:to>
                                    </p:set>
                                    <p:anim calcmode="lin" valueType="num">
                                      <p:cBhvr>
                                        <p:cTn id="70" dur="500" fill="hold"/>
                                        <p:tgtEl>
                                          <p:spTgt spid="76813"/>
                                        </p:tgtEl>
                                        <p:attrNameLst>
                                          <p:attrName>ppt_w</p:attrName>
                                        </p:attrNameLst>
                                      </p:cBhvr>
                                      <p:tavLst>
                                        <p:tav tm="0">
                                          <p:val>
                                            <p:fltVal val="0"/>
                                          </p:val>
                                        </p:tav>
                                        <p:tav tm="100000">
                                          <p:val>
                                            <p:strVal val="#ppt_w"/>
                                          </p:val>
                                        </p:tav>
                                      </p:tavLst>
                                    </p:anim>
                                    <p:anim calcmode="lin" valueType="num">
                                      <p:cBhvr>
                                        <p:cTn id="71" dur="500" fill="hold"/>
                                        <p:tgtEl>
                                          <p:spTgt spid="76813"/>
                                        </p:tgtEl>
                                        <p:attrNameLst>
                                          <p:attrName>ppt_h</p:attrName>
                                        </p:attrNameLst>
                                      </p:cBhvr>
                                      <p:tavLst>
                                        <p:tav tm="0">
                                          <p:val>
                                            <p:fltVal val="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3" presetClass="entr" presetSubtype="5" fill="hold" grpId="0" nodeType="clickEffect">
                                  <p:stCondLst>
                                    <p:cond delay="0"/>
                                  </p:stCondLst>
                                  <p:childTnLst>
                                    <p:set>
                                      <p:cBhvr>
                                        <p:cTn id="75" dur="1" fill="hold">
                                          <p:stCondLst>
                                            <p:cond delay="0"/>
                                          </p:stCondLst>
                                        </p:cTn>
                                        <p:tgtEl>
                                          <p:spTgt spid="76814"/>
                                        </p:tgtEl>
                                        <p:attrNameLst>
                                          <p:attrName>style.visibility</p:attrName>
                                        </p:attrNameLst>
                                      </p:cBhvr>
                                      <p:to>
                                        <p:strVal val="visible"/>
                                      </p:to>
                                    </p:set>
                                    <p:animEffect transition="in" filter="blinds(vertical)">
                                      <p:cBhvr>
                                        <p:cTn id="76" dur="500"/>
                                        <p:tgtEl>
                                          <p:spTgt spid="76814"/>
                                        </p:tgtEl>
                                      </p:cBhvr>
                                    </p:animEffect>
                                  </p:childTnLst>
                                </p:cTn>
                              </p:par>
                            </p:childTnLst>
                          </p:cTn>
                        </p:par>
                      </p:childTnLst>
                    </p:cTn>
                  </p:par>
                  <p:par>
                    <p:cTn id="77" fill="hold">
                      <p:stCondLst>
                        <p:cond delay="indefinite"/>
                      </p:stCondLst>
                      <p:childTnLst>
                        <p:par>
                          <p:cTn id="78" fill="hold">
                            <p:stCondLst>
                              <p:cond delay="0"/>
                            </p:stCondLst>
                            <p:childTnLst>
                              <p:par>
                                <p:cTn id="79" presetID="23" presetClass="entr" presetSubtype="16" fill="hold" grpId="0" nodeType="clickEffect">
                                  <p:stCondLst>
                                    <p:cond delay="0"/>
                                  </p:stCondLst>
                                  <p:childTnLst>
                                    <p:set>
                                      <p:cBhvr>
                                        <p:cTn id="80" dur="1" fill="hold">
                                          <p:stCondLst>
                                            <p:cond delay="0"/>
                                          </p:stCondLst>
                                        </p:cTn>
                                        <p:tgtEl>
                                          <p:spTgt spid="76815"/>
                                        </p:tgtEl>
                                        <p:attrNameLst>
                                          <p:attrName>style.visibility</p:attrName>
                                        </p:attrNameLst>
                                      </p:cBhvr>
                                      <p:to>
                                        <p:strVal val="visible"/>
                                      </p:to>
                                    </p:set>
                                    <p:anim calcmode="lin" valueType="num">
                                      <p:cBhvr>
                                        <p:cTn id="81" dur="500" fill="hold"/>
                                        <p:tgtEl>
                                          <p:spTgt spid="76815"/>
                                        </p:tgtEl>
                                        <p:attrNameLst>
                                          <p:attrName>ppt_w</p:attrName>
                                        </p:attrNameLst>
                                      </p:cBhvr>
                                      <p:tavLst>
                                        <p:tav tm="0">
                                          <p:val>
                                            <p:fltVal val="0"/>
                                          </p:val>
                                        </p:tav>
                                        <p:tav tm="100000">
                                          <p:val>
                                            <p:strVal val="#ppt_w"/>
                                          </p:val>
                                        </p:tav>
                                      </p:tavLst>
                                    </p:anim>
                                    <p:anim calcmode="lin" valueType="num">
                                      <p:cBhvr>
                                        <p:cTn id="82" dur="500" fill="hold"/>
                                        <p:tgtEl>
                                          <p:spTgt spid="7681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79"/>
                                            </p:cond>
                                          </p:stCondLst>
                                          <p:endCondLst>
                                            <p:cond evt="onStopAudio" delay="0">
                                              <p:tgtEl>
                                                <p:sldTgt/>
                                              </p:tgtEl>
                                            </p:cond>
                                          </p:endCondLst>
                                        </p:cTn>
                                        <p:tgtEl>
                                          <p:sndTgt r:embed="rId2" name="CARILLON.WAV"/>
                                        </p:tgtEl>
                                      </p:cMediaNode>
                                    </p:audio>
                                  </p:subTnLst>
                                </p:cTn>
                              </p:par>
                            </p:childTnLst>
                          </p:cTn>
                        </p:par>
                      </p:childTnLst>
                    </p:cTn>
                  </p:par>
                  <p:par>
                    <p:cTn id="83" fill="hold">
                      <p:stCondLst>
                        <p:cond delay="indefinite"/>
                      </p:stCondLst>
                      <p:childTnLst>
                        <p:par>
                          <p:cTn id="84" fill="hold">
                            <p:stCondLst>
                              <p:cond delay="0"/>
                            </p:stCondLst>
                            <p:childTnLst>
                              <p:par>
                                <p:cTn id="85" presetID="3" presetClass="entr" presetSubtype="5" fill="hold" grpId="0" nodeType="clickEffect">
                                  <p:stCondLst>
                                    <p:cond delay="0"/>
                                  </p:stCondLst>
                                  <p:childTnLst>
                                    <p:set>
                                      <p:cBhvr>
                                        <p:cTn id="86" dur="1" fill="hold">
                                          <p:stCondLst>
                                            <p:cond delay="0"/>
                                          </p:stCondLst>
                                        </p:cTn>
                                        <p:tgtEl>
                                          <p:spTgt spid="76816"/>
                                        </p:tgtEl>
                                        <p:attrNameLst>
                                          <p:attrName>style.visibility</p:attrName>
                                        </p:attrNameLst>
                                      </p:cBhvr>
                                      <p:to>
                                        <p:strVal val="visible"/>
                                      </p:to>
                                    </p:set>
                                    <p:animEffect transition="in" filter="blinds(vertical)">
                                      <p:cBhvr>
                                        <p:cTn id="87" dur="500"/>
                                        <p:tgtEl>
                                          <p:spTgt spid="76816"/>
                                        </p:tgtEl>
                                      </p:cBhvr>
                                    </p:animEffect>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grpId="0" nodeType="clickEffect">
                                  <p:stCondLst>
                                    <p:cond delay="0"/>
                                  </p:stCondLst>
                                  <p:childTnLst>
                                    <p:set>
                                      <p:cBhvr>
                                        <p:cTn id="91" dur="1" fill="hold">
                                          <p:stCondLst>
                                            <p:cond delay="0"/>
                                          </p:stCondLst>
                                        </p:cTn>
                                        <p:tgtEl>
                                          <p:spTgt spid="76817"/>
                                        </p:tgtEl>
                                        <p:attrNameLst>
                                          <p:attrName>style.visibility</p:attrName>
                                        </p:attrNameLst>
                                      </p:cBhvr>
                                      <p:to>
                                        <p:strVal val="visible"/>
                                      </p:to>
                                    </p:set>
                                    <p:anim calcmode="lin" valueType="num">
                                      <p:cBhvr>
                                        <p:cTn id="92" dur="500" fill="hold"/>
                                        <p:tgtEl>
                                          <p:spTgt spid="76817"/>
                                        </p:tgtEl>
                                        <p:attrNameLst>
                                          <p:attrName>ppt_w</p:attrName>
                                        </p:attrNameLst>
                                      </p:cBhvr>
                                      <p:tavLst>
                                        <p:tav tm="0">
                                          <p:val>
                                            <p:fltVal val="0"/>
                                          </p:val>
                                        </p:tav>
                                        <p:tav tm="100000">
                                          <p:val>
                                            <p:strVal val="#ppt_w"/>
                                          </p:val>
                                        </p:tav>
                                      </p:tavLst>
                                    </p:anim>
                                    <p:anim calcmode="lin" valueType="num">
                                      <p:cBhvr>
                                        <p:cTn id="93" dur="500" fill="hold"/>
                                        <p:tgtEl>
                                          <p:spTgt spid="76817"/>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76818"/>
                                        </p:tgtEl>
                                        <p:attrNameLst>
                                          <p:attrName>style.visibility</p:attrName>
                                        </p:attrNameLst>
                                      </p:cBhvr>
                                      <p:to>
                                        <p:strVal val="visible"/>
                                      </p:to>
                                    </p:set>
                                    <p:anim calcmode="lin" valueType="num">
                                      <p:cBhvr>
                                        <p:cTn id="98" dur="500" fill="hold"/>
                                        <p:tgtEl>
                                          <p:spTgt spid="76818"/>
                                        </p:tgtEl>
                                        <p:attrNameLst>
                                          <p:attrName>ppt_w</p:attrName>
                                        </p:attrNameLst>
                                      </p:cBhvr>
                                      <p:tavLst>
                                        <p:tav tm="0">
                                          <p:val>
                                            <p:fltVal val="0"/>
                                          </p:val>
                                        </p:tav>
                                        <p:tav tm="100000">
                                          <p:val>
                                            <p:strVal val="#ppt_w"/>
                                          </p:val>
                                        </p:tav>
                                      </p:tavLst>
                                    </p:anim>
                                    <p:anim calcmode="lin" valueType="num">
                                      <p:cBhvr>
                                        <p:cTn id="99" dur="500" fill="hold"/>
                                        <p:tgtEl>
                                          <p:spTgt spid="7681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96"/>
                                            </p:cond>
                                          </p:stCondLst>
                                          <p:endCondLst>
                                            <p:cond evt="onStopAudio" delay="0">
                                              <p:tgtEl>
                                                <p:sldTgt/>
                                              </p:tgtEl>
                                            </p:cond>
                                          </p:endCondLst>
                                        </p:cTn>
                                        <p:tgtEl>
                                          <p:sndTgt r:embed="rId2" name="CARILLON.WAV"/>
                                        </p:tgtEl>
                                      </p:cMediaNode>
                                    </p:audio>
                                  </p:subTnLst>
                                </p:cTn>
                              </p:par>
                            </p:childTnLst>
                          </p:cTn>
                        </p:par>
                      </p:childTnLst>
                    </p:cTn>
                  </p:par>
                  <p:par>
                    <p:cTn id="100" fill="hold">
                      <p:stCondLst>
                        <p:cond delay="indefinite"/>
                      </p:stCondLst>
                      <p:childTnLst>
                        <p:par>
                          <p:cTn id="101" fill="hold">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76819"/>
                                        </p:tgtEl>
                                        <p:attrNameLst>
                                          <p:attrName>style.visibility</p:attrName>
                                        </p:attrNameLst>
                                      </p:cBhvr>
                                      <p:to>
                                        <p:strVal val="visible"/>
                                      </p:to>
                                    </p:set>
                                    <p:anim calcmode="lin" valueType="num">
                                      <p:cBhvr>
                                        <p:cTn id="104" dur="500" fill="hold"/>
                                        <p:tgtEl>
                                          <p:spTgt spid="76819"/>
                                        </p:tgtEl>
                                        <p:attrNameLst>
                                          <p:attrName>ppt_w</p:attrName>
                                        </p:attrNameLst>
                                      </p:cBhvr>
                                      <p:tavLst>
                                        <p:tav tm="0">
                                          <p:val>
                                            <p:fltVal val="0"/>
                                          </p:val>
                                        </p:tav>
                                        <p:tav tm="100000">
                                          <p:val>
                                            <p:strVal val="#ppt_w"/>
                                          </p:val>
                                        </p:tav>
                                      </p:tavLst>
                                    </p:anim>
                                    <p:anim calcmode="lin" valueType="num">
                                      <p:cBhvr>
                                        <p:cTn id="105" dur="500" fill="hold"/>
                                        <p:tgtEl>
                                          <p:spTgt spid="76819"/>
                                        </p:tgtEl>
                                        <p:attrNameLst>
                                          <p:attrName>ppt_h</p:attrName>
                                        </p:attrNameLst>
                                      </p:cBhvr>
                                      <p:tavLst>
                                        <p:tav tm="0">
                                          <p:val>
                                            <p:fltVal val="0"/>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23" presetClass="entr" presetSubtype="16" fill="hold" grpId="0" nodeType="clickEffect">
                                  <p:stCondLst>
                                    <p:cond delay="0"/>
                                  </p:stCondLst>
                                  <p:childTnLst>
                                    <p:set>
                                      <p:cBhvr>
                                        <p:cTn id="109" dur="1" fill="hold">
                                          <p:stCondLst>
                                            <p:cond delay="0"/>
                                          </p:stCondLst>
                                        </p:cTn>
                                        <p:tgtEl>
                                          <p:spTgt spid="76820"/>
                                        </p:tgtEl>
                                        <p:attrNameLst>
                                          <p:attrName>style.visibility</p:attrName>
                                        </p:attrNameLst>
                                      </p:cBhvr>
                                      <p:to>
                                        <p:strVal val="visible"/>
                                      </p:to>
                                    </p:set>
                                    <p:anim calcmode="lin" valueType="num">
                                      <p:cBhvr>
                                        <p:cTn id="110" dur="500" fill="hold"/>
                                        <p:tgtEl>
                                          <p:spTgt spid="76820"/>
                                        </p:tgtEl>
                                        <p:attrNameLst>
                                          <p:attrName>ppt_w</p:attrName>
                                        </p:attrNameLst>
                                      </p:cBhvr>
                                      <p:tavLst>
                                        <p:tav tm="0">
                                          <p:val>
                                            <p:fltVal val="0"/>
                                          </p:val>
                                        </p:tav>
                                        <p:tav tm="100000">
                                          <p:val>
                                            <p:strVal val="#ppt_w"/>
                                          </p:val>
                                        </p:tav>
                                      </p:tavLst>
                                    </p:anim>
                                    <p:anim calcmode="lin" valueType="num">
                                      <p:cBhvr>
                                        <p:cTn id="111" dur="500" fill="hold"/>
                                        <p:tgtEl>
                                          <p:spTgt spid="76820"/>
                                        </p:tgtEl>
                                        <p:attrNameLst>
                                          <p:attrName>ppt_h</p:attrName>
                                        </p:attrNameLst>
                                      </p:cBhvr>
                                      <p:tavLst>
                                        <p:tav tm="0">
                                          <p:val>
                                            <p:fltVal val="0"/>
                                          </p:val>
                                        </p:tav>
                                        <p:tav tm="100000">
                                          <p:val>
                                            <p:strVal val="#ppt_h"/>
                                          </p:val>
                                        </p:tav>
                                      </p:tavLst>
                                    </p:anim>
                                  </p:childTnLst>
                                </p:cTn>
                              </p:par>
                            </p:childTnLst>
                          </p:cTn>
                        </p:par>
                      </p:childTnLst>
                    </p:cTn>
                  </p:par>
                  <p:par>
                    <p:cTn id="112" fill="hold">
                      <p:stCondLst>
                        <p:cond delay="indefinite"/>
                      </p:stCondLst>
                      <p:childTnLst>
                        <p:par>
                          <p:cTn id="113" fill="hold">
                            <p:stCondLst>
                              <p:cond delay="0"/>
                            </p:stCondLst>
                            <p:childTnLst>
                              <p:par>
                                <p:cTn id="114" presetID="23" presetClass="entr" presetSubtype="16" fill="hold" grpId="0" nodeType="clickEffect">
                                  <p:stCondLst>
                                    <p:cond delay="0"/>
                                  </p:stCondLst>
                                  <p:childTnLst>
                                    <p:set>
                                      <p:cBhvr>
                                        <p:cTn id="115" dur="1" fill="hold">
                                          <p:stCondLst>
                                            <p:cond delay="0"/>
                                          </p:stCondLst>
                                        </p:cTn>
                                        <p:tgtEl>
                                          <p:spTgt spid="76821"/>
                                        </p:tgtEl>
                                        <p:attrNameLst>
                                          <p:attrName>style.visibility</p:attrName>
                                        </p:attrNameLst>
                                      </p:cBhvr>
                                      <p:to>
                                        <p:strVal val="visible"/>
                                      </p:to>
                                    </p:set>
                                    <p:anim calcmode="lin" valueType="num">
                                      <p:cBhvr>
                                        <p:cTn id="116" dur="500" fill="hold"/>
                                        <p:tgtEl>
                                          <p:spTgt spid="76821"/>
                                        </p:tgtEl>
                                        <p:attrNameLst>
                                          <p:attrName>ppt_w</p:attrName>
                                        </p:attrNameLst>
                                      </p:cBhvr>
                                      <p:tavLst>
                                        <p:tav tm="0">
                                          <p:val>
                                            <p:fltVal val="0"/>
                                          </p:val>
                                        </p:tav>
                                        <p:tav tm="100000">
                                          <p:val>
                                            <p:strVal val="#ppt_w"/>
                                          </p:val>
                                        </p:tav>
                                      </p:tavLst>
                                    </p:anim>
                                    <p:anim calcmode="lin" valueType="num">
                                      <p:cBhvr>
                                        <p:cTn id="117" dur="500" fill="hold"/>
                                        <p:tgtEl>
                                          <p:spTgt spid="7682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14"/>
                                            </p:cond>
                                          </p:stCondLst>
                                          <p:endCondLst>
                                            <p:cond evt="onStopAudio" delay="0">
                                              <p:tgtEl>
                                                <p:sldTgt/>
                                              </p:tgtEl>
                                            </p:cond>
                                          </p:endCondLst>
                                        </p:cTn>
                                        <p:tgtEl>
                                          <p:sndTgt r:embed="rId2" name="CARILLON.WAV"/>
                                        </p:tgtEl>
                                      </p:cMediaNode>
                                    </p:audio>
                                  </p:subTnLst>
                                </p:cTn>
                              </p:par>
                            </p:childTnLst>
                          </p:cTn>
                        </p:par>
                      </p:childTnLst>
                    </p:cTn>
                  </p:par>
                  <p:par>
                    <p:cTn id="118" fill="hold">
                      <p:stCondLst>
                        <p:cond delay="indefinite"/>
                      </p:stCondLst>
                      <p:childTnLst>
                        <p:par>
                          <p:cTn id="119" fill="hold">
                            <p:stCondLst>
                              <p:cond delay="0"/>
                            </p:stCondLst>
                            <p:childTnLst>
                              <p:par>
                                <p:cTn id="120" presetID="23" presetClass="entr" presetSubtype="16" fill="hold" grpId="0" nodeType="clickEffect">
                                  <p:stCondLst>
                                    <p:cond delay="0"/>
                                  </p:stCondLst>
                                  <p:childTnLst>
                                    <p:set>
                                      <p:cBhvr>
                                        <p:cTn id="121" dur="1" fill="hold">
                                          <p:stCondLst>
                                            <p:cond delay="0"/>
                                          </p:stCondLst>
                                        </p:cTn>
                                        <p:tgtEl>
                                          <p:spTgt spid="76822"/>
                                        </p:tgtEl>
                                        <p:attrNameLst>
                                          <p:attrName>style.visibility</p:attrName>
                                        </p:attrNameLst>
                                      </p:cBhvr>
                                      <p:to>
                                        <p:strVal val="visible"/>
                                      </p:to>
                                    </p:set>
                                    <p:anim calcmode="lin" valueType="num">
                                      <p:cBhvr>
                                        <p:cTn id="122" dur="500" fill="hold"/>
                                        <p:tgtEl>
                                          <p:spTgt spid="76822"/>
                                        </p:tgtEl>
                                        <p:attrNameLst>
                                          <p:attrName>ppt_w</p:attrName>
                                        </p:attrNameLst>
                                      </p:cBhvr>
                                      <p:tavLst>
                                        <p:tav tm="0">
                                          <p:val>
                                            <p:fltVal val="0"/>
                                          </p:val>
                                        </p:tav>
                                        <p:tav tm="100000">
                                          <p:val>
                                            <p:strVal val="#ppt_w"/>
                                          </p:val>
                                        </p:tav>
                                      </p:tavLst>
                                    </p:anim>
                                    <p:anim calcmode="lin" valueType="num">
                                      <p:cBhvr>
                                        <p:cTn id="123" dur="500" fill="hold"/>
                                        <p:tgtEl>
                                          <p:spTgt spid="76822"/>
                                        </p:tgtEl>
                                        <p:attrNameLst>
                                          <p:attrName>ppt_h</p:attrName>
                                        </p:attrNameLst>
                                      </p:cBhvr>
                                      <p:tavLst>
                                        <p:tav tm="0">
                                          <p:val>
                                            <p:fltVal val="0"/>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23" presetClass="entr" presetSubtype="16" fill="hold" grpId="0" nodeType="clickEffect">
                                  <p:stCondLst>
                                    <p:cond delay="0"/>
                                  </p:stCondLst>
                                  <p:childTnLst>
                                    <p:set>
                                      <p:cBhvr>
                                        <p:cTn id="127" dur="1" fill="hold">
                                          <p:stCondLst>
                                            <p:cond delay="0"/>
                                          </p:stCondLst>
                                        </p:cTn>
                                        <p:tgtEl>
                                          <p:spTgt spid="76823"/>
                                        </p:tgtEl>
                                        <p:attrNameLst>
                                          <p:attrName>style.visibility</p:attrName>
                                        </p:attrNameLst>
                                      </p:cBhvr>
                                      <p:to>
                                        <p:strVal val="visible"/>
                                      </p:to>
                                    </p:set>
                                    <p:anim calcmode="lin" valueType="num">
                                      <p:cBhvr>
                                        <p:cTn id="128" dur="500" fill="hold"/>
                                        <p:tgtEl>
                                          <p:spTgt spid="76823"/>
                                        </p:tgtEl>
                                        <p:attrNameLst>
                                          <p:attrName>ppt_w</p:attrName>
                                        </p:attrNameLst>
                                      </p:cBhvr>
                                      <p:tavLst>
                                        <p:tav tm="0">
                                          <p:val>
                                            <p:fltVal val="0"/>
                                          </p:val>
                                        </p:tav>
                                        <p:tav tm="100000">
                                          <p:val>
                                            <p:strVal val="#ppt_w"/>
                                          </p:val>
                                        </p:tav>
                                      </p:tavLst>
                                    </p:anim>
                                    <p:anim calcmode="lin" valueType="num">
                                      <p:cBhvr>
                                        <p:cTn id="129" dur="500" fill="hold"/>
                                        <p:tgtEl>
                                          <p:spTgt spid="76823"/>
                                        </p:tgtEl>
                                        <p:attrNameLst>
                                          <p:attrName>ppt_h</p:attrName>
                                        </p:attrNameLst>
                                      </p:cBhvr>
                                      <p:tavLst>
                                        <p:tav tm="0">
                                          <p:val>
                                            <p:fltVal val="0"/>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23" presetClass="entr" presetSubtype="16" fill="hold" grpId="0" nodeType="clickEffect">
                                  <p:stCondLst>
                                    <p:cond delay="0"/>
                                  </p:stCondLst>
                                  <p:childTnLst>
                                    <p:set>
                                      <p:cBhvr>
                                        <p:cTn id="133" dur="1" fill="hold">
                                          <p:stCondLst>
                                            <p:cond delay="0"/>
                                          </p:stCondLst>
                                        </p:cTn>
                                        <p:tgtEl>
                                          <p:spTgt spid="76824"/>
                                        </p:tgtEl>
                                        <p:attrNameLst>
                                          <p:attrName>style.visibility</p:attrName>
                                        </p:attrNameLst>
                                      </p:cBhvr>
                                      <p:to>
                                        <p:strVal val="visible"/>
                                      </p:to>
                                    </p:set>
                                    <p:anim calcmode="lin" valueType="num">
                                      <p:cBhvr>
                                        <p:cTn id="134" dur="500" fill="hold"/>
                                        <p:tgtEl>
                                          <p:spTgt spid="76824"/>
                                        </p:tgtEl>
                                        <p:attrNameLst>
                                          <p:attrName>ppt_w</p:attrName>
                                        </p:attrNameLst>
                                      </p:cBhvr>
                                      <p:tavLst>
                                        <p:tav tm="0">
                                          <p:val>
                                            <p:fltVal val="0"/>
                                          </p:val>
                                        </p:tav>
                                        <p:tav tm="100000">
                                          <p:val>
                                            <p:strVal val="#ppt_w"/>
                                          </p:val>
                                        </p:tav>
                                      </p:tavLst>
                                    </p:anim>
                                    <p:anim calcmode="lin" valueType="num">
                                      <p:cBhvr>
                                        <p:cTn id="135" dur="500" fill="hold"/>
                                        <p:tgtEl>
                                          <p:spTgt spid="7682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32"/>
                                            </p:cond>
                                          </p:stCondLst>
                                          <p:endCondLst>
                                            <p:cond evt="onStopAudio" delay="0">
                                              <p:tgtEl>
                                                <p:sldTgt/>
                                              </p:tgtEl>
                                            </p:cond>
                                          </p:endCondLst>
                                        </p:cTn>
                                        <p:tgtEl>
                                          <p:sndTgt r:embed="rId2" name="CARILLON.WAV"/>
                                        </p:tgtEl>
                                      </p:cMediaNode>
                                    </p:audio>
                                  </p:subTnLst>
                                </p:cTn>
                              </p:par>
                            </p:childTnLst>
                          </p:cTn>
                        </p:par>
                      </p:childTnLst>
                    </p:cTn>
                  </p:par>
                  <p:par>
                    <p:cTn id="136" fill="hold">
                      <p:stCondLst>
                        <p:cond delay="indefinite"/>
                      </p:stCondLst>
                      <p:childTnLst>
                        <p:par>
                          <p:cTn id="137" fill="hold">
                            <p:stCondLst>
                              <p:cond delay="0"/>
                            </p:stCondLst>
                            <p:childTnLst>
                              <p:par>
                                <p:cTn id="138" presetID="23" presetClass="entr" presetSubtype="16" fill="hold" grpId="0" nodeType="clickEffect">
                                  <p:stCondLst>
                                    <p:cond delay="0"/>
                                  </p:stCondLst>
                                  <p:childTnLst>
                                    <p:set>
                                      <p:cBhvr>
                                        <p:cTn id="139" dur="1" fill="hold">
                                          <p:stCondLst>
                                            <p:cond delay="0"/>
                                          </p:stCondLst>
                                        </p:cTn>
                                        <p:tgtEl>
                                          <p:spTgt spid="76825"/>
                                        </p:tgtEl>
                                        <p:attrNameLst>
                                          <p:attrName>style.visibility</p:attrName>
                                        </p:attrNameLst>
                                      </p:cBhvr>
                                      <p:to>
                                        <p:strVal val="visible"/>
                                      </p:to>
                                    </p:set>
                                    <p:anim calcmode="lin" valueType="num">
                                      <p:cBhvr>
                                        <p:cTn id="140" dur="500" fill="hold"/>
                                        <p:tgtEl>
                                          <p:spTgt spid="76825"/>
                                        </p:tgtEl>
                                        <p:attrNameLst>
                                          <p:attrName>ppt_w</p:attrName>
                                        </p:attrNameLst>
                                      </p:cBhvr>
                                      <p:tavLst>
                                        <p:tav tm="0">
                                          <p:val>
                                            <p:fltVal val="0"/>
                                          </p:val>
                                        </p:tav>
                                        <p:tav tm="100000">
                                          <p:val>
                                            <p:strVal val="#ppt_w"/>
                                          </p:val>
                                        </p:tav>
                                      </p:tavLst>
                                    </p:anim>
                                    <p:anim calcmode="lin" valueType="num">
                                      <p:cBhvr>
                                        <p:cTn id="141" dur="500" fill="hold"/>
                                        <p:tgtEl>
                                          <p:spTgt spid="76825"/>
                                        </p:tgtEl>
                                        <p:attrNameLst>
                                          <p:attrName>ppt_h</p:attrName>
                                        </p:attrNameLst>
                                      </p:cBhvr>
                                      <p:tavLst>
                                        <p:tav tm="0">
                                          <p:val>
                                            <p:fltVal val="0"/>
                                          </p:val>
                                        </p:tav>
                                        <p:tav tm="100000">
                                          <p:val>
                                            <p:strVal val="#ppt_h"/>
                                          </p:val>
                                        </p:tav>
                                      </p:tavLst>
                                    </p:anim>
                                  </p:childTnLst>
                                </p:cTn>
                              </p:par>
                            </p:childTnLst>
                          </p:cTn>
                        </p:par>
                      </p:childTnLst>
                    </p:cTn>
                  </p:par>
                  <p:par>
                    <p:cTn id="142" fill="hold">
                      <p:stCondLst>
                        <p:cond delay="indefinite"/>
                      </p:stCondLst>
                      <p:childTnLst>
                        <p:par>
                          <p:cTn id="143" fill="hold">
                            <p:stCondLst>
                              <p:cond delay="0"/>
                            </p:stCondLst>
                            <p:childTnLst>
                              <p:par>
                                <p:cTn id="144" presetID="23" presetClass="entr" presetSubtype="16" fill="hold" grpId="0" nodeType="clickEffect">
                                  <p:stCondLst>
                                    <p:cond delay="0"/>
                                  </p:stCondLst>
                                  <p:childTnLst>
                                    <p:set>
                                      <p:cBhvr>
                                        <p:cTn id="145" dur="1" fill="hold">
                                          <p:stCondLst>
                                            <p:cond delay="0"/>
                                          </p:stCondLst>
                                        </p:cTn>
                                        <p:tgtEl>
                                          <p:spTgt spid="76826"/>
                                        </p:tgtEl>
                                        <p:attrNameLst>
                                          <p:attrName>style.visibility</p:attrName>
                                        </p:attrNameLst>
                                      </p:cBhvr>
                                      <p:to>
                                        <p:strVal val="visible"/>
                                      </p:to>
                                    </p:set>
                                    <p:anim calcmode="lin" valueType="num">
                                      <p:cBhvr>
                                        <p:cTn id="146" dur="500" fill="hold"/>
                                        <p:tgtEl>
                                          <p:spTgt spid="76826"/>
                                        </p:tgtEl>
                                        <p:attrNameLst>
                                          <p:attrName>ppt_w</p:attrName>
                                        </p:attrNameLst>
                                      </p:cBhvr>
                                      <p:tavLst>
                                        <p:tav tm="0">
                                          <p:val>
                                            <p:fltVal val="0"/>
                                          </p:val>
                                        </p:tav>
                                        <p:tav tm="100000">
                                          <p:val>
                                            <p:strVal val="#ppt_w"/>
                                          </p:val>
                                        </p:tav>
                                      </p:tavLst>
                                    </p:anim>
                                    <p:anim calcmode="lin" valueType="num">
                                      <p:cBhvr>
                                        <p:cTn id="147" dur="500" fill="hold"/>
                                        <p:tgtEl>
                                          <p:spTgt spid="768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nimBg="1" autoUpdateAnimBg="0"/>
      <p:bldP spid="76803" grpId="0" animBg="1" autoUpdateAnimBg="0"/>
      <p:bldP spid="76804" grpId="0" animBg="1" autoUpdateAnimBg="0"/>
      <p:bldP spid="76805" grpId="0" animBg="1" autoUpdateAnimBg="0"/>
      <p:bldP spid="76806" grpId="0" animBg="1" autoUpdateAnimBg="0"/>
      <p:bldP spid="76807" grpId="0" animBg="1"/>
      <p:bldP spid="76808" grpId="0" animBg="1"/>
      <p:bldP spid="76809" grpId="0" animBg="1" autoUpdateAnimBg="0"/>
      <p:bldP spid="76810" grpId="0" animBg="1"/>
      <p:bldP spid="76811" grpId="0" animBg="1"/>
      <p:bldP spid="76812" grpId="0" autoUpdateAnimBg="0"/>
      <p:bldP spid="76813" grpId="0" autoUpdateAnimBg="0"/>
      <p:bldP spid="76814" grpId="0" animBg="1" autoUpdateAnimBg="0"/>
      <p:bldP spid="76815" grpId="0" animBg="1"/>
      <p:bldP spid="76816" grpId="0" animBg="1" autoUpdateAnimBg="0"/>
      <p:bldP spid="76817" grpId="0" animBg="1" autoUpdateAnimBg="0"/>
      <p:bldP spid="76818" grpId="0" animBg="1" autoUpdateAnimBg="0"/>
      <p:bldP spid="76819" grpId="0" autoUpdateAnimBg="0"/>
      <p:bldP spid="76820" grpId="0" animBg="1" autoUpdateAnimBg="0"/>
      <p:bldP spid="76821" grpId="0" animBg="1" autoUpdateAnimBg="0"/>
      <p:bldP spid="76822" grpId="0" autoUpdateAnimBg="0"/>
      <p:bldP spid="76823" grpId="0" animBg="1" autoUpdateAnimBg="0"/>
      <p:bldP spid="76824" grpId="0" animBg="1"/>
      <p:bldP spid="76825" grpId="0" autoUpdateAnimBg="0"/>
      <p:bldP spid="76826" grpId="0" animBg="1"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8498" name="Rectangle 1026"/>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fr-FR"/>
          </a:p>
        </p:txBody>
      </p:sp>
      <p:sp>
        <p:nvSpPr>
          <p:cNvPr id="618499" name="Rectangle 1027"/>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fr-FR"/>
          </a:p>
        </p:txBody>
      </p:sp>
      <p:sp>
        <p:nvSpPr>
          <p:cNvPr id="618500" name="Rectangle 1028"/>
          <p:cNvSpPr>
            <a:spLocks noGrp="1" noChangeArrowheads="1"/>
          </p:cNvSpPr>
          <p:nvPr>
            <p:ph type="title"/>
          </p:nvPr>
        </p:nvSpPr>
        <p:spPr>
          <a:xfrm>
            <a:off x="914400" y="228600"/>
            <a:ext cx="7715250" cy="685800"/>
          </a:xfrm>
          <a:noFill/>
        </p:spPr>
        <p:txBody>
          <a:bodyPr/>
          <a:lstStyle/>
          <a:p>
            <a:pPr algn="ctr"/>
            <a:r>
              <a:rPr lang="en-US" sz="3600" b="1" i="1" dirty="0" err="1" smtClean="0"/>
              <a:t>L’environnement</a:t>
            </a:r>
            <a:r>
              <a:rPr lang="en-US" sz="3600" b="1" i="1" dirty="0" smtClean="0"/>
              <a:t> du </a:t>
            </a:r>
            <a:r>
              <a:rPr lang="en-US" sz="3600" b="1" i="1" dirty="0" err="1" smtClean="0"/>
              <a:t>consommateur</a:t>
            </a:r>
            <a:endParaRPr lang="en-US" sz="3600" i="1" dirty="0" smtClean="0"/>
          </a:p>
        </p:txBody>
      </p:sp>
      <p:sp>
        <p:nvSpPr>
          <p:cNvPr id="39941" name="Rectangle 1029"/>
          <p:cNvSpPr>
            <a:spLocks noGrp="1" noChangeArrowheads="1"/>
          </p:cNvSpPr>
          <p:nvPr>
            <p:ph type="body" idx="1"/>
          </p:nvPr>
        </p:nvSpPr>
        <p:spPr>
          <a:xfrm>
            <a:off x="533400" y="1219200"/>
            <a:ext cx="7791450" cy="5410200"/>
          </a:xfrm>
          <a:noFill/>
        </p:spPr>
        <p:txBody>
          <a:bodyPr/>
          <a:lstStyle/>
          <a:p>
            <a:r>
              <a:rPr lang="en-US" smtClean="0"/>
              <a:t>Le rôle de la famille</a:t>
            </a:r>
          </a:p>
          <a:p>
            <a:r>
              <a:rPr lang="en-US" smtClean="0"/>
              <a:t>Les groupes primaires / secondaires</a:t>
            </a:r>
          </a:p>
          <a:p>
            <a:r>
              <a:rPr lang="en-US" smtClean="0"/>
              <a:t>Les groupes formels / informels</a:t>
            </a:r>
          </a:p>
          <a:p>
            <a:pPr lvl="1"/>
            <a:r>
              <a:rPr lang="en-US" smtClean="0"/>
              <a:t>permanents (collègues, amis)</a:t>
            </a:r>
          </a:p>
          <a:p>
            <a:pPr lvl="1"/>
            <a:r>
              <a:rPr lang="en-US" smtClean="0"/>
              <a:t>temporaires (rencontres)</a:t>
            </a:r>
          </a:p>
          <a:p>
            <a:r>
              <a:rPr lang="en-US" smtClean="0"/>
              <a:t>Les groupes d’appartenance / de référence</a:t>
            </a:r>
          </a:p>
          <a:p>
            <a:pPr>
              <a:buFont typeface="Monotype Sorts" charset="2"/>
              <a:buNone/>
            </a:pPr>
            <a:r>
              <a:rPr lang="en-US" sz="2000" b="1" smtClean="0"/>
              <a:t>	</a:t>
            </a:r>
          </a:p>
          <a:p>
            <a:pPr algn="ctr">
              <a:buFont typeface="Monotype Sorts" charset="2"/>
              <a:buNone/>
            </a:pPr>
            <a:endParaRPr lang="en-US" sz="2400" b="1" smtClean="0"/>
          </a:p>
          <a:p>
            <a:pPr algn="ctr">
              <a:buFont typeface="Monotype Sorts" charset="2"/>
              <a:buNone/>
            </a:pPr>
            <a:r>
              <a:rPr lang="en-US" sz="2400" b="1" smtClean="0"/>
              <a:t>PHENOMENES D’IDENTIFICATION, DE RECHERCHE DE CONFORMITE, OU AU CONTRAIRE DE REPULSION</a:t>
            </a:r>
          </a:p>
        </p:txBody>
      </p:sp>
      <p:sp>
        <p:nvSpPr>
          <p:cNvPr id="39942" name="AutoShape 1030"/>
          <p:cNvSpPr>
            <a:spLocks noChangeArrowheads="1"/>
          </p:cNvSpPr>
          <p:nvPr/>
        </p:nvSpPr>
        <p:spPr bwMode="auto">
          <a:xfrm rot="16200000" flipH="1">
            <a:off x="4191000" y="4800600"/>
            <a:ext cx="444500" cy="444500"/>
          </a:xfrm>
          <a:prstGeom prst="rightArrow">
            <a:avLst>
              <a:gd name="adj1" fmla="val 50000"/>
              <a:gd name="adj2" fmla="val 50005"/>
            </a:avLst>
          </a:prstGeom>
          <a:solidFill>
            <a:schemeClr val="accent1"/>
          </a:solidFill>
          <a:ln w="12700">
            <a:solidFill>
              <a:schemeClr val="tx1"/>
            </a:solidFill>
            <a:miter lim="800000"/>
            <a:headEnd/>
            <a:tailEnd/>
          </a:ln>
        </p:spPr>
        <p:txBody>
          <a:bodyPr wrap="none" anchor="ctr"/>
          <a:lstStyle/>
          <a:p>
            <a:endParaRPr lang="fr-F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41">
                                            <p:txEl>
                                              <p:pRg st="0" end="0"/>
                                            </p:txEl>
                                          </p:spTgt>
                                        </p:tgtEl>
                                        <p:attrNameLst>
                                          <p:attrName>style.visibility</p:attrName>
                                        </p:attrNameLst>
                                      </p:cBhvr>
                                      <p:to>
                                        <p:strVal val="visible"/>
                                      </p:to>
                                    </p:set>
                                    <p:anim calcmode="lin" valueType="num">
                                      <p:cBhvr additive="base">
                                        <p:cTn id="7" dur="500" fill="hold"/>
                                        <p:tgtEl>
                                          <p:spTgt spid="3994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94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41">
                                            <p:txEl>
                                              <p:pRg st="1" end="1"/>
                                            </p:txEl>
                                          </p:spTgt>
                                        </p:tgtEl>
                                        <p:attrNameLst>
                                          <p:attrName>style.visibility</p:attrName>
                                        </p:attrNameLst>
                                      </p:cBhvr>
                                      <p:to>
                                        <p:strVal val="visible"/>
                                      </p:to>
                                    </p:set>
                                    <p:anim calcmode="lin" valueType="num">
                                      <p:cBhvr additive="base">
                                        <p:cTn id="13" dur="500" fill="hold"/>
                                        <p:tgtEl>
                                          <p:spTgt spid="3994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94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941">
                                            <p:txEl>
                                              <p:pRg st="2" end="2"/>
                                            </p:txEl>
                                          </p:spTgt>
                                        </p:tgtEl>
                                        <p:attrNameLst>
                                          <p:attrName>style.visibility</p:attrName>
                                        </p:attrNameLst>
                                      </p:cBhvr>
                                      <p:to>
                                        <p:strVal val="visible"/>
                                      </p:to>
                                    </p:set>
                                    <p:anim calcmode="lin" valueType="num">
                                      <p:cBhvr additive="base">
                                        <p:cTn id="19" dur="500" fill="hold"/>
                                        <p:tgtEl>
                                          <p:spTgt spid="3994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94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941">
                                            <p:txEl>
                                              <p:pRg st="3" end="3"/>
                                            </p:txEl>
                                          </p:spTgt>
                                        </p:tgtEl>
                                        <p:attrNameLst>
                                          <p:attrName>style.visibility</p:attrName>
                                        </p:attrNameLst>
                                      </p:cBhvr>
                                      <p:to>
                                        <p:strVal val="visible"/>
                                      </p:to>
                                    </p:set>
                                    <p:anim calcmode="lin" valueType="num">
                                      <p:cBhvr additive="base">
                                        <p:cTn id="25" dur="500" fill="hold"/>
                                        <p:tgtEl>
                                          <p:spTgt spid="3994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94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941">
                                            <p:txEl>
                                              <p:pRg st="4" end="4"/>
                                            </p:txEl>
                                          </p:spTgt>
                                        </p:tgtEl>
                                        <p:attrNameLst>
                                          <p:attrName>style.visibility</p:attrName>
                                        </p:attrNameLst>
                                      </p:cBhvr>
                                      <p:to>
                                        <p:strVal val="visible"/>
                                      </p:to>
                                    </p:set>
                                    <p:anim calcmode="lin" valueType="num">
                                      <p:cBhvr additive="base">
                                        <p:cTn id="31" dur="500" fill="hold"/>
                                        <p:tgtEl>
                                          <p:spTgt spid="3994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94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9941">
                                            <p:txEl>
                                              <p:pRg st="5" end="5"/>
                                            </p:txEl>
                                          </p:spTgt>
                                        </p:tgtEl>
                                        <p:attrNameLst>
                                          <p:attrName>style.visibility</p:attrName>
                                        </p:attrNameLst>
                                      </p:cBhvr>
                                      <p:to>
                                        <p:strVal val="visible"/>
                                      </p:to>
                                    </p:set>
                                    <p:anim calcmode="lin" valueType="num">
                                      <p:cBhvr additive="base">
                                        <p:cTn id="37" dur="500" fill="hold"/>
                                        <p:tgtEl>
                                          <p:spTgt spid="3994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994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9941">
                                            <p:txEl>
                                              <p:pRg st="6" end="6"/>
                                            </p:txEl>
                                          </p:spTgt>
                                        </p:tgtEl>
                                        <p:attrNameLst>
                                          <p:attrName>style.visibility</p:attrName>
                                        </p:attrNameLst>
                                      </p:cBhvr>
                                      <p:to>
                                        <p:strVal val="visible"/>
                                      </p:to>
                                    </p:set>
                                    <p:anim calcmode="lin" valueType="num">
                                      <p:cBhvr additive="base">
                                        <p:cTn id="43" dur="500" fill="hold"/>
                                        <p:tgtEl>
                                          <p:spTgt spid="3994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994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9941">
                                            <p:txEl>
                                              <p:pRg st="8" end="8"/>
                                            </p:txEl>
                                          </p:spTgt>
                                        </p:tgtEl>
                                        <p:attrNameLst>
                                          <p:attrName>style.visibility</p:attrName>
                                        </p:attrNameLst>
                                      </p:cBhvr>
                                      <p:to>
                                        <p:strVal val="visible"/>
                                      </p:to>
                                    </p:set>
                                    <p:anim calcmode="lin" valueType="num">
                                      <p:cBhvr additive="base">
                                        <p:cTn id="49" dur="500" fill="hold"/>
                                        <p:tgtEl>
                                          <p:spTgt spid="39941">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994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9942"/>
                                        </p:tgtEl>
                                        <p:attrNameLst>
                                          <p:attrName>style.visibility</p:attrName>
                                        </p:attrNameLst>
                                      </p:cBhvr>
                                      <p:to>
                                        <p:strVal val="visible"/>
                                      </p:to>
                                    </p:set>
                                    <p:anim calcmode="lin" valueType="num">
                                      <p:cBhvr additive="base">
                                        <p:cTn id="55" dur="500" fill="hold"/>
                                        <p:tgtEl>
                                          <p:spTgt spid="39942"/>
                                        </p:tgtEl>
                                        <p:attrNameLst>
                                          <p:attrName>ppt_x</p:attrName>
                                        </p:attrNameLst>
                                      </p:cBhvr>
                                      <p:tavLst>
                                        <p:tav tm="0">
                                          <p:val>
                                            <p:strVal val="0-#ppt_w/2"/>
                                          </p:val>
                                        </p:tav>
                                        <p:tav tm="100000">
                                          <p:val>
                                            <p:strVal val="#ppt_x"/>
                                          </p:val>
                                        </p:tav>
                                      </p:tavLst>
                                    </p:anim>
                                    <p:anim calcmode="lin" valueType="num">
                                      <p:cBhvr additive="base">
                                        <p:cTn id="56" dur="500" fill="hold"/>
                                        <p:tgtEl>
                                          <p:spTgt spid="399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build="p" bldLvl="2" autoUpdateAnimBg="0"/>
      <p:bldP spid="39942" grpId="0" animBg="1"/>
    </p:bldLst>
  </p:timing>
</p:sld>
</file>

<file path=ppt/slides/slide1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9522" name="Rectangle 4"/>
          <p:cNvSpPr>
            <a:spLocks noGrp="1" noChangeArrowheads="1"/>
          </p:cNvSpPr>
          <p:nvPr>
            <p:ph type="title"/>
          </p:nvPr>
        </p:nvSpPr>
        <p:spPr>
          <a:xfrm>
            <a:off x="838200" y="304800"/>
            <a:ext cx="7715250" cy="762000"/>
          </a:xfrm>
          <a:noFill/>
        </p:spPr>
        <p:txBody>
          <a:bodyPr>
            <a:normAutofit fontScale="90000"/>
          </a:bodyPr>
          <a:lstStyle/>
          <a:p>
            <a:pPr algn="ctr"/>
            <a:r>
              <a:rPr lang="en-US" sz="3600" b="1" i="1" dirty="0" smtClean="0"/>
              <a:t>Les </a:t>
            </a:r>
            <a:r>
              <a:rPr lang="en-US" sz="3600" b="1" i="1" dirty="0" err="1" smtClean="0"/>
              <a:t>différents</a:t>
            </a:r>
            <a:r>
              <a:rPr lang="en-US" sz="3600" b="1" i="1" dirty="0" smtClean="0"/>
              <a:t> </a:t>
            </a:r>
            <a:r>
              <a:rPr lang="en-US" sz="3600" b="1" i="1" dirty="0" err="1" smtClean="0"/>
              <a:t>rôles</a:t>
            </a:r>
            <a:r>
              <a:rPr lang="en-US" sz="3600" b="1" i="1" dirty="0" smtClean="0"/>
              <a:t> </a:t>
            </a:r>
            <a:br>
              <a:rPr lang="en-US" sz="3600" b="1" i="1" dirty="0" smtClean="0"/>
            </a:br>
            <a:r>
              <a:rPr lang="en-US" sz="3600" b="1" i="1" dirty="0" err="1" smtClean="0"/>
              <a:t>dans</a:t>
            </a:r>
            <a:r>
              <a:rPr lang="en-US" sz="3600" b="1" i="1" dirty="0" smtClean="0"/>
              <a:t> </a:t>
            </a:r>
            <a:r>
              <a:rPr lang="en-US" sz="3600" b="1" i="1" dirty="0" err="1" smtClean="0"/>
              <a:t>une</a:t>
            </a:r>
            <a:r>
              <a:rPr lang="en-US" sz="3600" b="1" i="1" dirty="0" smtClean="0"/>
              <a:t> situation </a:t>
            </a:r>
            <a:r>
              <a:rPr lang="en-US" sz="3600" b="1" i="1" dirty="0" err="1" smtClean="0"/>
              <a:t>d’achat</a:t>
            </a:r>
            <a:endParaRPr lang="en-US" sz="3600" i="1" dirty="0" smtClean="0"/>
          </a:p>
        </p:txBody>
      </p:sp>
      <p:sp>
        <p:nvSpPr>
          <p:cNvPr id="43013" name="Rectangle 5"/>
          <p:cNvSpPr>
            <a:spLocks noGrp="1" noChangeArrowheads="1"/>
          </p:cNvSpPr>
          <p:nvPr>
            <p:ph type="body" idx="1"/>
          </p:nvPr>
        </p:nvSpPr>
        <p:spPr>
          <a:xfrm>
            <a:off x="304800" y="1524000"/>
            <a:ext cx="8839200" cy="4953000"/>
          </a:xfrm>
          <a:noFill/>
        </p:spPr>
        <p:txBody>
          <a:bodyPr/>
          <a:lstStyle/>
          <a:p>
            <a:pPr lvl="2">
              <a:buFont typeface="Monotype Sorts" charset="2"/>
              <a:buNone/>
            </a:pPr>
            <a:endParaRPr lang="en-US" b="1" smtClean="0"/>
          </a:p>
          <a:p>
            <a:pPr lvl="1"/>
            <a:r>
              <a:rPr lang="en-US" sz="2400" b="1" smtClean="0"/>
              <a:t>L’initiateur : </a:t>
            </a:r>
            <a:r>
              <a:rPr lang="en-US" sz="2400" smtClean="0"/>
              <a:t>suggère l’idée d’acheter le produit</a:t>
            </a:r>
            <a:endParaRPr lang="en-US" sz="2400" b="1" smtClean="0"/>
          </a:p>
          <a:p>
            <a:pPr lvl="1"/>
            <a:r>
              <a:rPr lang="en-US" sz="2400" b="1" smtClean="0"/>
              <a:t>L’influenceur : </a:t>
            </a:r>
            <a:r>
              <a:rPr lang="en-US" sz="2400" smtClean="0"/>
              <a:t>a un impact direct ou indirect sur l’achat</a:t>
            </a:r>
          </a:p>
          <a:p>
            <a:pPr lvl="1"/>
            <a:r>
              <a:rPr lang="en-US" sz="2400" b="1" smtClean="0"/>
              <a:t>Le décideur : </a:t>
            </a:r>
            <a:r>
              <a:rPr lang="en-US" sz="2400" smtClean="0"/>
              <a:t>détermine le fait d’acheter ou non</a:t>
            </a:r>
          </a:p>
          <a:p>
            <a:pPr lvl="1"/>
            <a:r>
              <a:rPr lang="en-US" sz="2400" b="1" smtClean="0"/>
              <a:t>L’acheteur : </a:t>
            </a:r>
            <a:r>
              <a:rPr lang="en-US" sz="2400" smtClean="0"/>
              <a:t>procède à la transaction proprement dite</a:t>
            </a:r>
          </a:p>
          <a:p>
            <a:pPr lvl="1"/>
            <a:r>
              <a:rPr lang="en-US" sz="2400" b="1" smtClean="0"/>
              <a:t>L’utilisateur : </a:t>
            </a:r>
            <a:r>
              <a:rPr lang="en-US" sz="2400" smtClean="0"/>
              <a:t>consomme ou utilise le produit ou le service</a:t>
            </a:r>
          </a:p>
          <a:p>
            <a:pPr lvl="1">
              <a:buFont typeface="Monotype Sorts" charset="2"/>
              <a:buNone/>
            </a:pPr>
            <a:endParaRPr lang="en-US" sz="2400" smtClean="0"/>
          </a:p>
          <a:p>
            <a:pPr lvl="1" algn="ctr">
              <a:buFont typeface="Monotype Sorts" charset="2"/>
              <a:buNone/>
            </a:pPr>
            <a:r>
              <a:rPr lang="en-US" sz="3200" smtClean="0"/>
              <a:t>Nécessité de comprendre qui joue </a:t>
            </a:r>
          </a:p>
          <a:p>
            <a:pPr lvl="1" algn="ctr">
              <a:buFont typeface="Monotype Sorts" charset="2"/>
              <a:buNone/>
            </a:pPr>
            <a:r>
              <a:rPr lang="en-US" sz="3200" smtClean="0"/>
              <a:t>les différents rôles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3">
                                            <p:txEl>
                                              <p:pRg st="1" end="1"/>
                                            </p:txEl>
                                          </p:spTgt>
                                        </p:tgtEl>
                                        <p:attrNameLst>
                                          <p:attrName>style.visibility</p:attrName>
                                        </p:attrNameLst>
                                      </p:cBhvr>
                                      <p:to>
                                        <p:strVal val="visible"/>
                                      </p:to>
                                    </p:set>
                                    <p:anim calcmode="lin" valueType="num">
                                      <p:cBhvr additive="base">
                                        <p:cTn id="7" dur="500" fill="hold"/>
                                        <p:tgtEl>
                                          <p:spTgt spid="4301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1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013">
                                            <p:txEl>
                                              <p:pRg st="2" end="2"/>
                                            </p:txEl>
                                          </p:spTgt>
                                        </p:tgtEl>
                                        <p:attrNameLst>
                                          <p:attrName>style.visibility</p:attrName>
                                        </p:attrNameLst>
                                      </p:cBhvr>
                                      <p:to>
                                        <p:strVal val="visible"/>
                                      </p:to>
                                    </p:set>
                                    <p:anim calcmode="lin" valueType="num">
                                      <p:cBhvr additive="base">
                                        <p:cTn id="13" dur="500" fill="hold"/>
                                        <p:tgtEl>
                                          <p:spTgt spid="4301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01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013">
                                            <p:txEl>
                                              <p:pRg st="3" end="3"/>
                                            </p:txEl>
                                          </p:spTgt>
                                        </p:tgtEl>
                                        <p:attrNameLst>
                                          <p:attrName>style.visibility</p:attrName>
                                        </p:attrNameLst>
                                      </p:cBhvr>
                                      <p:to>
                                        <p:strVal val="visible"/>
                                      </p:to>
                                    </p:set>
                                    <p:anim calcmode="lin" valueType="num">
                                      <p:cBhvr additive="base">
                                        <p:cTn id="19" dur="500" fill="hold"/>
                                        <p:tgtEl>
                                          <p:spTgt spid="4301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301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013">
                                            <p:txEl>
                                              <p:pRg st="4" end="4"/>
                                            </p:txEl>
                                          </p:spTgt>
                                        </p:tgtEl>
                                        <p:attrNameLst>
                                          <p:attrName>style.visibility</p:attrName>
                                        </p:attrNameLst>
                                      </p:cBhvr>
                                      <p:to>
                                        <p:strVal val="visible"/>
                                      </p:to>
                                    </p:set>
                                    <p:anim calcmode="lin" valueType="num">
                                      <p:cBhvr additive="base">
                                        <p:cTn id="25" dur="500" fill="hold"/>
                                        <p:tgtEl>
                                          <p:spTgt spid="4301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301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3013">
                                            <p:txEl>
                                              <p:pRg st="5" end="5"/>
                                            </p:txEl>
                                          </p:spTgt>
                                        </p:tgtEl>
                                        <p:attrNameLst>
                                          <p:attrName>style.visibility</p:attrName>
                                        </p:attrNameLst>
                                      </p:cBhvr>
                                      <p:to>
                                        <p:strVal val="visible"/>
                                      </p:to>
                                    </p:set>
                                    <p:anim calcmode="lin" valueType="num">
                                      <p:cBhvr additive="base">
                                        <p:cTn id="31" dur="500" fill="hold"/>
                                        <p:tgtEl>
                                          <p:spTgt spid="4301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301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3013">
                                            <p:txEl>
                                              <p:pRg st="7" end="7"/>
                                            </p:txEl>
                                          </p:spTgt>
                                        </p:tgtEl>
                                        <p:attrNameLst>
                                          <p:attrName>style.visibility</p:attrName>
                                        </p:attrNameLst>
                                      </p:cBhvr>
                                      <p:to>
                                        <p:strVal val="visible"/>
                                      </p:to>
                                    </p:set>
                                    <p:anim calcmode="lin" valueType="num">
                                      <p:cBhvr additive="base">
                                        <p:cTn id="37" dur="500" fill="hold"/>
                                        <p:tgtEl>
                                          <p:spTgt spid="4301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301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3013">
                                            <p:txEl>
                                              <p:pRg st="8" end="8"/>
                                            </p:txEl>
                                          </p:spTgt>
                                        </p:tgtEl>
                                        <p:attrNameLst>
                                          <p:attrName>style.visibility</p:attrName>
                                        </p:attrNameLst>
                                      </p:cBhvr>
                                      <p:to>
                                        <p:strVal val="visible"/>
                                      </p:to>
                                    </p:set>
                                    <p:anim calcmode="lin" valueType="num">
                                      <p:cBhvr additive="base">
                                        <p:cTn id="43" dur="500" fill="hold"/>
                                        <p:tgtEl>
                                          <p:spTgt spid="43013">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301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bldLvl="2"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0" y="260350"/>
            <a:ext cx="9144000" cy="638175"/>
          </a:xfrm>
          <a:prstGeom prst="rect">
            <a:avLst/>
          </a:prstGeom>
          <a:noFill/>
          <a:ln w="12700">
            <a:noFill/>
            <a:miter lim="800000"/>
            <a:headEnd/>
            <a:tailEnd/>
          </a:ln>
          <a:effectLst>
            <a:outerShdw dist="17961" dir="13500000" algn="ctr" rotWithShape="0">
              <a:srgbClr val="316501"/>
            </a:outerShdw>
          </a:effectLst>
        </p:spPr>
        <p:txBody>
          <a:bodyPr lIns="90487" tIns="44450" rIns="90487" bIns="44450">
            <a:spAutoFit/>
          </a:bodyPr>
          <a:lstStyle/>
          <a:p>
            <a:pPr algn="ctr">
              <a:spcBef>
                <a:spcPct val="20000"/>
              </a:spcBef>
              <a:defRPr/>
            </a:pPr>
            <a:r>
              <a:rPr lang="fr-FR" sz="3600" b="1" i="1">
                <a:latin typeface="Arial" charset="0"/>
              </a:rPr>
              <a:t>Cycle familial et comportement d’achat</a:t>
            </a:r>
          </a:p>
        </p:txBody>
      </p:sp>
      <p:sp>
        <p:nvSpPr>
          <p:cNvPr id="80899" name="Rectangle 3"/>
          <p:cNvSpPr>
            <a:spLocks noChangeArrowheads="1"/>
          </p:cNvSpPr>
          <p:nvPr/>
        </p:nvSpPr>
        <p:spPr bwMode="auto">
          <a:xfrm>
            <a:off x="228600" y="1447800"/>
            <a:ext cx="8915400" cy="5029200"/>
          </a:xfrm>
          <a:prstGeom prst="rect">
            <a:avLst/>
          </a:prstGeom>
          <a:noFill/>
          <a:ln w="12700">
            <a:noFill/>
            <a:miter lim="800000"/>
            <a:headEnd/>
            <a:tailEnd/>
          </a:ln>
        </p:spPr>
        <p:txBody>
          <a:bodyPr lIns="90487" tIns="44450" rIns="90487" bIns="44450"/>
          <a:lstStyle/>
          <a:p>
            <a:pPr marL="342900" indent="-342900" algn="ctr">
              <a:spcBef>
                <a:spcPct val="20000"/>
              </a:spcBef>
            </a:pPr>
            <a:r>
              <a:rPr lang="fr-FR" sz="2000" b="1">
                <a:latin typeface="Times" charset="0"/>
              </a:rPr>
              <a:t>		</a:t>
            </a:r>
          </a:p>
          <a:p>
            <a:pPr marL="342900" indent="-342900">
              <a:spcBef>
                <a:spcPct val="20000"/>
              </a:spcBef>
            </a:pPr>
            <a:r>
              <a:rPr lang="fr-FR" sz="2000" b="1">
                <a:solidFill>
                  <a:srgbClr val="FE9B03"/>
                </a:solidFill>
                <a:latin typeface="Times" charset="0"/>
              </a:rPr>
              <a:t>Phase du cycle familial	    Revenu		Type de consommation</a:t>
            </a:r>
          </a:p>
          <a:p>
            <a:pPr marL="342900" indent="-342900">
              <a:spcBef>
                <a:spcPct val="20000"/>
              </a:spcBef>
            </a:pPr>
            <a:r>
              <a:rPr lang="fr-FR" sz="1000" b="1" i="1">
                <a:solidFill>
                  <a:srgbClr val="FE9B03"/>
                </a:solidFill>
                <a:latin typeface="Times" charset="0"/>
              </a:rPr>
              <a:t>	</a:t>
            </a:r>
            <a:endParaRPr lang="fr-FR" sz="2200" b="1" i="1">
              <a:solidFill>
                <a:srgbClr val="FE9B03"/>
              </a:solidFill>
              <a:latin typeface="Times" charset="0"/>
            </a:endParaRPr>
          </a:p>
          <a:p>
            <a:pPr marL="342900" indent="-342900">
              <a:spcBef>
                <a:spcPct val="20000"/>
              </a:spcBef>
              <a:buFontTx/>
              <a:buChar char="•"/>
            </a:pPr>
            <a:r>
              <a:rPr lang="fr-FR" sz="1600">
                <a:latin typeface="Times" charset="0"/>
              </a:rPr>
              <a:t>Célibataire		     </a:t>
            </a:r>
            <a:r>
              <a:rPr lang="fr-FR" sz="1600">
                <a:solidFill>
                  <a:schemeClr val="tx2"/>
                </a:solidFill>
                <a:latin typeface="Times" charset="0"/>
              </a:rPr>
              <a:t>Modeste</a:t>
            </a:r>
            <a:r>
              <a:rPr lang="fr-FR" sz="1600">
                <a:latin typeface="Times" charset="0"/>
              </a:rPr>
              <a:t>	Vêtements, boissons, loisirs</a:t>
            </a:r>
          </a:p>
          <a:p>
            <a:pPr marL="342900" indent="-342900">
              <a:spcBef>
                <a:spcPct val="20000"/>
              </a:spcBef>
              <a:buFontTx/>
              <a:buChar char="•"/>
            </a:pPr>
            <a:r>
              <a:rPr lang="fr-FR" sz="1600">
                <a:latin typeface="Times" charset="0"/>
              </a:rPr>
              <a:t>Jeunes couples sans enfants	     </a:t>
            </a:r>
            <a:r>
              <a:rPr lang="fr-FR" sz="1600">
                <a:solidFill>
                  <a:schemeClr val="tx2"/>
                </a:solidFill>
                <a:latin typeface="Times" charset="0"/>
              </a:rPr>
              <a:t>Croissant</a:t>
            </a:r>
            <a:r>
              <a:rPr lang="fr-FR" sz="1600">
                <a:latin typeface="Times" charset="0"/>
              </a:rPr>
              <a:t>	Biens durables, loisirs</a:t>
            </a:r>
          </a:p>
          <a:p>
            <a:pPr marL="342900" indent="-342900">
              <a:spcBef>
                <a:spcPct val="20000"/>
              </a:spcBef>
              <a:buFontTx/>
              <a:buChar char="•"/>
            </a:pPr>
            <a:r>
              <a:rPr lang="fr-FR" sz="1600">
                <a:latin typeface="Times" charset="0"/>
              </a:rPr>
              <a:t>Couples avec enfants &lt; 6 ans	     </a:t>
            </a:r>
            <a:r>
              <a:rPr lang="fr-FR" sz="1600">
                <a:solidFill>
                  <a:schemeClr val="tx2"/>
                </a:solidFill>
                <a:latin typeface="Times" charset="0"/>
              </a:rPr>
              <a:t>En baisse</a:t>
            </a:r>
            <a:r>
              <a:rPr lang="fr-FR" sz="1600">
                <a:latin typeface="Times" charset="0"/>
              </a:rPr>
              <a:t>	Logement, équipement, jouets, médicaments</a:t>
            </a:r>
          </a:p>
          <a:p>
            <a:pPr marL="342900" indent="-342900">
              <a:spcBef>
                <a:spcPct val="20000"/>
              </a:spcBef>
              <a:buFontTx/>
              <a:buChar char="•"/>
            </a:pPr>
            <a:r>
              <a:rPr lang="fr-FR" sz="1600">
                <a:latin typeface="Times" charset="0"/>
              </a:rPr>
              <a:t>Couples avec enfants &gt; 6 ans      </a:t>
            </a:r>
            <a:r>
              <a:rPr lang="fr-FR" sz="1600">
                <a:solidFill>
                  <a:schemeClr val="tx2"/>
                </a:solidFill>
                <a:latin typeface="Times" charset="0"/>
              </a:rPr>
              <a:t>En hausse</a:t>
            </a:r>
            <a:r>
              <a:rPr lang="fr-FR" sz="1600">
                <a:latin typeface="Times" charset="0"/>
              </a:rPr>
              <a:t>	Éducation, sport</a:t>
            </a:r>
          </a:p>
          <a:p>
            <a:pPr marL="342900" indent="-342900">
              <a:spcBef>
                <a:spcPct val="20000"/>
              </a:spcBef>
              <a:buFontTx/>
              <a:buChar char="•"/>
            </a:pPr>
            <a:r>
              <a:rPr lang="fr-FR" sz="1600">
                <a:latin typeface="Times" charset="0"/>
              </a:rPr>
              <a:t>Couples âgés avec enfants 	      </a:t>
            </a:r>
            <a:r>
              <a:rPr lang="fr-FR" sz="1600">
                <a:solidFill>
                  <a:schemeClr val="tx2"/>
                </a:solidFill>
                <a:latin typeface="Times" charset="0"/>
              </a:rPr>
              <a:t>Stable</a:t>
            </a:r>
            <a:r>
              <a:rPr lang="fr-FR" sz="1600">
                <a:latin typeface="Times" charset="0"/>
              </a:rPr>
              <a:t>		Résidence secondaire, mobilier, éducation</a:t>
            </a:r>
          </a:p>
          <a:p>
            <a:pPr marL="342900" indent="-342900">
              <a:spcBef>
                <a:spcPct val="20000"/>
              </a:spcBef>
            </a:pPr>
            <a:r>
              <a:rPr lang="fr-FR" sz="1600">
                <a:latin typeface="Times" charset="0"/>
              </a:rPr>
              <a:t>	à charge					</a:t>
            </a:r>
          </a:p>
          <a:p>
            <a:pPr marL="342900" indent="-342900">
              <a:spcBef>
                <a:spcPct val="20000"/>
              </a:spcBef>
              <a:buFontTx/>
              <a:buChar char="•"/>
            </a:pPr>
            <a:r>
              <a:rPr lang="fr-FR" sz="1600">
                <a:latin typeface="Times" charset="0"/>
              </a:rPr>
              <a:t>Couples âgés sans enfants à 	      </a:t>
            </a:r>
            <a:r>
              <a:rPr lang="fr-FR" sz="1600">
                <a:solidFill>
                  <a:schemeClr val="tx2"/>
                </a:solidFill>
                <a:latin typeface="Times" charset="0"/>
              </a:rPr>
              <a:t>Maximum</a:t>
            </a:r>
            <a:r>
              <a:rPr lang="fr-FR" sz="1600">
                <a:latin typeface="Times" charset="0"/>
              </a:rPr>
              <a:t>	Voyages, loisirs, résidence de retraite</a:t>
            </a:r>
          </a:p>
          <a:p>
            <a:pPr marL="342900" indent="-342900">
              <a:spcBef>
                <a:spcPct val="20000"/>
              </a:spcBef>
            </a:pPr>
            <a:r>
              <a:rPr lang="fr-FR" sz="1600">
                <a:latin typeface="Times" charset="0"/>
              </a:rPr>
              <a:t>	charge, chef de famille actif		</a:t>
            </a:r>
          </a:p>
          <a:p>
            <a:pPr marL="342900" indent="-342900">
              <a:spcBef>
                <a:spcPct val="20000"/>
              </a:spcBef>
              <a:buFontTx/>
              <a:buChar char="•"/>
            </a:pPr>
            <a:r>
              <a:rPr lang="fr-FR" sz="1600">
                <a:latin typeface="Times" charset="0"/>
              </a:rPr>
              <a:t>Couples âgés, mariés, sans 	      </a:t>
            </a:r>
            <a:r>
              <a:rPr lang="fr-FR" sz="1600">
                <a:solidFill>
                  <a:schemeClr val="tx2"/>
                </a:solidFill>
                <a:latin typeface="Times" charset="0"/>
              </a:rPr>
              <a:t>En baisse</a:t>
            </a:r>
            <a:r>
              <a:rPr lang="fr-FR" sz="1600">
                <a:latin typeface="Times" charset="0"/>
              </a:rPr>
              <a:t>	 Santé, loisirs</a:t>
            </a:r>
          </a:p>
          <a:p>
            <a:pPr marL="342900" indent="-342900">
              <a:spcBef>
                <a:spcPct val="20000"/>
              </a:spcBef>
            </a:pPr>
            <a:r>
              <a:rPr lang="fr-FR" sz="1600">
                <a:latin typeface="Times" charset="0"/>
              </a:rPr>
              <a:t>	enfants à charge, chef de </a:t>
            </a:r>
          </a:p>
          <a:p>
            <a:pPr marL="342900" indent="-342900">
              <a:spcBef>
                <a:spcPct val="20000"/>
              </a:spcBef>
            </a:pPr>
            <a:r>
              <a:rPr lang="fr-FR" sz="1600">
                <a:latin typeface="Times" charset="0"/>
              </a:rPr>
              <a:t>	famille retraité				</a:t>
            </a:r>
          </a:p>
          <a:p>
            <a:pPr marL="342900" indent="-342900">
              <a:spcBef>
                <a:spcPct val="20000"/>
              </a:spcBef>
              <a:buFontTx/>
              <a:buChar char="•"/>
            </a:pPr>
            <a:r>
              <a:rPr lang="fr-FR" sz="1600">
                <a:latin typeface="Times" charset="0"/>
              </a:rPr>
              <a:t>Agé, seul, en activité	      </a:t>
            </a:r>
            <a:r>
              <a:rPr lang="fr-FR" sz="1600">
                <a:solidFill>
                  <a:schemeClr val="tx2"/>
                </a:solidFill>
                <a:latin typeface="Times" charset="0"/>
              </a:rPr>
              <a:t>Stable</a:t>
            </a:r>
            <a:r>
              <a:rPr lang="fr-FR" sz="1600">
                <a:latin typeface="Times" charset="0"/>
              </a:rPr>
              <a:t>		Voyages, loisirs, santé</a:t>
            </a:r>
          </a:p>
          <a:p>
            <a:pPr marL="342900" indent="-342900">
              <a:spcBef>
                <a:spcPct val="20000"/>
              </a:spcBef>
              <a:buFontTx/>
              <a:buChar char="•"/>
            </a:pPr>
            <a:r>
              <a:rPr lang="fr-FR" sz="1600">
                <a:latin typeface="Times" charset="0"/>
              </a:rPr>
              <a:t>Agé, seul, retraité		      </a:t>
            </a:r>
            <a:r>
              <a:rPr lang="fr-FR" sz="1600">
                <a:solidFill>
                  <a:schemeClr val="tx2"/>
                </a:solidFill>
                <a:latin typeface="Times" charset="0"/>
              </a:rPr>
              <a:t>En baisse</a:t>
            </a:r>
            <a:r>
              <a:rPr lang="fr-FR" sz="1600">
                <a:latin typeface="Times" charset="0"/>
              </a:rPr>
              <a:t>	Santé</a:t>
            </a:r>
          </a:p>
        </p:txBody>
      </p:sp>
      <p:sp>
        <p:nvSpPr>
          <p:cNvPr id="80900" name="Line 4"/>
          <p:cNvSpPr>
            <a:spLocks noChangeShapeType="1"/>
          </p:cNvSpPr>
          <p:nvPr/>
        </p:nvSpPr>
        <p:spPr bwMode="auto">
          <a:xfrm>
            <a:off x="0" y="2590800"/>
            <a:ext cx="9144000" cy="0"/>
          </a:xfrm>
          <a:prstGeom prst="line">
            <a:avLst/>
          </a:prstGeom>
          <a:noFill/>
          <a:ln w="12700">
            <a:solidFill>
              <a:schemeClr val="tx1"/>
            </a:solidFill>
            <a:round/>
            <a:headEnd/>
            <a:tailEnd/>
          </a:ln>
        </p:spPr>
        <p:txBody>
          <a:bodyPr wrap="none" anchor="ctr"/>
          <a:lstStyle/>
          <a:p>
            <a:endParaRPr lang="fr-F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 calcmode="lin" valueType="num">
                                      <p:cBhvr additive="base">
                                        <p:cTn id="7" dur="500" fill="hold"/>
                                        <p:tgtEl>
                                          <p:spTgt spid="80900"/>
                                        </p:tgtEl>
                                        <p:attrNameLst>
                                          <p:attrName>ppt_x</p:attrName>
                                        </p:attrNameLst>
                                      </p:cBhvr>
                                      <p:tavLst>
                                        <p:tav tm="0">
                                          <p:val>
                                            <p:strVal val="#ppt_x"/>
                                          </p:val>
                                        </p:tav>
                                        <p:tav tm="100000">
                                          <p:val>
                                            <p:strVal val="#ppt_x"/>
                                          </p:val>
                                        </p:tav>
                                      </p:tavLst>
                                    </p:anim>
                                    <p:anim calcmode="lin" valueType="num">
                                      <p:cBhvr additive="base">
                                        <p:cTn id="8" dur="500" fill="hold"/>
                                        <p:tgtEl>
                                          <p:spTgt spid="809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0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utoUpdateAnimBg="0"/>
      <p:bldP spid="80900" grpId="0" animBg="1"/>
    </p:bldLst>
  </p:timing>
</p:sld>
</file>

<file path=ppt/slides/slide1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xfrm>
            <a:off x="838200" y="304800"/>
            <a:ext cx="7715250" cy="1143000"/>
          </a:xfrm>
        </p:spPr>
        <p:txBody>
          <a:bodyPr/>
          <a:lstStyle/>
          <a:p>
            <a:pPr algn="ctr"/>
            <a:r>
              <a:rPr lang="fr-FR" sz="3600" b="1" i="1" dirty="0" smtClean="0">
                <a:latin typeface="Arial" pitchFamily="34" charset="0"/>
              </a:rPr>
              <a:t>Influence homme / femme</a:t>
            </a:r>
          </a:p>
        </p:txBody>
      </p:sp>
      <p:sp>
        <p:nvSpPr>
          <p:cNvPr id="56323" name="Rectangle 3"/>
          <p:cNvSpPr>
            <a:spLocks noGrp="1" noChangeArrowheads="1"/>
          </p:cNvSpPr>
          <p:nvPr>
            <p:ph type="body" idx="1"/>
          </p:nvPr>
        </p:nvSpPr>
        <p:spPr>
          <a:xfrm>
            <a:off x="762000" y="1981200"/>
            <a:ext cx="7791450" cy="3886200"/>
          </a:xfrm>
        </p:spPr>
        <p:txBody>
          <a:bodyPr/>
          <a:lstStyle/>
          <a:p>
            <a:r>
              <a:rPr lang="fr-FR" smtClean="0"/>
              <a:t>Variable selon le type de produit</a:t>
            </a:r>
          </a:p>
          <a:p>
            <a:endParaRPr lang="fr-FR" smtClean="0"/>
          </a:p>
          <a:p>
            <a:r>
              <a:rPr lang="fr-FR" smtClean="0"/>
              <a:t>Variable selon les phases du processus de décision</a:t>
            </a:r>
          </a:p>
          <a:p>
            <a:endParaRPr lang="fr-FR" smtClean="0"/>
          </a:p>
          <a:p>
            <a:r>
              <a:rPr lang="fr-FR" smtClean="0"/>
              <a:t>Variable selon d’autres critères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p:cTn id="7" dur="1000" fill="hold"/>
                                        <p:tgtEl>
                                          <p:spTgt spid="5632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632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632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632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anim calcmode="lin" valueType="num">
                                      <p:cBhvr>
                                        <p:cTn id="15" dur="1000" fill="hold"/>
                                        <p:tgtEl>
                                          <p:spTgt spid="56323">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56323">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5632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5632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56323">
                                            <p:txEl>
                                              <p:pRg st="4" end="4"/>
                                            </p:txEl>
                                          </p:spTgt>
                                        </p:tgtEl>
                                        <p:attrNameLst>
                                          <p:attrName>style.visibility</p:attrName>
                                        </p:attrNameLst>
                                      </p:cBhvr>
                                      <p:to>
                                        <p:strVal val="visible"/>
                                      </p:to>
                                    </p:set>
                                    <p:anim calcmode="lin" valueType="num">
                                      <p:cBhvr>
                                        <p:cTn id="23" dur="1000" fill="hold"/>
                                        <p:tgtEl>
                                          <p:spTgt spid="56323">
                                            <p:txEl>
                                              <p:pRg st="4" end="4"/>
                                            </p:txEl>
                                          </p:spTgt>
                                        </p:tgtEl>
                                        <p:attrNameLst>
                                          <p:attrName>ppt_w</p:attrName>
                                        </p:attrNameLst>
                                      </p:cBhvr>
                                      <p:tavLst>
                                        <p:tav tm="0">
                                          <p:val>
                                            <p:fltVal val="0"/>
                                          </p:val>
                                        </p:tav>
                                        <p:tav tm="100000">
                                          <p:val>
                                            <p:strVal val="#ppt_w"/>
                                          </p:val>
                                        </p:tav>
                                      </p:tavLst>
                                    </p:anim>
                                    <p:anim calcmode="lin" valueType="num">
                                      <p:cBhvr>
                                        <p:cTn id="24" dur="1000" fill="hold"/>
                                        <p:tgtEl>
                                          <p:spTgt spid="56323">
                                            <p:txEl>
                                              <p:pRg st="4" end="4"/>
                                            </p:txEl>
                                          </p:spTgt>
                                        </p:tgtEl>
                                        <p:attrNameLst>
                                          <p:attrName>ppt_h</p:attrName>
                                        </p:attrNameLst>
                                      </p:cBhvr>
                                      <p:tavLst>
                                        <p:tav tm="0">
                                          <p:val>
                                            <p:fltVal val="0"/>
                                          </p:val>
                                        </p:tav>
                                        <p:tav tm="100000">
                                          <p:val>
                                            <p:strVal val="#ppt_h"/>
                                          </p:val>
                                        </p:tav>
                                      </p:tavLst>
                                    </p:anim>
                                    <p:anim calcmode="lin" valueType="num">
                                      <p:cBhvr>
                                        <p:cTn id="25" dur="1000" fill="hold"/>
                                        <p:tgtEl>
                                          <p:spTgt spid="5632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5632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utoUpdateAnimBg="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4"/>
          <p:cNvSpPr>
            <a:spLocks noChangeArrowheads="1"/>
          </p:cNvSpPr>
          <p:nvPr/>
        </p:nvSpPr>
        <p:spPr bwMode="auto">
          <a:xfrm>
            <a:off x="1657350" y="1371600"/>
            <a:ext cx="7048500" cy="4638675"/>
          </a:xfrm>
          <a:prstGeom prst="rect">
            <a:avLst/>
          </a:prstGeom>
          <a:noFill/>
          <a:ln w="12700">
            <a:noFill/>
            <a:miter lim="800000"/>
            <a:headEnd/>
            <a:tailEnd/>
          </a:ln>
        </p:spPr>
        <p:txBody>
          <a:bodyPr lIns="90487" tIns="44450" rIns="90487" bIns="44450"/>
          <a:lstStyle/>
          <a:p>
            <a:pPr marL="342900" indent="-342900">
              <a:spcBef>
                <a:spcPct val="20000"/>
              </a:spcBef>
            </a:pPr>
            <a:endParaRPr lang="fr-FR" sz="2000" b="1">
              <a:solidFill>
                <a:schemeClr val="tx2"/>
              </a:solidFill>
              <a:latin typeface="Times" charset="0"/>
            </a:endParaRPr>
          </a:p>
          <a:p>
            <a:pPr marL="342900" indent="-342900" algn="ctr">
              <a:lnSpc>
                <a:spcPct val="80000"/>
              </a:lnSpc>
              <a:spcBef>
                <a:spcPct val="20000"/>
              </a:spcBef>
            </a:pPr>
            <a:endParaRPr lang="fr-FR" sz="2000" b="1" i="1">
              <a:latin typeface="Times" charset="0"/>
            </a:endParaRPr>
          </a:p>
        </p:txBody>
      </p:sp>
      <p:sp>
        <p:nvSpPr>
          <p:cNvPr id="77830" name="AutoShape 6"/>
          <p:cNvSpPr>
            <a:spLocks noChangeArrowheads="1"/>
          </p:cNvSpPr>
          <p:nvPr/>
        </p:nvSpPr>
        <p:spPr bwMode="auto">
          <a:xfrm>
            <a:off x="2268538" y="2349500"/>
            <a:ext cx="4267200" cy="3657600"/>
          </a:xfrm>
          <a:prstGeom prst="triangle">
            <a:avLst>
              <a:gd name="adj" fmla="val 50000"/>
            </a:avLst>
          </a:prstGeom>
          <a:gradFill rotWithShape="0">
            <a:gsLst>
              <a:gs pos="0">
                <a:srgbClr val="FF9900"/>
              </a:gs>
              <a:gs pos="100000">
                <a:srgbClr val="FFE7C2"/>
              </a:gs>
            </a:gsLst>
            <a:path path="shape">
              <a:fillToRect l="50000" t="50000" r="50000" b="50000"/>
            </a:path>
          </a:gradFill>
          <a:ln w="12700">
            <a:solidFill>
              <a:schemeClr val="tx1"/>
            </a:solidFill>
            <a:miter lim="800000"/>
            <a:headEnd/>
            <a:tailEnd/>
          </a:ln>
        </p:spPr>
        <p:txBody>
          <a:bodyPr wrap="none" anchor="ctr"/>
          <a:lstStyle/>
          <a:p>
            <a:pPr algn="ctr"/>
            <a:endParaRPr lang="fr-FR">
              <a:solidFill>
                <a:schemeClr val="tx2"/>
              </a:solidFill>
            </a:endParaRPr>
          </a:p>
        </p:txBody>
      </p:sp>
      <p:sp>
        <p:nvSpPr>
          <p:cNvPr id="77831" name="Text Box 7"/>
          <p:cNvSpPr txBox="1">
            <a:spLocks noChangeArrowheads="1"/>
          </p:cNvSpPr>
          <p:nvPr/>
        </p:nvSpPr>
        <p:spPr bwMode="auto">
          <a:xfrm>
            <a:off x="3276600" y="1628775"/>
            <a:ext cx="2100263" cy="701675"/>
          </a:xfrm>
          <a:prstGeom prst="rect">
            <a:avLst/>
          </a:prstGeom>
          <a:noFill/>
          <a:ln w="12700">
            <a:noFill/>
            <a:miter lim="800000"/>
            <a:headEnd/>
            <a:tailEnd/>
          </a:ln>
        </p:spPr>
        <p:txBody>
          <a:bodyPr wrap="none">
            <a:spAutoFit/>
          </a:bodyPr>
          <a:lstStyle/>
          <a:p>
            <a:pPr algn="ctr"/>
            <a:r>
              <a:rPr lang="fr-FR" sz="2000" b="1" i="1">
                <a:solidFill>
                  <a:srgbClr val="FE9B03"/>
                </a:solidFill>
              </a:rPr>
              <a:t>PERE</a:t>
            </a:r>
          </a:p>
          <a:p>
            <a:pPr algn="ctr"/>
            <a:r>
              <a:rPr lang="fr-FR" sz="2000" b="1" i="1">
                <a:solidFill>
                  <a:srgbClr val="FE9B03"/>
                </a:solidFill>
              </a:rPr>
              <a:t>100% d ’influence</a:t>
            </a:r>
            <a:endParaRPr lang="fr-FR">
              <a:solidFill>
                <a:schemeClr val="tx2"/>
              </a:solidFill>
            </a:endParaRPr>
          </a:p>
        </p:txBody>
      </p:sp>
      <p:sp>
        <p:nvSpPr>
          <p:cNvPr id="77832" name="Text Box 8"/>
          <p:cNvSpPr txBox="1">
            <a:spLocks noChangeArrowheads="1"/>
          </p:cNvSpPr>
          <p:nvPr/>
        </p:nvSpPr>
        <p:spPr bwMode="auto">
          <a:xfrm>
            <a:off x="468313" y="5734050"/>
            <a:ext cx="2100262" cy="701675"/>
          </a:xfrm>
          <a:prstGeom prst="rect">
            <a:avLst/>
          </a:prstGeom>
          <a:noFill/>
          <a:ln w="12700">
            <a:noFill/>
            <a:miter lim="800000"/>
            <a:headEnd/>
            <a:tailEnd/>
          </a:ln>
        </p:spPr>
        <p:txBody>
          <a:bodyPr wrap="none">
            <a:spAutoFit/>
          </a:bodyPr>
          <a:lstStyle/>
          <a:p>
            <a:pPr algn="ctr"/>
            <a:r>
              <a:rPr lang="fr-FR" sz="2000" b="1" i="1">
                <a:solidFill>
                  <a:srgbClr val="FE9B03"/>
                </a:solidFill>
              </a:rPr>
              <a:t>MERE</a:t>
            </a:r>
          </a:p>
          <a:p>
            <a:pPr algn="ctr"/>
            <a:r>
              <a:rPr lang="fr-FR" sz="2000" b="1" i="1">
                <a:solidFill>
                  <a:srgbClr val="FE9B03"/>
                </a:solidFill>
              </a:rPr>
              <a:t>100% d ’influence</a:t>
            </a:r>
            <a:endParaRPr lang="fr-FR">
              <a:solidFill>
                <a:schemeClr val="tx2"/>
              </a:solidFill>
            </a:endParaRPr>
          </a:p>
        </p:txBody>
      </p:sp>
      <p:sp>
        <p:nvSpPr>
          <p:cNvPr id="77833" name="Text Box 9"/>
          <p:cNvSpPr txBox="1">
            <a:spLocks noChangeArrowheads="1"/>
          </p:cNvSpPr>
          <p:nvPr/>
        </p:nvSpPr>
        <p:spPr bwMode="auto">
          <a:xfrm>
            <a:off x="6516688" y="5734050"/>
            <a:ext cx="2100262" cy="701675"/>
          </a:xfrm>
          <a:prstGeom prst="rect">
            <a:avLst/>
          </a:prstGeom>
          <a:noFill/>
          <a:ln w="12700">
            <a:noFill/>
            <a:miter lim="800000"/>
            <a:headEnd/>
            <a:tailEnd/>
          </a:ln>
        </p:spPr>
        <p:txBody>
          <a:bodyPr wrap="none">
            <a:spAutoFit/>
          </a:bodyPr>
          <a:lstStyle/>
          <a:p>
            <a:pPr algn="ctr"/>
            <a:r>
              <a:rPr lang="fr-FR" sz="2000" b="1" i="1">
                <a:solidFill>
                  <a:srgbClr val="FE9B03"/>
                </a:solidFill>
              </a:rPr>
              <a:t>ENFANTS</a:t>
            </a:r>
          </a:p>
          <a:p>
            <a:pPr algn="ctr"/>
            <a:r>
              <a:rPr lang="fr-FR" sz="2000" b="1" i="1">
                <a:solidFill>
                  <a:srgbClr val="FE9B03"/>
                </a:solidFill>
              </a:rPr>
              <a:t>100% d ’influence</a:t>
            </a:r>
            <a:endParaRPr lang="fr-FR">
              <a:solidFill>
                <a:schemeClr val="tx2"/>
              </a:solidFill>
            </a:endParaRPr>
          </a:p>
        </p:txBody>
      </p:sp>
      <p:sp>
        <p:nvSpPr>
          <p:cNvPr id="77834" name="Text Box 10"/>
          <p:cNvSpPr txBox="1">
            <a:spLocks noChangeArrowheads="1"/>
          </p:cNvSpPr>
          <p:nvPr/>
        </p:nvSpPr>
        <p:spPr bwMode="auto">
          <a:xfrm>
            <a:off x="3132138" y="2852738"/>
            <a:ext cx="3429000" cy="2219325"/>
          </a:xfrm>
          <a:prstGeom prst="rect">
            <a:avLst/>
          </a:prstGeom>
          <a:noFill/>
          <a:ln w="12700">
            <a:noFill/>
            <a:miter lim="800000"/>
            <a:headEnd/>
            <a:tailEnd/>
          </a:ln>
        </p:spPr>
        <p:txBody>
          <a:bodyPr>
            <a:spAutoFit/>
          </a:bodyPr>
          <a:lstStyle/>
          <a:p>
            <a:r>
              <a:rPr lang="fr-FR" sz="1400">
                <a:solidFill>
                  <a:srgbClr val="00279F"/>
                </a:solidFill>
              </a:rPr>
              <a:t>                   </a:t>
            </a:r>
            <a:r>
              <a:rPr lang="fr-FR" sz="1400" b="1">
                <a:solidFill>
                  <a:srgbClr val="00279F"/>
                </a:solidFill>
              </a:rPr>
              <a:t>Antenne</a:t>
            </a:r>
          </a:p>
          <a:p>
            <a:r>
              <a:rPr lang="fr-FR" sz="1400" b="1">
                <a:solidFill>
                  <a:srgbClr val="00279F"/>
                </a:solidFill>
              </a:rPr>
              <a:t>                  parabolique</a:t>
            </a:r>
          </a:p>
          <a:p>
            <a:r>
              <a:rPr lang="fr-FR" sz="1400" b="1">
                <a:solidFill>
                  <a:srgbClr val="00279F"/>
                </a:solidFill>
              </a:rPr>
              <a:t>                  Caméscope</a:t>
            </a:r>
          </a:p>
          <a:p>
            <a:r>
              <a:rPr lang="fr-FR" sz="1400" b="1">
                <a:solidFill>
                  <a:srgbClr val="00279F"/>
                </a:solidFill>
              </a:rPr>
              <a:t>           Répondeur</a:t>
            </a:r>
          </a:p>
          <a:p>
            <a:r>
              <a:rPr lang="fr-FR" sz="1400" b="1">
                <a:solidFill>
                  <a:srgbClr val="00279F"/>
                </a:solidFill>
              </a:rPr>
              <a:t>                          Lecteur CD</a:t>
            </a:r>
          </a:p>
          <a:p>
            <a:r>
              <a:rPr lang="fr-FR" sz="1400" b="1">
                <a:solidFill>
                  <a:srgbClr val="00279F"/>
                </a:solidFill>
              </a:rPr>
              <a:t>      Magnétoscope        PC</a:t>
            </a:r>
          </a:p>
          <a:p>
            <a:r>
              <a:rPr lang="fr-FR" sz="1400" b="1">
                <a:solidFill>
                  <a:srgbClr val="00279F"/>
                </a:solidFill>
              </a:rPr>
              <a:t>    TV couleur</a:t>
            </a:r>
          </a:p>
          <a:p>
            <a:r>
              <a:rPr lang="fr-FR" sz="1400" b="1">
                <a:solidFill>
                  <a:srgbClr val="00279F"/>
                </a:solidFill>
              </a:rPr>
              <a:t>Congélateur</a:t>
            </a:r>
          </a:p>
          <a:p>
            <a:endParaRPr lang="fr-FR" sz="1400" b="1">
              <a:solidFill>
                <a:srgbClr val="00279F"/>
              </a:solidFill>
            </a:endParaRPr>
          </a:p>
          <a:p>
            <a:r>
              <a:rPr lang="fr-FR" sz="1400" b="1">
                <a:solidFill>
                  <a:srgbClr val="00279F"/>
                </a:solidFill>
              </a:rPr>
              <a:t>Four micro-ondes</a:t>
            </a:r>
            <a:endParaRPr lang="fr-FR" b="1">
              <a:solidFill>
                <a:schemeClr val="tx2"/>
              </a:solidFill>
            </a:endParaRPr>
          </a:p>
        </p:txBody>
      </p:sp>
      <p:sp>
        <p:nvSpPr>
          <p:cNvPr id="77835" name="Text Box 11"/>
          <p:cNvSpPr txBox="1">
            <a:spLocks noChangeArrowheads="1"/>
          </p:cNvSpPr>
          <p:nvPr/>
        </p:nvSpPr>
        <p:spPr bwMode="auto">
          <a:xfrm>
            <a:off x="2700338" y="5229225"/>
            <a:ext cx="3635375" cy="304800"/>
          </a:xfrm>
          <a:prstGeom prst="rect">
            <a:avLst/>
          </a:prstGeom>
          <a:noFill/>
          <a:ln w="12700">
            <a:noFill/>
            <a:miter lim="800000"/>
            <a:headEnd/>
            <a:tailEnd/>
          </a:ln>
        </p:spPr>
        <p:txBody>
          <a:bodyPr>
            <a:spAutoFit/>
          </a:bodyPr>
          <a:lstStyle/>
          <a:p>
            <a:pPr>
              <a:spcBef>
                <a:spcPct val="50000"/>
              </a:spcBef>
            </a:pPr>
            <a:r>
              <a:rPr lang="fr-FR" sz="1400" b="1">
                <a:solidFill>
                  <a:srgbClr val="00279F"/>
                </a:solidFill>
              </a:rPr>
              <a:t>Lave-vaisselle                          Jeux vidéo</a:t>
            </a:r>
          </a:p>
        </p:txBody>
      </p:sp>
      <p:sp>
        <p:nvSpPr>
          <p:cNvPr id="622601" name="Rectangle 19"/>
          <p:cNvSpPr>
            <a:spLocks noChangeArrowheads="1"/>
          </p:cNvSpPr>
          <p:nvPr/>
        </p:nvSpPr>
        <p:spPr bwMode="auto">
          <a:xfrm>
            <a:off x="1331913" y="333375"/>
            <a:ext cx="6769100" cy="719138"/>
          </a:xfrm>
          <a:prstGeom prst="rect">
            <a:avLst/>
          </a:prstGeom>
          <a:noFill/>
          <a:ln w="12700">
            <a:noFill/>
            <a:miter lim="800000"/>
            <a:headEnd/>
            <a:tailEnd/>
          </a:ln>
        </p:spPr>
        <p:txBody>
          <a:bodyPr wrap="none" anchor="ctr"/>
          <a:lstStyle/>
          <a:p>
            <a:pPr algn="ctr"/>
            <a:r>
              <a:rPr lang="fr-FR" sz="3200" b="1" i="1"/>
              <a:t>Influence respective père, mère et enfants</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778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528" fill="hold" grpId="0" nodeType="clickEffect">
                                  <p:stCondLst>
                                    <p:cond delay="0"/>
                                  </p:stCondLst>
                                  <p:childTnLst>
                                    <p:set>
                                      <p:cBhvr>
                                        <p:cTn id="10" dur="1" fill="hold">
                                          <p:stCondLst>
                                            <p:cond delay="0"/>
                                          </p:stCondLst>
                                        </p:cTn>
                                        <p:tgtEl>
                                          <p:spTgt spid="77830"/>
                                        </p:tgtEl>
                                        <p:attrNameLst>
                                          <p:attrName>style.visibility</p:attrName>
                                        </p:attrNameLst>
                                      </p:cBhvr>
                                      <p:to>
                                        <p:strVal val="visible"/>
                                      </p:to>
                                    </p:set>
                                    <p:anim calcmode="lin" valueType="num">
                                      <p:cBhvr>
                                        <p:cTn id="11" dur="500" fill="hold"/>
                                        <p:tgtEl>
                                          <p:spTgt spid="77830"/>
                                        </p:tgtEl>
                                        <p:attrNameLst>
                                          <p:attrName>ppt_w</p:attrName>
                                        </p:attrNameLst>
                                      </p:cBhvr>
                                      <p:tavLst>
                                        <p:tav tm="0">
                                          <p:val>
                                            <p:fltVal val="0"/>
                                          </p:val>
                                        </p:tav>
                                        <p:tav tm="100000">
                                          <p:val>
                                            <p:strVal val="#ppt_w"/>
                                          </p:val>
                                        </p:tav>
                                      </p:tavLst>
                                    </p:anim>
                                    <p:anim calcmode="lin" valueType="num">
                                      <p:cBhvr>
                                        <p:cTn id="12" dur="500" fill="hold"/>
                                        <p:tgtEl>
                                          <p:spTgt spid="77830"/>
                                        </p:tgtEl>
                                        <p:attrNameLst>
                                          <p:attrName>ppt_h</p:attrName>
                                        </p:attrNameLst>
                                      </p:cBhvr>
                                      <p:tavLst>
                                        <p:tav tm="0">
                                          <p:val>
                                            <p:fltVal val="0"/>
                                          </p:val>
                                        </p:tav>
                                        <p:tav tm="100000">
                                          <p:val>
                                            <p:strVal val="#ppt_h"/>
                                          </p:val>
                                        </p:tav>
                                      </p:tavLst>
                                    </p:anim>
                                    <p:anim calcmode="lin" valueType="num">
                                      <p:cBhvr>
                                        <p:cTn id="13" dur="500" fill="hold"/>
                                        <p:tgtEl>
                                          <p:spTgt spid="77830"/>
                                        </p:tgtEl>
                                        <p:attrNameLst>
                                          <p:attrName>ppt_x</p:attrName>
                                        </p:attrNameLst>
                                      </p:cBhvr>
                                      <p:tavLst>
                                        <p:tav tm="0">
                                          <p:val>
                                            <p:fltVal val="0.5"/>
                                          </p:val>
                                        </p:tav>
                                        <p:tav tm="100000">
                                          <p:val>
                                            <p:strVal val="#ppt_x"/>
                                          </p:val>
                                        </p:tav>
                                      </p:tavLst>
                                    </p:anim>
                                    <p:anim calcmode="lin" valueType="num">
                                      <p:cBhvr>
                                        <p:cTn id="14" dur="500" fill="hold"/>
                                        <p:tgtEl>
                                          <p:spTgt spid="77830"/>
                                        </p:tgtEl>
                                        <p:attrNameLst>
                                          <p:attrName>ppt_y</p:attrName>
                                        </p:attrNameLst>
                                      </p:cBhvr>
                                      <p:tavLst>
                                        <p:tav tm="0">
                                          <p:val>
                                            <p:fltVal val="0.5"/>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7831"/>
                                        </p:tgtEl>
                                        <p:attrNameLst>
                                          <p:attrName>style.visibility</p:attrName>
                                        </p:attrNameLst>
                                      </p:cBhvr>
                                      <p:to>
                                        <p:strVal val="visible"/>
                                      </p:to>
                                    </p:set>
                                    <p:anim calcmode="lin" valueType="num">
                                      <p:cBhvr additive="base">
                                        <p:cTn id="19" dur="500" fill="hold"/>
                                        <p:tgtEl>
                                          <p:spTgt spid="77831"/>
                                        </p:tgtEl>
                                        <p:attrNameLst>
                                          <p:attrName>ppt_x</p:attrName>
                                        </p:attrNameLst>
                                      </p:cBhvr>
                                      <p:tavLst>
                                        <p:tav tm="0">
                                          <p:val>
                                            <p:strVal val="#ppt_x"/>
                                          </p:val>
                                        </p:tav>
                                        <p:tav tm="100000">
                                          <p:val>
                                            <p:strVal val="#ppt_x"/>
                                          </p:val>
                                        </p:tav>
                                      </p:tavLst>
                                    </p:anim>
                                    <p:anim calcmode="lin" valueType="num">
                                      <p:cBhvr additive="base">
                                        <p:cTn id="20" dur="500" fill="hold"/>
                                        <p:tgtEl>
                                          <p:spTgt spid="77831"/>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7832"/>
                                        </p:tgtEl>
                                        <p:attrNameLst>
                                          <p:attrName>style.visibility</p:attrName>
                                        </p:attrNameLst>
                                      </p:cBhvr>
                                      <p:to>
                                        <p:strVal val="visible"/>
                                      </p:to>
                                    </p:set>
                                    <p:anim calcmode="lin" valueType="num">
                                      <p:cBhvr additive="base">
                                        <p:cTn id="25" dur="500" fill="hold"/>
                                        <p:tgtEl>
                                          <p:spTgt spid="77832"/>
                                        </p:tgtEl>
                                        <p:attrNameLst>
                                          <p:attrName>ppt_x</p:attrName>
                                        </p:attrNameLst>
                                      </p:cBhvr>
                                      <p:tavLst>
                                        <p:tav tm="0">
                                          <p:val>
                                            <p:strVal val="0-#ppt_w/2"/>
                                          </p:val>
                                        </p:tav>
                                        <p:tav tm="100000">
                                          <p:val>
                                            <p:strVal val="#ppt_x"/>
                                          </p:val>
                                        </p:tav>
                                      </p:tavLst>
                                    </p:anim>
                                    <p:anim calcmode="lin" valueType="num">
                                      <p:cBhvr additive="base">
                                        <p:cTn id="26" dur="500" fill="hold"/>
                                        <p:tgtEl>
                                          <p:spTgt spid="7783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7833"/>
                                        </p:tgtEl>
                                        <p:attrNameLst>
                                          <p:attrName>style.visibility</p:attrName>
                                        </p:attrNameLst>
                                      </p:cBhvr>
                                      <p:to>
                                        <p:strVal val="visible"/>
                                      </p:to>
                                    </p:set>
                                    <p:anim calcmode="lin" valueType="num">
                                      <p:cBhvr additive="base">
                                        <p:cTn id="31" dur="500" fill="hold"/>
                                        <p:tgtEl>
                                          <p:spTgt spid="77833"/>
                                        </p:tgtEl>
                                        <p:attrNameLst>
                                          <p:attrName>ppt_x</p:attrName>
                                        </p:attrNameLst>
                                      </p:cBhvr>
                                      <p:tavLst>
                                        <p:tav tm="0">
                                          <p:val>
                                            <p:strVal val="1+#ppt_w/2"/>
                                          </p:val>
                                        </p:tav>
                                        <p:tav tm="100000">
                                          <p:val>
                                            <p:strVal val="#ppt_x"/>
                                          </p:val>
                                        </p:tav>
                                      </p:tavLst>
                                    </p:anim>
                                    <p:anim calcmode="lin" valueType="num">
                                      <p:cBhvr additive="base">
                                        <p:cTn id="32" dur="500" fill="hold"/>
                                        <p:tgtEl>
                                          <p:spTgt spid="7783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78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778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autoUpdateAnimBg="0"/>
      <p:bldP spid="77830" grpId="0" animBg="1" autoUpdateAnimBg="0"/>
      <p:bldP spid="77831" grpId="0" autoUpdateAnimBg="0"/>
      <p:bldP spid="77832" grpId="0" autoUpdateAnimBg="0"/>
      <p:bldP spid="77833" grpId="0" autoUpdateAnimBg="0"/>
      <p:bldP spid="77834" grpId="0" autoUpdateAnimBg="0"/>
      <p:bldP spid="77835" grpId="0" autoUpdateAnimBg="0"/>
    </p:bldLst>
  </p:timing>
</p:sld>
</file>

<file path=ppt/slides/slide1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762000" y="304800"/>
            <a:ext cx="7715250" cy="1143000"/>
          </a:xfrm>
        </p:spPr>
        <p:txBody>
          <a:bodyPr/>
          <a:lstStyle/>
          <a:p>
            <a:pPr algn="ctr"/>
            <a:r>
              <a:rPr lang="fr-FR" sz="3600" b="1" i="1" dirty="0" smtClean="0">
                <a:latin typeface="Arial" pitchFamily="34" charset="0"/>
              </a:rPr>
              <a:t>Influence des enfants</a:t>
            </a:r>
          </a:p>
        </p:txBody>
      </p:sp>
      <p:sp>
        <p:nvSpPr>
          <p:cNvPr id="57347" name="Rectangle 3"/>
          <p:cNvSpPr>
            <a:spLocks noGrp="1" noChangeArrowheads="1"/>
          </p:cNvSpPr>
          <p:nvPr>
            <p:ph type="body" idx="1"/>
          </p:nvPr>
        </p:nvSpPr>
        <p:spPr>
          <a:xfrm>
            <a:off x="609600" y="1676400"/>
            <a:ext cx="7791450" cy="4114800"/>
          </a:xfrm>
        </p:spPr>
        <p:txBody>
          <a:bodyPr>
            <a:normAutofit lnSpcReduction="10000"/>
          </a:bodyPr>
          <a:lstStyle/>
          <a:p>
            <a:pPr>
              <a:lnSpc>
                <a:spcPct val="90000"/>
              </a:lnSpc>
            </a:pPr>
            <a:r>
              <a:rPr lang="fr-FR" sz="2800" smtClean="0"/>
              <a:t>Prescription / âge</a:t>
            </a:r>
          </a:p>
          <a:p>
            <a:pPr>
              <a:lnSpc>
                <a:spcPct val="90000"/>
              </a:lnSpc>
              <a:buFont typeface="Monotype Sorts" charset="2"/>
              <a:buNone/>
            </a:pPr>
            <a:endParaRPr lang="fr-FR" sz="2800" smtClean="0"/>
          </a:p>
          <a:p>
            <a:pPr>
              <a:lnSpc>
                <a:spcPct val="90000"/>
              </a:lnSpc>
            </a:pPr>
            <a:r>
              <a:rPr lang="fr-FR" sz="2800" smtClean="0"/>
              <a:t>Prescription / nature des produits</a:t>
            </a:r>
          </a:p>
          <a:p>
            <a:pPr lvl="1">
              <a:lnSpc>
                <a:spcPct val="90000"/>
              </a:lnSpc>
            </a:pPr>
            <a:r>
              <a:rPr lang="fr-FR" smtClean="0"/>
              <a:t> les 4-12 ans ; </a:t>
            </a:r>
          </a:p>
          <a:p>
            <a:pPr lvl="1">
              <a:lnSpc>
                <a:spcPct val="90000"/>
              </a:lnSpc>
            </a:pPr>
            <a:r>
              <a:rPr lang="fr-FR" sz="2400" smtClean="0"/>
              <a:t> </a:t>
            </a:r>
            <a:r>
              <a:rPr lang="fr-FR" smtClean="0"/>
              <a:t>les adolescents ;</a:t>
            </a:r>
          </a:p>
          <a:p>
            <a:pPr lvl="1">
              <a:lnSpc>
                <a:spcPct val="90000"/>
              </a:lnSpc>
              <a:buFont typeface="Monotype Sorts" charset="2"/>
              <a:buNone/>
            </a:pPr>
            <a:endParaRPr lang="fr-FR" sz="2400" smtClean="0"/>
          </a:p>
          <a:p>
            <a:pPr>
              <a:lnSpc>
                <a:spcPct val="90000"/>
              </a:lnSpc>
            </a:pPr>
            <a:r>
              <a:rPr lang="fr-FR" sz="2800" smtClean="0"/>
              <a:t>Rôle dans le processus de décision</a:t>
            </a:r>
          </a:p>
          <a:p>
            <a:pPr lvl="1">
              <a:lnSpc>
                <a:spcPct val="90000"/>
              </a:lnSpc>
              <a:buFont typeface="Monotype Sorts" charset="2"/>
              <a:buNone/>
            </a:pPr>
            <a:endParaRPr lang="fr-FR" sz="2400" smtClean="0"/>
          </a:p>
          <a:p>
            <a:pPr>
              <a:lnSpc>
                <a:spcPct val="90000"/>
              </a:lnSpc>
            </a:pPr>
            <a:r>
              <a:rPr lang="fr-FR" sz="2800" smtClean="0"/>
              <a:t>Réactions face aux marques</a:t>
            </a:r>
          </a:p>
          <a:p>
            <a:pPr lvl="1">
              <a:lnSpc>
                <a:spcPct val="90000"/>
              </a:lnSpc>
              <a:buFont typeface="Monotype Sorts" charset="2"/>
              <a:buNone/>
            </a:pPr>
            <a:r>
              <a:rPr lang="fr-FR" sz="2400" smtClean="0"/>
              <a:t> </a:t>
            </a:r>
            <a:endParaRPr lang="fr-FR" smtClean="0"/>
          </a:p>
          <a:p>
            <a:pPr lvl="1">
              <a:lnSpc>
                <a:spcPct val="90000"/>
              </a:lnSpc>
              <a:buFont typeface="Monotype Sorts" charset="2"/>
              <a:buNone/>
            </a:pPr>
            <a:endParaRPr lang="fr-F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7">
                                            <p:txEl>
                                              <p:pRg st="2" end="2"/>
                                            </p:txEl>
                                          </p:spTgt>
                                        </p:tgtEl>
                                        <p:attrNameLst>
                                          <p:attrName>style.visibility</p:attrName>
                                        </p:attrNameLst>
                                      </p:cBhvr>
                                      <p:to>
                                        <p:strVal val="visible"/>
                                      </p:to>
                                    </p:set>
                                    <p:anim calcmode="lin" valueType="num">
                                      <p:cBhvr additive="base">
                                        <p:cTn id="13" dur="500" fill="hold"/>
                                        <p:tgtEl>
                                          <p:spTgt spid="5734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3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347">
                                            <p:txEl>
                                              <p:pRg st="3" end="3"/>
                                            </p:txEl>
                                          </p:spTgt>
                                        </p:tgtEl>
                                        <p:attrNameLst>
                                          <p:attrName>style.visibility</p:attrName>
                                        </p:attrNameLst>
                                      </p:cBhvr>
                                      <p:to>
                                        <p:strVal val="visible"/>
                                      </p:to>
                                    </p:set>
                                    <p:anim calcmode="lin" valueType="num">
                                      <p:cBhvr additive="base">
                                        <p:cTn id="19" dur="500" fill="hold"/>
                                        <p:tgtEl>
                                          <p:spTgt spid="5734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73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7347">
                                            <p:txEl>
                                              <p:pRg st="4" end="4"/>
                                            </p:txEl>
                                          </p:spTgt>
                                        </p:tgtEl>
                                        <p:attrNameLst>
                                          <p:attrName>style.visibility</p:attrName>
                                        </p:attrNameLst>
                                      </p:cBhvr>
                                      <p:to>
                                        <p:strVal val="visible"/>
                                      </p:to>
                                    </p:set>
                                    <p:anim calcmode="lin" valueType="num">
                                      <p:cBhvr additive="base">
                                        <p:cTn id="25" dur="500" fill="hold"/>
                                        <p:tgtEl>
                                          <p:spTgt spid="5734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73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7347">
                                            <p:txEl>
                                              <p:pRg st="6" end="6"/>
                                            </p:txEl>
                                          </p:spTgt>
                                        </p:tgtEl>
                                        <p:attrNameLst>
                                          <p:attrName>style.visibility</p:attrName>
                                        </p:attrNameLst>
                                      </p:cBhvr>
                                      <p:to>
                                        <p:strVal val="visible"/>
                                      </p:to>
                                    </p:set>
                                    <p:anim calcmode="lin" valueType="num">
                                      <p:cBhvr additive="base">
                                        <p:cTn id="31" dur="500" fill="hold"/>
                                        <p:tgtEl>
                                          <p:spTgt spid="5734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734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7347">
                                            <p:txEl>
                                              <p:pRg st="8" end="8"/>
                                            </p:txEl>
                                          </p:spTgt>
                                        </p:tgtEl>
                                        <p:attrNameLst>
                                          <p:attrName>style.visibility</p:attrName>
                                        </p:attrNameLst>
                                      </p:cBhvr>
                                      <p:to>
                                        <p:strVal val="visible"/>
                                      </p:to>
                                    </p:set>
                                    <p:anim calcmode="lin" valueType="num">
                                      <p:cBhvr additive="base">
                                        <p:cTn id="37" dur="500" fill="hold"/>
                                        <p:tgtEl>
                                          <p:spTgt spid="57347">
                                            <p:txEl>
                                              <p:pRg st="8" end="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734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7347">
                                            <p:txEl>
                                              <p:pRg st="9" end="9"/>
                                            </p:txEl>
                                          </p:spTgt>
                                        </p:tgtEl>
                                        <p:attrNameLst>
                                          <p:attrName>style.visibility</p:attrName>
                                        </p:attrNameLst>
                                      </p:cBhvr>
                                      <p:to>
                                        <p:strVal val="visible"/>
                                      </p:to>
                                    </p:set>
                                    <p:anim calcmode="lin" valueType="num">
                                      <p:cBhvr additive="base">
                                        <p:cTn id="43" dur="500" fill="hold"/>
                                        <p:tgtEl>
                                          <p:spTgt spid="57347">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7347">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bldLvl="2" autoUpdateAnimBg="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4"/>
          <p:cNvSpPr>
            <a:spLocks noGrp="1" noChangeArrowheads="1"/>
          </p:cNvSpPr>
          <p:nvPr>
            <p:ph type="title"/>
          </p:nvPr>
        </p:nvSpPr>
        <p:spPr>
          <a:xfrm>
            <a:off x="755650" y="404813"/>
            <a:ext cx="7715250" cy="1143000"/>
          </a:xfrm>
        </p:spPr>
        <p:txBody>
          <a:bodyPr/>
          <a:lstStyle/>
          <a:p>
            <a:pPr algn="ctr"/>
            <a:r>
              <a:rPr lang="fr-FR" sz="3200" b="1" i="1" dirty="0" smtClean="0">
                <a:latin typeface="Arial" pitchFamily="34" charset="0"/>
              </a:rPr>
              <a:t>Bénéfices consommateurs et pouvoir prescripteur de l’enfant</a:t>
            </a:r>
          </a:p>
        </p:txBody>
      </p:sp>
      <p:pic>
        <p:nvPicPr>
          <p:cNvPr id="624643" name="Picture 5" descr="Bénéfices conso 1"/>
          <p:cNvPicPr>
            <a:picLocks noChangeAspect="1" noChangeArrowheads="1"/>
          </p:cNvPicPr>
          <p:nvPr/>
        </p:nvPicPr>
        <p:blipFill>
          <a:blip r:embed="rId2" cstate="print"/>
          <a:srcRect/>
          <a:stretch>
            <a:fillRect/>
          </a:stretch>
        </p:blipFill>
        <p:spPr bwMode="auto">
          <a:xfrm>
            <a:off x="1116013" y="1844675"/>
            <a:ext cx="7077075" cy="4346575"/>
          </a:xfrm>
          <a:prstGeom prst="rect">
            <a:avLst/>
          </a:prstGeom>
          <a:noFill/>
          <a:ln w="9525">
            <a:noFill/>
            <a:miter lim="800000"/>
            <a:headEnd/>
            <a:tailEnd/>
          </a:ln>
        </p:spPr>
      </p:pic>
      <p:sp>
        <p:nvSpPr>
          <p:cNvPr id="624644" name="Rectangle 6"/>
          <p:cNvSpPr>
            <a:spLocks noChangeArrowheads="1"/>
          </p:cNvSpPr>
          <p:nvPr/>
        </p:nvSpPr>
        <p:spPr bwMode="auto">
          <a:xfrm>
            <a:off x="6011863" y="6308725"/>
            <a:ext cx="3132137" cy="404813"/>
          </a:xfrm>
          <a:prstGeom prst="rect">
            <a:avLst/>
          </a:prstGeom>
          <a:noFill/>
          <a:ln w="12700">
            <a:noFill/>
            <a:miter lim="800000"/>
            <a:headEnd/>
            <a:tailEnd/>
          </a:ln>
        </p:spPr>
        <p:txBody>
          <a:bodyPr wrap="none" anchor="ctr"/>
          <a:lstStyle/>
          <a:p>
            <a:pPr algn="r"/>
            <a:r>
              <a:rPr lang="fr-FR" sz="1400" b="1" i="1"/>
              <a:t>Source : LSA</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a:xfrm>
            <a:off x="914400" y="304800"/>
            <a:ext cx="7410450" cy="838200"/>
          </a:xfrm>
        </p:spPr>
        <p:txBody>
          <a:bodyPr>
            <a:normAutofit fontScale="90000"/>
          </a:bodyPr>
          <a:lstStyle/>
          <a:p>
            <a:pPr algn="ctr"/>
            <a:r>
              <a:rPr lang="fr-FR" sz="3600" b="1" i="1" dirty="0" smtClean="0"/>
              <a:t>Quelques grands changements </a:t>
            </a:r>
            <a:br>
              <a:rPr lang="fr-FR" sz="3600" b="1" i="1" dirty="0" smtClean="0"/>
            </a:br>
            <a:r>
              <a:rPr lang="fr-FR" sz="3600" b="1" i="1" dirty="0" err="1" smtClean="0"/>
              <a:t>socio-culturels</a:t>
            </a:r>
            <a:endParaRPr lang="fr-FR" sz="3600" b="1" i="1" dirty="0" smtClean="0"/>
          </a:p>
        </p:txBody>
      </p:sp>
      <p:sp>
        <p:nvSpPr>
          <p:cNvPr id="58371" name="Rectangle 3"/>
          <p:cNvSpPr>
            <a:spLocks noGrp="1" noChangeArrowheads="1"/>
          </p:cNvSpPr>
          <p:nvPr>
            <p:ph type="body" idx="1"/>
          </p:nvPr>
        </p:nvSpPr>
        <p:spPr>
          <a:xfrm>
            <a:off x="1524000" y="1447800"/>
            <a:ext cx="6858000" cy="5181600"/>
          </a:xfrm>
        </p:spPr>
        <p:txBody>
          <a:bodyPr/>
          <a:lstStyle/>
          <a:p>
            <a:r>
              <a:rPr lang="fr-FR" sz="2800" smtClean="0">
                <a:cs typeface="Times New Roman" pitchFamily="18" charset="0"/>
              </a:rPr>
              <a:t>Préoccupation pour la santé </a:t>
            </a:r>
            <a:r>
              <a:rPr lang="fr-FR" sz="2800" smtClean="0"/>
              <a:t> </a:t>
            </a:r>
          </a:p>
          <a:p>
            <a:r>
              <a:rPr lang="fr-FR" sz="2800" smtClean="0">
                <a:cs typeface="Times New Roman" pitchFamily="18" charset="0"/>
              </a:rPr>
              <a:t>La réassurance </a:t>
            </a:r>
          </a:p>
          <a:p>
            <a:r>
              <a:rPr lang="fr-FR" sz="2800" smtClean="0">
                <a:cs typeface="Times New Roman" pitchFamily="18" charset="0"/>
              </a:rPr>
              <a:t>La vertu </a:t>
            </a:r>
            <a:r>
              <a:rPr lang="fr-FR" sz="2800" smtClean="0"/>
              <a:t> </a:t>
            </a:r>
          </a:p>
          <a:p>
            <a:r>
              <a:rPr lang="fr-FR" sz="2800" smtClean="0">
                <a:cs typeface="Times New Roman" pitchFamily="18" charset="0"/>
              </a:rPr>
              <a:t>L’individualisme</a:t>
            </a:r>
            <a:r>
              <a:rPr lang="fr-FR" sz="2800" smtClean="0"/>
              <a:t> </a:t>
            </a:r>
          </a:p>
          <a:p>
            <a:r>
              <a:rPr lang="fr-FR" sz="2800" smtClean="0">
                <a:cs typeface="Times New Roman" pitchFamily="18" charset="0"/>
              </a:rPr>
              <a:t>Apparition de sous-cultures </a:t>
            </a:r>
            <a:r>
              <a:rPr lang="fr-FR" sz="2800" smtClean="0"/>
              <a:t> </a:t>
            </a:r>
          </a:p>
          <a:p>
            <a:r>
              <a:rPr lang="fr-FR" sz="2800" smtClean="0">
                <a:cs typeface="Times New Roman" pitchFamily="18" charset="0"/>
              </a:rPr>
              <a:t>Le lien social </a:t>
            </a:r>
            <a:r>
              <a:rPr lang="fr-FR" sz="2800" smtClean="0"/>
              <a:t> </a:t>
            </a:r>
          </a:p>
          <a:p>
            <a:r>
              <a:rPr lang="fr-FR" sz="2800" smtClean="0">
                <a:cs typeface="Times New Roman" pitchFamily="18" charset="0"/>
              </a:rPr>
              <a:t>Les émotions</a:t>
            </a:r>
            <a:endParaRPr lang="fr-FR" sz="2800" smtClean="0"/>
          </a:p>
          <a:p>
            <a:r>
              <a:rPr lang="fr-FR" sz="2800" smtClean="0">
                <a:cs typeface="Times New Roman" pitchFamily="18" charset="0"/>
              </a:rPr>
              <a:t>L’accomplissement</a:t>
            </a:r>
            <a:r>
              <a:rPr lang="fr-FR" sz="2800" smtClean="0"/>
              <a:t> </a:t>
            </a:r>
          </a:p>
          <a:p>
            <a:r>
              <a:rPr lang="fr-FR" sz="2800" smtClean="0">
                <a:cs typeface="Times New Roman" pitchFamily="18" charset="0"/>
              </a:rPr>
              <a:t>L’urgence</a:t>
            </a:r>
            <a:r>
              <a:rPr lang="fr-FR" sz="2800" smtClean="0"/>
              <a:t> </a:t>
            </a:r>
          </a:p>
          <a:p>
            <a:r>
              <a:rPr lang="fr-FR" sz="2800" smtClean="0">
                <a:cs typeface="Times New Roman" pitchFamily="18" charset="0"/>
              </a:rPr>
              <a:t>La nostalgie </a:t>
            </a:r>
            <a:r>
              <a:rPr lang="fr-FR" sz="2800" smtClean="0"/>
              <a:t> </a:t>
            </a:r>
          </a:p>
          <a:p>
            <a:pPr>
              <a:buFont typeface="Monotype Sorts" charset="2"/>
              <a:buNone/>
            </a:pPr>
            <a:endParaRPr lang="fr-FR" sz="2800" smtClean="0"/>
          </a:p>
          <a:p>
            <a:endParaRPr lang="fr-FR" sz="2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checkerboard(across)">
                                      <p:cBhvr>
                                        <p:cTn id="7" dur="500"/>
                                        <p:tgtEl>
                                          <p:spTgt spid="5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checkerboard(across)">
                                      <p:cBhvr>
                                        <p:cTn id="12" dur="500"/>
                                        <p:tgtEl>
                                          <p:spTgt spid="58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checkerboard(across)">
                                      <p:cBhvr>
                                        <p:cTn id="17" dur="500"/>
                                        <p:tgtEl>
                                          <p:spTgt spid="58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checkerboard(across)">
                                      <p:cBhvr>
                                        <p:cTn id="22" dur="500"/>
                                        <p:tgtEl>
                                          <p:spTgt spid="583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8371">
                                            <p:txEl>
                                              <p:pRg st="4" end="4"/>
                                            </p:txEl>
                                          </p:spTgt>
                                        </p:tgtEl>
                                        <p:attrNameLst>
                                          <p:attrName>style.visibility</p:attrName>
                                        </p:attrNameLst>
                                      </p:cBhvr>
                                      <p:to>
                                        <p:strVal val="visible"/>
                                      </p:to>
                                    </p:set>
                                    <p:animEffect transition="in" filter="checkerboard(across)">
                                      <p:cBhvr>
                                        <p:cTn id="27" dur="500"/>
                                        <p:tgtEl>
                                          <p:spTgt spid="583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8371">
                                            <p:txEl>
                                              <p:pRg st="5" end="5"/>
                                            </p:txEl>
                                          </p:spTgt>
                                        </p:tgtEl>
                                        <p:attrNameLst>
                                          <p:attrName>style.visibility</p:attrName>
                                        </p:attrNameLst>
                                      </p:cBhvr>
                                      <p:to>
                                        <p:strVal val="visible"/>
                                      </p:to>
                                    </p:set>
                                    <p:animEffect transition="in" filter="checkerboard(across)">
                                      <p:cBhvr>
                                        <p:cTn id="32" dur="500"/>
                                        <p:tgtEl>
                                          <p:spTgt spid="583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58371">
                                            <p:txEl>
                                              <p:pRg st="6" end="6"/>
                                            </p:txEl>
                                          </p:spTgt>
                                        </p:tgtEl>
                                        <p:attrNameLst>
                                          <p:attrName>style.visibility</p:attrName>
                                        </p:attrNameLst>
                                      </p:cBhvr>
                                      <p:to>
                                        <p:strVal val="visible"/>
                                      </p:to>
                                    </p:set>
                                    <p:animEffect transition="in" filter="checkerboard(across)">
                                      <p:cBhvr>
                                        <p:cTn id="37" dur="500"/>
                                        <p:tgtEl>
                                          <p:spTgt spid="583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58371">
                                            <p:txEl>
                                              <p:pRg st="7" end="7"/>
                                            </p:txEl>
                                          </p:spTgt>
                                        </p:tgtEl>
                                        <p:attrNameLst>
                                          <p:attrName>style.visibility</p:attrName>
                                        </p:attrNameLst>
                                      </p:cBhvr>
                                      <p:to>
                                        <p:strVal val="visible"/>
                                      </p:to>
                                    </p:set>
                                    <p:animEffect transition="in" filter="checkerboard(across)">
                                      <p:cBhvr>
                                        <p:cTn id="42" dur="500"/>
                                        <p:tgtEl>
                                          <p:spTgt spid="5837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58371">
                                            <p:txEl>
                                              <p:pRg st="8" end="8"/>
                                            </p:txEl>
                                          </p:spTgt>
                                        </p:tgtEl>
                                        <p:attrNameLst>
                                          <p:attrName>style.visibility</p:attrName>
                                        </p:attrNameLst>
                                      </p:cBhvr>
                                      <p:to>
                                        <p:strVal val="visible"/>
                                      </p:to>
                                    </p:set>
                                    <p:animEffect transition="in" filter="checkerboard(across)">
                                      <p:cBhvr>
                                        <p:cTn id="47" dur="500"/>
                                        <p:tgtEl>
                                          <p:spTgt spid="5837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58371">
                                            <p:txEl>
                                              <p:pRg st="9" end="9"/>
                                            </p:txEl>
                                          </p:spTgt>
                                        </p:tgtEl>
                                        <p:attrNameLst>
                                          <p:attrName>style.visibility</p:attrName>
                                        </p:attrNameLst>
                                      </p:cBhvr>
                                      <p:to>
                                        <p:strVal val="visible"/>
                                      </p:to>
                                    </p:set>
                                    <p:animEffect transition="in" filter="checkerboard(across)">
                                      <p:cBhvr>
                                        <p:cTn id="52" dur="500"/>
                                        <p:tgtEl>
                                          <p:spTgt spid="583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1026"/>
          <p:cNvSpPr>
            <a:spLocks noGrp="1" noChangeArrowheads="1"/>
          </p:cNvSpPr>
          <p:nvPr>
            <p:ph type="title"/>
          </p:nvPr>
        </p:nvSpPr>
        <p:spPr>
          <a:xfrm>
            <a:off x="685800" y="304800"/>
            <a:ext cx="7715250" cy="457200"/>
          </a:xfrm>
        </p:spPr>
        <p:txBody>
          <a:bodyPr>
            <a:normAutofit fontScale="90000"/>
          </a:bodyPr>
          <a:lstStyle/>
          <a:p>
            <a:pPr algn="ctr"/>
            <a:r>
              <a:rPr lang="fr-FR" sz="3600" b="1" i="1" dirty="0" smtClean="0"/>
              <a:t>Nostalgie quand tu nous tiens </a:t>
            </a:r>
          </a:p>
        </p:txBody>
      </p:sp>
      <p:pic>
        <p:nvPicPr>
          <p:cNvPr id="63491" name="Picture 1027" descr="Sans titre1"/>
          <p:cNvPicPr>
            <a:picLocks noChangeAspect="1" noChangeArrowheads="1"/>
          </p:cNvPicPr>
          <p:nvPr/>
        </p:nvPicPr>
        <p:blipFill>
          <a:blip r:embed="rId2" cstate="print"/>
          <a:srcRect/>
          <a:stretch>
            <a:fillRect/>
          </a:stretch>
        </p:blipFill>
        <p:spPr bwMode="auto">
          <a:xfrm>
            <a:off x="1143000" y="1219200"/>
            <a:ext cx="6629400" cy="5257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checkerboard(across)">
                                      <p:cBhvr>
                                        <p:cTn id="7" dur="500"/>
                                        <p:tgtEl>
                                          <p:spTgt spid="6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itre 1"/>
          <p:cNvSpPr>
            <a:spLocks noGrp="1"/>
          </p:cNvSpPr>
          <p:nvPr>
            <p:ph type="title"/>
          </p:nvPr>
        </p:nvSpPr>
        <p:spPr/>
        <p:txBody>
          <a:bodyPr/>
          <a:lstStyle/>
          <a:p>
            <a:r>
              <a:rPr lang="fr-FR" smtClean="0"/>
              <a:t>SIM</a:t>
            </a:r>
          </a:p>
        </p:txBody>
      </p:sp>
      <p:sp>
        <p:nvSpPr>
          <p:cNvPr id="318467" name="Espace réservé du contenu 2"/>
          <p:cNvSpPr>
            <a:spLocks noGrp="1"/>
          </p:cNvSpPr>
          <p:nvPr>
            <p:ph idx="1"/>
          </p:nvPr>
        </p:nvSpPr>
        <p:spPr/>
        <p:txBody>
          <a:bodyPr/>
          <a:lstStyle/>
          <a:p>
            <a:r>
              <a:rPr lang="fr-FR" smtClean="0"/>
              <a:t>Les données issues de ces recherches viennent alimenter le dispositif.</a:t>
            </a:r>
          </a:p>
          <a:p>
            <a:r>
              <a:rPr lang="fr-FR" smtClean="0"/>
              <a:t>Globalement il intègre des informations commerciales, non commerciales, internes et externes.</a:t>
            </a:r>
          </a:p>
          <a:p>
            <a:endParaRPr lang="fr-FR" smtClean="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7714" name="Rectangle 1026"/>
          <p:cNvSpPr>
            <a:spLocks noGrp="1" noChangeArrowheads="1"/>
          </p:cNvSpPr>
          <p:nvPr>
            <p:ph type="title"/>
          </p:nvPr>
        </p:nvSpPr>
        <p:spPr>
          <a:xfrm>
            <a:off x="762000" y="304800"/>
            <a:ext cx="7715250" cy="1143000"/>
          </a:xfrm>
        </p:spPr>
        <p:txBody>
          <a:bodyPr>
            <a:normAutofit fontScale="90000"/>
          </a:bodyPr>
          <a:lstStyle/>
          <a:p>
            <a:pPr algn="ctr"/>
            <a:r>
              <a:rPr lang="fr-FR" sz="3600" b="1" i="1" dirty="0" smtClean="0">
                <a:latin typeface="Arial" pitchFamily="34" charset="0"/>
              </a:rPr>
              <a:t>Une enseigne surfant sur les tendances </a:t>
            </a:r>
            <a:r>
              <a:rPr lang="fr-FR" sz="3600" b="1" i="1" dirty="0" err="1" smtClean="0">
                <a:latin typeface="Arial" pitchFamily="34" charset="0"/>
              </a:rPr>
              <a:t>socio-culturelles</a:t>
            </a:r>
            <a:endParaRPr lang="fr-FR" sz="3600" b="1" i="1" dirty="0" smtClean="0">
              <a:latin typeface="Arial" pitchFamily="34" charset="0"/>
            </a:endParaRPr>
          </a:p>
        </p:txBody>
      </p:sp>
      <p:sp>
        <p:nvSpPr>
          <p:cNvPr id="60419" name="Rectangle 1027"/>
          <p:cNvSpPr>
            <a:spLocks noGrp="1" noChangeArrowheads="1"/>
          </p:cNvSpPr>
          <p:nvPr>
            <p:ph type="body" idx="1"/>
          </p:nvPr>
        </p:nvSpPr>
        <p:spPr>
          <a:xfrm>
            <a:off x="533400" y="1905000"/>
            <a:ext cx="7791450" cy="4343400"/>
          </a:xfrm>
        </p:spPr>
        <p:txBody>
          <a:bodyPr/>
          <a:lstStyle/>
          <a:p>
            <a:r>
              <a:rPr lang="fr-FR" sz="2800" smtClean="0"/>
              <a:t>Soif d’accomplissement : stages, création d’objets</a:t>
            </a:r>
          </a:p>
          <a:p>
            <a:r>
              <a:rPr lang="fr-FR" sz="2800" smtClean="0"/>
              <a:t>Simplicité, praticité : produits fonctionnels fabriqués sur demande</a:t>
            </a:r>
          </a:p>
          <a:p>
            <a:r>
              <a:rPr lang="fr-FR" sz="2800" smtClean="0"/>
              <a:t>Émotions : ambiance magasin (musique, code couleurs et matériaux)</a:t>
            </a:r>
          </a:p>
          <a:p>
            <a:r>
              <a:rPr lang="fr-FR" sz="2800" smtClean="0"/>
              <a:t>Authenticité, nostalgie : articles artisanaux du monde entier</a:t>
            </a:r>
          </a:p>
          <a:p>
            <a:r>
              <a:rPr lang="fr-FR" sz="2800" smtClean="0"/>
              <a:t>Exigence de vertu : charte d’enseigne (produits de qualité dans un esprit pédagogique)</a:t>
            </a:r>
          </a:p>
        </p:txBody>
      </p:sp>
      <p:sp>
        <p:nvSpPr>
          <p:cNvPr id="627716" name="Rectangle 1028"/>
          <p:cNvSpPr>
            <a:spLocks noChangeArrowheads="1"/>
          </p:cNvSpPr>
          <p:nvPr/>
        </p:nvSpPr>
        <p:spPr bwMode="auto">
          <a:xfrm>
            <a:off x="5364163" y="6308725"/>
            <a:ext cx="3779837" cy="404813"/>
          </a:xfrm>
          <a:prstGeom prst="rect">
            <a:avLst/>
          </a:prstGeom>
          <a:noFill/>
          <a:ln w="12700">
            <a:noFill/>
            <a:miter lim="800000"/>
            <a:headEnd/>
            <a:tailEnd/>
          </a:ln>
        </p:spPr>
        <p:txBody>
          <a:bodyPr wrap="none" anchor="ctr"/>
          <a:lstStyle/>
          <a:p>
            <a:pPr algn="r"/>
            <a:r>
              <a:rPr lang="fr-FR" sz="1400" b="1" i="1"/>
              <a:t>Source : Décision Marketing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checkerboard(across)">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checkerboard(across)">
                                      <p:cBhvr>
                                        <p:cTn id="12" dur="500"/>
                                        <p:tgtEl>
                                          <p:spTgt spid="60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checkerboard(across)">
                                      <p:cBhvr>
                                        <p:cTn id="17" dur="500"/>
                                        <p:tgtEl>
                                          <p:spTgt spid="60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Effect transition="in" filter="checkerboard(across)">
                                      <p:cBhvr>
                                        <p:cTn id="22" dur="500"/>
                                        <p:tgtEl>
                                          <p:spTgt spid="604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0419">
                                            <p:txEl>
                                              <p:pRg st="4" end="4"/>
                                            </p:txEl>
                                          </p:spTgt>
                                        </p:tgtEl>
                                        <p:attrNameLst>
                                          <p:attrName>style.visibility</p:attrName>
                                        </p:attrNameLst>
                                      </p:cBhvr>
                                      <p:to>
                                        <p:strVal val="visible"/>
                                      </p:to>
                                    </p:set>
                                    <p:animEffect transition="in" filter="checkerboard(across)">
                                      <p:cBhvr>
                                        <p:cTn id="27" dur="500"/>
                                        <p:tgtEl>
                                          <p:spTgt spid="60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882" name="Rectangle 1026"/>
          <p:cNvSpPr>
            <a:spLocks noGrp="1" noChangeArrowheads="1"/>
          </p:cNvSpPr>
          <p:nvPr>
            <p:ph type="title"/>
          </p:nvPr>
        </p:nvSpPr>
        <p:spPr>
          <a:xfrm>
            <a:off x="684213" y="188913"/>
            <a:ext cx="7715250" cy="1008062"/>
          </a:xfrm>
        </p:spPr>
        <p:txBody>
          <a:bodyPr/>
          <a:lstStyle/>
          <a:p>
            <a:pPr algn="ctr"/>
            <a:r>
              <a:rPr lang="fr-FR" sz="3600" b="1" i="1" dirty="0" smtClean="0">
                <a:latin typeface="Arial" pitchFamily="34" charset="0"/>
              </a:rPr>
              <a:t>LES STYLES DE VIE</a:t>
            </a:r>
          </a:p>
        </p:txBody>
      </p:sp>
      <p:sp>
        <p:nvSpPr>
          <p:cNvPr id="55299" name="Rectangle 1027"/>
          <p:cNvSpPr>
            <a:spLocks noGrp="1" noChangeArrowheads="1"/>
          </p:cNvSpPr>
          <p:nvPr>
            <p:ph type="body" idx="1"/>
          </p:nvPr>
        </p:nvSpPr>
        <p:spPr>
          <a:xfrm>
            <a:off x="609600" y="1524000"/>
            <a:ext cx="7791450" cy="4800600"/>
          </a:xfrm>
        </p:spPr>
        <p:txBody>
          <a:bodyPr/>
          <a:lstStyle/>
          <a:p>
            <a:r>
              <a:rPr lang="fr-FR" smtClean="0"/>
              <a:t>Définition</a:t>
            </a:r>
          </a:p>
          <a:p>
            <a:r>
              <a:rPr lang="fr-FR" smtClean="0"/>
              <a:t>Objectifs</a:t>
            </a:r>
          </a:p>
          <a:p>
            <a:r>
              <a:rPr lang="fr-FR" smtClean="0"/>
              <a:t>Méthodologie</a:t>
            </a:r>
          </a:p>
          <a:p>
            <a:r>
              <a:rPr lang="fr-FR" smtClean="0"/>
              <a:t>Types de variables utilisées</a:t>
            </a:r>
          </a:p>
          <a:p>
            <a:r>
              <a:rPr lang="fr-FR" smtClean="0"/>
              <a:t>Visualisation des styles de vie</a:t>
            </a:r>
          </a:p>
          <a:p>
            <a:r>
              <a:rPr lang="fr-FR" smtClean="0"/>
              <a:t>Les différentes typologies</a:t>
            </a:r>
          </a:p>
          <a:p>
            <a:r>
              <a:rPr lang="fr-FR" smtClean="0"/>
              <a:t>Utilité marketing</a:t>
            </a:r>
          </a:p>
          <a:p>
            <a:r>
              <a:rPr lang="fr-FR" smtClean="0"/>
              <a:t>Limites de cette variable </a:t>
            </a:r>
          </a:p>
          <a:p>
            <a:endParaRPr lang="fr-F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box(in)">
                                      <p:cBhvr>
                                        <p:cTn id="7" dur="500"/>
                                        <p:tgtEl>
                                          <p:spTgt spid="55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box(in)">
                                      <p:cBhvr>
                                        <p:cTn id="12" dur="500"/>
                                        <p:tgtEl>
                                          <p:spTgt spid="55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5299">
                                            <p:txEl>
                                              <p:pRg st="2" end="2"/>
                                            </p:txEl>
                                          </p:spTgt>
                                        </p:tgtEl>
                                        <p:attrNameLst>
                                          <p:attrName>style.visibility</p:attrName>
                                        </p:attrNameLst>
                                      </p:cBhvr>
                                      <p:to>
                                        <p:strVal val="visible"/>
                                      </p:to>
                                    </p:set>
                                    <p:animEffect transition="in" filter="box(in)">
                                      <p:cBhvr>
                                        <p:cTn id="17" dur="500"/>
                                        <p:tgtEl>
                                          <p:spTgt spid="55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5299">
                                            <p:txEl>
                                              <p:pRg st="3" end="3"/>
                                            </p:txEl>
                                          </p:spTgt>
                                        </p:tgtEl>
                                        <p:attrNameLst>
                                          <p:attrName>style.visibility</p:attrName>
                                        </p:attrNameLst>
                                      </p:cBhvr>
                                      <p:to>
                                        <p:strVal val="visible"/>
                                      </p:to>
                                    </p:set>
                                    <p:animEffect transition="in" filter="box(in)">
                                      <p:cBhvr>
                                        <p:cTn id="22" dur="500"/>
                                        <p:tgtEl>
                                          <p:spTgt spid="552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5299">
                                            <p:txEl>
                                              <p:pRg st="4" end="4"/>
                                            </p:txEl>
                                          </p:spTgt>
                                        </p:tgtEl>
                                        <p:attrNameLst>
                                          <p:attrName>style.visibility</p:attrName>
                                        </p:attrNameLst>
                                      </p:cBhvr>
                                      <p:to>
                                        <p:strVal val="visible"/>
                                      </p:to>
                                    </p:set>
                                    <p:animEffect transition="in" filter="box(in)">
                                      <p:cBhvr>
                                        <p:cTn id="27" dur="500"/>
                                        <p:tgtEl>
                                          <p:spTgt spid="552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5299">
                                            <p:txEl>
                                              <p:pRg st="5" end="5"/>
                                            </p:txEl>
                                          </p:spTgt>
                                        </p:tgtEl>
                                        <p:attrNameLst>
                                          <p:attrName>style.visibility</p:attrName>
                                        </p:attrNameLst>
                                      </p:cBhvr>
                                      <p:to>
                                        <p:strVal val="visible"/>
                                      </p:to>
                                    </p:set>
                                    <p:animEffect transition="in" filter="box(in)">
                                      <p:cBhvr>
                                        <p:cTn id="32" dur="500"/>
                                        <p:tgtEl>
                                          <p:spTgt spid="552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5299">
                                            <p:txEl>
                                              <p:pRg st="6" end="6"/>
                                            </p:txEl>
                                          </p:spTgt>
                                        </p:tgtEl>
                                        <p:attrNameLst>
                                          <p:attrName>style.visibility</p:attrName>
                                        </p:attrNameLst>
                                      </p:cBhvr>
                                      <p:to>
                                        <p:strVal val="visible"/>
                                      </p:to>
                                    </p:set>
                                    <p:animEffect transition="in" filter="box(in)">
                                      <p:cBhvr>
                                        <p:cTn id="37" dur="500"/>
                                        <p:tgtEl>
                                          <p:spTgt spid="552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55299">
                                            <p:txEl>
                                              <p:pRg st="7" end="7"/>
                                            </p:txEl>
                                          </p:spTgt>
                                        </p:tgtEl>
                                        <p:attrNameLst>
                                          <p:attrName>style.visibility</p:attrName>
                                        </p:attrNameLst>
                                      </p:cBhvr>
                                      <p:to>
                                        <p:strVal val="visible"/>
                                      </p:to>
                                    </p:set>
                                    <p:animEffect transition="in" filter="box(in)">
                                      <p:cBhvr>
                                        <p:cTn id="42" dur="500"/>
                                        <p:tgtEl>
                                          <p:spTgt spid="552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itre 1"/>
          <p:cNvSpPr>
            <a:spLocks noGrp="1"/>
          </p:cNvSpPr>
          <p:nvPr>
            <p:ph type="title"/>
          </p:nvPr>
        </p:nvSpPr>
        <p:spPr/>
        <p:txBody>
          <a:bodyPr/>
          <a:lstStyle/>
          <a:p>
            <a:r>
              <a:rPr lang="fr-FR" smtClean="0"/>
              <a:t>SIM</a:t>
            </a:r>
          </a:p>
        </p:txBody>
      </p:sp>
      <p:pic>
        <p:nvPicPr>
          <p:cNvPr id="319491" name="Picture 2" descr="C:\Users\ASH\Desktop\slide_4.jpg"/>
          <p:cNvPicPr>
            <a:picLocks noGrp="1" noChangeAspect="1" noChangeArrowheads="1"/>
          </p:cNvPicPr>
          <p:nvPr>
            <p:ph idx="1"/>
          </p:nvPr>
        </p:nvPicPr>
        <p:blipFill>
          <a:blip r:embed="rId2" cstate="print"/>
          <a:srcRect/>
          <a:stretch>
            <a:fillRect/>
          </a:stretch>
        </p:blipFill>
        <p:spPr>
          <a:xfrm>
            <a:off x="2325688" y="1773238"/>
            <a:ext cx="5813425" cy="4359275"/>
          </a:xfrm>
          <a:solidFill>
            <a:srgbClr val="FFFF00"/>
          </a:solid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0514" name="Picture 2" descr="C:\Users\ASH\Desktop\téléchargement (4).jpg"/>
          <p:cNvPicPr>
            <a:picLocks noChangeAspect="1" noChangeArrowheads="1"/>
          </p:cNvPicPr>
          <p:nvPr/>
        </p:nvPicPr>
        <p:blipFill>
          <a:blip r:embed="rId2" cstate="print"/>
          <a:srcRect/>
          <a:stretch>
            <a:fillRect/>
          </a:stretch>
        </p:blipFill>
        <p:spPr bwMode="auto">
          <a:xfrm>
            <a:off x="2600325" y="1268413"/>
            <a:ext cx="5449888" cy="3384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1538" name="Picture 2" descr="C:\Users\ASH\Desktop\téléchargement (6).jpg"/>
          <p:cNvPicPr>
            <a:picLocks noChangeAspect="1" noChangeArrowheads="1"/>
          </p:cNvPicPr>
          <p:nvPr/>
        </p:nvPicPr>
        <p:blipFill>
          <a:blip r:embed="rId2" cstate="print"/>
          <a:srcRect/>
          <a:stretch>
            <a:fillRect/>
          </a:stretch>
        </p:blipFill>
        <p:spPr bwMode="auto">
          <a:xfrm>
            <a:off x="2051050" y="1562100"/>
            <a:ext cx="4968875" cy="3789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Titre 1"/>
          <p:cNvSpPr>
            <a:spLocks noGrp="1"/>
          </p:cNvSpPr>
          <p:nvPr>
            <p:ph type="title"/>
          </p:nvPr>
        </p:nvSpPr>
        <p:spPr>
          <a:solidFill>
            <a:srgbClr val="FFFF00"/>
          </a:solidFill>
        </p:spPr>
        <p:txBody>
          <a:bodyPr>
            <a:normAutofit fontScale="90000"/>
          </a:bodyPr>
          <a:lstStyle/>
          <a:p>
            <a:r>
              <a:rPr lang="fr-FR" dirty="0" smtClean="0"/>
              <a:t/>
            </a:r>
            <a:br>
              <a:rPr lang="fr-FR" dirty="0" smtClean="0"/>
            </a:br>
            <a:r>
              <a:rPr lang="fr-FR" dirty="0" smtClean="0"/>
              <a:t/>
            </a:r>
            <a:br>
              <a:rPr lang="fr-FR" dirty="0" smtClean="0"/>
            </a:br>
            <a:r>
              <a:rPr lang="fr-FR" sz="3200" dirty="0" smtClean="0"/>
              <a:t>Le système d’information marketing</a:t>
            </a:r>
            <a:r>
              <a:rPr lang="fr-FR" dirty="0" smtClean="0"/>
              <a:t/>
            </a:r>
            <a:br>
              <a:rPr lang="fr-FR" dirty="0" smtClean="0"/>
            </a:br>
            <a:endParaRPr lang="fr-FR" dirty="0" smtClean="0"/>
          </a:p>
        </p:txBody>
      </p:sp>
      <p:sp>
        <p:nvSpPr>
          <p:cNvPr id="302083" name="Espace réservé du contenu 2"/>
          <p:cNvSpPr>
            <a:spLocks noGrp="1"/>
          </p:cNvSpPr>
          <p:nvPr>
            <p:ph idx="1"/>
          </p:nvPr>
        </p:nvSpPr>
        <p:spPr/>
        <p:txBody>
          <a:bodyPr/>
          <a:lstStyle/>
          <a:p>
            <a:endParaRPr lang="fr-FR" sz="2400" smtClean="0"/>
          </a:p>
          <a:p>
            <a:r>
              <a:rPr lang="fr-FR" sz="2400" smtClean="0"/>
              <a:t>Il vise à déceler, gérer, contrôler et utiliser les </a:t>
            </a:r>
            <a:r>
              <a:rPr lang="fr-FR" sz="2400" smtClean="0">
                <a:hlinkClick r:id="rId2"/>
              </a:rPr>
              <a:t>flux</a:t>
            </a:r>
            <a:r>
              <a:rPr lang="fr-FR" sz="2400" smtClean="0"/>
              <a:t> d'informations à la disposition d'une entreprise, pour l'adapter le plus efficacement possible à son environnement, en fonction des objectifs poursuivis. Il devient par conséquent un instrument de gestion.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2562" name="Picture 3" descr="C:\Users\ASH\Desktop\images (10).jpg"/>
          <p:cNvPicPr>
            <a:picLocks noChangeAspect="1" noChangeArrowheads="1"/>
          </p:cNvPicPr>
          <p:nvPr/>
        </p:nvPicPr>
        <p:blipFill>
          <a:blip r:embed="rId3" cstate="print"/>
          <a:srcRect/>
          <a:stretch>
            <a:fillRect/>
          </a:stretch>
        </p:blipFill>
        <p:spPr bwMode="auto">
          <a:xfrm>
            <a:off x="3276600" y="2073275"/>
            <a:ext cx="4103688" cy="2638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3586" name="Picture 2" descr="C:\Users\ASH\Desktop\bkj.JPG"/>
          <p:cNvPicPr>
            <a:picLocks noChangeAspect="1" noChangeArrowheads="1"/>
          </p:cNvPicPr>
          <p:nvPr/>
        </p:nvPicPr>
        <p:blipFill>
          <a:blip r:embed="rId2" cstate="print"/>
          <a:srcRect/>
          <a:stretch>
            <a:fillRect/>
          </a:stretch>
        </p:blipFill>
        <p:spPr bwMode="auto">
          <a:xfrm>
            <a:off x="1871663" y="908050"/>
            <a:ext cx="7272337" cy="4854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4610" name="Picture 2" descr="C:\Users\ASH\Desktop\images (1).png"/>
          <p:cNvPicPr>
            <a:picLocks noChangeAspect="1" noChangeArrowheads="1"/>
          </p:cNvPicPr>
          <p:nvPr/>
        </p:nvPicPr>
        <p:blipFill>
          <a:blip r:embed="rId2" cstate="print"/>
          <a:srcRect/>
          <a:stretch>
            <a:fillRect/>
          </a:stretch>
        </p:blipFill>
        <p:spPr bwMode="auto">
          <a:xfrm>
            <a:off x="2076450" y="1895475"/>
            <a:ext cx="5448300" cy="2828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5634" name="Picture 2" descr="C:\Users\ASH\Desktop\images (2).png"/>
          <p:cNvPicPr>
            <a:picLocks noChangeAspect="1" noChangeArrowheads="1"/>
          </p:cNvPicPr>
          <p:nvPr/>
        </p:nvPicPr>
        <p:blipFill>
          <a:blip r:embed="rId2" cstate="print"/>
          <a:srcRect/>
          <a:stretch>
            <a:fillRect/>
          </a:stretch>
        </p:blipFill>
        <p:spPr bwMode="auto">
          <a:xfrm>
            <a:off x="1547813" y="1757363"/>
            <a:ext cx="5832475" cy="3471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6658" name="Picture 2" descr="C:\Users\ASH\Desktop\images (7).jpg"/>
          <p:cNvPicPr>
            <a:picLocks noChangeAspect="1" noChangeArrowheads="1"/>
          </p:cNvPicPr>
          <p:nvPr/>
        </p:nvPicPr>
        <p:blipFill>
          <a:blip r:embed="rId2" cstate="print"/>
          <a:srcRect/>
          <a:stretch>
            <a:fillRect/>
          </a:stretch>
        </p:blipFill>
        <p:spPr bwMode="auto">
          <a:xfrm>
            <a:off x="3676650" y="2147888"/>
            <a:ext cx="1790700" cy="2562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82" name="Picture 2" descr="C:\Users\ASH\Desktop\téléchargement.jpg"/>
          <p:cNvPicPr>
            <a:picLocks noChangeAspect="1" noChangeArrowheads="1"/>
          </p:cNvPicPr>
          <p:nvPr/>
        </p:nvPicPr>
        <p:blipFill>
          <a:blip r:embed="rId2" cstate="print"/>
          <a:srcRect/>
          <a:stretch>
            <a:fillRect/>
          </a:stretch>
        </p:blipFill>
        <p:spPr bwMode="auto">
          <a:xfrm>
            <a:off x="1674813" y="1592263"/>
            <a:ext cx="5634037" cy="3781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8706" name="Picture 2" descr="C:\Users\ASH\Desktop\images.jpg"/>
          <p:cNvPicPr>
            <a:picLocks noChangeAspect="1" noChangeArrowheads="1"/>
          </p:cNvPicPr>
          <p:nvPr/>
        </p:nvPicPr>
        <p:blipFill>
          <a:blip r:embed="rId2" cstate="print"/>
          <a:srcRect/>
          <a:stretch>
            <a:fillRect/>
          </a:stretch>
        </p:blipFill>
        <p:spPr bwMode="auto">
          <a:xfrm>
            <a:off x="1592263" y="1973263"/>
            <a:ext cx="5859462"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730" name="Picture 4" descr="C:\Users\ASH\Desktop\téléchargement (5).jpg"/>
          <p:cNvPicPr>
            <a:picLocks noChangeAspect="1" noChangeArrowheads="1"/>
          </p:cNvPicPr>
          <p:nvPr/>
        </p:nvPicPr>
        <p:blipFill>
          <a:blip r:embed="rId2" cstate="print"/>
          <a:srcRect/>
          <a:stretch>
            <a:fillRect/>
          </a:stretch>
        </p:blipFill>
        <p:spPr bwMode="auto">
          <a:xfrm>
            <a:off x="3203575" y="2420938"/>
            <a:ext cx="5411788" cy="3201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0754" name="Picture 2" descr="C:\Users\ASH\Desktop\images (5).jpg"/>
          <p:cNvPicPr>
            <a:picLocks noChangeAspect="1" noChangeArrowheads="1"/>
          </p:cNvPicPr>
          <p:nvPr/>
        </p:nvPicPr>
        <p:blipFill>
          <a:blip r:embed="rId2" cstate="print"/>
          <a:srcRect/>
          <a:stretch>
            <a:fillRect/>
          </a:stretch>
        </p:blipFill>
        <p:spPr bwMode="auto">
          <a:xfrm>
            <a:off x="900113" y="1844675"/>
            <a:ext cx="7977187" cy="3816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1778" name="Picture 3" descr="C:\Users\ASH\Desktop\images (9).jpg"/>
          <p:cNvPicPr>
            <a:picLocks noChangeAspect="1" noChangeArrowheads="1"/>
          </p:cNvPicPr>
          <p:nvPr/>
        </p:nvPicPr>
        <p:blipFill>
          <a:blip r:embed="rId2" cstate="print"/>
          <a:srcRect/>
          <a:stretch>
            <a:fillRect/>
          </a:stretch>
        </p:blipFill>
        <p:spPr bwMode="auto">
          <a:xfrm>
            <a:off x="2195513" y="1844675"/>
            <a:ext cx="6296025" cy="4513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Titre 1"/>
          <p:cNvSpPr>
            <a:spLocks noGrp="1"/>
          </p:cNvSpPr>
          <p:nvPr>
            <p:ph type="title"/>
          </p:nvPr>
        </p:nvSpPr>
        <p:spPr>
          <a:solidFill>
            <a:srgbClr val="FFFF00"/>
          </a:solidFill>
        </p:spPr>
        <p:txBody>
          <a:bodyPr>
            <a:normAutofit fontScale="90000"/>
          </a:bodyPr>
          <a:lstStyle/>
          <a:p>
            <a:r>
              <a:rPr lang="fr-FR" smtClean="0"/>
              <a:t/>
            </a:r>
            <a:br>
              <a:rPr lang="fr-FR" smtClean="0"/>
            </a:br>
            <a:r>
              <a:rPr lang="fr-FR" smtClean="0"/>
              <a:t/>
            </a:r>
            <a:br>
              <a:rPr lang="fr-FR" smtClean="0"/>
            </a:br>
            <a:r>
              <a:rPr lang="fr-FR" sz="3200" smtClean="0"/>
              <a:t>Le système d’information marketing</a:t>
            </a:r>
            <a:r>
              <a:rPr lang="fr-FR" smtClean="0"/>
              <a:t/>
            </a:r>
            <a:br>
              <a:rPr lang="fr-FR" smtClean="0"/>
            </a:br>
            <a:endParaRPr lang="fr-FR" smtClean="0"/>
          </a:p>
        </p:txBody>
      </p:sp>
      <p:sp>
        <p:nvSpPr>
          <p:cNvPr id="303107" name="Espace réservé du contenu 2"/>
          <p:cNvSpPr>
            <a:spLocks noGrp="1"/>
          </p:cNvSpPr>
          <p:nvPr>
            <p:ph idx="1"/>
          </p:nvPr>
        </p:nvSpPr>
        <p:spPr/>
        <p:txBody>
          <a:bodyPr/>
          <a:lstStyle/>
          <a:p>
            <a:endParaRPr lang="fr-FR" sz="2400" smtClean="0"/>
          </a:p>
          <a:p>
            <a:r>
              <a:rPr lang="fr-FR" smtClean="0"/>
              <a:t>Le </a:t>
            </a:r>
            <a:r>
              <a:rPr lang="fr-FR" smtClean="0">
                <a:hlinkClick r:id="rId2"/>
              </a:rPr>
              <a:t>système</a:t>
            </a:r>
            <a:r>
              <a:rPr lang="fr-FR" smtClean="0"/>
              <a:t> d'information est un élément majeur du système de gestion par lequel tout responsable finalise, organise, anime les différentes composantes dont il a la charge.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2802" name="Picture 2" descr="C:\Users\ASH\Desktop\images (3).jpg"/>
          <p:cNvPicPr>
            <a:picLocks noChangeAspect="1" noChangeArrowheads="1"/>
          </p:cNvPicPr>
          <p:nvPr/>
        </p:nvPicPr>
        <p:blipFill>
          <a:blip r:embed="rId2" cstate="print"/>
          <a:srcRect/>
          <a:stretch>
            <a:fillRect/>
          </a:stretch>
        </p:blipFill>
        <p:spPr bwMode="auto">
          <a:xfrm>
            <a:off x="2339975" y="1844675"/>
            <a:ext cx="6235700" cy="4187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826" name="Picture 2" descr="C:\Users\ASH\Desktop\images (2).jpg"/>
          <p:cNvPicPr>
            <a:picLocks noChangeAspect="1" noChangeArrowheads="1"/>
          </p:cNvPicPr>
          <p:nvPr/>
        </p:nvPicPr>
        <p:blipFill>
          <a:blip r:embed="rId2" cstate="print"/>
          <a:srcRect/>
          <a:stretch>
            <a:fillRect/>
          </a:stretch>
        </p:blipFill>
        <p:spPr bwMode="auto">
          <a:xfrm>
            <a:off x="1049338" y="1773238"/>
            <a:ext cx="6416675" cy="3671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850" name="Picture 2" descr="C:\Users\ASH\Desktop\images (1).jpg"/>
          <p:cNvPicPr>
            <a:picLocks noChangeAspect="1" noChangeArrowheads="1"/>
          </p:cNvPicPr>
          <p:nvPr/>
        </p:nvPicPr>
        <p:blipFill>
          <a:blip r:embed="rId2" cstate="print"/>
          <a:srcRect/>
          <a:stretch>
            <a:fillRect/>
          </a:stretch>
        </p:blipFill>
        <p:spPr bwMode="auto">
          <a:xfrm>
            <a:off x="1908175" y="1484313"/>
            <a:ext cx="6911975" cy="5205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5874" name="Picture 2" descr="C:\Users\ASH\Desktop\images (8).jpg"/>
          <p:cNvPicPr>
            <a:picLocks noChangeAspect="1" noChangeArrowheads="1"/>
          </p:cNvPicPr>
          <p:nvPr/>
        </p:nvPicPr>
        <p:blipFill>
          <a:blip r:embed="rId2" cstate="print"/>
          <a:srcRect/>
          <a:stretch>
            <a:fillRect/>
          </a:stretch>
        </p:blipFill>
        <p:spPr bwMode="auto">
          <a:xfrm>
            <a:off x="2987675" y="1703388"/>
            <a:ext cx="5472113" cy="4229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6898" name="Picture 2" descr="C:\Users\ASH\Desktop\images.png"/>
          <p:cNvPicPr>
            <a:picLocks noChangeAspect="1" noChangeArrowheads="1"/>
          </p:cNvPicPr>
          <p:nvPr/>
        </p:nvPicPr>
        <p:blipFill>
          <a:blip r:embed="rId2" cstate="print"/>
          <a:srcRect/>
          <a:stretch>
            <a:fillRect/>
          </a:stretch>
        </p:blipFill>
        <p:spPr bwMode="auto">
          <a:xfrm>
            <a:off x="1827213" y="1439863"/>
            <a:ext cx="5553075" cy="3933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22" name="Picture 2" descr="C:\Users\ASH\Desktop\bts-cppc-systeme-dinformation-commerciale.jpg"/>
          <p:cNvPicPr>
            <a:picLocks noChangeAspect="1" noChangeArrowheads="1"/>
          </p:cNvPicPr>
          <p:nvPr/>
        </p:nvPicPr>
        <p:blipFill>
          <a:blip r:embed="rId2" cstate="print"/>
          <a:srcRect/>
          <a:stretch>
            <a:fillRect/>
          </a:stretch>
        </p:blipFill>
        <p:spPr bwMode="auto">
          <a:xfrm>
            <a:off x="1425575" y="373063"/>
            <a:ext cx="6962775" cy="5576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946" name="Picture 2" descr="C:\Users\ASH\Desktop\images (4).jpg"/>
          <p:cNvPicPr>
            <a:picLocks noChangeAspect="1" noChangeArrowheads="1"/>
          </p:cNvPicPr>
          <p:nvPr/>
        </p:nvPicPr>
        <p:blipFill>
          <a:blip r:embed="rId2" cstate="print"/>
          <a:srcRect/>
          <a:stretch>
            <a:fillRect/>
          </a:stretch>
        </p:blipFill>
        <p:spPr bwMode="auto">
          <a:xfrm>
            <a:off x="1311275" y="1906588"/>
            <a:ext cx="5637213" cy="3609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Titre 1"/>
          <p:cNvSpPr>
            <a:spLocks noGrp="1"/>
          </p:cNvSpPr>
          <p:nvPr>
            <p:ph type="ctrTitle"/>
          </p:nvPr>
        </p:nvSpPr>
        <p:spPr>
          <a:solidFill>
            <a:srgbClr val="FFFF00"/>
          </a:solidFill>
        </p:spPr>
        <p:txBody>
          <a:bodyPr/>
          <a:lstStyle/>
          <a:p>
            <a:r>
              <a:rPr lang="fr-FR" smtClean="0"/>
              <a:t>LES VARIABLES INCONTROLABLES</a:t>
            </a:r>
          </a:p>
        </p:txBody>
      </p:sp>
      <p:sp>
        <p:nvSpPr>
          <p:cNvPr id="339971" name="Sous-titre 2"/>
          <p:cNvSpPr>
            <a:spLocks noGrp="1"/>
          </p:cNvSpPr>
          <p:nvPr>
            <p:ph type="subTitle" idx="1"/>
          </p:nvPr>
        </p:nvSpPr>
        <p:spPr/>
        <p:txBody>
          <a:bodyPr/>
          <a:lstStyle/>
          <a:p>
            <a:endParaRPr lang="fr-FR"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Titre 1"/>
          <p:cNvSpPr>
            <a:spLocks noGrp="1"/>
          </p:cNvSpPr>
          <p:nvPr>
            <p:ph type="title"/>
          </p:nvPr>
        </p:nvSpPr>
        <p:spPr>
          <a:solidFill>
            <a:srgbClr val="FFFF00"/>
          </a:solidFill>
        </p:spPr>
        <p:txBody>
          <a:bodyPr/>
          <a:lstStyle/>
          <a:p>
            <a:r>
              <a:rPr lang="fr-FR" smtClean="0"/>
              <a:t>LES VARIABLES INCONTROLABLES</a:t>
            </a:r>
          </a:p>
        </p:txBody>
      </p:sp>
      <p:sp>
        <p:nvSpPr>
          <p:cNvPr id="342019" name="Espace réservé du contenu 2"/>
          <p:cNvSpPr>
            <a:spLocks noGrp="1"/>
          </p:cNvSpPr>
          <p:nvPr>
            <p:ph idx="1"/>
          </p:nvPr>
        </p:nvSpPr>
        <p:spPr/>
        <p:txBody>
          <a:bodyPr/>
          <a:lstStyle/>
          <a:p>
            <a:endParaRPr lang="fr-FR" smtClean="0"/>
          </a:p>
          <a:p>
            <a:endParaRPr lang="fr-FR" smtClean="0"/>
          </a:p>
          <a:p>
            <a:r>
              <a:rPr lang="fr-FR" smtClean="0"/>
              <a:t>Variable économique : valeur des monnaies, conjoncture…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Titre 1"/>
          <p:cNvSpPr>
            <a:spLocks noGrp="1"/>
          </p:cNvSpPr>
          <p:nvPr>
            <p:ph type="title"/>
          </p:nvPr>
        </p:nvSpPr>
        <p:spPr>
          <a:solidFill>
            <a:srgbClr val="FFFF00"/>
          </a:solidFill>
        </p:spPr>
        <p:txBody>
          <a:bodyPr/>
          <a:lstStyle/>
          <a:p>
            <a:r>
              <a:rPr lang="fr-FR" smtClean="0"/>
              <a:t>LES VARIABLES INCONTROLABLES</a:t>
            </a:r>
          </a:p>
        </p:txBody>
      </p:sp>
      <p:sp>
        <p:nvSpPr>
          <p:cNvPr id="343043" name="Espace réservé du contenu 2"/>
          <p:cNvSpPr>
            <a:spLocks noGrp="1"/>
          </p:cNvSpPr>
          <p:nvPr>
            <p:ph idx="1"/>
          </p:nvPr>
        </p:nvSpPr>
        <p:spPr/>
        <p:txBody>
          <a:bodyPr/>
          <a:lstStyle/>
          <a:p>
            <a:endParaRPr lang="fr-FR" smtClean="0"/>
          </a:p>
          <a:p>
            <a:r>
              <a:rPr lang="fr-FR" smtClean="0"/>
              <a:t>Variables légales:</a:t>
            </a:r>
          </a:p>
          <a:p>
            <a:pPr>
              <a:buFont typeface="Wingdings" pitchFamily="2" charset="2"/>
              <a:buNone/>
            </a:pPr>
            <a:r>
              <a:rPr lang="fr-FR" smtClean="0"/>
              <a:t> Réglementation sur le tabac, </a:t>
            </a:r>
          </a:p>
          <a:p>
            <a:pPr>
              <a:buFont typeface="Wingdings" pitchFamily="2" charset="2"/>
              <a:buNone/>
            </a:pPr>
            <a:r>
              <a:rPr lang="fr-FR" smtClean="0"/>
              <a:t>  l’essence sans plomb……</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5"/>
          <p:cNvSpPr>
            <a:spLocks noGrp="1" noChangeArrowheads="1"/>
          </p:cNvSpPr>
          <p:nvPr>
            <p:ph type="sldNum" sz="quarter" idx="12"/>
          </p:nvPr>
        </p:nvSpPr>
        <p:spPr>
          <a:xfrm>
            <a:off x="6553200" y="6324600"/>
            <a:ext cx="1905000" cy="457200"/>
          </a:xfrm>
        </p:spPr>
        <p:txBody>
          <a:bodyPr/>
          <a:lstStyle/>
          <a:p>
            <a:pPr>
              <a:defRPr/>
            </a:pPr>
            <a:fld id="{8AC02FC8-5C3A-4F13-A326-9E2FEBCBFC4D}" type="slidenum">
              <a:rPr lang="en-US">
                <a:solidFill>
                  <a:schemeClr val="tx1"/>
                </a:solidFill>
              </a:rPr>
              <a:pPr>
                <a:defRPr/>
              </a:pPr>
              <a:t>4</a:t>
            </a:fld>
            <a:endParaRPr lang="en-US">
              <a:solidFill>
                <a:schemeClr val="tx1"/>
              </a:solidFill>
            </a:endParaRPr>
          </a:p>
        </p:txBody>
      </p:sp>
      <p:sp>
        <p:nvSpPr>
          <p:cNvPr id="305155" name="Rectangle 2"/>
          <p:cNvSpPr>
            <a:spLocks noGrp="1" noChangeArrowheads="1"/>
          </p:cNvSpPr>
          <p:nvPr>
            <p:ph type="ctrTitle"/>
          </p:nvPr>
        </p:nvSpPr>
        <p:spPr>
          <a:xfrm>
            <a:off x="228600" y="762000"/>
            <a:ext cx="8763000" cy="1905000"/>
          </a:xfrm>
        </p:spPr>
        <p:txBody>
          <a:bodyPr/>
          <a:lstStyle/>
          <a:p>
            <a:pPr algn="ctr"/>
            <a:r>
              <a:rPr lang="fr-FR" smtClean="0">
                <a:solidFill>
                  <a:schemeClr val="folHlink"/>
                </a:solidFill>
              </a:rPr>
              <a:t/>
            </a:r>
            <a:br>
              <a:rPr lang="fr-FR" smtClean="0">
                <a:solidFill>
                  <a:schemeClr val="folHlink"/>
                </a:solidFill>
              </a:rPr>
            </a:br>
            <a:r>
              <a:rPr lang="fr-FR" smtClean="0">
                <a:solidFill>
                  <a:schemeClr val="folHlink"/>
                </a:solidFill>
              </a:rPr>
              <a:t>6 – L’étude de marché</a:t>
            </a:r>
            <a:endParaRPr lang="fr-FR" smtClean="0"/>
          </a:p>
        </p:txBody>
      </p:sp>
      <p:sp>
        <p:nvSpPr>
          <p:cNvPr id="305156" name="Rectangle 3"/>
          <p:cNvSpPr>
            <a:spLocks noGrp="1" noChangeArrowheads="1"/>
          </p:cNvSpPr>
          <p:nvPr>
            <p:ph type="subTitle" idx="1"/>
          </p:nvPr>
        </p:nvSpPr>
        <p:spPr>
          <a:xfrm>
            <a:off x="1371600" y="3124200"/>
            <a:ext cx="6400800" cy="1679575"/>
          </a:xfrm>
        </p:spPr>
        <p:txBody>
          <a:bodyPr/>
          <a:lstStyle/>
          <a:p>
            <a:r>
              <a:rPr lang="fr-FR" smtClean="0"/>
              <a:t>1 – Le SIM</a:t>
            </a:r>
          </a:p>
          <a:p>
            <a:r>
              <a:rPr lang="fr-FR" smtClean="0"/>
              <a:t>2 - Les différents types d’étude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Titre 1"/>
          <p:cNvSpPr>
            <a:spLocks noGrp="1"/>
          </p:cNvSpPr>
          <p:nvPr>
            <p:ph type="title"/>
          </p:nvPr>
        </p:nvSpPr>
        <p:spPr>
          <a:solidFill>
            <a:srgbClr val="FFFF00"/>
          </a:solidFill>
        </p:spPr>
        <p:txBody>
          <a:bodyPr/>
          <a:lstStyle/>
          <a:p>
            <a:r>
              <a:rPr lang="fr-FR" dirty="0" smtClean="0"/>
              <a:t>LES VARIABLES INCONTROLABLES</a:t>
            </a:r>
          </a:p>
        </p:txBody>
      </p:sp>
      <p:sp>
        <p:nvSpPr>
          <p:cNvPr id="344067" name="Espace réservé du contenu 2"/>
          <p:cNvSpPr>
            <a:spLocks noGrp="1"/>
          </p:cNvSpPr>
          <p:nvPr>
            <p:ph idx="1"/>
          </p:nvPr>
        </p:nvSpPr>
        <p:spPr/>
        <p:txBody>
          <a:bodyPr/>
          <a:lstStyle/>
          <a:p>
            <a:r>
              <a:rPr lang="fr-FR" dirty="0" smtClean="0"/>
              <a:t>Variables technologiques: </a:t>
            </a:r>
          </a:p>
          <a:p>
            <a:pPr>
              <a:buFont typeface="Wingdings" pitchFamily="2" charset="2"/>
              <a:buNone/>
            </a:pPr>
            <a:r>
              <a:rPr lang="fr-FR" dirty="0" smtClean="0"/>
              <a:t>  Les nouvelles techniques</a:t>
            </a:r>
          </a:p>
          <a:p>
            <a:pPr>
              <a:buFont typeface="Wingdings" pitchFamily="2" charset="2"/>
              <a:buNone/>
            </a:pPr>
            <a:r>
              <a:rPr lang="fr-FR" dirty="0" smtClean="0"/>
              <a:t> L’amélioration des qualités des matières plastiques a permis leur utilisation dans l’industrie automobile, plus légère et aussi solides elles sont un concurrent redoutable pour les producteurs d’aciers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Titre 1"/>
          <p:cNvSpPr>
            <a:spLocks noGrp="1"/>
          </p:cNvSpPr>
          <p:nvPr>
            <p:ph type="title"/>
          </p:nvPr>
        </p:nvSpPr>
        <p:spPr>
          <a:solidFill>
            <a:srgbClr val="FFFF00"/>
          </a:solidFill>
        </p:spPr>
        <p:txBody>
          <a:bodyPr/>
          <a:lstStyle/>
          <a:p>
            <a:r>
              <a:rPr lang="fr-FR" smtClean="0"/>
              <a:t>LES VARIABLES INCONTROLABLES</a:t>
            </a:r>
          </a:p>
        </p:txBody>
      </p:sp>
      <p:sp>
        <p:nvSpPr>
          <p:cNvPr id="345091" name="Espace réservé du contenu 2"/>
          <p:cNvSpPr>
            <a:spLocks noGrp="1"/>
          </p:cNvSpPr>
          <p:nvPr>
            <p:ph idx="1"/>
          </p:nvPr>
        </p:nvSpPr>
        <p:spPr/>
        <p:txBody>
          <a:bodyPr/>
          <a:lstStyle/>
          <a:p>
            <a:r>
              <a:rPr lang="fr-FR" smtClean="0"/>
              <a:t>Variables psychologiques: </a:t>
            </a:r>
          </a:p>
          <a:p>
            <a:pPr>
              <a:buFont typeface="Wingdings" pitchFamily="2" charset="2"/>
              <a:buNone/>
            </a:pPr>
            <a:r>
              <a:rPr lang="fr-FR" smtClean="0"/>
              <a:t>  Comportements, modes de vie, échelles de valeur se modifient rapidement.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Titre 1"/>
          <p:cNvSpPr>
            <a:spLocks noGrp="1"/>
          </p:cNvSpPr>
          <p:nvPr>
            <p:ph type="title"/>
          </p:nvPr>
        </p:nvSpPr>
        <p:spPr>
          <a:solidFill>
            <a:srgbClr val="FFFF00"/>
          </a:solidFill>
        </p:spPr>
        <p:txBody>
          <a:bodyPr/>
          <a:lstStyle/>
          <a:p>
            <a:r>
              <a:rPr lang="fr-FR" smtClean="0"/>
              <a:t>LES VARIABLES INCONTROLABLES</a:t>
            </a:r>
          </a:p>
        </p:txBody>
      </p:sp>
      <p:sp>
        <p:nvSpPr>
          <p:cNvPr id="346115" name="Espace réservé du contenu 2"/>
          <p:cNvSpPr>
            <a:spLocks noGrp="1"/>
          </p:cNvSpPr>
          <p:nvPr>
            <p:ph idx="1"/>
          </p:nvPr>
        </p:nvSpPr>
        <p:spPr/>
        <p:txBody>
          <a:bodyPr/>
          <a:lstStyle/>
          <a:p>
            <a:r>
              <a:rPr lang="fr-FR" smtClean="0"/>
              <a:t>Variables concurrentielles: </a:t>
            </a:r>
          </a:p>
          <a:p>
            <a:pPr>
              <a:buFont typeface="Wingdings" pitchFamily="2" charset="2"/>
              <a:buNone/>
            </a:pPr>
            <a:r>
              <a:rPr lang="fr-FR" smtClean="0"/>
              <a:t> On ne peut pas prévoir les actions qu’entreprendront les concurrents, les nouveaux produits qu’ils lanceront, ceux qui échoueront.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p:cNvSpPr>
          <p:nvPr>
            <p:ph type="ctrTitle"/>
          </p:nvPr>
        </p:nvSpPr>
        <p:spPr>
          <a:xfrm>
            <a:off x="0" y="981075"/>
            <a:ext cx="9144000" cy="1223963"/>
          </a:xfrm>
          <a:solidFill>
            <a:srgbClr val="FFFF00"/>
          </a:solidFill>
          <a:ln>
            <a:solidFill>
              <a:schemeClr val="accent1"/>
            </a:solidFill>
          </a:ln>
        </p:spPr>
        <p:txBody>
          <a:bodyPr/>
          <a:lstStyle/>
          <a:p>
            <a:pPr eaLnBrk="1" hangingPunct="1"/>
            <a:r>
              <a:rPr lang="fr-FR" sz="3600" b="1" smtClean="0">
                <a:solidFill>
                  <a:srgbClr val="FF0000"/>
                </a:solidFill>
                <a:latin typeface="Arial" pitchFamily="34" charset="0"/>
                <a:cs typeface="Arial" pitchFamily="34" charset="0"/>
              </a:rPr>
              <a:t>                  Des questions ?</a:t>
            </a:r>
            <a:br>
              <a:rPr lang="fr-FR" sz="3600" b="1" smtClean="0">
                <a:solidFill>
                  <a:srgbClr val="FF0000"/>
                </a:solidFill>
                <a:latin typeface="Arial" pitchFamily="34" charset="0"/>
                <a:cs typeface="Arial" pitchFamily="34" charset="0"/>
              </a:rPr>
            </a:br>
            <a:r>
              <a:rPr lang="fr-FR" sz="3600" b="1" smtClean="0">
                <a:solidFill>
                  <a:srgbClr val="FF0000"/>
                </a:solidFill>
                <a:latin typeface="Arial" pitchFamily="34" charset="0"/>
                <a:cs typeface="Arial" pitchFamily="34" charset="0"/>
              </a:rPr>
              <a:t>          Rappel des id</a:t>
            </a:r>
            <a:r>
              <a:rPr lang="fr-FR" sz="3600" b="1" smtClean="0">
                <a:solidFill>
                  <a:srgbClr val="FF0000"/>
                </a:solidFill>
                <a:cs typeface="Arial" pitchFamily="34" charset="0"/>
              </a:rPr>
              <a:t>é</a:t>
            </a:r>
            <a:r>
              <a:rPr lang="fr-FR" sz="3600" b="1" smtClean="0">
                <a:solidFill>
                  <a:srgbClr val="FF0000"/>
                </a:solidFill>
                <a:latin typeface="Arial" pitchFamily="34" charset="0"/>
                <a:cs typeface="Arial" pitchFamily="34" charset="0"/>
              </a:rPr>
              <a:t>es phares</a:t>
            </a:r>
          </a:p>
        </p:txBody>
      </p:sp>
      <p:pic>
        <p:nvPicPr>
          <p:cNvPr id="347139" name="Picture 3" descr="ModeleMarketing"/>
          <p:cNvPicPr>
            <a:picLocks noChangeAspect="1" noChangeArrowheads="1"/>
          </p:cNvPicPr>
          <p:nvPr/>
        </p:nvPicPr>
        <p:blipFill>
          <a:blip r:embed="rId3" cstate="print"/>
          <a:srcRect/>
          <a:stretch>
            <a:fillRect/>
          </a:stretch>
        </p:blipFill>
        <p:spPr bwMode="auto">
          <a:xfrm>
            <a:off x="3779838" y="2852738"/>
            <a:ext cx="3582987" cy="3240087"/>
          </a:xfrm>
          <a:prstGeom prst="rect">
            <a:avLst/>
          </a:prstGeom>
          <a:solidFill>
            <a:srgbClr val="FFFF00"/>
          </a:solid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Titre 1"/>
          <p:cNvSpPr>
            <a:spLocks noGrp="1"/>
          </p:cNvSpPr>
          <p:nvPr>
            <p:ph type="title"/>
          </p:nvPr>
        </p:nvSpPr>
        <p:spPr/>
        <p:txBody>
          <a:bodyPr/>
          <a:lstStyle/>
          <a:p>
            <a:r>
              <a:rPr lang="fr-FR" smtClean="0"/>
              <a:t>EXERCICE</a:t>
            </a:r>
          </a:p>
        </p:txBody>
      </p:sp>
      <p:sp>
        <p:nvSpPr>
          <p:cNvPr id="348163" name="Espace réservé du contenu 2"/>
          <p:cNvSpPr>
            <a:spLocks noGrp="1"/>
          </p:cNvSpPr>
          <p:nvPr>
            <p:ph idx="1"/>
          </p:nvPr>
        </p:nvSpPr>
        <p:spPr>
          <a:solidFill>
            <a:srgbClr val="FFFF00"/>
          </a:solidFill>
        </p:spPr>
        <p:txBody>
          <a:bodyPr/>
          <a:lstStyle/>
          <a:p>
            <a:r>
              <a:rPr lang="fr-FR" sz="2400" b="1" dirty="0" smtClean="0"/>
              <a:t>Définir le besoin en marketing ?</a:t>
            </a:r>
            <a:endParaRPr lang="fr-FR" sz="2400" dirty="0" smtClean="0"/>
          </a:p>
          <a:p>
            <a:r>
              <a:rPr lang="fr-FR" sz="2400" b="1" dirty="0" smtClean="0"/>
              <a:t>Définir le marché de l’entreprise ?</a:t>
            </a:r>
            <a:endParaRPr lang="fr-FR" sz="2400" dirty="0" smtClean="0"/>
          </a:p>
          <a:p>
            <a:r>
              <a:rPr lang="fr-FR" sz="2400" b="1" dirty="0" smtClean="0"/>
              <a:t>Expliquer ce que sont les non consommateurs relatifs ?</a:t>
            </a:r>
            <a:endParaRPr lang="fr-FR" sz="2400" dirty="0" smtClean="0"/>
          </a:p>
          <a:p>
            <a:r>
              <a:rPr lang="fr-FR" sz="2400" b="1" dirty="0" smtClean="0"/>
              <a:t>Expliquer ce que sont les non consommateurs absolus ?</a:t>
            </a:r>
            <a:endParaRPr lang="fr-FR" sz="2400" dirty="0" smtClean="0"/>
          </a:p>
          <a:p>
            <a:r>
              <a:rPr lang="fr-FR" sz="2400" b="1" dirty="0" smtClean="0"/>
              <a:t>Définir le marché environnant ?</a:t>
            </a:r>
            <a:endParaRPr lang="fr-FR" sz="2400" dirty="0" smtClean="0"/>
          </a:p>
          <a:p>
            <a:r>
              <a:rPr lang="fr-FR" sz="2400" b="1" dirty="0" smtClean="0"/>
              <a:t>Définir le marché support ?</a:t>
            </a:r>
            <a:endParaRPr lang="fr-FR" sz="24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Titre 1"/>
          <p:cNvSpPr>
            <a:spLocks noGrp="1"/>
          </p:cNvSpPr>
          <p:nvPr>
            <p:ph type="title"/>
          </p:nvPr>
        </p:nvSpPr>
        <p:spPr/>
        <p:txBody>
          <a:bodyPr/>
          <a:lstStyle/>
          <a:p>
            <a:r>
              <a:rPr lang="fr-FR" smtClean="0"/>
              <a:t>EXERCICE</a:t>
            </a:r>
          </a:p>
        </p:txBody>
      </p:sp>
      <p:sp>
        <p:nvSpPr>
          <p:cNvPr id="349187" name="Espace réservé du contenu 2"/>
          <p:cNvSpPr>
            <a:spLocks noGrp="1"/>
          </p:cNvSpPr>
          <p:nvPr>
            <p:ph idx="1"/>
          </p:nvPr>
        </p:nvSpPr>
        <p:spPr>
          <a:solidFill>
            <a:srgbClr val="FFFF00"/>
          </a:solidFill>
        </p:spPr>
        <p:txBody>
          <a:bodyPr/>
          <a:lstStyle/>
          <a:p>
            <a:r>
              <a:rPr lang="fr-FR" b="1" dirty="0" smtClean="0"/>
              <a:t>Citer les variables contrôlables par l’entreprise ?</a:t>
            </a:r>
            <a:endParaRPr lang="fr-FR" dirty="0" smtClean="0"/>
          </a:p>
          <a:p>
            <a:r>
              <a:rPr lang="fr-FR" b="1" dirty="0" smtClean="0"/>
              <a:t>Citer les éléments du marketing mix ?</a:t>
            </a:r>
            <a:endParaRPr lang="fr-FR" dirty="0" smtClean="0"/>
          </a:p>
          <a:p>
            <a:r>
              <a:rPr lang="fr-FR" b="1" dirty="0" smtClean="0"/>
              <a:t>Donner un exemple de part de marché ?</a:t>
            </a:r>
            <a:endParaRPr lang="fr-FR"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Titre 1"/>
          <p:cNvSpPr>
            <a:spLocks noGrp="1"/>
          </p:cNvSpPr>
          <p:nvPr>
            <p:ph type="title"/>
          </p:nvPr>
        </p:nvSpPr>
        <p:spPr/>
        <p:txBody>
          <a:bodyPr/>
          <a:lstStyle/>
          <a:p>
            <a:r>
              <a:rPr lang="fr-FR" smtClean="0"/>
              <a:t>EXERCICES</a:t>
            </a:r>
          </a:p>
        </p:txBody>
      </p:sp>
      <p:sp>
        <p:nvSpPr>
          <p:cNvPr id="350211" name="Espace réservé du contenu 2"/>
          <p:cNvSpPr>
            <a:spLocks noGrp="1"/>
          </p:cNvSpPr>
          <p:nvPr>
            <p:ph idx="1"/>
          </p:nvPr>
        </p:nvSpPr>
        <p:spPr>
          <a:xfrm>
            <a:off x="1371600" y="1989138"/>
            <a:ext cx="7772400" cy="4114800"/>
          </a:xfrm>
          <a:solidFill>
            <a:srgbClr val="FFFF00"/>
          </a:solidFill>
        </p:spPr>
        <p:txBody>
          <a:bodyPr/>
          <a:lstStyle/>
          <a:p>
            <a:r>
              <a:rPr lang="fr-FR" b="1" smtClean="0"/>
              <a:t>Donner un exemple de besoin physiologique ?</a:t>
            </a:r>
            <a:endParaRPr lang="fr-FR" smtClean="0"/>
          </a:p>
          <a:p>
            <a:r>
              <a:rPr lang="fr-FR" b="1" smtClean="0"/>
              <a:t> Donner un exemple de besoin de sécurité ?</a:t>
            </a:r>
            <a:endParaRPr lang="fr-FR" smtClean="0"/>
          </a:p>
          <a:p>
            <a:r>
              <a:rPr lang="fr-FR" b="1" smtClean="0"/>
              <a:t> Donner un exemple de besoin d’estime ?</a:t>
            </a:r>
            <a:endParaRPr lang="fr-FR" smtClean="0"/>
          </a:p>
          <a:p>
            <a:r>
              <a:rPr lang="fr-FR" b="1" smtClean="0"/>
              <a:t> Rôles de la pyramide de Maslow ?  </a:t>
            </a:r>
            <a:endParaRPr lang="fr-FR" smtClean="0"/>
          </a:p>
          <a:p>
            <a:r>
              <a:rPr lang="fr-FR" b="1" smtClean="0"/>
              <a:t> </a:t>
            </a:r>
            <a:endParaRPr lang="fr-FR"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Titre 1"/>
          <p:cNvSpPr>
            <a:spLocks noGrp="1"/>
          </p:cNvSpPr>
          <p:nvPr>
            <p:ph type="title"/>
          </p:nvPr>
        </p:nvSpPr>
        <p:spPr/>
        <p:txBody>
          <a:bodyPr/>
          <a:lstStyle/>
          <a:p>
            <a:r>
              <a:rPr lang="fr-FR" smtClean="0"/>
              <a:t>EXERCICES</a:t>
            </a:r>
          </a:p>
        </p:txBody>
      </p:sp>
      <p:sp>
        <p:nvSpPr>
          <p:cNvPr id="351235" name="Espace réservé du contenu 2"/>
          <p:cNvSpPr>
            <a:spLocks noGrp="1"/>
          </p:cNvSpPr>
          <p:nvPr>
            <p:ph idx="1"/>
          </p:nvPr>
        </p:nvSpPr>
        <p:spPr/>
        <p:txBody>
          <a:bodyPr/>
          <a:lstStyle/>
          <a:p>
            <a:r>
              <a:rPr lang="fr-FR" sz="2400" b="1" smtClean="0"/>
              <a:t>Donner cinq critères de segmentation de la demande ?</a:t>
            </a:r>
          </a:p>
          <a:p>
            <a:r>
              <a:rPr lang="fr-FR" sz="2400" b="1" smtClean="0"/>
              <a:t> Définir le système d’information marketing ?</a:t>
            </a:r>
            <a:endParaRPr lang="fr-FR" sz="2400" smtClean="0"/>
          </a:p>
          <a:p>
            <a:r>
              <a:rPr lang="fr-FR" sz="2400" b="1" smtClean="0"/>
              <a:t>Citez cinq variables incontrôlables ?</a:t>
            </a:r>
            <a:endParaRPr lang="fr-FR" sz="2400" smtClean="0"/>
          </a:p>
          <a:p>
            <a:endParaRPr lang="fr-FR" sz="2400" b="1" smtClean="0"/>
          </a:p>
          <a:p>
            <a:endParaRPr lang="fr-FR" sz="2400" smtClean="0"/>
          </a:p>
          <a:p>
            <a:endParaRPr lang="fr-FR" smtClean="0"/>
          </a:p>
          <a:p>
            <a:endParaRPr lang="fr-FR" smtClean="0"/>
          </a:p>
          <a:p>
            <a:endParaRPr lang="fr-FR" smtClean="0"/>
          </a:p>
          <a:p>
            <a:endParaRPr lang="fr-FR"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Titre 1"/>
          <p:cNvSpPr>
            <a:spLocks noGrp="1"/>
          </p:cNvSpPr>
          <p:nvPr>
            <p:ph type="title"/>
          </p:nvPr>
        </p:nvSpPr>
        <p:spPr/>
        <p:txBody>
          <a:bodyPr/>
          <a:lstStyle/>
          <a:p>
            <a:r>
              <a:rPr lang="fr-FR" smtClean="0"/>
              <a:t>EXERCICE</a:t>
            </a:r>
          </a:p>
        </p:txBody>
      </p:sp>
      <p:sp>
        <p:nvSpPr>
          <p:cNvPr id="352259" name="Espace réservé du contenu 2"/>
          <p:cNvSpPr>
            <a:spLocks noGrp="1"/>
          </p:cNvSpPr>
          <p:nvPr>
            <p:ph idx="1"/>
          </p:nvPr>
        </p:nvSpPr>
        <p:spPr/>
        <p:txBody>
          <a:bodyPr/>
          <a:lstStyle/>
          <a:p>
            <a:r>
              <a:rPr lang="fr-FR" sz="2400" b="1" dirty="0" smtClean="0"/>
              <a:t>Définir le système d’information marketing ?</a:t>
            </a:r>
            <a:endParaRPr lang="fr-FR" sz="2400" dirty="0" smtClean="0"/>
          </a:p>
          <a:p>
            <a:r>
              <a:rPr lang="fr-FR" sz="2400" b="1" dirty="0" smtClean="0"/>
              <a:t>Expliquer les rôles du packaging ?</a:t>
            </a:r>
            <a:endParaRPr lang="fr-FR" sz="2400" dirty="0" smtClean="0"/>
          </a:p>
          <a:p>
            <a:r>
              <a:rPr lang="fr-FR" sz="2400" b="1" dirty="0" smtClean="0"/>
              <a:t>Citez cinq variables incontrôlables ?</a:t>
            </a:r>
            <a:endParaRPr lang="fr-FR" sz="2400" dirty="0" smtClean="0"/>
          </a:p>
          <a:p>
            <a:r>
              <a:rPr lang="fr-FR" sz="2400" b="1" dirty="0" smtClean="0"/>
              <a:t>Décrivez  a l’aide d’exemples une stratégie de marketing différenciée ?  </a:t>
            </a:r>
            <a:endParaRPr lang="fr-FR" sz="24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Titre 1"/>
          <p:cNvSpPr>
            <a:spLocks noGrp="1"/>
          </p:cNvSpPr>
          <p:nvPr>
            <p:ph type="title"/>
          </p:nvPr>
        </p:nvSpPr>
        <p:spPr/>
        <p:txBody>
          <a:bodyPr/>
          <a:lstStyle/>
          <a:p>
            <a:r>
              <a:rPr lang="fr-FR" smtClean="0"/>
              <a:t>EXERCICE</a:t>
            </a:r>
          </a:p>
        </p:txBody>
      </p:sp>
      <p:sp>
        <p:nvSpPr>
          <p:cNvPr id="353283" name="Espace réservé du contenu 2"/>
          <p:cNvSpPr>
            <a:spLocks noGrp="1"/>
          </p:cNvSpPr>
          <p:nvPr>
            <p:ph idx="1"/>
          </p:nvPr>
        </p:nvSpPr>
        <p:spPr/>
        <p:txBody>
          <a:bodyPr/>
          <a:lstStyle/>
          <a:p>
            <a:r>
              <a:rPr lang="fr-FR" sz="2400" b="1" smtClean="0"/>
              <a:t>Donner cinq critères de segmentation de la demande ?</a:t>
            </a:r>
            <a:endParaRPr lang="fr-FR" sz="2400" smtClean="0"/>
          </a:p>
          <a:p>
            <a:r>
              <a:rPr lang="fr-FR" sz="2400" b="1" smtClean="0"/>
              <a:t>Définir les phases du cycle de vie d’un produit ?</a:t>
            </a:r>
            <a:endParaRPr lang="fr-FR" sz="2400" smtClean="0"/>
          </a:p>
          <a:p>
            <a:r>
              <a:rPr lang="fr-FR" sz="2400" b="1" smtClean="0"/>
              <a:t>Définir la stratégie d’écrémage ?</a:t>
            </a:r>
            <a:endParaRPr lang="fr-FR" sz="2400" smtClean="0"/>
          </a:p>
          <a:p>
            <a:r>
              <a:rPr lang="fr-FR" sz="2400" b="1" smtClean="0"/>
              <a:t>Donner un exemple de circuit de distribution ?</a:t>
            </a:r>
            <a:endParaRPr lang="fr-FR" sz="2400" smtClean="0"/>
          </a:p>
          <a:p>
            <a:r>
              <a:rPr lang="fr-FR" sz="2400" b="1" smtClean="0"/>
              <a:t>Donner un exemple de gamme de produits ?</a:t>
            </a:r>
            <a:endParaRPr lang="fr-FR" sz="2400" smtClean="0"/>
          </a:p>
          <a:p>
            <a:endParaRPr lang="fr-FR"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3"/>
          <p:cNvSpPr>
            <a:spLocks noGrp="1"/>
          </p:cNvSpPr>
          <p:nvPr>
            <p:ph type="sldNum" sz="quarter" idx="12"/>
          </p:nvPr>
        </p:nvSpPr>
        <p:spPr>
          <a:xfrm>
            <a:off x="1162050" y="6243638"/>
            <a:ext cx="1905000" cy="457200"/>
          </a:xfrm>
        </p:spPr>
        <p:txBody>
          <a:bodyPr/>
          <a:lstStyle/>
          <a:p>
            <a:pPr algn="l">
              <a:defRPr/>
            </a:pPr>
            <a:fld id="{EE2833D5-26D4-4D5D-A268-C08031540891}" type="slidenum">
              <a:rPr lang="en-US"/>
              <a:pPr algn="l">
                <a:defRPr/>
              </a:pPr>
              <a:t>5</a:t>
            </a:fld>
            <a:endParaRPr lang="en-US"/>
          </a:p>
        </p:txBody>
      </p:sp>
      <p:sp>
        <p:nvSpPr>
          <p:cNvPr id="306179" name="Rectangle 2"/>
          <p:cNvSpPr>
            <a:spLocks noGrp="1" noChangeArrowheads="1"/>
          </p:cNvSpPr>
          <p:nvPr>
            <p:ph type="body" idx="1"/>
          </p:nvPr>
        </p:nvSpPr>
        <p:spPr>
          <a:xfrm>
            <a:off x="228600" y="914400"/>
            <a:ext cx="8763000" cy="533400"/>
          </a:xfrm>
        </p:spPr>
        <p:txBody>
          <a:bodyPr/>
          <a:lstStyle/>
          <a:p>
            <a:r>
              <a:rPr lang="fr-FR" sz="2400" dirty="0" smtClean="0"/>
              <a:t>Définition</a:t>
            </a:r>
          </a:p>
        </p:txBody>
      </p:sp>
      <p:sp>
        <p:nvSpPr>
          <p:cNvPr id="306180" name="Rectangle 3"/>
          <p:cNvSpPr>
            <a:spLocks noGrp="1" noChangeArrowheads="1"/>
          </p:cNvSpPr>
          <p:nvPr>
            <p:ph type="title"/>
          </p:nvPr>
        </p:nvSpPr>
        <p:spPr>
          <a:xfrm>
            <a:off x="228600" y="152400"/>
            <a:ext cx="8763000" cy="736600"/>
          </a:xfrm>
          <a:noFill/>
        </p:spPr>
        <p:txBody>
          <a:bodyPr>
            <a:normAutofit fontScale="90000"/>
          </a:bodyPr>
          <a:lstStyle/>
          <a:p>
            <a:r>
              <a:rPr lang="fr-FR" smtClean="0"/>
              <a:t>1 – Le système d’information mkt</a:t>
            </a:r>
          </a:p>
        </p:txBody>
      </p:sp>
      <p:pic>
        <p:nvPicPr>
          <p:cNvPr id="91148" name="Picture 12" descr="MCj03035710000[1]"/>
          <p:cNvPicPr>
            <a:picLocks noChangeAspect="1" noChangeArrowheads="1"/>
          </p:cNvPicPr>
          <p:nvPr/>
        </p:nvPicPr>
        <p:blipFill>
          <a:blip r:embed="rId2" cstate="print"/>
          <a:srcRect/>
          <a:stretch>
            <a:fillRect/>
          </a:stretch>
        </p:blipFill>
        <p:spPr bwMode="auto">
          <a:xfrm>
            <a:off x="2987675" y="2557463"/>
            <a:ext cx="3481388" cy="2713037"/>
          </a:xfrm>
          <a:prstGeom prst="rect">
            <a:avLst/>
          </a:prstGeom>
          <a:noFill/>
          <a:ln w="9525">
            <a:noFill/>
            <a:miter lim="800000"/>
            <a:headEnd/>
            <a:tailEnd/>
          </a:ln>
        </p:spPr>
      </p:pic>
      <p:sp>
        <p:nvSpPr>
          <p:cNvPr id="91149" name="Text Box 13"/>
          <p:cNvSpPr txBox="1">
            <a:spLocks noChangeArrowheads="1"/>
          </p:cNvSpPr>
          <p:nvPr/>
        </p:nvSpPr>
        <p:spPr bwMode="auto">
          <a:xfrm>
            <a:off x="4264025" y="1720850"/>
            <a:ext cx="977900" cy="457200"/>
          </a:xfrm>
          <a:prstGeom prst="rect">
            <a:avLst/>
          </a:prstGeom>
          <a:noFill/>
          <a:ln w="9525">
            <a:noFill/>
            <a:miter lim="800000"/>
            <a:headEnd/>
            <a:tailEnd/>
          </a:ln>
        </p:spPr>
        <p:txBody>
          <a:bodyPr wrap="none">
            <a:spAutoFit/>
          </a:bodyPr>
          <a:lstStyle/>
          <a:p>
            <a:r>
              <a:rPr lang="fr-FR" sz="2400"/>
              <a:t>clients</a:t>
            </a:r>
          </a:p>
        </p:txBody>
      </p:sp>
      <p:sp>
        <p:nvSpPr>
          <p:cNvPr id="91150" name="Text Box 14"/>
          <p:cNvSpPr txBox="1">
            <a:spLocks noChangeArrowheads="1"/>
          </p:cNvSpPr>
          <p:nvPr/>
        </p:nvSpPr>
        <p:spPr bwMode="auto">
          <a:xfrm>
            <a:off x="1979613" y="2276475"/>
            <a:ext cx="673100" cy="457200"/>
          </a:xfrm>
          <a:prstGeom prst="rect">
            <a:avLst/>
          </a:prstGeom>
          <a:noFill/>
          <a:ln w="9525">
            <a:noFill/>
            <a:miter lim="800000"/>
            <a:headEnd/>
            <a:tailEnd/>
          </a:ln>
        </p:spPr>
        <p:txBody>
          <a:bodyPr wrap="none">
            <a:spAutoFit/>
          </a:bodyPr>
          <a:lstStyle/>
          <a:p>
            <a:r>
              <a:rPr lang="fr-FR" sz="2400"/>
              <a:t>Etat</a:t>
            </a:r>
          </a:p>
        </p:txBody>
      </p:sp>
      <p:sp>
        <p:nvSpPr>
          <p:cNvPr id="91151" name="Text Box 15"/>
          <p:cNvSpPr txBox="1">
            <a:spLocks noChangeArrowheads="1"/>
          </p:cNvSpPr>
          <p:nvPr/>
        </p:nvSpPr>
        <p:spPr bwMode="auto">
          <a:xfrm>
            <a:off x="6804025" y="2852738"/>
            <a:ext cx="1941513" cy="457200"/>
          </a:xfrm>
          <a:prstGeom prst="rect">
            <a:avLst/>
          </a:prstGeom>
          <a:noFill/>
          <a:ln w="9525">
            <a:noFill/>
            <a:miter lim="800000"/>
            <a:headEnd/>
            <a:tailEnd/>
          </a:ln>
        </p:spPr>
        <p:txBody>
          <a:bodyPr wrap="none">
            <a:spAutoFit/>
          </a:bodyPr>
          <a:lstStyle/>
          <a:p>
            <a:r>
              <a:rPr lang="fr-FR" sz="2400"/>
              <a:t>administration</a:t>
            </a:r>
          </a:p>
        </p:txBody>
      </p:sp>
      <p:sp>
        <p:nvSpPr>
          <p:cNvPr id="91152" name="Text Box 16"/>
          <p:cNvSpPr txBox="1">
            <a:spLocks noChangeArrowheads="1"/>
          </p:cNvSpPr>
          <p:nvPr/>
        </p:nvSpPr>
        <p:spPr bwMode="auto">
          <a:xfrm>
            <a:off x="900113" y="3789363"/>
            <a:ext cx="1674812" cy="457200"/>
          </a:xfrm>
          <a:prstGeom prst="rect">
            <a:avLst/>
          </a:prstGeom>
          <a:noFill/>
          <a:ln w="9525">
            <a:noFill/>
            <a:miter lim="800000"/>
            <a:headEnd/>
            <a:tailEnd/>
          </a:ln>
        </p:spPr>
        <p:txBody>
          <a:bodyPr wrap="none">
            <a:spAutoFit/>
          </a:bodyPr>
          <a:lstStyle/>
          <a:p>
            <a:r>
              <a:rPr lang="fr-FR" sz="2400"/>
              <a:t>fournisseurs</a:t>
            </a:r>
          </a:p>
        </p:txBody>
      </p:sp>
      <p:sp>
        <p:nvSpPr>
          <p:cNvPr id="91153" name="Text Box 17"/>
          <p:cNvSpPr txBox="1">
            <a:spLocks noChangeArrowheads="1"/>
          </p:cNvSpPr>
          <p:nvPr/>
        </p:nvSpPr>
        <p:spPr bwMode="auto">
          <a:xfrm>
            <a:off x="1835150" y="5516563"/>
            <a:ext cx="1063625" cy="457200"/>
          </a:xfrm>
          <a:prstGeom prst="rect">
            <a:avLst/>
          </a:prstGeom>
          <a:noFill/>
          <a:ln w="9525">
            <a:noFill/>
            <a:miter lim="800000"/>
            <a:headEnd/>
            <a:tailEnd/>
          </a:ln>
        </p:spPr>
        <p:txBody>
          <a:bodyPr wrap="none">
            <a:spAutoFit/>
          </a:bodyPr>
          <a:lstStyle/>
          <a:p>
            <a:r>
              <a:rPr lang="fr-FR" sz="2400"/>
              <a:t>banque</a:t>
            </a:r>
          </a:p>
        </p:txBody>
      </p:sp>
      <p:sp>
        <p:nvSpPr>
          <p:cNvPr id="91154" name="Text Box 18"/>
          <p:cNvSpPr txBox="1">
            <a:spLocks noChangeArrowheads="1"/>
          </p:cNvSpPr>
          <p:nvPr/>
        </p:nvSpPr>
        <p:spPr bwMode="auto">
          <a:xfrm>
            <a:off x="5003800" y="5589588"/>
            <a:ext cx="1368425" cy="457200"/>
          </a:xfrm>
          <a:prstGeom prst="rect">
            <a:avLst/>
          </a:prstGeom>
          <a:noFill/>
          <a:ln w="9525">
            <a:noFill/>
            <a:miter lim="800000"/>
            <a:headEnd/>
            <a:tailEnd/>
          </a:ln>
        </p:spPr>
        <p:txBody>
          <a:bodyPr wrap="none">
            <a:spAutoFit/>
          </a:bodyPr>
          <a:lstStyle/>
          <a:p>
            <a:r>
              <a:rPr lang="fr-FR" sz="2400"/>
              <a:t>personnel</a:t>
            </a:r>
          </a:p>
        </p:txBody>
      </p:sp>
      <p:sp>
        <p:nvSpPr>
          <p:cNvPr id="91155" name="Text Box 19"/>
          <p:cNvSpPr txBox="1">
            <a:spLocks noChangeArrowheads="1"/>
          </p:cNvSpPr>
          <p:nvPr/>
        </p:nvSpPr>
        <p:spPr bwMode="auto">
          <a:xfrm>
            <a:off x="6804025" y="5013325"/>
            <a:ext cx="1976438" cy="457200"/>
          </a:xfrm>
          <a:prstGeom prst="rect">
            <a:avLst/>
          </a:prstGeom>
          <a:noFill/>
          <a:ln w="9525">
            <a:noFill/>
            <a:miter lim="800000"/>
            <a:headEnd/>
            <a:tailEnd/>
          </a:ln>
        </p:spPr>
        <p:txBody>
          <a:bodyPr wrap="none">
            <a:spAutoFit/>
          </a:bodyPr>
          <a:lstStyle/>
          <a:p>
            <a:r>
              <a:rPr lang="fr-FR" sz="2400"/>
              <a:t>consommateur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1148"/>
                                        </p:tgtEl>
                                        <p:attrNameLst>
                                          <p:attrName>style.visibility</p:attrName>
                                        </p:attrNameLst>
                                      </p:cBhvr>
                                      <p:to>
                                        <p:strVal val="visible"/>
                                      </p:to>
                                    </p:set>
                                    <p:animEffect transition="in" filter="checkerboard(across)">
                                      <p:cBhvr>
                                        <p:cTn id="7" dur="500"/>
                                        <p:tgtEl>
                                          <p:spTgt spid="911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1149"/>
                                        </p:tgtEl>
                                        <p:attrNameLst>
                                          <p:attrName>style.visibility</p:attrName>
                                        </p:attrNameLst>
                                      </p:cBhvr>
                                      <p:to>
                                        <p:strVal val="visible"/>
                                      </p:to>
                                    </p:set>
                                    <p:anim calcmode="lin" valueType="num">
                                      <p:cBhvr additive="base">
                                        <p:cTn id="12" dur="500" fill="hold"/>
                                        <p:tgtEl>
                                          <p:spTgt spid="91149"/>
                                        </p:tgtEl>
                                        <p:attrNameLst>
                                          <p:attrName>ppt_x</p:attrName>
                                        </p:attrNameLst>
                                      </p:cBhvr>
                                      <p:tavLst>
                                        <p:tav tm="0">
                                          <p:val>
                                            <p:strVal val="#ppt_x"/>
                                          </p:val>
                                        </p:tav>
                                        <p:tav tm="100000">
                                          <p:val>
                                            <p:strVal val="#ppt_x"/>
                                          </p:val>
                                        </p:tav>
                                      </p:tavLst>
                                    </p:anim>
                                    <p:anim calcmode="lin" valueType="num">
                                      <p:cBhvr additive="base">
                                        <p:cTn id="13" dur="500" fill="hold"/>
                                        <p:tgtEl>
                                          <p:spTgt spid="9114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1151"/>
                                        </p:tgtEl>
                                        <p:attrNameLst>
                                          <p:attrName>style.visibility</p:attrName>
                                        </p:attrNameLst>
                                      </p:cBhvr>
                                      <p:to>
                                        <p:strVal val="visible"/>
                                      </p:to>
                                    </p:set>
                                    <p:anim calcmode="lin" valueType="num">
                                      <p:cBhvr additive="base">
                                        <p:cTn id="18" dur="500" fill="hold"/>
                                        <p:tgtEl>
                                          <p:spTgt spid="91151"/>
                                        </p:tgtEl>
                                        <p:attrNameLst>
                                          <p:attrName>ppt_x</p:attrName>
                                        </p:attrNameLst>
                                      </p:cBhvr>
                                      <p:tavLst>
                                        <p:tav tm="0">
                                          <p:val>
                                            <p:strVal val="#ppt_x"/>
                                          </p:val>
                                        </p:tav>
                                        <p:tav tm="100000">
                                          <p:val>
                                            <p:strVal val="#ppt_x"/>
                                          </p:val>
                                        </p:tav>
                                      </p:tavLst>
                                    </p:anim>
                                    <p:anim calcmode="lin" valueType="num">
                                      <p:cBhvr additive="base">
                                        <p:cTn id="19" dur="500" fill="hold"/>
                                        <p:tgtEl>
                                          <p:spTgt spid="9115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1155"/>
                                        </p:tgtEl>
                                        <p:attrNameLst>
                                          <p:attrName>style.visibility</p:attrName>
                                        </p:attrNameLst>
                                      </p:cBhvr>
                                      <p:to>
                                        <p:strVal val="visible"/>
                                      </p:to>
                                    </p:set>
                                    <p:anim calcmode="lin" valueType="num">
                                      <p:cBhvr additive="base">
                                        <p:cTn id="24" dur="500" fill="hold"/>
                                        <p:tgtEl>
                                          <p:spTgt spid="91155"/>
                                        </p:tgtEl>
                                        <p:attrNameLst>
                                          <p:attrName>ppt_x</p:attrName>
                                        </p:attrNameLst>
                                      </p:cBhvr>
                                      <p:tavLst>
                                        <p:tav tm="0">
                                          <p:val>
                                            <p:strVal val="#ppt_x"/>
                                          </p:val>
                                        </p:tav>
                                        <p:tav tm="100000">
                                          <p:val>
                                            <p:strVal val="#ppt_x"/>
                                          </p:val>
                                        </p:tav>
                                      </p:tavLst>
                                    </p:anim>
                                    <p:anim calcmode="lin" valueType="num">
                                      <p:cBhvr additive="base">
                                        <p:cTn id="25" dur="500" fill="hold"/>
                                        <p:tgtEl>
                                          <p:spTgt spid="9115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1154"/>
                                        </p:tgtEl>
                                        <p:attrNameLst>
                                          <p:attrName>style.visibility</p:attrName>
                                        </p:attrNameLst>
                                      </p:cBhvr>
                                      <p:to>
                                        <p:strVal val="visible"/>
                                      </p:to>
                                    </p:set>
                                    <p:anim calcmode="lin" valueType="num">
                                      <p:cBhvr additive="base">
                                        <p:cTn id="30" dur="500" fill="hold"/>
                                        <p:tgtEl>
                                          <p:spTgt spid="91154"/>
                                        </p:tgtEl>
                                        <p:attrNameLst>
                                          <p:attrName>ppt_x</p:attrName>
                                        </p:attrNameLst>
                                      </p:cBhvr>
                                      <p:tavLst>
                                        <p:tav tm="0">
                                          <p:val>
                                            <p:strVal val="#ppt_x"/>
                                          </p:val>
                                        </p:tav>
                                        <p:tav tm="100000">
                                          <p:val>
                                            <p:strVal val="#ppt_x"/>
                                          </p:val>
                                        </p:tav>
                                      </p:tavLst>
                                    </p:anim>
                                    <p:anim calcmode="lin" valueType="num">
                                      <p:cBhvr additive="base">
                                        <p:cTn id="31" dur="500" fill="hold"/>
                                        <p:tgtEl>
                                          <p:spTgt spid="9115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1153"/>
                                        </p:tgtEl>
                                        <p:attrNameLst>
                                          <p:attrName>style.visibility</p:attrName>
                                        </p:attrNameLst>
                                      </p:cBhvr>
                                      <p:to>
                                        <p:strVal val="visible"/>
                                      </p:to>
                                    </p:set>
                                    <p:anim calcmode="lin" valueType="num">
                                      <p:cBhvr additive="base">
                                        <p:cTn id="36" dur="500" fill="hold"/>
                                        <p:tgtEl>
                                          <p:spTgt spid="91153"/>
                                        </p:tgtEl>
                                        <p:attrNameLst>
                                          <p:attrName>ppt_x</p:attrName>
                                        </p:attrNameLst>
                                      </p:cBhvr>
                                      <p:tavLst>
                                        <p:tav tm="0">
                                          <p:val>
                                            <p:strVal val="#ppt_x"/>
                                          </p:val>
                                        </p:tav>
                                        <p:tav tm="100000">
                                          <p:val>
                                            <p:strVal val="#ppt_x"/>
                                          </p:val>
                                        </p:tav>
                                      </p:tavLst>
                                    </p:anim>
                                    <p:anim calcmode="lin" valueType="num">
                                      <p:cBhvr additive="base">
                                        <p:cTn id="37" dur="500" fill="hold"/>
                                        <p:tgtEl>
                                          <p:spTgt spid="9115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91152"/>
                                        </p:tgtEl>
                                        <p:attrNameLst>
                                          <p:attrName>style.visibility</p:attrName>
                                        </p:attrNameLst>
                                      </p:cBhvr>
                                      <p:to>
                                        <p:strVal val="visible"/>
                                      </p:to>
                                    </p:set>
                                    <p:anim calcmode="lin" valueType="num">
                                      <p:cBhvr additive="base">
                                        <p:cTn id="42" dur="500" fill="hold"/>
                                        <p:tgtEl>
                                          <p:spTgt spid="91152"/>
                                        </p:tgtEl>
                                        <p:attrNameLst>
                                          <p:attrName>ppt_x</p:attrName>
                                        </p:attrNameLst>
                                      </p:cBhvr>
                                      <p:tavLst>
                                        <p:tav tm="0">
                                          <p:val>
                                            <p:strVal val="#ppt_x"/>
                                          </p:val>
                                        </p:tav>
                                        <p:tav tm="100000">
                                          <p:val>
                                            <p:strVal val="#ppt_x"/>
                                          </p:val>
                                        </p:tav>
                                      </p:tavLst>
                                    </p:anim>
                                    <p:anim calcmode="lin" valueType="num">
                                      <p:cBhvr additive="base">
                                        <p:cTn id="43" dur="500" fill="hold"/>
                                        <p:tgtEl>
                                          <p:spTgt spid="9115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91150"/>
                                        </p:tgtEl>
                                        <p:attrNameLst>
                                          <p:attrName>style.visibility</p:attrName>
                                        </p:attrNameLst>
                                      </p:cBhvr>
                                      <p:to>
                                        <p:strVal val="visible"/>
                                      </p:to>
                                    </p:set>
                                    <p:anim calcmode="lin" valueType="num">
                                      <p:cBhvr additive="base">
                                        <p:cTn id="48" dur="500" fill="hold"/>
                                        <p:tgtEl>
                                          <p:spTgt spid="91150"/>
                                        </p:tgtEl>
                                        <p:attrNameLst>
                                          <p:attrName>ppt_x</p:attrName>
                                        </p:attrNameLst>
                                      </p:cBhvr>
                                      <p:tavLst>
                                        <p:tav tm="0">
                                          <p:val>
                                            <p:strVal val="#ppt_x"/>
                                          </p:val>
                                        </p:tav>
                                        <p:tav tm="100000">
                                          <p:val>
                                            <p:strVal val="#ppt_x"/>
                                          </p:val>
                                        </p:tav>
                                      </p:tavLst>
                                    </p:anim>
                                    <p:anim calcmode="lin" valueType="num">
                                      <p:cBhvr additive="base">
                                        <p:cTn id="49" dur="500" fill="hold"/>
                                        <p:tgtEl>
                                          <p:spTgt spid="91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9" grpId="0"/>
      <p:bldP spid="91150" grpId="0"/>
      <p:bldP spid="91151" grpId="0"/>
      <p:bldP spid="91152" grpId="0"/>
      <p:bldP spid="91153" grpId="0"/>
      <p:bldP spid="91154" grpId="0"/>
      <p:bldP spid="9115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Titre 1"/>
          <p:cNvSpPr>
            <a:spLocks noGrp="1"/>
          </p:cNvSpPr>
          <p:nvPr>
            <p:ph type="title"/>
          </p:nvPr>
        </p:nvSpPr>
        <p:spPr/>
        <p:txBody>
          <a:bodyPr/>
          <a:lstStyle/>
          <a:p>
            <a:r>
              <a:rPr lang="fr-FR" smtClean="0"/>
              <a:t>EXERCICES</a:t>
            </a:r>
          </a:p>
        </p:txBody>
      </p:sp>
      <p:sp>
        <p:nvSpPr>
          <p:cNvPr id="354307" name="Espace réservé du contenu 2"/>
          <p:cNvSpPr>
            <a:spLocks noGrp="1"/>
          </p:cNvSpPr>
          <p:nvPr>
            <p:ph idx="1"/>
          </p:nvPr>
        </p:nvSpPr>
        <p:spPr/>
        <p:txBody>
          <a:bodyPr/>
          <a:lstStyle/>
          <a:p>
            <a:r>
              <a:rPr lang="fr-FR" sz="1800" b="1" smtClean="0">
                <a:latin typeface="Arial" pitchFamily="34" charset="0"/>
                <a:cs typeface="Arial" pitchFamily="34" charset="0"/>
              </a:rPr>
              <a:t>Expliquez a l’aide d’exemples ce que sont les NCA et les NCR   (</a:t>
            </a:r>
            <a:r>
              <a:rPr lang="fr-FR" sz="1400" smtClean="0">
                <a:latin typeface="Arial" pitchFamily="34" charset="0"/>
                <a:cs typeface="Arial" pitchFamily="34" charset="0"/>
              </a:rPr>
              <a:t>NON CONSOMMATEURS ABSOLUS ET RELATIFS ?)</a:t>
            </a:r>
          </a:p>
          <a:p>
            <a:r>
              <a:rPr lang="fr-FR" sz="1800" b="1" smtClean="0">
                <a:latin typeface="Arial" pitchFamily="34" charset="0"/>
                <a:cs typeface="Arial" pitchFamily="34" charset="0"/>
              </a:rPr>
              <a:t>Pour le marche des Imprimantes laser , vous devez identifier :</a:t>
            </a:r>
            <a:endParaRPr lang="fr-FR" sz="1800" smtClean="0">
              <a:latin typeface="Arial" pitchFamily="34" charset="0"/>
              <a:cs typeface="Arial" pitchFamily="34" charset="0"/>
            </a:endParaRPr>
          </a:p>
          <a:p>
            <a:r>
              <a:rPr lang="fr-FR" sz="1800" b="1" smtClean="0">
                <a:latin typeface="Arial" pitchFamily="34" charset="0"/>
                <a:cs typeface="Arial" pitchFamily="34" charset="0"/>
              </a:rPr>
              <a:t>le marche générique ?</a:t>
            </a:r>
            <a:endParaRPr lang="fr-FR" sz="1800" smtClean="0">
              <a:latin typeface="Arial" pitchFamily="34" charset="0"/>
              <a:cs typeface="Arial" pitchFamily="34" charset="0"/>
            </a:endParaRPr>
          </a:p>
          <a:p>
            <a:r>
              <a:rPr lang="fr-FR" sz="1800" b="1" smtClean="0">
                <a:latin typeface="Arial" pitchFamily="34" charset="0"/>
                <a:cs typeface="Arial" pitchFamily="34" charset="0"/>
              </a:rPr>
              <a:t>le marche support ?</a:t>
            </a:r>
            <a:endParaRPr lang="fr-FR" sz="1800" smtClean="0">
              <a:latin typeface="Arial" pitchFamily="34" charset="0"/>
              <a:cs typeface="Arial" pitchFamily="34" charset="0"/>
            </a:endParaRPr>
          </a:p>
          <a:p>
            <a:r>
              <a:rPr lang="fr-FR" sz="1800" b="1" smtClean="0">
                <a:latin typeface="Arial" pitchFamily="34" charset="0"/>
                <a:cs typeface="Arial" pitchFamily="34" charset="0"/>
              </a:rPr>
              <a:t>le marche environnant ?</a:t>
            </a:r>
            <a:endParaRPr lang="fr-FR" sz="1800" smtClean="0">
              <a:latin typeface="Arial" pitchFamily="34" charset="0"/>
              <a:cs typeface="Arial" pitchFamily="34" charset="0"/>
            </a:endParaRPr>
          </a:p>
          <a:p>
            <a:r>
              <a:rPr lang="fr-FR" sz="1800" b="1" smtClean="0">
                <a:latin typeface="Arial" pitchFamily="34" charset="0"/>
                <a:cs typeface="Arial" pitchFamily="34" charset="0"/>
              </a:rPr>
              <a:t>les  NCR ?</a:t>
            </a:r>
            <a:endParaRPr lang="fr-FR" sz="1800" smtClean="0">
              <a:latin typeface="Arial" pitchFamily="34" charset="0"/>
              <a:cs typeface="Arial" pitchFamily="34" charset="0"/>
            </a:endParaRPr>
          </a:p>
          <a:p>
            <a:r>
              <a:rPr lang="fr-FR" sz="1800" b="1" smtClean="0">
                <a:latin typeface="Arial" pitchFamily="34" charset="0"/>
                <a:cs typeface="Arial" pitchFamily="34" charset="0"/>
              </a:rPr>
              <a:t>les NCA ?</a:t>
            </a:r>
            <a:endParaRPr lang="fr-FR" sz="180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Titre 1"/>
          <p:cNvSpPr>
            <a:spLocks noGrp="1"/>
          </p:cNvSpPr>
          <p:nvPr>
            <p:ph type="title"/>
          </p:nvPr>
        </p:nvSpPr>
        <p:spPr/>
        <p:txBody>
          <a:bodyPr/>
          <a:lstStyle/>
          <a:p>
            <a:endParaRPr lang="fr-FR" smtClean="0"/>
          </a:p>
        </p:txBody>
      </p:sp>
      <p:sp>
        <p:nvSpPr>
          <p:cNvPr id="355331" name="Espace réservé du contenu 2"/>
          <p:cNvSpPr>
            <a:spLocks noGrp="1"/>
          </p:cNvSpPr>
          <p:nvPr>
            <p:ph idx="1"/>
          </p:nvPr>
        </p:nvSpPr>
        <p:spPr/>
        <p:txBody>
          <a:bodyPr/>
          <a:lstStyle/>
          <a:p>
            <a:r>
              <a:rPr lang="fr-FR" b="1" dirty="0" smtClean="0"/>
              <a:t>Pour le marche de L’AUTOMOBILE , vous devez identifier :</a:t>
            </a:r>
            <a:endParaRPr lang="fr-FR" dirty="0" smtClean="0"/>
          </a:p>
          <a:p>
            <a:r>
              <a:rPr lang="fr-FR" b="1" dirty="0" smtClean="0"/>
              <a:t>le marche générique ?</a:t>
            </a:r>
            <a:endParaRPr lang="fr-FR" dirty="0" smtClean="0"/>
          </a:p>
          <a:p>
            <a:r>
              <a:rPr lang="fr-FR" b="1" dirty="0" smtClean="0"/>
              <a:t>le marche support ?</a:t>
            </a:r>
            <a:endParaRPr lang="fr-FR" dirty="0" smtClean="0"/>
          </a:p>
          <a:p>
            <a:r>
              <a:rPr lang="fr-FR" b="1" dirty="0" smtClean="0"/>
              <a:t>le marche environnant ?</a:t>
            </a:r>
            <a:endParaRPr lang="fr-FR" dirty="0" smtClean="0"/>
          </a:p>
          <a:p>
            <a:r>
              <a:rPr lang="fr-FR" b="1" dirty="0" smtClean="0"/>
              <a:t>les  NCR ?</a:t>
            </a:r>
            <a:endParaRPr lang="fr-FR" dirty="0" smtClean="0"/>
          </a:p>
          <a:p>
            <a:r>
              <a:rPr lang="fr-FR" b="1" dirty="0" smtClean="0"/>
              <a:t>les NCA ?</a:t>
            </a:r>
            <a:endParaRPr lang="fr-FR" dirty="0" smtClean="0"/>
          </a:p>
          <a:p>
            <a:endParaRPr lang="fr-FR" dirty="0" smtClean="0"/>
          </a:p>
          <a:p>
            <a:endParaRPr lang="fr-FR" dirty="0" smtClean="0"/>
          </a:p>
          <a:p>
            <a:endParaRPr lang="fr-FR"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Titre 1"/>
          <p:cNvSpPr>
            <a:spLocks noGrp="1"/>
          </p:cNvSpPr>
          <p:nvPr>
            <p:ph type="title"/>
          </p:nvPr>
        </p:nvSpPr>
        <p:spPr/>
        <p:txBody>
          <a:bodyPr/>
          <a:lstStyle/>
          <a:p>
            <a:endParaRPr lang="fr-FR" smtClean="0"/>
          </a:p>
        </p:txBody>
      </p:sp>
      <p:sp>
        <p:nvSpPr>
          <p:cNvPr id="356355" name="Espace réservé du contenu 2"/>
          <p:cNvSpPr>
            <a:spLocks noGrp="1"/>
          </p:cNvSpPr>
          <p:nvPr>
            <p:ph idx="1"/>
          </p:nvPr>
        </p:nvSpPr>
        <p:spPr/>
        <p:txBody>
          <a:bodyPr/>
          <a:lstStyle/>
          <a:p>
            <a:r>
              <a:rPr lang="fr-FR" b="1" smtClean="0"/>
              <a:t>Définir les phases du cycle de vie d’un produit ?</a:t>
            </a:r>
            <a:endParaRPr lang="fr-FR" smtClean="0"/>
          </a:p>
          <a:p>
            <a:r>
              <a:rPr lang="fr-FR" b="1" smtClean="0"/>
              <a:t>Définir la stratégie d’écrémage ?</a:t>
            </a:r>
            <a:endParaRPr lang="fr-FR" smtClean="0"/>
          </a:p>
          <a:p>
            <a:r>
              <a:rPr lang="fr-FR" b="1" smtClean="0"/>
              <a:t>Donner un exemple de circuit de distribution ?</a:t>
            </a:r>
            <a:endParaRPr lang="fr-FR" smtClean="0"/>
          </a:p>
          <a:p>
            <a:r>
              <a:rPr lang="fr-FR" b="1" smtClean="0"/>
              <a:t>Donner un exemple de gamme de produits ?</a:t>
            </a:r>
            <a:endParaRPr lang="fr-FR" smtClean="0"/>
          </a:p>
          <a:p>
            <a:endParaRPr lang="fr-FR"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itre 1"/>
          <p:cNvSpPr>
            <a:spLocks noGrp="1"/>
          </p:cNvSpPr>
          <p:nvPr>
            <p:ph type="title"/>
          </p:nvPr>
        </p:nvSpPr>
        <p:spPr/>
        <p:txBody>
          <a:bodyPr/>
          <a:lstStyle/>
          <a:p>
            <a:endParaRPr lang="fr-FR" smtClean="0"/>
          </a:p>
        </p:txBody>
      </p:sp>
      <p:sp>
        <p:nvSpPr>
          <p:cNvPr id="3" name="Espace réservé du contenu 2"/>
          <p:cNvSpPr>
            <a:spLocks noGrp="1"/>
          </p:cNvSpPr>
          <p:nvPr>
            <p:ph idx="1"/>
          </p:nvPr>
        </p:nvSpPr>
        <p:spPr/>
        <p:txBody>
          <a:bodyPr>
            <a:normAutofit fontScale="92500" lnSpcReduction="10000"/>
          </a:bodyPr>
          <a:lstStyle/>
          <a:p>
            <a:pPr>
              <a:defRPr/>
            </a:pPr>
            <a:r>
              <a:rPr lang="fr-FR" cap="all" dirty="0" smtClean="0"/>
              <a:t>pour le marche des IMPRIMANTES LASER , vous devez identifier :</a:t>
            </a:r>
            <a:endParaRPr lang="fr-FR" dirty="0" smtClean="0"/>
          </a:p>
          <a:p>
            <a:pPr>
              <a:defRPr/>
            </a:pPr>
            <a:r>
              <a:rPr lang="fr-FR" cap="all" dirty="0" smtClean="0"/>
              <a:t> le marche </a:t>
            </a:r>
            <a:r>
              <a:rPr lang="fr-FR" cap="all" dirty="0" err="1" smtClean="0"/>
              <a:t>generique</a:t>
            </a:r>
            <a:r>
              <a:rPr lang="fr-FR" cap="all" dirty="0" smtClean="0"/>
              <a:t> ?</a:t>
            </a:r>
            <a:endParaRPr lang="fr-FR" dirty="0" smtClean="0"/>
          </a:p>
          <a:p>
            <a:pPr>
              <a:defRPr/>
            </a:pPr>
            <a:r>
              <a:rPr lang="fr-FR" cap="all" dirty="0" smtClean="0"/>
              <a:t>le marche support ?</a:t>
            </a:r>
            <a:endParaRPr lang="fr-FR" dirty="0" smtClean="0"/>
          </a:p>
          <a:p>
            <a:pPr>
              <a:defRPr/>
            </a:pPr>
            <a:r>
              <a:rPr lang="fr-FR" cap="all" dirty="0" smtClean="0"/>
              <a:t>le marche environnant ?</a:t>
            </a:r>
            <a:endParaRPr lang="fr-FR" dirty="0" smtClean="0"/>
          </a:p>
          <a:p>
            <a:pPr>
              <a:defRPr/>
            </a:pPr>
            <a:r>
              <a:rPr lang="fr-FR" cap="all" dirty="0" smtClean="0"/>
              <a:t>les  </a:t>
            </a:r>
            <a:r>
              <a:rPr lang="fr-FR" cap="all" dirty="0" err="1" smtClean="0"/>
              <a:t>ncr</a:t>
            </a:r>
            <a:r>
              <a:rPr lang="fr-FR" cap="all" dirty="0" smtClean="0"/>
              <a:t> ?</a:t>
            </a:r>
            <a:endParaRPr lang="fr-FR" dirty="0" smtClean="0"/>
          </a:p>
          <a:p>
            <a:pPr>
              <a:defRPr/>
            </a:pPr>
            <a:r>
              <a:rPr lang="fr-FR" cap="all" dirty="0" smtClean="0"/>
              <a:t>les </a:t>
            </a:r>
            <a:r>
              <a:rPr lang="fr-FR" cap="all" dirty="0" err="1" smtClean="0"/>
              <a:t>nca</a:t>
            </a:r>
            <a:r>
              <a:rPr lang="fr-FR" cap="all" dirty="0" smtClean="0"/>
              <a:t> ?</a:t>
            </a:r>
            <a:endParaRPr lang="fr-FR" dirty="0" smtClean="0"/>
          </a:p>
          <a:p>
            <a:pPr>
              <a:defRPr/>
            </a:pPr>
            <a:r>
              <a:rPr lang="fr-FR" dirty="0" smtClean="0"/>
              <a:t> </a:t>
            </a:r>
          </a:p>
          <a:p>
            <a:pPr>
              <a:defRPr/>
            </a:pPr>
            <a:r>
              <a:rPr lang="fr-FR" cap="all" dirty="0" smtClean="0"/>
              <a:t> </a:t>
            </a:r>
            <a:endParaRPr lang="fr-FR" dirty="0" smtClean="0"/>
          </a:p>
          <a:p>
            <a:pPr>
              <a:defRPr/>
            </a:pPr>
            <a:endParaRPr lang="fr-FR"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Titre 1"/>
          <p:cNvSpPr>
            <a:spLocks noGrp="1"/>
          </p:cNvSpPr>
          <p:nvPr>
            <p:ph type="title"/>
          </p:nvPr>
        </p:nvSpPr>
        <p:spPr/>
        <p:txBody>
          <a:bodyPr/>
          <a:lstStyle/>
          <a:p>
            <a:endParaRPr lang="fr-FR" smtClean="0"/>
          </a:p>
        </p:txBody>
      </p:sp>
      <p:sp>
        <p:nvSpPr>
          <p:cNvPr id="3" name="Espace réservé du contenu 2"/>
          <p:cNvSpPr>
            <a:spLocks noGrp="1"/>
          </p:cNvSpPr>
          <p:nvPr>
            <p:ph idx="1"/>
          </p:nvPr>
        </p:nvSpPr>
        <p:spPr/>
        <p:txBody>
          <a:bodyPr/>
          <a:lstStyle/>
          <a:p>
            <a:pPr>
              <a:defRPr/>
            </a:pPr>
            <a:r>
              <a:rPr lang="fr-FR" cap="all" dirty="0" smtClean="0"/>
              <a:t>pour le marche de L’AUTOMOBILE , vous devez identifier :</a:t>
            </a:r>
            <a:endParaRPr lang="fr-FR" dirty="0" smtClean="0"/>
          </a:p>
          <a:p>
            <a:pPr>
              <a:defRPr/>
            </a:pPr>
            <a:r>
              <a:rPr lang="fr-FR" cap="all" dirty="0" smtClean="0"/>
              <a:t> le marche </a:t>
            </a:r>
            <a:r>
              <a:rPr lang="fr-FR" cap="all" dirty="0" err="1" smtClean="0"/>
              <a:t>generique</a:t>
            </a:r>
            <a:r>
              <a:rPr lang="fr-FR" cap="all" dirty="0" smtClean="0"/>
              <a:t> ?</a:t>
            </a:r>
            <a:endParaRPr lang="fr-FR" dirty="0" smtClean="0"/>
          </a:p>
          <a:p>
            <a:pPr>
              <a:defRPr/>
            </a:pPr>
            <a:r>
              <a:rPr lang="fr-FR" cap="all" dirty="0" smtClean="0"/>
              <a:t>le marche support ?</a:t>
            </a:r>
            <a:endParaRPr lang="fr-FR" dirty="0" smtClean="0"/>
          </a:p>
          <a:p>
            <a:pPr>
              <a:defRPr/>
            </a:pPr>
            <a:r>
              <a:rPr lang="fr-FR" cap="all" dirty="0" smtClean="0"/>
              <a:t>le marche environnant ?</a:t>
            </a:r>
            <a:endParaRPr lang="fr-FR" dirty="0" smtClean="0"/>
          </a:p>
          <a:p>
            <a:pPr>
              <a:defRPr/>
            </a:pPr>
            <a:r>
              <a:rPr lang="fr-FR" cap="all" dirty="0" smtClean="0"/>
              <a:t>les  </a:t>
            </a:r>
            <a:r>
              <a:rPr lang="fr-FR" cap="all" dirty="0" err="1" smtClean="0"/>
              <a:t>ncr</a:t>
            </a:r>
            <a:r>
              <a:rPr lang="fr-FR" cap="all" dirty="0" smtClean="0"/>
              <a:t> ?</a:t>
            </a:r>
            <a:endParaRPr lang="fr-FR" dirty="0" smtClean="0"/>
          </a:p>
          <a:p>
            <a:pPr>
              <a:defRPr/>
            </a:pPr>
            <a:r>
              <a:rPr lang="fr-FR" cap="all" dirty="0" smtClean="0"/>
              <a:t>      les </a:t>
            </a:r>
            <a:r>
              <a:rPr lang="fr-FR" cap="all" dirty="0" err="1" smtClean="0"/>
              <a:t>nca</a:t>
            </a:r>
            <a:r>
              <a:rPr lang="fr-FR" cap="all" dirty="0" smtClean="0"/>
              <a:t> ? </a:t>
            </a:r>
            <a:endParaRPr lang="fr-FR" dirty="0" smtClean="0"/>
          </a:p>
          <a:p>
            <a:pPr>
              <a:defRPr/>
            </a:pPr>
            <a:endParaRPr lang="fr-FR"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Titre 1"/>
          <p:cNvSpPr>
            <a:spLocks noGrp="1"/>
          </p:cNvSpPr>
          <p:nvPr>
            <p:ph type="title"/>
          </p:nvPr>
        </p:nvSpPr>
        <p:spPr/>
        <p:txBody>
          <a:bodyPr/>
          <a:lstStyle/>
          <a:p>
            <a:r>
              <a:rPr lang="fr-FR" smtClean="0"/>
              <a:t>EXERCICES</a:t>
            </a:r>
          </a:p>
        </p:txBody>
      </p:sp>
      <p:graphicFrame>
        <p:nvGraphicFramePr>
          <p:cNvPr id="4" name="Espace réservé du contenu 3"/>
          <p:cNvGraphicFramePr>
            <a:graphicFrameLocks noGrp="1"/>
          </p:cNvGraphicFramePr>
          <p:nvPr>
            <p:ph idx="1"/>
          </p:nvPr>
        </p:nvGraphicFramePr>
        <p:xfrm>
          <a:off x="1182688" y="2017713"/>
          <a:ext cx="7772400" cy="3708400"/>
        </p:xfrm>
        <a:graphic>
          <a:graphicData uri="http://schemas.openxmlformats.org/drawingml/2006/table">
            <a:tbl>
              <a:tblPr firstRow="1" bandRow="1">
                <a:tableStyleId>{5C22544A-7EE6-4342-B048-85BDC9FD1C3A}</a:tableStyleId>
              </a:tblPr>
              <a:tblGrid>
                <a:gridCol w="2590800"/>
                <a:gridCol w="2590800"/>
                <a:gridCol w="2590800"/>
              </a:tblGrid>
              <a:tr h="370840">
                <a:tc>
                  <a:txBody>
                    <a:bodyPr/>
                    <a:lstStyle/>
                    <a:p>
                      <a:r>
                        <a:rPr lang="fr-FR" dirty="0" smtClean="0"/>
                        <a:t>MARQUES</a:t>
                      </a:r>
                      <a:endParaRPr lang="fr-FR" dirty="0"/>
                    </a:p>
                  </a:txBody>
                  <a:tcPr/>
                </a:tc>
                <a:tc>
                  <a:txBody>
                    <a:bodyPr/>
                    <a:lstStyle/>
                    <a:p>
                      <a:r>
                        <a:rPr lang="fr-FR" dirty="0" smtClean="0"/>
                        <a:t>VENTES</a:t>
                      </a:r>
                      <a:endParaRPr lang="fr-FR" dirty="0"/>
                    </a:p>
                  </a:txBody>
                  <a:tcPr/>
                </a:tc>
                <a:tc>
                  <a:txBody>
                    <a:bodyPr/>
                    <a:lstStyle/>
                    <a:p>
                      <a:r>
                        <a:rPr lang="fr-FR" dirty="0" smtClean="0"/>
                        <a:t>PART DE MARCHE</a:t>
                      </a:r>
                      <a:endParaRPr lang="fr-FR" dirty="0"/>
                    </a:p>
                  </a:txBody>
                  <a:tcPr/>
                </a:tc>
              </a:tr>
              <a:tr h="370840">
                <a:tc>
                  <a:txBody>
                    <a:bodyPr/>
                    <a:lstStyle/>
                    <a:p>
                      <a:r>
                        <a:rPr lang="fr-FR" dirty="0" smtClean="0"/>
                        <a:t>TOYOTA</a:t>
                      </a:r>
                      <a:endParaRPr lang="fr-FR" dirty="0"/>
                    </a:p>
                  </a:txBody>
                  <a:tcPr/>
                </a:tc>
                <a:tc>
                  <a:txBody>
                    <a:bodyPr/>
                    <a:lstStyle/>
                    <a:p>
                      <a:r>
                        <a:rPr lang="fr-FR" dirty="0" smtClean="0"/>
                        <a:t>85000</a:t>
                      </a:r>
                      <a:endParaRPr lang="fr-FR" dirty="0"/>
                    </a:p>
                  </a:txBody>
                  <a:tcPr/>
                </a:tc>
                <a:tc>
                  <a:txBody>
                    <a:bodyPr/>
                    <a:lstStyle/>
                    <a:p>
                      <a:r>
                        <a:rPr lang="fr-FR" dirty="0" smtClean="0"/>
                        <a:t>63%</a:t>
                      </a:r>
                      <a:endParaRPr lang="fr-FR" dirty="0"/>
                    </a:p>
                  </a:txBody>
                  <a:tcPr/>
                </a:tc>
              </a:tr>
              <a:tr h="370840">
                <a:tc>
                  <a:txBody>
                    <a:bodyPr/>
                    <a:lstStyle/>
                    <a:p>
                      <a:r>
                        <a:rPr lang="fr-FR" dirty="0" smtClean="0"/>
                        <a:t>PEUGEOT</a:t>
                      </a:r>
                      <a:endParaRPr lang="fr-FR" dirty="0"/>
                    </a:p>
                  </a:txBody>
                  <a:tcPr/>
                </a:tc>
                <a:tc>
                  <a:txBody>
                    <a:bodyPr/>
                    <a:lstStyle/>
                    <a:p>
                      <a:r>
                        <a:rPr lang="fr-FR" dirty="0" smtClean="0"/>
                        <a:t>15700</a:t>
                      </a:r>
                      <a:endParaRPr lang="fr-FR" dirty="0"/>
                    </a:p>
                  </a:txBody>
                  <a:tcPr/>
                </a:tc>
                <a:tc>
                  <a:txBody>
                    <a:bodyPr/>
                    <a:lstStyle/>
                    <a:p>
                      <a:r>
                        <a:rPr lang="fr-FR" dirty="0" smtClean="0"/>
                        <a:t>11%</a:t>
                      </a:r>
                      <a:endParaRPr lang="fr-FR" dirty="0"/>
                    </a:p>
                  </a:txBody>
                  <a:tcPr/>
                </a:tc>
              </a:tr>
              <a:tr h="370840">
                <a:tc>
                  <a:txBody>
                    <a:bodyPr/>
                    <a:lstStyle/>
                    <a:p>
                      <a:r>
                        <a:rPr lang="fr-FR" dirty="0" smtClean="0"/>
                        <a:t>CITROEN</a:t>
                      </a:r>
                      <a:endParaRPr lang="fr-FR" dirty="0"/>
                    </a:p>
                  </a:txBody>
                  <a:tcPr/>
                </a:tc>
                <a:tc>
                  <a:txBody>
                    <a:bodyPr/>
                    <a:lstStyle/>
                    <a:p>
                      <a:r>
                        <a:rPr lang="fr-FR" dirty="0" smtClean="0"/>
                        <a:t>2350</a:t>
                      </a:r>
                      <a:endParaRPr lang="fr-FR" dirty="0"/>
                    </a:p>
                  </a:txBody>
                  <a:tcPr/>
                </a:tc>
                <a:tc>
                  <a:txBody>
                    <a:bodyPr/>
                    <a:lstStyle/>
                    <a:p>
                      <a:r>
                        <a:rPr lang="fr-FR" smtClean="0"/>
                        <a:t>1.75%</a:t>
                      </a:r>
                      <a:endParaRPr lang="fr-FR"/>
                    </a:p>
                  </a:txBody>
                  <a:tcPr/>
                </a:tc>
              </a:tr>
              <a:tr h="370840">
                <a:tc>
                  <a:txBody>
                    <a:bodyPr/>
                    <a:lstStyle/>
                    <a:p>
                      <a:r>
                        <a:rPr lang="fr-FR" dirty="0" smtClean="0"/>
                        <a:t>RENAULT</a:t>
                      </a:r>
                      <a:endParaRPr lang="fr-FR" dirty="0"/>
                    </a:p>
                  </a:txBody>
                  <a:tcPr/>
                </a:tc>
                <a:tc>
                  <a:txBody>
                    <a:bodyPr/>
                    <a:lstStyle/>
                    <a:p>
                      <a:r>
                        <a:rPr lang="fr-FR" dirty="0" smtClean="0"/>
                        <a:t>12650</a:t>
                      </a:r>
                      <a:endParaRPr lang="fr-FR" dirty="0"/>
                    </a:p>
                  </a:txBody>
                  <a:tcPr/>
                </a:tc>
                <a:tc>
                  <a:txBody>
                    <a:bodyPr/>
                    <a:lstStyle/>
                    <a:p>
                      <a:endParaRPr lang="fr-FR"/>
                    </a:p>
                  </a:txBody>
                  <a:tcPr/>
                </a:tc>
              </a:tr>
              <a:tr h="370840">
                <a:tc>
                  <a:txBody>
                    <a:bodyPr/>
                    <a:lstStyle/>
                    <a:p>
                      <a:r>
                        <a:rPr lang="fr-FR" dirty="0" smtClean="0"/>
                        <a:t>MITSUBISHI</a:t>
                      </a:r>
                      <a:endParaRPr lang="fr-FR" dirty="0"/>
                    </a:p>
                  </a:txBody>
                  <a:tcPr/>
                </a:tc>
                <a:tc>
                  <a:txBody>
                    <a:bodyPr/>
                    <a:lstStyle/>
                    <a:p>
                      <a:r>
                        <a:rPr lang="fr-FR" dirty="0" smtClean="0"/>
                        <a:t>3420</a:t>
                      </a:r>
                      <a:endParaRPr lang="fr-FR" dirty="0"/>
                    </a:p>
                  </a:txBody>
                  <a:tcPr/>
                </a:tc>
                <a:tc>
                  <a:txBody>
                    <a:bodyPr/>
                    <a:lstStyle/>
                    <a:p>
                      <a:endParaRPr lang="fr-FR"/>
                    </a:p>
                  </a:txBody>
                  <a:tcPr/>
                </a:tc>
              </a:tr>
              <a:tr h="370840">
                <a:tc>
                  <a:txBody>
                    <a:bodyPr/>
                    <a:lstStyle/>
                    <a:p>
                      <a:r>
                        <a:rPr lang="fr-FR" dirty="0" smtClean="0"/>
                        <a:t>HONDA</a:t>
                      </a:r>
                      <a:endParaRPr lang="fr-FR" dirty="0"/>
                    </a:p>
                  </a:txBody>
                  <a:tcPr/>
                </a:tc>
                <a:tc>
                  <a:txBody>
                    <a:bodyPr/>
                    <a:lstStyle/>
                    <a:p>
                      <a:r>
                        <a:rPr lang="fr-FR" dirty="0" smtClean="0"/>
                        <a:t>4575</a:t>
                      </a:r>
                      <a:endParaRPr lang="fr-FR" dirty="0"/>
                    </a:p>
                  </a:txBody>
                  <a:tcPr/>
                </a:tc>
                <a:tc>
                  <a:txBody>
                    <a:bodyPr/>
                    <a:lstStyle/>
                    <a:p>
                      <a:endParaRPr lang="fr-FR"/>
                    </a:p>
                  </a:txBody>
                  <a:tcPr/>
                </a:tc>
              </a:tr>
              <a:tr h="370840">
                <a:tc>
                  <a:txBody>
                    <a:bodyPr/>
                    <a:lstStyle/>
                    <a:p>
                      <a:r>
                        <a:rPr lang="fr-FR" dirty="0" smtClean="0"/>
                        <a:t>BMW</a:t>
                      </a:r>
                      <a:endParaRPr lang="fr-FR" dirty="0"/>
                    </a:p>
                  </a:txBody>
                  <a:tcPr/>
                </a:tc>
                <a:tc>
                  <a:txBody>
                    <a:bodyPr/>
                    <a:lstStyle/>
                    <a:p>
                      <a:r>
                        <a:rPr lang="fr-FR" dirty="0" smtClean="0"/>
                        <a:t>2350</a:t>
                      </a:r>
                      <a:endParaRPr lang="fr-FR" dirty="0"/>
                    </a:p>
                  </a:txBody>
                  <a:tcPr/>
                </a:tc>
                <a:tc>
                  <a:txBody>
                    <a:bodyPr/>
                    <a:lstStyle/>
                    <a:p>
                      <a:endParaRPr lang="fr-FR"/>
                    </a:p>
                  </a:txBody>
                  <a:tcPr/>
                </a:tc>
              </a:tr>
              <a:tr h="370840">
                <a:tc>
                  <a:txBody>
                    <a:bodyPr/>
                    <a:lstStyle/>
                    <a:p>
                      <a:r>
                        <a:rPr lang="fr-FR" dirty="0" smtClean="0"/>
                        <a:t>AUDI</a:t>
                      </a:r>
                      <a:endParaRPr lang="fr-FR" dirty="0"/>
                    </a:p>
                  </a:txBody>
                  <a:tcPr/>
                </a:tc>
                <a:tc>
                  <a:txBody>
                    <a:bodyPr/>
                    <a:lstStyle/>
                    <a:p>
                      <a:r>
                        <a:rPr lang="fr-FR" dirty="0" smtClean="0"/>
                        <a:t>2875</a:t>
                      </a:r>
                      <a:endParaRPr lang="fr-FR" dirty="0"/>
                    </a:p>
                  </a:txBody>
                  <a:tcPr/>
                </a:tc>
                <a:tc>
                  <a:txBody>
                    <a:bodyPr/>
                    <a:lstStyle/>
                    <a:p>
                      <a:endParaRPr lang="fr-FR"/>
                    </a:p>
                  </a:txBody>
                  <a:tcPr/>
                </a:tc>
              </a:tr>
              <a:tr h="370840">
                <a:tc>
                  <a:txBody>
                    <a:bodyPr/>
                    <a:lstStyle/>
                    <a:p>
                      <a:r>
                        <a:rPr lang="fr-FR" dirty="0" smtClean="0"/>
                        <a:t>FIAT</a:t>
                      </a:r>
                      <a:endParaRPr lang="fr-FR" dirty="0"/>
                    </a:p>
                  </a:txBody>
                  <a:tcPr/>
                </a:tc>
                <a:tc>
                  <a:txBody>
                    <a:bodyPr/>
                    <a:lstStyle/>
                    <a:p>
                      <a:r>
                        <a:rPr lang="fr-FR" dirty="0" smtClean="0"/>
                        <a:t>4620</a:t>
                      </a:r>
                      <a:endParaRPr lang="fr-FR" dirty="0"/>
                    </a:p>
                  </a:txBody>
                  <a:tcPr/>
                </a:tc>
                <a:tc>
                  <a:txBody>
                    <a:bodyPr/>
                    <a:lstStyle/>
                    <a:p>
                      <a:endParaRPr lang="fr-FR" dirty="0"/>
                    </a:p>
                  </a:txBody>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Titre 1"/>
          <p:cNvSpPr>
            <a:spLocks noGrp="1"/>
          </p:cNvSpPr>
          <p:nvPr>
            <p:ph type="title"/>
          </p:nvPr>
        </p:nvSpPr>
        <p:spPr>
          <a:xfrm>
            <a:off x="1763713" y="214313"/>
            <a:ext cx="7180262" cy="1462087"/>
          </a:xfrm>
          <a:solidFill>
            <a:srgbClr val="FF0000"/>
          </a:solidFill>
        </p:spPr>
        <p:txBody>
          <a:bodyPr/>
          <a:lstStyle/>
          <a:p>
            <a:r>
              <a:rPr lang="fr-FR" smtClean="0"/>
              <a:t>           Séance 4</a:t>
            </a:r>
            <a:br>
              <a:rPr lang="fr-FR" smtClean="0"/>
            </a:br>
            <a:endParaRPr lang="fr-FR" smtClean="0"/>
          </a:p>
        </p:txBody>
      </p:sp>
      <p:sp>
        <p:nvSpPr>
          <p:cNvPr id="360451" name="Espace réservé du contenu 2"/>
          <p:cNvSpPr>
            <a:spLocks noGrp="1"/>
          </p:cNvSpPr>
          <p:nvPr>
            <p:ph idx="1"/>
          </p:nvPr>
        </p:nvSpPr>
        <p:spPr>
          <a:solidFill>
            <a:srgbClr val="FFFF00"/>
          </a:solidFill>
        </p:spPr>
        <p:txBody>
          <a:bodyPr/>
          <a:lstStyle/>
          <a:p>
            <a:pPr>
              <a:buFont typeface="Wingdings" pitchFamily="2" charset="2"/>
              <a:buNone/>
            </a:pPr>
            <a:endParaRPr lang="fr-FR" dirty="0" smtClean="0"/>
          </a:p>
          <a:p>
            <a:r>
              <a:rPr lang="fr-FR" dirty="0" smtClean="0"/>
              <a:t>La segmentation</a:t>
            </a:r>
          </a:p>
          <a:p>
            <a:r>
              <a:rPr lang="fr-FR" dirty="0" smtClean="0"/>
              <a:t>Les critères de segmentations</a:t>
            </a:r>
          </a:p>
          <a:p>
            <a:r>
              <a:rPr lang="fr-FR" dirty="0" smtClean="0"/>
              <a:t>Les stratégies de marché</a:t>
            </a:r>
          </a:p>
          <a:p>
            <a:r>
              <a:rPr lang="fr-FR" dirty="0" smtClean="0"/>
              <a:t>Différenciée</a:t>
            </a:r>
          </a:p>
          <a:p>
            <a:r>
              <a:rPr lang="fr-FR" dirty="0" smtClean="0"/>
              <a:t>Indifférenciée </a:t>
            </a:r>
          </a:p>
          <a:p>
            <a:r>
              <a:rPr lang="fr-FR" dirty="0" smtClean="0"/>
              <a:t>Concentrée</a:t>
            </a:r>
          </a:p>
          <a:p>
            <a:endParaRPr lang="fr-FR" dirty="0" smtClean="0"/>
          </a:p>
          <a:p>
            <a:endParaRPr lang="fr-FR" dirty="0" smtClean="0"/>
          </a:p>
          <a:p>
            <a:endParaRPr lang="fr-FR" dirty="0" smtClean="0"/>
          </a:p>
          <a:p>
            <a:endParaRPr lang="fr-FR" dirty="0" smtClean="0"/>
          </a:p>
          <a:p>
            <a:endParaRPr lang="fr-FR"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5"/>
          <p:cNvSpPr>
            <a:spLocks noGrp="1" noChangeArrowheads="1"/>
          </p:cNvSpPr>
          <p:nvPr>
            <p:ph type="sldNum" sz="quarter" idx="12"/>
          </p:nvPr>
        </p:nvSpPr>
        <p:spPr>
          <a:xfrm>
            <a:off x="6553200" y="6324600"/>
            <a:ext cx="1905000" cy="457200"/>
          </a:xfrm>
        </p:spPr>
        <p:txBody>
          <a:bodyPr/>
          <a:lstStyle/>
          <a:p>
            <a:pPr>
              <a:defRPr/>
            </a:pPr>
            <a:fld id="{836D8C75-1EA8-487A-A87C-8ADCF661F236}" type="slidenum">
              <a:rPr lang="en-US">
                <a:solidFill>
                  <a:schemeClr val="tx1"/>
                </a:solidFill>
              </a:rPr>
              <a:pPr>
                <a:defRPr/>
              </a:pPr>
              <a:t>57</a:t>
            </a:fld>
            <a:endParaRPr lang="en-US">
              <a:solidFill>
                <a:schemeClr val="tx1"/>
              </a:solidFill>
            </a:endParaRPr>
          </a:p>
        </p:txBody>
      </p:sp>
      <p:sp>
        <p:nvSpPr>
          <p:cNvPr id="361475" name="Rectangle 2"/>
          <p:cNvSpPr>
            <a:spLocks noGrp="1" noChangeArrowheads="1"/>
          </p:cNvSpPr>
          <p:nvPr>
            <p:ph type="ctrTitle"/>
          </p:nvPr>
        </p:nvSpPr>
        <p:spPr>
          <a:xfrm>
            <a:off x="228600" y="762000"/>
            <a:ext cx="8763000" cy="1905000"/>
          </a:xfrm>
        </p:spPr>
        <p:txBody>
          <a:bodyPr/>
          <a:lstStyle/>
          <a:p>
            <a:pPr algn="ctr"/>
            <a:r>
              <a:rPr lang="fr-FR" dirty="0" smtClean="0">
                <a:solidFill>
                  <a:schemeClr val="folHlink"/>
                </a:solidFill>
              </a:rPr>
              <a:t>5 - La segmentation</a:t>
            </a:r>
            <a:endParaRPr lang="fr-FR" dirty="0" smtClean="0"/>
          </a:p>
        </p:txBody>
      </p:sp>
      <p:sp>
        <p:nvSpPr>
          <p:cNvPr id="361476" name="Rectangle 3"/>
          <p:cNvSpPr>
            <a:spLocks noGrp="1" noChangeArrowheads="1"/>
          </p:cNvSpPr>
          <p:nvPr>
            <p:ph type="subTitle" idx="1"/>
          </p:nvPr>
        </p:nvSpPr>
        <p:spPr>
          <a:xfrm>
            <a:off x="1371600" y="3124200"/>
            <a:ext cx="6400800" cy="1679575"/>
          </a:xfrm>
        </p:spPr>
        <p:txBody>
          <a:bodyPr>
            <a:normAutofit fontScale="85000" lnSpcReduction="20000"/>
          </a:bodyPr>
          <a:lstStyle/>
          <a:p>
            <a:r>
              <a:rPr lang="fr-FR" dirty="0" smtClean="0"/>
              <a:t>1 - Définitions</a:t>
            </a:r>
          </a:p>
          <a:p>
            <a:r>
              <a:rPr lang="fr-FR" dirty="0" smtClean="0"/>
              <a:t>2 - Les principales méthodes</a:t>
            </a:r>
          </a:p>
          <a:p>
            <a:r>
              <a:rPr lang="fr-FR" dirty="0" smtClean="0"/>
              <a:t>3 - Critères de segmentation</a:t>
            </a:r>
          </a:p>
          <a:p>
            <a:r>
              <a:rPr lang="fr-FR" dirty="0" smtClean="0"/>
              <a:t>4 - Les stratégies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Titre 1"/>
          <p:cNvSpPr>
            <a:spLocks noGrp="1"/>
          </p:cNvSpPr>
          <p:nvPr>
            <p:ph type="title"/>
          </p:nvPr>
        </p:nvSpPr>
        <p:spPr/>
        <p:txBody>
          <a:bodyPr/>
          <a:lstStyle/>
          <a:p>
            <a:endParaRPr lang="fr-FR" smtClean="0"/>
          </a:p>
        </p:txBody>
      </p:sp>
      <p:pic>
        <p:nvPicPr>
          <p:cNvPr id="362499" name="Picture 2" descr="C:\Users\ASH\Desktop\images (5).jpg"/>
          <p:cNvPicPr>
            <a:picLocks noGrp="1" noChangeAspect="1" noChangeArrowheads="1"/>
          </p:cNvPicPr>
          <p:nvPr>
            <p:ph idx="1"/>
          </p:nvPr>
        </p:nvPicPr>
        <p:blipFill>
          <a:blip r:embed="rId2" cstate="print"/>
          <a:srcRect/>
          <a:stretch>
            <a:fillRect/>
          </a:stretch>
        </p:blipFill>
        <p:spPr>
          <a:xfrm>
            <a:off x="1619250" y="692150"/>
            <a:ext cx="7270750" cy="5445125"/>
          </a:xfr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Titre 1"/>
          <p:cNvSpPr>
            <a:spLocks noGrp="1"/>
          </p:cNvSpPr>
          <p:nvPr>
            <p:ph type="title"/>
          </p:nvPr>
        </p:nvSpPr>
        <p:spPr/>
        <p:txBody>
          <a:bodyPr/>
          <a:lstStyle/>
          <a:p>
            <a:endParaRPr lang="fr-FR" smtClean="0"/>
          </a:p>
        </p:txBody>
      </p:sp>
      <p:pic>
        <p:nvPicPr>
          <p:cNvPr id="363523" name="Picture 2" descr="C:\Users\ASH\Desktop\images (2).jpg"/>
          <p:cNvPicPr>
            <a:picLocks noGrp="1" noChangeAspect="1" noChangeArrowheads="1"/>
          </p:cNvPicPr>
          <p:nvPr>
            <p:ph idx="1"/>
          </p:nvPr>
        </p:nvPicPr>
        <p:blipFill>
          <a:blip r:embed="rId2" cstate="print"/>
          <a:srcRect/>
          <a:stretch>
            <a:fillRect/>
          </a:stretch>
        </p:blipFill>
        <p:spPr>
          <a:xfrm>
            <a:off x="2700338" y="476250"/>
            <a:ext cx="5983287" cy="5957888"/>
          </a:xfr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2"/>
          </p:nvPr>
        </p:nvSpPr>
        <p:spPr>
          <a:xfrm>
            <a:off x="1162050" y="6243638"/>
            <a:ext cx="1905000" cy="457200"/>
          </a:xfrm>
        </p:spPr>
        <p:txBody>
          <a:bodyPr/>
          <a:lstStyle/>
          <a:p>
            <a:pPr algn="l">
              <a:defRPr/>
            </a:pPr>
            <a:fld id="{83D27E9B-9B37-4875-92DA-32F608A664D0}" type="slidenum">
              <a:rPr lang="en-US"/>
              <a:pPr algn="l">
                <a:defRPr/>
              </a:pPr>
              <a:t>6</a:t>
            </a:fld>
            <a:endParaRPr lang="en-US"/>
          </a:p>
        </p:txBody>
      </p:sp>
      <p:sp>
        <p:nvSpPr>
          <p:cNvPr id="307203" name="Rectangle 2"/>
          <p:cNvSpPr>
            <a:spLocks noGrp="1" noChangeArrowheads="1"/>
          </p:cNvSpPr>
          <p:nvPr>
            <p:ph type="body" idx="1"/>
          </p:nvPr>
        </p:nvSpPr>
        <p:spPr>
          <a:xfrm>
            <a:off x="2051050" y="914400"/>
            <a:ext cx="6940550" cy="533400"/>
          </a:xfrm>
          <a:solidFill>
            <a:srgbClr val="FFFF00"/>
          </a:solidFill>
        </p:spPr>
        <p:txBody>
          <a:bodyPr/>
          <a:lstStyle/>
          <a:p>
            <a:r>
              <a:rPr lang="fr-FR" sz="2400" dirty="0" smtClean="0"/>
              <a:t>                         Définition</a:t>
            </a:r>
          </a:p>
        </p:txBody>
      </p:sp>
      <p:sp>
        <p:nvSpPr>
          <p:cNvPr id="307204" name="Rectangle 3"/>
          <p:cNvSpPr>
            <a:spLocks noGrp="1" noChangeArrowheads="1"/>
          </p:cNvSpPr>
          <p:nvPr>
            <p:ph type="title"/>
          </p:nvPr>
        </p:nvSpPr>
        <p:spPr>
          <a:xfrm>
            <a:off x="228600" y="152400"/>
            <a:ext cx="8763000" cy="736600"/>
          </a:xfrm>
          <a:noFill/>
        </p:spPr>
        <p:txBody>
          <a:bodyPr>
            <a:normAutofit fontScale="90000"/>
          </a:bodyPr>
          <a:lstStyle/>
          <a:p>
            <a:r>
              <a:rPr lang="fr-FR" smtClean="0"/>
              <a:t>1 – Le système d’information mkt</a:t>
            </a:r>
          </a:p>
        </p:txBody>
      </p:sp>
      <p:sp>
        <p:nvSpPr>
          <p:cNvPr id="307205" name="Text Box 12"/>
          <p:cNvSpPr txBox="1">
            <a:spLocks noChangeArrowheads="1"/>
          </p:cNvSpPr>
          <p:nvPr/>
        </p:nvSpPr>
        <p:spPr bwMode="auto">
          <a:xfrm>
            <a:off x="755650" y="2060575"/>
            <a:ext cx="7777163" cy="4154488"/>
          </a:xfrm>
          <a:prstGeom prst="rect">
            <a:avLst/>
          </a:prstGeom>
          <a:noFill/>
          <a:ln w="9525">
            <a:noFill/>
            <a:miter lim="800000"/>
            <a:headEnd/>
            <a:tailEnd/>
          </a:ln>
        </p:spPr>
        <p:txBody>
          <a:bodyPr>
            <a:spAutoFit/>
          </a:bodyPr>
          <a:lstStyle/>
          <a:p>
            <a:pPr marL="457200" indent="-457200" algn="ctr"/>
            <a:r>
              <a:rPr lang="fr-FR" sz="2400"/>
              <a:t>Pour avoir une démarche marketing, une entreprise doit être en permanence à l’écoute de son environnement économique, juridique, politique, culturel, social.</a:t>
            </a:r>
          </a:p>
          <a:p>
            <a:pPr marL="457200" indent="-457200" algn="ctr"/>
            <a:endParaRPr lang="fr-FR" sz="2400"/>
          </a:p>
          <a:p>
            <a:pPr marL="457200" indent="-457200" algn="ctr"/>
            <a:r>
              <a:rPr lang="fr-FR" sz="2400"/>
              <a:t>Cette écoute doit lui fournir des données (signes, faits, etc…) c’est-à-dire des informations qui lui permettront de :</a:t>
            </a:r>
          </a:p>
          <a:p>
            <a:pPr marL="457200" indent="-457200"/>
            <a:endParaRPr lang="fr-FR" sz="2400"/>
          </a:p>
          <a:p>
            <a:pPr marL="457200" indent="-457200">
              <a:buFontTx/>
              <a:buChar char="•"/>
            </a:pPr>
            <a:r>
              <a:rPr lang="fr-FR" sz="2400"/>
              <a:t>Saisir des opportunités</a:t>
            </a:r>
          </a:p>
          <a:p>
            <a:pPr marL="457200" indent="-457200">
              <a:buFontTx/>
              <a:buChar char="•"/>
            </a:pPr>
            <a:r>
              <a:rPr lang="fr-FR" sz="2400"/>
              <a:t>Réagir aux menaces de la concurrence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Titre 1"/>
          <p:cNvSpPr>
            <a:spLocks noGrp="1"/>
          </p:cNvSpPr>
          <p:nvPr>
            <p:ph type="title"/>
          </p:nvPr>
        </p:nvSpPr>
        <p:spPr/>
        <p:txBody>
          <a:bodyPr/>
          <a:lstStyle/>
          <a:p>
            <a:endParaRPr lang="fr-FR" smtClean="0"/>
          </a:p>
        </p:txBody>
      </p:sp>
      <p:pic>
        <p:nvPicPr>
          <p:cNvPr id="364547" name="Picture 2" descr="C:\Users\ASH\Desktop\images (1).jpg"/>
          <p:cNvPicPr>
            <a:picLocks noGrp="1" noChangeAspect="1" noChangeArrowheads="1"/>
          </p:cNvPicPr>
          <p:nvPr>
            <p:ph idx="1"/>
          </p:nvPr>
        </p:nvPicPr>
        <p:blipFill>
          <a:blip r:embed="rId2" cstate="print"/>
          <a:srcRect/>
          <a:stretch>
            <a:fillRect/>
          </a:stretch>
        </p:blipFill>
        <p:spPr>
          <a:xfrm>
            <a:off x="1476375" y="0"/>
            <a:ext cx="7478713" cy="6429375"/>
          </a:xfr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62050" y="6243638"/>
            <a:ext cx="1905000" cy="457200"/>
          </a:xfrm>
        </p:spPr>
        <p:txBody>
          <a:bodyPr/>
          <a:lstStyle/>
          <a:p>
            <a:pPr algn="l">
              <a:defRPr/>
            </a:pPr>
            <a:fld id="{115AC468-5FAE-4B19-B488-248353C1D4CE}" type="slidenum">
              <a:rPr lang="en-US"/>
              <a:pPr algn="l">
                <a:defRPr/>
              </a:pPr>
              <a:t>61</a:t>
            </a:fld>
            <a:endParaRPr lang="en-US"/>
          </a:p>
        </p:txBody>
      </p:sp>
      <p:sp>
        <p:nvSpPr>
          <p:cNvPr id="365571" name="Rectangle 2"/>
          <p:cNvSpPr>
            <a:spLocks noGrp="1" noChangeArrowheads="1"/>
          </p:cNvSpPr>
          <p:nvPr>
            <p:ph type="title"/>
          </p:nvPr>
        </p:nvSpPr>
        <p:spPr>
          <a:xfrm>
            <a:off x="685800" y="304800"/>
            <a:ext cx="7772400" cy="736600"/>
          </a:xfrm>
        </p:spPr>
        <p:txBody>
          <a:bodyPr>
            <a:normAutofit fontScale="90000"/>
          </a:bodyPr>
          <a:lstStyle/>
          <a:p>
            <a:r>
              <a:rPr lang="fr-FR" dirty="0" smtClean="0"/>
              <a:t>1 - Définition</a:t>
            </a:r>
          </a:p>
        </p:txBody>
      </p:sp>
      <p:sp>
        <p:nvSpPr>
          <p:cNvPr id="365572" name="Rectangle 3"/>
          <p:cNvSpPr>
            <a:spLocks noGrp="1" noChangeArrowheads="1"/>
          </p:cNvSpPr>
          <p:nvPr>
            <p:ph type="body" idx="1"/>
          </p:nvPr>
        </p:nvSpPr>
        <p:spPr>
          <a:xfrm>
            <a:off x="457200" y="1676400"/>
            <a:ext cx="8229600" cy="4267200"/>
          </a:xfrm>
        </p:spPr>
        <p:txBody>
          <a:bodyPr/>
          <a:lstStyle/>
          <a:p>
            <a:pPr marL="609600" indent="-609600">
              <a:lnSpc>
                <a:spcPct val="90000"/>
              </a:lnSpc>
              <a:buFont typeface="Times" charset="0"/>
              <a:buNone/>
            </a:pPr>
            <a:r>
              <a:rPr lang="fr-FR" sz="2400" smtClean="0"/>
              <a:t>Segmenter un marché, c’est identifier des sous-ensembles distincts et homogènes de clientèle pouvant être choisis comme cible à atteindre à l’aide d’un marketing mix spécifique.</a:t>
            </a:r>
          </a:p>
          <a:p>
            <a:pPr marL="609600" indent="-609600">
              <a:lnSpc>
                <a:spcPct val="90000"/>
              </a:lnSpc>
              <a:buFont typeface="Times" charset="0"/>
              <a:buNone/>
            </a:pPr>
            <a:endParaRPr lang="fr-FR" sz="2400" smtClean="0"/>
          </a:p>
          <a:p>
            <a:pPr marL="609600" indent="-609600">
              <a:lnSpc>
                <a:spcPct val="90000"/>
              </a:lnSpc>
              <a:buFont typeface="Times" charset="0"/>
              <a:buNone/>
            </a:pPr>
            <a:r>
              <a:rPr lang="fr-FR" sz="2800" smtClean="0"/>
              <a:t>Les intérêts sont :</a:t>
            </a:r>
          </a:p>
          <a:p>
            <a:pPr marL="609600" indent="-609600">
              <a:lnSpc>
                <a:spcPct val="90000"/>
              </a:lnSpc>
              <a:buFont typeface="Times" charset="0"/>
              <a:buAutoNum type="arabicPeriod"/>
            </a:pPr>
            <a:r>
              <a:rPr lang="fr-FR" sz="2800" smtClean="0"/>
              <a:t>	déterminer et adapter les 5 P</a:t>
            </a:r>
          </a:p>
          <a:p>
            <a:pPr marL="609600" indent="-609600">
              <a:lnSpc>
                <a:spcPct val="90000"/>
              </a:lnSpc>
              <a:buFont typeface="Times" charset="0"/>
              <a:buAutoNum type="arabicPeriod"/>
            </a:pPr>
            <a:r>
              <a:rPr lang="fr-FR" sz="2800" smtClean="0"/>
              <a:t>	rechercher des niches</a:t>
            </a:r>
          </a:p>
          <a:p>
            <a:pPr marL="609600" indent="-609600">
              <a:lnSpc>
                <a:spcPct val="90000"/>
              </a:lnSpc>
              <a:buFont typeface="Times" charset="0"/>
              <a:buAutoNum type="arabicPeriod"/>
            </a:pPr>
            <a:r>
              <a:rPr lang="fr-FR" sz="2800" smtClean="0"/>
              <a:t>	reconnaître la clientèle</a:t>
            </a:r>
          </a:p>
          <a:p>
            <a:pPr marL="609600" indent="-609600">
              <a:lnSpc>
                <a:spcPct val="90000"/>
              </a:lnSpc>
              <a:buFont typeface="Times" charset="0"/>
              <a:buAutoNum type="arabicPeriod"/>
            </a:pPr>
            <a:r>
              <a:rPr lang="fr-FR" sz="2800" smtClean="0"/>
              <a:t>	aider à la vente</a:t>
            </a:r>
          </a:p>
          <a:p>
            <a:pPr marL="609600" indent="-609600">
              <a:lnSpc>
                <a:spcPct val="90000"/>
              </a:lnSpc>
              <a:buFont typeface="Times" charset="0"/>
              <a:buNone/>
            </a:pPr>
            <a:endParaRPr lang="fr-FR" sz="280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Titre 1"/>
          <p:cNvSpPr>
            <a:spLocks noGrp="1"/>
          </p:cNvSpPr>
          <p:nvPr>
            <p:ph type="title"/>
          </p:nvPr>
        </p:nvSpPr>
        <p:spPr>
          <a:xfrm>
            <a:off x="1350963" y="476250"/>
            <a:ext cx="7793037" cy="1462088"/>
          </a:xfrm>
        </p:spPr>
        <p:txBody>
          <a:bodyPr/>
          <a:lstStyle/>
          <a:p>
            <a:endParaRPr lang="fr-FR" smtClean="0"/>
          </a:p>
        </p:txBody>
      </p:sp>
      <p:pic>
        <p:nvPicPr>
          <p:cNvPr id="366595" name="Picture 2" descr="C:\Users\ASH\Desktop\images.jpg"/>
          <p:cNvPicPr>
            <a:picLocks noGrp="1" noChangeAspect="1" noChangeArrowheads="1"/>
          </p:cNvPicPr>
          <p:nvPr>
            <p:ph idx="1"/>
          </p:nvPr>
        </p:nvPicPr>
        <p:blipFill>
          <a:blip r:embed="rId2" cstate="print"/>
          <a:srcRect/>
          <a:stretch>
            <a:fillRect/>
          </a:stretch>
        </p:blipFill>
        <p:spPr>
          <a:xfrm>
            <a:off x="1292225" y="765175"/>
            <a:ext cx="7851775" cy="4667250"/>
          </a:xfr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3"/>
          <p:cNvSpPr>
            <a:spLocks noGrp="1"/>
          </p:cNvSpPr>
          <p:nvPr>
            <p:ph type="sldNum" sz="quarter" idx="12"/>
          </p:nvPr>
        </p:nvSpPr>
        <p:spPr>
          <a:xfrm>
            <a:off x="1162050" y="6243638"/>
            <a:ext cx="1905000" cy="457200"/>
          </a:xfrm>
        </p:spPr>
        <p:txBody>
          <a:bodyPr/>
          <a:lstStyle/>
          <a:p>
            <a:pPr algn="l">
              <a:defRPr/>
            </a:pPr>
            <a:fld id="{D3298C91-5105-4D7F-B825-A9FA051E303B}" type="slidenum">
              <a:rPr lang="en-US"/>
              <a:pPr algn="l">
                <a:defRPr/>
              </a:pPr>
              <a:t>63</a:t>
            </a:fld>
            <a:endParaRPr lang="en-US"/>
          </a:p>
        </p:txBody>
      </p:sp>
      <p:sp>
        <p:nvSpPr>
          <p:cNvPr id="367619" name="Rectangle 4"/>
          <p:cNvSpPr>
            <a:spLocks noGrp="1" noChangeArrowheads="1"/>
          </p:cNvSpPr>
          <p:nvPr>
            <p:ph type="title"/>
          </p:nvPr>
        </p:nvSpPr>
        <p:spPr>
          <a:xfrm>
            <a:off x="685800" y="304800"/>
            <a:ext cx="7772400" cy="736600"/>
          </a:xfrm>
          <a:noFill/>
        </p:spPr>
        <p:txBody>
          <a:bodyPr>
            <a:normAutofit fontScale="90000"/>
          </a:bodyPr>
          <a:lstStyle/>
          <a:p>
            <a:r>
              <a:rPr lang="fr-FR" smtClean="0"/>
              <a:t>1 - Définition</a:t>
            </a:r>
          </a:p>
        </p:txBody>
      </p:sp>
      <p:sp>
        <p:nvSpPr>
          <p:cNvPr id="367620" name="Text Box 5"/>
          <p:cNvSpPr txBox="1">
            <a:spLocks noChangeArrowheads="1"/>
          </p:cNvSpPr>
          <p:nvPr/>
        </p:nvSpPr>
        <p:spPr bwMode="auto">
          <a:xfrm>
            <a:off x="746125" y="2193925"/>
            <a:ext cx="2065338" cy="476250"/>
          </a:xfrm>
          <a:prstGeom prst="rect">
            <a:avLst/>
          </a:prstGeom>
          <a:noFill/>
          <a:ln w="19050">
            <a:solidFill>
              <a:schemeClr val="tx1"/>
            </a:solidFill>
            <a:miter lim="800000"/>
            <a:headEnd/>
            <a:tailEnd/>
          </a:ln>
        </p:spPr>
        <p:txBody>
          <a:bodyPr wrap="none">
            <a:spAutoFit/>
          </a:bodyPr>
          <a:lstStyle/>
          <a:p>
            <a:r>
              <a:rPr lang="fr-FR" sz="2400"/>
              <a:t>Consommateur</a:t>
            </a:r>
          </a:p>
        </p:txBody>
      </p:sp>
      <p:sp>
        <p:nvSpPr>
          <p:cNvPr id="367621" name="Text Box 6"/>
          <p:cNvSpPr txBox="1">
            <a:spLocks noChangeArrowheads="1"/>
          </p:cNvSpPr>
          <p:nvPr/>
        </p:nvSpPr>
        <p:spPr bwMode="auto">
          <a:xfrm>
            <a:off x="6537325" y="2209800"/>
            <a:ext cx="1455738" cy="476250"/>
          </a:xfrm>
          <a:prstGeom prst="rect">
            <a:avLst/>
          </a:prstGeom>
          <a:noFill/>
          <a:ln w="19050">
            <a:solidFill>
              <a:schemeClr val="tx1"/>
            </a:solidFill>
            <a:miter lim="800000"/>
            <a:headEnd/>
            <a:tailEnd/>
          </a:ln>
        </p:spPr>
        <p:txBody>
          <a:bodyPr wrap="none">
            <a:spAutoFit/>
          </a:bodyPr>
          <a:lstStyle/>
          <a:p>
            <a:r>
              <a:rPr lang="fr-FR" sz="2400"/>
              <a:t>Entreprise</a:t>
            </a:r>
          </a:p>
        </p:txBody>
      </p:sp>
      <p:sp>
        <p:nvSpPr>
          <p:cNvPr id="367622" name="Text Box 7"/>
          <p:cNvSpPr txBox="1">
            <a:spLocks noChangeArrowheads="1"/>
          </p:cNvSpPr>
          <p:nvPr/>
        </p:nvSpPr>
        <p:spPr bwMode="auto">
          <a:xfrm>
            <a:off x="381000" y="3200400"/>
            <a:ext cx="2698750" cy="476250"/>
          </a:xfrm>
          <a:prstGeom prst="rect">
            <a:avLst/>
          </a:prstGeom>
          <a:noFill/>
          <a:ln w="19050">
            <a:solidFill>
              <a:schemeClr val="tx1"/>
            </a:solidFill>
            <a:miter lim="800000"/>
            <a:headEnd/>
            <a:tailEnd/>
          </a:ln>
        </p:spPr>
        <p:txBody>
          <a:bodyPr wrap="none">
            <a:spAutoFit/>
          </a:bodyPr>
          <a:lstStyle/>
          <a:p>
            <a:r>
              <a:rPr lang="fr-FR" sz="2400"/>
              <a:t>Besoins hétérogènes</a:t>
            </a:r>
          </a:p>
        </p:txBody>
      </p:sp>
      <p:sp>
        <p:nvSpPr>
          <p:cNvPr id="367623" name="Text Box 9"/>
          <p:cNvSpPr txBox="1">
            <a:spLocks noChangeArrowheads="1"/>
          </p:cNvSpPr>
          <p:nvPr/>
        </p:nvSpPr>
        <p:spPr bwMode="auto">
          <a:xfrm>
            <a:off x="6064250" y="3200400"/>
            <a:ext cx="2393950" cy="476250"/>
          </a:xfrm>
          <a:prstGeom prst="rect">
            <a:avLst/>
          </a:prstGeom>
          <a:noFill/>
          <a:ln w="19050">
            <a:solidFill>
              <a:schemeClr val="tx1"/>
            </a:solidFill>
            <a:miter lim="800000"/>
            <a:headEnd/>
            <a:tailEnd/>
          </a:ln>
        </p:spPr>
        <p:txBody>
          <a:bodyPr wrap="none">
            <a:spAutoFit/>
          </a:bodyPr>
          <a:lstStyle/>
          <a:p>
            <a:r>
              <a:rPr lang="fr-FR" sz="2400"/>
              <a:t>Offre différenciée</a:t>
            </a:r>
          </a:p>
        </p:txBody>
      </p:sp>
      <p:sp>
        <p:nvSpPr>
          <p:cNvPr id="367624" name="Text Box 10"/>
          <p:cNvSpPr txBox="1">
            <a:spLocks noChangeArrowheads="1"/>
          </p:cNvSpPr>
          <p:nvPr/>
        </p:nvSpPr>
        <p:spPr bwMode="auto">
          <a:xfrm>
            <a:off x="3295650" y="3040063"/>
            <a:ext cx="2393950" cy="915987"/>
          </a:xfrm>
          <a:prstGeom prst="rect">
            <a:avLst/>
          </a:prstGeom>
          <a:noFill/>
          <a:ln w="9525">
            <a:noFill/>
            <a:miter lim="800000"/>
            <a:headEnd/>
            <a:tailEnd/>
          </a:ln>
        </p:spPr>
        <p:txBody>
          <a:bodyPr wrap="none">
            <a:spAutoFit/>
          </a:bodyPr>
          <a:lstStyle/>
          <a:p>
            <a:pPr algn="ctr"/>
            <a:r>
              <a:rPr lang="fr-FR"/>
              <a:t>Différents produits pour</a:t>
            </a:r>
          </a:p>
          <a:p>
            <a:pPr algn="ctr"/>
            <a:endParaRPr lang="fr-FR"/>
          </a:p>
          <a:p>
            <a:pPr algn="ctr"/>
            <a:r>
              <a:rPr lang="fr-FR"/>
              <a:t>différents besoins</a:t>
            </a:r>
            <a:endParaRPr lang="fr-FR" sz="2400"/>
          </a:p>
        </p:txBody>
      </p:sp>
      <p:sp>
        <p:nvSpPr>
          <p:cNvPr id="367625" name="Text Box 11"/>
          <p:cNvSpPr txBox="1">
            <a:spLocks noChangeArrowheads="1"/>
          </p:cNvSpPr>
          <p:nvPr/>
        </p:nvSpPr>
        <p:spPr bwMode="auto">
          <a:xfrm>
            <a:off x="457200" y="4403725"/>
            <a:ext cx="2600325" cy="850900"/>
          </a:xfrm>
          <a:prstGeom prst="rect">
            <a:avLst/>
          </a:prstGeom>
          <a:noFill/>
          <a:ln w="28575">
            <a:solidFill>
              <a:schemeClr val="tx1"/>
            </a:solidFill>
            <a:miter lim="800000"/>
            <a:headEnd/>
            <a:tailEnd/>
          </a:ln>
        </p:spPr>
        <p:txBody>
          <a:bodyPr wrap="none">
            <a:spAutoFit/>
          </a:bodyPr>
          <a:lstStyle/>
          <a:p>
            <a:pPr algn="ctr"/>
            <a:r>
              <a:rPr lang="fr-FR" sz="2400"/>
              <a:t>SEGMENTATION</a:t>
            </a:r>
          </a:p>
          <a:p>
            <a:pPr algn="ctr"/>
            <a:r>
              <a:rPr lang="fr-FR" sz="2400"/>
              <a:t>DU MARCHE</a:t>
            </a:r>
          </a:p>
        </p:txBody>
      </p:sp>
      <p:sp>
        <p:nvSpPr>
          <p:cNvPr id="367626" name="Text Box 12"/>
          <p:cNvSpPr txBox="1">
            <a:spLocks noChangeArrowheads="1"/>
          </p:cNvSpPr>
          <p:nvPr/>
        </p:nvSpPr>
        <p:spPr bwMode="auto">
          <a:xfrm>
            <a:off x="5856288" y="4419600"/>
            <a:ext cx="2922587" cy="850900"/>
          </a:xfrm>
          <a:prstGeom prst="rect">
            <a:avLst/>
          </a:prstGeom>
          <a:noFill/>
          <a:ln w="28575">
            <a:solidFill>
              <a:schemeClr val="tx1"/>
            </a:solidFill>
            <a:miter lim="800000"/>
            <a:headEnd/>
            <a:tailEnd/>
          </a:ln>
        </p:spPr>
        <p:txBody>
          <a:bodyPr wrap="none">
            <a:spAutoFit/>
          </a:bodyPr>
          <a:lstStyle/>
          <a:p>
            <a:pPr algn="ctr"/>
            <a:r>
              <a:rPr lang="fr-FR" sz="2400"/>
              <a:t>DIFFERENCIATION</a:t>
            </a:r>
          </a:p>
          <a:p>
            <a:pPr algn="ctr"/>
            <a:r>
              <a:rPr lang="fr-FR" sz="2400"/>
              <a:t>DES PRODUITS</a:t>
            </a:r>
          </a:p>
        </p:txBody>
      </p:sp>
      <p:sp>
        <p:nvSpPr>
          <p:cNvPr id="367627" name="Line 13"/>
          <p:cNvSpPr>
            <a:spLocks noChangeShapeType="1"/>
          </p:cNvSpPr>
          <p:nvPr/>
        </p:nvSpPr>
        <p:spPr bwMode="auto">
          <a:xfrm flipH="1">
            <a:off x="3124200" y="3429000"/>
            <a:ext cx="2971800" cy="0"/>
          </a:xfrm>
          <a:prstGeom prst="line">
            <a:avLst/>
          </a:prstGeom>
          <a:noFill/>
          <a:ln w="38100">
            <a:solidFill>
              <a:schemeClr val="tx1"/>
            </a:solidFill>
            <a:round/>
            <a:headEnd/>
            <a:tailEnd type="triangle" w="med" len="med"/>
          </a:ln>
        </p:spPr>
        <p:txBody>
          <a:bodyPr wrap="none" anchor="ctr"/>
          <a:lstStyle/>
          <a:p>
            <a:endParaRPr lang="fr-FR"/>
          </a:p>
        </p:txBody>
      </p:sp>
      <p:sp>
        <p:nvSpPr>
          <p:cNvPr id="367628" name="Line 14"/>
          <p:cNvSpPr>
            <a:spLocks noChangeShapeType="1"/>
          </p:cNvSpPr>
          <p:nvPr/>
        </p:nvSpPr>
        <p:spPr bwMode="auto">
          <a:xfrm>
            <a:off x="3048000" y="4800600"/>
            <a:ext cx="2819400" cy="0"/>
          </a:xfrm>
          <a:prstGeom prst="line">
            <a:avLst/>
          </a:prstGeom>
          <a:noFill/>
          <a:ln w="38100">
            <a:solidFill>
              <a:schemeClr val="tx1"/>
            </a:solidFill>
            <a:round/>
            <a:headEnd/>
            <a:tailEnd type="triangle" w="med" len="med"/>
          </a:ln>
        </p:spPr>
        <p:txBody>
          <a:bodyPr wrap="none" anchor="ctr"/>
          <a:lstStyle/>
          <a:p>
            <a:endParaRPr lang="fr-F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Titre 1"/>
          <p:cNvSpPr>
            <a:spLocks noGrp="1"/>
          </p:cNvSpPr>
          <p:nvPr>
            <p:ph type="title"/>
          </p:nvPr>
        </p:nvSpPr>
        <p:spPr/>
        <p:txBody>
          <a:bodyPr/>
          <a:lstStyle/>
          <a:p>
            <a:endParaRPr lang="fr-FR" smtClean="0"/>
          </a:p>
        </p:txBody>
      </p:sp>
      <p:pic>
        <p:nvPicPr>
          <p:cNvPr id="368643" name="Picture 2" descr="C:\Users\ASH\Desktop\images (3).jpg"/>
          <p:cNvPicPr>
            <a:picLocks noGrp="1" noChangeAspect="1" noChangeArrowheads="1"/>
          </p:cNvPicPr>
          <p:nvPr>
            <p:ph idx="1"/>
          </p:nvPr>
        </p:nvPicPr>
        <p:blipFill>
          <a:blip r:embed="rId2" cstate="print"/>
          <a:srcRect/>
          <a:stretch>
            <a:fillRect/>
          </a:stretch>
        </p:blipFill>
        <p:spPr>
          <a:xfrm>
            <a:off x="1116013" y="1557338"/>
            <a:ext cx="8027987" cy="4495800"/>
          </a:xfr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3"/>
          <p:cNvSpPr>
            <a:spLocks noGrp="1"/>
          </p:cNvSpPr>
          <p:nvPr>
            <p:ph type="sldNum" sz="quarter" idx="12"/>
          </p:nvPr>
        </p:nvSpPr>
        <p:spPr>
          <a:xfrm>
            <a:off x="1162050" y="6243638"/>
            <a:ext cx="1905000" cy="457200"/>
          </a:xfrm>
        </p:spPr>
        <p:txBody>
          <a:bodyPr/>
          <a:lstStyle/>
          <a:p>
            <a:pPr algn="l">
              <a:defRPr/>
            </a:pPr>
            <a:fld id="{B3F0BAC3-560B-478C-94BE-6C5AD0C02FFC}" type="slidenum">
              <a:rPr lang="en-US"/>
              <a:pPr algn="l">
                <a:defRPr/>
              </a:pPr>
              <a:t>65</a:t>
            </a:fld>
            <a:endParaRPr lang="en-US"/>
          </a:p>
        </p:txBody>
      </p:sp>
      <p:sp>
        <p:nvSpPr>
          <p:cNvPr id="369667" name="Rectangle 2"/>
          <p:cNvSpPr>
            <a:spLocks noGrp="1" noChangeArrowheads="1"/>
          </p:cNvSpPr>
          <p:nvPr>
            <p:ph type="title"/>
          </p:nvPr>
        </p:nvSpPr>
        <p:spPr>
          <a:xfrm>
            <a:off x="685800" y="490538"/>
            <a:ext cx="7772400" cy="1381125"/>
          </a:xfrm>
        </p:spPr>
        <p:txBody>
          <a:bodyPr>
            <a:normAutofit fontScale="90000"/>
          </a:bodyPr>
          <a:lstStyle/>
          <a:p>
            <a:r>
              <a:rPr lang="fr-FR" dirty="0" smtClean="0"/>
              <a:t>2 - Les principales méthodes de découpage en segments</a:t>
            </a:r>
          </a:p>
        </p:txBody>
      </p:sp>
      <p:sp>
        <p:nvSpPr>
          <p:cNvPr id="369668" name="Rectangle 3"/>
          <p:cNvSpPr>
            <a:spLocks noGrp="1" noChangeArrowheads="1"/>
          </p:cNvSpPr>
          <p:nvPr>
            <p:ph type="body" idx="1"/>
          </p:nvPr>
        </p:nvSpPr>
        <p:spPr>
          <a:xfrm>
            <a:off x="685800" y="2209800"/>
            <a:ext cx="4800600" cy="533400"/>
          </a:xfrm>
        </p:spPr>
        <p:txBody>
          <a:bodyPr/>
          <a:lstStyle/>
          <a:p>
            <a:pPr>
              <a:lnSpc>
                <a:spcPct val="90000"/>
              </a:lnSpc>
            </a:pPr>
            <a:r>
              <a:rPr lang="fr-FR" dirty="0" smtClean="0"/>
              <a:t> LA SEGMENTATION</a:t>
            </a:r>
          </a:p>
        </p:txBody>
      </p:sp>
      <p:sp>
        <p:nvSpPr>
          <p:cNvPr id="369669" name="Text Box 4"/>
          <p:cNvSpPr txBox="1">
            <a:spLocks noChangeArrowheads="1"/>
          </p:cNvSpPr>
          <p:nvPr/>
        </p:nvSpPr>
        <p:spPr bwMode="auto">
          <a:xfrm>
            <a:off x="898525" y="3108325"/>
            <a:ext cx="2987675" cy="485775"/>
          </a:xfrm>
          <a:prstGeom prst="rect">
            <a:avLst/>
          </a:prstGeom>
          <a:noFill/>
          <a:ln w="28575">
            <a:solidFill>
              <a:schemeClr val="tx1"/>
            </a:solidFill>
            <a:miter lim="800000"/>
            <a:headEnd/>
            <a:tailEnd/>
          </a:ln>
        </p:spPr>
        <p:txBody>
          <a:bodyPr wrap="none">
            <a:spAutoFit/>
          </a:bodyPr>
          <a:lstStyle/>
          <a:p>
            <a:r>
              <a:rPr lang="fr-FR" sz="2400"/>
              <a:t>Évaluation des critères</a:t>
            </a:r>
          </a:p>
        </p:txBody>
      </p:sp>
      <p:sp>
        <p:nvSpPr>
          <p:cNvPr id="369670" name="Text Box 5"/>
          <p:cNvSpPr txBox="1">
            <a:spLocks noChangeArrowheads="1"/>
          </p:cNvSpPr>
          <p:nvPr/>
        </p:nvSpPr>
        <p:spPr bwMode="auto">
          <a:xfrm>
            <a:off x="669925" y="4175125"/>
            <a:ext cx="3378200" cy="485775"/>
          </a:xfrm>
          <a:prstGeom prst="rect">
            <a:avLst/>
          </a:prstGeom>
          <a:noFill/>
          <a:ln w="28575">
            <a:solidFill>
              <a:schemeClr val="tx1"/>
            </a:solidFill>
            <a:miter lim="800000"/>
            <a:headEnd/>
            <a:tailEnd/>
          </a:ln>
        </p:spPr>
        <p:txBody>
          <a:bodyPr wrap="none">
            <a:spAutoFit/>
          </a:bodyPr>
          <a:lstStyle/>
          <a:p>
            <a:r>
              <a:rPr lang="fr-FR" sz="2400"/>
              <a:t>Choix des critères à priori</a:t>
            </a:r>
          </a:p>
        </p:txBody>
      </p:sp>
      <p:sp>
        <p:nvSpPr>
          <p:cNvPr id="369671" name="Text Box 6"/>
          <p:cNvSpPr txBox="1">
            <a:spLocks noChangeArrowheads="1"/>
          </p:cNvSpPr>
          <p:nvPr/>
        </p:nvSpPr>
        <p:spPr bwMode="auto">
          <a:xfrm>
            <a:off x="669925" y="5089525"/>
            <a:ext cx="3463925" cy="485775"/>
          </a:xfrm>
          <a:prstGeom prst="rect">
            <a:avLst/>
          </a:prstGeom>
          <a:noFill/>
          <a:ln w="28575">
            <a:solidFill>
              <a:schemeClr val="tx1"/>
            </a:solidFill>
            <a:miter lim="800000"/>
            <a:headEnd/>
            <a:tailEnd/>
          </a:ln>
        </p:spPr>
        <p:txBody>
          <a:bodyPr wrap="none">
            <a:spAutoFit/>
          </a:bodyPr>
          <a:lstStyle/>
          <a:p>
            <a:r>
              <a:rPr lang="fr-FR" sz="2400"/>
              <a:t>Classification en segments</a:t>
            </a:r>
          </a:p>
        </p:txBody>
      </p:sp>
      <p:sp>
        <p:nvSpPr>
          <p:cNvPr id="369672" name="Text Box 7"/>
          <p:cNvSpPr txBox="1">
            <a:spLocks noChangeArrowheads="1"/>
          </p:cNvSpPr>
          <p:nvPr/>
        </p:nvSpPr>
        <p:spPr bwMode="auto">
          <a:xfrm>
            <a:off x="4724400" y="2819400"/>
            <a:ext cx="4246563" cy="3444875"/>
          </a:xfrm>
          <a:prstGeom prst="rect">
            <a:avLst/>
          </a:prstGeom>
          <a:noFill/>
          <a:ln w="9525">
            <a:noFill/>
            <a:miter lim="800000"/>
            <a:headEnd/>
            <a:tailEnd/>
          </a:ln>
        </p:spPr>
        <p:txBody>
          <a:bodyPr wrap="none">
            <a:spAutoFit/>
          </a:bodyPr>
          <a:lstStyle/>
          <a:p>
            <a:r>
              <a:rPr lang="fr-FR" sz="2000"/>
              <a:t>C’est une méthode descendante</a:t>
            </a:r>
          </a:p>
          <a:p>
            <a:r>
              <a:rPr lang="fr-FR" sz="2000"/>
              <a:t>qui consiste à diviser la population</a:t>
            </a:r>
          </a:p>
          <a:p>
            <a:r>
              <a:rPr lang="fr-FR" sz="2000"/>
              <a:t>en autant de sous-groupes homogènes</a:t>
            </a:r>
          </a:p>
          <a:p>
            <a:r>
              <a:rPr lang="fr-FR" sz="2000"/>
              <a:t>qu’il y a d’états pour le critère</a:t>
            </a:r>
          </a:p>
          <a:p>
            <a:endParaRPr lang="fr-FR" sz="2000"/>
          </a:p>
          <a:p>
            <a:r>
              <a:rPr lang="fr-FR" sz="2000"/>
              <a:t>Exemples : pour le sexe, 2 groupes :</a:t>
            </a:r>
          </a:p>
          <a:p>
            <a:r>
              <a:rPr lang="fr-FR" sz="2000"/>
              <a:t>Hommes et Femmes</a:t>
            </a:r>
          </a:p>
          <a:p>
            <a:endParaRPr lang="fr-FR" sz="2000"/>
          </a:p>
          <a:p>
            <a:r>
              <a:rPr lang="fr-FR" sz="2000"/>
              <a:t>Les segments sont définis de manière</a:t>
            </a:r>
          </a:p>
          <a:p>
            <a:r>
              <a:rPr lang="fr-FR" sz="2000"/>
              <a:t>précise. On dit que les segments ont des</a:t>
            </a:r>
          </a:p>
          <a:p>
            <a:r>
              <a:rPr lang="fr-FR" sz="2000"/>
              <a:t>frontières droites</a:t>
            </a:r>
          </a:p>
        </p:txBody>
      </p:sp>
      <p:sp>
        <p:nvSpPr>
          <p:cNvPr id="369673" name="Line 8"/>
          <p:cNvSpPr>
            <a:spLocks noChangeShapeType="1"/>
          </p:cNvSpPr>
          <p:nvPr/>
        </p:nvSpPr>
        <p:spPr bwMode="auto">
          <a:xfrm>
            <a:off x="2286000" y="3581400"/>
            <a:ext cx="0" cy="533400"/>
          </a:xfrm>
          <a:prstGeom prst="line">
            <a:avLst/>
          </a:prstGeom>
          <a:noFill/>
          <a:ln w="9525">
            <a:solidFill>
              <a:schemeClr val="tx1"/>
            </a:solidFill>
            <a:round/>
            <a:headEnd/>
            <a:tailEnd type="triangle" w="med" len="med"/>
          </a:ln>
        </p:spPr>
        <p:txBody>
          <a:bodyPr wrap="none" anchor="ctr"/>
          <a:lstStyle/>
          <a:p>
            <a:endParaRPr lang="fr-FR"/>
          </a:p>
        </p:txBody>
      </p:sp>
      <p:sp>
        <p:nvSpPr>
          <p:cNvPr id="369674" name="Line 9"/>
          <p:cNvSpPr>
            <a:spLocks noChangeShapeType="1"/>
          </p:cNvSpPr>
          <p:nvPr/>
        </p:nvSpPr>
        <p:spPr bwMode="auto">
          <a:xfrm>
            <a:off x="2286000" y="4648200"/>
            <a:ext cx="0" cy="381000"/>
          </a:xfrm>
          <a:prstGeom prst="line">
            <a:avLst/>
          </a:prstGeom>
          <a:noFill/>
          <a:ln w="9525">
            <a:solidFill>
              <a:schemeClr val="tx1"/>
            </a:solidFill>
            <a:round/>
            <a:headEnd/>
            <a:tailEnd type="triangle" w="med" len="med"/>
          </a:ln>
        </p:spPr>
        <p:txBody>
          <a:bodyPr wrap="none" anchor="ctr"/>
          <a:lstStyle/>
          <a:p>
            <a:endParaRPr lang="fr-F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Titre 1"/>
          <p:cNvSpPr>
            <a:spLocks noGrp="1"/>
          </p:cNvSpPr>
          <p:nvPr>
            <p:ph type="title"/>
          </p:nvPr>
        </p:nvSpPr>
        <p:spPr/>
        <p:txBody>
          <a:bodyPr/>
          <a:lstStyle/>
          <a:p>
            <a:endParaRPr lang="fr-FR" dirty="0" smtClean="0"/>
          </a:p>
        </p:txBody>
      </p:sp>
      <p:pic>
        <p:nvPicPr>
          <p:cNvPr id="370691" name="Picture 2" descr="C:\Users\ASH\Desktop\images (4).jpg"/>
          <p:cNvPicPr>
            <a:picLocks noGrp="1" noChangeAspect="1" noChangeArrowheads="1"/>
          </p:cNvPicPr>
          <p:nvPr>
            <p:ph idx="1"/>
          </p:nvPr>
        </p:nvPicPr>
        <p:blipFill>
          <a:blip r:embed="rId2" cstate="print"/>
          <a:srcRect/>
          <a:stretch>
            <a:fillRect/>
          </a:stretch>
        </p:blipFill>
        <p:spPr>
          <a:xfrm>
            <a:off x="-125413" y="2492375"/>
            <a:ext cx="9507538" cy="3744913"/>
          </a:xfr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3"/>
          <p:cNvSpPr>
            <a:spLocks noGrp="1"/>
          </p:cNvSpPr>
          <p:nvPr>
            <p:ph type="sldNum" sz="quarter" idx="12"/>
          </p:nvPr>
        </p:nvSpPr>
        <p:spPr>
          <a:xfrm>
            <a:off x="1162050" y="6243638"/>
            <a:ext cx="1905000" cy="457200"/>
          </a:xfrm>
        </p:spPr>
        <p:txBody>
          <a:bodyPr/>
          <a:lstStyle/>
          <a:p>
            <a:pPr algn="l">
              <a:defRPr/>
            </a:pPr>
            <a:fld id="{32DA6B65-BD08-4EF8-B561-49BEB6442C5F}" type="slidenum">
              <a:rPr lang="en-US"/>
              <a:pPr algn="l">
                <a:defRPr/>
              </a:pPr>
              <a:t>67</a:t>
            </a:fld>
            <a:endParaRPr lang="en-US"/>
          </a:p>
        </p:txBody>
      </p:sp>
      <p:sp>
        <p:nvSpPr>
          <p:cNvPr id="371715" name="Rectangle 2"/>
          <p:cNvSpPr>
            <a:spLocks noGrp="1" noChangeArrowheads="1"/>
          </p:cNvSpPr>
          <p:nvPr>
            <p:ph type="title"/>
          </p:nvPr>
        </p:nvSpPr>
        <p:spPr>
          <a:xfrm>
            <a:off x="685800" y="490538"/>
            <a:ext cx="7772400" cy="1381125"/>
          </a:xfrm>
        </p:spPr>
        <p:txBody>
          <a:bodyPr>
            <a:normAutofit fontScale="90000"/>
          </a:bodyPr>
          <a:lstStyle/>
          <a:p>
            <a:r>
              <a:rPr lang="fr-FR" dirty="0" smtClean="0"/>
              <a:t>2 - Les principales méthodes de découpage en segments</a:t>
            </a:r>
          </a:p>
        </p:txBody>
      </p:sp>
      <p:sp>
        <p:nvSpPr>
          <p:cNvPr id="371716" name="Rectangle 3"/>
          <p:cNvSpPr>
            <a:spLocks noGrp="1" noChangeArrowheads="1"/>
          </p:cNvSpPr>
          <p:nvPr>
            <p:ph type="body" idx="1"/>
          </p:nvPr>
        </p:nvSpPr>
        <p:spPr>
          <a:xfrm>
            <a:off x="685800" y="2209800"/>
            <a:ext cx="4800600" cy="533400"/>
          </a:xfrm>
        </p:spPr>
        <p:txBody>
          <a:bodyPr/>
          <a:lstStyle/>
          <a:p>
            <a:pPr>
              <a:lnSpc>
                <a:spcPct val="90000"/>
              </a:lnSpc>
            </a:pPr>
            <a:r>
              <a:rPr lang="fr-FR" smtClean="0"/>
              <a:t> LA TYPOLOGIE</a:t>
            </a:r>
          </a:p>
        </p:txBody>
      </p:sp>
      <p:sp>
        <p:nvSpPr>
          <p:cNvPr id="371717" name="Text Box 4"/>
          <p:cNvSpPr txBox="1">
            <a:spLocks noChangeArrowheads="1"/>
          </p:cNvSpPr>
          <p:nvPr/>
        </p:nvSpPr>
        <p:spPr bwMode="auto">
          <a:xfrm>
            <a:off x="533400" y="3108325"/>
            <a:ext cx="3665538" cy="850900"/>
          </a:xfrm>
          <a:prstGeom prst="rect">
            <a:avLst/>
          </a:prstGeom>
          <a:noFill/>
          <a:ln w="28575">
            <a:solidFill>
              <a:schemeClr val="tx1"/>
            </a:solidFill>
            <a:miter lim="800000"/>
            <a:headEnd/>
            <a:tailEnd/>
          </a:ln>
        </p:spPr>
        <p:txBody>
          <a:bodyPr wrap="none">
            <a:spAutoFit/>
          </a:bodyPr>
          <a:lstStyle/>
          <a:p>
            <a:pPr algn="ctr"/>
            <a:r>
              <a:rPr lang="fr-FR" sz="2400"/>
              <a:t>Analyse des caractéristiques</a:t>
            </a:r>
          </a:p>
          <a:p>
            <a:pPr algn="ctr"/>
            <a:r>
              <a:rPr lang="fr-FR" sz="2400"/>
              <a:t>des individus</a:t>
            </a:r>
          </a:p>
        </p:txBody>
      </p:sp>
      <p:sp>
        <p:nvSpPr>
          <p:cNvPr id="371718" name="Text Box 6"/>
          <p:cNvSpPr txBox="1">
            <a:spLocks noChangeArrowheads="1"/>
          </p:cNvSpPr>
          <p:nvPr/>
        </p:nvSpPr>
        <p:spPr bwMode="auto">
          <a:xfrm>
            <a:off x="669925" y="5089525"/>
            <a:ext cx="3352800" cy="850900"/>
          </a:xfrm>
          <a:prstGeom prst="rect">
            <a:avLst/>
          </a:prstGeom>
          <a:noFill/>
          <a:ln w="28575">
            <a:solidFill>
              <a:schemeClr val="tx1"/>
            </a:solidFill>
            <a:miter lim="800000"/>
            <a:headEnd/>
            <a:tailEnd/>
          </a:ln>
        </p:spPr>
        <p:txBody>
          <a:bodyPr wrap="none">
            <a:spAutoFit/>
          </a:bodyPr>
          <a:lstStyle/>
          <a:p>
            <a:pPr algn="ctr"/>
            <a:r>
              <a:rPr lang="fr-FR" sz="2400"/>
              <a:t>Regroupement homogène</a:t>
            </a:r>
          </a:p>
          <a:p>
            <a:pPr algn="ctr"/>
            <a:r>
              <a:rPr lang="fr-FR" sz="2400"/>
              <a:t>des individus</a:t>
            </a:r>
          </a:p>
        </p:txBody>
      </p:sp>
      <p:sp>
        <p:nvSpPr>
          <p:cNvPr id="371719" name="Text Box 7"/>
          <p:cNvSpPr txBox="1">
            <a:spLocks noChangeArrowheads="1"/>
          </p:cNvSpPr>
          <p:nvPr/>
        </p:nvSpPr>
        <p:spPr bwMode="auto">
          <a:xfrm>
            <a:off x="4800600" y="3429000"/>
            <a:ext cx="4027488" cy="1920875"/>
          </a:xfrm>
          <a:prstGeom prst="rect">
            <a:avLst/>
          </a:prstGeom>
          <a:noFill/>
          <a:ln w="9525">
            <a:noFill/>
            <a:miter lim="800000"/>
            <a:headEnd/>
            <a:tailEnd/>
          </a:ln>
        </p:spPr>
        <p:txBody>
          <a:bodyPr wrap="none">
            <a:spAutoFit/>
          </a:bodyPr>
          <a:lstStyle/>
          <a:p>
            <a:r>
              <a:rPr lang="fr-FR" sz="2000"/>
              <a:t>C’est une méthode ascendante</a:t>
            </a:r>
          </a:p>
          <a:p>
            <a:r>
              <a:rPr lang="fr-FR" sz="2000"/>
              <a:t>qui part des unités sur la base de</a:t>
            </a:r>
          </a:p>
          <a:p>
            <a:r>
              <a:rPr lang="fr-FR" sz="2000"/>
              <a:t>leurs similarités pour les regrouper en</a:t>
            </a:r>
          </a:p>
          <a:p>
            <a:r>
              <a:rPr lang="fr-FR" sz="2000"/>
              <a:t>ensembles homogènes. Les segments</a:t>
            </a:r>
          </a:p>
          <a:p>
            <a:r>
              <a:rPr lang="fr-FR" sz="2000"/>
              <a:t>sont difficilement identifiables, on dit</a:t>
            </a:r>
          </a:p>
          <a:p>
            <a:r>
              <a:rPr lang="fr-FR" sz="2000"/>
              <a:t>qu’ils ont des frontières floues.</a:t>
            </a:r>
          </a:p>
        </p:txBody>
      </p:sp>
      <p:sp>
        <p:nvSpPr>
          <p:cNvPr id="371720" name="Line 9"/>
          <p:cNvSpPr>
            <a:spLocks noChangeShapeType="1"/>
          </p:cNvSpPr>
          <p:nvPr/>
        </p:nvSpPr>
        <p:spPr bwMode="auto">
          <a:xfrm>
            <a:off x="2286000" y="3962400"/>
            <a:ext cx="0" cy="1066800"/>
          </a:xfrm>
          <a:prstGeom prst="line">
            <a:avLst/>
          </a:prstGeom>
          <a:noFill/>
          <a:ln w="9525">
            <a:solidFill>
              <a:schemeClr val="tx1"/>
            </a:solidFill>
            <a:round/>
            <a:headEnd/>
            <a:tailEnd type="triangle" w="med" len="med"/>
          </a:ln>
        </p:spPr>
        <p:txBody>
          <a:bodyPr wrap="none" anchor="ctr"/>
          <a:lstStyle/>
          <a:p>
            <a:endParaRPr lang="fr-F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Espace réservé du numéro de diapositive 3"/>
          <p:cNvSpPr>
            <a:spLocks noGrp="1"/>
          </p:cNvSpPr>
          <p:nvPr>
            <p:ph type="sldNum" sz="quarter" idx="12"/>
          </p:nvPr>
        </p:nvSpPr>
        <p:spPr>
          <a:xfrm>
            <a:off x="1162050" y="6243638"/>
            <a:ext cx="1905000" cy="457200"/>
          </a:xfrm>
        </p:spPr>
        <p:txBody>
          <a:bodyPr/>
          <a:lstStyle/>
          <a:p>
            <a:pPr algn="l">
              <a:defRPr/>
            </a:pPr>
            <a:fld id="{890DB89A-212D-434E-83AE-4632D73C7483}" type="slidenum">
              <a:rPr lang="en-US"/>
              <a:pPr algn="l">
                <a:defRPr/>
              </a:pPr>
              <a:t>68</a:t>
            </a:fld>
            <a:endParaRPr lang="en-US"/>
          </a:p>
        </p:txBody>
      </p:sp>
      <p:sp>
        <p:nvSpPr>
          <p:cNvPr id="372739" name="Rectangle 2"/>
          <p:cNvSpPr>
            <a:spLocks noGrp="1" noChangeArrowheads="1"/>
          </p:cNvSpPr>
          <p:nvPr>
            <p:ph type="title"/>
          </p:nvPr>
        </p:nvSpPr>
        <p:spPr>
          <a:xfrm>
            <a:off x="685800" y="490538"/>
            <a:ext cx="7772400" cy="1381125"/>
          </a:xfrm>
        </p:spPr>
        <p:txBody>
          <a:bodyPr>
            <a:normAutofit fontScale="90000"/>
          </a:bodyPr>
          <a:lstStyle/>
          <a:p>
            <a:r>
              <a:rPr lang="fr-FR" smtClean="0"/>
              <a:t>2 - Les principales méthodes de découpage en segments</a:t>
            </a:r>
          </a:p>
        </p:txBody>
      </p:sp>
      <p:graphicFrame>
        <p:nvGraphicFramePr>
          <p:cNvPr id="77878" name="Group 54"/>
          <p:cNvGraphicFramePr>
            <a:graphicFrameLocks noGrp="1"/>
          </p:cNvGraphicFramePr>
          <p:nvPr/>
        </p:nvGraphicFramePr>
        <p:xfrm>
          <a:off x="228600" y="2308225"/>
          <a:ext cx="8610600" cy="3481642"/>
        </p:xfrm>
        <a:graphic>
          <a:graphicData uri="http://schemas.openxmlformats.org/drawingml/2006/table">
            <a:tbl>
              <a:tblPr/>
              <a:tblGrid>
                <a:gridCol w="2870200"/>
                <a:gridCol w="2870200"/>
                <a:gridCol w="2870200"/>
              </a:tblGrid>
              <a:tr h="6096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endParaRPr kumimoji="0" lang="fr-FR"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2400" b="0" i="0" u="none" strike="noStrike" cap="none" normalizeH="0" baseline="0" smtClean="0">
                          <a:ln>
                            <a:noFill/>
                          </a:ln>
                          <a:solidFill>
                            <a:schemeClr val="tx1"/>
                          </a:solidFill>
                          <a:effectLst/>
                          <a:latin typeface="Arial" charset="0"/>
                        </a:rPr>
                        <a:t>Avantages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2400" b="0" i="0" u="none" strike="noStrike" cap="none" normalizeH="0" baseline="0" smtClean="0">
                          <a:ln>
                            <a:noFill/>
                          </a:ln>
                          <a:solidFill>
                            <a:schemeClr val="tx1"/>
                          </a:solidFill>
                          <a:effectLst/>
                          <a:latin typeface="Arial" charset="0"/>
                        </a:rPr>
                        <a:t>Inconvénients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57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2400" b="0" i="0" u="none" strike="noStrike" cap="none" normalizeH="0" baseline="0" smtClean="0">
                          <a:ln>
                            <a:noFill/>
                          </a:ln>
                          <a:solidFill>
                            <a:schemeClr val="tx1"/>
                          </a:solidFill>
                          <a:effectLst/>
                          <a:latin typeface="Arial" charset="0"/>
                        </a:rPr>
                        <a:t>Segmentation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Segments distincts</a:t>
                      </a:r>
                    </a:p>
                    <a:p>
                      <a:pPr marL="0" marR="0" lvl="0" indent="0" algn="l"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Mise en place facile</a:t>
                      </a:r>
                    </a:p>
                    <a:p>
                      <a:pPr marL="0" marR="0" lvl="0" indent="0" algn="l"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Segments mesurables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Nombre restreint de critères</a:t>
                      </a:r>
                    </a:p>
                    <a:p>
                      <a:pPr marL="0" marR="0" lvl="0" indent="0" algn="l"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Risque de non pertinence des critères (critères psycho exclus)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41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2400" b="0" i="0" u="none" strike="noStrike" cap="none" normalizeH="0" baseline="0" smtClean="0">
                          <a:ln>
                            <a:noFill/>
                          </a:ln>
                          <a:solidFill>
                            <a:schemeClr val="tx1"/>
                          </a:solidFill>
                          <a:effectLst/>
                          <a:latin typeface="Arial" charset="0"/>
                        </a:rPr>
                        <a:t>Typologie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Segments très pertinents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Qualité opératoire mauvaise (individus non classables)</a:t>
                      </a:r>
                    </a:p>
                    <a:p>
                      <a:pPr marL="0" marR="0" lvl="0" indent="0" algn="l"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Mesurabilité impossible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62050" y="6243638"/>
            <a:ext cx="1905000" cy="457200"/>
          </a:xfrm>
        </p:spPr>
        <p:txBody>
          <a:bodyPr/>
          <a:lstStyle/>
          <a:p>
            <a:pPr algn="l">
              <a:defRPr/>
            </a:pPr>
            <a:fld id="{96BB02F8-65C5-4076-AB00-C615CEE6EB5E}" type="slidenum">
              <a:rPr lang="en-US"/>
              <a:pPr algn="l">
                <a:defRPr/>
              </a:pPr>
              <a:t>69</a:t>
            </a:fld>
            <a:endParaRPr lang="en-US"/>
          </a:p>
        </p:txBody>
      </p:sp>
      <p:sp>
        <p:nvSpPr>
          <p:cNvPr id="373763" name="Rectangle 3"/>
          <p:cNvSpPr>
            <a:spLocks noGrp="1" noChangeArrowheads="1"/>
          </p:cNvSpPr>
          <p:nvPr>
            <p:ph type="body" idx="1"/>
          </p:nvPr>
        </p:nvSpPr>
        <p:spPr/>
        <p:txBody>
          <a:bodyPr/>
          <a:lstStyle/>
          <a:p>
            <a:pPr>
              <a:lnSpc>
                <a:spcPct val="90000"/>
              </a:lnSpc>
            </a:pPr>
            <a:r>
              <a:rPr lang="fr-FR" dirty="0" smtClean="0"/>
              <a:t>LES PRINCIPAUX CRITERES</a:t>
            </a:r>
          </a:p>
          <a:p>
            <a:pPr>
              <a:lnSpc>
                <a:spcPct val="90000"/>
              </a:lnSpc>
              <a:buFont typeface="Times" charset="0"/>
              <a:buNone/>
            </a:pPr>
            <a:r>
              <a:rPr lang="fr-FR" sz="2000" dirty="0" smtClean="0"/>
              <a:t>Ce sont des variables permettant d’expliquer les différences de comportement observées entre les segments. En théorie, il existe un nombre infini de critères, mais certains sont plus utilisés.</a:t>
            </a:r>
          </a:p>
          <a:p>
            <a:pPr>
              <a:lnSpc>
                <a:spcPct val="90000"/>
              </a:lnSpc>
              <a:buFont typeface="Times" charset="0"/>
              <a:buNone/>
            </a:pPr>
            <a:r>
              <a:rPr lang="fr-FR" sz="2000" dirty="0" smtClean="0"/>
              <a:t>1 - critères socioculturels ou </a:t>
            </a:r>
            <a:r>
              <a:rPr lang="fr-FR" sz="2000" dirty="0" err="1" smtClean="0"/>
              <a:t>pychographiques</a:t>
            </a:r>
            <a:endParaRPr lang="fr-FR" sz="2000" dirty="0" smtClean="0"/>
          </a:p>
          <a:p>
            <a:pPr>
              <a:lnSpc>
                <a:spcPct val="90000"/>
              </a:lnSpc>
              <a:buFont typeface="Times" charset="0"/>
              <a:buNone/>
            </a:pPr>
            <a:r>
              <a:rPr lang="fr-FR" sz="2000" dirty="0" smtClean="0"/>
              <a:t>Critères de personnalité, d’attitude, de motivation et de style de vie se situent à un niveau plus profond de l’individu.</a:t>
            </a:r>
          </a:p>
          <a:p>
            <a:pPr>
              <a:lnSpc>
                <a:spcPct val="90000"/>
              </a:lnSpc>
              <a:buFont typeface="Times" charset="0"/>
              <a:buNone/>
            </a:pPr>
            <a:r>
              <a:rPr lang="fr-FR" sz="2000" dirty="0" smtClean="0"/>
              <a:t>Exemple: des fabricants de produits alimentaires ont segmenté le marché des ménagères en:</a:t>
            </a:r>
          </a:p>
          <a:p>
            <a:pPr>
              <a:lnSpc>
                <a:spcPct val="90000"/>
              </a:lnSpc>
            </a:pPr>
            <a:r>
              <a:rPr lang="fr-FR" sz="2000" dirty="0" smtClean="0"/>
              <a:t>cordons bleus pour qui la cuisine est un art et un plaisir</a:t>
            </a:r>
          </a:p>
          <a:p>
            <a:pPr>
              <a:lnSpc>
                <a:spcPct val="90000"/>
              </a:lnSpc>
            </a:pPr>
            <a:r>
              <a:rPr lang="fr-FR" sz="2000" dirty="0" smtClean="0"/>
              <a:t>utilitaires qui font la cuisine par obligation sans plaisir.</a:t>
            </a:r>
          </a:p>
        </p:txBody>
      </p:sp>
      <p:sp>
        <p:nvSpPr>
          <p:cNvPr id="373764" name="Rectangle 4"/>
          <p:cNvSpPr>
            <a:spLocks noGrp="1" noChangeArrowheads="1"/>
          </p:cNvSpPr>
          <p:nvPr>
            <p:ph type="title"/>
          </p:nvPr>
        </p:nvSpPr>
        <p:spPr>
          <a:xfrm>
            <a:off x="685800" y="381000"/>
            <a:ext cx="7772400" cy="1381125"/>
          </a:xfrm>
          <a:noFill/>
        </p:spPr>
        <p:txBody>
          <a:bodyPr/>
          <a:lstStyle/>
          <a:p>
            <a:r>
              <a:rPr lang="fr-FR" dirty="0" smtClean="0"/>
              <a:t>3 - Les critères de segmentation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3"/>
          <p:cNvSpPr>
            <a:spLocks noGrp="1"/>
          </p:cNvSpPr>
          <p:nvPr>
            <p:ph type="sldNum" sz="quarter" idx="12"/>
          </p:nvPr>
        </p:nvSpPr>
        <p:spPr>
          <a:xfrm>
            <a:off x="1162050" y="6243638"/>
            <a:ext cx="1905000" cy="457200"/>
          </a:xfrm>
        </p:spPr>
        <p:txBody>
          <a:bodyPr/>
          <a:lstStyle/>
          <a:p>
            <a:pPr algn="l">
              <a:defRPr/>
            </a:pPr>
            <a:fld id="{CA430F61-B9F5-4731-A569-02B8C3A4BD27}" type="slidenum">
              <a:rPr lang="en-US"/>
              <a:pPr algn="l">
                <a:defRPr/>
              </a:pPr>
              <a:t>7</a:t>
            </a:fld>
            <a:endParaRPr lang="en-US"/>
          </a:p>
        </p:txBody>
      </p:sp>
      <p:sp>
        <p:nvSpPr>
          <p:cNvPr id="308227" name="Rectangle 2"/>
          <p:cNvSpPr>
            <a:spLocks noGrp="1" noChangeArrowheads="1"/>
          </p:cNvSpPr>
          <p:nvPr>
            <p:ph type="body" idx="1"/>
          </p:nvPr>
        </p:nvSpPr>
        <p:spPr>
          <a:xfrm>
            <a:off x="1403350" y="914400"/>
            <a:ext cx="5761038" cy="533400"/>
          </a:xfrm>
          <a:solidFill>
            <a:srgbClr val="FFFF00"/>
          </a:solidFill>
        </p:spPr>
        <p:txBody>
          <a:bodyPr/>
          <a:lstStyle/>
          <a:p>
            <a:r>
              <a:rPr lang="fr-FR" sz="2400" smtClean="0"/>
              <a:t>           Les sources d’information</a:t>
            </a:r>
          </a:p>
        </p:txBody>
      </p:sp>
      <p:sp>
        <p:nvSpPr>
          <p:cNvPr id="308228" name="Rectangle 3"/>
          <p:cNvSpPr>
            <a:spLocks noGrp="1" noChangeArrowheads="1"/>
          </p:cNvSpPr>
          <p:nvPr>
            <p:ph type="title"/>
          </p:nvPr>
        </p:nvSpPr>
        <p:spPr>
          <a:xfrm>
            <a:off x="228600" y="152400"/>
            <a:ext cx="8763000" cy="736600"/>
          </a:xfrm>
          <a:noFill/>
        </p:spPr>
        <p:txBody>
          <a:bodyPr>
            <a:normAutofit fontScale="90000"/>
          </a:bodyPr>
          <a:lstStyle/>
          <a:p>
            <a:r>
              <a:rPr lang="fr-FR" smtClean="0"/>
              <a:t>1 – Le système d’information mkt</a:t>
            </a:r>
          </a:p>
        </p:txBody>
      </p:sp>
      <p:sp>
        <p:nvSpPr>
          <p:cNvPr id="308229" name="Text Box 5"/>
          <p:cNvSpPr txBox="1">
            <a:spLocks noChangeArrowheads="1"/>
          </p:cNvSpPr>
          <p:nvPr/>
        </p:nvSpPr>
        <p:spPr bwMode="auto">
          <a:xfrm>
            <a:off x="468313" y="1557338"/>
            <a:ext cx="3455987" cy="2327275"/>
          </a:xfrm>
          <a:prstGeom prst="rect">
            <a:avLst/>
          </a:prstGeom>
          <a:noFill/>
          <a:ln w="38100">
            <a:solidFill>
              <a:schemeClr val="hlink"/>
            </a:solidFill>
            <a:miter lim="800000"/>
            <a:headEnd/>
            <a:tailEnd/>
          </a:ln>
        </p:spPr>
        <p:txBody>
          <a:bodyPr>
            <a:spAutoFit/>
          </a:bodyPr>
          <a:lstStyle/>
          <a:p>
            <a:pPr algn="ctr"/>
            <a:r>
              <a:rPr lang="fr-FR" u="sng"/>
              <a:t>Source interne</a:t>
            </a:r>
          </a:p>
          <a:p>
            <a:pPr algn="ctr"/>
            <a:endParaRPr lang="fr-FR"/>
          </a:p>
          <a:p>
            <a:pPr algn="ctr"/>
            <a:r>
              <a:rPr lang="fr-FR"/>
              <a:t>Les informations proviennent</a:t>
            </a:r>
          </a:p>
          <a:p>
            <a:pPr algn="ctr"/>
            <a:r>
              <a:rPr lang="fr-FR"/>
              <a:t>de l’entreprise, elles existent</a:t>
            </a:r>
          </a:p>
          <a:p>
            <a:pPr algn="ctr"/>
            <a:r>
              <a:rPr lang="fr-FR"/>
              <a:t>sur place, traduisent l’activité</a:t>
            </a:r>
          </a:p>
          <a:p>
            <a:pPr algn="ctr"/>
            <a:r>
              <a:rPr lang="fr-FR"/>
              <a:t>de l’entreprise et permettent</a:t>
            </a:r>
          </a:p>
          <a:p>
            <a:pPr algn="ctr"/>
            <a:r>
              <a:rPr lang="fr-FR"/>
              <a:t>un suivi de l’évolution de</a:t>
            </a:r>
          </a:p>
          <a:p>
            <a:pPr algn="ctr"/>
            <a:r>
              <a:rPr lang="fr-FR"/>
              <a:t>l’entreprise</a:t>
            </a:r>
          </a:p>
        </p:txBody>
      </p:sp>
      <p:sp>
        <p:nvSpPr>
          <p:cNvPr id="308230" name="Text Box 6"/>
          <p:cNvSpPr txBox="1">
            <a:spLocks noChangeArrowheads="1"/>
          </p:cNvSpPr>
          <p:nvPr/>
        </p:nvSpPr>
        <p:spPr bwMode="auto">
          <a:xfrm>
            <a:off x="5221288" y="1557338"/>
            <a:ext cx="3698875" cy="2327275"/>
          </a:xfrm>
          <a:prstGeom prst="rect">
            <a:avLst/>
          </a:prstGeom>
          <a:noFill/>
          <a:ln w="38100">
            <a:solidFill>
              <a:schemeClr val="hlink"/>
            </a:solidFill>
            <a:miter lim="800000"/>
            <a:headEnd/>
            <a:tailEnd/>
          </a:ln>
        </p:spPr>
        <p:txBody>
          <a:bodyPr>
            <a:spAutoFit/>
          </a:bodyPr>
          <a:lstStyle/>
          <a:p>
            <a:pPr algn="ctr"/>
            <a:r>
              <a:rPr lang="fr-FR" u="sng"/>
              <a:t>Source externe</a:t>
            </a:r>
          </a:p>
          <a:p>
            <a:pPr algn="ctr"/>
            <a:endParaRPr lang="fr-FR"/>
          </a:p>
          <a:p>
            <a:pPr algn="ctr"/>
            <a:r>
              <a:rPr lang="fr-FR"/>
              <a:t>Les informations se trouvent</a:t>
            </a:r>
          </a:p>
          <a:p>
            <a:pPr algn="ctr"/>
            <a:r>
              <a:rPr lang="fr-FR"/>
              <a:t>alors à l’extérieur, elles</a:t>
            </a:r>
          </a:p>
          <a:p>
            <a:pPr algn="ctr"/>
            <a:r>
              <a:rPr lang="fr-FR"/>
              <a:t>permettent de relier l’activité</a:t>
            </a:r>
          </a:p>
          <a:p>
            <a:pPr algn="ctr"/>
            <a:r>
              <a:rPr lang="fr-FR"/>
              <a:t>de l’entreprise de celle du marché</a:t>
            </a:r>
          </a:p>
          <a:p>
            <a:pPr algn="ctr"/>
            <a:r>
              <a:rPr lang="fr-FR"/>
              <a:t>et de la comparer à celle des</a:t>
            </a:r>
          </a:p>
          <a:p>
            <a:pPr algn="ctr"/>
            <a:r>
              <a:rPr lang="fr-FR"/>
              <a:t>concurrents</a:t>
            </a:r>
          </a:p>
        </p:txBody>
      </p:sp>
      <p:sp>
        <p:nvSpPr>
          <p:cNvPr id="308231" name="Text Box 7"/>
          <p:cNvSpPr txBox="1">
            <a:spLocks noChangeArrowheads="1"/>
          </p:cNvSpPr>
          <p:nvPr/>
        </p:nvSpPr>
        <p:spPr bwMode="auto">
          <a:xfrm>
            <a:off x="468313" y="3968750"/>
            <a:ext cx="3455987" cy="2327275"/>
          </a:xfrm>
          <a:prstGeom prst="rect">
            <a:avLst/>
          </a:prstGeom>
          <a:solidFill>
            <a:schemeClr val="bg1"/>
          </a:solidFill>
          <a:ln w="38100">
            <a:solidFill>
              <a:schemeClr val="hlink"/>
            </a:solidFill>
            <a:miter lim="800000"/>
            <a:headEnd/>
            <a:tailEnd/>
          </a:ln>
        </p:spPr>
        <p:txBody>
          <a:bodyPr>
            <a:spAutoFit/>
          </a:bodyPr>
          <a:lstStyle/>
          <a:p>
            <a:pPr algn="ctr"/>
            <a:r>
              <a:rPr lang="fr-FR" u="sng"/>
              <a:t>Source primaire</a:t>
            </a:r>
          </a:p>
          <a:p>
            <a:pPr algn="ctr"/>
            <a:endParaRPr lang="fr-FR"/>
          </a:p>
          <a:p>
            <a:pPr algn="ctr"/>
            <a:r>
              <a:rPr lang="fr-FR"/>
              <a:t>Lorsque l’information répond à un besoin propre à</a:t>
            </a:r>
          </a:p>
          <a:p>
            <a:pPr algn="ctr"/>
            <a:r>
              <a:rPr lang="fr-FR"/>
              <a:t>l’entreprise, qu’elle est</a:t>
            </a:r>
          </a:p>
          <a:p>
            <a:pPr algn="ctr"/>
            <a:r>
              <a:rPr lang="fr-FR"/>
              <a:t>utilisée pour la première fois,</a:t>
            </a:r>
          </a:p>
          <a:p>
            <a:pPr algn="ctr"/>
            <a:r>
              <a:rPr lang="fr-FR"/>
              <a:t>alors c’est une source primaire</a:t>
            </a:r>
          </a:p>
          <a:p>
            <a:pPr algn="ctr"/>
            <a:r>
              <a:rPr lang="fr-FR"/>
              <a:t>Ex : sondage fait par l’ent.</a:t>
            </a:r>
          </a:p>
        </p:txBody>
      </p:sp>
      <p:sp>
        <p:nvSpPr>
          <p:cNvPr id="308232" name="Text Box 8"/>
          <p:cNvSpPr txBox="1">
            <a:spLocks noChangeArrowheads="1"/>
          </p:cNvSpPr>
          <p:nvPr/>
        </p:nvSpPr>
        <p:spPr bwMode="auto">
          <a:xfrm>
            <a:off x="5221288" y="4078288"/>
            <a:ext cx="3671887" cy="2087562"/>
          </a:xfrm>
          <a:prstGeom prst="rect">
            <a:avLst/>
          </a:prstGeom>
          <a:solidFill>
            <a:schemeClr val="bg1"/>
          </a:solidFill>
          <a:ln w="38100">
            <a:solidFill>
              <a:schemeClr val="hlink"/>
            </a:solidFill>
            <a:miter lim="800000"/>
            <a:headEnd/>
            <a:tailEnd/>
          </a:ln>
        </p:spPr>
        <p:txBody>
          <a:bodyPr>
            <a:spAutoFit/>
          </a:bodyPr>
          <a:lstStyle/>
          <a:p>
            <a:pPr algn="ctr"/>
            <a:r>
              <a:rPr lang="fr-FR" u="sng"/>
              <a:t>Source secondaire</a:t>
            </a:r>
          </a:p>
          <a:p>
            <a:pPr algn="ctr"/>
            <a:endParaRPr lang="fr-FR"/>
          </a:p>
          <a:p>
            <a:pPr algn="ctr"/>
            <a:r>
              <a:rPr lang="fr-FR"/>
              <a:t>Elle est de source secondaire lorsque</a:t>
            </a:r>
          </a:p>
          <a:p>
            <a:pPr algn="ctr"/>
            <a:r>
              <a:rPr lang="fr-FR"/>
              <a:t>l’information existe déjà, à l’intérieur</a:t>
            </a:r>
          </a:p>
          <a:p>
            <a:pPr algn="ctr"/>
            <a:r>
              <a:rPr lang="fr-FR"/>
              <a:t>ou à l’extérieur de l’entreprise</a:t>
            </a:r>
          </a:p>
        </p:txBody>
      </p:sp>
      <p:sp>
        <p:nvSpPr>
          <p:cNvPr id="308233" name="Line 9"/>
          <p:cNvSpPr>
            <a:spLocks noChangeShapeType="1"/>
          </p:cNvSpPr>
          <p:nvPr/>
        </p:nvSpPr>
        <p:spPr bwMode="auto">
          <a:xfrm>
            <a:off x="3951288" y="2624138"/>
            <a:ext cx="1223962" cy="0"/>
          </a:xfrm>
          <a:prstGeom prst="line">
            <a:avLst/>
          </a:prstGeom>
          <a:noFill/>
          <a:ln w="76200">
            <a:solidFill>
              <a:schemeClr val="hlink"/>
            </a:solidFill>
            <a:round/>
            <a:headEnd type="triangle" w="med" len="med"/>
            <a:tailEnd type="triangle" w="med" len="med"/>
          </a:ln>
        </p:spPr>
        <p:txBody>
          <a:bodyPr/>
          <a:lstStyle/>
          <a:p>
            <a:endParaRPr lang="fr-FR"/>
          </a:p>
        </p:txBody>
      </p:sp>
      <p:sp>
        <p:nvSpPr>
          <p:cNvPr id="308234" name="Line 10"/>
          <p:cNvSpPr>
            <a:spLocks noChangeShapeType="1"/>
          </p:cNvSpPr>
          <p:nvPr/>
        </p:nvSpPr>
        <p:spPr bwMode="auto">
          <a:xfrm>
            <a:off x="3951288" y="4711700"/>
            <a:ext cx="1223962" cy="0"/>
          </a:xfrm>
          <a:prstGeom prst="line">
            <a:avLst/>
          </a:prstGeom>
          <a:noFill/>
          <a:ln w="76200">
            <a:solidFill>
              <a:schemeClr val="hlink"/>
            </a:solidFill>
            <a:round/>
            <a:headEnd type="triangle" w="med" len="med"/>
            <a:tailEnd type="triangle" w="med" len="med"/>
          </a:ln>
        </p:spPr>
        <p:txBody>
          <a:bodyPr/>
          <a:lstStyle/>
          <a:p>
            <a:endParaRPr lang="fr-F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Espace réservé du numéro de diapositive 3"/>
          <p:cNvSpPr>
            <a:spLocks noGrp="1"/>
          </p:cNvSpPr>
          <p:nvPr>
            <p:ph type="sldNum" sz="quarter" idx="12"/>
          </p:nvPr>
        </p:nvSpPr>
        <p:spPr>
          <a:xfrm>
            <a:off x="1162050" y="6243638"/>
            <a:ext cx="1905000" cy="457200"/>
          </a:xfrm>
        </p:spPr>
        <p:txBody>
          <a:bodyPr/>
          <a:lstStyle/>
          <a:p>
            <a:pPr algn="l">
              <a:defRPr/>
            </a:pPr>
            <a:fld id="{09716563-1D3B-42FB-92A4-028049AB4FB3}" type="slidenum">
              <a:rPr lang="en-US"/>
              <a:pPr algn="l">
                <a:defRPr/>
              </a:pPr>
              <a:t>70</a:t>
            </a:fld>
            <a:endParaRPr lang="en-US"/>
          </a:p>
        </p:txBody>
      </p:sp>
      <p:sp>
        <p:nvSpPr>
          <p:cNvPr id="374787" name="Rectangle 2"/>
          <p:cNvSpPr>
            <a:spLocks noGrp="1" noChangeArrowheads="1"/>
          </p:cNvSpPr>
          <p:nvPr>
            <p:ph type="body" idx="1"/>
          </p:nvPr>
        </p:nvSpPr>
        <p:spPr>
          <a:xfrm>
            <a:off x="228600" y="914400"/>
            <a:ext cx="8763000" cy="914400"/>
          </a:xfrm>
        </p:spPr>
        <p:txBody>
          <a:bodyPr/>
          <a:lstStyle/>
          <a:p>
            <a:pPr>
              <a:lnSpc>
                <a:spcPct val="90000"/>
              </a:lnSpc>
            </a:pPr>
            <a:r>
              <a:rPr lang="fr-FR" smtClean="0"/>
              <a:t>LES PRINCIPAUX CRITERES</a:t>
            </a:r>
          </a:p>
          <a:p>
            <a:pPr>
              <a:lnSpc>
                <a:spcPct val="90000"/>
              </a:lnSpc>
              <a:buFont typeface="Times" charset="0"/>
              <a:buNone/>
            </a:pPr>
            <a:r>
              <a:rPr lang="fr-FR" sz="2000" smtClean="0"/>
              <a:t>2 - Les critères démographiques, géographiques et socio-économiques</a:t>
            </a:r>
          </a:p>
        </p:txBody>
      </p:sp>
      <p:sp>
        <p:nvSpPr>
          <p:cNvPr id="374788" name="Rectangle 3"/>
          <p:cNvSpPr>
            <a:spLocks noGrp="1" noChangeArrowheads="1"/>
          </p:cNvSpPr>
          <p:nvPr>
            <p:ph type="title"/>
          </p:nvPr>
        </p:nvSpPr>
        <p:spPr>
          <a:xfrm>
            <a:off x="228600" y="152400"/>
            <a:ext cx="8763000" cy="736600"/>
          </a:xfrm>
          <a:noFill/>
        </p:spPr>
        <p:txBody>
          <a:bodyPr>
            <a:normAutofit fontScale="90000"/>
          </a:bodyPr>
          <a:lstStyle/>
          <a:p>
            <a:r>
              <a:rPr lang="fr-FR" dirty="0" smtClean="0"/>
              <a:t>3 - Les critères de segmentation</a:t>
            </a:r>
          </a:p>
        </p:txBody>
      </p:sp>
      <p:graphicFrame>
        <p:nvGraphicFramePr>
          <p:cNvPr id="78888" name="Group 40"/>
          <p:cNvGraphicFramePr>
            <a:graphicFrameLocks noGrp="1"/>
          </p:cNvGraphicFramePr>
          <p:nvPr/>
        </p:nvGraphicFramePr>
        <p:xfrm>
          <a:off x="381000" y="1905000"/>
          <a:ext cx="8305800" cy="4907280"/>
        </p:xfrm>
        <a:graphic>
          <a:graphicData uri="http://schemas.openxmlformats.org/drawingml/2006/table">
            <a:tbl>
              <a:tblPr/>
              <a:tblGrid>
                <a:gridCol w="4152900"/>
                <a:gridCol w="4152900"/>
              </a:tblGrid>
              <a:tr h="4826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2800" b="1" i="0" u="none" strike="noStrike" cap="none" normalizeH="0" baseline="0" smtClean="0">
                          <a:ln>
                            <a:noFill/>
                          </a:ln>
                          <a:solidFill>
                            <a:schemeClr val="tx1"/>
                          </a:solidFill>
                          <a:effectLst/>
                          <a:latin typeface="Arial" charset="0"/>
                        </a:rPr>
                        <a:t>Critères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2800" b="1" i="0" u="none" strike="noStrike" cap="none" normalizeH="0" baseline="0" smtClean="0">
                          <a:ln>
                            <a:noFill/>
                          </a:ln>
                          <a:solidFill>
                            <a:schemeClr val="tx1"/>
                          </a:solidFill>
                          <a:effectLst/>
                          <a:latin typeface="Arial" charset="0"/>
                        </a:rPr>
                        <a:t>Exemples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16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1" i="0" u="none" strike="noStrike" cap="none" normalizeH="0" baseline="0" smtClean="0">
                          <a:ln>
                            <a:noFill/>
                          </a:ln>
                          <a:solidFill>
                            <a:schemeClr val="hlink"/>
                          </a:solidFill>
                          <a:effectLst/>
                          <a:latin typeface="Arial" charset="0"/>
                        </a:rPr>
                        <a:t>Démographiques</a:t>
                      </a:r>
                      <a:endParaRPr kumimoji="0" lang="fr-FR" sz="1800" b="0"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Sexe</a:t>
                      </a: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Age</a:t>
                      </a: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Taille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endParaRPr kumimoji="0" lang="fr-FR" sz="1800" b="0"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Confection</a:t>
                      </a: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Jeux et jouets</a:t>
                      </a: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Textile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16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1" i="0" u="none" strike="noStrike" cap="none" normalizeH="0" baseline="0" smtClean="0">
                          <a:ln>
                            <a:noFill/>
                          </a:ln>
                          <a:solidFill>
                            <a:schemeClr val="hlink"/>
                          </a:solidFill>
                          <a:effectLst/>
                          <a:latin typeface="Arial" charset="0"/>
                        </a:rPr>
                        <a:t>Géographiques</a:t>
                      </a:r>
                      <a:endParaRPr kumimoji="0" lang="fr-FR" sz="18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Région</a:t>
                      </a: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Habitat rural/urbain</a:t>
                      </a: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Climat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endParaRPr kumimoji="0" lang="fr-FR" sz="1800" b="0"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Alimentation</a:t>
                      </a: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Loisirs</a:t>
                      </a: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Chauffage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16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1" i="0" u="none" strike="noStrike" cap="none" normalizeH="0" baseline="0" smtClean="0">
                          <a:ln>
                            <a:noFill/>
                          </a:ln>
                          <a:solidFill>
                            <a:schemeClr val="hlink"/>
                          </a:solidFill>
                          <a:effectLst/>
                          <a:latin typeface="Arial" charset="0"/>
                        </a:rPr>
                        <a:t>Socio-économiques</a:t>
                      </a:r>
                      <a:endParaRPr kumimoji="0" lang="fr-FR" sz="1800" b="0"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Revenu</a:t>
                      </a: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CSP</a:t>
                      </a: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Religion</a:t>
                      </a: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Niveau d’éducation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endParaRPr kumimoji="0" lang="fr-FR" sz="1800" b="0"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Bijoux</a:t>
                      </a: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Presse</a:t>
                      </a: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Alimentation</a:t>
                      </a: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Livres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Espace réservé du numéro de diapositive 3"/>
          <p:cNvSpPr>
            <a:spLocks noGrp="1"/>
          </p:cNvSpPr>
          <p:nvPr>
            <p:ph type="sldNum" sz="quarter" idx="12"/>
          </p:nvPr>
        </p:nvSpPr>
        <p:spPr>
          <a:xfrm>
            <a:off x="1162050" y="6243638"/>
            <a:ext cx="1905000" cy="457200"/>
          </a:xfrm>
        </p:spPr>
        <p:txBody>
          <a:bodyPr/>
          <a:lstStyle/>
          <a:p>
            <a:pPr algn="l">
              <a:defRPr/>
            </a:pPr>
            <a:fld id="{D1282849-152F-49CF-8B1E-96B67AB9BD1E}" type="slidenum">
              <a:rPr lang="en-US"/>
              <a:pPr algn="l">
                <a:defRPr/>
              </a:pPr>
              <a:t>71</a:t>
            </a:fld>
            <a:endParaRPr lang="en-US"/>
          </a:p>
        </p:txBody>
      </p:sp>
      <p:sp>
        <p:nvSpPr>
          <p:cNvPr id="375811" name="Rectangle 2"/>
          <p:cNvSpPr>
            <a:spLocks noGrp="1" noChangeArrowheads="1"/>
          </p:cNvSpPr>
          <p:nvPr>
            <p:ph type="body" idx="1"/>
          </p:nvPr>
        </p:nvSpPr>
        <p:spPr>
          <a:xfrm>
            <a:off x="228600" y="914400"/>
            <a:ext cx="8763000" cy="1828800"/>
          </a:xfrm>
        </p:spPr>
        <p:txBody>
          <a:bodyPr/>
          <a:lstStyle/>
          <a:p>
            <a:pPr>
              <a:lnSpc>
                <a:spcPct val="90000"/>
              </a:lnSpc>
            </a:pPr>
            <a:r>
              <a:rPr lang="fr-FR" dirty="0" smtClean="0"/>
              <a:t>LES PRINCIPAUX CRITERES</a:t>
            </a:r>
          </a:p>
          <a:p>
            <a:pPr>
              <a:lnSpc>
                <a:spcPct val="90000"/>
              </a:lnSpc>
              <a:buFont typeface="Times" charset="0"/>
              <a:buNone/>
            </a:pPr>
            <a:r>
              <a:rPr lang="fr-FR" sz="2000" dirty="0" smtClean="0"/>
              <a:t>3 - Les critères de comportement</a:t>
            </a:r>
          </a:p>
          <a:p>
            <a:pPr>
              <a:lnSpc>
                <a:spcPct val="90000"/>
              </a:lnSpc>
              <a:buFont typeface="Times" charset="0"/>
              <a:buNone/>
            </a:pPr>
            <a:endParaRPr lang="fr-FR" sz="2000" dirty="0" smtClean="0"/>
          </a:p>
          <a:p>
            <a:pPr>
              <a:lnSpc>
                <a:spcPct val="90000"/>
              </a:lnSpc>
              <a:buFont typeface="Times" charset="0"/>
              <a:buNone/>
            </a:pPr>
            <a:r>
              <a:rPr lang="fr-FR" sz="2000" dirty="0" smtClean="0"/>
              <a:t>Ces critères permettent de découper le marché du point de vue des connaissances, attitude et expérience de l’individu à l’égard d’un produit.</a:t>
            </a:r>
          </a:p>
        </p:txBody>
      </p:sp>
      <p:sp>
        <p:nvSpPr>
          <p:cNvPr id="375812" name="Rectangle 3"/>
          <p:cNvSpPr>
            <a:spLocks noGrp="1" noChangeArrowheads="1"/>
          </p:cNvSpPr>
          <p:nvPr>
            <p:ph type="title"/>
          </p:nvPr>
        </p:nvSpPr>
        <p:spPr>
          <a:xfrm>
            <a:off x="228600" y="152400"/>
            <a:ext cx="8763000" cy="736600"/>
          </a:xfrm>
          <a:noFill/>
        </p:spPr>
        <p:txBody>
          <a:bodyPr>
            <a:normAutofit fontScale="90000"/>
          </a:bodyPr>
          <a:lstStyle/>
          <a:p>
            <a:r>
              <a:rPr lang="fr-FR" dirty="0" smtClean="0"/>
              <a:t>3 - Les critères de segmentation</a:t>
            </a:r>
          </a:p>
        </p:txBody>
      </p:sp>
      <p:graphicFrame>
        <p:nvGraphicFramePr>
          <p:cNvPr id="79902" name="Group 30"/>
          <p:cNvGraphicFramePr>
            <a:graphicFrameLocks noGrp="1"/>
          </p:cNvGraphicFramePr>
          <p:nvPr/>
        </p:nvGraphicFramePr>
        <p:xfrm>
          <a:off x="381000" y="3124200"/>
          <a:ext cx="8305800" cy="2972753"/>
        </p:xfrm>
        <a:graphic>
          <a:graphicData uri="http://schemas.openxmlformats.org/drawingml/2006/table">
            <a:tbl>
              <a:tblPr/>
              <a:tblGrid>
                <a:gridCol w="4152900"/>
                <a:gridCol w="4152900"/>
              </a:tblGrid>
              <a:tr h="4826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2800" b="1" i="0" u="none" strike="noStrike" cap="none" normalizeH="0" baseline="0" smtClean="0">
                          <a:ln>
                            <a:noFill/>
                          </a:ln>
                          <a:solidFill>
                            <a:schemeClr val="tx1"/>
                          </a:solidFill>
                          <a:effectLst/>
                          <a:latin typeface="Arial" charset="0"/>
                        </a:rPr>
                        <a:t>Critères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2800" b="1" i="0" u="none" strike="noStrike" cap="none" normalizeH="0" baseline="0" smtClean="0">
                          <a:ln>
                            <a:noFill/>
                          </a:ln>
                          <a:solidFill>
                            <a:schemeClr val="tx1"/>
                          </a:solidFill>
                          <a:effectLst/>
                          <a:latin typeface="Arial" charset="0"/>
                        </a:rPr>
                        <a:t>Exemples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254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Occasion d’achat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Pour un voyage en avion, vacancier ou clientèle d’affaire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429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Occasion de consommation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Cognac en digestif ou apéritif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Statut d’utilisatur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Pour un after shave, utilisation régulière ou occasionnelle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Avantages recherchés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Pour un dentifrice, protection contre les caries, blancheur des dents etc…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3"/>
          <p:cNvSpPr>
            <a:spLocks noGrp="1"/>
          </p:cNvSpPr>
          <p:nvPr>
            <p:ph type="sldNum" sz="quarter" idx="12"/>
          </p:nvPr>
        </p:nvSpPr>
        <p:spPr>
          <a:xfrm>
            <a:off x="1162050" y="6243638"/>
            <a:ext cx="1905000" cy="457200"/>
          </a:xfrm>
        </p:spPr>
        <p:txBody>
          <a:bodyPr/>
          <a:lstStyle/>
          <a:p>
            <a:pPr algn="l">
              <a:defRPr/>
            </a:pPr>
            <a:fld id="{ABDB8069-8B93-401A-A0B2-DA6F081CE80D}" type="slidenum">
              <a:rPr lang="en-US"/>
              <a:pPr algn="l">
                <a:defRPr/>
              </a:pPr>
              <a:t>72</a:t>
            </a:fld>
            <a:endParaRPr lang="en-US"/>
          </a:p>
        </p:txBody>
      </p:sp>
      <p:sp>
        <p:nvSpPr>
          <p:cNvPr id="376835" name="Rectangle 2"/>
          <p:cNvSpPr>
            <a:spLocks noGrp="1" noChangeArrowheads="1"/>
          </p:cNvSpPr>
          <p:nvPr>
            <p:ph type="body" idx="1"/>
          </p:nvPr>
        </p:nvSpPr>
        <p:spPr>
          <a:xfrm>
            <a:off x="228600" y="914400"/>
            <a:ext cx="8763000" cy="533400"/>
          </a:xfrm>
        </p:spPr>
        <p:txBody>
          <a:bodyPr/>
          <a:lstStyle/>
          <a:p>
            <a:pPr>
              <a:lnSpc>
                <a:spcPct val="90000"/>
              </a:lnSpc>
            </a:pPr>
            <a:r>
              <a:rPr lang="fr-FR" dirty="0" smtClean="0"/>
              <a:t>CHOIX DES CRITERES</a:t>
            </a:r>
            <a:endParaRPr lang="fr-FR" sz="2000" dirty="0" smtClean="0"/>
          </a:p>
        </p:txBody>
      </p:sp>
      <p:sp>
        <p:nvSpPr>
          <p:cNvPr id="376836" name="Rectangle 3"/>
          <p:cNvSpPr>
            <a:spLocks noGrp="1" noChangeArrowheads="1"/>
          </p:cNvSpPr>
          <p:nvPr>
            <p:ph type="title"/>
          </p:nvPr>
        </p:nvSpPr>
        <p:spPr>
          <a:xfrm>
            <a:off x="228600" y="152400"/>
            <a:ext cx="8763000" cy="736600"/>
          </a:xfrm>
          <a:noFill/>
        </p:spPr>
        <p:txBody>
          <a:bodyPr>
            <a:normAutofit fontScale="90000"/>
          </a:bodyPr>
          <a:lstStyle/>
          <a:p>
            <a:r>
              <a:rPr lang="fr-FR" dirty="0" smtClean="0"/>
              <a:t>3 - Les critères de segmentation</a:t>
            </a:r>
          </a:p>
        </p:txBody>
      </p:sp>
      <p:sp>
        <p:nvSpPr>
          <p:cNvPr id="376837" name="Text Box 24"/>
          <p:cNvSpPr txBox="1">
            <a:spLocks noChangeArrowheads="1"/>
          </p:cNvSpPr>
          <p:nvPr/>
        </p:nvSpPr>
        <p:spPr bwMode="auto">
          <a:xfrm>
            <a:off x="381000" y="1524000"/>
            <a:ext cx="3073400" cy="2417763"/>
          </a:xfrm>
          <a:prstGeom prst="rect">
            <a:avLst/>
          </a:prstGeom>
          <a:solidFill>
            <a:schemeClr val="bg1"/>
          </a:solidFill>
          <a:ln w="38100">
            <a:solidFill>
              <a:schemeClr val="tx1"/>
            </a:solidFill>
            <a:miter lim="800000"/>
            <a:headEnd/>
            <a:tailEnd/>
          </a:ln>
        </p:spPr>
        <p:txBody>
          <a:bodyPr wrap="none">
            <a:spAutoFit/>
          </a:bodyPr>
          <a:lstStyle/>
          <a:p>
            <a:pPr algn="ctr"/>
            <a:r>
              <a:rPr lang="fr-FR" sz="2400">
                <a:solidFill>
                  <a:schemeClr val="hlink"/>
                </a:solidFill>
              </a:rPr>
              <a:t>La pertinence</a:t>
            </a:r>
            <a:endParaRPr lang="fr-FR" sz="2400"/>
          </a:p>
          <a:p>
            <a:pPr algn="ctr"/>
            <a:r>
              <a:rPr lang="fr-FR"/>
              <a:t>Un critère pertinent</a:t>
            </a:r>
          </a:p>
          <a:p>
            <a:pPr algn="ctr"/>
            <a:r>
              <a:rPr lang="fr-FR"/>
              <a:t>est lié aux comportements</a:t>
            </a:r>
          </a:p>
          <a:p>
            <a:pPr algn="ctr"/>
            <a:r>
              <a:rPr lang="fr-FR"/>
              <a:t>et attitudes des consommateurs</a:t>
            </a:r>
          </a:p>
          <a:p>
            <a:pPr algn="ctr"/>
            <a:r>
              <a:rPr lang="fr-FR"/>
              <a:t>Les segments obtenus doivent</a:t>
            </a:r>
          </a:p>
          <a:p>
            <a:pPr algn="ctr"/>
            <a:r>
              <a:rPr lang="fr-FR"/>
              <a:t>donner lieu à des politiques</a:t>
            </a:r>
          </a:p>
          <a:p>
            <a:pPr algn="ctr"/>
            <a:r>
              <a:rPr lang="fr-FR"/>
              <a:t>différentes.</a:t>
            </a:r>
          </a:p>
          <a:p>
            <a:pPr algn="ctr"/>
            <a:r>
              <a:rPr lang="fr-FR"/>
              <a:t>Ex: le sexe pour la confection</a:t>
            </a:r>
          </a:p>
        </p:txBody>
      </p:sp>
      <p:sp>
        <p:nvSpPr>
          <p:cNvPr id="376838" name="Text Box 25"/>
          <p:cNvSpPr txBox="1">
            <a:spLocks noChangeArrowheads="1"/>
          </p:cNvSpPr>
          <p:nvPr/>
        </p:nvSpPr>
        <p:spPr bwMode="auto">
          <a:xfrm>
            <a:off x="5578475" y="1524000"/>
            <a:ext cx="3143250" cy="2417763"/>
          </a:xfrm>
          <a:prstGeom prst="rect">
            <a:avLst/>
          </a:prstGeom>
          <a:noFill/>
          <a:ln w="38100">
            <a:solidFill>
              <a:schemeClr val="tx1"/>
            </a:solidFill>
            <a:miter lim="800000"/>
            <a:headEnd/>
            <a:tailEnd/>
          </a:ln>
        </p:spPr>
        <p:txBody>
          <a:bodyPr wrap="none">
            <a:spAutoFit/>
          </a:bodyPr>
          <a:lstStyle/>
          <a:p>
            <a:pPr algn="ctr"/>
            <a:r>
              <a:rPr lang="fr-FR" sz="2400">
                <a:solidFill>
                  <a:schemeClr val="hlink"/>
                </a:solidFill>
              </a:rPr>
              <a:t>La discrimination</a:t>
            </a:r>
            <a:endParaRPr lang="fr-FR" sz="2400"/>
          </a:p>
          <a:p>
            <a:pPr algn="ctr"/>
            <a:r>
              <a:rPr lang="fr-FR"/>
              <a:t>Les segments doivent être</a:t>
            </a:r>
          </a:p>
          <a:p>
            <a:pPr algn="ctr"/>
            <a:r>
              <a:rPr lang="fr-FR"/>
              <a:t>Distincts les uns des autres,</a:t>
            </a:r>
          </a:p>
          <a:p>
            <a:pPr algn="ctr"/>
            <a:r>
              <a:rPr lang="fr-FR"/>
              <a:t>Ce qui implique une</a:t>
            </a:r>
          </a:p>
          <a:p>
            <a:pPr algn="ctr"/>
            <a:r>
              <a:rPr lang="fr-FR"/>
              <a:t>hétérogénéité entre les groupes</a:t>
            </a:r>
          </a:p>
          <a:p>
            <a:pPr algn="ctr"/>
            <a:r>
              <a:rPr lang="fr-FR"/>
              <a:t>et une homogénéité à l’intérieur</a:t>
            </a:r>
          </a:p>
          <a:p>
            <a:pPr algn="ctr"/>
            <a:r>
              <a:rPr lang="fr-FR"/>
              <a:t>de chaque groupe</a:t>
            </a:r>
          </a:p>
          <a:p>
            <a:pPr algn="ctr"/>
            <a:r>
              <a:rPr lang="fr-FR"/>
              <a:t>Ex: l’âge</a:t>
            </a:r>
          </a:p>
        </p:txBody>
      </p:sp>
      <p:sp>
        <p:nvSpPr>
          <p:cNvPr id="376839" name="Text Box 26"/>
          <p:cNvSpPr txBox="1">
            <a:spLocks noChangeArrowheads="1"/>
          </p:cNvSpPr>
          <p:nvPr/>
        </p:nvSpPr>
        <p:spPr bwMode="auto">
          <a:xfrm>
            <a:off x="361950" y="4130675"/>
            <a:ext cx="3111500" cy="1868488"/>
          </a:xfrm>
          <a:prstGeom prst="rect">
            <a:avLst/>
          </a:prstGeom>
          <a:solidFill>
            <a:schemeClr val="bg1"/>
          </a:solidFill>
          <a:ln w="38100">
            <a:solidFill>
              <a:schemeClr val="tx1"/>
            </a:solidFill>
            <a:miter lim="800000"/>
            <a:headEnd/>
            <a:tailEnd/>
          </a:ln>
        </p:spPr>
        <p:txBody>
          <a:bodyPr wrap="none">
            <a:spAutoFit/>
          </a:bodyPr>
          <a:lstStyle/>
          <a:p>
            <a:pPr algn="ctr"/>
            <a:r>
              <a:rPr lang="fr-FR" sz="2400">
                <a:solidFill>
                  <a:schemeClr val="hlink"/>
                </a:solidFill>
              </a:rPr>
              <a:t>La mesurabilité</a:t>
            </a:r>
            <a:endParaRPr lang="fr-FR" sz="2400"/>
          </a:p>
          <a:p>
            <a:pPr algn="ctr"/>
            <a:r>
              <a:rPr lang="fr-FR"/>
              <a:t>Pour être utilisable, un segment</a:t>
            </a:r>
          </a:p>
          <a:p>
            <a:pPr algn="ctr"/>
            <a:r>
              <a:rPr lang="fr-FR"/>
              <a:t>doit être mesurable. Les</a:t>
            </a:r>
          </a:p>
          <a:p>
            <a:pPr algn="ctr"/>
            <a:r>
              <a:rPr lang="fr-FR"/>
              <a:t>individus doivent pouvoir</a:t>
            </a:r>
          </a:p>
          <a:p>
            <a:pPr algn="ctr"/>
            <a:r>
              <a:rPr lang="fr-FR"/>
              <a:t>être dénombrés.</a:t>
            </a:r>
          </a:p>
          <a:p>
            <a:pPr algn="ctr"/>
            <a:r>
              <a:rPr lang="fr-FR"/>
              <a:t>Ex: les CSP</a:t>
            </a:r>
          </a:p>
        </p:txBody>
      </p:sp>
      <p:sp>
        <p:nvSpPr>
          <p:cNvPr id="376840" name="Text Box 27"/>
          <p:cNvSpPr txBox="1">
            <a:spLocks noChangeArrowheads="1"/>
          </p:cNvSpPr>
          <p:nvPr/>
        </p:nvSpPr>
        <p:spPr bwMode="auto">
          <a:xfrm>
            <a:off x="5562600" y="4114800"/>
            <a:ext cx="3181350" cy="2143125"/>
          </a:xfrm>
          <a:prstGeom prst="rect">
            <a:avLst/>
          </a:prstGeom>
          <a:solidFill>
            <a:schemeClr val="bg1"/>
          </a:solidFill>
          <a:ln w="38100">
            <a:solidFill>
              <a:schemeClr val="tx1"/>
            </a:solidFill>
            <a:miter lim="800000"/>
            <a:headEnd/>
            <a:tailEnd/>
          </a:ln>
        </p:spPr>
        <p:txBody>
          <a:bodyPr>
            <a:spAutoFit/>
          </a:bodyPr>
          <a:lstStyle/>
          <a:p>
            <a:pPr algn="ctr"/>
            <a:r>
              <a:rPr lang="fr-FR" sz="2400">
                <a:solidFill>
                  <a:schemeClr val="hlink"/>
                </a:solidFill>
              </a:rPr>
              <a:t>La qualité opératoire</a:t>
            </a:r>
            <a:endParaRPr lang="fr-FR" sz="2400"/>
          </a:p>
          <a:p>
            <a:pPr algn="ctr"/>
            <a:r>
              <a:rPr lang="fr-FR"/>
              <a:t>Chaque segment doit être utile,</a:t>
            </a:r>
          </a:p>
          <a:p>
            <a:pPr algn="ctr"/>
            <a:r>
              <a:rPr lang="fr-FR"/>
              <a:t>accessible et utilisable.</a:t>
            </a:r>
          </a:p>
          <a:p>
            <a:pPr algn="ctr"/>
            <a:r>
              <a:rPr lang="fr-FR"/>
              <a:t>Ex: l’utilisation de 5 critères</a:t>
            </a:r>
          </a:p>
          <a:p>
            <a:pPr algn="ctr"/>
            <a:r>
              <a:rPr lang="fr-FR"/>
              <a:t>simultanément entraîne un nombre de segments très important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a:xfrm>
            <a:off x="285750" y="357188"/>
            <a:ext cx="8858250" cy="698500"/>
          </a:xfrm>
        </p:spPr>
        <p:txBody>
          <a:bodyPr anchor="t"/>
          <a:lstStyle/>
          <a:p>
            <a:pPr eaLnBrk="1" hangingPunct="1"/>
            <a:r>
              <a:rPr lang="fr-FR" sz="3000" dirty="0" smtClean="0"/>
              <a:t>Segmenter le marché, choisir les cibles : Objectifs</a:t>
            </a:r>
          </a:p>
        </p:txBody>
      </p:sp>
      <p:sp>
        <p:nvSpPr>
          <p:cNvPr id="637955" name="Rectangle 3"/>
          <p:cNvSpPr>
            <a:spLocks noGrp="1" noChangeArrowheads="1"/>
          </p:cNvSpPr>
          <p:nvPr>
            <p:ph type="body" idx="1"/>
          </p:nvPr>
        </p:nvSpPr>
        <p:spPr>
          <a:xfrm>
            <a:off x="381000" y="1676400"/>
            <a:ext cx="8548688" cy="3581400"/>
          </a:xfrm>
        </p:spPr>
        <p:txBody>
          <a:bodyPr>
            <a:normAutofit fontScale="92500" lnSpcReduction="20000"/>
          </a:bodyPr>
          <a:lstStyle/>
          <a:p>
            <a:pPr marL="0" indent="0" eaLnBrk="1" hangingPunct="1">
              <a:lnSpc>
                <a:spcPct val="95000"/>
              </a:lnSpc>
              <a:buFont typeface="Wingdings" pitchFamily="2" charset="2"/>
              <a:buNone/>
            </a:pPr>
            <a:r>
              <a:rPr lang="fr-FR" sz="2500" smtClean="0"/>
              <a:t>Nous répondrons à quatre questions :</a:t>
            </a:r>
          </a:p>
          <a:p>
            <a:pPr marL="0" indent="0" eaLnBrk="1" hangingPunct="1">
              <a:lnSpc>
                <a:spcPct val="95000"/>
              </a:lnSpc>
              <a:buFont typeface="Wingdings" pitchFamily="2" charset="2"/>
              <a:buNone/>
            </a:pPr>
            <a:endParaRPr lang="fr-FR" sz="1500" smtClean="0"/>
          </a:p>
          <a:p>
            <a:pPr marL="0" indent="0" eaLnBrk="1" hangingPunct="1">
              <a:lnSpc>
                <a:spcPct val="120000"/>
              </a:lnSpc>
            </a:pPr>
            <a:r>
              <a:rPr lang="fr-FR" sz="2000" smtClean="0"/>
              <a:t> </a:t>
            </a:r>
            <a:r>
              <a:rPr lang="fr-FR" sz="2400" smtClean="0"/>
              <a:t>Quels sont les différents types de segmentation du marché ?</a:t>
            </a:r>
          </a:p>
          <a:p>
            <a:pPr marL="0" indent="0" eaLnBrk="1" hangingPunct="1">
              <a:lnSpc>
                <a:spcPct val="120000"/>
              </a:lnSpc>
            </a:pPr>
            <a:endParaRPr lang="fr-FR" sz="2400" smtClean="0"/>
          </a:p>
          <a:p>
            <a:pPr marL="0" indent="0" eaLnBrk="1" hangingPunct="1"/>
            <a:r>
              <a:rPr lang="fr-FR" sz="2400" smtClean="0"/>
              <a:t> Comment une entreprise peut-elle identifier les segments qui composent le marché ?</a:t>
            </a:r>
          </a:p>
          <a:p>
            <a:pPr marL="0" indent="0" eaLnBrk="1" hangingPunct="1"/>
            <a:endParaRPr lang="fr-FR" sz="2400" smtClean="0"/>
          </a:p>
          <a:p>
            <a:pPr marL="0" indent="0" eaLnBrk="1" hangingPunct="1"/>
            <a:r>
              <a:rPr lang="fr-FR" sz="2400" smtClean="0"/>
              <a:t> Selon quels critères doit-elle choisir ses marchés cibles ?</a:t>
            </a:r>
          </a:p>
          <a:p>
            <a:pPr marL="0" indent="0" eaLnBrk="1" hangingPunct="1"/>
            <a:endParaRPr lang="fr-FR" sz="2400" smtClean="0"/>
          </a:p>
          <a:p>
            <a:pPr marL="0" indent="0" eaLnBrk="1" hangingPunct="1"/>
            <a:r>
              <a:rPr lang="fr-FR" sz="2400" smtClean="0"/>
              <a:t> Quelles sont les caractéristiques d’une segmentation efficace ?</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684213" y="333375"/>
            <a:ext cx="7772400" cy="571500"/>
          </a:xfrm>
        </p:spPr>
        <p:txBody>
          <a:bodyPr anchor="t"/>
          <a:lstStyle/>
          <a:p>
            <a:pPr eaLnBrk="1" hangingPunct="1"/>
            <a:r>
              <a:rPr lang="en-US" sz="2500" b="1" i="1" dirty="0" err="1" smtClean="0"/>
              <a:t>Une</a:t>
            </a:r>
            <a:r>
              <a:rPr lang="en-US" sz="2500" b="1" i="1" dirty="0" smtClean="0"/>
              <a:t> </a:t>
            </a:r>
            <a:r>
              <a:rPr lang="en-US" sz="2500" b="1" i="1" dirty="0" err="1" smtClean="0"/>
              <a:t>démarche</a:t>
            </a:r>
            <a:r>
              <a:rPr lang="en-US" sz="2500" b="1" i="1" dirty="0" smtClean="0"/>
              <a:t> en </a:t>
            </a:r>
            <a:r>
              <a:rPr lang="en-US" sz="2500" b="1" i="1" dirty="0" err="1" smtClean="0"/>
              <a:t>trois</a:t>
            </a:r>
            <a:r>
              <a:rPr lang="en-US" sz="2500" b="1" i="1" dirty="0" smtClean="0"/>
              <a:t> temps</a:t>
            </a:r>
          </a:p>
        </p:txBody>
      </p:sp>
      <p:sp>
        <p:nvSpPr>
          <p:cNvPr id="638979" name="Rectangle 3"/>
          <p:cNvSpPr>
            <a:spLocks noGrp="1" noChangeArrowheads="1"/>
          </p:cNvSpPr>
          <p:nvPr>
            <p:ph type="body" idx="1"/>
          </p:nvPr>
        </p:nvSpPr>
        <p:spPr>
          <a:xfrm>
            <a:off x="457200" y="1371600"/>
            <a:ext cx="8229600" cy="4800600"/>
          </a:xfrm>
        </p:spPr>
        <p:txBody>
          <a:bodyPr/>
          <a:lstStyle/>
          <a:p>
            <a:pPr eaLnBrk="1" hangingPunct="1"/>
            <a:r>
              <a:rPr lang="fr-FR" sz="2500" smtClean="0"/>
              <a:t>Segmentation</a:t>
            </a:r>
          </a:p>
          <a:p>
            <a:pPr marL="536575" lvl="1" indent="12700" eaLnBrk="1" hangingPunct="1">
              <a:lnSpc>
                <a:spcPct val="95000"/>
              </a:lnSpc>
              <a:buFont typeface="Wingdings" pitchFamily="2" charset="2"/>
              <a:buAutoNum type="arabicParenBoth"/>
            </a:pPr>
            <a:r>
              <a:rPr lang="fr-FR" sz="2000" smtClean="0"/>
              <a:t>Découper le marché en sous-ensembles homogènes, significatifs et accessibles à une action marketing spécifique </a:t>
            </a:r>
          </a:p>
          <a:p>
            <a:pPr marL="536575" lvl="1" indent="12700" eaLnBrk="1" hangingPunct="1">
              <a:lnSpc>
                <a:spcPct val="95000"/>
              </a:lnSpc>
              <a:buFont typeface="Wingdings" pitchFamily="2" charset="2"/>
              <a:buAutoNum type="arabicParenBoth"/>
            </a:pPr>
            <a:r>
              <a:rPr lang="fr-FR" sz="2000" smtClean="0"/>
              <a:t> Identifier alors les critères selon lesquels le marché sera analysé et </a:t>
            </a:r>
          </a:p>
          <a:p>
            <a:pPr marL="536575" lvl="1" indent="12700" eaLnBrk="1" hangingPunct="1">
              <a:lnSpc>
                <a:spcPct val="95000"/>
              </a:lnSpc>
              <a:buFont typeface="Wingdings" pitchFamily="2" charset="2"/>
              <a:buAutoNum type="arabicParenBoth"/>
            </a:pPr>
            <a:r>
              <a:rPr lang="fr-FR" sz="2000" smtClean="0"/>
              <a:t> Etudier les profils des segments ainsi engendrés</a:t>
            </a:r>
          </a:p>
          <a:p>
            <a:pPr marL="536575" lvl="1" indent="12700" eaLnBrk="1" hangingPunct="1">
              <a:lnSpc>
                <a:spcPct val="95000"/>
              </a:lnSpc>
              <a:buFont typeface="Wingdings" pitchFamily="2" charset="2"/>
              <a:buNone/>
            </a:pPr>
            <a:endParaRPr lang="fr-FR" sz="2000" smtClean="0"/>
          </a:p>
          <a:p>
            <a:pPr eaLnBrk="1" hangingPunct="1">
              <a:spcBef>
                <a:spcPct val="30000"/>
              </a:spcBef>
            </a:pPr>
            <a:r>
              <a:rPr lang="fr-FR" sz="2500" smtClean="0"/>
              <a:t>Ciblage</a:t>
            </a:r>
          </a:p>
          <a:p>
            <a:pPr marL="536575" lvl="1" indent="12700" eaLnBrk="1" hangingPunct="1">
              <a:lnSpc>
                <a:spcPct val="95000"/>
              </a:lnSpc>
              <a:buFont typeface="Wingdings" pitchFamily="2" charset="2"/>
              <a:buNone/>
            </a:pPr>
            <a:r>
              <a:rPr lang="fr-FR" sz="2000" smtClean="0"/>
              <a:t>Évaluer l’attrait relatif de chaque segment et choisir ceux sur lesquels concentrer ses efforts</a:t>
            </a:r>
          </a:p>
          <a:p>
            <a:pPr marL="536575" lvl="1" indent="12700" eaLnBrk="1" hangingPunct="1">
              <a:lnSpc>
                <a:spcPct val="95000"/>
              </a:lnSpc>
              <a:buFont typeface="Wingdings" pitchFamily="2" charset="2"/>
              <a:buNone/>
            </a:pPr>
            <a:endParaRPr lang="fr-FR" sz="2000" smtClean="0"/>
          </a:p>
          <a:p>
            <a:pPr eaLnBrk="1" hangingPunct="1">
              <a:spcBef>
                <a:spcPct val="30000"/>
              </a:spcBef>
            </a:pPr>
            <a:r>
              <a:rPr lang="fr-FR" sz="2500" smtClean="0"/>
              <a:t>Positionnement</a:t>
            </a:r>
          </a:p>
          <a:p>
            <a:pPr marL="536575" lvl="1" indent="12700" eaLnBrk="1" hangingPunct="1">
              <a:lnSpc>
                <a:spcPct val="95000"/>
              </a:lnSpc>
              <a:buFont typeface="Wingdings" pitchFamily="2" charset="2"/>
              <a:buNone/>
            </a:pPr>
            <a:r>
              <a:rPr lang="fr-FR" sz="2000" smtClean="0"/>
              <a:t>Concevoir une offre adaptée à la cible choisie et développer le marketing-mix correspondant</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a:xfrm>
            <a:off x="468313" y="333375"/>
            <a:ext cx="8229600" cy="533400"/>
          </a:xfrm>
        </p:spPr>
        <p:txBody>
          <a:bodyPr anchor="t">
            <a:normAutofit fontScale="90000"/>
          </a:bodyPr>
          <a:lstStyle/>
          <a:p>
            <a:pPr eaLnBrk="1" hangingPunct="1"/>
            <a:r>
              <a:rPr lang="en-US" sz="3000" b="1" dirty="0" smtClean="0"/>
              <a:t>Les </a:t>
            </a:r>
            <a:r>
              <a:rPr lang="en-US" sz="3000" b="1" dirty="0" err="1" smtClean="0"/>
              <a:t>différents</a:t>
            </a:r>
            <a:r>
              <a:rPr lang="en-US" sz="3000" b="1" dirty="0" smtClean="0"/>
              <a:t> </a:t>
            </a:r>
            <a:r>
              <a:rPr lang="en-US" sz="3000" b="1" dirty="0" err="1" smtClean="0"/>
              <a:t>niveaux</a:t>
            </a:r>
            <a:r>
              <a:rPr lang="en-US" sz="3000" b="1" dirty="0" smtClean="0"/>
              <a:t> de segmentation</a:t>
            </a:r>
            <a:endParaRPr lang="fr-BE" sz="3000" b="1" dirty="0" smtClean="0"/>
          </a:p>
        </p:txBody>
      </p:sp>
      <p:sp>
        <p:nvSpPr>
          <p:cNvPr id="640003" name="Rectangle 3"/>
          <p:cNvSpPr>
            <a:spLocks noGrp="1" noChangeArrowheads="1"/>
          </p:cNvSpPr>
          <p:nvPr>
            <p:ph type="body" idx="1"/>
          </p:nvPr>
        </p:nvSpPr>
        <p:spPr>
          <a:xfrm>
            <a:off x="457200" y="1524000"/>
            <a:ext cx="8077200" cy="2133600"/>
          </a:xfrm>
        </p:spPr>
        <p:txBody>
          <a:bodyPr>
            <a:normAutofit fontScale="70000" lnSpcReduction="20000"/>
          </a:bodyPr>
          <a:lstStyle/>
          <a:p>
            <a:pPr eaLnBrk="1" hangingPunct="1"/>
            <a:r>
              <a:rPr lang="fr-FR" sz="2800" smtClean="0"/>
              <a:t>La notion de segment</a:t>
            </a:r>
          </a:p>
          <a:p>
            <a:pPr eaLnBrk="1" hangingPunct="1"/>
            <a:r>
              <a:rPr lang="fr-FR" sz="2500" i="1" smtClean="0"/>
              <a:t>“Un segment de marché est un groupe de clients qui partagent les mêmes désirs face au produit”</a:t>
            </a:r>
          </a:p>
          <a:p>
            <a:pPr eaLnBrk="1" hangingPunct="1"/>
            <a:endParaRPr lang="fr-FR" sz="2500" i="1" smtClean="0"/>
          </a:p>
          <a:p>
            <a:pPr eaLnBrk="1" hangingPunct="1"/>
            <a:r>
              <a:rPr lang="fr-FR" sz="2500" smtClean="0"/>
              <a:t>Trois niveaux de segmentation possibles</a:t>
            </a:r>
          </a:p>
          <a:p>
            <a:pPr lvl="1" eaLnBrk="1" hangingPunct="1"/>
            <a:r>
              <a:rPr lang="fr-FR" sz="2100" i="1" smtClean="0"/>
              <a:t>Marketing segmenté</a:t>
            </a:r>
          </a:p>
          <a:p>
            <a:pPr lvl="1" eaLnBrk="1" hangingPunct="1"/>
            <a:r>
              <a:rPr lang="fr-FR" sz="2100" i="1" smtClean="0"/>
              <a:t>Marketing de niche</a:t>
            </a:r>
          </a:p>
          <a:p>
            <a:pPr lvl="1" eaLnBrk="1" hangingPunct="1"/>
            <a:r>
              <a:rPr lang="fr-FR" sz="2100" i="1" smtClean="0"/>
              <a:t>Marketing personnalisé</a:t>
            </a:r>
          </a:p>
          <a:p>
            <a:pPr eaLnBrk="1" hangingPunct="1"/>
            <a:endParaRPr lang="fr-FR" sz="2500" i="1" smtClean="0"/>
          </a:p>
          <a:p>
            <a:pPr eaLnBrk="1" hangingPunct="1"/>
            <a:endParaRPr lang="en-US" sz="2000" i="1" smtClean="0"/>
          </a:p>
          <a:p>
            <a:pPr lvl="1" algn="ctr" eaLnBrk="1" hangingPunct="1">
              <a:buFont typeface="Wingdings" pitchFamily="2" charset="2"/>
              <a:buNone/>
            </a:pPr>
            <a:endParaRPr lang="en-US" sz="2000" i="1" smtClean="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a:xfrm>
            <a:off x="468313" y="333375"/>
            <a:ext cx="8229600" cy="533400"/>
          </a:xfrm>
        </p:spPr>
        <p:txBody>
          <a:bodyPr anchor="t">
            <a:normAutofit fontScale="90000"/>
          </a:bodyPr>
          <a:lstStyle/>
          <a:p>
            <a:pPr eaLnBrk="1" hangingPunct="1"/>
            <a:r>
              <a:rPr lang="en-US" sz="3000" b="1" dirty="0" smtClean="0"/>
              <a:t>Les </a:t>
            </a:r>
            <a:r>
              <a:rPr lang="en-US" sz="3000" b="1" dirty="0" err="1" smtClean="0"/>
              <a:t>différents</a:t>
            </a:r>
            <a:r>
              <a:rPr lang="en-US" sz="3000" b="1" dirty="0" smtClean="0"/>
              <a:t> </a:t>
            </a:r>
            <a:r>
              <a:rPr lang="en-US" sz="3000" b="1" dirty="0" err="1" smtClean="0"/>
              <a:t>niveaux</a:t>
            </a:r>
            <a:r>
              <a:rPr lang="en-US" sz="3000" b="1" dirty="0" smtClean="0"/>
              <a:t> de segmentation</a:t>
            </a:r>
            <a:endParaRPr lang="fr-BE" sz="3000" b="1" dirty="0" smtClean="0"/>
          </a:p>
        </p:txBody>
      </p:sp>
      <p:sp>
        <p:nvSpPr>
          <p:cNvPr id="641027" name="Rectangle 3"/>
          <p:cNvSpPr>
            <a:spLocks noGrp="1" noChangeArrowheads="1"/>
          </p:cNvSpPr>
          <p:nvPr>
            <p:ph type="body" idx="1"/>
          </p:nvPr>
        </p:nvSpPr>
        <p:spPr>
          <a:xfrm>
            <a:off x="457200" y="1524000"/>
            <a:ext cx="8077200" cy="2133600"/>
          </a:xfrm>
        </p:spPr>
        <p:txBody>
          <a:bodyPr>
            <a:normAutofit fontScale="85000" lnSpcReduction="10000"/>
          </a:bodyPr>
          <a:lstStyle/>
          <a:p>
            <a:pPr eaLnBrk="1" hangingPunct="1"/>
            <a:r>
              <a:rPr lang="fr-FR" sz="2800" smtClean="0"/>
              <a:t>Le marketing segmenté</a:t>
            </a:r>
          </a:p>
          <a:p>
            <a:pPr lvl="1" eaLnBrk="1" hangingPunct="1"/>
            <a:r>
              <a:rPr lang="fr-FR" i="1" smtClean="0"/>
              <a:t>Identifier quelles sont les préférences des consommateurs en fonction de différents critères de segmentation</a:t>
            </a:r>
          </a:p>
          <a:p>
            <a:pPr lvl="1" eaLnBrk="1" hangingPunct="1"/>
            <a:r>
              <a:rPr lang="fr-FR" i="1" smtClean="0"/>
              <a:t>Repérer les configurations possibles : comment les consommateurs se répartissent-ils?</a:t>
            </a:r>
          </a:p>
          <a:p>
            <a:pPr lvl="1" algn="ctr" eaLnBrk="1" hangingPunct="1">
              <a:buFont typeface="Wingdings" pitchFamily="2" charset="2"/>
              <a:buNone/>
            </a:pPr>
            <a:endParaRPr lang="fr-FR" sz="2000" i="1" smtClean="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Text Box 7"/>
          <p:cNvSpPr txBox="1">
            <a:spLocks noChangeArrowheads="1"/>
          </p:cNvSpPr>
          <p:nvPr/>
        </p:nvSpPr>
        <p:spPr bwMode="auto">
          <a:xfrm>
            <a:off x="428625" y="285750"/>
            <a:ext cx="8286750" cy="1200150"/>
          </a:xfrm>
          <a:prstGeom prst="rect">
            <a:avLst/>
          </a:prstGeom>
          <a:noFill/>
          <a:ln w="9525">
            <a:noFill/>
            <a:miter lim="800000"/>
            <a:headEnd/>
            <a:tailEnd/>
          </a:ln>
        </p:spPr>
        <p:txBody>
          <a:bodyPr>
            <a:spAutoFit/>
          </a:bodyPr>
          <a:lstStyle/>
          <a:p>
            <a:pPr algn="ctr" eaLnBrk="0" hangingPunct="0">
              <a:spcBef>
                <a:spcPct val="50000"/>
              </a:spcBef>
            </a:pPr>
            <a:r>
              <a:rPr lang="fr-FR" sz="3600"/>
              <a:t>Configurations des préférences d’un marché</a:t>
            </a:r>
          </a:p>
        </p:txBody>
      </p:sp>
      <p:pic>
        <p:nvPicPr>
          <p:cNvPr id="642051" name="Picture 6" descr="08"/>
          <p:cNvPicPr>
            <a:picLocks noChangeAspect="1" noChangeArrowheads="1"/>
          </p:cNvPicPr>
          <p:nvPr/>
        </p:nvPicPr>
        <p:blipFill>
          <a:blip r:embed="rId3" cstate="print"/>
          <a:srcRect/>
          <a:stretch>
            <a:fillRect/>
          </a:stretch>
        </p:blipFill>
        <p:spPr bwMode="auto">
          <a:xfrm>
            <a:off x="214313" y="1643063"/>
            <a:ext cx="8715375" cy="50006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a:xfrm>
            <a:off x="468313" y="333375"/>
            <a:ext cx="8229600" cy="685800"/>
          </a:xfrm>
        </p:spPr>
        <p:txBody>
          <a:bodyPr anchor="t"/>
          <a:lstStyle/>
          <a:p>
            <a:pPr eaLnBrk="1" hangingPunct="1"/>
            <a:r>
              <a:rPr lang="en-US" sz="3000" b="1" dirty="0" smtClean="0"/>
              <a:t>Les </a:t>
            </a:r>
            <a:r>
              <a:rPr lang="en-US" sz="3000" b="1" dirty="0" err="1" smtClean="0"/>
              <a:t>différents</a:t>
            </a:r>
            <a:r>
              <a:rPr lang="en-US" sz="3000" b="1" dirty="0" smtClean="0"/>
              <a:t> </a:t>
            </a:r>
            <a:r>
              <a:rPr lang="en-US" sz="3000" b="1" dirty="0" err="1" smtClean="0"/>
              <a:t>niveaux</a:t>
            </a:r>
            <a:r>
              <a:rPr lang="en-US" sz="3000" b="1" dirty="0" smtClean="0"/>
              <a:t> de segmentation</a:t>
            </a:r>
            <a:endParaRPr lang="fr-BE" sz="3000" b="1" dirty="0" smtClean="0"/>
          </a:p>
        </p:txBody>
      </p:sp>
      <p:sp>
        <p:nvSpPr>
          <p:cNvPr id="643075" name="Rectangle 3"/>
          <p:cNvSpPr>
            <a:spLocks noGrp="1" noChangeArrowheads="1"/>
          </p:cNvSpPr>
          <p:nvPr>
            <p:ph type="body" idx="1"/>
          </p:nvPr>
        </p:nvSpPr>
        <p:spPr>
          <a:xfrm>
            <a:off x="457200" y="1676400"/>
            <a:ext cx="8229600" cy="4467225"/>
          </a:xfrm>
        </p:spPr>
        <p:txBody>
          <a:bodyPr/>
          <a:lstStyle/>
          <a:p>
            <a:pPr eaLnBrk="1" hangingPunct="1"/>
            <a:r>
              <a:rPr lang="fr-FR" sz="2800" smtClean="0"/>
              <a:t>Le marketing de niche</a:t>
            </a:r>
          </a:p>
          <a:p>
            <a:pPr eaLnBrk="1" hangingPunct="1"/>
            <a:r>
              <a:rPr lang="fr-FR" sz="2500" smtClean="0"/>
              <a:t>Une niche est un segment étroit aux besoins spécifiques</a:t>
            </a:r>
          </a:p>
          <a:p>
            <a:pPr eaLnBrk="1" hangingPunct="1"/>
            <a:endParaRPr lang="fr-FR" sz="2500" b="1" smtClean="0"/>
          </a:p>
          <a:p>
            <a:pPr eaLnBrk="1" hangingPunct="1"/>
            <a:r>
              <a:rPr lang="fr-FR" sz="2500" smtClean="0"/>
              <a:t>Caractéristiques du marketing de niche</a:t>
            </a:r>
          </a:p>
          <a:p>
            <a:pPr lvl="1" eaLnBrk="1" hangingPunct="1">
              <a:spcBef>
                <a:spcPct val="30000"/>
              </a:spcBef>
            </a:pPr>
            <a:r>
              <a:rPr lang="fr-FR" sz="2000" smtClean="0"/>
              <a:t>Les clients sont prêts à payer un prix plus élevé.</a:t>
            </a:r>
          </a:p>
          <a:p>
            <a:pPr lvl="1" eaLnBrk="1" hangingPunct="1">
              <a:spcBef>
                <a:spcPct val="30000"/>
              </a:spcBef>
            </a:pPr>
            <a:r>
              <a:rPr lang="fr-FR" sz="2000" smtClean="0"/>
              <a:t>Le produit répond précisément à leurs attentes.</a:t>
            </a:r>
          </a:p>
          <a:p>
            <a:pPr lvl="1" eaLnBrk="1" hangingPunct="1">
              <a:spcBef>
                <a:spcPct val="30000"/>
              </a:spcBef>
            </a:pPr>
            <a:r>
              <a:rPr lang="fr-FR" sz="2000" smtClean="0"/>
              <a:t>L’entreprise réduit ses coûts en se spécialisant.</a:t>
            </a:r>
          </a:p>
          <a:p>
            <a:pPr lvl="1" eaLnBrk="1" hangingPunct="1">
              <a:spcBef>
                <a:spcPct val="30000"/>
              </a:spcBef>
            </a:pPr>
            <a:r>
              <a:rPr lang="fr-FR" sz="2000" smtClean="0"/>
              <a:t>La niche offre un potentiel de rentabilité et de croissance.</a:t>
            </a:r>
          </a:p>
          <a:p>
            <a:pPr lvl="1" eaLnBrk="1" hangingPunct="1">
              <a:spcBef>
                <a:spcPct val="30000"/>
              </a:spcBef>
              <a:buFont typeface="Wingdings" pitchFamily="2" charset="2"/>
              <a:buNone/>
            </a:pPr>
            <a:endParaRPr lang="fr-FR" sz="2000" smtClean="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a:xfrm>
            <a:off x="468313" y="333375"/>
            <a:ext cx="8229600" cy="685800"/>
          </a:xfrm>
        </p:spPr>
        <p:txBody>
          <a:bodyPr anchor="t"/>
          <a:lstStyle/>
          <a:p>
            <a:pPr eaLnBrk="1" hangingPunct="1"/>
            <a:r>
              <a:rPr lang="fr-FR" sz="3000" b="1" dirty="0" smtClean="0"/>
              <a:t>Les différents niveaux de segmentation</a:t>
            </a:r>
          </a:p>
        </p:txBody>
      </p:sp>
      <p:sp>
        <p:nvSpPr>
          <p:cNvPr id="644099" name="Rectangle 3"/>
          <p:cNvSpPr>
            <a:spLocks noGrp="1" noChangeArrowheads="1"/>
          </p:cNvSpPr>
          <p:nvPr>
            <p:ph type="body" idx="1"/>
          </p:nvPr>
        </p:nvSpPr>
        <p:spPr>
          <a:xfrm>
            <a:off x="357188" y="1071563"/>
            <a:ext cx="8229600" cy="3886200"/>
          </a:xfrm>
        </p:spPr>
        <p:txBody>
          <a:bodyPr>
            <a:normAutofit fontScale="92500" lnSpcReduction="20000"/>
          </a:bodyPr>
          <a:lstStyle/>
          <a:p>
            <a:pPr lvl="1" eaLnBrk="1" hangingPunct="1">
              <a:spcBef>
                <a:spcPct val="30000"/>
              </a:spcBef>
              <a:buFont typeface="Wingdings" pitchFamily="2" charset="2"/>
              <a:buNone/>
            </a:pPr>
            <a:endParaRPr lang="en-US" sz="2000" smtClean="0"/>
          </a:p>
          <a:p>
            <a:pPr eaLnBrk="1" hangingPunct="1">
              <a:spcBef>
                <a:spcPct val="30000"/>
              </a:spcBef>
            </a:pPr>
            <a:r>
              <a:rPr lang="fr-FR" sz="2800" smtClean="0"/>
              <a:t>Le marketing personnalisé (ou individualisé, ou </a:t>
            </a:r>
            <a:r>
              <a:rPr lang="fr-FR" sz="2800" i="1" smtClean="0"/>
              <a:t>one-to-one</a:t>
            </a:r>
            <a:r>
              <a:rPr lang="fr-FR" sz="2800" smtClean="0"/>
              <a:t>)</a:t>
            </a:r>
          </a:p>
          <a:p>
            <a:pPr lvl="1" eaLnBrk="1" hangingPunct="1">
              <a:spcBef>
                <a:spcPct val="30000"/>
              </a:spcBef>
            </a:pPr>
            <a:r>
              <a:rPr lang="fr-FR" sz="2400" smtClean="0"/>
              <a:t>Faire une « personnalisation de masse »</a:t>
            </a:r>
          </a:p>
          <a:p>
            <a:pPr lvl="1" eaLnBrk="1" hangingPunct="1">
              <a:spcBef>
                <a:spcPct val="30000"/>
              </a:spcBef>
            </a:pPr>
            <a:r>
              <a:rPr lang="fr-FR" sz="2400" smtClean="0"/>
              <a:t>Traiter chaque client de manière unique</a:t>
            </a:r>
          </a:p>
          <a:p>
            <a:pPr lvl="1" eaLnBrk="1" hangingPunct="1">
              <a:spcBef>
                <a:spcPct val="30000"/>
              </a:spcBef>
            </a:pPr>
            <a:r>
              <a:rPr lang="fr-FR" sz="2400" smtClean="0"/>
              <a:t>Standardiser ce qui peut l’être</a:t>
            </a:r>
          </a:p>
          <a:p>
            <a:pPr lvl="1" eaLnBrk="1" hangingPunct="1">
              <a:spcBef>
                <a:spcPct val="30000"/>
              </a:spcBef>
            </a:pPr>
            <a:endParaRPr lang="fr-FR" sz="2400" smtClean="0"/>
          </a:p>
          <a:p>
            <a:pPr lvl="1" eaLnBrk="1" hangingPunct="1">
              <a:spcBef>
                <a:spcPct val="30000"/>
              </a:spcBef>
            </a:pPr>
            <a:r>
              <a:rPr lang="fr-FR" smtClean="0"/>
              <a:t>Exemple : </a:t>
            </a:r>
          </a:p>
          <a:p>
            <a:pPr lvl="2" eaLnBrk="1" hangingPunct="1">
              <a:spcBef>
                <a:spcPct val="30000"/>
              </a:spcBef>
            </a:pPr>
            <a:r>
              <a:rPr lang="fr-FR" smtClean="0"/>
              <a:t>Nouvelles Frontières</a:t>
            </a:r>
          </a:p>
          <a:p>
            <a:pPr lvl="2" eaLnBrk="1" hangingPunct="1">
              <a:spcBef>
                <a:spcPct val="30000"/>
              </a:spcBef>
            </a:pPr>
            <a:r>
              <a:rPr lang="fr-FR" smtClean="0"/>
              <a:t>Paris Miki</a:t>
            </a:r>
          </a:p>
          <a:p>
            <a:pPr lvl="1" eaLnBrk="1" hangingPunct="1">
              <a:spcBef>
                <a:spcPct val="30000"/>
              </a:spcBef>
            </a:pPr>
            <a:endParaRPr lang="fr-FR" sz="240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numéro de diapositive 3"/>
          <p:cNvSpPr>
            <a:spLocks noGrp="1"/>
          </p:cNvSpPr>
          <p:nvPr>
            <p:ph type="sldNum" sz="quarter" idx="12"/>
          </p:nvPr>
        </p:nvSpPr>
        <p:spPr>
          <a:xfrm>
            <a:off x="1162050" y="6243638"/>
            <a:ext cx="1905000" cy="457200"/>
          </a:xfrm>
        </p:spPr>
        <p:txBody>
          <a:bodyPr/>
          <a:lstStyle/>
          <a:p>
            <a:pPr algn="l">
              <a:defRPr/>
            </a:pPr>
            <a:fld id="{D85F980E-2E01-4BB3-8EEF-BC9D1C191C0B}" type="slidenum">
              <a:rPr lang="en-US"/>
              <a:pPr algn="l">
                <a:defRPr/>
              </a:pPr>
              <a:t>8</a:t>
            </a:fld>
            <a:endParaRPr lang="en-US"/>
          </a:p>
        </p:txBody>
      </p:sp>
      <p:sp>
        <p:nvSpPr>
          <p:cNvPr id="309251" name="Rectangle 3"/>
          <p:cNvSpPr>
            <a:spLocks noGrp="1" noChangeArrowheads="1"/>
          </p:cNvSpPr>
          <p:nvPr>
            <p:ph type="title"/>
          </p:nvPr>
        </p:nvSpPr>
        <p:spPr>
          <a:xfrm>
            <a:off x="685800" y="585788"/>
            <a:ext cx="7772400" cy="1190625"/>
          </a:xfrm>
          <a:noFill/>
        </p:spPr>
        <p:txBody>
          <a:bodyPr/>
          <a:lstStyle/>
          <a:p>
            <a:r>
              <a:rPr lang="fr-FR" smtClean="0"/>
              <a:t>2 – Les différents types d’étude</a:t>
            </a:r>
          </a:p>
        </p:txBody>
      </p:sp>
      <p:sp>
        <p:nvSpPr>
          <p:cNvPr id="309252" name="Text Box 22"/>
          <p:cNvSpPr txBox="1">
            <a:spLocks noChangeArrowheads="1"/>
          </p:cNvSpPr>
          <p:nvPr/>
        </p:nvSpPr>
        <p:spPr bwMode="auto">
          <a:xfrm>
            <a:off x="922338" y="2133600"/>
            <a:ext cx="3241675" cy="395288"/>
          </a:xfrm>
          <a:prstGeom prst="rect">
            <a:avLst/>
          </a:prstGeom>
          <a:noFill/>
          <a:ln w="28575">
            <a:solidFill>
              <a:schemeClr val="hlink"/>
            </a:solidFill>
            <a:miter lim="800000"/>
            <a:headEnd/>
            <a:tailEnd/>
          </a:ln>
        </p:spPr>
        <p:txBody>
          <a:bodyPr wrap="none">
            <a:spAutoFit/>
          </a:bodyPr>
          <a:lstStyle/>
          <a:p>
            <a:r>
              <a:rPr lang="fr-FR" b="1">
                <a:solidFill>
                  <a:schemeClr val="hlink"/>
                </a:solidFill>
              </a:rPr>
              <a:t>ETUDES DOCUMENTAIRES</a:t>
            </a:r>
          </a:p>
        </p:txBody>
      </p:sp>
      <p:sp>
        <p:nvSpPr>
          <p:cNvPr id="309253" name="Text Box 23"/>
          <p:cNvSpPr txBox="1">
            <a:spLocks noChangeArrowheads="1"/>
          </p:cNvSpPr>
          <p:nvPr/>
        </p:nvSpPr>
        <p:spPr bwMode="auto">
          <a:xfrm>
            <a:off x="5218113" y="2133600"/>
            <a:ext cx="3114675" cy="395288"/>
          </a:xfrm>
          <a:prstGeom prst="rect">
            <a:avLst/>
          </a:prstGeom>
          <a:noFill/>
          <a:ln w="28575">
            <a:solidFill>
              <a:schemeClr val="hlink"/>
            </a:solidFill>
            <a:miter lim="800000"/>
            <a:headEnd/>
            <a:tailEnd/>
          </a:ln>
        </p:spPr>
        <p:txBody>
          <a:bodyPr wrap="none">
            <a:spAutoFit/>
          </a:bodyPr>
          <a:lstStyle/>
          <a:p>
            <a:r>
              <a:rPr lang="fr-FR" b="1">
                <a:solidFill>
                  <a:schemeClr val="hlink"/>
                </a:solidFill>
              </a:rPr>
              <a:t>ETUDES SUR LE TERRAIN</a:t>
            </a:r>
          </a:p>
        </p:txBody>
      </p:sp>
      <p:sp>
        <p:nvSpPr>
          <p:cNvPr id="309254" name="Text Box 24"/>
          <p:cNvSpPr txBox="1">
            <a:spLocks noChangeArrowheads="1"/>
          </p:cNvSpPr>
          <p:nvPr/>
        </p:nvSpPr>
        <p:spPr bwMode="auto">
          <a:xfrm>
            <a:off x="976313" y="3259138"/>
            <a:ext cx="1003300" cy="385762"/>
          </a:xfrm>
          <a:prstGeom prst="rect">
            <a:avLst/>
          </a:prstGeom>
          <a:noFill/>
          <a:ln w="19050">
            <a:solidFill>
              <a:schemeClr val="tx1"/>
            </a:solidFill>
            <a:miter lim="800000"/>
            <a:headEnd/>
            <a:tailEnd/>
          </a:ln>
        </p:spPr>
        <p:txBody>
          <a:bodyPr wrap="none">
            <a:spAutoFit/>
          </a:bodyPr>
          <a:lstStyle/>
          <a:p>
            <a:r>
              <a:rPr lang="fr-FR"/>
              <a:t>Externes</a:t>
            </a:r>
          </a:p>
        </p:txBody>
      </p:sp>
      <p:sp>
        <p:nvSpPr>
          <p:cNvPr id="309255" name="Text Box 25"/>
          <p:cNvSpPr txBox="1">
            <a:spLocks noChangeArrowheads="1"/>
          </p:cNvSpPr>
          <p:nvPr/>
        </p:nvSpPr>
        <p:spPr bwMode="auto">
          <a:xfrm>
            <a:off x="3136900" y="3259138"/>
            <a:ext cx="939800" cy="385762"/>
          </a:xfrm>
          <a:prstGeom prst="rect">
            <a:avLst/>
          </a:prstGeom>
          <a:noFill/>
          <a:ln w="19050">
            <a:solidFill>
              <a:schemeClr val="tx1"/>
            </a:solidFill>
            <a:miter lim="800000"/>
            <a:headEnd/>
            <a:tailEnd/>
          </a:ln>
        </p:spPr>
        <p:txBody>
          <a:bodyPr wrap="none">
            <a:spAutoFit/>
          </a:bodyPr>
          <a:lstStyle/>
          <a:p>
            <a:r>
              <a:rPr lang="fr-FR"/>
              <a:t>Internes</a:t>
            </a:r>
          </a:p>
        </p:txBody>
      </p:sp>
      <p:sp>
        <p:nvSpPr>
          <p:cNvPr id="309256" name="Text Box 26"/>
          <p:cNvSpPr txBox="1">
            <a:spLocks noChangeArrowheads="1"/>
          </p:cNvSpPr>
          <p:nvPr/>
        </p:nvSpPr>
        <p:spPr bwMode="auto">
          <a:xfrm>
            <a:off x="303213" y="3810000"/>
            <a:ext cx="2051050" cy="1739900"/>
          </a:xfrm>
          <a:prstGeom prst="rect">
            <a:avLst/>
          </a:prstGeom>
          <a:noFill/>
          <a:ln w="9525">
            <a:noFill/>
            <a:miter lim="800000"/>
            <a:headEnd/>
            <a:tailEnd/>
          </a:ln>
        </p:spPr>
        <p:txBody>
          <a:bodyPr wrap="none">
            <a:spAutoFit/>
          </a:bodyPr>
          <a:lstStyle/>
          <a:p>
            <a:r>
              <a:rPr lang="fr-FR"/>
              <a:t>Presse</a:t>
            </a:r>
          </a:p>
          <a:p>
            <a:r>
              <a:rPr lang="fr-FR"/>
              <a:t>Syndicats</a:t>
            </a:r>
          </a:p>
          <a:p>
            <a:r>
              <a:rPr lang="fr-FR"/>
              <a:t>CCI</a:t>
            </a:r>
          </a:p>
          <a:p>
            <a:r>
              <a:rPr lang="fr-FR"/>
              <a:t>Organismes</a:t>
            </a:r>
          </a:p>
          <a:p>
            <a:r>
              <a:rPr lang="fr-FR"/>
              <a:t>Banques de données</a:t>
            </a:r>
          </a:p>
          <a:p>
            <a:r>
              <a:rPr lang="fr-FR"/>
              <a:t>Panels</a:t>
            </a:r>
          </a:p>
        </p:txBody>
      </p:sp>
      <p:sp>
        <p:nvSpPr>
          <p:cNvPr id="309257" name="Text Box 27"/>
          <p:cNvSpPr txBox="1">
            <a:spLocks noChangeArrowheads="1"/>
          </p:cNvSpPr>
          <p:nvPr/>
        </p:nvSpPr>
        <p:spPr bwMode="auto">
          <a:xfrm>
            <a:off x="2895600" y="3835400"/>
            <a:ext cx="1866900" cy="1465263"/>
          </a:xfrm>
          <a:prstGeom prst="rect">
            <a:avLst/>
          </a:prstGeom>
          <a:noFill/>
          <a:ln w="9525">
            <a:noFill/>
            <a:miter lim="800000"/>
            <a:headEnd/>
            <a:tailEnd/>
          </a:ln>
        </p:spPr>
        <p:txBody>
          <a:bodyPr wrap="none">
            <a:spAutoFit/>
          </a:bodyPr>
          <a:lstStyle/>
          <a:p>
            <a:r>
              <a:rPr lang="fr-FR"/>
              <a:t>Statistiques</a:t>
            </a:r>
          </a:p>
          <a:p>
            <a:r>
              <a:rPr lang="fr-FR"/>
              <a:t>Fichier clients</a:t>
            </a:r>
          </a:p>
          <a:p>
            <a:r>
              <a:rPr lang="fr-FR"/>
              <a:t>Études antérieures</a:t>
            </a:r>
          </a:p>
          <a:p>
            <a:r>
              <a:rPr lang="fr-FR"/>
              <a:t>Personnel</a:t>
            </a:r>
          </a:p>
          <a:p>
            <a:r>
              <a:rPr lang="fr-FR"/>
              <a:t>publications</a:t>
            </a:r>
          </a:p>
        </p:txBody>
      </p:sp>
      <p:sp>
        <p:nvSpPr>
          <p:cNvPr id="309258" name="Text Box 28"/>
          <p:cNvSpPr txBox="1">
            <a:spLocks noChangeArrowheads="1"/>
          </p:cNvSpPr>
          <p:nvPr/>
        </p:nvSpPr>
        <p:spPr bwMode="auto">
          <a:xfrm>
            <a:off x="5259388" y="3284538"/>
            <a:ext cx="711200" cy="385762"/>
          </a:xfrm>
          <a:prstGeom prst="rect">
            <a:avLst/>
          </a:prstGeom>
          <a:noFill/>
          <a:ln w="19050">
            <a:solidFill>
              <a:schemeClr val="tx1"/>
            </a:solidFill>
            <a:miter lim="800000"/>
            <a:headEnd/>
            <a:tailEnd/>
          </a:ln>
        </p:spPr>
        <p:txBody>
          <a:bodyPr wrap="none">
            <a:spAutoFit/>
          </a:bodyPr>
          <a:lstStyle/>
          <a:p>
            <a:r>
              <a:rPr lang="fr-FR"/>
              <a:t>Quali</a:t>
            </a:r>
          </a:p>
        </p:txBody>
      </p:sp>
      <p:sp>
        <p:nvSpPr>
          <p:cNvPr id="309259" name="Text Box 30"/>
          <p:cNvSpPr txBox="1">
            <a:spLocks noChangeArrowheads="1"/>
          </p:cNvSpPr>
          <p:nvPr/>
        </p:nvSpPr>
        <p:spPr bwMode="auto">
          <a:xfrm>
            <a:off x="7418388" y="3284538"/>
            <a:ext cx="825500" cy="385762"/>
          </a:xfrm>
          <a:prstGeom prst="rect">
            <a:avLst/>
          </a:prstGeom>
          <a:noFill/>
          <a:ln w="19050">
            <a:solidFill>
              <a:schemeClr val="tx1"/>
            </a:solidFill>
            <a:miter lim="800000"/>
            <a:headEnd/>
            <a:tailEnd/>
          </a:ln>
        </p:spPr>
        <p:txBody>
          <a:bodyPr wrap="none">
            <a:spAutoFit/>
          </a:bodyPr>
          <a:lstStyle/>
          <a:p>
            <a:r>
              <a:rPr lang="fr-FR"/>
              <a:t>Quanti</a:t>
            </a:r>
          </a:p>
        </p:txBody>
      </p:sp>
      <p:sp>
        <p:nvSpPr>
          <p:cNvPr id="309260" name="Text Box 31"/>
          <p:cNvSpPr txBox="1">
            <a:spLocks noChangeArrowheads="1"/>
          </p:cNvSpPr>
          <p:nvPr/>
        </p:nvSpPr>
        <p:spPr bwMode="auto">
          <a:xfrm>
            <a:off x="5076825" y="3810000"/>
            <a:ext cx="1644650" cy="1190625"/>
          </a:xfrm>
          <a:prstGeom prst="rect">
            <a:avLst/>
          </a:prstGeom>
          <a:noFill/>
          <a:ln w="9525">
            <a:noFill/>
            <a:miter lim="800000"/>
            <a:headEnd/>
            <a:tailEnd/>
          </a:ln>
        </p:spPr>
        <p:txBody>
          <a:bodyPr wrap="none">
            <a:spAutoFit/>
          </a:bodyPr>
          <a:lstStyle/>
          <a:p>
            <a:r>
              <a:rPr lang="fr-FR"/>
              <a:t>Motivations</a:t>
            </a:r>
          </a:p>
          <a:p>
            <a:r>
              <a:rPr lang="fr-FR"/>
              <a:t>Comportements</a:t>
            </a:r>
          </a:p>
          <a:p>
            <a:r>
              <a:rPr lang="fr-FR"/>
              <a:t>Besoins</a:t>
            </a:r>
          </a:p>
          <a:p>
            <a:r>
              <a:rPr lang="fr-FR"/>
              <a:t>Freins</a:t>
            </a:r>
          </a:p>
        </p:txBody>
      </p:sp>
      <p:sp>
        <p:nvSpPr>
          <p:cNvPr id="309261" name="Text Box 32"/>
          <p:cNvSpPr txBox="1">
            <a:spLocks noChangeArrowheads="1"/>
          </p:cNvSpPr>
          <p:nvPr/>
        </p:nvSpPr>
        <p:spPr bwMode="auto">
          <a:xfrm>
            <a:off x="7175500" y="3822700"/>
            <a:ext cx="1841500" cy="915988"/>
          </a:xfrm>
          <a:prstGeom prst="rect">
            <a:avLst/>
          </a:prstGeom>
          <a:noFill/>
          <a:ln w="9525">
            <a:noFill/>
            <a:miter lim="800000"/>
            <a:headEnd/>
            <a:tailEnd/>
          </a:ln>
        </p:spPr>
        <p:txBody>
          <a:bodyPr wrap="none">
            <a:spAutoFit/>
          </a:bodyPr>
          <a:lstStyle/>
          <a:p>
            <a:r>
              <a:rPr lang="fr-FR"/>
              <a:t>Données chiffrées</a:t>
            </a:r>
          </a:p>
          <a:p>
            <a:r>
              <a:rPr lang="fr-FR"/>
              <a:t>Extrapolations</a:t>
            </a:r>
          </a:p>
          <a:p>
            <a:r>
              <a:rPr lang="fr-FR"/>
              <a:t>Segmentation</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a:xfrm>
            <a:off x="468313" y="333375"/>
            <a:ext cx="8229600" cy="1219200"/>
          </a:xfrm>
        </p:spPr>
        <p:txBody>
          <a:bodyPr anchor="t"/>
          <a:lstStyle/>
          <a:p>
            <a:pPr eaLnBrk="1" hangingPunct="1"/>
            <a:r>
              <a:rPr lang="fr-FR" sz="2800" b="1" dirty="0" smtClean="0"/>
              <a:t>Les critères de segmentation des marchés de </a:t>
            </a:r>
            <a:br>
              <a:rPr lang="fr-FR" sz="2800" b="1" dirty="0" smtClean="0"/>
            </a:br>
            <a:r>
              <a:rPr lang="fr-FR" sz="2800" b="1" dirty="0" smtClean="0"/>
              <a:t>grande consommation</a:t>
            </a:r>
          </a:p>
        </p:txBody>
      </p:sp>
      <p:sp>
        <p:nvSpPr>
          <p:cNvPr id="645123" name="Rectangle 8"/>
          <p:cNvSpPr>
            <a:spLocks noGrp="1" noChangeArrowheads="1"/>
          </p:cNvSpPr>
          <p:nvPr>
            <p:ph type="body" idx="1"/>
          </p:nvPr>
        </p:nvSpPr>
        <p:spPr>
          <a:xfrm>
            <a:off x="571500" y="1357313"/>
            <a:ext cx="8229600" cy="4114800"/>
          </a:xfrm>
        </p:spPr>
        <p:txBody>
          <a:bodyPr>
            <a:normAutofit fontScale="92500" lnSpcReduction="20000"/>
          </a:bodyPr>
          <a:lstStyle/>
          <a:p>
            <a:pPr eaLnBrk="1" hangingPunct="1"/>
            <a:r>
              <a:rPr lang="fr-FR" sz="2400" smtClean="0"/>
              <a:t>Deux catégories</a:t>
            </a:r>
          </a:p>
          <a:p>
            <a:pPr lvl="1" eaLnBrk="1" hangingPunct="1"/>
            <a:r>
              <a:rPr lang="fr-FR" sz="2400" smtClean="0"/>
              <a:t>Caractéristiques intrinsèques des consommateurs</a:t>
            </a:r>
          </a:p>
          <a:p>
            <a:pPr lvl="2" eaLnBrk="1" hangingPunct="1"/>
            <a:r>
              <a:rPr lang="fr-FR" sz="2000" smtClean="0"/>
              <a:t>Segmentation géographique</a:t>
            </a:r>
          </a:p>
          <a:p>
            <a:pPr lvl="2" eaLnBrk="1" hangingPunct="1"/>
            <a:r>
              <a:rPr lang="fr-FR" sz="2000" smtClean="0"/>
              <a:t>Segmentation sociodémographique</a:t>
            </a:r>
          </a:p>
          <a:p>
            <a:pPr lvl="2" eaLnBrk="1" hangingPunct="1"/>
            <a:r>
              <a:rPr lang="fr-FR" sz="2000" smtClean="0"/>
              <a:t>Segmentation psychographique</a:t>
            </a:r>
          </a:p>
          <a:p>
            <a:pPr lvl="1" eaLnBrk="1" hangingPunct="1"/>
            <a:r>
              <a:rPr lang="fr-FR" sz="2400" smtClean="0"/>
              <a:t>Comportements à propos de la catégorie de produits concernée</a:t>
            </a:r>
          </a:p>
          <a:p>
            <a:pPr lvl="2" eaLnBrk="1" hangingPunct="1"/>
            <a:r>
              <a:rPr lang="fr-FR" sz="2000" smtClean="0"/>
              <a:t>Situation d’achat ou de consommation</a:t>
            </a:r>
          </a:p>
          <a:p>
            <a:pPr lvl="2" eaLnBrk="1" hangingPunct="1"/>
            <a:r>
              <a:rPr lang="fr-FR" sz="2000" smtClean="0"/>
              <a:t>Les avantages recherchés dans le produit</a:t>
            </a:r>
          </a:p>
          <a:p>
            <a:pPr lvl="2" eaLnBrk="1" hangingPunct="1"/>
            <a:r>
              <a:rPr lang="fr-FR" sz="2000" smtClean="0"/>
              <a:t>Le statut de l’utilisateur</a:t>
            </a:r>
          </a:p>
          <a:p>
            <a:pPr lvl="2" eaLnBrk="1" hangingPunct="1"/>
            <a:r>
              <a:rPr lang="fr-FR" sz="2000" smtClean="0"/>
              <a:t>Le niveau d’utilisation</a:t>
            </a:r>
          </a:p>
          <a:p>
            <a:pPr lvl="2" eaLnBrk="1" hangingPunct="1"/>
            <a:r>
              <a:rPr lang="fr-FR" sz="2000" smtClean="0"/>
              <a:t>L’étape du processus d’achat</a:t>
            </a:r>
          </a:p>
          <a:p>
            <a:pPr lvl="2" eaLnBrk="1" hangingPunct="1"/>
            <a:r>
              <a:rPr lang="fr-FR" sz="2000" smtClean="0"/>
              <a:t>Le statut de fidélité</a:t>
            </a:r>
          </a:p>
          <a:p>
            <a:pPr lvl="2" eaLnBrk="1" hangingPunct="1"/>
            <a:r>
              <a:rPr lang="fr-FR" sz="2000" smtClean="0"/>
              <a:t>L’attitude</a:t>
            </a:r>
          </a:p>
          <a:p>
            <a:pPr lvl="1" eaLnBrk="1" hangingPunct="1"/>
            <a:endParaRPr lang="fr-FR" sz="2400" smtClean="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a:xfrm>
            <a:off x="539750" y="333375"/>
            <a:ext cx="8001000" cy="1016000"/>
          </a:xfrm>
        </p:spPr>
        <p:txBody>
          <a:bodyPr anchor="t"/>
          <a:lstStyle/>
          <a:p>
            <a:pPr eaLnBrk="1" hangingPunct="1"/>
            <a:r>
              <a:rPr lang="fr-FR" sz="2800" b="1" dirty="0" smtClean="0"/>
              <a:t>Les critères de segmentation des marchés de grande consommation</a:t>
            </a:r>
          </a:p>
        </p:txBody>
      </p:sp>
      <p:sp>
        <p:nvSpPr>
          <p:cNvPr id="646147" name="Rectangle 3"/>
          <p:cNvSpPr>
            <a:spLocks noGrp="1" noChangeArrowheads="1"/>
          </p:cNvSpPr>
          <p:nvPr>
            <p:ph type="body" idx="1"/>
          </p:nvPr>
        </p:nvSpPr>
        <p:spPr>
          <a:xfrm>
            <a:off x="457200" y="2209800"/>
            <a:ext cx="8229600" cy="3886200"/>
          </a:xfrm>
        </p:spPr>
        <p:txBody>
          <a:bodyPr/>
          <a:lstStyle/>
          <a:p>
            <a:pPr eaLnBrk="1" hangingPunct="1">
              <a:lnSpc>
                <a:spcPct val="80000"/>
              </a:lnSpc>
            </a:pPr>
            <a:r>
              <a:rPr lang="fr-FR" sz="2800" smtClean="0"/>
              <a:t>La segmentation géographique</a:t>
            </a:r>
          </a:p>
          <a:p>
            <a:pPr eaLnBrk="1" hangingPunct="1">
              <a:lnSpc>
                <a:spcPct val="80000"/>
              </a:lnSpc>
            </a:pPr>
            <a:endParaRPr lang="fr-FR" sz="2800" smtClean="0"/>
          </a:p>
          <a:p>
            <a:pPr eaLnBrk="1" hangingPunct="1">
              <a:lnSpc>
                <a:spcPct val="80000"/>
              </a:lnSpc>
            </a:pPr>
            <a:r>
              <a:rPr lang="fr-FR" sz="2800" smtClean="0"/>
              <a:t>La segmentation sociodémographique</a:t>
            </a:r>
          </a:p>
          <a:p>
            <a:pPr eaLnBrk="1" hangingPunct="1">
              <a:lnSpc>
                <a:spcPct val="80000"/>
              </a:lnSpc>
            </a:pPr>
            <a:endParaRPr lang="fr-FR" sz="2800" smtClean="0"/>
          </a:p>
          <a:p>
            <a:pPr eaLnBrk="1" hangingPunct="1">
              <a:lnSpc>
                <a:spcPct val="80000"/>
              </a:lnSpc>
            </a:pPr>
            <a:r>
              <a:rPr lang="fr-FR" sz="2800" smtClean="0"/>
              <a:t>La segmentation  psycho graphique</a:t>
            </a:r>
          </a:p>
          <a:p>
            <a:pPr lvl="1" eaLnBrk="1" hangingPunct="1">
              <a:lnSpc>
                <a:spcPct val="80000"/>
              </a:lnSpc>
              <a:buFont typeface="Wingdings" pitchFamily="2" charset="2"/>
              <a:buNone/>
            </a:pPr>
            <a:endParaRPr lang="fr-FR" smtClean="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9218" name="Picture 4" descr="08"/>
          <p:cNvPicPr>
            <a:picLocks noChangeAspect="1" noChangeArrowheads="1"/>
          </p:cNvPicPr>
          <p:nvPr/>
        </p:nvPicPr>
        <p:blipFill>
          <a:blip r:embed="rId3" cstate="print"/>
          <a:srcRect/>
          <a:stretch>
            <a:fillRect/>
          </a:stretch>
        </p:blipFill>
        <p:spPr bwMode="auto">
          <a:xfrm>
            <a:off x="214313" y="981075"/>
            <a:ext cx="8715375" cy="5662613"/>
          </a:xfrm>
          <a:prstGeom prst="rect">
            <a:avLst/>
          </a:prstGeom>
          <a:noFill/>
          <a:ln w="9525">
            <a:noFill/>
            <a:miter lim="800000"/>
            <a:headEnd/>
            <a:tailEnd/>
          </a:ln>
        </p:spPr>
      </p:pic>
      <p:sp>
        <p:nvSpPr>
          <p:cNvPr id="649219" name="Rectangle 2"/>
          <p:cNvSpPr>
            <a:spLocks noGrp="1" noChangeArrowheads="1"/>
          </p:cNvSpPr>
          <p:nvPr>
            <p:ph type="title"/>
          </p:nvPr>
        </p:nvSpPr>
        <p:spPr>
          <a:xfrm>
            <a:off x="0" y="0"/>
            <a:ext cx="9144000" cy="1016000"/>
          </a:xfrm>
        </p:spPr>
        <p:txBody>
          <a:bodyPr anchor="t"/>
          <a:lstStyle/>
          <a:p>
            <a:pPr eaLnBrk="1" hangingPunct="1"/>
            <a:r>
              <a:rPr lang="fr-FR" sz="2400" b="1" dirty="0" smtClean="0"/>
              <a:t>Une segmentation comportementale associant plusieurs critères</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a:xfrm>
            <a:off x="468313" y="333375"/>
            <a:ext cx="8229600" cy="685800"/>
          </a:xfrm>
        </p:spPr>
        <p:txBody>
          <a:bodyPr anchor="t"/>
          <a:lstStyle/>
          <a:p>
            <a:pPr eaLnBrk="1" hangingPunct="1"/>
            <a:r>
              <a:rPr lang="fr-FR" sz="2500" b="1" dirty="0" smtClean="0"/>
              <a:t>La segmentation des marchés business-to-business</a:t>
            </a:r>
          </a:p>
        </p:txBody>
      </p:sp>
      <p:pic>
        <p:nvPicPr>
          <p:cNvPr id="650243" name="Picture 6" descr="08"/>
          <p:cNvPicPr>
            <a:picLocks noChangeAspect="1" noChangeArrowheads="1"/>
          </p:cNvPicPr>
          <p:nvPr/>
        </p:nvPicPr>
        <p:blipFill>
          <a:blip r:embed="rId3" cstate="print"/>
          <a:srcRect/>
          <a:stretch>
            <a:fillRect/>
          </a:stretch>
        </p:blipFill>
        <p:spPr bwMode="auto">
          <a:xfrm>
            <a:off x="0" y="1071563"/>
            <a:ext cx="9144000" cy="57864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395288" y="333375"/>
            <a:ext cx="8305800" cy="762000"/>
          </a:xfrm>
        </p:spPr>
        <p:txBody>
          <a:bodyPr anchor="t"/>
          <a:lstStyle/>
          <a:p>
            <a:pPr eaLnBrk="1" hangingPunct="1"/>
            <a:r>
              <a:rPr lang="fr-FR" sz="2500" b="1" dirty="0" smtClean="0"/>
              <a:t>La procédure de segmentation et de choix des cibles</a:t>
            </a:r>
          </a:p>
        </p:txBody>
      </p:sp>
      <p:sp>
        <p:nvSpPr>
          <p:cNvPr id="653315" name="Rectangle 3"/>
          <p:cNvSpPr>
            <a:spLocks noGrp="1" noChangeArrowheads="1"/>
          </p:cNvSpPr>
          <p:nvPr>
            <p:ph type="body" idx="1"/>
          </p:nvPr>
        </p:nvSpPr>
        <p:spPr>
          <a:xfrm>
            <a:off x="500063" y="1428750"/>
            <a:ext cx="8229600" cy="4724400"/>
          </a:xfrm>
        </p:spPr>
        <p:txBody>
          <a:bodyPr/>
          <a:lstStyle/>
          <a:p>
            <a:pPr eaLnBrk="1" hangingPunct="1"/>
            <a:r>
              <a:rPr lang="fr-FR" sz="2400" smtClean="0"/>
              <a:t>Les caractéristiques d’une segmentation efficace</a:t>
            </a:r>
          </a:p>
          <a:p>
            <a:pPr lvl="1" eaLnBrk="1" hangingPunct="1"/>
            <a:endParaRPr lang="fr-FR" sz="2400" smtClean="0"/>
          </a:p>
          <a:p>
            <a:pPr lvl="2" eaLnBrk="1" hangingPunct="1"/>
            <a:r>
              <a:rPr lang="fr-FR" smtClean="0"/>
              <a:t>La possibilité de mesure</a:t>
            </a:r>
          </a:p>
          <a:p>
            <a:pPr lvl="3" eaLnBrk="1" hangingPunct="1">
              <a:buClr>
                <a:schemeClr val="tx1"/>
              </a:buClr>
              <a:buFont typeface="Times New Roman" pitchFamily="18" charset="0"/>
              <a:buChar char="–"/>
            </a:pPr>
            <a:r>
              <a:rPr lang="fr-FR" sz="2400" smtClean="0"/>
              <a:t>La taille et le pouvoir d’achat des segments</a:t>
            </a:r>
          </a:p>
          <a:p>
            <a:pPr lvl="3" eaLnBrk="1" hangingPunct="1">
              <a:buClr>
                <a:schemeClr val="tx1"/>
              </a:buClr>
              <a:buFont typeface="Times New Roman" pitchFamily="18" charset="0"/>
              <a:buChar char="–"/>
            </a:pPr>
            <a:r>
              <a:rPr lang="fr-FR" sz="2400" smtClean="0"/>
              <a:t>Le rattachement des acheteurs à un segment</a:t>
            </a:r>
          </a:p>
          <a:p>
            <a:pPr lvl="3" eaLnBrk="1" hangingPunct="1">
              <a:buClr>
                <a:schemeClr val="tx1"/>
              </a:buClr>
              <a:buFont typeface="Times New Roman" pitchFamily="18" charset="0"/>
              <a:buChar char="–"/>
            </a:pPr>
            <a:endParaRPr lang="fr-FR" sz="2400" smtClean="0"/>
          </a:p>
          <a:p>
            <a:pPr lvl="2" eaLnBrk="1" hangingPunct="1"/>
            <a:r>
              <a:rPr lang="fr-FR" smtClean="0"/>
              <a:t>Un volume suffisant</a:t>
            </a:r>
          </a:p>
          <a:p>
            <a:pPr lvl="2" eaLnBrk="1" hangingPunct="1"/>
            <a:r>
              <a:rPr lang="fr-FR" smtClean="0"/>
              <a:t>La possibilité d’accès</a:t>
            </a:r>
          </a:p>
          <a:p>
            <a:pPr lvl="2" eaLnBrk="1" hangingPunct="1"/>
            <a:r>
              <a:rPr lang="fr-FR" smtClean="0"/>
              <a:t>La pertinence</a:t>
            </a:r>
          </a:p>
          <a:p>
            <a:pPr lvl="2" eaLnBrk="1" hangingPunct="1"/>
            <a:r>
              <a:rPr lang="fr-FR" smtClean="0"/>
              <a:t>La faisabilité pour l’entreprise</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3"/>
          <p:cNvSpPr>
            <a:spLocks noGrp="1" noChangeArrowheads="1"/>
          </p:cNvSpPr>
          <p:nvPr>
            <p:ph type="body" idx="1"/>
          </p:nvPr>
        </p:nvSpPr>
        <p:spPr>
          <a:xfrm>
            <a:off x="357188" y="1357313"/>
            <a:ext cx="8229600" cy="4419600"/>
          </a:xfrm>
        </p:spPr>
        <p:txBody>
          <a:bodyPr/>
          <a:lstStyle/>
          <a:p>
            <a:pPr eaLnBrk="1" hangingPunct="1"/>
            <a:r>
              <a:rPr lang="fr-FR" sz="2400" smtClean="0"/>
              <a:t>L’évaluation des différents segments</a:t>
            </a:r>
          </a:p>
          <a:p>
            <a:pPr eaLnBrk="1" hangingPunct="1"/>
            <a:endParaRPr lang="fr-FR" sz="2400" smtClean="0"/>
          </a:p>
          <a:p>
            <a:pPr lvl="1" eaLnBrk="1" hangingPunct="1"/>
            <a:r>
              <a:rPr lang="fr-FR" sz="2400" smtClean="0"/>
              <a:t>Le degré d’attrait du segment</a:t>
            </a:r>
          </a:p>
          <a:p>
            <a:pPr lvl="2" eaLnBrk="1" hangingPunct="1"/>
            <a:r>
              <a:rPr lang="fr-FR" smtClean="0"/>
              <a:t>Taille</a:t>
            </a:r>
          </a:p>
          <a:p>
            <a:pPr lvl="2" eaLnBrk="1" hangingPunct="1"/>
            <a:r>
              <a:rPr lang="fr-FR" smtClean="0"/>
              <a:t>Croissance</a:t>
            </a:r>
          </a:p>
          <a:p>
            <a:pPr lvl="2" eaLnBrk="1" hangingPunct="1"/>
            <a:r>
              <a:rPr lang="fr-FR" smtClean="0"/>
              <a:t>Rentabilité</a:t>
            </a:r>
          </a:p>
          <a:p>
            <a:pPr lvl="2" eaLnBrk="1" hangingPunct="1"/>
            <a:r>
              <a:rPr lang="fr-FR" smtClean="0"/>
              <a:t>Niveau de risque</a:t>
            </a:r>
          </a:p>
          <a:p>
            <a:pPr lvl="2" eaLnBrk="1" hangingPunct="1"/>
            <a:r>
              <a:rPr lang="fr-FR" smtClean="0"/>
              <a:t>Concurrents</a:t>
            </a:r>
          </a:p>
          <a:p>
            <a:pPr lvl="2" eaLnBrk="1" hangingPunct="1"/>
            <a:endParaRPr lang="fr-FR" smtClean="0"/>
          </a:p>
          <a:p>
            <a:pPr lvl="1" eaLnBrk="1" hangingPunct="1"/>
            <a:r>
              <a:rPr lang="fr-FR" sz="2400" smtClean="0"/>
              <a:t>Les objectifs et ressources de l’entreprise</a:t>
            </a:r>
          </a:p>
          <a:p>
            <a:pPr lvl="1" eaLnBrk="1" hangingPunct="1"/>
            <a:endParaRPr lang="fr-FR" smtClean="0"/>
          </a:p>
          <a:p>
            <a:pPr lvl="2" eaLnBrk="1" hangingPunct="1"/>
            <a:endParaRPr lang="fr-FR" sz="2800" smtClean="0"/>
          </a:p>
          <a:p>
            <a:pPr lvl="2" eaLnBrk="1" hangingPunct="1"/>
            <a:endParaRPr lang="en-US" sz="1000" smtClean="0"/>
          </a:p>
        </p:txBody>
      </p:sp>
      <p:sp>
        <p:nvSpPr>
          <p:cNvPr id="654339" name="Rectangle 2"/>
          <p:cNvSpPr>
            <a:spLocks noGrp="1" noChangeArrowheads="1"/>
          </p:cNvSpPr>
          <p:nvPr>
            <p:ph type="title"/>
          </p:nvPr>
        </p:nvSpPr>
        <p:spPr/>
        <p:txBody>
          <a:bodyPr anchor="t"/>
          <a:lstStyle/>
          <a:p>
            <a:pPr eaLnBrk="1" hangingPunct="1"/>
            <a:r>
              <a:rPr lang="fr-FR" sz="2500" b="1" dirty="0" smtClean="0"/>
              <a:t>La procédure de segmentation et de choix des cibles</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3"/>
          <p:cNvSpPr>
            <a:spLocks noGrp="1" noChangeArrowheads="1"/>
          </p:cNvSpPr>
          <p:nvPr>
            <p:ph type="body" idx="1"/>
          </p:nvPr>
        </p:nvSpPr>
        <p:spPr>
          <a:xfrm>
            <a:off x="500063" y="1357313"/>
            <a:ext cx="8229600" cy="5029200"/>
          </a:xfrm>
        </p:spPr>
        <p:txBody>
          <a:bodyPr>
            <a:normAutofit lnSpcReduction="10000"/>
          </a:bodyPr>
          <a:lstStyle/>
          <a:p>
            <a:pPr eaLnBrk="1" hangingPunct="1">
              <a:lnSpc>
                <a:spcPct val="80000"/>
              </a:lnSpc>
            </a:pPr>
            <a:r>
              <a:rPr lang="fr-FR" sz="2400" smtClean="0"/>
              <a:t>Le choix des cibles</a:t>
            </a:r>
          </a:p>
          <a:p>
            <a:pPr eaLnBrk="1" hangingPunct="1">
              <a:lnSpc>
                <a:spcPct val="80000"/>
              </a:lnSpc>
            </a:pPr>
            <a:endParaRPr lang="fr-FR" sz="2400" smtClean="0"/>
          </a:p>
          <a:p>
            <a:pPr lvl="1" eaLnBrk="1" hangingPunct="1">
              <a:lnSpc>
                <a:spcPct val="80000"/>
              </a:lnSpc>
            </a:pPr>
            <a:r>
              <a:rPr lang="fr-FR" sz="2400" smtClean="0"/>
              <a:t>La concentration sur un couple produit/marché</a:t>
            </a:r>
          </a:p>
          <a:p>
            <a:pPr lvl="2" eaLnBrk="1" hangingPunct="1">
              <a:lnSpc>
                <a:spcPct val="80000"/>
              </a:lnSpc>
            </a:pPr>
            <a:r>
              <a:rPr lang="fr-FR" smtClean="0"/>
              <a:t>Le marketing concentré</a:t>
            </a:r>
          </a:p>
          <a:p>
            <a:pPr lvl="2" eaLnBrk="1" hangingPunct="1">
              <a:lnSpc>
                <a:spcPct val="80000"/>
              </a:lnSpc>
            </a:pPr>
            <a:endParaRPr lang="fr-FR" smtClean="0"/>
          </a:p>
          <a:p>
            <a:pPr lvl="1" eaLnBrk="1" hangingPunct="1">
              <a:lnSpc>
                <a:spcPct val="80000"/>
              </a:lnSpc>
            </a:pPr>
            <a:r>
              <a:rPr lang="fr-FR" sz="2400" smtClean="0"/>
              <a:t>La spécialisation par produit</a:t>
            </a:r>
          </a:p>
          <a:p>
            <a:pPr lvl="1" eaLnBrk="1" hangingPunct="1">
              <a:lnSpc>
                <a:spcPct val="80000"/>
              </a:lnSpc>
            </a:pPr>
            <a:endParaRPr lang="fr-FR" sz="2400" smtClean="0"/>
          </a:p>
          <a:p>
            <a:pPr lvl="1" eaLnBrk="1" hangingPunct="1">
              <a:lnSpc>
                <a:spcPct val="80000"/>
              </a:lnSpc>
            </a:pPr>
            <a:r>
              <a:rPr lang="fr-FR" sz="2400" smtClean="0"/>
              <a:t>La spécialisation par marché</a:t>
            </a:r>
          </a:p>
          <a:p>
            <a:pPr lvl="1" eaLnBrk="1" hangingPunct="1">
              <a:lnSpc>
                <a:spcPct val="80000"/>
              </a:lnSpc>
            </a:pPr>
            <a:endParaRPr lang="fr-FR" sz="2400" smtClean="0"/>
          </a:p>
          <a:p>
            <a:pPr lvl="1" eaLnBrk="1" hangingPunct="1">
              <a:lnSpc>
                <a:spcPct val="80000"/>
              </a:lnSpc>
            </a:pPr>
            <a:r>
              <a:rPr lang="fr-FR" sz="2400" smtClean="0"/>
              <a:t>La spécialisation sélective</a:t>
            </a:r>
          </a:p>
          <a:p>
            <a:pPr lvl="1" eaLnBrk="1" hangingPunct="1">
              <a:lnSpc>
                <a:spcPct val="80000"/>
              </a:lnSpc>
            </a:pPr>
            <a:endParaRPr lang="fr-FR" sz="2400" smtClean="0"/>
          </a:p>
          <a:p>
            <a:pPr lvl="1" eaLnBrk="1" hangingPunct="1">
              <a:lnSpc>
                <a:spcPct val="80000"/>
              </a:lnSpc>
            </a:pPr>
            <a:r>
              <a:rPr lang="fr-FR" sz="2400" smtClean="0"/>
              <a:t>La couverture globale</a:t>
            </a:r>
          </a:p>
          <a:p>
            <a:pPr lvl="2" eaLnBrk="1" hangingPunct="1">
              <a:lnSpc>
                <a:spcPct val="80000"/>
              </a:lnSpc>
            </a:pPr>
            <a:r>
              <a:rPr lang="fr-FR" smtClean="0"/>
              <a:t>Le marketing indifférencié</a:t>
            </a:r>
          </a:p>
          <a:p>
            <a:pPr lvl="2" eaLnBrk="1" hangingPunct="1">
              <a:lnSpc>
                <a:spcPct val="80000"/>
              </a:lnSpc>
            </a:pPr>
            <a:r>
              <a:rPr lang="fr-FR" smtClean="0"/>
              <a:t>Le marketing différencié</a:t>
            </a:r>
          </a:p>
          <a:p>
            <a:pPr lvl="2" eaLnBrk="1" hangingPunct="1">
              <a:lnSpc>
                <a:spcPct val="80000"/>
              </a:lnSpc>
            </a:pPr>
            <a:endParaRPr lang="fr-FR" smtClean="0"/>
          </a:p>
        </p:txBody>
      </p:sp>
      <p:sp>
        <p:nvSpPr>
          <p:cNvPr id="655363" name="Rectangle 4"/>
          <p:cNvSpPr>
            <a:spLocks noChangeArrowheads="1"/>
          </p:cNvSpPr>
          <p:nvPr/>
        </p:nvSpPr>
        <p:spPr bwMode="auto">
          <a:xfrm>
            <a:off x="0" y="0"/>
            <a:ext cx="260350" cy="274638"/>
          </a:xfrm>
          <a:prstGeom prst="rect">
            <a:avLst/>
          </a:prstGeom>
          <a:noFill/>
          <a:ln w="9525">
            <a:noFill/>
            <a:miter lim="800000"/>
            <a:headEnd/>
            <a:tailEnd/>
          </a:ln>
        </p:spPr>
        <p:txBody>
          <a:bodyPr wrap="none" anchor="ctr">
            <a:spAutoFit/>
          </a:bodyPr>
          <a:lstStyle/>
          <a:p>
            <a:r>
              <a:rPr lang="fr-FR" sz="1200">
                <a:latin typeface="Times" charset="0"/>
                <a:cs typeface="Times New Roman" pitchFamily="18" charset="0"/>
              </a:rPr>
              <a:t> </a:t>
            </a:r>
            <a:r>
              <a:rPr lang="fr-FR" sz="1100"/>
              <a:t> </a:t>
            </a:r>
            <a:endParaRPr lang="fr-FR" sz="2400"/>
          </a:p>
        </p:txBody>
      </p:sp>
      <p:sp>
        <p:nvSpPr>
          <p:cNvPr id="655364" name="Rectangle 5"/>
          <p:cNvSpPr>
            <a:spLocks noChangeArrowheads="1"/>
          </p:cNvSpPr>
          <p:nvPr/>
        </p:nvSpPr>
        <p:spPr bwMode="auto">
          <a:xfrm>
            <a:off x="0" y="0"/>
            <a:ext cx="260350" cy="274638"/>
          </a:xfrm>
          <a:prstGeom prst="rect">
            <a:avLst/>
          </a:prstGeom>
          <a:noFill/>
          <a:ln w="9525">
            <a:noFill/>
            <a:miter lim="800000"/>
            <a:headEnd/>
            <a:tailEnd/>
          </a:ln>
        </p:spPr>
        <p:txBody>
          <a:bodyPr wrap="none" anchor="ctr">
            <a:spAutoFit/>
          </a:bodyPr>
          <a:lstStyle/>
          <a:p>
            <a:r>
              <a:rPr lang="fr-FR" sz="1200">
                <a:latin typeface="Times" charset="0"/>
                <a:cs typeface="Times New Roman" pitchFamily="18" charset="0"/>
              </a:rPr>
              <a:t> </a:t>
            </a:r>
            <a:r>
              <a:rPr lang="fr-FR" sz="1100"/>
              <a:t> </a:t>
            </a:r>
            <a:endParaRPr lang="fr-FR" sz="2400"/>
          </a:p>
        </p:txBody>
      </p:sp>
      <p:sp>
        <p:nvSpPr>
          <p:cNvPr id="655365" name="Rectangle 2"/>
          <p:cNvSpPr>
            <a:spLocks noGrp="1" noChangeArrowheads="1"/>
          </p:cNvSpPr>
          <p:nvPr>
            <p:ph type="title"/>
          </p:nvPr>
        </p:nvSpPr>
        <p:spPr/>
        <p:txBody>
          <a:bodyPr anchor="t"/>
          <a:lstStyle/>
          <a:p>
            <a:pPr eaLnBrk="1" hangingPunct="1"/>
            <a:r>
              <a:rPr lang="fr-FR" sz="2500" b="1" dirty="0" smtClean="0"/>
              <a:t>La procédure de segmentation et de choix des cibles</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468313" y="333375"/>
            <a:ext cx="8229600" cy="952500"/>
          </a:xfrm>
        </p:spPr>
        <p:txBody>
          <a:bodyPr anchor="t"/>
          <a:lstStyle/>
          <a:p>
            <a:pPr eaLnBrk="1" hangingPunct="1"/>
            <a:r>
              <a:rPr lang="en-US" sz="2500" b="1" dirty="0" smtClean="0"/>
              <a:t>La </a:t>
            </a:r>
            <a:r>
              <a:rPr lang="en-US" sz="2500" b="1" dirty="0" err="1" smtClean="0"/>
              <a:t>procédure</a:t>
            </a:r>
            <a:r>
              <a:rPr lang="en-US" sz="2500" b="1" dirty="0" smtClean="0"/>
              <a:t> de segmentation et de </a:t>
            </a:r>
            <a:r>
              <a:rPr lang="en-US" sz="2500" b="1" dirty="0" err="1" smtClean="0"/>
              <a:t>choix</a:t>
            </a:r>
            <a:r>
              <a:rPr lang="en-US" sz="2500" b="1" dirty="0" smtClean="0"/>
              <a:t> des </a:t>
            </a:r>
            <a:r>
              <a:rPr lang="en-US" sz="2500" b="1" dirty="0" err="1" smtClean="0"/>
              <a:t>cibles</a:t>
            </a:r>
            <a:endParaRPr lang="en-US" sz="2500" b="1" dirty="0" smtClean="0"/>
          </a:p>
        </p:txBody>
      </p:sp>
      <p:sp>
        <p:nvSpPr>
          <p:cNvPr id="657411" name="Rectangle 3"/>
          <p:cNvSpPr>
            <a:spLocks noGrp="1" noChangeArrowheads="1"/>
          </p:cNvSpPr>
          <p:nvPr>
            <p:ph type="body" idx="1"/>
          </p:nvPr>
        </p:nvSpPr>
        <p:spPr>
          <a:xfrm>
            <a:off x="457200" y="1752600"/>
            <a:ext cx="8229600" cy="4114800"/>
          </a:xfrm>
        </p:spPr>
        <p:txBody>
          <a:bodyPr/>
          <a:lstStyle/>
          <a:p>
            <a:pPr eaLnBrk="1" hangingPunct="1"/>
            <a:r>
              <a:rPr lang="en-US" sz="2800" smtClean="0"/>
              <a:t>Le choix des cibles</a:t>
            </a:r>
          </a:p>
          <a:p>
            <a:pPr lvl="1" eaLnBrk="1" hangingPunct="1"/>
            <a:endParaRPr lang="en-US" sz="2400" smtClean="0"/>
          </a:p>
          <a:p>
            <a:pPr lvl="1" eaLnBrk="1" hangingPunct="1"/>
            <a:r>
              <a:rPr lang="en-US" sz="2400" smtClean="0"/>
              <a:t>Les autres éléments à prendre en compte </a:t>
            </a:r>
          </a:p>
          <a:p>
            <a:pPr lvl="2" eaLnBrk="1" hangingPunct="1"/>
            <a:endParaRPr lang="en-US" smtClean="0"/>
          </a:p>
          <a:p>
            <a:pPr lvl="2" eaLnBrk="1" hangingPunct="1"/>
            <a:r>
              <a:rPr lang="en-US" smtClean="0"/>
              <a:t>Les plans de conquête progressifs</a:t>
            </a:r>
          </a:p>
          <a:p>
            <a:pPr lvl="2" eaLnBrk="1" hangingPunct="1"/>
            <a:endParaRPr lang="en-US" smtClean="0"/>
          </a:p>
          <a:p>
            <a:pPr lvl="2" eaLnBrk="1" hangingPunct="1"/>
            <a:r>
              <a:rPr lang="en-US" smtClean="0"/>
              <a:t>Les facteurs éthiques</a:t>
            </a:r>
          </a:p>
          <a:p>
            <a:pPr lvl="2" eaLnBrk="1" hangingPunct="1"/>
            <a:endParaRPr lang="en-US" sz="1600" smtClean="0"/>
          </a:p>
          <a:p>
            <a:pPr eaLnBrk="1" hangingPunct="1"/>
            <a:endParaRPr lang="en-US" sz="2800" smtClean="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a:xfrm>
            <a:off x="684213" y="333375"/>
            <a:ext cx="7772400" cy="889000"/>
          </a:xfrm>
        </p:spPr>
        <p:txBody>
          <a:bodyPr anchor="t"/>
          <a:lstStyle/>
          <a:p>
            <a:r>
              <a:rPr lang="fr-BE" sz="3000" b="1" dirty="0" smtClean="0"/>
              <a:t>Élaborer le positionnement</a:t>
            </a:r>
          </a:p>
        </p:txBody>
      </p:sp>
      <p:sp>
        <p:nvSpPr>
          <p:cNvPr id="661507" name="Rectangle 3"/>
          <p:cNvSpPr>
            <a:spLocks noGrp="1" noChangeArrowheads="1"/>
          </p:cNvSpPr>
          <p:nvPr>
            <p:ph type="body" idx="1"/>
          </p:nvPr>
        </p:nvSpPr>
        <p:spPr>
          <a:xfrm>
            <a:off x="428625" y="1143000"/>
            <a:ext cx="8229600" cy="3581400"/>
          </a:xfrm>
        </p:spPr>
        <p:txBody>
          <a:bodyPr>
            <a:normAutofit fontScale="85000" lnSpcReduction="10000"/>
          </a:bodyPr>
          <a:lstStyle/>
          <a:p>
            <a:r>
              <a:rPr lang="fr-BE" sz="2800" smtClean="0"/>
              <a:t>Choix de l’univers concurrentiel de référence</a:t>
            </a:r>
          </a:p>
          <a:p>
            <a:endParaRPr lang="fr-BE" sz="2800" smtClean="0"/>
          </a:p>
          <a:p>
            <a:pPr lvl="1"/>
            <a:r>
              <a:rPr lang="fr-BE" smtClean="0"/>
              <a:t>La catégorie de produits</a:t>
            </a:r>
          </a:p>
          <a:p>
            <a:pPr lvl="2"/>
            <a:r>
              <a:rPr lang="fr-BE" sz="2800" smtClean="0"/>
              <a:t>Annoncer les bénéfices de la catégorie</a:t>
            </a:r>
          </a:p>
          <a:p>
            <a:pPr lvl="2"/>
            <a:r>
              <a:rPr lang="fr-BE" sz="2800" smtClean="0"/>
              <a:t>Se comparer aux marques exemplaires de la catégorie</a:t>
            </a:r>
          </a:p>
          <a:p>
            <a:pPr lvl="2"/>
            <a:r>
              <a:rPr lang="fr-BE" sz="2800" smtClean="0"/>
              <a:t>Décrire le produit ou expliciter sa catégorie dans la communication</a:t>
            </a:r>
          </a:p>
          <a:p>
            <a:pPr lvl="2"/>
            <a:endParaRPr lang="fr-BE" sz="2800" smtClean="0"/>
          </a:p>
          <a:p>
            <a:pPr lvl="1"/>
            <a:r>
              <a:rPr lang="fr-BE" smtClean="0"/>
              <a:t>La cible visée</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a:xfrm>
            <a:off x="642938" y="142875"/>
            <a:ext cx="7772400" cy="825500"/>
          </a:xfrm>
        </p:spPr>
        <p:txBody>
          <a:bodyPr anchor="t"/>
          <a:lstStyle/>
          <a:p>
            <a:r>
              <a:rPr lang="fr-BE" sz="2800" b="1" dirty="0" smtClean="0"/>
              <a:t>Élaborer le positionnement</a:t>
            </a:r>
          </a:p>
        </p:txBody>
      </p:sp>
      <p:sp>
        <p:nvSpPr>
          <p:cNvPr id="662531" name="Rectangle 3"/>
          <p:cNvSpPr>
            <a:spLocks noGrp="1" noChangeArrowheads="1"/>
          </p:cNvSpPr>
          <p:nvPr>
            <p:ph type="body" idx="1"/>
          </p:nvPr>
        </p:nvSpPr>
        <p:spPr>
          <a:xfrm>
            <a:off x="142875" y="857250"/>
            <a:ext cx="8229600" cy="4648200"/>
          </a:xfrm>
        </p:spPr>
        <p:txBody>
          <a:bodyPr>
            <a:normAutofit fontScale="92500" lnSpcReduction="20000"/>
          </a:bodyPr>
          <a:lstStyle/>
          <a:p>
            <a:pPr>
              <a:lnSpc>
                <a:spcPct val="90000"/>
              </a:lnSpc>
            </a:pPr>
            <a:r>
              <a:rPr lang="fr-BE" sz="2400" smtClean="0"/>
              <a:t>Définir les différences et les similarités</a:t>
            </a:r>
          </a:p>
          <a:p>
            <a:pPr>
              <a:lnSpc>
                <a:spcPct val="90000"/>
              </a:lnSpc>
            </a:pPr>
            <a:endParaRPr lang="fr-BE" sz="2400" smtClean="0"/>
          </a:p>
          <a:p>
            <a:pPr lvl="1">
              <a:lnSpc>
                <a:spcPct val="90000"/>
              </a:lnSpc>
            </a:pPr>
            <a:r>
              <a:rPr lang="fr-BE" sz="2400" smtClean="0"/>
              <a:t>Les points de différence</a:t>
            </a:r>
          </a:p>
          <a:p>
            <a:pPr lvl="1">
              <a:lnSpc>
                <a:spcPct val="90000"/>
              </a:lnSpc>
              <a:buFont typeface="Wingdings" pitchFamily="2" charset="2"/>
              <a:buNone/>
            </a:pPr>
            <a:r>
              <a:rPr lang="fr-BE" sz="2400" i="1" smtClean="0"/>
              <a:t>	Attributs ou bénéfices que les consommateurs associent fortement à la marque, qu’ils jugent positivement et dont ils pensent qu’ils ne pourraient pas les trouver au même degré chez un concurrent</a:t>
            </a:r>
          </a:p>
          <a:p>
            <a:pPr lvl="1">
              <a:lnSpc>
                <a:spcPct val="90000"/>
              </a:lnSpc>
              <a:buFont typeface="Wingdings" pitchFamily="2" charset="2"/>
              <a:buNone/>
            </a:pPr>
            <a:endParaRPr lang="fr-BE" sz="2400" i="1" smtClean="0"/>
          </a:p>
          <a:p>
            <a:pPr lvl="1">
              <a:lnSpc>
                <a:spcPct val="90000"/>
              </a:lnSpc>
            </a:pPr>
            <a:r>
              <a:rPr lang="fr-BE" sz="2400" smtClean="0"/>
              <a:t>Les points de similarité</a:t>
            </a:r>
          </a:p>
          <a:p>
            <a:pPr lvl="1">
              <a:lnSpc>
                <a:spcPct val="90000"/>
              </a:lnSpc>
              <a:buFont typeface="Wingdings" pitchFamily="2" charset="2"/>
              <a:buNone/>
            </a:pPr>
            <a:r>
              <a:rPr lang="fr-BE" sz="2400" i="1" smtClean="0"/>
              <a:t>	Associations mentales de la marque qui ne lui sont pas spécifiques et qu’elle partage avec d’autres marques de son univers de référence</a:t>
            </a:r>
          </a:p>
          <a:p>
            <a:pPr lvl="2">
              <a:lnSpc>
                <a:spcPct val="90000"/>
              </a:lnSpc>
            </a:pPr>
            <a:r>
              <a:rPr lang="fr-BE" smtClean="0"/>
              <a:t>Associations liées à la catégorie de produits (légitimité)</a:t>
            </a:r>
          </a:p>
          <a:p>
            <a:pPr lvl="2">
              <a:lnSpc>
                <a:spcPct val="90000"/>
              </a:lnSpc>
            </a:pPr>
            <a:r>
              <a:rPr lang="fr-BE" smtClean="0"/>
              <a:t>Associations destinées à nier les différences avec des concurrents (similarité concurrentielle)</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5"/>
          <p:cNvSpPr>
            <a:spLocks noGrp="1" noChangeArrowheads="1"/>
          </p:cNvSpPr>
          <p:nvPr>
            <p:ph type="sldNum" sz="quarter" idx="12"/>
          </p:nvPr>
        </p:nvSpPr>
        <p:spPr>
          <a:xfrm>
            <a:off x="6553200" y="6324600"/>
            <a:ext cx="1905000" cy="457200"/>
          </a:xfrm>
        </p:spPr>
        <p:txBody>
          <a:bodyPr/>
          <a:lstStyle/>
          <a:p>
            <a:pPr>
              <a:defRPr/>
            </a:pPr>
            <a:fld id="{3E51D6BA-FDA7-41BA-8FC9-ED7585EC7B49}" type="slidenum">
              <a:rPr lang="en-US">
                <a:solidFill>
                  <a:schemeClr val="tx1"/>
                </a:solidFill>
              </a:rPr>
              <a:pPr>
                <a:defRPr/>
              </a:pPr>
              <a:t>9</a:t>
            </a:fld>
            <a:endParaRPr lang="en-US">
              <a:solidFill>
                <a:schemeClr val="tx1"/>
              </a:solidFill>
            </a:endParaRPr>
          </a:p>
        </p:txBody>
      </p:sp>
      <p:sp>
        <p:nvSpPr>
          <p:cNvPr id="310275" name="Rectangle 2"/>
          <p:cNvSpPr>
            <a:spLocks noGrp="1" noChangeArrowheads="1"/>
          </p:cNvSpPr>
          <p:nvPr>
            <p:ph type="ctrTitle"/>
          </p:nvPr>
        </p:nvSpPr>
        <p:spPr>
          <a:xfrm>
            <a:off x="228600" y="762000"/>
            <a:ext cx="8763000" cy="1905000"/>
          </a:xfrm>
        </p:spPr>
        <p:txBody>
          <a:bodyPr/>
          <a:lstStyle/>
          <a:p>
            <a:pPr algn="ctr"/>
            <a:r>
              <a:rPr lang="fr-FR" smtClean="0">
                <a:solidFill>
                  <a:schemeClr val="folHlink"/>
                </a:solidFill>
              </a:rPr>
              <a:t/>
            </a:r>
            <a:br>
              <a:rPr lang="fr-FR" smtClean="0">
                <a:solidFill>
                  <a:schemeClr val="folHlink"/>
                </a:solidFill>
              </a:rPr>
            </a:br>
            <a:r>
              <a:rPr lang="fr-FR" smtClean="0">
                <a:solidFill>
                  <a:schemeClr val="folHlink"/>
                </a:solidFill>
              </a:rPr>
              <a:t>7 – La prévision de la demande</a:t>
            </a:r>
            <a:endParaRPr lang="fr-FR" smtClean="0"/>
          </a:p>
        </p:txBody>
      </p:sp>
      <p:sp>
        <p:nvSpPr>
          <p:cNvPr id="310276" name="Rectangle 3"/>
          <p:cNvSpPr>
            <a:spLocks noGrp="1" noChangeArrowheads="1"/>
          </p:cNvSpPr>
          <p:nvPr>
            <p:ph type="subTitle" idx="1"/>
          </p:nvPr>
        </p:nvSpPr>
        <p:spPr>
          <a:xfrm>
            <a:off x="1371600" y="3124200"/>
            <a:ext cx="6400800" cy="1679575"/>
          </a:xfrm>
        </p:spPr>
        <p:txBody>
          <a:bodyPr>
            <a:normAutofit fontScale="85000" lnSpcReduction="10000"/>
          </a:bodyPr>
          <a:lstStyle/>
          <a:p>
            <a:r>
              <a:rPr lang="fr-FR" smtClean="0"/>
              <a:t>1 – Intérêt</a:t>
            </a:r>
          </a:p>
          <a:p>
            <a:r>
              <a:rPr lang="fr-FR" smtClean="0"/>
              <a:t>2 – Méthodes fondées sur l’analyse du passé</a:t>
            </a:r>
          </a:p>
          <a:p>
            <a:r>
              <a:rPr lang="fr-FR" smtClean="0"/>
              <a:t>3 – Méthodes tournées vers le futur</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body" idx="1"/>
          </p:nvPr>
        </p:nvSpPr>
        <p:spPr>
          <a:xfrm>
            <a:off x="428625" y="142875"/>
            <a:ext cx="8382000" cy="609600"/>
          </a:xfrm>
        </p:spPr>
        <p:txBody>
          <a:bodyPr/>
          <a:lstStyle/>
          <a:p>
            <a:pPr algn="ctr">
              <a:lnSpc>
                <a:spcPct val="80000"/>
              </a:lnSpc>
              <a:buFont typeface="Wingdings" pitchFamily="2" charset="2"/>
              <a:buNone/>
            </a:pPr>
            <a:r>
              <a:rPr lang="fr-BE" smtClean="0"/>
              <a:t>	</a:t>
            </a:r>
            <a:r>
              <a:rPr lang="fr-BE" i="1" smtClean="0"/>
              <a:t>Un exemple de carte perceptuelle (</a:t>
            </a:r>
            <a:r>
              <a:rPr lang="fr-BE" smtClean="0"/>
              <a:t>mapping</a:t>
            </a:r>
            <a:r>
              <a:rPr lang="fr-BE" i="1" smtClean="0"/>
              <a:t>)</a:t>
            </a:r>
          </a:p>
        </p:txBody>
      </p:sp>
      <p:pic>
        <p:nvPicPr>
          <p:cNvPr id="663555" name="Picture 4" descr="10"/>
          <p:cNvPicPr>
            <a:picLocks noChangeAspect="1" noChangeArrowheads="1"/>
          </p:cNvPicPr>
          <p:nvPr/>
        </p:nvPicPr>
        <p:blipFill>
          <a:blip r:embed="rId2" cstate="print"/>
          <a:srcRect/>
          <a:stretch>
            <a:fillRect/>
          </a:stretch>
        </p:blipFill>
        <p:spPr bwMode="auto">
          <a:xfrm>
            <a:off x="285750" y="1143000"/>
            <a:ext cx="8643938" cy="55006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AutoShape 2" descr="Résultat de recherche d'images pour &quot;bernard cathelat socio styles&quot;"/>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fr-FR"/>
          </a:p>
        </p:txBody>
      </p:sp>
      <p:sp>
        <p:nvSpPr>
          <p:cNvPr id="550915" name="AutoShape 4" descr="Résultat de recherche d'images pour &quot;bernard cathelat socio styles&quot;"/>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fr-FR"/>
          </a:p>
        </p:txBody>
      </p:sp>
      <p:pic>
        <p:nvPicPr>
          <p:cNvPr id="550916" name="Picture 5" descr="C:\Users\ASH\Desktop\téléchargement (1).jpg"/>
          <p:cNvPicPr>
            <a:picLocks noChangeAspect="1" noChangeArrowheads="1"/>
          </p:cNvPicPr>
          <p:nvPr/>
        </p:nvPicPr>
        <p:blipFill>
          <a:blip r:embed="rId2" cstate="print"/>
          <a:srcRect/>
          <a:stretch>
            <a:fillRect/>
          </a:stretch>
        </p:blipFill>
        <p:spPr bwMode="auto">
          <a:xfrm>
            <a:off x="852488" y="800100"/>
            <a:ext cx="7535862" cy="5981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Espace réservé du numéro de diapositive 3"/>
          <p:cNvSpPr>
            <a:spLocks noGrp="1"/>
          </p:cNvSpPr>
          <p:nvPr>
            <p:ph type="sldNum" sz="quarter" idx="12"/>
          </p:nvPr>
        </p:nvSpPr>
        <p:spPr>
          <a:xfrm>
            <a:off x="1162050" y="6243638"/>
            <a:ext cx="1905000" cy="457200"/>
          </a:xfrm>
        </p:spPr>
        <p:txBody>
          <a:bodyPr/>
          <a:lstStyle/>
          <a:p>
            <a:pPr algn="l">
              <a:defRPr/>
            </a:pPr>
            <a:fld id="{402DE56A-D5C8-4AF0-8F30-7069649AE325}" type="slidenum">
              <a:rPr lang="en-US"/>
              <a:pPr algn="l">
                <a:defRPr/>
              </a:pPr>
              <a:t>92</a:t>
            </a:fld>
            <a:endParaRPr lang="en-US"/>
          </a:p>
        </p:txBody>
      </p:sp>
      <p:sp>
        <p:nvSpPr>
          <p:cNvPr id="377859" name="Rectangle 2"/>
          <p:cNvSpPr>
            <a:spLocks noGrp="1" noChangeArrowheads="1"/>
          </p:cNvSpPr>
          <p:nvPr>
            <p:ph type="body" idx="1"/>
          </p:nvPr>
        </p:nvSpPr>
        <p:spPr>
          <a:xfrm>
            <a:off x="228600" y="914400"/>
            <a:ext cx="8763000" cy="533400"/>
          </a:xfrm>
        </p:spPr>
        <p:txBody>
          <a:bodyPr/>
          <a:lstStyle/>
          <a:p>
            <a:pPr>
              <a:lnSpc>
                <a:spcPct val="90000"/>
              </a:lnSpc>
            </a:pPr>
            <a:r>
              <a:rPr lang="fr-FR" smtClean="0"/>
              <a:t>LE CIBLAGE</a:t>
            </a:r>
            <a:endParaRPr lang="fr-FR" sz="2000" smtClean="0"/>
          </a:p>
        </p:txBody>
      </p:sp>
      <p:sp>
        <p:nvSpPr>
          <p:cNvPr id="377860" name="Rectangle 3"/>
          <p:cNvSpPr>
            <a:spLocks noGrp="1" noChangeArrowheads="1"/>
          </p:cNvSpPr>
          <p:nvPr>
            <p:ph type="title"/>
          </p:nvPr>
        </p:nvSpPr>
        <p:spPr>
          <a:xfrm>
            <a:off x="228600" y="152400"/>
            <a:ext cx="8763000" cy="736600"/>
          </a:xfrm>
          <a:noFill/>
        </p:spPr>
        <p:txBody>
          <a:bodyPr>
            <a:normAutofit fontScale="90000"/>
          </a:bodyPr>
          <a:lstStyle/>
          <a:p>
            <a:r>
              <a:rPr lang="fr-FR" dirty="0" smtClean="0"/>
              <a:t>4 - Les stratégies</a:t>
            </a:r>
          </a:p>
        </p:txBody>
      </p:sp>
      <p:sp>
        <p:nvSpPr>
          <p:cNvPr id="377861" name="Oval 8" descr="Diagonales larges vers le haut"/>
          <p:cNvSpPr>
            <a:spLocks noChangeArrowheads="1"/>
          </p:cNvSpPr>
          <p:nvPr/>
        </p:nvSpPr>
        <p:spPr bwMode="auto">
          <a:xfrm>
            <a:off x="304800" y="2225675"/>
            <a:ext cx="2057400" cy="1660525"/>
          </a:xfrm>
          <a:prstGeom prst="ellipse">
            <a:avLst/>
          </a:prstGeom>
          <a:pattFill prst="wdUpDiag">
            <a:fgClr>
              <a:schemeClr val="accent1"/>
            </a:fgClr>
            <a:bgClr>
              <a:schemeClr val="bg1"/>
            </a:bgClr>
          </a:pattFill>
          <a:ln w="9525">
            <a:solidFill>
              <a:schemeClr val="tx1"/>
            </a:solidFill>
            <a:round/>
            <a:headEnd/>
            <a:tailEnd/>
          </a:ln>
        </p:spPr>
        <p:txBody>
          <a:bodyPr wrap="none" anchor="ctr"/>
          <a:lstStyle/>
          <a:p>
            <a:endParaRPr lang="fr-FR"/>
          </a:p>
        </p:txBody>
      </p:sp>
      <p:sp>
        <p:nvSpPr>
          <p:cNvPr id="377862" name="Text Box 9"/>
          <p:cNvSpPr txBox="1">
            <a:spLocks noChangeArrowheads="1"/>
          </p:cNvSpPr>
          <p:nvPr/>
        </p:nvSpPr>
        <p:spPr bwMode="auto">
          <a:xfrm>
            <a:off x="790575" y="3962400"/>
            <a:ext cx="1114425" cy="457200"/>
          </a:xfrm>
          <a:prstGeom prst="rect">
            <a:avLst/>
          </a:prstGeom>
          <a:noFill/>
          <a:ln w="9525">
            <a:noFill/>
            <a:miter lim="800000"/>
            <a:headEnd/>
            <a:tailEnd/>
          </a:ln>
        </p:spPr>
        <p:txBody>
          <a:bodyPr wrap="none">
            <a:spAutoFit/>
          </a:bodyPr>
          <a:lstStyle/>
          <a:p>
            <a:r>
              <a:rPr lang="fr-FR" sz="2400"/>
              <a:t>Marché</a:t>
            </a:r>
          </a:p>
        </p:txBody>
      </p:sp>
      <p:sp>
        <p:nvSpPr>
          <p:cNvPr id="377863" name="Text Box 10"/>
          <p:cNvSpPr txBox="1">
            <a:spLocks noChangeArrowheads="1"/>
          </p:cNvSpPr>
          <p:nvPr/>
        </p:nvSpPr>
        <p:spPr bwMode="auto">
          <a:xfrm>
            <a:off x="2514600" y="2598738"/>
            <a:ext cx="1733550" cy="1190625"/>
          </a:xfrm>
          <a:prstGeom prst="rect">
            <a:avLst/>
          </a:prstGeom>
          <a:noFill/>
          <a:ln w="9525">
            <a:noFill/>
            <a:miter lim="800000"/>
            <a:headEnd/>
            <a:tailEnd/>
          </a:ln>
        </p:spPr>
        <p:txBody>
          <a:bodyPr wrap="none">
            <a:spAutoFit/>
          </a:bodyPr>
          <a:lstStyle/>
          <a:p>
            <a:r>
              <a:rPr lang="fr-FR"/>
              <a:t>1 produit</a:t>
            </a:r>
          </a:p>
          <a:p>
            <a:r>
              <a:rPr lang="fr-FR"/>
              <a:t>1 plan marketing</a:t>
            </a:r>
          </a:p>
          <a:p>
            <a:r>
              <a:rPr lang="fr-FR"/>
              <a:t>pour tous les</a:t>
            </a:r>
          </a:p>
          <a:p>
            <a:r>
              <a:rPr lang="fr-FR"/>
              <a:t>segments</a:t>
            </a:r>
            <a:endParaRPr lang="fr-FR" sz="2400"/>
          </a:p>
        </p:txBody>
      </p:sp>
      <p:sp>
        <p:nvSpPr>
          <p:cNvPr id="377864" name="Text Box 12"/>
          <p:cNvSpPr txBox="1">
            <a:spLocks noChangeArrowheads="1"/>
          </p:cNvSpPr>
          <p:nvPr/>
        </p:nvSpPr>
        <p:spPr bwMode="auto">
          <a:xfrm>
            <a:off x="365125" y="1600200"/>
            <a:ext cx="3487738" cy="495300"/>
          </a:xfrm>
          <a:prstGeom prst="rect">
            <a:avLst/>
          </a:prstGeom>
          <a:noFill/>
          <a:ln w="38100">
            <a:solidFill>
              <a:schemeClr val="hlink"/>
            </a:solidFill>
            <a:miter lim="800000"/>
            <a:headEnd/>
            <a:tailEnd/>
          </a:ln>
        </p:spPr>
        <p:txBody>
          <a:bodyPr wrap="none">
            <a:spAutoFit/>
          </a:bodyPr>
          <a:lstStyle/>
          <a:p>
            <a:r>
              <a:rPr lang="fr-FR" sz="2400">
                <a:solidFill>
                  <a:schemeClr val="hlink"/>
                </a:solidFill>
              </a:rPr>
              <a:t>Le marketing indifférencié</a:t>
            </a:r>
            <a:endParaRPr lang="fr-FR" sz="2400"/>
          </a:p>
        </p:txBody>
      </p:sp>
      <p:sp>
        <p:nvSpPr>
          <p:cNvPr id="377865" name="Line 13"/>
          <p:cNvSpPr>
            <a:spLocks noChangeShapeType="1"/>
          </p:cNvSpPr>
          <p:nvPr/>
        </p:nvSpPr>
        <p:spPr bwMode="auto">
          <a:xfrm>
            <a:off x="2514600" y="2682875"/>
            <a:ext cx="0" cy="990600"/>
          </a:xfrm>
          <a:prstGeom prst="line">
            <a:avLst/>
          </a:prstGeom>
          <a:noFill/>
          <a:ln w="9525">
            <a:solidFill>
              <a:schemeClr val="tx1"/>
            </a:solidFill>
            <a:round/>
            <a:headEnd/>
            <a:tailEnd/>
          </a:ln>
        </p:spPr>
        <p:txBody>
          <a:bodyPr wrap="none" anchor="ctr"/>
          <a:lstStyle/>
          <a:p>
            <a:endParaRPr lang="fr-FR"/>
          </a:p>
        </p:txBody>
      </p:sp>
      <p:sp>
        <p:nvSpPr>
          <p:cNvPr id="377866" name="Text Box 14"/>
          <p:cNvSpPr txBox="1">
            <a:spLocks noChangeArrowheads="1"/>
          </p:cNvSpPr>
          <p:nvPr/>
        </p:nvSpPr>
        <p:spPr bwMode="auto">
          <a:xfrm>
            <a:off x="4572000" y="2332038"/>
            <a:ext cx="3646488" cy="1616075"/>
          </a:xfrm>
          <a:prstGeom prst="rect">
            <a:avLst/>
          </a:prstGeom>
          <a:noFill/>
          <a:ln w="9525">
            <a:noFill/>
            <a:miter lim="800000"/>
            <a:headEnd/>
            <a:tailEnd/>
          </a:ln>
        </p:spPr>
        <p:txBody>
          <a:bodyPr wrap="none">
            <a:spAutoFit/>
          </a:bodyPr>
          <a:lstStyle/>
          <a:p>
            <a:r>
              <a:rPr lang="fr-FR" sz="2000"/>
              <a:t>Cette stratégie est à l’opposé</a:t>
            </a:r>
          </a:p>
          <a:p>
            <a:r>
              <a:rPr lang="fr-FR" sz="2000"/>
              <a:t>de la notion de segmentation.</a:t>
            </a:r>
          </a:p>
          <a:p>
            <a:r>
              <a:rPr lang="fr-FR" sz="2000"/>
              <a:t>L’entreprise adopte une démarche</a:t>
            </a:r>
          </a:p>
          <a:p>
            <a:r>
              <a:rPr lang="fr-FR" sz="2000"/>
              <a:t>globale destinée à tous les</a:t>
            </a:r>
          </a:p>
          <a:p>
            <a:r>
              <a:rPr lang="fr-FR" sz="2000"/>
              <a:t>acheteurs potentiels.</a:t>
            </a:r>
          </a:p>
        </p:txBody>
      </p:sp>
      <p:graphicFrame>
        <p:nvGraphicFramePr>
          <p:cNvPr id="81956" name="Group 36"/>
          <p:cNvGraphicFramePr>
            <a:graphicFrameLocks noGrp="1"/>
          </p:cNvGraphicFramePr>
          <p:nvPr/>
        </p:nvGraphicFramePr>
        <p:xfrm>
          <a:off x="152400" y="4868863"/>
          <a:ext cx="8686800" cy="1303338"/>
        </p:xfrm>
        <a:graphic>
          <a:graphicData uri="http://schemas.openxmlformats.org/drawingml/2006/table">
            <a:tbl>
              <a:tblPr/>
              <a:tblGrid>
                <a:gridCol w="4343400"/>
                <a:gridCol w="4343400"/>
              </a:tblGrid>
              <a:tr h="5762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Avantages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Inconvénients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270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Économies d’échelles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Risque important : une erreur peut être fatale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numéro de diapositive 3"/>
          <p:cNvSpPr>
            <a:spLocks noGrp="1"/>
          </p:cNvSpPr>
          <p:nvPr>
            <p:ph type="sldNum" sz="quarter" idx="12"/>
          </p:nvPr>
        </p:nvSpPr>
        <p:spPr>
          <a:xfrm>
            <a:off x="1162050" y="6243638"/>
            <a:ext cx="1905000" cy="457200"/>
          </a:xfrm>
        </p:spPr>
        <p:txBody>
          <a:bodyPr/>
          <a:lstStyle/>
          <a:p>
            <a:pPr algn="l">
              <a:defRPr/>
            </a:pPr>
            <a:fld id="{BFEF26B5-7998-44A2-8E59-4E8941404FD8}" type="slidenum">
              <a:rPr lang="en-US"/>
              <a:pPr algn="l">
                <a:defRPr/>
              </a:pPr>
              <a:t>93</a:t>
            </a:fld>
            <a:endParaRPr lang="en-US"/>
          </a:p>
        </p:txBody>
      </p:sp>
      <p:sp>
        <p:nvSpPr>
          <p:cNvPr id="378883" name="Rectangle 2"/>
          <p:cNvSpPr>
            <a:spLocks noGrp="1" noChangeArrowheads="1"/>
          </p:cNvSpPr>
          <p:nvPr>
            <p:ph type="body" idx="1"/>
          </p:nvPr>
        </p:nvSpPr>
        <p:spPr>
          <a:xfrm>
            <a:off x="228600" y="914400"/>
            <a:ext cx="8763000" cy="533400"/>
          </a:xfrm>
        </p:spPr>
        <p:txBody>
          <a:bodyPr/>
          <a:lstStyle/>
          <a:p>
            <a:pPr>
              <a:lnSpc>
                <a:spcPct val="90000"/>
              </a:lnSpc>
            </a:pPr>
            <a:r>
              <a:rPr lang="fr-FR" dirty="0" smtClean="0"/>
              <a:t>LE CIBLAGE</a:t>
            </a:r>
            <a:endParaRPr lang="fr-FR" sz="2000" dirty="0" smtClean="0"/>
          </a:p>
        </p:txBody>
      </p:sp>
      <p:sp>
        <p:nvSpPr>
          <p:cNvPr id="378884" name="Rectangle 3"/>
          <p:cNvSpPr>
            <a:spLocks noGrp="1" noChangeArrowheads="1"/>
          </p:cNvSpPr>
          <p:nvPr>
            <p:ph type="title"/>
          </p:nvPr>
        </p:nvSpPr>
        <p:spPr>
          <a:xfrm>
            <a:off x="228600" y="152400"/>
            <a:ext cx="8763000" cy="736600"/>
          </a:xfrm>
          <a:noFill/>
        </p:spPr>
        <p:txBody>
          <a:bodyPr>
            <a:normAutofit fontScale="90000"/>
          </a:bodyPr>
          <a:lstStyle/>
          <a:p>
            <a:r>
              <a:rPr lang="fr-FR" dirty="0" smtClean="0"/>
              <a:t>4 - Les stratégies</a:t>
            </a:r>
          </a:p>
        </p:txBody>
      </p:sp>
      <p:sp>
        <p:nvSpPr>
          <p:cNvPr id="378885" name="Oval 4" descr="Diagonales larges vers le haut"/>
          <p:cNvSpPr>
            <a:spLocks noChangeArrowheads="1"/>
          </p:cNvSpPr>
          <p:nvPr/>
        </p:nvSpPr>
        <p:spPr bwMode="auto">
          <a:xfrm>
            <a:off x="228600" y="2225675"/>
            <a:ext cx="2209800" cy="1660525"/>
          </a:xfrm>
          <a:prstGeom prst="ellipse">
            <a:avLst/>
          </a:prstGeom>
          <a:noFill/>
          <a:ln w="9525">
            <a:solidFill>
              <a:schemeClr val="tx1"/>
            </a:solidFill>
            <a:round/>
            <a:headEnd/>
            <a:tailEnd/>
          </a:ln>
        </p:spPr>
        <p:txBody>
          <a:bodyPr wrap="none" anchor="ctr"/>
          <a:lstStyle/>
          <a:p>
            <a:endParaRPr lang="fr-FR"/>
          </a:p>
        </p:txBody>
      </p:sp>
      <p:sp>
        <p:nvSpPr>
          <p:cNvPr id="378886" name="Text Box 5"/>
          <p:cNvSpPr txBox="1">
            <a:spLocks noChangeArrowheads="1"/>
          </p:cNvSpPr>
          <p:nvPr/>
        </p:nvSpPr>
        <p:spPr bwMode="auto">
          <a:xfrm>
            <a:off x="790575" y="3962400"/>
            <a:ext cx="1114425" cy="457200"/>
          </a:xfrm>
          <a:prstGeom prst="rect">
            <a:avLst/>
          </a:prstGeom>
          <a:noFill/>
          <a:ln w="9525">
            <a:noFill/>
            <a:miter lim="800000"/>
            <a:headEnd/>
            <a:tailEnd/>
          </a:ln>
        </p:spPr>
        <p:txBody>
          <a:bodyPr wrap="none">
            <a:spAutoFit/>
          </a:bodyPr>
          <a:lstStyle/>
          <a:p>
            <a:r>
              <a:rPr lang="fr-FR" sz="2400"/>
              <a:t>Marché</a:t>
            </a:r>
          </a:p>
        </p:txBody>
      </p:sp>
      <p:sp>
        <p:nvSpPr>
          <p:cNvPr id="378887" name="Text Box 6"/>
          <p:cNvSpPr txBox="1">
            <a:spLocks noChangeArrowheads="1"/>
          </p:cNvSpPr>
          <p:nvPr/>
        </p:nvSpPr>
        <p:spPr bwMode="auto">
          <a:xfrm>
            <a:off x="2514600" y="2598738"/>
            <a:ext cx="1733550" cy="1190625"/>
          </a:xfrm>
          <a:prstGeom prst="rect">
            <a:avLst/>
          </a:prstGeom>
          <a:noFill/>
          <a:ln w="9525">
            <a:noFill/>
            <a:miter lim="800000"/>
            <a:headEnd/>
            <a:tailEnd/>
          </a:ln>
        </p:spPr>
        <p:txBody>
          <a:bodyPr wrap="none">
            <a:spAutoFit/>
          </a:bodyPr>
          <a:lstStyle/>
          <a:p>
            <a:r>
              <a:rPr lang="fr-FR"/>
              <a:t>1 produit</a:t>
            </a:r>
          </a:p>
          <a:p>
            <a:r>
              <a:rPr lang="fr-FR"/>
              <a:t>1 plan marketing</a:t>
            </a:r>
          </a:p>
          <a:p>
            <a:r>
              <a:rPr lang="fr-FR"/>
              <a:t>pour tout le</a:t>
            </a:r>
          </a:p>
          <a:p>
            <a:r>
              <a:rPr lang="fr-FR"/>
              <a:t>segment</a:t>
            </a:r>
            <a:endParaRPr lang="fr-FR" sz="2400"/>
          </a:p>
        </p:txBody>
      </p:sp>
      <p:sp>
        <p:nvSpPr>
          <p:cNvPr id="378888" name="Text Box 7"/>
          <p:cNvSpPr txBox="1">
            <a:spLocks noChangeArrowheads="1"/>
          </p:cNvSpPr>
          <p:nvPr/>
        </p:nvSpPr>
        <p:spPr bwMode="auto">
          <a:xfrm>
            <a:off x="365125" y="1600200"/>
            <a:ext cx="3116263" cy="495300"/>
          </a:xfrm>
          <a:prstGeom prst="rect">
            <a:avLst/>
          </a:prstGeom>
          <a:noFill/>
          <a:ln w="38100">
            <a:solidFill>
              <a:schemeClr val="hlink"/>
            </a:solidFill>
            <a:miter lim="800000"/>
            <a:headEnd/>
            <a:tailEnd/>
          </a:ln>
        </p:spPr>
        <p:txBody>
          <a:bodyPr wrap="none">
            <a:spAutoFit/>
          </a:bodyPr>
          <a:lstStyle/>
          <a:p>
            <a:r>
              <a:rPr lang="fr-FR" sz="2400">
                <a:solidFill>
                  <a:schemeClr val="hlink"/>
                </a:solidFill>
              </a:rPr>
              <a:t>Le marketing concentré</a:t>
            </a:r>
            <a:endParaRPr lang="fr-FR" sz="2400"/>
          </a:p>
        </p:txBody>
      </p:sp>
      <p:sp>
        <p:nvSpPr>
          <p:cNvPr id="378889" name="Line 8"/>
          <p:cNvSpPr>
            <a:spLocks noChangeShapeType="1"/>
          </p:cNvSpPr>
          <p:nvPr/>
        </p:nvSpPr>
        <p:spPr bwMode="auto">
          <a:xfrm>
            <a:off x="2514600" y="2682875"/>
            <a:ext cx="0" cy="990600"/>
          </a:xfrm>
          <a:prstGeom prst="line">
            <a:avLst/>
          </a:prstGeom>
          <a:noFill/>
          <a:ln w="9525">
            <a:solidFill>
              <a:schemeClr val="tx1"/>
            </a:solidFill>
            <a:round/>
            <a:headEnd/>
            <a:tailEnd/>
          </a:ln>
        </p:spPr>
        <p:txBody>
          <a:bodyPr wrap="none" anchor="ctr"/>
          <a:lstStyle/>
          <a:p>
            <a:endParaRPr lang="fr-FR"/>
          </a:p>
        </p:txBody>
      </p:sp>
      <p:sp>
        <p:nvSpPr>
          <p:cNvPr id="378890" name="Text Box 9"/>
          <p:cNvSpPr txBox="1">
            <a:spLocks noChangeArrowheads="1"/>
          </p:cNvSpPr>
          <p:nvPr/>
        </p:nvSpPr>
        <p:spPr bwMode="auto">
          <a:xfrm>
            <a:off x="4572000" y="2332038"/>
            <a:ext cx="4422775" cy="1616075"/>
          </a:xfrm>
          <a:prstGeom prst="rect">
            <a:avLst/>
          </a:prstGeom>
          <a:noFill/>
          <a:ln w="9525">
            <a:noFill/>
            <a:miter lim="800000"/>
            <a:headEnd/>
            <a:tailEnd/>
          </a:ln>
        </p:spPr>
        <p:txBody>
          <a:bodyPr wrap="none">
            <a:spAutoFit/>
          </a:bodyPr>
          <a:lstStyle/>
          <a:p>
            <a:r>
              <a:rPr lang="fr-FR" sz="2000"/>
              <a:t>L’entreprise concentre tous ses efforts</a:t>
            </a:r>
          </a:p>
          <a:p>
            <a:r>
              <a:rPr lang="fr-FR" sz="2000"/>
              <a:t>sur un seul segment. On peut aussi parler</a:t>
            </a:r>
          </a:p>
          <a:p>
            <a:r>
              <a:rPr lang="fr-FR" sz="2000"/>
              <a:t>de stratégie de créneau ou de niche</a:t>
            </a:r>
          </a:p>
          <a:p>
            <a:endParaRPr lang="fr-FR" sz="2000"/>
          </a:p>
          <a:p>
            <a:r>
              <a:rPr lang="fr-FR" sz="2000"/>
              <a:t>Ex : Jaguar sur le marché de l’automobile</a:t>
            </a:r>
          </a:p>
        </p:txBody>
      </p:sp>
      <p:graphicFrame>
        <p:nvGraphicFramePr>
          <p:cNvPr id="82969" name="Group 25"/>
          <p:cNvGraphicFramePr>
            <a:graphicFrameLocks noGrp="1"/>
          </p:cNvGraphicFramePr>
          <p:nvPr/>
        </p:nvGraphicFramePr>
        <p:xfrm>
          <a:off x="152400" y="4419600"/>
          <a:ext cx="8686800" cy="1929575"/>
        </p:xfrm>
        <a:graphic>
          <a:graphicData uri="http://schemas.openxmlformats.org/drawingml/2006/table">
            <a:tbl>
              <a:tblPr/>
              <a:tblGrid>
                <a:gridCol w="4343400"/>
                <a:gridCol w="4343400"/>
              </a:tblGrid>
              <a:tr h="5762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Avantages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Inconvénients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270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Meilleure connaissance des besoins</a:t>
                      </a: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Réputation de spécialiste</a:t>
                      </a: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Spécialisation donc économies</a:t>
                      </a: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Accessible aux PME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Segment plus faible</a:t>
                      </a: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Risque important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78902" name="Rectangle 23" descr="Diagonales larges vers le haut"/>
          <p:cNvSpPr>
            <a:spLocks noChangeArrowheads="1"/>
          </p:cNvSpPr>
          <p:nvPr/>
        </p:nvSpPr>
        <p:spPr bwMode="auto">
          <a:xfrm>
            <a:off x="304800" y="2819400"/>
            <a:ext cx="2057400" cy="457200"/>
          </a:xfrm>
          <a:prstGeom prst="rect">
            <a:avLst/>
          </a:prstGeom>
          <a:pattFill prst="wdUpDiag">
            <a:fgClr>
              <a:schemeClr val="accent1"/>
            </a:fgClr>
            <a:bgClr>
              <a:schemeClr val="bg1"/>
            </a:bgClr>
          </a:pattFill>
          <a:ln w="9525">
            <a:solidFill>
              <a:schemeClr val="tx1"/>
            </a:solidFill>
            <a:miter lim="800000"/>
            <a:headEnd/>
            <a:tailEnd/>
          </a:ln>
        </p:spPr>
        <p:txBody>
          <a:bodyPr wrap="none" anchor="ctr"/>
          <a:lstStyle/>
          <a:p>
            <a:endParaRPr lang="fr-F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space réservé du numéro de diapositive 3"/>
          <p:cNvSpPr>
            <a:spLocks noGrp="1"/>
          </p:cNvSpPr>
          <p:nvPr>
            <p:ph type="sldNum" sz="quarter" idx="12"/>
          </p:nvPr>
        </p:nvSpPr>
        <p:spPr>
          <a:xfrm>
            <a:off x="1162050" y="6243638"/>
            <a:ext cx="1905000" cy="457200"/>
          </a:xfrm>
        </p:spPr>
        <p:txBody>
          <a:bodyPr/>
          <a:lstStyle/>
          <a:p>
            <a:pPr algn="l">
              <a:defRPr/>
            </a:pPr>
            <a:fld id="{046FA794-8941-49F4-A1F2-6371BDC5A490}" type="slidenum">
              <a:rPr lang="en-US"/>
              <a:pPr algn="l">
                <a:defRPr/>
              </a:pPr>
              <a:t>94</a:t>
            </a:fld>
            <a:endParaRPr lang="en-US"/>
          </a:p>
        </p:txBody>
      </p:sp>
      <p:sp>
        <p:nvSpPr>
          <p:cNvPr id="379907" name="Rectangle 2"/>
          <p:cNvSpPr>
            <a:spLocks noGrp="1" noChangeArrowheads="1"/>
          </p:cNvSpPr>
          <p:nvPr>
            <p:ph type="body" idx="1"/>
          </p:nvPr>
        </p:nvSpPr>
        <p:spPr>
          <a:xfrm>
            <a:off x="228600" y="914400"/>
            <a:ext cx="8763000" cy="533400"/>
          </a:xfrm>
        </p:spPr>
        <p:txBody>
          <a:bodyPr/>
          <a:lstStyle/>
          <a:p>
            <a:pPr>
              <a:lnSpc>
                <a:spcPct val="90000"/>
              </a:lnSpc>
            </a:pPr>
            <a:r>
              <a:rPr lang="fr-FR" dirty="0" smtClean="0"/>
              <a:t>LE CIBLAGE</a:t>
            </a:r>
            <a:endParaRPr lang="fr-FR" sz="2000" dirty="0" smtClean="0"/>
          </a:p>
        </p:txBody>
      </p:sp>
      <p:sp>
        <p:nvSpPr>
          <p:cNvPr id="379908" name="Rectangle 3"/>
          <p:cNvSpPr>
            <a:spLocks noGrp="1" noChangeArrowheads="1"/>
          </p:cNvSpPr>
          <p:nvPr>
            <p:ph type="title"/>
          </p:nvPr>
        </p:nvSpPr>
        <p:spPr>
          <a:xfrm>
            <a:off x="228600" y="152400"/>
            <a:ext cx="8763000" cy="736600"/>
          </a:xfrm>
          <a:noFill/>
        </p:spPr>
        <p:txBody>
          <a:bodyPr>
            <a:normAutofit fontScale="90000"/>
          </a:bodyPr>
          <a:lstStyle/>
          <a:p>
            <a:r>
              <a:rPr lang="fr-FR" dirty="0" smtClean="0"/>
              <a:t>4 - Les stratégies</a:t>
            </a:r>
          </a:p>
        </p:txBody>
      </p:sp>
      <p:sp>
        <p:nvSpPr>
          <p:cNvPr id="379909" name="Oval 4" descr="Diagonales larges vers le haut"/>
          <p:cNvSpPr>
            <a:spLocks noChangeArrowheads="1"/>
          </p:cNvSpPr>
          <p:nvPr/>
        </p:nvSpPr>
        <p:spPr bwMode="auto">
          <a:xfrm>
            <a:off x="228600" y="2225675"/>
            <a:ext cx="2209800" cy="1660525"/>
          </a:xfrm>
          <a:prstGeom prst="ellipse">
            <a:avLst/>
          </a:prstGeom>
          <a:noFill/>
          <a:ln w="9525">
            <a:solidFill>
              <a:schemeClr val="tx1"/>
            </a:solidFill>
            <a:round/>
            <a:headEnd/>
            <a:tailEnd/>
          </a:ln>
        </p:spPr>
        <p:txBody>
          <a:bodyPr wrap="none" anchor="ctr"/>
          <a:lstStyle/>
          <a:p>
            <a:endParaRPr lang="fr-FR"/>
          </a:p>
        </p:txBody>
      </p:sp>
      <p:sp>
        <p:nvSpPr>
          <p:cNvPr id="379910" name="Text Box 5"/>
          <p:cNvSpPr txBox="1">
            <a:spLocks noChangeArrowheads="1"/>
          </p:cNvSpPr>
          <p:nvPr/>
        </p:nvSpPr>
        <p:spPr bwMode="auto">
          <a:xfrm>
            <a:off x="790575" y="3962400"/>
            <a:ext cx="1114425" cy="457200"/>
          </a:xfrm>
          <a:prstGeom prst="rect">
            <a:avLst/>
          </a:prstGeom>
          <a:noFill/>
          <a:ln w="9525">
            <a:noFill/>
            <a:miter lim="800000"/>
            <a:headEnd/>
            <a:tailEnd/>
          </a:ln>
        </p:spPr>
        <p:txBody>
          <a:bodyPr wrap="none">
            <a:spAutoFit/>
          </a:bodyPr>
          <a:lstStyle/>
          <a:p>
            <a:r>
              <a:rPr lang="fr-FR" sz="2400"/>
              <a:t>Marché</a:t>
            </a:r>
          </a:p>
        </p:txBody>
      </p:sp>
      <p:sp>
        <p:nvSpPr>
          <p:cNvPr id="379911" name="Text Box 6"/>
          <p:cNvSpPr txBox="1">
            <a:spLocks noChangeArrowheads="1"/>
          </p:cNvSpPr>
          <p:nvPr/>
        </p:nvSpPr>
        <p:spPr bwMode="auto">
          <a:xfrm>
            <a:off x="2514600" y="2598738"/>
            <a:ext cx="1733550" cy="1190625"/>
          </a:xfrm>
          <a:prstGeom prst="rect">
            <a:avLst/>
          </a:prstGeom>
          <a:noFill/>
          <a:ln w="9525">
            <a:noFill/>
            <a:miter lim="800000"/>
            <a:headEnd/>
            <a:tailEnd/>
          </a:ln>
        </p:spPr>
        <p:txBody>
          <a:bodyPr wrap="none">
            <a:spAutoFit/>
          </a:bodyPr>
          <a:lstStyle/>
          <a:p>
            <a:r>
              <a:rPr lang="fr-FR"/>
              <a:t>1 produit</a:t>
            </a:r>
          </a:p>
          <a:p>
            <a:r>
              <a:rPr lang="fr-FR"/>
              <a:t>1 plan marketing</a:t>
            </a:r>
          </a:p>
          <a:p>
            <a:r>
              <a:rPr lang="fr-FR"/>
              <a:t>par</a:t>
            </a:r>
          </a:p>
          <a:p>
            <a:r>
              <a:rPr lang="fr-FR"/>
              <a:t>segment</a:t>
            </a:r>
            <a:endParaRPr lang="fr-FR" sz="2400"/>
          </a:p>
        </p:txBody>
      </p:sp>
      <p:sp>
        <p:nvSpPr>
          <p:cNvPr id="379912" name="Text Box 7"/>
          <p:cNvSpPr txBox="1">
            <a:spLocks noChangeArrowheads="1"/>
          </p:cNvSpPr>
          <p:nvPr/>
        </p:nvSpPr>
        <p:spPr bwMode="auto">
          <a:xfrm>
            <a:off x="365125" y="1600200"/>
            <a:ext cx="2727325" cy="495300"/>
          </a:xfrm>
          <a:prstGeom prst="rect">
            <a:avLst/>
          </a:prstGeom>
          <a:noFill/>
          <a:ln w="38100">
            <a:solidFill>
              <a:schemeClr val="hlink"/>
            </a:solidFill>
            <a:miter lim="800000"/>
            <a:headEnd/>
            <a:tailEnd/>
          </a:ln>
        </p:spPr>
        <p:txBody>
          <a:bodyPr wrap="none">
            <a:spAutoFit/>
          </a:bodyPr>
          <a:lstStyle/>
          <a:p>
            <a:r>
              <a:rPr lang="fr-FR" sz="2400">
                <a:solidFill>
                  <a:schemeClr val="hlink"/>
                </a:solidFill>
              </a:rPr>
              <a:t>Le marketing adapté</a:t>
            </a:r>
            <a:endParaRPr lang="fr-FR" sz="2400"/>
          </a:p>
        </p:txBody>
      </p:sp>
      <p:sp>
        <p:nvSpPr>
          <p:cNvPr id="379913" name="Line 8"/>
          <p:cNvSpPr>
            <a:spLocks noChangeShapeType="1"/>
          </p:cNvSpPr>
          <p:nvPr/>
        </p:nvSpPr>
        <p:spPr bwMode="auto">
          <a:xfrm>
            <a:off x="2514600" y="2682875"/>
            <a:ext cx="0" cy="990600"/>
          </a:xfrm>
          <a:prstGeom prst="line">
            <a:avLst/>
          </a:prstGeom>
          <a:noFill/>
          <a:ln w="9525">
            <a:solidFill>
              <a:schemeClr val="tx1"/>
            </a:solidFill>
            <a:round/>
            <a:headEnd/>
            <a:tailEnd/>
          </a:ln>
        </p:spPr>
        <p:txBody>
          <a:bodyPr wrap="none" anchor="ctr"/>
          <a:lstStyle/>
          <a:p>
            <a:endParaRPr lang="fr-FR"/>
          </a:p>
        </p:txBody>
      </p:sp>
      <p:sp>
        <p:nvSpPr>
          <p:cNvPr id="379914" name="Text Box 9"/>
          <p:cNvSpPr txBox="1">
            <a:spLocks noChangeArrowheads="1"/>
          </p:cNvSpPr>
          <p:nvPr/>
        </p:nvSpPr>
        <p:spPr bwMode="auto">
          <a:xfrm>
            <a:off x="4191000" y="1812925"/>
            <a:ext cx="4437063" cy="2530475"/>
          </a:xfrm>
          <a:prstGeom prst="rect">
            <a:avLst/>
          </a:prstGeom>
          <a:noFill/>
          <a:ln w="9525">
            <a:noFill/>
            <a:miter lim="800000"/>
            <a:headEnd/>
            <a:tailEnd/>
          </a:ln>
        </p:spPr>
        <p:txBody>
          <a:bodyPr wrap="none">
            <a:spAutoFit/>
          </a:bodyPr>
          <a:lstStyle/>
          <a:p>
            <a:r>
              <a:rPr lang="fr-FR" sz="2000"/>
              <a:t>L’entreprise décide de commercialiser un</a:t>
            </a:r>
          </a:p>
          <a:p>
            <a:r>
              <a:rPr lang="fr-FR" sz="2000"/>
              <a:t>même produit ou un produit légèrement</a:t>
            </a:r>
          </a:p>
          <a:p>
            <a:r>
              <a:rPr lang="fr-FR" sz="2000"/>
              <a:t>modifié en développant un programme </a:t>
            </a:r>
          </a:p>
          <a:p>
            <a:r>
              <a:rPr lang="fr-FR" sz="2000"/>
              <a:t>Mkt spécifique pour chacun des segments</a:t>
            </a:r>
          </a:p>
          <a:p>
            <a:r>
              <a:rPr lang="fr-FR" sz="2000"/>
              <a:t>ciblés.</a:t>
            </a:r>
          </a:p>
          <a:p>
            <a:r>
              <a:rPr lang="fr-FR" sz="2000"/>
              <a:t>Ex : un même shampooing distribué en</a:t>
            </a:r>
          </a:p>
          <a:p>
            <a:r>
              <a:rPr lang="fr-FR" sz="2000"/>
              <a:t>grande surface et en pharmacie avec un</a:t>
            </a:r>
          </a:p>
          <a:p>
            <a:r>
              <a:rPr lang="fr-FR" sz="2000"/>
              <a:t>conditionnement différent.</a:t>
            </a:r>
          </a:p>
        </p:txBody>
      </p:sp>
      <p:graphicFrame>
        <p:nvGraphicFramePr>
          <p:cNvPr id="83995" name="Group 27"/>
          <p:cNvGraphicFramePr>
            <a:graphicFrameLocks noGrp="1"/>
          </p:cNvGraphicFramePr>
          <p:nvPr/>
        </p:nvGraphicFramePr>
        <p:xfrm>
          <a:off x="152400" y="4419600"/>
          <a:ext cx="8686800" cy="1303338"/>
        </p:xfrm>
        <a:graphic>
          <a:graphicData uri="http://schemas.openxmlformats.org/drawingml/2006/table">
            <a:tbl>
              <a:tblPr/>
              <a:tblGrid>
                <a:gridCol w="4343400"/>
                <a:gridCol w="4343400"/>
              </a:tblGrid>
              <a:tr h="5762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Avantages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Inconvénients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270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Plusieurs segments ciblés</a:t>
                      </a: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Moins de risques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Coûts de modification et de communication plus élevés.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79926" name="Rectangle 21" descr="Diagonales larges vers le haut"/>
          <p:cNvSpPr>
            <a:spLocks noChangeArrowheads="1"/>
          </p:cNvSpPr>
          <p:nvPr/>
        </p:nvSpPr>
        <p:spPr bwMode="auto">
          <a:xfrm>
            <a:off x="304800" y="2819400"/>
            <a:ext cx="2057400" cy="457200"/>
          </a:xfrm>
          <a:prstGeom prst="rect">
            <a:avLst/>
          </a:prstGeom>
          <a:pattFill prst="wdUpDiag">
            <a:fgClr>
              <a:schemeClr val="accent1"/>
            </a:fgClr>
            <a:bgClr>
              <a:schemeClr val="bg1"/>
            </a:bgClr>
          </a:pattFill>
          <a:ln w="9525">
            <a:solidFill>
              <a:schemeClr val="tx1"/>
            </a:solidFill>
            <a:miter lim="800000"/>
            <a:headEnd/>
            <a:tailEnd/>
          </a:ln>
        </p:spPr>
        <p:txBody>
          <a:bodyPr wrap="none" anchor="ctr"/>
          <a:lstStyle/>
          <a:p>
            <a:endParaRPr lang="fr-FR"/>
          </a:p>
        </p:txBody>
      </p:sp>
      <p:sp>
        <p:nvSpPr>
          <p:cNvPr id="379927" name="Rectangle 22" descr="Carrelage"/>
          <p:cNvSpPr>
            <a:spLocks noChangeArrowheads="1"/>
          </p:cNvSpPr>
          <p:nvPr/>
        </p:nvSpPr>
        <p:spPr bwMode="auto">
          <a:xfrm>
            <a:off x="457200" y="3276600"/>
            <a:ext cx="1752600" cy="304800"/>
          </a:xfrm>
          <a:prstGeom prst="rect">
            <a:avLst/>
          </a:prstGeom>
          <a:pattFill prst="solidDmnd">
            <a:fgClr>
              <a:schemeClr val="accent1"/>
            </a:fgClr>
            <a:bgClr>
              <a:schemeClr val="bg1"/>
            </a:bgClr>
          </a:pattFill>
          <a:ln w="9525">
            <a:solidFill>
              <a:schemeClr val="tx1"/>
            </a:solidFill>
            <a:miter lim="800000"/>
            <a:headEnd/>
            <a:tailEnd/>
          </a:ln>
        </p:spPr>
        <p:txBody>
          <a:bodyPr wrap="none" anchor="ctr"/>
          <a:lstStyle/>
          <a:p>
            <a:endParaRPr lang="fr-F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space réservé du numéro de diapositive 3"/>
          <p:cNvSpPr>
            <a:spLocks noGrp="1"/>
          </p:cNvSpPr>
          <p:nvPr>
            <p:ph type="sldNum" sz="quarter" idx="12"/>
          </p:nvPr>
        </p:nvSpPr>
        <p:spPr>
          <a:xfrm>
            <a:off x="1162050" y="6243638"/>
            <a:ext cx="1905000" cy="457200"/>
          </a:xfrm>
        </p:spPr>
        <p:txBody>
          <a:bodyPr/>
          <a:lstStyle/>
          <a:p>
            <a:pPr algn="l">
              <a:defRPr/>
            </a:pPr>
            <a:fld id="{F1D884A0-6BAF-4AA4-AEAB-158A93BF3180}" type="slidenum">
              <a:rPr lang="en-US"/>
              <a:pPr algn="l">
                <a:defRPr/>
              </a:pPr>
              <a:t>95</a:t>
            </a:fld>
            <a:endParaRPr lang="en-US"/>
          </a:p>
        </p:txBody>
      </p:sp>
      <p:sp>
        <p:nvSpPr>
          <p:cNvPr id="380931" name="Rectangle 2"/>
          <p:cNvSpPr>
            <a:spLocks noGrp="1" noChangeArrowheads="1"/>
          </p:cNvSpPr>
          <p:nvPr>
            <p:ph type="body" idx="1"/>
          </p:nvPr>
        </p:nvSpPr>
        <p:spPr>
          <a:xfrm>
            <a:off x="228600" y="914400"/>
            <a:ext cx="8763000" cy="533400"/>
          </a:xfrm>
        </p:spPr>
        <p:txBody>
          <a:bodyPr/>
          <a:lstStyle/>
          <a:p>
            <a:pPr>
              <a:lnSpc>
                <a:spcPct val="90000"/>
              </a:lnSpc>
            </a:pPr>
            <a:r>
              <a:rPr lang="fr-FR" dirty="0" smtClean="0"/>
              <a:t>LE CIBLAGE</a:t>
            </a:r>
            <a:endParaRPr lang="fr-FR" sz="2000" dirty="0" smtClean="0"/>
          </a:p>
        </p:txBody>
      </p:sp>
      <p:sp>
        <p:nvSpPr>
          <p:cNvPr id="380932" name="Rectangle 3"/>
          <p:cNvSpPr>
            <a:spLocks noGrp="1" noChangeArrowheads="1"/>
          </p:cNvSpPr>
          <p:nvPr>
            <p:ph type="title"/>
          </p:nvPr>
        </p:nvSpPr>
        <p:spPr>
          <a:xfrm>
            <a:off x="228600" y="152400"/>
            <a:ext cx="8763000" cy="736600"/>
          </a:xfrm>
          <a:noFill/>
        </p:spPr>
        <p:txBody>
          <a:bodyPr>
            <a:normAutofit fontScale="90000"/>
          </a:bodyPr>
          <a:lstStyle/>
          <a:p>
            <a:r>
              <a:rPr lang="fr-FR" dirty="0" smtClean="0"/>
              <a:t>4 - Les stratégies</a:t>
            </a:r>
          </a:p>
        </p:txBody>
      </p:sp>
      <p:sp>
        <p:nvSpPr>
          <p:cNvPr id="380933" name="Oval 4" descr="Diagonales larges vers le haut"/>
          <p:cNvSpPr>
            <a:spLocks noChangeArrowheads="1"/>
          </p:cNvSpPr>
          <p:nvPr/>
        </p:nvSpPr>
        <p:spPr bwMode="auto">
          <a:xfrm>
            <a:off x="228600" y="2225675"/>
            <a:ext cx="2209800" cy="1660525"/>
          </a:xfrm>
          <a:prstGeom prst="ellipse">
            <a:avLst/>
          </a:prstGeom>
          <a:noFill/>
          <a:ln w="9525">
            <a:solidFill>
              <a:schemeClr val="tx1"/>
            </a:solidFill>
            <a:round/>
            <a:headEnd/>
            <a:tailEnd/>
          </a:ln>
        </p:spPr>
        <p:txBody>
          <a:bodyPr wrap="none" anchor="ctr"/>
          <a:lstStyle/>
          <a:p>
            <a:endParaRPr lang="fr-FR"/>
          </a:p>
        </p:txBody>
      </p:sp>
      <p:sp>
        <p:nvSpPr>
          <p:cNvPr id="380934" name="Text Box 5"/>
          <p:cNvSpPr txBox="1">
            <a:spLocks noChangeArrowheads="1"/>
          </p:cNvSpPr>
          <p:nvPr/>
        </p:nvSpPr>
        <p:spPr bwMode="auto">
          <a:xfrm>
            <a:off x="790575" y="3886200"/>
            <a:ext cx="1114425" cy="457200"/>
          </a:xfrm>
          <a:prstGeom prst="rect">
            <a:avLst/>
          </a:prstGeom>
          <a:noFill/>
          <a:ln w="9525">
            <a:noFill/>
            <a:miter lim="800000"/>
            <a:headEnd/>
            <a:tailEnd/>
          </a:ln>
        </p:spPr>
        <p:txBody>
          <a:bodyPr wrap="none">
            <a:spAutoFit/>
          </a:bodyPr>
          <a:lstStyle/>
          <a:p>
            <a:r>
              <a:rPr lang="fr-FR" sz="2400"/>
              <a:t>Marché</a:t>
            </a:r>
          </a:p>
        </p:txBody>
      </p:sp>
      <p:sp>
        <p:nvSpPr>
          <p:cNvPr id="380935" name="Text Box 6"/>
          <p:cNvSpPr txBox="1">
            <a:spLocks noChangeArrowheads="1"/>
          </p:cNvSpPr>
          <p:nvPr/>
        </p:nvSpPr>
        <p:spPr bwMode="auto">
          <a:xfrm>
            <a:off x="2514600" y="2598738"/>
            <a:ext cx="1733550" cy="1190625"/>
          </a:xfrm>
          <a:prstGeom prst="rect">
            <a:avLst/>
          </a:prstGeom>
          <a:noFill/>
          <a:ln w="9525">
            <a:noFill/>
            <a:miter lim="800000"/>
            <a:headEnd/>
            <a:tailEnd/>
          </a:ln>
        </p:spPr>
        <p:txBody>
          <a:bodyPr wrap="none">
            <a:spAutoFit/>
          </a:bodyPr>
          <a:lstStyle/>
          <a:p>
            <a:r>
              <a:rPr lang="fr-FR"/>
              <a:t>1 produit par</a:t>
            </a:r>
          </a:p>
          <a:p>
            <a:r>
              <a:rPr lang="fr-FR"/>
              <a:t>segment</a:t>
            </a:r>
          </a:p>
          <a:p>
            <a:r>
              <a:rPr lang="fr-FR"/>
              <a:t>1 plan marketing</a:t>
            </a:r>
          </a:p>
          <a:p>
            <a:r>
              <a:rPr lang="fr-FR"/>
              <a:t>par segment</a:t>
            </a:r>
            <a:endParaRPr lang="fr-FR" sz="2400"/>
          </a:p>
        </p:txBody>
      </p:sp>
      <p:sp>
        <p:nvSpPr>
          <p:cNvPr id="380936" name="Text Box 7"/>
          <p:cNvSpPr txBox="1">
            <a:spLocks noChangeArrowheads="1"/>
          </p:cNvSpPr>
          <p:nvPr/>
        </p:nvSpPr>
        <p:spPr bwMode="auto">
          <a:xfrm>
            <a:off x="365125" y="1600200"/>
            <a:ext cx="3251200" cy="495300"/>
          </a:xfrm>
          <a:prstGeom prst="rect">
            <a:avLst/>
          </a:prstGeom>
          <a:noFill/>
          <a:ln w="38100">
            <a:solidFill>
              <a:schemeClr val="hlink"/>
            </a:solidFill>
            <a:miter lim="800000"/>
            <a:headEnd/>
            <a:tailEnd/>
          </a:ln>
        </p:spPr>
        <p:txBody>
          <a:bodyPr wrap="none">
            <a:spAutoFit/>
          </a:bodyPr>
          <a:lstStyle/>
          <a:p>
            <a:r>
              <a:rPr lang="fr-FR" sz="2400">
                <a:solidFill>
                  <a:schemeClr val="hlink"/>
                </a:solidFill>
              </a:rPr>
              <a:t>Le marketing différencié</a:t>
            </a:r>
            <a:endParaRPr lang="fr-FR" sz="2400"/>
          </a:p>
        </p:txBody>
      </p:sp>
      <p:sp>
        <p:nvSpPr>
          <p:cNvPr id="380937" name="Line 8"/>
          <p:cNvSpPr>
            <a:spLocks noChangeShapeType="1"/>
          </p:cNvSpPr>
          <p:nvPr/>
        </p:nvSpPr>
        <p:spPr bwMode="auto">
          <a:xfrm>
            <a:off x="2514600" y="2682875"/>
            <a:ext cx="0" cy="990600"/>
          </a:xfrm>
          <a:prstGeom prst="line">
            <a:avLst/>
          </a:prstGeom>
          <a:noFill/>
          <a:ln w="9525">
            <a:solidFill>
              <a:schemeClr val="tx1"/>
            </a:solidFill>
            <a:round/>
            <a:headEnd/>
            <a:tailEnd/>
          </a:ln>
        </p:spPr>
        <p:txBody>
          <a:bodyPr wrap="none" anchor="ctr"/>
          <a:lstStyle/>
          <a:p>
            <a:endParaRPr lang="fr-FR"/>
          </a:p>
        </p:txBody>
      </p:sp>
      <p:sp>
        <p:nvSpPr>
          <p:cNvPr id="380938" name="Text Box 9"/>
          <p:cNvSpPr txBox="1">
            <a:spLocks noChangeArrowheads="1"/>
          </p:cNvSpPr>
          <p:nvPr/>
        </p:nvSpPr>
        <p:spPr bwMode="auto">
          <a:xfrm>
            <a:off x="4876800" y="2133600"/>
            <a:ext cx="3978275" cy="1616075"/>
          </a:xfrm>
          <a:prstGeom prst="rect">
            <a:avLst/>
          </a:prstGeom>
          <a:noFill/>
          <a:ln w="9525">
            <a:noFill/>
            <a:miter lim="800000"/>
            <a:headEnd/>
            <a:tailEnd/>
          </a:ln>
        </p:spPr>
        <p:txBody>
          <a:bodyPr wrap="none">
            <a:spAutoFit/>
          </a:bodyPr>
          <a:lstStyle/>
          <a:p>
            <a:r>
              <a:rPr lang="fr-FR" sz="2000"/>
              <a:t>L’entreprise conçoit une gamme</a:t>
            </a:r>
          </a:p>
          <a:p>
            <a:r>
              <a:rPr lang="fr-FR" sz="2000"/>
              <a:t>de produits qui sont adaptés à chacun</a:t>
            </a:r>
          </a:p>
          <a:p>
            <a:r>
              <a:rPr lang="fr-FR" sz="2000"/>
              <a:t>des segments.</a:t>
            </a:r>
          </a:p>
          <a:p>
            <a:endParaRPr lang="fr-FR" sz="2000"/>
          </a:p>
          <a:p>
            <a:r>
              <a:rPr lang="fr-FR" sz="2000"/>
              <a:t>Ex : gamme de produits Peugeot.</a:t>
            </a:r>
          </a:p>
        </p:txBody>
      </p:sp>
      <p:graphicFrame>
        <p:nvGraphicFramePr>
          <p:cNvPr id="85016" name="Group 24"/>
          <p:cNvGraphicFramePr>
            <a:graphicFrameLocks noGrp="1"/>
          </p:cNvGraphicFramePr>
          <p:nvPr/>
        </p:nvGraphicFramePr>
        <p:xfrm>
          <a:off x="152400" y="4343400"/>
          <a:ext cx="8686800" cy="1929575"/>
        </p:xfrm>
        <a:graphic>
          <a:graphicData uri="http://schemas.openxmlformats.org/drawingml/2006/table">
            <a:tbl>
              <a:tblPr/>
              <a:tblGrid>
                <a:gridCol w="4343400"/>
                <a:gridCol w="4343400"/>
              </a:tblGrid>
              <a:tr h="5762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Avantages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Inconvénients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270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Satisfaction de chaque client</a:t>
                      </a: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CA espéré plus élevé</a:t>
                      </a: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Bonne adaptation au besoin</a:t>
                      </a: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Risques limités pour l’entreprise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Augmentation des coûts.</a:t>
                      </a:r>
                    </a:p>
                    <a:p>
                      <a:pPr marL="0" marR="0" lvl="0" indent="0" algn="ctr" defTabSz="914400" rtl="0" eaLnBrk="1" fontAlgn="base" latinLnBrk="0" hangingPunct="1">
                        <a:lnSpc>
                          <a:spcPct val="100000"/>
                        </a:lnSpc>
                        <a:spcBef>
                          <a:spcPct val="20000"/>
                        </a:spcBef>
                        <a:spcAft>
                          <a:spcPct val="0"/>
                        </a:spcAft>
                        <a:buClr>
                          <a:schemeClr val="accent1"/>
                        </a:buClr>
                        <a:buSzPct val="140000"/>
                        <a:buFont typeface="Times" charset="0"/>
                        <a:buNone/>
                        <a:tabLst/>
                      </a:pPr>
                      <a:r>
                        <a:rPr kumimoji="0" lang="fr-FR" sz="1800" b="0" i="0" u="none" strike="noStrike" cap="none" normalizeH="0" baseline="0" smtClean="0">
                          <a:ln>
                            <a:noFill/>
                          </a:ln>
                          <a:solidFill>
                            <a:schemeClr val="tx1"/>
                          </a:solidFill>
                          <a:effectLst/>
                          <a:latin typeface="Arial" charset="0"/>
                        </a:rPr>
                        <a:t>Bonne identification des segments nécéssaire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80950" name="Rectangle 21" descr="Diagonales larges vers le haut"/>
          <p:cNvSpPr>
            <a:spLocks noChangeArrowheads="1"/>
          </p:cNvSpPr>
          <p:nvPr/>
        </p:nvSpPr>
        <p:spPr bwMode="auto">
          <a:xfrm>
            <a:off x="304800" y="2819400"/>
            <a:ext cx="2057400" cy="457200"/>
          </a:xfrm>
          <a:prstGeom prst="rect">
            <a:avLst/>
          </a:prstGeom>
          <a:pattFill prst="wdUpDiag">
            <a:fgClr>
              <a:schemeClr val="accent1"/>
            </a:fgClr>
            <a:bgClr>
              <a:schemeClr val="bg1"/>
            </a:bgClr>
          </a:pattFill>
          <a:ln w="9525">
            <a:solidFill>
              <a:schemeClr val="tx1"/>
            </a:solidFill>
            <a:miter lim="800000"/>
            <a:headEnd/>
            <a:tailEnd/>
          </a:ln>
        </p:spPr>
        <p:txBody>
          <a:bodyPr wrap="none" anchor="ctr"/>
          <a:lstStyle/>
          <a:p>
            <a:endParaRPr lang="fr-FR"/>
          </a:p>
        </p:txBody>
      </p:sp>
      <p:sp>
        <p:nvSpPr>
          <p:cNvPr id="380951" name="Rectangle 22" descr="Carrelage"/>
          <p:cNvSpPr>
            <a:spLocks noChangeArrowheads="1"/>
          </p:cNvSpPr>
          <p:nvPr/>
        </p:nvSpPr>
        <p:spPr bwMode="auto">
          <a:xfrm>
            <a:off x="457200" y="3276600"/>
            <a:ext cx="1752600" cy="304800"/>
          </a:xfrm>
          <a:prstGeom prst="rect">
            <a:avLst/>
          </a:prstGeom>
          <a:pattFill prst="solidDmnd">
            <a:fgClr>
              <a:schemeClr val="accent1"/>
            </a:fgClr>
            <a:bgClr>
              <a:schemeClr val="bg1"/>
            </a:bgClr>
          </a:pattFill>
          <a:ln w="9525">
            <a:solidFill>
              <a:schemeClr val="tx1"/>
            </a:solidFill>
            <a:miter lim="800000"/>
            <a:headEnd/>
            <a:tailEnd/>
          </a:ln>
        </p:spPr>
        <p:txBody>
          <a:bodyPr wrap="none" anchor="ctr"/>
          <a:lstStyle/>
          <a:p>
            <a:endParaRPr lang="fr-F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2000250" y="428625"/>
            <a:ext cx="5357813" cy="642938"/>
          </a:xfrm>
          <a:prstGeom prst="roundRect">
            <a:avLst/>
          </a:prstGeom>
          <a:solidFill>
            <a:schemeClr val="bg1"/>
          </a:solidFill>
          <a:ln>
            <a:solidFill>
              <a:srgbClr val="FF66CC"/>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fr-FR" b="1" dirty="0"/>
          </a:p>
          <a:p>
            <a:pPr algn="ctr" fontAlgn="auto">
              <a:spcBef>
                <a:spcPts val="0"/>
              </a:spcBef>
              <a:spcAft>
                <a:spcPts val="0"/>
              </a:spcAft>
              <a:defRPr/>
            </a:pPr>
            <a:r>
              <a:rPr lang="fr-FR" sz="3600" b="1" dirty="0">
                <a:latin typeface="Arial" pitchFamily="34" charset="0"/>
                <a:cs typeface="Arial" pitchFamily="34" charset="0"/>
              </a:rPr>
              <a:t>Les Socio-styles de vie</a:t>
            </a:r>
            <a:endParaRPr lang="fr-FR" sz="3600" dirty="0">
              <a:latin typeface="Arial" pitchFamily="34" charset="0"/>
              <a:cs typeface="Arial" pitchFamily="34" charset="0"/>
            </a:endParaRPr>
          </a:p>
          <a:p>
            <a:pPr algn="ctr" fontAlgn="auto">
              <a:spcBef>
                <a:spcPts val="0"/>
              </a:spcBef>
              <a:spcAft>
                <a:spcPts val="0"/>
              </a:spcAft>
              <a:defRPr/>
            </a:pPr>
            <a:endParaRPr lang="fr-FR" dirty="0"/>
          </a:p>
        </p:txBody>
      </p:sp>
      <p:sp>
        <p:nvSpPr>
          <p:cNvPr id="5" name="Rectangle à coins arrondis 4"/>
          <p:cNvSpPr/>
          <p:nvPr/>
        </p:nvSpPr>
        <p:spPr>
          <a:xfrm>
            <a:off x="285750" y="1357313"/>
            <a:ext cx="8643938" cy="1285875"/>
          </a:xfrm>
          <a:prstGeom prst="roundRect">
            <a:avLst/>
          </a:prstGeom>
          <a:solidFill>
            <a:srgbClr val="FF66CC"/>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fr-FR" sz="1600" dirty="0">
                <a:solidFill>
                  <a:schemeClr val="tx1"/>
                </a:solidFill>
                <a:latin typeface="Arial" pitchFamily="34" charset="0"/>
                <a:cs typeface="Arial" pitchFamily="34" charset="0"/>
              </a:rPr>
              <a:t>=Les socio-styles caractérisent des groupes de personnes ayant des « styles de vie » identiques c'est-à-dire qui partagent des opinions, des types d'activités et des centres d'intérêt communs. Ces découpages en groupes permettent d'apprécier l'évolution des habitudes, des mœurs et des comportements dans la durée. </a:t>
            </a:r>
          </a:p>
        </p:txBody>
      </p:sp>
      <p:sp>
        <p:nvSpPr>
          <p:cNvPr id="551940" name="Rectangle 6"/>
          <p:cNvSpPr>
            <a:spLocks noChangeArrowheads="1"/>
          </p:cNvSpPr>
          <p:nvPr/>
        </p:nvSpPr>
        <p:spPr bwMode="auto">
          <a:xfrm>
            <a:off x="3228975" y="2643188"/>
            <a:ext cx="2717800" cy="369887"/>
          </a:xfrm>
          <a:prstGeom prst="rect">
            <a:avLst/>
          </a:prstGeom>
          <a:noFill/>
          <a:ln w="9525">
            <a:noFill/>
            <a:miter lim="800000"/>
            <a:headEnd/>
            <a:tailEnd/>
          </a:ln>
        </p:spPr>
        <p:txBody>
          <a:bodyPr wrap="none">
            <a:spAutoFit/>
          </a:bodyPr>
          <a:lstStyle/>
          <a:p>
            <a:r>
              <a:rPr lang="fr-FR" b="1" u="sng">
                <a:solidFill>
                  <a:srgbClr val="FF0000"/>
                </a:solidFill>
                <a:latin typeface="Times New Roman" pitchFamily="18" charset="0"/>
                <a:cs typeface="Times New Roman" pitchFamily="18" charset="0"/>
              </a:rPr>
              <a:t>Exemples de socio-styles: </a:t>
            </a:r>
          </a:p>
        </p:txBody>
      </p:sp>
      <p:sp>
        <p:nvSpPr>
          <p:cNvPr id="8" name="Rectangle à coins arrondis 7"/>
          <p:cNvSpPr/>
          <p:nvPr/>
        </p:nvSpPr>
        <p:spPr>
          <a:xfrm>
            <a:off x="285750" y="3071813"/>
            <a:ext cx="8643938" cy="642937"/>
          </a:xfrm>
          <a:prstGeom prst="roundRect">
            <a:avLst/>
          </a:prstGeom>
          <a:solidFill>
            <a:srgbClr val="FF66CC"/>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fr-FR" sz="2400" b="1" u="sng" dirty="0">
                <a:solidFill>
                  <a:schemeClr val="tx1"/>
                </a:solidFill>
                <a:latin typeface="Arial" pitchFamily="34" charset="0"/>
                <a:cs typeface="Arial" pitchFamily="34" charset="0"/>
              </a:rPr>
              <a:t>les surfeurs </a:t>
            </a:r>
            <a:r>
              <a:rPr lang="fr-FR" sz="1600" dirty="0">
                <a:solidFill>
                  <a:schemeClr val="tx1"/>
                </a:solidFill>
                <a:latin typeface="Arial" pitchFamily="34" charset="0"/>
                <a:cs typeface="Arial" pitchFamily="34" charset="0"/>
              </a:rPr>
              <a:t>: personnes qui surfent sur la société, toujours à la pointe des nouvelles technologies, n'hésitent pas à essayer de nouveaux produits. </a:t>
            </a:r>
            <a:endParaRPr lang="fr-FR" sz="1600" dirty="0">
              <a:solidFill>
                <a:schemeClr val="tx1">
                  <a:lumMod val="85000"/>
                  <a:lumOff val="15000"/>
                </a:schemeClr>
              </a:solidFill>
              <a:latin typeface="Arial" pitchFamily="34" charset="0"/>
              <a:cs typeface="Arial" pitchFamily="34" charset="0"/>
            </a:endParaRPr>
          </a:p>
        </p:txBody>
      </p:sp>
      <p:sp>
        <p:nvSpPr>
          <p:cNvPr id="9" name="Rectangle à coins arrondis 8"/>
          <p:cNvSpPr/>
          <p:nvPr/>
        </p:nvSpPr>
        <p:spPr>
          <a:xfrm>
            <a:off x="285750" y="3929063"/>
            <a:ext cx="8643938" cy="1071562"/>
          </a:xfrm>
          <a:prstGeom prst="roundRect">
            <a:avLst/>
          </a:prstGeom>
          <a:solidFill>
            <a:srgbClr val="FF66CC"/>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fr-FR" sz="1600" u="sng" dirty="0">
              <a:solidFill>
                <a:schemeClr val="tx1"/>
              </a:solidFill>
              <a:latin typeface="Times New Roman" pitchFamily="18" charset="0"/>
              <a:cs typeface="Times New Roman" pitchFamily="18" charset="0"/>
            </a:endParaRPr>
          </a:p>
          <a:p>
            <a:pPr algn="just">
              <a:defRPr/>
            </a:pPr>
            <a:r>
              <a:rPr lang="fr-FR" sz="2400" b="1" u="sng" dirty="0">
                <a:solidFill>
                  <a:schemeClr val="tx1"/>
                </a:solidFill>
                <a:latin typeface="Arial" pitchFamily="34" charset="0"/>
                <a:cs typeface="Arial" pitchFamily="34" charset="0"/>
              </a:rPr>
              <a:t>les traditionnalistes </a:t>
            </a:r>
            <a:r>
              <a:rPr lang="fr-FR" sz="1600" dirty="0">
                <a:solidFill>
                  <a:schemeClr val="tx1"/>
                </a:solidFill>
                <a:latin typeface="Arial" pitchFamily="34" charset="0"/>
                <a:cs typeface="Arial" pitchFamily="34" charset="0"/>
              </a:rPr>
              <a:t>: souvent les personnes âgées; elles resteront dans leurs habitudes de consommation, utilisant des produits dont la réputation n'est plus à faire, ou qui ont de l'ancienneté </a:t>
            </a:r>
          </a:p>
          <a:p>
            <a:pPr algn="just">
              <a:defRPr/>
            </a:pPr>
            <a:endParaRPr lang="fr-FR" sz="1600" dirty="0">
              <a:solidFill>
                <a:schemeClr val="tx1">
                  <a:lumMod val="85000"/>
                  <a:lumOff val="15000"/>
                </a:schemeClr>
              </a:solidFill>
            </a:endParaRPr>
          </a:p>
        </p:txBody>
      </p:sp>
      <p:sp>
        <p:nvSpPr>
          <p:cNvPr id="10" name="Rectangle à coins arrondis 9"/>
          <p:cNvSpPr/>
          <p:nvPr/>
        </p:nvSpPr>
        <p:spPr>
          <a:xfrm>
            <a:off x="357188" y="5286375"/>
            <a:ext cx="8643937" cy="1285875"/>
          </a:xfrm>
          <a:prstGeom prst="roundRect">
            <a:avLst/>
          </a:prstGeom>
          <a:solidFill>
            <a:srgbClr val="FF66CC"/>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fr-FR" sz="2400" b="1" u="sng" dirty="0">
                <a:solidFill>
                  <a:schemeClr val="tx1"/>
                </a:solidFill>
                <a:latin typeface="Arial" pitchFamily="34" charset="0"/>
                <a:cs typeface="Arial" pitchFamily="34" charset="0"/>
              </a:rPr>
              <a:t>les prescripteurs </a:t>
            </a:r>
            <a:r>
              <a:rPr lang="fr-FR" sz="1600" dirty="0">
                <a:solidFill>
                  <a:schemeClr val="tx1"/>
                </a:solidFill>
                <a:latin typeface="Arial" pitchFamily="34" charset="0"/>
                <a:cs typeface="Arial" pitchFamily="34" charset="0"/>
              </a:rPr>
              <a:t>: personnes qui voient la publicité, et qui conseillent aux autres d'acheter ceci ou cela. Les enfants sont des prescripteurs depuis la télévision; car ils regardent les pubs et demandent aux parents d'acheter le produit en question. Les enfants sont devenus la cible favorite de la pub pour cette raison.</a:t>
            </a:r>
            <a:endParaRPr lang="fr-FR" sz="1600" u="sng"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à coins arrondis 8"/>
          <p:cNvSpPr/>
          <p:nvPr/>
        </p:nvSpPr>
        <p:spPr>
          <a:xfrm>
            <a:off x="285750" y="428625"/>
            <a:ext cx="8643938" cy="3571875"/>
          </a:xfrm>
          <a:prstGeom prst="roundRect">
            <a:avLst/>
          </a:prstGeom>
          <a:solidFill>
            <a:srgbClr val="FF66CC"/>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fr-FR" sz="2400" b="1" u="sng" dirty="0">
                <a:solidFill>
                  <a:schemeClr val="tx1"/>
                </a:solidFill>
                <a:latin typeface="Arial" pitchFamily="34" charset="0"/>
                <a:cs typeface="Arial" pitchFamily="34" charset="0"/>
              </a:rPr>
              <a:t>Les décalés</a:t>
            </a:r>
            <a:r>
              <a:rPr lang="fr-FR" sz="1600" dirty="0">
                <a:solidFill>
                  <a:schemeClr val="tx1"/>
                </a:solidFill>
                <a:latin typeface="Arial" pitchFamily="34" charset="0"/>
                <a:cs typeface="Arial" pitchFamily="34" charset="0"/>
              </a:rPr>
              <a:t>: jeunes et décalés, presque une redondance.. La jeunesse, qui n'existait pas avant les années 50 puisqu'elle n'avait pas de mythes auxquels s'identifier, pas de langage, pas de culture, va grâce à l'arrivée de la culture américaine par le biais du débarquement se doter de nouveaux codes (James Dean, Elvis Presley, Marylin Monroe, les Beatles, le </a:t>
            </a:r>
            <a:r>
              <a:rPr lang="fr-FR" sz="1600" dirty="0" err="1">
                <a:solidFill>
                  <a:schemeClr val="tx1"/>
                </a:solidFill>
                <a:latin typeface="Arial" pitchFamily="34" charset="0"/>
                <a:cs typeface="Arial" pitchFamily="34" charset="0"/>
              </a:rPr>
              <a:t>chewing</a:t>
            </a:r>
            <a:r>
              <a:rPr lang="fr-FR" sz="1600" dirty="0">
                <a:solidFill>
                  <a:schemeClr val="tx1"/>
                </a:solidFill>
                <a:latin typeface="Arial" pitchFamily="34" charset="0"/>
                <a:cs typeface="Arial" pitchFamily="34" charset="0"/>
              </a:rPr>
              <a:t> </a:t>
            </a:r>
            <a:r>
              <a:rPr lang="fr-FR" sz="1600" dirty="0" err="1">
                <a:solidFill>
                  <a:schemeClr val="tx1"/>
                </a:solidFill>
                <a:latin typeface="Arial" pitchFamily="34" charset="0"/>
                <a:cs typeface="Arial" pitchFamily="34" charset="0"/>
              </a:rPr>
              <a:t>gum</a:t>
            </a:r>
            <a:r>
              <a:rPr lang="fr-FR" sz="1600" dirty="0">
                <a:solidFill>
                  <a:schemeClr val="tx1"/>
                </a:solidFill>
                <a:latin typeface="Arial" pitchFamily="34" charset="0"/>
                <a:cs typeface="Arial" pitchFamily="34" charset="0"/>
              </a:rPr>
              <a:t>, </a:t>
            </a:r>
            <a:r>
              <a:rPr lang="fr-FR" sz="1600" dirty="0" err="1">
                <a:solidFill>
                  <a:schemeClr val="tx1"/>
                </a:solidFill>
                <a:latin typeface="Arial" pitchFamily="34" charset="0"/>
                <a:cs typeface="Arial" pitchFamily="34" charset="0"/>
              </a:rPr>
              <a:t>etc</a:t>
            </a:r>
            <a:r>
              <a:rPr lang="fr-FR" sz="1600" dirty="0">
                <a:solidFill>
                  <a:schemeClr val="tx1"/>
                </a:solidFill>
                <a:latin typeface="Arial" pitchFamily="34" charset="0"/>
                <a:cs typeface="Arial" pitchFamily="34" charset="0"/>
              </a:rPr>
              <a:t>) […] Cette volonté de se réaffirmer dans un monde qui s'est accéléré et qui va créer la société de consommation va aussi les pousser à refuser les nouvelles valeurs attachées aux nouveaux produits (confort, biens d'équipement, électroménager télévision, voiture) de la société de consommation : les hippies étaient nés, bientôt suivis des punks (Le livre de </a:t>
            </a:r>
            <a:r>
              <a:rPr lang="fr-FR" sz="1600" dirty="0" err="1">
                <a:solidFill>
                  <a:schemeClr val="tx1"/>
                </a:solidFill>
                <a:latin typeface="Arial" pitchFamily="34" charset="0"/>
                <a:cs typeface="Arial" pitchFamily="34" charset="0"/>
              </a:rPr>
              <a:t>Greil</a:t>
            </a:r>
            <a:r>
              <a:rPr lang="fr-FR" sz="1600" dirty="0">
                <a:solidFill>
                  <a:schemeClr val="tx1"/>
                </a:solidFill>
                <a:latin typeface="Arial" pitchFamily="34" charset="0"/>
                <a:cs typeface="Arial" pitchFamily="34" charset="0"/>
              </a:rPr>
              <a:t> Marcus raconte comment la jeunesse s'est constituée à partir du surréalisme jusqu'au situationnisme : </a:t>
            </a:r>
            <a:r>
              <a:rPr lang="fr-FR" sz="1600" dirty="0" err="1">
                <a:solidFill>
                  <a:schemeClr val="tx1"/>
                </a:solidFill>
                <a:latin typeface="Arial" pitchFamily="34" charset="0"/>
                <a:cs typeface="Arial" pitchFamily="34" charset="0"/>
              </a:rPr>
              <a:t>cf</a:t>
            </a:r>
            <a:r>
              <a:rPr lang="fr-FR" sz="1600" dirty="0">
                <a:solidFill>
                  <a:schemeClr val="tx1"/>
                </a:solidFill>
                <a:latin typeface="Arial" pitchFamily="34" charset="0"/>
                <a:cs typeface="Arial" pitchFamily="34" charset="0"/>
              </a:rPr>
              <a:t> l'extrait de </a:t>
            </a:r>
            <a:r>
              <a:rPr lang="fr-FR" sz="1600" dirty="0" err="1">
                <a:solidFill>
                  <a:schemeClr val="tx1"/>
                </a:solidFill>
                <a:latin typeface="Arial" pitchFamily="34" charset="0"/>
                <a:cs typeface="Arial" pitchFamily="34" charset="0"/>
              </a:rPr>
              <a:t>Lipstick</a:t>
            </a:r>
            <a:r>
              <a:rPr lang="fr-FR" sz="1600" dirty="0">
                <a:solidFill>
                  <a:schemeClr val="tx1"/>
                </a:solidFill>
                <a:latin typeface="Arial" pitchFamily="34" charset="0"/>
                <a:cs typeface="Arial" pitchFamily="34" charset="0"/>
              </a:rPr>
              <a:t> Traces). Les décalés, bien que très éloignés de cette jeunesse révoltée ayant des idéaux, émanent directement de ce bouillonnement avec toutes les ambiguïtés que cela comporte : comment refuser ce que la société de consommation propose tout en se nourrissant de ce que cette même société de consommation engendre.</a:t>
            </a:r>
          </a:p>
        </p:txBody>
      </p:sp>
      <p:sp>
        <p:nvSpPr>
          <p:cNvPr id="10" name="Rectangle à coins arrondis 9"/>
          <p:cNvSpPr/>
          <p:nvPr/>
        </p:nvSpPr>
        <p:spPr>
          <a:xfrm>
            <a:off x="285750" y="4357688"/>
            <a:ext cx="8643938" cy="1714500"/>
          </a:xfrm>
          <a:prstGeom prst="roundRect">
            <a:avLst/>
          </a:prstGeom>
          <a:solidFill>
            <a:srgbClr val="FF66CC"/>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fr-FR" sz="1600" u="sng" dirty="0">
              <a:latin typeface="Times New Roman" pitchFamily="18" charset="0"/>
              <a:cs typeface="Times New Roman" pitchFamily="18" charset="0"/>
              <a:sym typeface="Wingdings" pitchFamily="2" charset="2"/>
            </a:endParaRPr>
          </a:p>
          <a:p>
            <a:pPr algn="just">
              <a:defRPr/>
            </a:pPr>
            <a:r>
              <a:rPr lang="fr-FR" sz="2400" b="1" u="sng" dirty="0">
                <a:solidFill>
                  <a:schemeClr val="tx1"/>
                </a:solidFill>
                <a:latin typeface="Arial" pitchFamily="34" charset="0"/>
                <a:cs typeface="Arial" pitchFamily="34" charset="0"/>
                <a:sym typeface="Wingdings" pitchFamily="2" charset="2"/>
              </a:rPr>
              <a:t>Les light </a:t>
            </a:r>
            <a:r>
              <a:rPr lang="fr-FR" sz="2400" b="1" u="sng" dirty="0" err="1">
                <a:solidFill>
                  <a:schemeClr val="tx1"/>
                </a:solidFill>
                <a:latin typeface="Arial" pitchFamily="34" charset="0"/>
                <a:cs typeface="Arial" pitchFamily="34" charset="0"/>
                <a:sym typeface="Wingdings" pitchFamily="2" charset="2"/>
              </a:rPr>
              <a:t>lifers</a:t>
            </a:r>
            <a:r>
              <a:rPr lang="fr-FR" sz="1600" u="sng" dirty="0">
                <a:solidFill>
                  <a:schemeClr val="tx1"/>
                </a:solidFill>
                <a:latin typeface="Arial" pitchFamily="34" charset="0"/>
                <a:cs typeface="Arial" pitchFamily="34" charset="0"/>
                <a:sym typeface="Wingdings" pitchFamily="2" charset="2"/>
              </a:rPr>
              <a:t>:</a:t>
            </a:r>
            <a:r>
              <a:rPr lang="fr-FR" sz="1600" u="sng" dirty="0">
                <a:solidFill>
                  <a:schemeClr val="tx1"/>
                </a:solidFill>
                <a:latin typeface="Arial" pitchFamily="34" charset="0"/>
                <a:cs typeface="Arial" pitchFamily="34" charset="0"/>
              </a:rPr>
              <a:t> </a:t>
            </a:r>
            <a:r>
              <a:rPr lang="fr-FR" sz="1600" dirty="0">
                <a:solidFill>
                  <a:schemeClr val="tx1"/>
                </a:solidFill>
                <a:latin typeface="Arial" pitchFamily="34" charset="0"/>
                <a:cs typeface="Arial" pitchFamily="34" charset="0"/>
              </a:rPr>
              <a:t>apprécient les biens matériels, mais ne voient pas du tout la nécessité de payer pour les obtenir. Dans un monde où les nantis sont légion, leur stratégie qui consiste à "demander, voler ou emprunter" ' est tout à fait réaliste. Ce qui compte pour eux est d'avoir la possibilité d'utiliser des choses pour une période plus ou moins courte; l'accès individuel se profile, et la vie en réseau est la clé de ce système. </a:t>
            </a:r>
            <a:br>
              <a:rPr lang="fr-FR" sz="1600" dirty="0">
                <a:solidFill>
                  <a:schemeClr val="tx1"/>
                </a:solidFill>
                <a:latin typeface="Arial" pitchFamily="34" charset="0"/>
                <a:cs typeface="Arial" pitchFamily="34" charset="0"/>
              </a:rPr>
            </a:br>
            <a:endParaRPr lang="fr-FR" sz="1600"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85750" y="1143000"/>
            <a:ext cx="8643938" cy="4929188"/>
          </a:xfrm>
          <a:prstGeom prst="roundRect">
            <a:avLst/>
          </a:prstGeom>
          <a:solidFill>
            <a:srgbClr val="FF66CC"/>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buFont typeface="Wingdings 2" pitchFamily="18" charset="2"/>
              <a:buNone/>
              <a:defRPr/>
            </a:pPr>
            <a:endParaRPr lang="fr-FR" sz="2400" b="1" u="sng" dirty="0">
              <a:solidFill>
                <a:schemeClr val="tx1"/>
              </a:solidFill>
              <a:latin typeface="Arial" pitchFamily="34" charset="0"/>
              <a:cs typeface="Arial" pitchFamily="34" charset="0"/>
            </a:endParaRPr>
          </a:p>
          <a:p>
            <a:pPr algn="just">
              <a:buFont typeface="Wingdings 2" pitchFamily="18" charset="2"/>
              <a:buNone/>
              <a:defRPr/>
            </a:pPr>
            <a:r>
              <a:rPr lang="fr-FR" sz="2400" b="1" u="sng" dirty="0">
                <a:solidFill>
                  <a:schemeClr val="tx1"/>
                </a:solidFill>
                <a:latin typeface="Arial" pitchFamily="34" charset="0"/>
                <a:cs typeface="Arial" pitchFamily="34" charset="0"/>
              </a:rPr>
              <a:t>Les rigoristes</a:t>
            </a:r>
            <a:r>
              <a:rPr lang="fr-FR" sz="1600" b="1" dirty="0">
                <a:solidFill>
                  <a:schemeClr val="tx1"/>
                </a:solidFill>
                <a:latin typeface="Arial" pitchFamily="34" charset="0"/>
                <a:cs typeface="Arial" pitchFamily="34" charset="0"/>
              </a:rPr>
              <a:t>: </a:t>
            </a:r>
            <a:r>
              <a:rPr lang="fr-FR" sz="1600" dirty="0">
                <a:solidFill>
                  <a:schemeClr val="tx1"/>
                </a:solidFill>
                <a:latin typeface="Arial" pitchFamily="34" charset="0"/>
                <a:cs typeface="Arial" pitchFamily="34" charset="0"/>
              </a:rPr>
              <a:t>Leurs systèmes de valeur sont ancrés dans la société bourgeoise du dix-neuvième et reviennent périodiquement à la surface au gré des crises, des phases de régression, de fortes périodes d’inquiétude : personne n’est à l’abri. La famille est le pilier de leurs normes : la famille en ce qu’elle a d’abord de productif (pas forcément en référence au religieux même si le religieux est une manière de se donner bonne conscience). La famille est en effet ce qui donne des enfants à la nation-patrie, au pays, c’est-à-dire de la main d’</a:t>
            </a:r>
            <a:r>
              <a:rPr lang="fr-FR" sz="1600" dirty="0" err="1">
                <a:solidFill>
                  <a:schemeClr val="tx1"/>
                </a:solidFill>
                <a:latin typeface="Arial" pitchFamily="34" charset="0"/>
                <a:cs typeface="Arial" pitchFamily="34" charset="0"/>
              </a:rPr>
              <a:t>oeuvre</a:t>
            </a:r>
            <a:r>
              <a:rPr lang="fr-FR" sz="1600" dirty="0">
                <a:solidFill>
                  <a:schemeClr val="tx1"/>
                </a:solidFill>
                <a:latin typeface="Arial" pitchFamily="34" charset="0"/>
                <a:cs typeface="Arial" pitchFamily="34" charset="0"/>
              </a:rPr>
              <a:t>. Les enfants sont aussi les défenseurs du patrimoine, ceux à qui sont transmis les richesses. Directement issus de la Révolution Industrielle, ils sont encore les défenseurs de toutes les valeurs qui y sont attachées : le sport, par exemple, est pour eux le lieu où l’on montre sa force, son courage, sa capacité de travailler en équipe, son désir de gagner, la compétition, autant d’éléments nécessaires pour que leurs usines, leurs systèmes, fonctionnent bien, autant d’éléments qui paraissent aujourd’hui dépassés aussi bien dans le domaine du sport que dans celui de l’entreprise. Pourtant, il leur arrive de réapparaître en temps de crise. Les thèmes qui leur sont associés sont le terroir, la famille, la tradition, la santé, le conformisme et dans une certaine mesure la solidarité. Le succès de la série télé l’instit en témoigne, mais aussi une grande partie du cinéma français qui sous le prétexte de l’exception culturelle, nostalgie et défense de valeurs, défend le système rigoriste. </a:t>
            </a:r>
          </a:p>
          <a:p>
            <a:pPr>
              <a:buFont typeface="Wingdings 2" pitchFamily="18" charset="2"/>
              <a:buNone/>
              <a:defRPr/>
            </a:pPr>
            <a:endParaRPr lang="fr-FR" sz="1600" dirty="0"/>
          </a:p>
          <a:p>
            <a:pPr algn="just">
              <a:defRPr/>
            </a:pPr>
            <a:endParaRPr lang="fr-FR" sz="1600" u="sng" dirty="0">
              <a:latin typeface="Times New Roman" pitchFamily="18" charset="0"/>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à coins arrondis 2"/>
          <p:cNvSpPr/>
          <p:nvPr/>
        </p:nvSpPr>
        <p:spPr>
          <a:xfrm>
            <a:off x="285750" y="285750"/>
            <a:ext cx="8643938" cy="3000375"/>
          </a:xfrm>
          <a:prstGeom prst="roundRect">
            <a:avLst/>
          </a:prstGeom>
          <a:solidFill>
            <a:srgbClr val="FF66CC"/>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buFont typeface="Wingdings 2" pitchFamily="18" charset="2"/>
              <a:buNone/>
              <a:defRPr/>
            </a:pPr>
            <a:r>
              <a:rPr lang="fr-FR" sz="2400" b="1" u="sng" dirty="0">
                <a:solidFill>
                  <a:schemeClr val="tx1"/>
                </a:solidFill>
                <a:latin typeface="Arial" pitchFamily="34" charset="0"/>
                <a:cs typeface="Arial" pitchFamily="34" charset="0"/>
                <a:sym typeface="Wingdings" pitchFamily="2" charset="2"/>
              </a:rPr>
              <a:t>Les Respectables </a:t>
            </a:r>
            <a:r>
              <a:rPr lang="fr-FR" sz="2400" b="1" u="sng" dirty="0" err="1">
                <a:solidFill>
                  <a:schemeClr val="tx1"/>
                </a:solidFill>
                <a:latin typeface="Arial" pitchFamily="34" charset="0"/>
                <a:cs typeface="Arial" pitchFamily="34" charset="0"/>
                <a:sym typeface="Wingdings" pitchFamily="2" charset="2"/>
              </a:rPr>
              <a:t>Rebels</a:t>
            </a:r>
            <a:r>
              <a:rPr lang="fr-FR" sz="1600" dirty="0">
                <a:latin typeface="Arial" pitchFamily="34" charset="0"/>
                <a:cs typeface="Arial" pitchFamily="34" charset="0"/>
                <a:sym typeface="Wingdings" pitchFamily="2" charset="2"/>
              </a:rPr>
              <a:t>: </a:t>
            </a:r>
            <a:r>
              <a:rPr lang="fr-FR" sz="1600" dirty="0">
                <a:latin typeface="Arial" pitchFamily="34" charset="0"/>
                <a:cs typeface="Arial" pitchFamily="34" charset="0"/>
              </a:rPr>
              <a:t> </a:t>
            </a:r>
            <a:r>
              <a:rPr lang="fr-FR" sz="1600" dirty="0">
                <a:solidFill>
                  <a:schemeClr val="tx1"/>
                </a:solidFill>
                <a:latin typeface="Arial" pitchFamily="34" charset="0"/>
                <a:cs typeface="Arial" pitchFamily="34" charset="0"/>
              </a:rPr>
              <a:t>sont - et cela se voit à travers toutes leurs intentions et leurs objectifs-, néo-Marxistes dans leurs attitudes et leurs actes (bien qu'ils ne reconnaîtront sans doute pas leur philosophie comme telle). Ayant grandi à une époque où les </a:t>
            </a:r>
            <a:r>
              <a:rPr lang="fr-FR" sz="1600" dirty="0" err="1">
                <a:solidFill>
                  <a:schemeClr val="tx1"/>
                </a:solidFill>
                <a:latin typeface="Arial" pitchFamily="34" charset="0"/>
                <a:cs typeface="Arial" pitchFamily="34" charset="0"/>
              </a:rPr>
              <a:t>bytes</a:t>
            </a:r>
            <a:r>
              <a:rPr lang="fr-FR" sz="1600" dirty="0">
                <a:solidFill>
                  <a:schemeClr val="tx1"/>
                </a:solidFill>
                <a:latin typeface="Arial" pitchFamily="34" charset="0"/>
                <a:cs typeface="Arial" pitchFamily="34" charset="0"/>
              </a:rPr>
              <a:t> remplacent les atomes, le web est leur nouveau lieu de consommation privilégié. Les rebelles respectables font du troc mais n'achètent pas; dans un monde "</a:t>
            </a:r>
            <a:r>
              <a:rPr lang="fr-FR" sz="1600" dirty="0" err="1">
                <a:solidFill>
                  <a:schemeClr val="tx1"/>
                </a:solidFill>
                <a:latin typeface="Arial" pitchFamily="34" charset="0"/>
                <a:cs typeface="Arial" pitchFamily="34" charset="0"/>
              </a:rPr>
              <a:t>peer</a:t>
            </a:r>
            <a:r>
              <a:rPr lang="fr-FR" sz="1600" dirty="0">
                <a:solidFill>
                  <a:schemeClr val="tx1"/>
                </a:solidFill>
                <a:latin typeface="Arial" pitchFamily="34" charset="0"/>
                <a:cs typeface="Arial" pitchFamily="34" charset="0"/>
              </a:rPr>
              <a:t>-to-</a:t>
            </a:r>
            <a:r>
              <a:rPr lang="fr-FR" sz="1600" dirty="0" err="1">
                <a:solidFill>
                  <a:schemeClr val="tx1"/>
                </a:solidFill>
                <a:latin typeface="Arial" pitchFamily="34" charset="0"/>
                <a:cs typeface="Arial" pitchFamily="34" charset="0"/>
              </a:rPr>
              <a:t>peer</a:t>
            </a:r>
            <a:r>
              <a:rPr lang="fr-FR" sz="1600" dirty="0">
                <a:solidFill>
                  <a:schemeClr val="tx1"/>
                </a:solidFill>
                <a:latin typeface="Arial" pitchFamily="34" charset="0"/>
                <a:cs typeface="Arial" pitchFamily="34" charset="0"/>
              </a:rPr>
              <a:t>", ce qui est virtuel est virtuellement gratuit. Ne parlez pas de légalité à ces accrocs du téléchargement; c'est un principe réactionnaire mis en avant par des "fat cats" qui ont créé les lois de propriété intellectuelle dans le seul but de se protéger eux-mêmes. Cet archétype croit à la "loi des rebelles", selon laquelle la propriété est collective et le "paiement" d'une transaction un investissement dans le savoir faire </a:t>
            </a:r>
            <a:r>
              <a:rPr lang="fr-FR" sz="1600" dirty="0" err="1">
                <a:solidFill>
                  <a:schemeClr val="tx1"/>
                </a:solidFill>
                <a:latin typeface="Arial" pitchFamily="34" charset="0"/>
                <a:cs typeface="Arial" pitchFamily="34" charset="0"/>
              </a:rPr>
              <a:t>nécéssaire</a:t>
            </a:r>
            <a:r>
              <a:rPr lang="fr-FR" sz="1600" dirty="0">
                <a:solidFill>
                  <a:schemeClr val="tx1"/>
                </a:solidFill>
                <a:latin typeface="Arial" pitchFamily="34" charset="0"/>
                <a:cs typeface="Arial" pitchFamily="34" charset="0"/>
              </a:rPr>
              <a:t> à la configuration du système.</a:t>
            </a:r>
            <a:endParaRPr lang="fr-FR" sz="1600" u="sng" dirty="0">
              <a:solidFill>
                <a:schemeClr val="tx1"/>
              </a:solidFill>
              <a:latin typeface="Arial" pitchFamily="34" charset="0"/>
              <a:cs typeface="Arial" pitchFamily="34" charset="0"/>
              <a:sym typeface="Wingdings" pitchFamily="2" charset="2"/>
            </a:endParaRPr>
          </a:p>
        </p:txBody>
      </p:sp>
      <p:sp>
        <p:nvSpPr>
          <p:cNvPr id="4" name="Rectangle à coins arrondis 3"/>
          <p:cNvSpPr/>
          <p:nvPr/>
        </p:nvSpPr>
        <p:spPr>
          <a:xfrm>
            <a:off x="285750" y="3500438"/>
            <a:ext cx="8643938" cy="857250"/>
          </a:xfrm>
          <a:prstGeom prst="roundRect">
            <a:avLst/>
          </a:prstGeom>
          <a:solidFill>
            <a:srgbClr val="FF66CC"/>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fr-FR" sz="1600" u="sng" dirty="0">
              <a:latin typeface="Times New Roman" pitchFamily="18" charset="0"/>
              <a:cs typeface="Times New Roman" pitchFamily="18" charset="0"/>
            </a:endParaRPr>
          </a:p>
          <a:p>
            <a:pPr algn="just">
              <a:defRPr/>
            </a:pPr>
            <a:r>
              <a:rPr lang="fr-FR" sz="2400" b="1" u="sng" dirty="0" err="1">
                <a:solidFill>
                  <a:schemeClr val="tx1"/>
                </a:solidFill>
                <a:latin typeface="Arial" pitchFamily="34" charset="0"/>
                <a:cs typeface="Arial" pitchFamily="34" charset="0"/>
              </a:rPr>
              <a:t>Financially</a:t>
            </a:r>
            <a:r>
              <a:rPr lang="fr-FR" sz="2400" b="1" u="sng" dirty="0">
                <a:solidFill>
                  <a:schemeClr val="tx1"/>
                </a:solidFill>
                <a:latin typeface="Arial" pitchFamily="34" charset="0"/>
                <a:cs typeface="Arial" pitchFamily="34" charset="0"/>
              </a:rPr>
              <a:t> </a:t>
            </a:r>
            <a:r>
              <a:rPr lang="fr-FR" sz="2400" b="1" u="sng" dirty="0" err="1">
                <a:solidFill>
                  <a:schemeClr val="tx1"/>
                </a:solidFill>
                <a:latin typeface="Arial" pitchFamily="34" charset="0"/>
                <a:cs typeface="Arial" pitchFamily="34" charset="0"/>
              </a:rPr>
              <a:t>Challenged</a:t>
            </a:r>
            <a:r>
              <a:rPr lang="fr-FR" sz="2400" b="1" u="sng" dirty="0">
                <a:solidFill>
                  <a:schemeClr val="tx1"/>
                </a:solidFill>
                <a:latin typeface="Arial" pitchFamily="34" charset="0"/>
                <a:cs typeface="Arial" pitchFamily="34" charset="0"/>
              </a:rPr>
              <a:t> </a:t>
            </a:r>
            <a:r>
              <a:rPr lang="fr-FR" sz="1600" dirty="0">
                <a:solidFill>
                  <a:schemeClr val="tx1"/>
                </a:solidFill>
                <a:latin typeface="Arial" pitchFamily="34" charset="0"/>
                <a:cs typeface="Arial" pitchFamily="34" charset="0"/>
              </a:rPr>
              <a:t>: ces personnes sont conduites par nécessité à accéder à la propriété mais pas à posséder des choses. Charité, subventions et rentes sont des moyens fréquemment utilises pour accéder à la société de consommation. </a:t>
            </a:r>
          </a:p>
          <a:p>
            <a:pPr algn="just">
              <a:buFont typeface="Wingdings 2" pitchFamily="18" charset="2"/>
              <a:buNone/>
              <a:defRPr/>
            </a:pPr>
            <a:endParaRPr lang="fr-FR" sz="1600" u="sng" dirty="0">
              <a:solidFill>
                <a:schemeClr val="tx1"/>
              </a:solidFill>
              <a:latin typeface="Arial" pitchFamily="34" charset="0"/>
              <a:cs typeface="Arial" pitchFamily="34" charset="0"/>
              <a:sym typeface="Wingdings" pitchFamily="2" charset="2"/>
            </a:endParaRPr>
          </a:p>
        </p:txBody>
      </p:sp>
      <p:sp>
        <p:nvSpPr>
          <p:cNvPr id="5" name="Rectangle à coins arrondis 4"/>
          <p:cNvSpPr/>
          <p:nvPr/>
        </p:nvSpPr>
        <p:spPr>
          <a:xfrm>
            <a:off x="285750" y="4572000"/>
            <a:ext cx="8643938" cy="857250"/>
          </a:xfrm>
          <a:prstGeom prst="roundRect">
            <a:avLst/>
          </a:prstGeom>
          <a:solidFill>
            <a:srgbClr val="FF66CC"/>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fr-FR" sz="2400" b="1" u="sng" dirty="0" err="1">
                <a:solidFill>
                  <a:schemeClr val="tx1"/>
                </a:solidFill>
                <a:latin typeface="Arial" pitchFamily="34" charset="0"/>
                <a:cs typeface="Arial" pitchFamily="34" charset="0"/>
              </a:rPr>
              <a:t>Freeloaders</a:t>
            </a:r>
            <a:r>
              <a:rPr lang="fr-FR" sz="2400" b="1" u="sng" dirty="0">
                <a:solidFill>
                  <a:schemeClr val="tx1"/>
                </a:solidFill>
                <a:latin typeface="Arial" pitchFamily="34" charset="0"/>
                <a:cs typeface="Arial" pitchFamily="34" charset="0"/>
              </a:rPr>
              <a:t> </a:t>
            </a:r>
            <a:r>
              <a:rPr lang="fr-FR" sz="1600" dirty="0">
                <a:solidFill>
                  <a:schemeClr val="tx1"/>
                </a:solidFill>
                <a:latin typeface="Arial" pitchFamily="34" charset="0"/>
                <a:cs typeface="Arial" pitchFamily="34" charset="0"/>
              </a:rPr>
              <a:t>: groupe d'individus disposant d'un puissant réseau de relations qui est la source de leur richesse. Ils sont des consommateurs parasites plutôt que des acheteurs; il est plus important pour eux de paraître que d'avoir</a:t>
            </a:r>
            <a:endParaRPr lang="fr-FR" sz="1600" u="sng" dirty="0">
              <a:solidFill>
                <a:schemeClr val="tx1"/>
              </a:solidFill>
              <a:latin typeface="Arial" pitchFamily="34" charset="0"/>
              <a:cs typeface="Arial" pitchFamily="34" charset="0"/>
              <a:sym typeface="Wingdings" pitchFamily="2" charset="2"/>
            </a:endParaRPr>
          </a:p>
        </p:txBody>
      </p:sp>
      <p:sp>
        <p:nvSpPr>
          <p:cNvPr id="6" name="Rectangle à coins arrondis 5"/>
          <p:cNvSpPr/>
          <p:nvPr/>
        </p:nvSpPr>
        <p:spPr>
          <a:xfrm>
            <a:off x="285750" y="5643563"/>
            <a:ext cx="8643938" cy="857250"/>
          </a:xfrm>
          <a:prstGeom prst="roundRect">
            <a:avLst/>
          </a:prstGeom>
          <a:solidFill>
            <a:srgbClr val="FF66CC"/>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fr-FR" sz="1600" u="sng" dirty="0">
              <a:latin typeface="Times New Roman" pitchFamily="18" charset="0"/>
              <a:cs typeface="Times New Roman" pitchFamily="18" charset="0"/>
            </a:endParaRPr>
          </a:p>
          <a:p>
            <a:pPr algn="just">
              <a:defRPr/>
            </a:pPr>
            <a:r>
              <a:rPr lang="fr-FR" sz="2400" b="1" u="sng" dirty="0">
                <a:solidFill>
                  <a:schemeClr val="tx1"/>
                </a:solidFill>
                <a:latin typeface="Arial" pitchFamily="34" charset="0"/>
                <a:cs typeface="Arial" pitchFamily="34" charset="0"/>
              </a:rPr>
              <a:t>Image </a:t>
            </a:r>
            <a:r>
              <a:rPr lang="fr-FR" sz="2400" b="1" u="sng" dirty="0" err="1">
                <a:solidFill>
                  <a:schemeClr val="tx1"/>
                </a:solidFill>
                <a:latin typeface="Arial" pitchFamily="34" charset="0"/>
                <a:cs typeface="Arial" pitchFamily="34" charset="0"/>
              </a:rPr>
              <a:t>Actualisers</a:t>
            </a:r>
            <a:r>
              <a:rPr lang="fr-FR" sz="2400" b="1" u="sng" dirty="0">
                <a:solidFill>
                  <a:schemeClr val="tx1"/>
                </a:solidFill>
                <a:latin typeface="Arial" pitchFamily="34" charset="0"/>
                <a:cs typeface="Arial" pitchFamily="34" charset="0"/>
              </a:rPr>
              <a:t> </a:t>
            </a:r>
            <a:r>
              <a:rPr lang="fr-FR" sz="1600" dirty="0">
                <a:solidFill>
                  <a:schemeClr val="tx1"/>
                </a:solidFill>
                <a:latin typeface="Arial" pitchFamily="34" charset="0"/>
                <a:cs typeface="Arial" pitchFamily="34" charset="0"/>
              </a:rPr>
              <a:t>: Ces personnes fondent leur identité à travers les choses qu'elles achètent et qu'elles utilisent. Posséder de belles choses et des marques distinctives d'une tribu sont indispensables pour définir ce qu'ils sont en tant qu'individus. </a:t>
            </a:r>
            <a:br>
              <a:rPr lang="fr-FR" sz="1600" dirty="0">
                <a:solidFill>
                  <a:schemeClr val="tx1"/>
                </a:solidFill>
                <a:latin typeface="Arial" pitchFamily="34" charset="0"/>
                <a:cs typeface="Arial" pitchFamily="34" charset="0"/>
              </a:rPr>
            </a:br>
            <a:endParaRPr lang="fr-FR" sz="1600" u="sng" dirty="0">
              <a:solidFill>
                <a:schemeClr val="tx1"/>
              </a:solidFill>
              <a:latin typeface="Arial" pitchFamily="34" charset="0"/>
              <a:cs typeface="Arial" pitchFamily="34" charset="0"/>
              <a:sym typeface="Wingdings" pitchFamily="2" charset="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7236</Words>
  <Application>Microsoft Office PowerPoint</Application>
  <PresentationFormat>Affichage à l'écran (4:3)</PresentationFormat>
  <Paragraphs>1235</Paragraphs>
  <Slides>161</Slides>
  <Notes>51</Notes>
  <HiddenSlides>0</HiddenSlides>
  <MMClips>0</MMClips>
  <ScaleCrop>false</ScaleCrop>
  <HeadingPairs>
    <vt:vector size="6" baseType="variant">
      <vt:variant>
        <vt:lpstr>Thème</vt:lpstr>
      </vt:variant>
      <vt:variant>
        <vt:i4>1</vt:i4>
      </vt:variant>
      <vt:variant>
        <vt:lpstr>Serveurs OLE incorporés</vt:lpstr>
      </vt:variant>
      <vt:variant>
        <vt:i4>2</vt:i4>
      </vt:variant>
      <vt:variant>
        <vt:lpstr>Titres des diapositives</vt:lpstr>
      </vt:variant>
      <vt:variant>
        <vt:i4>161</vt:i4>
      </vt:variant>
    </vt:vector>
  </HeadingPairs>
  <TitlesOfParts>
    <vt:vector size="164" baseType="lpstr">
      <vt:lpstr>Thème Office</vt:lpstr>
      <vt:lpstr>Document Microsoft Word</vt:lpstr>
      <vt:lpstr>Microsoft Clip Gallery</vt:lpstr>
      <vt:lpstr>       Séance 3 </vt:lpstr>
      <vt:lpstr>  Le système d’information marketing </vt:lpstr>
      <vt:lpstr>  Le système d’information marketing </vt:lpstr>
      <vt:lpstr> 6 – L’étude de marché</vt:lpstr>
      <vt:lpstr>1 – Le système d’information mkt</vt:lpstr>
      <vt:lpstr>1 – Le système d’information mkt</vt:lpstr>
      <vt:lpstr>1 – Le système d’information mkt</vt:lpstr>
      <vt:lpstr>2 – Les différents types d’étude</vt:lpstr>
      <vt:lpstr> 7 – La prévision de la demande</vt:lpstr>
      <vt:lpstr>1 – Intérêt</vt:lpstr>
      <vt:lpstr>2 – Méthodes fondées sur l’analyse du passé</vt:lpstr>
      <vt:lpstr>3 – Méthodes tournées vers le futur</vt:lpstr>
      <vt:lpstr>SIM</vt:lpstr>
      <vt:lpstr>SIM</vt:lpstr>
      <vt:lpstr>SIM</vt:lpstr>
      <vt:lpstr>SIM</vt:lpstr>
      <vt:lpstr>SIM</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LES VARIABLES INCONTROLABLES</vt:lpstr>
      <vt:lpstr>LES VARIABLES INCONTROLABLES</vt:lpstr>
      <vt:lpstr>LES VARIABLES INCONTROLABLES</vt:lpstr>
      <vt:lpstr>LES VARIABLES INCONTROLABLES</vt:lpstr>
      <vt:lpstr>LES VARIABLES INCONTROLABLES</vt:lpstr>
      <vt:lpstr>LES VARIABLES INCONTROLABLES</vt:lpstr>
      <vt:lpstr>                  Des questions ?           Rappel des idées phares</vt:lpstr>
      <vt:lpstr>EXERCICE</vt:lpstr>
      <vt:lpstr>EXERCICE</vt:lpstr>
      <vt:lpstr>EXERCICES</vt:lpstr>
      <vt:lpstr>EXERCICES</vt:lpstr>
      <vt:lpstr>EXERCICE</vt:lpstr>
      <vt:lpstr>EXERCICE</vt:lpstr>
      <vt:lpstr>EXERCICES</vt:lpstr>
      <vt:lpstr>Diapositive 51</vt:lpstr>
      <vt:lpstr>Diapositive 52</vt:lpstr>
      <vt:lpstr>Diapositive 53</vt:lpstr>
      <vt:lpstr>Diapositive 54</vt:lpstr>
      <vt:lpstr>EXERCICES</vt:lpstr>
      <vt:lpstr>           Séance 4 </vt:lpstr>
      <vt:lpstr>5 - La segmentation</vt:lpstr>
      <vt:lpstr>Diapositive 58</vt:lpstr>
      <vt:lpstr>Diapositive 59</vt:lpstr>
      <vt:lpstr>Diapositive 60</vt:lpstr>
      <vt:lpstr>1 - Définition</vt:lpstr>
      <vt:lpstr>Diapositive 62</vt:lpstr>
      <vt:lpstr>1 - Définition</vt:lpstr>
      <vt:lpstr>Diapositive 64</vt:lpstr>
      <vt:lpstr>2 - Les principales méthodes de découpage en segments</vt:lpstr>
      <vt:lpstr>Diapositive 66</vt:lpstr>
      <vt:lpstr>2 - Les principales méthodes de découpage en segments</vt:lpstr>
      <vt:lpstr>2 - Les principales méthodes de découpage en segments</vt:lpstr>
      <vt:lpstr>3 - Les critères de segmentation</vt:lpstr>
      <vt:lpstr>3 - Les critères de segmentation</vt:lpstr>
      <vt:lpstr>3 - Les critères de segmentation</vt:lpstr>
      <vt:lpstr>3 - Les critères de segmentation</vt:lpstr>
      <vt:lpstr>Segmenter le marché, choisir les cibles : Objectifs</vt:lpstr>
      <vt:lpstr>Une démarche en trois temps</vt:lpstr>
      <vt:lpstr>Les différents niveaux de segmentation</vt:lpstr>
      <vt:lpstr>Les différents niveaux de segmentation</vt:lpstr>
      <vt:lpstr>Diapositive 77</vt:lpstr>
      <vt:lpstr>Les différents niveaux de segmentation</vt:lpstr>
      <vt:lpstr>Les différents niveaux de segmentation</vt:lpstr>
      <vt:lpstr>Les critères de segmentation des marchés de  grande consommation</vt:lpstr>
      <vt:lpstr>Les critères de segmentation des marchés de grande consommation</vt:lpstr>
      <vt:lpstr>Une segmentation comportementale associant plusieurs critères</vt:lpstr>
      <vt:lpstr>La segmentation des marchés business-to-business</vt:lpstr>
      <vt:lpstr>La procédure de segmentation et de choix des cibles</vt:lpstr>
      <vt:lpstr>La procédure de segmentation et de choix des cibles</vt:lpstr>
      <vt:lpstr>La procédure de segmentation et de choix des cibles</vt:lpstr>
      <vt:lpstr>La procédure de segmentation et de choix des cibles</vt:lpstr>
      <vt:lpstr>Élaborer le positionnement</vt:lpstr>
      <vt:lpstr>Élaborer le positionnement</vt:lpstr>
      <vt:lpstr>Diapositive 90</vt:lpstr>
      <vt:lpstr>Diapositive 91</vt:lpstr>
      <vt:lpstr>4 - Les stratégies</vt:lpstr>
      <vt:lpstr>4 - Les stratégies</vt:lpstr>
      <vt:lpstr>4 - Les stratégies</vt:lpstr>
      <vt:lpstr>4 - Les stratégies</vt:lpstr>
      <vt:lpstr>Diapositive 96</vt:lpstr>
      <vt:lpstr>Diapositive 97</vt:lpstr>
      <vt:lpstr>Diapositive 98</vt:lpstr>
      <vt:lpstr>Diapositive 99</vt:lpstr>
      <vt:lpstr>Diapositive 100</vt:lpstr>
      <vt:lpstr>Diapositive 101</vt:lpstr>
      <vt:lpstr>Diapositive 102</vt:lpstr>
      <vt:lpstr>Diapositive 103</vt:lpstr>
      <vt:lpstr>Diapositive 104</vt:lpstr>
      <vt:lpstr>Diapositive 105</vt:lpstr>
      <vt:lpstr>Diapositive 106</vt:lpstr>
      <vt:lpstr>Diapositive 107</vt:lpstr>
      <vt:lpstr>Diapositive 108</vt:lpstr>
      <vt:lpstr>Diapositive 109</vt:lpstr>
      <vt:lpstr>Diapositive 110</vt:lpstr>
      <vt:lpstr>Diapositive 111</vt:lpstr>
      <vt:lpstr>Diapositive 112</vt:lpstr>
      <vt:lpstr>Diapositive 113</vt:lpstr>
      <vt:lpstr>Diapositive 114</vt:lpstr>
      <vt:lpstr>Diapositive 115</vt:lpstr>
      <vt:lpstr>Diapositive 116</vt:lpstr>
      <vt:lpstr>Diapositive 117</vt:lpstr>
      <vt:lpstr>Diapositive 118</vt:lpstr>
      <vt:lpstr>Diapositive 119</vt:lpstr>
      <vt:lpstr>Diapositive 120</vt:lpstr>
      <vt:lpstr>Diapositive 121</vt:lpstr>
      <vt:lpstr>Diapositive 122</vt:lpstr>
      <vt:lpstr>Diapositive 123</vt:lpstr>
      <vt:lpstr>Diapositive 124</vt:lpstr>
      <vt:lpstr>Diapositive 125</vt:lpstr>
      <vt:lpstr>Diapositive 126</vt:lpstr>
      <vt:lpstr>Diapositive 127</vt:lpstr>
      <vt:lpstr>Diapositive 128</vt:lpstr>
      <vt:lpstr>Diapositive 129</vt:lpstr>
      <vt:lpstr>Diapositive 130</vt:lpstr>
      <vt:lpstr>Diapositive 131</vt:lpstr>
      <vt:lpstr>PRINCIPES DES STYLES DE VIE</vt:lpstr>
      <vt:lpstr>VISUALISATION DES STYLES DE VIE  : MAPPING</vt:lpstr>
      <vt:lpstr>Diapositive 134</vt:lpstr>
      <vt:lpstr>L’environnement du consommateur</vt:lpstr>
      <vt:lpstr>Quelques grands changements  socio-culturels</vt:lpstr>
      <vt:lpstr>Nostalgie quand tu nous tiens </vt:lpstr>
      <vt:lpstr>Diapositive 138</vt:lpstr>
      <vt:lpstr>Diapositive 139</vt:lpstr>
      <vt:lpstr>LES SENIORS</vt:lpstr>
      <vt:lpstr>LE POIDS DES SENIORS</vt:lpstr>
      <vt:lpstr>LES SENIORS EN FRANCE</vt:lpstr>
      <vt:lpstr> Classement des besoins par niveau : pyramide de Maslow   </vt:lpstr>
      <vt:lpstr>Diapositive 144</vt:lpstr>
      <vt:lpstr>Diapositive 145</vt:lpstr>
      <vt:lpstr>Diapositive 146</vt:lpstr>
      <vt:lpstr>Exemples d’activités, intérêts et opinions  servant à la mesure des styles de vie </vt:lpstr>
      <vt:lpstr>PRINCIPES DES STYLES DE VIE</vt:lpstr>
      <vt:lpstr>VISUALISATION DES STYLES DE VIE  : MAPPING</vt:lpstr>
      <vt:lpstr>Diapositive 150</vt:lpstr>
      <vt:lpstr>L’environnement du consommateur</vt:lpstr>
      <vt:lpstr>Les différents rôles  dans une situation d’achat</vt:lpstr>
      <vt:lpstr>Diapositive 153</vt:lpstr>
      <vt:lpstr>Influence homme / femme</vt:lpstr>
      <vt:lpstr>Diapositive 155</vt:lpstr>
      <vt:lpstr>Influence des enfants</vt:lpstr>
      <vt:lpstr>Bénéfices consommateurs et pouvoir prescripteur de l’enfant</vt:lpstr>
      <vt:lpstr>Quelques grands changements  socio-culturels</vt:lpstr>
      <vt:lpstr>Nostalgie quand tu nous tiens </vt:lpstr>
      <vt:lpstr>Une enseigne surfant sur les tendances socio-culturelles</vt:lpstr>
      <vt:lpstr>LES STYLES DE VIE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Séance 3 </dc:title>
  <dc:creator>ASH</dc:creator>
  <cp:lastModifiedBy>ASH</cp:lastModifiedBy>
  <cp:revision>4</cp:revision>
  <dcterms:created xsi:type="dcterms:W3CDTF">2016-10-17T22:43:22Z</dcterms:created>
  <dcterms:modified xsi:type="dcterms:W3CDTF">2016-10-17T23:12:24Z</dcterms:modified>
</cp:coreProperties>
</file>