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5" r:id="rId2"/>
    <p:sldId id="263" r:id="rId3"/>
    <p:sldId id="258" r:id="rId4"/>
    <p:sldId id="259" r:id="rId5"/>
    <p:sldId id="260" r:id="rId6"/>
    <p:sldId id="261" r:id="rId7"/>
    <p:sldId id="264" r:id="rId8"/>
    <p:sldId id="272" r:id="rId9"/>
    <p:sldId id="266" r:id="rId10"/>
    <p:sldId id="267" r:id="rId11"/>
    <p:sldId id="268" r:id="rId12"/>
    <p:sldId id="269" r:id="rId13"/>
    <p:sldId id="273" r:id="rId14"/>
    <p:sldId id="270" r:id="rId15"/>
    <p:sldId id="271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6"/>
  </p:normalViewPr>
  <p:slideViewPr>
    <p:cSldViewPr>
      <p:cViewPr varScale="1">
        <p:scale>
          <a:sx n="84" d="100"/>
          <a:sy n="84" d="100"/>
        </p:scale>
        <p:origin x="18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Relationship Id="rId3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Relationship Id="rId2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Relationship Id="rId3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BA50E-38D2-4910-BCAB-C41BEECDCEDA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6394D-1A85-475F-91F2-CFF0B9E15B7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90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5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dirty="0" smtClean="0"/>
              <a:t>Week 1 Lecture 1</a:t>
            </a:r>
          </a:p>
        </p:txBody>
      </p:sp>
      <p:sp>
        <p:nvSpPr>
          <p:cNvPr id="16387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FFF0F1-DBB5-46CC-B12D-667012DA9ECC}" type="slidenum">
              <a:rPr lang="en-AU" smtClean="0"/>
              <a:pPr/>
              <a:t>3</a:t>
            </a:fld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18417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Week 1 Lecture 1</a:t>
            </a:r>
          </a:p>
        </p:txBody>
      </p:sp>
      <p:sp>
        <p:nvSpPr>
          <p:cNvPr id="17411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1A558B-52F3-4FC2-B5D0-857BDE5D9D1E}" type="slidenum">
              <a:rPr lang="en-AU" smtClean="0"/>
              <a:pPr/>
              <a:t>4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759260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5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Week 1 Lecture 1</a:t>
            </a:r>
          </a:p>
        </p:txBody>
      </p:sp>
      <p:sp>
        <p:nvSpPr>
          <p:cNvPr id="18435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EB50D-008E-4364-AC40-8CABCFFA3D65}" type="slidenum">
              <a:rPr lang="en-AU" smtClean="0"/>
              <a:pPr/>
              <a:t>5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34232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05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Week 1 Lecture 1</a:t>
            </a:r>
          </a:p>
        </p:txBody>
      </p:sp>
      <p:sp>
        <p:nvSpPr>
          <p:cNvPr id="19459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975C1-932D-4936-A470-2E251B64830C}" type="slidenum">
              <a:rPr lang="en-AU" smtClean="0"/>
              <a:pPr/>
              <a:t>6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498082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050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AU" smtClean="0"/>
              <a:t>Week 1 Lecture 1</a:t>
            </a:r>
          </a:p>
        </p:txBody>
      </p:sp>
      <p:sp>
        <p:nvSpPr>
          <p:cNvPr id="20483" name="Rectangle 205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57FCD-E2A8-4952-A890-8AFB2E216B97}" type="slidenum">
              <a:rPr lang="en-AU" smtClean="0"/>
              <a:pPr/>
              <a:t>7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1177308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154D-1F34-497C-9B2D-296EB697FD09}" type="datetimeFigureOut">
              <a:rPr lang="fr-FR" smtClean="0"/>
              <a:pPr/>
              <a:t>08/11/2017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39F58-4CE3-41B2-BC20-40EDF0F0CA29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8" Type="http://schemas.openxmlformats.org/officeDocument/2006/relationships/oleObject" Target="../embeddings/oleObject5.bin"/><Relationship Id="rId9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200" i="1" dirty="0" smtClean="0">
                <a:latin typeface="Book Antiqua" pitchFamily="18" charset="0"/>
              </a:rPr>
              <a:t>Université  internationale  de  CASABLANCA</a:t>
            </a:r>
            <a:r>
              <a:rPr lang="fr-FR" sz="2800" i="1" dirty="0" smtClean="0">
                <a:latin typeface="Book Antiqua" pitchFamily="18" charset="0"/>
              </a:rPr>
              <a:t/>
            </a:r>
            <a:br>
              <a:rPr lang="fr-FR" sz="2800" i="1" dirty="0" smtClean="0">
                <a:latin typeface="Book Antiqua" pitchFamily="18" charset="0"/>
              </a:rPr>
            </a:br>
            <a:r>
              <a:rPr lang="fr-FR" sz="2800" dirty="0" smtClean="0">
                <a:latin typeface="Book Antiqua" pitchFamily="18" charset="0"/>
              </a:rPr>
              <a:t>U.I.C</a:t>
            </a:r>
            <a:endParaRPr lang="fr-FR" sz="2800" dirty="0">
              <a:latin typeface="Book Antiqua" pitchFamily="18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1857365"/>
            <a:ext cx="7772400" cy="1571636"/>
          </a:xfrm>
        </p:spPr>
        <p:txBody>
          <a:bodyPr>
            <a:normAutofit/>
          </a:bodyPr>
          <a:lstStyle/>
          <a:p>
            <a:pPr algn="ctr"/>
            <a:r>
              <a:rPr lang="fr-FR" sz="4400" b="1" dirty="0" smtClean="0">
                <a:solidFill>
                  <a:srgbClr val="FF0000"/>
                </a:solidFill>
                <a:latin typeface="Book Antiqua" pitchFamily="18" charset="0"/>
              </a:rPr>
              <a:t>Probabilités</a:t>
            </a:r>
            <a:endParaRPr lang="fr-FR" sz="4400" b="1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836713"/>
            <a:ext cx="8680450" cy="302433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3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875" y="4868863"/>
            <a:ext cx="4527550" cy="1730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1443841"/>
            <a:ext cx="756084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fr-FR" sz="1700" dirty="0" smtClean="0">
                <a:latin typeface="Book Antiqua" pitchFamily="18" charset="0"/>
              </a:rPr>
              <a:t>Quelques règles…</a:t>
            </a: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r>
              <a:rPr lang="fr-FR" sz="1700" dirty="0" smtClean="0">
                <a:latin typeface="Book Antiqua" pitchFamily="18" charset="0"/>
              </a:rPr>
              <a:t>P: A → R</a:t>
            </a: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r>
              <a:rPr lang="fr-FR" sz="1700" dirty="0" smtClean="0">
                <a:latin typeface="Book Antiqua" pitchFamily="18" charset="0"/>
              </a:rPr>
              <a:t>pour chaque événement A appartenant à S</a:t>
            </a: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fr-FR" sz="1700" dirty="0" smtClean="0">
                <a:latin typeface="Book Antiqua" pitchFamily="18" charset="0"/>
              </a:rPr>
              <a:t> P(S) = 1</a:t>
            </a:r>
          </a:p>
          <a:p>
            <a:pPr>
              <a:buFont typeface="Arial" pitchFamily="34" charset="0"/>
              <a:buChar char="•"/>
            </a:pPr>
            <a:r>
              <a:rPr lang="fr-FR" sz="1700" dirty="0" smtClean="0">
                <a:latin typeface="Book Antiqua" pitchFamily="18" charset="0"/>
              </a:rPr>
              <a:t>P(</a:t>
            </a:r>
            <a:r>
              <a:rPr lang="el-GR" sz="1700" dirty="0" smtClean="0">
                <a:latin typeface="Book Antiqua" pitchFamily="18" charset="0"/>
              </a:rPr>
              <a:t>Ф</a:t>
            </a:r>
            <a:r>
              <a:rPr lang="fr-FR" sz="1700" dirty="0" smtClean="0">
                <a:latin typeface="Book Antiqua" pitchFamily="18" charset="0"/>
              </a:rPr>
              <a:t>) = 0</a:t>
            </a:r>
          </a:p>
          <a:p>
            <a:pPr>
              <a:buFont typeface="Arial" pitchFamily="34" charset="0"/>
              <a:buChar char="•"/>
            </a:pPr>
            <a:r>
              <a:rPr lang="fr-FR" sz="1700" dirty="0" smtClean="0">
                <a:latin typeface="Book Antiqua" pitchFamily="18" charset="0"/>
              </a:rPr>
              <a:t>P(A</a:t>
            </a:r>
            <a:r>
              <a:rPr lang="fr-FR" sz="1700" baseline="30000" dirty="0" smtClean="0">
                <a:latin typeface="Book Antiqua" pitchFamily="18" charset="0"/>
              </a:rPr>
              <a:t>C</a:t>
            </a:r>
            <a:r>
              <a:rPr lang="fr-FR" sz="1700" dirty="0" smtClean="0">
                <a:latin typeface="Book Antiqua" pitchFamily="18" charset="0"/>
              </a:rPr>
              <a:t>) =1− P(A)</a:t>
            </a:r>
          </a:p>
          <a:p>
            <a:pPr>
              <a:buFont typeface="Arial" pitchFamily="34" charset="0"/>
              <a:buChar char="•"/>
            </a:pPr>
            <a:r>
              <a:rPr lang="fr-FR" sz="1700" dirty="0" smtClean="0">
                <a:latin typeface="Book Antiqua" pitchFamily="18" charset="0"/>
              </a:rPr>
              <a:t> P(A ∩ B</a:t>
            </a:r>
            <a:r>
              <a:rPr lang="fr-FR" sz="1700" baseline="30000" dirty="0" smtClean="0">
                <a:latin typeface="Book Antiqua" pitchFamily="18" charset="0"/>
              </a:rPr>
              <a:t>C</a:t>
            </a:r>
            <a:r>
              <a:rPr lang="fr-FR" sz="1700" dirty="0" smtClean="0">
                <a:latin typeface="Book Antiqua" pitchFamily="18" charset="0"/>
              </a:rPr>
              <a:t>) = P(A) − P(A ∩ B)</a:t>
            </a:r>
          </a:p>
          <a:p>
            <a:pPr>
              <a:buFont typeface="Arial" pitchFamily="34" charset="0"/>
              <a:buChar char="•"/>
            </a:pPr>
            <a:r>
              <a:rPr lang="fr-FR" sz="1700" dirty="0" smtClean="0">
                <a:latin typeface="Book Antiqua" pitchFamily="18" charset="0"/>
              </a:rPr>
              <a:t> Si A C B alors P(A) ≤ P(B)</a:t>
            </a:r>
          </a:p>
          <a:p>
            <a:pPr>
              <a:buFont typeface="Arial" pitchFamily="34" charset="0"/>
              <a:buChar char="•"/>
            </a:pPr>
            <a:r>
              <a:rPr lang="fr-FR" sz="1700" dirty="0" smtClean="0">
                <a:latin typeface="Book Antiqua" pitchFamily="18" charset="0"/>
              </a:rPr>
              <a:t> P(A U B) = P(A) + P(B) − P(A ∩ B)</a:t>
            </a:r>
          </a:p>
          <a:p>
            <a:pPr eaLnBrk="0" hangingPunct="0">
              <a:buFont typeface="Arial" pitchFamily="34" charset="0"/>
              <a:buChar char="•"/>
              <a:defRPr/>
            </a:pPr>
            <a:r>
              <a:rPr lang="fr-FR" sz="1700" dirty="0" smtClean="0">
                <a:latin typeface="Book Antiqua" pitchFamily="18" charset="0"/>
              </a:rPr>
              <a:t>Pour toute suite dénombrable d ’évènements mutuellement exclusifs A</a:t>
            </a:r>
            <a:r>
              <a:rPr lang="fr-FR" sz="1700" baseline="-25000" dirty="0" smtClean="0">
                <a:latin typeface="Book Antiqua" pitchFamily="18" charset="0"/>
              </a:rPr>
              <a:t>1</a:t>
            </a:r>
            <a:r>
              <a:rPr lang="fr-FR" sz="1700" dirty="0" smtClean="0">
                <a:latin typeface="Book Antiqua" pitchFamily="18" charset="0"/>
              </a:rPr>
              <a:t>, A</a:t>
            </a:r>
            <a:r>
              <a:rPr lang="fr-FR" sz="1700" baseline="-25000" dirty="0" smtClean="0">
                <a:latin typeface="Book Antiqua" pitchFamily="18" charset="0"/>
              </a:rPr>
              <a:t>2</a:t>
            </a:r>
            <a:r>
              <a:rPr lang="fr-FR" sz="1700" dirty="0" smtClean="0">
                <a:latin typeface="Book Antiqua" pitchFamily="18" charset="0"/>
              </a:rPr>
              <a:t>, … c’est-à-dire incompatibles deux à deux :</a:t>
            </a:r>
          </a:p>
        </p:txBody>
      </p:sp>
      <p:graphicFrame>
        <p:nvGraphicFramePr>
          <p:cNvPr id="25602" name="Object 1024"/>
          <p:cNvGraphicFramePr>
            <a:graphicFrameLocks noChangeAspect="1"/>
          </p:cNvGraphicFramePr>
          <p:nvPr/>
        </p:nvGraphicFramePr>
        <p:xfrm>
          <a:off x="3347864" y="6018213"/>
          <a:ext cx="24225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Équation" r:id="rId3" imgW="1244520" imgH="431640" progId="Equation.3">
                  <p:embed/>
                </p:oleObj>
              </mc:Choice>
              <mc:Fallback>
                <p:oleObj name="Équation" r:id="rId3" imgW="1244520" imgH="431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6018213"/>
                        <a:ext cx="242252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8"/>
          <p:cNvGraphicFramePr>
            <a:graphicFrameLocks noChangeAspect="1"/>
          </p:cNvGraphicFramePr>
          <p:nvPr/>
        </p:nvGraphicFramePr>
        <p:xfrm>
          <a:off x="3203848" y="2492896"/>
          <a:ext cx="24765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Équation" r:id="rId5" imgW="774360" imgH="203040" progId="Equation.3">
                  <p:embed/>
                </p:oleObj>
              </mc:Choice>
              <mc:Fallback>
                <p:oleObj name="Équation" r:id="rId5" imgW="77436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2492896"/>
                        <a:ext cx="2476500" cy="649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3568" y="1443841"/>
            <a:ext cx="820891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buFontTx/>
              <a:buChar char="•"/>
              <a:defRPr/>
            </a:pPr>
            <a:r>
              <a:rPr lang="fr-FR" sz="1700" dirty="0" smtClean="0">
                <a:latin typeface="Book Antiqua" pitchFamily="18" charset="0"/>
              </a:rPr>
              <a:t>E1 et E2 deux issues d’une expérience aléatoire; E1 et E2 incompatibles:</a:t>
            </a: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fr-FR" sz="1700" dirty="0" smtClean="0">
                <a:latin typeface="Book Antiqua" pitchFamily="18" charset="0"/>
              </a:rPr>
              <a:t>  E1 et E2 deux issues d’une expérience aléatoire; E1 et E2 compatibles:</a:t>
            </a: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fr-FR" sz="1700" dirty="0" smtClean="0">
                <a:latin typeface="Book Antiqua" pitchFamily="18" charset="0"/>
              </a:rPr>
              <a:t> E1 et E2 deux issues d’une expérience aléatoire; E1 et E2 compatibles:</a:t>
            </a:r>
          </a:p>
          <a:p>
            <a:pPr eaLnBrk="0" hangingPunct="0">
              <a:buFontTx/>
              <a:buChar char="•"/>
              <a:defRPr/>
            </a:pPr>
            <a:endParaRPr lang="fr-FR" dirty="0" smtClean="0"/>
          </a:p>
          <a:p>
            <a:pPr eaLnBrk="0" hangingPunct="0">
              <a:buFontTx/>
              <a:buChar char="•"/>
              <a:defRPr/>
            </a:pPr>
            <a:endParaRPr lang="fr-FR" dirty="0"/>
          </a:p>
        </p:txBody>
      </p:sp>
      <p:graphicFrame>
        <p:nvGraphicFramePr>
          <p:cNvPr id="26626" name="Object 1024"/>
          <p:cNvGraphicFramePr>
            <a:graphicFrameLocks noChangeAspect="1"/>
          </p:cNvGraphicFramePr>
          <p:nvPr/>
        </p:nvGraphicFramePr>
        <p:xfrm>
          <a:off x="2123728" y="1916832"/>
          <a:ext cx="51435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Équation" r:id="rId3" imgW="4343400" imgH="317160" progId="Equation.3">
                  <p:embed/>
                </p:oleObj>
              </mc:Choice>
              <mc:Fallback>
                <p:oleObj name="Équation" r:id="rId3" imgW="4343400" imgH="3171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1916832"/>
                        <a:ext cx="5143500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025"/>
          <p:cNvGraphicFramePr>
            <a:graphicFrameLocks noChangeAspect="1"/>
          </p:cNvGraphicFramePr>
          <p:nvPr/>
        </p:nvGraphicFramePr>
        <p:xfrm>
          <a:off x="2123728" y="2996952"/>
          <a:ext cx="50244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Équation" r:id="rId5" imgW="4241520" imgH="317160" progId="Equation.3">
                  <p:embed/>
                </p:oleObj>
              </mc:Choice>
              <mc:Fallback>
                <p:oleObj name="Équation" r:id="rId5" imgW="4241520" imgH="3171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2996952"/>
                        <a:ext cx="5024437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026"/>
          <p:cNvGraphicFramePr>
            <a:graphicFrameLocks noChangeAspect="1"/>
          </p:cNvGraphicFramePr>
          <p:nvPr/>
        </p:nvGraphicFramePr>
        <p:xfrm>
          <a:off x="1187624" y="4077072"/>
          <a:ext cx="67532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Équation" r:id="rId7" imgW="5702040" imgH="317160" progId="Equation.3">
                  <p:embed/>
                </p:oleObj>
              </mc:Choice>
              <mc:Fallback>
                <p:oleObj name="Équation" r:id="rId7" imgW="5702040" imgH="3171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077072"/>
                        <a:ext cx="675322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2916233"/>
            <a:ext cx="8496944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4" indent="-342900" algn="ctr">
              <a:spcBef>
                <a:spcPct val="20000"/>
              </a:spcBef>
            </a:pPr>
            <a:r>
              <a:rPr lang="fr-FR" sz="2800" b="1" i="1" dirty="0" smtClean="0">
                <a:solidFill>
                  <a:srgbClr val="0070C0"/>
                </a:solidFill>
                <a:latin typeface="Book Antiqua" pitchFamily="18" charset="0"/>
              </a:rPr>
              <a:t>Chapitre 3: Indépendance et Conditionnement.</a:t>
            </a:r>
          </a:p>
          <a:p>
            <a:pPr marL="342900" lvl="4" indent="-342900" algn="ctr">
              <a:spcBef>
                <a:spcPct val="20000"/>
              </a:spcBef>
            </a:pPr>
            <a:endParaRPr lang="fr-FR" sz="3200" b="1" i="1" dirty="0" smtClean="0">
              <a:solidFill>
                <a:srgbClr val="0070C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99592" y="908720"/>
            <a:ext cx="748883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b="1" i="1" dirty="0" err="1" smtClean="0">
                <a:solidFill>
                  <a:srgbClr val="00B0F0"/>
                </a:solidFill>
                <a:latin typeface="Book Antiqua" pitchFamily="18" charset="0"/>
              </a:rPr>
              <a:t>Ind</a:t>
            </a:r>
            <a:r>
              <a:rPr lang="fr-FR" sz="2000" b="1" i="1" dirty="0" smtClean="0">
                <a:solidFill>
                  <a:srgbClr val="00B0F0"/>
                </a:solidFill>
                <a:latin typeface="Book Antiqua" pitchFamily="18" charset="0"/>
              </a:rPr>
              <a:t>é</a:t>
            </a:r>
            <a:r>
              <a:rPr lang="en-US" sz="2000" b="1" i="1" dirty="0" err="1" smtClean="0">
                <a:solidFill>
                  <a:srgbClr val="00B0F0"/>
                </a:solidFill>
                <a:latin typeface="Book Antiqua" pitchFamily="18" charset="0"/>
              </a:rPr>
              <a:t>pendence</a:t>
            </a:r>
            <a:r>
              <a:rPr lang="en-US" sz="2000" b="1" i="1" dirty="0" smtClean="0">
                <a:solidFill>
                  <a:srgbClr val="00B0F0"/>
                </a:solidFill>
                <a:latin typeface="Book Antiqua" pitchFamily="18" charset="0"/>
              </a:rPr>
              <a:t>:</a:t>
            </a:r>
            <a:endParaRPr lang="fr-FR" sz="2000" b="1" i="1" dirty="0" smtClean="0">
              <a:solidFill>
                <a:srgbClr val="00B0F0"/>
              </a:solidFill>
              <a:latin typeface="Book Antiqua" pitchFamily="18" charset="0"/>
            </a:endParaRP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r>
              <a:rPr lang="fr-FR" sz="1700" dirty="0" smtClean="0">
                <a:latin typeface="Book Antiqua" pitchFamily="18" charset="0"/>
              </a:rPr>
              <a:t>Deux événements A et B sont indépendants si la réalisation de l’un n’influe pas sur celle de l’autre. En terme mathématique, deux événements A et B sont indépendants si et seulement si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2267744" y="2708920"/>
          <a:ext cx="42386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Équation" r:id="rId3" imgW="1422360" imgH="203040" progId="Equation.3">
                  <p:embed/>
                </p:oleObj>
              </mc:Choice>
              <mc:Fallback>
                <p:oleObj name="Équation" r:id="rId3" imgW="14223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708920"/>
                        <a:ext cx="42386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751344"/>
            <a:ext cx="8064896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fr-FR" sz="2000" b="1" i="1" dirty="0" smtClean="0">
                <a:solidFill>
                  <a:srgbClr val="00B0F0"/>
                </a:solidFill>
                <a:latin typeface="Book Antiqua" pitchFamily="18" charset="0"/>
              </a:rPr>
              <a:t>Probabilités conditionnelles:</a:t>
            </a: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fr-FR" sz="1700" dirty="0" smtClean="0">
                <a:latin typeface="Book Antiqua" pitchFamily="18" charset="0"/>
              </a:rPr>
              <a:t>Si A et B sont deux évènements, la probabilité conditionnelle de A étant donné B indique la probabilité que A se produise sachant que B s’est déjà produit, noté P(A|B) ou PB(A).</a:t>
            </a: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fr-FR" sz="1700" dirty="0" smtClean="0">
                <a:latin typeface="Book Antiqua" pitchFamily="18" charset="0"/>
              </a:rPr>
              <a:t>Si la réalisation ou la non-réalisation de B n’affecte pas A (évènements indépendants) alors:</a:t>
            </a: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r>
              <a:rPr lang="fr-FR" sz="1700" dirty="0" smtClean="0">
                <a:latin typeface="Book Antiqua" pitchFamily="18" charset="0"/>
              </a:rPr>
              <a:t>			P(A|B) = P(A)</a:t>
            </a: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buFontTx/>
              <a:buChar char="•"/>
              <a:defRPr/>
            </a:pPr>
            <a:r>
              <a:rPr lang="fr-FR" sz="1700" dirty="0" smtClean="0">
                <a:latin typeface="Book Antiqua" pitchFamily="18" charset="0"/>
              </a:rPr>
              <a:t>Sinon</a:t>
            </a:r>
          </a:p>
          <a:p>
            <a:pPr eaLnBrk="0" hangingPunct="0">
              <a:buFontTx/>
              <a:buChar char="•"/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r>
              <a:rPr lang="fr-FR" sz="1700" dirty="0" smtClean="0">
                <a:latin typeface="Book Antiqua" pitchFamily="18" charset="0"/>
              </a:rPr>
              <a:t>				</a:t>
            </a: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r>
              <a:rPr lang="en-US" sz="1700" dirty="0" smtClean="0">
                <a:latin typeface="Book Antiqua" pitchFamily="18" charset="0"/>
              </a:rPr>
              <a:t>                                                                    </a:t>
            </a:r>
            <a:r>
              <a:rPr lang="en-US" sz="1700" dirty="0" err="1" smtClean="0">
                <a:latin typeface="Book Antiqua" pitchFamily="18" charset="0"/>
              </a:rPr>
              <a:t>ou</a:t>
            </a:r>
            <a:endParaRPr lang="fr-FR" sz="1700" dirty="0" smtClean="0">
              <a:latin typeface="Book Antiqua" pitchFamily="18" charset="0"/>
            </a:endParaRPr>
          </a:p>
          <a:p>
            <a:pPr eaLnBrk="0" hangingPunct="0">
              <a:defRPr/>
            </a:pPr>
            <a:r>
              <a:rPr lang="fr-FR" sz="1700" dirty="0" smtClean="0">
                <a:latin typeface="Book Antiqua" pitchFamily="18" charset="0"/>
              </a:rPr>
              <a:t>  </a:t>
            </a:r>
          </a:p>
        </p:txBody>
      </p:sp>
      <p:graphicFrame>
        <p:nvGraphicFramePr>
          <p:cNvPr id="28674" name="Object 1024"/>
          <p:cNvGraphicFramePr>
            <a:graphicFrameLocks noChangeAspect="1"/>
          </p:cNvGraphicFramePr>
          <p:nvPr/>
        </p:nvGraphicFramePr>
        <p:xfrm>
          <a:off x="971550" y="5373688"/>
          <a:ext cx="257810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Équation" r:id="rId3" imgW="1218960" imgH="457200" progId="Equation.3">
                  <p:embed/>
                </p:oleObj>
              </mc:Choice>
              <mc:Fallback>
                <p:oleObj name="Équation" r:id="rId3" imgW="1218960" imgH="4572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73688"/>
                        <a:ext cx="2578100" cy="966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5307013" y="5419725"/>
          <a:ext cx="29813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Équation" r:id="rId5" imgW="1409400" imgH="482400" progId="Equation.3">
                  <p:embed/>
                </p:oleObj>
              </mc:Choice>
              <mc:Fallback>
                <p:oleObj name="Équation" r:id="rId5" imgW="14094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5419725"/>
                        <a:ext cx="29813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500034" y="2071678"/>
            <a:ext cx="7958164" cy="2571768"/>
          </a:xfrm>
          <a:prstGeom prst="rect">
            <a:avLst/>
          </a:prstGeom>
        </p:spPr>
        <p:txBody>
          <a:bodyPr vert="horz" lIns="90488" tIns="44450" rIns="90488" bIns="44450" rtlCol="0">
            <a:normAutofit fontScale="85000" lnSpcReduction="20000"/>
          </a:bodyPr>
          <a:lstStyle/>
          <a:p>
            <a:pPr marL="1143000" lvl="2" indent="-228600">
              <a:spcBef>
                <a:spcPct val="20000"/>
              </a:spcBef>
            </a:pPr>
            <a:r>
              <a:rPr lang="fr-FR" sz="2800" b="1" i="1" dirty="0" smtClean="0">
                <a:solidFill>
                  <a:srgbClr val="FF0000"/>
                </a:solidFill>
                <a:latin typeface="Book Antiqua" pitchFamily="18" charset="0"/>
              </a:rPr>
              <a:t>Chapitres:</a:t>
            </a:r>
          </a:p>
          <a:p>
            <a:pPr marL="1143000" lvl="2" indent="-228600">
              <a:spcBef>
                <a:spcPct val="20000"/>
              </a:spcBef>
            </a:pPr>
            <a:endParaRPr lang="fr-FR" sz="2400" b="1" i="1" dirty="0" smtClean="0">
              <a:solidFill>
                <a:srgbClr val="FF0000"/>
              </a:solidFill>
              <a:latin typeface="Book Antiqua" pitchFamily="18" charset="0"/>
            </a:endParaRP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</a:pPr>
            <a:r>
              <a:rPr lang="fr-FR" sz="2400" b="1" i="1" dirty="0" smtClean="0">
                <a:solidFill>
                  <a:srgbClr val="0070C0"/>
                </a:solidFill>
                <a:latin typeface="Book Antiqua" pitchFamily="18" charset="0"/>
              </a:rPr>
              <a:t>Dénombrements</a:t>
            </a:r>
            <a:endParaRPr lang="fr-FR" sz="2400" b="1" i="1" dirty="0">
              <a:solidFill>
                <a:srgbClr val="0070C0"/>
              </a:solidFill>
              <a:latin typeface="Book Antiqua" pitchFamily="18" charset="0"/>
            </a:endParaRP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</a:pPr>
            <a:r>
              <a:rPr lang="fr-FR" sz="2400" b="1" i="1" dirty="0">
                <a:solidFill>
                  <a:srgbClr val="0070C0"/>
                </a:solidFill>
                <a:latin typeface="Book Antiqua" pitchFamily="18" charset="0"/>
              </a:rPr>
              <a:t>Espaces Probabilisés.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</a:pPr>
            <a:r>
              <a:rPr kumimoji="0" lang="fr-FR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 Antiqua" pitchFamily="18" charset="0"/>
              </a:rPr>
              <a:t>Indépendance</a:t>
            </a:r>
            <a:r>
              <a:rPr kumimoji="0" lang="fr-FR" sz="24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 Antiqua" pitchFamily="18" charset="0"/>
              </a:rPr>
              <a:t> et Conditionnement.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</a:pPr>
            <a:r>
              <a:rPr lang="fr-FR" sz="2400" b="1" i="1" baseline="0" dirty="0" smtClean="0">
                <a:solidFill>
                  <a:srgbClr val="0070C0"/>
                </a:solidFill>
                <a:latin typeface="Book Antiqua" pitchFamily="18" charset="0"/>
              </a:rPr>
              <a:t>Variables</a:t>
            </a:r>
            <a:r>
              <a:rPr lang="fr-FR" sz="2400" b="1" i="1" dirty="0" smtClean="0">
                <a:solidFill>
                  <a:srgbClr val="0070C0"/>
                </a:solidFill>
                <a:latin typeface="Book Antiqua" pitchFamily="18" charset="0"/>
              </a:rPr>
              <a:t> Aléatoires.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</a:pPr>
            <a:r>
              <a:rPr kumimoji="0" lang="fr-FR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 Antiqua" pitchFamily="18" charset="0"/>
              </a:rPr>
              <a:t>Lois</a:t>
            </a:r>
            <a:r>
              <a:rPr kumimoji="0" lang="fr-FR" sz="2400" b="1" i="1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Book Antiqua" pitchFamily="18" charset="0"/>
              </a:rPr>
              <a:t> discrétes Classiques.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</a:pPr>
            <a:r>
              <a:rPr lang="fr-FR" sz="2400" b="1" i="1" baseline="0" dirty="0" smtClean="0">
                <a:solidFill>
                  <a:srgbClr val="0070C0"/>
                </a:solidFill>
                <a:latin typeface="Book Antiqua" pitchFamily="18" charset="0"/>
              </a:rPr>
              <a:t>Variables</a:t>
            </a:r>
            <a:r>
              <a:rPr lang="fr-FR" sz="2400" b="1" i="1" dirty="0" smtClean="0">
                <a:solidFill>
                  <a:srgbClr val="0070C0"/>
                </a:solidFill>
                <a:latin typeface="Book Antiqua" pitchFamily="18" charset="0"/>
              </a:rPr>
              <a:t> Aléatoires Continues.</a:t>
            </a:r>
            <a:endParaRPr kumimoji="0" lang="fr-FR" sz="2400" b="1" i="1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Book Antiqua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05AB28-C647-4257-98C2-EE9BA9CD3E84}" type="slidenum">
              <a:rPr lang="fr-FR" smtClean="0"/>
              <a:pPr/>
              <a:t>3</a:t>
            </a:fld>
            <a:endParaRPr lang="fr-FR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48" y="2071678"/>
            <a:ext cx="7958164" cy="2571768"/>
          </a:xfrm>
        </p:spPr>
        <p:txBody>
          <a:bodyPr lIns="90488" tIns="44450" rIns="90488" bIns="44450">
            <a:normAutofit/>
          </a:bodyPr>
          <a:lstStyle/>
          <a:p>
            <a:pPr algn="ctr">
              <a:buNone/>
            </a:pPr>
            <a:r>
              <a:rPr lang="fr-FR" b="1" i="1" dirty="0" smtClean="0">
                <a:solidFill>
                  <a:srgbClr val="0070C0"/>
                </a:solidFill>
                <a:latin typeface="Book Antiqua" pitchFamily="18" charset="0"/>
              </a:rPr>
              <a:t>Chapitre 1:  Dénombrements</a:t>
            </a:r>
          </a:p>
          <a:p>
            <a:endParaRPr lang="fr-FR" sz="1800" dirty="0" smtClean="0">
              <a:latin typeface="Book Antiqua" pitchFamily="18" charset="0"/>
            </a:endParaRPr>
          </a:p>
          <a:p>
            <a:pPr lvl="2"/>
            <a:r>
              <a:rPr lang="fr-FR" b="1" i="1" dirty="0" smtClean="0">
                <a:latin typeface="Book Antiqua" pitchFamily="18" charset="0"/>
              </a:rPr>
              <a:t>Arrangement avec répétition (avec remise)</a:t>
            </a:r>
          </a:p>
          <a:p>
            <a:pPr lvl="2"/>
            <a:r>
              <a:rPr lang="fr-FR" b="1" i="1" dirty="0" smtClean="0">
                <a:latin typeface="Book Antiqua" pitchFamily="18" charset="0"/>
              </a:rPr>
              <a:t>Arrangement sans répétition (sans remise)</a:t>
            </a:r>
          </a:p>
          <a:p>
            <a:pPr lvl="2"/>
            <a:r>
              <a:rPr lang="fr-FR" b="1" i="1" dirty="0" smtClean="0">
                <a:latin typeface="Book Antiqua" pitchFamily="18" charset="0"/>
              </a:rPr>
              <a:t>Combinaison sans répétition</a:t>
            </a:r>
          </a:p>
          <a:p>
            <a:pPr lvl="2">
              <a:buFontTx/>
              <a:buNone/>
            </a:pPr>
            <a:endParaRPr lang="fr-FR" sz="18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01DF55-AF5C-4504-968D-DCBBE9C42140}" type="slidenum">
              <a:rPr lang="fr-FR" smtClean="0"/>
              <a:pPr/>
              <a:t>4</a:t>
            </a:fld>
            <a:endParaRPr lang="fr-FR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765175"/>
            <a:ext cx="7988300" cy="5327650"/>
          </a:xfrm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buFontTx/>
              <a:buNone/>
            </a:pPr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Arrangement avec répétition (avec remise)</a:t>
            </a:r>
          </a:p>
          <a:p>
            <a:pPr>
              <a:buFontTx/>
              <a:buNone/>
            </a:pPr>
            <a:endParaRPr lang="fr-FR" sz="2600" dirty="0" smtClean="0">
              <a:latin typeface="Book Antiqua" pitchFamily="18" charset="0"/>
            </a:endParaRPr>
          </a:p>
          <a:p>
            <a:pPr algn="just">
              <a:buFontTx/>
              <a:buNone/>
            </a:pPr>
            <a:r>
              <a:rPr lang="fr-FR" sz="2000" b="1" dirty="0" smtClean="0">
                <a:latin typeface="Book Antiqua" pitchFamily="18" charset="0"/>
              </a:rPr>
              <a:t>Situation type</a:t>
            </a:r>
            <a:r>
              <a:rPr lang="fr-FR" sz="2000" dirty="0" smtClean="0">
                <a:latin typeface="Book Antiqua" pitchFamily="18" charset="0"/>
              </a:rPr>
              <a:t>: </a:t>
            </a:r>
          </a:p>
          <a:p>
            <a:pPr algn="just">
              <a:buFontTx/>
              <a:buNone/>
            </a:pPr>
            <a:endParaRPr lang="fr-FR" sz="2000" dirty="0" smtClean="0">
              <a:latin typeface="Book Antiqua" pitchFamily="18" charset="0"/>
            </a:endParaRP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Une urne contient </a:t>
            </a:r>
            <a:r>
              <a:rPr lang="fr-FR" sz="2000" i="1" dirty="0" smtClean="0">
                <a:latin typeface="Book Antiqua" pitchFamily="18" charset="0"/>
              </a:rPr>
              <a:t>n</a:t>
            </a:r>
            <a:r>
              <a:rPr lang="fr-FR" sz="2000" dirty="0" smtClean="0">
                <a:latin typeface="Book Antiqua" pitchFamily="18" charset="0"/>
              </a:rPr>
              <a:t> boules numérotées de 1 à </a:t>
            </a:r>
            <a:r>
              <a:rPr lang="fr-FR" sz="2000" i="1" dirty="0" smtClean="0">
                <a:latin typeface="Book Antiqua" pitchFamily="18" charset="0"/>
              </a:rPr>
              <a:t>n</a:t>
            </a:r>
            <a:r>
              <a:rPr lang="fr-FR" sz="2000" dirty="0" smtClean="0">
                <a:latin typeface="Book Antiqua" pitchFamily="18" charset="0"/>
              </a:rPr>
              <a:t>. On en tire une, on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relève son numéro puis on la repose </a:t>
            </a:r>
            <a:r>
              <a:rPr lang="fr-FR" sz="2000" b="1" dirty="0" smtClean="0">
                <a:latin typeface="Book Antiqua" pitchFamily="18" charset="0"/>
              </a:rPr>
              <a:t>(avec remise)</a:t>
            </a:r>
            <a:r>
              <a:rPr lang="fr-FR" sz="2000" dirty="0" smtClean="0">
                <a:latin typeface="Book Antiqua" pitchFamily="18" charset="0"/>
              </a:rPr>
              <a:t> dans l’urne.</a:t>
            </a:r>
          </a:p>
          <a:p>
            <a:pPr algn="just">
              <a:buFontTx/>
              <a:buNone/>
            </a:pPr>
            <a:endParaRPr lang="fr-FR" sz="2000" dirty="0" smtClean="0">
              <a:latin typeface="Book Antiqua" pitchFamily="18" charset="0"/>
            </a:endParaRP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On en tire ensuite une seconde, et on la repose</a:t>
            </a:r>
            <a:r>
              <a:rPr lang="fr-FR" sz="2000" b="1" dirty="0" smtClean="0">
                <a:latin typeface="Book Antiqua" pitchFamily="18" charset="0"/>
              </a:rPr>
              <a:t> (avec remise)</a:t>
            </a:r>
            <a:r>
              <a:rPr lang="fr-FR" sz="2000" dirty="0" smtClean="0">
                <a:latin typeface="Book Antiqua" pitchFamily="18" charset="0"/>
              </a:rPr>
              <a:t>. Ainsi de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suite, un nombre </a:t>
            </a:r>
            <a:r>
              <a:rPr lang="fr-FR" sz="2000" i="1" dirty="0" smtClean="0">
                <a:latin typeface="Book Antiqua" pitchFamily="18" charset="0"/>
              </a:rPr>
              <a:t>p</a:t>
            </a:r>
            <a:r>
              <a:rPr lang="fr-FR" sz="2000" dirty="0" smtClean="0">
                <a:latin typeface="Book Antiqua" pitchFamily="18" charset="0"/>
              </a:rPr>
              <a:t> de fois. Au terme de ces tirages, on a donc une suite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ordonnée de </a:t>
            </a:r>
            <a:r>
              <a:rPr lang="fr-FR" sz="2000" i="1" dirty="0" smtClean="0">
                <a:latin typeface="Book Antiqua" pitchFamily="18" charset="0"/>
              </a:rPr>
              <a:t>p</a:t>
            </a:r>
            <a:r>
              <a:rPr lang="fr-FR" sz="2000" dirty="0" smtClean="0">
                <a:latin typeface="Book Antiqua" pitchFamily="18" charset="0"/>
              </a:rPr>
              <a:t> entiers. Il existe </a:t>
            </a:r>
            <a:r>
              <a:rPr lang="fr-FR" sz="2000" i="1" dirty="0" smtClean="0">
                <a:latin typeface="Book Antiqua" pitchFamily="18" charset="0"/>
              </a:rPr>
              <a:t>n</a:t>
            </a:r>
            <a:r>
              <a:rPr lang="fr-FR" sz="2000" i="1" baseline="30000" dirty="0" smtClean="0">
                <a:latin typeface="Book Antiqua" pitchFamily="18" charset="0"/>
              </a:rPr>
              <a:t>p</a:t>
            </a:r>
            <a:r>
              <a:rPr lang="fr-FR" sz="2000" dirty="0" smtClean="0">
                <a:latin typeface="Book Antiqua" pitchFamily="18" charset="0"/>
              </a:rPr>
              <a:t> suites de tirages différentes.</a:t>
            </a:r>
          </a:p>
          <a:p>
            <a:pPr algn="just">
              <a:buFontTx/>
              <a:buNone/>
            </a:pPr>
            <a:endParaRPr lang="en-US" sz="2000" dirty="0" smtClean="0">
              <a:latin typeface="Book Antiqua" pitchFamily="18" charset="0"/>
            </a:endParaRPr>
          </a:p>
          <a:p>
            <a:pPr algn="just">
              <a:buFontTx/>
              <a:buNone/>
            </a:pPr>
            <a:r>
              <a:rPr lang="en-US" sz="2000" dirty="0" smtClean="0">
                <a:latin typeface="Book Antiqua" pitchFamily="18" charset="0"/>
              </a:rPr>
              <a:t>E</a:t>
            </a:r>
            <a:r>
              <a:rPr lang="fr-FR" sz="2000" dirty="0" err="1" smtClean="0">
                <a:latin typeface="Book Antiqua" pitchFamily="18" charset="0"/>
              </a:rPr>
              <a:t>xemple</a:t>
            </a:r>
            <a:r>
              <a:rPr lang="fr-FR" sz="2000" dirty="0" smtClean="0">
                <a:latin typeface="Book Antiqua" pitchFamily="18" charset="0"/>
              </a:rPr>
              <a:t>:</a:t>
            </a: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Une urne contenant 4 boules , il 4</a:t>
            </a:r>
            <a:r>
              <a:rPr lang="fr-FR" sz="2000" baseline="30000" dirty="0" smtClean="0">
                <a:latin typeface="Book Antiqua" pitchFamily="18" charset="0"/>
              </a:rPr>
              <a:t>3</a:t>
            </a:r>
            <a:r>
              <a:rPr lang="fr-FR" sz="2000" dirty="0" smtClean="0">
                <a:latin typeface="Book Antiqua" pitchFamily="18" charset="0"/>
              </a:rPr>
              <a:t> suites de tirages avec repetition</a:t>
            </a: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avec remise de 3 boules.</a:t>
            </a:r>
          </a:p>
          <a:p>
            <a:pPr>
              <a:buFontTx/>
              <a:buNone/>
            </a:pPr>
            <a:r>
              <a:rPr lang="fr-FR" sz="2000" b="1" i="1" dirty="0" smtClean="0">
                <a:solidFill>
                  <a:srgbClr val="C00000"/>
                </a:solidFill>
                <a:latin typeface="Book Antiqua" pitchFamily="18" charset="0"/>
              </a:rPr>
              <a:t>Combien de suites de tirages avec repetition avec remise de 3 boules</a:t>
            </a:r>
          </a:p>
          <a:p>
            <a:pPr>
              <a:buFontTx/>
              <a:buNone/>
            </a:pPr>
            <a:r>
              <a:rPr lang="fr-FR" sz="2000" b="1" i="1" dirty="0" smtClean="0">
                <a:solidFill>
                  <a:srgbClr val="C00000"/>
                </a:solidFill>
                <a:latin typeface="Book Antiqua" pitchFamily="18" charset="0"/>
              </a:rPr>
              <a:t>dans une urne de 5 boules?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BE0C78-FE6D-4F3A-8388-67EFD13F839B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765174"/>
            <a:ext cx="7988300" cy="5807097"/>
          </a:xfrm>
        </p:spPr>
        <p:txBody>
          <a:bodyPr lIns="90488" tIns="44450" rIns="90488" bIns="44450">
            <a:normAutofit fontScale="77500" lnSpcReduction="20000"/>
          </a:bodyPr>
          <a:lstStyle/>
          <a:p>
            <a:pPr>
              <a:buFontTx/>
              <a:buNone/>
            </a:pPr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Arrangement sans répétition (sans remise)</a:t>
            </a:r>
          </a:p>
          <a:p>
            <a:pPr>
              <a:buFontTx/>
              <a:buNone/>
            </a:pPr>
            <a:endParaRPr lang="fr-FR" sz="2600" dirty="0" smtClean="0">
              <a:latin typeface="Book Antiqua" pitchFamily="18" charset="0"/>
            </a:endParaRPr>
          </a:p>
          <a:p>
            <a:pPr>
              <a:buFontTx/>
              <a:buNone/>
            </a:pPr>
            <a:r>
              <a:rPr lang="fr-FR" sz="2000" b="1" dirty="0" smtClean="0">
                <a:latin typeface="Book Antiqua" pitchFamily="18" charset="0"/>
              </a:rPr>
              <a:t>Situation type</a:t>
            </a:r>
            <a:r>
              <a:rPr lang="fr-FR" sz="2000" dirty="0" smtClean="0">
                <a:latin typeface="Book Antiqua" pitchFamily="18" charset="0"/>
              </a:rPr>
              <a:t>: </a:t>
            </a:r>
          </a:p>
          <a:p>
            <a:pPr>
              <a:buFontTx/>
              <a:buNone/>
            </a:pPr>
            <a:endParaRPr lang="fr-FR" sz="2000" dirty="0" smtClean="0">
              <a:latin typeface="Book Antiqua" pitchFamily="18" charset="0"/>
            </a:endParaRP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Une urne contient n boules numérotées de 1 à </a:t>
            </a:r>
            <a:r>
              <a:rPr lang="fr-FR" sz="2000" i="1" dirty="0" smtClean="0">
                <a:latin typeface="Book Antiqua" pitchFamily="18" charset="0"/>
              </a:rPr>
              <a:t>n</a:t>
            </a:r>
            <a:r>
              <a:rPr lang="fr-FR" sz="2000" dirty="0" smtClean="0">
                <a:latin typeface="Book Antiqua" pitchFamily="18" charset="0"/>
              </a:rPr>
              <a:t>. On en tire une, on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relève son numéro mais on ne la repose pas dans l’urne </a:t>
            </a:r>
            <a:r>
              <a:rPr lang="fr-FR" sz="2000" b="1" dirty="0" smtClean="0">
                <a:latin typeface="Book Antiqua" pitchFamily="18" charset="0"/>
              </a:rPr>
              <a:t>(sans remise)</a:t>
            </a:r>
            <a:r>
              <a:rPr lang="fr-FR" sz="2000" dirty="0" smtClean="0">
                <a:latin typeface="Book Antiqua" pitchFamily="18" charset="0"/>
              </a:rPr>
              <a:t>. On en tire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ensuite une seconde, et on la garde aussi de côté </a:t>
            </a:r>
            <a:r>
              <a:rPr lang="fr-FR" sz="2000" b="1" dirty="0" smtClean="0">
                <a:latin typeface="Book Antiqua" pitchFamily="18" charset="0"/>
              </a:rPr>
              <a:t>(sans remise)</a:t>
            </a:r>
            <a:r>
              <a:rPr lang="fr-FR" sz="2000" dirty="0" smtClean="0">
                <a:latin typeface="Book Antiqua" pitchFamily="18" charset="0"/>
              </a:rPr>
              <a:t>. Ainsi de suite, un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nombre </a:t>
            </a:r>
            <a:r>
              <a:rPr lang="fr-FR" sz="2000" i="1" dirty="0" smtClean="0">
                <a:latin typeface="Book Antiqua" pitchFamily="18" charset="0"/>
              </a:rPr>
              <a:t>p</a:t>
            </a:r>
            <a:r>
              <a:rPr lang="fr-FR" sz="2000" dirty="0" smtClean="0">
                <a:latin typeface="Book Antiqua" pitchFamily="18" charset="0"/>
              </a:rPr>
              <a:t> de fois. Au terme de ces tirages, on a donc une suite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ordonnée de </a:t>
            </a:r>
            <a:r>
              <a:rPr lang="fr-FR" sz="2000" i="1" dirty="0" smtClean="0">
                <a:latin typeface="Book Antiqua" pitchFamily="18" charset="0"/>
              </a:rPr>
              <a:t>p</a:t>
            </a:r>
            <a:r>
              <a:rPr lang="fr-FR" sz="2000" dirty="0" smtClean="0">
                <a:latin typeface="Book Antiqua" pitchFamily="18" charset="0"/>
              </a:rPr>
              <a:t> entiers. Il existe :</a:t>
            </a:r>
          </a:p>
          <a:p>
            <a:pPr>
              <a:buNone/>
            </a:pPr>
            <a:endParaRPr lang="fr-FR" sz="2000" dirty="0" smtClean="0">
              <a:latin typeface="Book Antiqua" pitchFamily="18" charset="0"/>
            </a:endParaRPr>
          </a:p>
          <a:p>
            <a:endParaRPr lang="fr-FR" sz="2000" dirty="0" smtClean="0">
              <a:latin typeface="Book Antiqua" pitchFamily="18" charset="0"/>
            </a:endParaRPr>
          </a:p>
          <a:p>
            <a:pPr>
              <a:buNone/>
            </a:pPr>
            <a:endParaRPr lang="fr-FR" sz="2000" dirty="0" smtClean="0">
              <a:latin typeface="Book Antiqua" pitchFamily="18" charset="0"/>
            </a:endParaRPr>
          </a:p>
          <a:p>
            <a:pPr>
              <a:buFontTx/>
              <a:buNone/>
            </a:pPr>
            <a:endParaRPr lang="fr-FR" sz="2000" dirty="0" smtClean="0">
              <a:latin typeface="Book Antiqua" pitchFamily="18" charset="0"/>
            </a:endParaRPr>
          </a:p>
          <a:p>
            <a:pPr>
              <a:buFontTx/>
              <a:buNone/>
            </a:pPr>
            <a:endParaRPr lang="fr-FR" sz="2000" dirty="0" smtClean="0">
              <a:latin typeface="Book Antiqua" pitchFamily="18" charset="0"/>
            </a:endParaRPr>
          </a:p>
          <a:p>
            <a:pPr>
              <a:buFontTx/>
              <a:buNone/>
            </a:pPr>
            <a:endParaRPr lang="fr-FR" sz="2000" dirty="0" smtClean="0">
              <a:latin typeface="Book Antiqua" pitchFamily="18" charset="0"/>
            </a:endParaRP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arrangements sans répétition de </a:t>
            </a:r>
            <a:r>
              <a:rPr lang="fr-FR" sz="2000" i="1" dirty="0" smtClean="0">
                <a:latin typeface="Book Antiqua" pitchFamily="18" charset="0"/>
              </a:rPr>
              <a:t>p</a:t>
            </a:r>
            <a:r>
              <a:rPr lang="fr-FR" sz="2000" dirty="0" smtClean="0">
                <a:latin typeface="Book Antiqua" pitchFamily="18" charset="0"/>
              </a:rPr>
              <a:t> éléments parmi </a:t>
            </a:r>
            <a:r>
              <a:rPr lang="fr-FR" sz="2000" i="1" dirty="0" smtClean="0">
                <a:latin typeface="Book Antiqua" pitchFamily="18" charset="0"/>
              </a:rPr>
              <a:t>n</a:t>
            </a:r>
            <a:r>
              <a:rPr lang="fr-FR" sz="2000" dirty="0" smtClean="0">
                <a:latin typeface="Book Antiqua" pitchFamily="18" charset="0"/>
              </a:rPr>
              <a:t>.</a:t>
            </a: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Exemple:</a:t>
            </a: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Une urne contenant 4 boules , il y’a 12 arrangements sans répétition sans remise de 2</a:t>
            </a: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boules.</a:t>
            </a:r>
          </a:p>
          <a:p>
            <a:pPr>
              <a:buFontTx/>
              <a:buNone/>
            </a:pPr>
            <a:r>
              <a:rPr lang="fr-FR" sz="2000" b="1" i="1" dirty="0" smtClean="0">
                <a:solidFill>
                  <a:srgbClr val="C00000"/>
                </a:solidFill>
                <a:latin typeface="Book Antiqua" pitchFamily="18" charset="0"/>
              </a:rPr>
              <a:t>Combien d’arrangements de 3 boules existent ils sans remise dans une urne de 6</a:t>
            </a:r>
          </a:p>
          <a:p>
            <a:pPr>
              <a:buFontTx/>
              <a:buNone/>
            </a:pPr>
            <a:r>
              <a:rPr lang="fr-FR" sz="2000" b="1" i="1" dirty="0" smtClean="0">
                <a:solidFill>
                  <a:srgbClr val="C00000"/>
                </a:solidFill>
                <a:latin typeface="Book Antiqua" pitchFamily="18" charset="0"/>
              </a:rPr>
              <a:t>boules?</a:t>
            </a:r>
          </a:p>
        </p:txBody>
      </p:sp>
      <p:graphicFrame>
        <p:nvGraphicFramePr>
          <p:cNvPr id="1026" name="Object 1024"/>
          <p:cNvGraphicFramePr>
            <a:graphicFrameLocks noChangeAspect="1"/>
          </p:cNvGraphicFramePr>
          <p:nvPr/>
        </p:nvGraphicFramePr>
        <p:xfrm>
          <a:off x="3071802" y="3643314"/>
          <a:ext cx="1905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Équation" r:id="rId4" imgW="1409400" imgH="660240" progId="Equation.3">
                  <p:embed/>
                </p:oleObj>
              </mc:Choice>
              <mc:Fallback>
                <p:oleObj name="Équation" r:id="rId4" imgW="1409400" imgH="6602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643314"/>
                        <a:ext cx="1905000" cy="893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B37459-C5DD-49C5-856C-8D6DEC0EE78D}" type="slidenum">
              <a:rPr lang="fr-FR" smtClean="0"/>
              <a:pPr/>
              <a:t>6</a:t>
            </a:fld>
            <a:endParaRPr lang="fr-FR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765174"/>
            <a:ext cx="7988300" cy="5807097"/>
          </a:xfrm>
        </p:spPr>
        <p:txBody>
          <a:bodyPr lIns="90488" tIns="44450" rIns="90488" bIns="44450">
            <a:normAutofit fontScale="85000" lnSpcReduction="20000"/>
          </a:bodyPr>
          <a:lstStyle/>
          <a:p>
            <a:pPr>
              <a:buFontTx/>
              <a:buNone/>
            </a:pPr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Combinaisons sans répétition</a:t>
            </a:r>
          </a:p>
          <a:p>
            <a:pPr>
              <a:buFontTx/>
              <a:buNone/>
            </a:pPr>
            <a:endParaRPr lang="fr-FR" sz="2600" dirty="0" smtClean="0">
              <a:latin typeface="Book Antiqua" pitchFamily="18" charset="0"/>
            </a:endParaRPr>
          </a:p>
          <a:p>
            <a:pPr algn="just">
              <a:buFontTx/>
              <a:buNone/>
            </a:pPr>
            <a:r>
              <a:rPr lang="fr-FR" sz="2000" b="1" dirty="0" smtClean="0">
                <a:latin typeface="Book Antiqua" pitchFamily="18" charset="0"/>
              </a:rPr>
              <a:t>Situation type</a:t>
            </a:r>
            <a:r>
              <a:rPr lang="fr-FR" sz="2000" dirty="0" smtClean="0">
                <a:latin typeface="Book Antiqua" pitchFamily="18" charset="0"/>
              </a:rPr>
              <a:t>: </a:t>
            </a:r>
          </a:p>
          <a:p>
            <a:pPr algn="just">
              <a:buFontTx/>
              <a:buNone/>
            </a:pPr>
            <a:endParaRPr lang="fr-FR" sz="2000" dirty="0" smtClean="0">
              <a:latin typeface="Book Antiqua" pitchFamily="18" charset="0"/>
            </a:endParaRP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Une urne contient </a:t>
            </a:r>
            <a:r>
              <a:rPr lang="fr-FR" sz="2000" i="1" dirty="0" smtClean="0">
                <a:latin typeface="Book Antiqua" pitchFamily="18" charset="0"/>
              </a:rPr>
              <a:t>n</a:t>
            </a:r>
            <a:r>
              <a:rPr lang="fr-FR" sz="2000" dirty="0" smtClean="0">
                <a:latin typeface="Book Antiqua" pitchFamily="18" charset="0"/>
              </a:rPr>
              <a:t> boules numérotées de 1 à </a:t>
            </a:r>
            <a:r>
              <a:rPr lang="fr-FR" sz="2000" i="1" dirty="0" smtClean="0">
                <a:latin typeface="Book Antiqua" pitchFamily="18" charset="0"/>
              </a:rPr>
              <a:t>n</a:t>
            </a:r>
            <a:r>
              <a:rPr lang="fr-FR" sz="2000" dirty="0" smtClean="0">
                <a:latin typeface="Book Antiqua" pitchFamily="18" charset="0"/>
              </a:rPr>
              <a:t>. On en tire une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poignée de </a:t>
            </a:r>
            <a:r>
              <a:rPr lang="fr-FR" sz="2000" i="1" dirty="0" smtClean="0">
                <a:latin typeface="Book Antiqua" pitchFamily="18" charset="0"/>
              </a:rPr>
              <a:t>p</a:t>
            </a:r>
            <a:r>
              <a:rPr lang="fr-FR" sz="2000" dirty="0" smtClean="0">
                <a:latin typeface="Book Antiqua" pitchFamily="18" charset="0"/>
              </a:rPr>
              <a:t> boules d’un seul coup et on relève leur numéro. Notez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bien qu’il ne s’agit plus liste ordonnée puisque nous n’avons plus</a:t>
            </a:r>
          </a:p>
          <a:p>
            <a:pPr algn="just"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d’ordre de tirage. Il existe</a:t>
            </a:r>
          </a:p>
          <a:p>
            <a:endParaRPr lang="fr-FR" sz="2000" dirty="0" smtClean="0">
              <a:latin typeface="Book Antiqua" pitchFamily="18" charset="0"/>
            </a:endParaRPr>
          </a:p>
          <a:p>
            <a:endParaRPr lang="fr-FR" sz="2000" dirty="0" smtClean="0">
              <a:latin typeface="Book Antiqua" pitchFamily="18" charset="0"/>
            </a:endParaRPr>
          </a:p>
          <a:p>
            <a:endParaRPr lang="fr-FR" sz="2000" dirty="0" smtClean="0">
              <a:latin typeface="Book Antiqua" pitchFamily="18" charset="0"/>
            </a:endParaRP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	</a:t>
            </a:r>
          </a:p>
          <a:p>
            <a:pPr>
              <a:buFontTx/>
              <a:buNone/>
            </a:pPr>
            <a:endParaRPr lang="fr-FR" sz="2000" dirty="0" smtClean="0">
              <a:latin typeface="Book Antiqua" pitchFamily="18" charset="0"/>
            </a:endParaRPr>
          </a:p>
          <a:p>
            <a:pPr>
              <a:buFontTx/>
              <a:buNone/>
            </a:pPr>
            <a:endParaRPr lang="fr-FR" sz="2000" dirty="0">
              <a:latin typeface="Book Antiqua" pitchFamily="18" charset="0"/>
            </a:endParaRP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combinaisons sans répétition de </a:t>
            </a:r>
            <a:r>
              <a:rPr lang="fr-FR" sz="2000" i="1" dirty="0" smtClean="0">
                <a:latin typeface="Book Antiqua" pitchFamily="18" charset="0"/>
              </a:rPr>
              <a:t>p</a:t>
            </a:r>
            <a:r>
              <a:rPr lang="fr-FR" sz="2000" dirty="0" smtClean="0">
                <a:latin typeface="Book Antiqua" pitchFamily="18" charset="0"/>
              </a:rPr>
              <a:t> éléments parmi </a:t>
            </a:r>
            <a:r>
              <a:rPr lang="fr-FR" sz="2000" i="1" dirty="0" smtClean="0">
                <a:latin typeface="Book Antiqua" pitchFamily="18" charset="0"/>
              </a:rPr>
              <a:t>n</a:t>
            </a:r>
            <a:r>
              <a:rPr lang="fr-FR" sz="2000" dirty="0" smtClean="0">
                <a:latin typeface="Book Antiqua" pitchFamily="18" charset="0"/>
              </a:rPr>
              <a:t>.</a:t>
            </a:r>
          </a:p>
          <a:p>
            <a:pPr>
              <a:buNone/>
            </a:pPr>
            <a:endParaRPr lang="fr-FR" sz="2000" dirty="0" smtClean="0">
              <a:latin typeface="Book Antiqua" pitchFamily="18" charset="0"/>
            </a:endParaRPr>
          </a:p>
          <a:p>
            <a:pPr>
              <a:buNone/>
            </a:pPr>
            <a:r>
              <a:rPr lang="fr-FR" sz="2000" dirty="0" smtClean="0">
                <a:latin typeface="Book Antiqua" pitchFamily="18" charset="0"/>
              </a:rPr>
              <a:t>Exemple:</a:t>
            </a: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Une urne contenant 4 boules , il y’a 4 arrangements sans répétition de 1</a:t>
            </a:r>
          </a:p>
          <a:p>
            <a:pPr>
              <a:buFontTx/>
              <a:buNone/>
            </a:pPr>
            <a:r>
              <a:rPr lang="fr-FR" sz="2000" dirty="0" smtClean="0">
                <a:latin typeface="Book Antiqua" pitchFamily="18" charset="0"/>
              </a:rPr>
              <a:t>boule.</a:t>
            </a:r>
          </a:p>
          <a:p>
            <a:pPr>
              <a:buFontTx/>
              <a:buNone/>
            </a:pPr>
            <a:r>
              <a:rPr lang="fr-FR" sz="2000" b="1" i="1" dirty="0" smtClean="0">
                <a:solidFill>
                  <a:srgbClr val="C00000"/>
                </a:solidFill>
                <a:latin typeface="Book Antiqua" pitchFamily="18" charset="0"/>
              </a:rPr>
              <a:t>Combien d’arrangements de 3 boules existent ils sans répétition dans</a:t>
            </a:r>
          </a:p>
          <a:p>
            <a:pPr>
              <a:buFontTx/>
              <a:buNone/>
            </a:pPr>
            <a:r>
              <a:rPr lang="fr-FR" sz="2000" b="1" i="1" dirty="0" smtClean="0">
                <a:solidFill>
                  <a:srgbClr val="C00000"/>
                </a:solidFill>
                <a:latin typeface="Book Antiqua" pitchFamily="18" charset="0"/>
              </a:rPr>
              <a:t>une urne de 5 boules?</a:t>
            </a:r>
          </a:p>
          <a:p>
            <a:pPr>
              <a:buNone/>
            </a:pPr>
            <a:endParaRPr lang="fr-FR" sz="2000" b="1" i="1" dirty="0" smtClean="0">
              <a:solidFill>
                <a:srgbClr val="C00000"/>
              </a:solidFill>
            </a:endParaRPr>
          </a:p>
          <a:p>
            <a:pPr>
              <a:buFontTx/>
              <a:buNone/>
            </a:pPr>
            <a:endParaRPr lang="fr-FR" sz="2000" dirty="0" smtClean="0"/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2857488" y="3714752"/>
          <a:ext cx="265271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Équation" r:id="rId4" imgW="1371600" imgH="444240" progId="Equation.3">
                  <p:embed/>
                </p:oleObj>
              </mc:Choice>
              <mc:Fallback>
                <p:oleObj name="Équation" r:id="rId4" imgW="1371600" imgH="4442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488" y="3714752"/>
                        <a:ext cx="2652712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1C1F3E-174D-4712-ACBA-CD3DD97D1565}" type="slidenum">
              <a:rPr lang="fr-FR" smtClean="0"/>
              <a:pPr/>
              <a:t>7</a:t>
            </a:fld>
            <a:endParaRPr lang="fr-FR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765175"/>
            <a:ext cx="7988300" cy="5327650"/>
          </a:xfrm>
        </p:spPr>
        <p:txBody>
          <a:bodyPr lIns="90488" tIns="44450" rIns="90488" bIns="44450"/>
          <a:lstStyle/>
          <a:p>
            <a:pPr>
              <a:buFontTx/>
              <a:buNone/>
            </a:pPr>
            <a:r>
              <a:rPr lang="fr-FR" sz="2600" b="1" i="1" dirty="0" smtClean="0">
                <a:solidFill>
                  <a:srgbClr val="0070C0"/>
                </a:solidFill>
                <a:latin typeface="Book Antiqua" pitchFamily="18" charset="0"/>
              </a:rPr>
              <a:t>Propriétés remarquables</a:t>
            </a:r>
          </a:p>
          <a:p>
            <a:pPr>
              <a:buFontTx/>
              <a:buNone/>
            </a:pPr>
            <a:endParaRPr lang="fr-FR" sz="2600" dirty="0" smtClean="0"/>
          </a:p>
        </p:txBody>
      </p:sp>
      <p:graphicFrame>
        <p:nvGraphicFramePr>
          <p:cNvPr id="3074" name="Object 1024"/>
          <p:cNvGraphicFramePr>
            <a:graphicFrameLocks noChangeAspect="1"/>
          </p:cNvGraphicFramePr>
          <p:nvPr/>
        </p:nvGraphicFramePr>
        <p:xfrm>
          <a:off x="1187450" y="1700213"/>
          <a:ext cx="3195638" cy="266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Équation" r:id="rId4" imgW="1130040" imgH="939600" progId="Equation.3">
                  <p:embed/>
                </p:oleObj>
              </mc:Choice>
              <mc:Fallback>
                <p:oleObj name="Équation" r:id="rId4" imgW="1130040" imgH="9396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00213"/>
                        <a:ext cx="3195638" cy="266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148263" y="1628775"/>
          <a:ext cx="1281125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Équation" r:id="rId6" imgW="469800" imgH="990360" progId="Equation.3">
                  <p:embed/>
                </p:oleObj>
              </mc:Choice>
              <mc:Fallback>
                <p:oleObj name="Équation" r:id="rId6" imgW="46980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628775"/>
                        <a:ext cx="1281125" cy="275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4929190" y="4581525"/>
          <a:ext cx="18573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Équation" r:id="rId8" imgW="660240" imgH="241200" progId="Equation.3">
                  <p:embed/>
                </p:oleObj>
              </mc:Choice>
              <mc:Fallback>
                <p:oleObj name="Équation" r:id="rId8" imgW="66024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4581525"/>
                        <a:ext cx="1857388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2924944"/>
            <a:ext cx="78488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4" indent="-342900" algn="ctr">
              <a:spcBef>
                <a:spcPct val="20000"/>
              </a:spcBef>
            </a:pPr>
            <a:r>
              <a:rPr lang="fr-FR" sz="3200" b="1" i="1" dirty="0" smtClean="0">
                <a:solidFill>
                  <a:srgbClr val="0070C0"/>
                </a:solidFill>
                <a:latin typeface="Book Antiqua" pitchFamily="18" charset="0"/>
              </a:rPr>
              <a:t>Chapitre 2: Espaces Probabilisés.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603494"/>
            <a:ext cx="8640960" cy="354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fr-FR" sz="1700" b="1" dirty="0" smtClean="0">
                <a:solidFill>
                  <a:srgbClr val="00B0F0"/>
                </a:solidFill>
                <a:latin typeface="Book Antiqua" pitchFamily="18" charset="0"/>
              </a:rPr>
              <a:t>Phénomène aléatoire: </a:t>
            </a:r>
            <a:r>
              <a:rPr lang="fr-FR" sz="1700" dirty="0" smtClean="0">
                <a:latin typeface="Book Antiqua" pitchFamily="18" charset="0"/>
              </a:rPr>
              <a:t>Expérience dont le résultat ne peut être prévue de façon certaine.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endParaRPr lang="fr-FR" sz="1700" dirty="0" smtClean="0">
              <a:latin typeface="Book Antiqua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fr-FR" sz="1700" b="1" dirty="0" smtClean="0">
                <a:solidFill>
                  <a:srgbClr val="00B0F0"/>
                </a:solidFill>
                <a:latin typeface="Book Antiqua" pitchFamily="18" charset="0"/>
              </a:rPr>
              <a:t>Espace échantillon: </a:t>
            </a:r>
            <a:r>
              <a:rPr lang="fr-FR" sz="1700" dirty="0" smtClean="0">
                <a:latin typeface="Book Antiqua" pitchFamily="18" charset="0"/>
              </a:rPr>
              <a:t>Ensemble de tous les résultats possibles d’une expérience aléatoire (S).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endParaRPr lang="fr-FR" sz="1700" dirty="0" smtClean="0">
              <a:latin typeface="Book Antiqua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fr-FR" sz="1700" b="1" dirty="0" smtClean="0">
                <a:solidFill>
                  <a:srgbClr val="00B0F0"/>
                </a:solidFill>
                <a:latin typeface="Book Antiqua" pitchFamily="18" charset="0"/>
              </a:rPr>
              <a:t>Évènement:</a:t>
            </a:r>
            <a:r>
              <a:rPr lang="fr-FR" sz="1700" dirty="0" smtClean="0">
                <a:latin typeface="Book Antiqua" pitchFamily="18" charset="0"/>
              </a:rPr>
              <a:t> Sous espace de S.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endParaRPr lang="fr-FR" sz="1700" dirty="0" smtClean="0">
              <a:latin typeface="Book Antiqua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fr-FR" sz="1700" b="1" dirty="0" smtClean="0">
                <a:solidFill>
                  <a:srgbClr val="00B0F0"/>
                </a:solidFill>
                <a:latin typeface="Book Antiqua" pitchFamily="18" charset="0"/>
              </a:rPr>
              <a:t>Probabilité empirique:</a:t>
            </a:r>
            <a:r>
              <a:rPr lang="fr-FR" sz="1700" dirty="0" smtClean="0">
                <a:latin typeface="Book Antiqua" pitchFamily="18" charset="0"/>
              </a:rPr>
              <a:t> probabilité fondée sur l’expérience.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endParaRPr lang="fr-FR" sz="1700" dirty="0" smtClean="0">
              <a:latin typeface="Book Antiqua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fr-FR" sz="1700" dirty="0" smtClean="0">
                <a:latin typeface="Book Antiqua" pitchFamily="18" charset="0"/>
              </a:rPr>
              <a:t>0: événement impossible; 1 : événement certain.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endParaRPr lang="fr-FR" sz="1700" dirty="0" smtClean="0">
              <a:latin typeface="Book Antiqua" pitchFamily="18" charset="0"/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</a:pPr>
            <a:r>
              <a:rPr lang="fr-FR" sz="1700" b="1" dirty="0" smtClean="0">
                <a:solidFill>
                  <a:srgbClr val="00B0F0"/>
                </a:solidFill>
                <a:latin typeface="Book Antiqua" pitchFamily="18" charset="0"/>
              </a:rPr>
              <a:t>Evènements incompatibles :</a:t>
            </a:r>
            <a:r>
              <a:rPr lang="fr-FR" sz="1700" dirty="0" smtClean="0">
                <a:latin typeface="Book Antiqua" pitchFamily="18" charset="0"/>
              </a:rPr>
              <a:t> Lorsque deux événements ont une intersection vide, c’est qu’il ne peuvent pas être réalisés au cours d’une même expérience. On les appelle alors événements incompatibles.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710</Words>
  <Application>Microsoft Macintosh PowerPoint</Application>
  <PresentationFormat>On-screen Show (4:3)</PresentationFormat>
  <Paragraphs>148</Paragraphs>
  <Slides>15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 Antiqua</vt:lpstr>
      <vt:lpstr>Calibri</vt:lpstr>
      <vt:lpstr>Thème Office</vt:lpstr>
      <vt:lpstr>Équation</vt:lpstr>
      <vt:lpstr>Université  internationale  de  CASABLANCA U.I.C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admin</dc:creator>
  <cp:lastModifiedBy>Omar M'Haimdat</cp:lastModifiedBy>
  <cp:revision>20</cp:revision>
  <dcterms:created xsi:type="dcterms:W3CDTF">2017-10-10T15:44:40Z</dcterms:created>
  <dcterms:modified xsi:type="dcterms:W3CDTF">2017-11-08T09:45:12Z</dcterms:modified>
</cp:coreProperties>
</file>