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11" autoAdjust="0"/>
    <p:restoredTop sz="82972" autoAdjust="0"/>
  </p:normalViewPr>
  <p:slideViewPr>
    <p:cSldViewPr snapToGrid="0" showGuides="1">
      <p:cViewPr varScale="1">
        <p:scale>
          <a:sx n="58" d="100"/>
          <a:sy n="58" d="100"/>
        </p:scale>
        <p:origin x="946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0142EF-EE39-48BF-8D58-D39E46D1C2DF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23960-94B1-46E2-A562-9B11AC451D0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925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3330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439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2897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45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544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9870E-9DBE-4493-A2B2-6DC414A9B40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1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7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63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695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5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017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95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43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875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59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67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695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375D7-D715-43B1-A8D8-A8BDAFDB7018}" type="datetimeFigureOut">
              <a:rPr lang="fr-FR" smtClean="0"/>
              <a:t>15/04/2018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E875-DB75-44F6-93C0-8688B08C12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70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41181"/>
            <a:ext cx="12192000" cy="1350335"/>
          </a:xfrm>
          <a:prstGeom prst="rect">
            <a:avLst/>
          </a:prstGeom>
          <a:solidFill>
            <a:schemeClr val="accent5">
              <a:lumMod val="40000"/>
              <a:lumOff val="60000"/>
              <a:alpha val="49000"/>
            </a:schemeClr>
          </a:solidFill>
          <a:ln w="190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rgbClr val="D0D4E3"/>
                </a:gs>
                <a:gs pos="30000">
                  <a:schemeClr val="accent1">
                    <a:lumMod val="45000"/>
                    <a:lumOff val="55000"/>
                  </a:schemeClr>
                </a:gs>
                <a:gs pos="50000">
                  <a:srgbClr val="0070C0"/>
                </a:gs>
                <a:gs pos="100000">
                  <a:schemeClr val="bg1">
                    <a:lumMod val="85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43"/>
          <p:cNvSpPr txBox="1"/>
          <p:nvPr/>
        </p:nvSpPr>
        <p:spPr>
          <a:xfrm>
            <a:off x="3121913" y="6596289"/>
            <a:ext cx="467654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3rd International Conference on Business &amp; Management in Marrakech</a:t>
            </a:r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1</a:t>
            </a:fld>
            <a:endParaRPr lang="fr-BE"/>
          </a:p>
        </p:txBody>
      </p:sp>
      <p:sp>
        <p:nvSpPr>
          <p:cNvPr id="36" name="Flowchart: Process 35"/>
          <p:cNvSpPr/>
          <p:nvPr/>
        </p:nvSpPr>
        <p:spPr>
          <a:xfrm>
            <a:off x="-532014" y="6647845"/>
            <a:ext cx="14043062" cy="213880"/>
          </a:xfrm>
          <a:prstGeom prst="flowChartProcess">
            <a:avLst/>
          </a:prstGeom>
          <a:gradFill flip="none" rotWithShape="1">
            <a:gsLst>
              <a:gs pos="0">
                <a:srgbClr val="277E9D"/>
              </a:gs>
              <a:gs pos="25000">
                <a:srgbClr val="277E9D"/>
              </a:gs>
              <a:gs pos="83000">
                <a:schemeClr val="bg1"/>
              </a:gs>
              <a:gs pos="100000">
                <a:srgbClr val="AAAAAA"/>
              </a:gs>
            </a:gsLst>
            <a:path path="circle">
              <a:fillToRect l="50000" t="50000" r="50000" b="50000"/>
            </a:path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0" y="6623362"/>
            <a:ext cx="0" cy="25200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rgbClr val="277E9D"/>
                </a:gs>
                <a:gs pos="100000">
                  <a:schemeClr val="bg1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97654" y="2925472"/>
            <a:ext cx="113837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accent5">
                    <a:lumMod val="50000"/>
                  </a:schemeClr>
                </a:solidFill>
                <a:latin typeface="Helvetica" panose="020B0500000000000000" pitchFamily="34" charset="0"/>
              </a:rPr>
              <a:t>Titre du mini-projet</a:t>
            </a:r>
            <a:endParaRPr lang="fr-FR" sz="3600" b="1" dirty="0">
              <a:solidFill>
                <a:schemeClr val="accent5">
                  <a:lumMod val="50000"/>
                </a:schemeClr>
              </a:solidFill>
              <a:latin typeface="Helvetica" panose="020B0500000000000000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616531" y="1324427"/>
            <a:ext cx="9108000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69000">
                  <a:srgbClr val="D0D4E3"/>
                </a:gs>
                <a:gs pos="30000">
                  <a:schemeClr val="accent1">
                    <a:lumMod val="45000"/>
                    <a:lumOff val="55000"/>
                  </a:schemeClr>
                </a:gs>
                <a:gs pos="50000">
                  <a:srgbClr val="0070C0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883195" y="4532422"/>
            <a:ext cx="6425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>
                <a:solidFill>
                  <a:srgbClr val="005688"/>
                </a:solidFill>
                <a:latin typeface="Helvetica" panose="020B0500000000000000" pitchFamily="34" charset="0"/>
              </a:rPr>
              <a:t>Noms </a:t>
            </a:r>
            <a:endParaRPr lang="fr-FR" dirty="0" smtClean="0">
              <a:solidFill>
                <a:srgbClr val="005688"/>
              </a:solidFill>
              <a:latin typeface="Helvetica" panose="020B0500000000000000" pitchFamily="34" charset="0"/>
            </a:endParaRPr>
          </a:p>
          <a:p>
            <a:pPr algn="ctr"/>
            <a:endParaRPr lang="fr-FR" dirty="0" smtClean="0">
              <a:solidFill>
                <a:srgbClr val="005688"/>
              </a:solidFill>
              <a:latin typeface="Helvetica" panose="020B0500000000000000" pitchFamily="34" charset="0"/>
            </a:endParaRPr>
          </a:p>
          <a:p>
            <a:pPr algn="ctr"/>
            <a:r>
              <a:rPr lang="fr-FR" dirty="0" smtClean="0">
                <a:solidFill>
                  <a:srgbClr val="005688"/>
                </a:solidFill>
                <a:latin typeface="Helvetica" panose="020B0500000000000000" pitchFamily="34" charset="0"/>
              </a:rPr>
              <a:t>Classe, niveau….</a:t>
            </a:r>
            <a:endParaRPr lang="fr-FR" dirty="0" smtClean="0">
              <a:solidFill>
                <a:srgbClr val="005688"/>
              </a:solidFill>
              <a:latin typeface="Helvetica" panose="020B0500000000000000" pitchFamily="34" charset="0"/>
            </a:endParaRPr>
          </a:p>
        </p:txBody>
      </p:sp>
      <p:sp>
        <p:nvSpPr>
          <p:cNvPr id="29" name="TextBox 43"/>
          <p:cNvSpPr txBox="1"/>
          <p:nvPr/>
        </p:nvSpPr>
        <p:spPr>
          <a:xfrm>
            <a:off x="5020084" y="6610972"/>
            <a:ext cx="19294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ahoma" pitchFamily="34" charset="0"/>
                <a:cs typeface="Tahoma" pitchFamily="34" charset="0"/>
              </a:rPr>
              <a:t>Année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ahoma" pitchFamily="34" charset="0"/>
                <a:cs typeface="Tahoma" pitchFamily="34" charset="0"/>
              </a:rPr>
              <a:t> </a:t>
            </a:r>
            <a:r>
              <a:rPr lang="en-US" sz="12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ahoma" pitchFamily="34" charset="0"/>
                <a:cs typeface="Tahoma" pitchFamily="34" charset="0"/>
              </a:rPr>
              <a:t>scolaire</a:t>
            </a: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ea typeface="Tahoma" pitchFamily="34" charset="0"/>
                <a:cs typeface="Tahoma" pitchFamily="34" charset="0"/>
              </a:rPr>
              <a:t> : 2017/2018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a typeface="Tahoma" pitchFamily="34" charset="0"/>
              <a:cs typeface="Tahoma" pitchFamily="34" charset="0"/>
            </a:endParaRPr>
          </a:p>
        </p:txBody>
      </p:sp>
      <p:pic>
        <p:nvPicPr>
          <p:cNvPr id="30" name="Image 1" descr="UIC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00000000-0008-0000-0000-000002000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589" y="96497"/>
            <a:ext cx="3483867" cy="1188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0" y="2531165"/>
            <a:ext cx="92765" cy="137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2088614" y="2531164"/>
            <a:ext cx="103386" cy="13603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6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667657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521538"/>
            <a:ext cx="12598400" cy="7517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10" name="TextBox 43"/>
          <p:cNvSpPr txBox="1"/>
          <p:nvPr/>
        </p:nvSpPr>
        <p:spPr>
          <a:xfrm>
            <a:off x="3121913" y="6596289"/>
            <a:ext cx="4676543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8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3rd International Conference on Business &amp; Management in Marrakech</a:t>
            </a:r>
          </a:p>
        </p:txBody>
      </p:sp>
      <p:sp>
        <p:nvSpPr>
          <p:cNvPr id="12" name="ZoneTexte 2"/>
          <p:cNvSpPr txBox="1"/>
          <p:nvPr/>
        </p:nvSpPr>
        <p:spPr>
          <a:xfrm>
            <a:off x="4550606" y="318254"/>
            <a:ext cx="3048876" cy="609398"/>
          </a:xfrm>
          <a:prstGeom prst="rect">
            <a:avLst/>
          </a:prstGeom>
          <a:solidFill>
            <a:srgbClr val="34A4CC"/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279400" sx="112000" sy="11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sz="3360" b="1" dirty="0">
                <a:solidFill>
                  <a:schemeClr val="bg1"/>
                </a:solidFill>
                <a:latin typeface="Sansation Light" pitchFamily="2" charset="0"/>
              </a:rPr>
              <a:t>PLAN</a:t>
            </a:r>
          </a:p>
        </p:txBody>
      </p:sp>
      <p:sp>
        <p:nvSpPr>
          <p:cNvPr id="13" name="Larme 17"/>
          <p:cNvSpPr/>
          <p:nvPr/>
        </p:nvSpPr>
        <p:spPr>
          <a:xfrm>
            <a:off x="2443397" y="2465707"/>
            <a:ext cx="705201" cy="6912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B6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60" b="1" dirty="0">
                <a:solidFill>
                  <a:srgbClr val="34A4CC"/>
                </a:solidFill>
                <a:latin typeface="Champagne &amp; Limousines"/>
              </a:rPr>
              <a:t>2</a:t>
            </a:r>
          </a:p>
        </p:txBody>
      </p:sp>
      <p:sp>
        <p:nvSpPr>
          <p:cNvPr id="14" name="Larme 19"/>
          <p:cNvSpPr/>
          <p:nvPr/>
        </p:nvSpPr>
        <p:spPr>
          <a:xfrm>
            <a:off x="2443396" y="4609491"/>
            <a:ext cx="705201" cy="6912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B6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60" b="1" dirty="0" smtClean="0">
                <a:solidFill>
                  <a:srgbClr val="34A4CC"/>
                </a:solidFill>
                <a:latin typeface="Champagne &amp; Limousines"/>
              </a:rPr>
              <a:t>4</a:t>
            </a:r>
            <a:endParaRPr lang="fr-FR" sz="2160" b="1" dirty="0">
              <a:solidFill>
                <a:srgbClr val="34A4CC"/>
              </a:solidFill>
              <a:latin typeface="Champagne &amp; Limousines"/>
            </a:endParaRPr>
          </a:p>
        </p:txBody>
      </p:sp>
      <p:sp>
        <p:nvSpPr>
          <p:cNvPr id="15" name="ZoneTexte 7"/>
          <p:cNvSpPr txBox="1"/>
          <p:nvPr/>
        </p:nvSpPr>
        <p:spPr>
          <a:xfrm>
            <a:off x="3273837" y="3652987"/>
            <a:ext cx="7602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277E9D"/>
                </a:solidFill>
                <a:latin typeface="Champagne &amp; Limousines"/>
              </a:rPr>
              <a:t>Etude de cas pratique</a:t>
            </a:r>
            <a:endParaRPr lang="fr-FR" sz="2400" b="1" dirty="0">
              <a:solidFill>
                <a:srgbClr val="277E9D"/>
              </a:solidFill>
              <a:latin typeface="Champagne &amp; Limousines"/>
            </a:endParaRPr>
          </a:p>
        </p:txBody>
      </p:sp>
      <p:sp>
        <p:nvSpPr>
          <p:cNvPr id="20" name="ZoneTexte 48"/>
          <p:cNvSpPr txBox="1"/>
          <p:nvPr/>
        </p:nvSpPr>
        <p:spPr>
          <a:xfrm>
            <a:off x="3268146" y="4750625"/>
            <a:ext cx="743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277E9D"/>
                </a:solidFill>
                <a:latin typeface="Champagne &amp; Limousines"/>
              </a:rPr>
              <a:t>Conclusion et perspective</a:t>
            </a:r>
            <a:endParaRPr lang="fr-FR" sz="2400" b="1" dirty="0">
              <a:solidFill>
                <a:srgbClr val="277E9D"/>
              </a:solidFill>
              <a:latin typeface="Champagne &amp; Limousines"/>
            </a:endParaRPr>
          </a:p>
        </p:txBody>
      </p:sp>
      <p:sp>
        <p:nvSpPr>
          <p:cNvPr id="21" name="Larme 28"/>
          <p:cNvSpPr/>
          <p:nvPr/>
        </p:nvSpPr>
        <p:spPr>
          <a:xfrm>
            <a:off x="2443398" y="1470656"/>
            <a:ext cx="705201" cy="6912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B6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60" b="1" dirty="0">
                <a:solidFill>
                  <a:srgbClr val="34A4CC"/>
                </a:solidFill>
                <a:latin typeface="Champagne &amp; Limousines"/>
              </a:rPr>
              <a:t>1</a:t>
            </a:r>
          </a:p>
        </p:txBody>
      </p:sp>
      <p:sp>
        <p:nvSpPr>
          <p:cNvPr id="23" name="ZoneTexte 30"/>
          <p:cNvSpPr txBox="1"/>
          <p:nvPr/>
        </p:nvSpPr>
        <p:spPr>
          <a:xfrm>
            <a:off x="3268146" y="1562918"/>
            <a:ext cx="5739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277E9D"/>
                </a:solidFill>
                <a:latin typeface="Champagne &amp; Limousines"/>
              </a:rPr>
              <a:t>Introduction </a:t>
            </a:r>
            <a:endParaRPr lang="fr-FR" sz="2400" b="1" dirty="0">
              <a:solidFill>
                <a:srgbClr val="277E9D"/>
              </a:solidFill>
              <a:latin typeface="Champagne &amp; Limousines"/>
            </a:endParaRPr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37" name="ZoneTexte 7"/>
          <p:cNvSpPr txBox="1"/>
          <p:nvPr/>
        </p:nvSpPr>
        <p:spPr>
          <a:xfrm>
            <a:off x="3268145" y="2581571"/>
            <a:ext cx="7608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solidFill>
                  <a:srgbClr val="277E9D"/>
                </a:solidFill>
                <a:latin typeface="Champagne &amp; Limousines"/>
              </a:rPr>
              <a:t>Définitions et notions théoriques</a:t>
            </a:r>
            <a:endParaRPr lang="fr-FR" sz="2400" b="1" dirty="0">
              <a:solidFill>
                <a:srgbClr val="277E9D"/>
              </a:solidFill>
              <a:latin typeface="Champagne &amp; Limousines"/>
            </a:endParaRPr>
          </a:p>
        </p:txBody>
      </p:sp>
      <p:sp>
        <p:nvSpPr>
          <p:cNvPr id="38" name="Larme 17"/>
          <p:cNvSpPr/>
          <p:nvPr/>
        </p:nvSpPr>
        <p:spPr>
          <a:xfrm>
            <a:off x="2443397" y="3538182"/>
            <a:ext cx="705201" cy="6912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B6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60" b="1" dirty="0" smtClean="0">
                <a:solidFill>
                  <a:srgbClr val="34A4CC"/>
                </a:solidFill>
                <a:latin typeface="Champagne &amp; Limousines"/>
              </a:rPr>
              <a:t>3</a:t>
            </a:r>
            <a:endParaRPr lang="fr-FR" sz="2160" b="1" dirty="0">
              <a:solidFill>
                <a:srgbClr val="34A4CC"/>
              </a:solidFill>
              <a:latin typeface="Champagne &amp; Limousines"/>
            </a:endParaRPr>
          </a:p>
        </p:txBody>
      </p:sp>
      <p:sp>
        <p:nvSpPr>
          <p:cNvPr id="22" name="Diamond 21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Diamond 23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 3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6" name="Flowchart: Process 35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11" name="TextBox 43"/>
            <p:cNvSpPr txBox="1"/>
            <p:nvPr/>
          </p:nvSpPr>
          <p:spPr>
            <a:xfrm>
              <a:off x="6121129" y="6627891"/>
              <a:ext cx="1478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Cours de métrologie</a:t>
              </a:r>
              <a:endParaRPr lang="fr-FR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3363395" y="5682690"/>
            <a:ext cx="4406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fr-FR" sz="2400" b="1" dirty="0" smtClean="0">
                <a:solidFill>
                  <a:srgbClr val="277E9D"/>
                </a:solidFill>
                <a:latin typeface="Champagne &amp; Limousines"/>
              </a:rPr>
              <a:t>Références bibliographiques</a:t>
            </a:r>
            <a:endParaRPr lang="fr-FR" sz="2400" b="1" dirty="0">
              <a:solidFill>
                <a:srgbClr val="277E9D"/>
              </a:solidFill>
              <a:latin typeface="Champagne &amp; Limousines"/>
            </a:endParaRPr>
          </a:p>
        </p:txBody>
      </p:sp>
      <p:sp>
        <p:nvSpPr>
          <p:cNvPr id="26" name="Larme 19"/>
          <p:cNvSpPr/>
          <p:nvPr/>
        </p:nvSpPr>
        <p:spPr>
          <a:xfrm>
            <a:off x="2443396" y="5601238"/>
            <a:ext cx="705201" cy="691277"/>
          </a:xfrm>
          <a:prstGeom prst="ellipse">
            <a:avLst/>
          </a:prstGeom>
          <a:solidFill>
            <a:schemeClr val="bg1"/>
          </a:solidFill>
          <a:ln w="28575">
            <a:solidFill>
              <a:srgbClr val="5AB6D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160" b="1" dirty="0" smtClean="0">
                <a:solidFill>
                  <a:srgbClr val="34A4CC"/>
                </a:solidFill>
                <a:latin typeface="Champagne &amp; Limousines"/>
              </a:rPr>
              <a:t>5</a:t>
            </a:r>
            <a:endParaRPr lang="fr-FR" sz="2160" b="1" dirty="0">
              <a:solidFill>
                <a:srgbClr val="34A4CC"/>
              </a:solidFill>
              <a:latin typeface="Champagne &amp; Limousines"/>
            </a:endParaRPr>
          </a:p>
        </p:txBody>
      </p:sp>
    </p:spTree>
    <p:extLst>
      <p:ext uri="{BB962C8B-B14F-4D97-AF65-F5344CB8AC3E}">
        <p14:creationId xmlns:p14="http://schemas.microsoft.com/office/powerpoint/2010/main" val="42661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/>
      <p:bldP spid="20" grpId="0"/>
      <p:bldP spid="21" grpId="0" animBg="1"/>
      <p:bldP spid="23" grpId="0"/>
      <p:bldP spid="37" grpId="0"/>
      <p:bldP spid="38" grpId="0" animBg="1"/>
      <p:bldP spid="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842545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711124"/>
            <a:ext cx="12598400" cy="76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22" name="ZoneTexte 30"/>
          <p:cNvSpPr txBox="1"/>
          <p:nvPr/>
        </p:nvSpPr>
        <p:spPr>
          <a:xfrm>
            <a:off x="1816275" y="34290"/>
            <a:ext cx="90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bg1"/>
                </a:solidFill>
                <a:latin typeface="Champagne &amp; Limousines"/>
              </a:rPr>
              <a:t>Introduction </a:t>
            </a:r>
            <a:endParaRPr lang="fr-FR" sz="3200" b="1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iamond 31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3" name="Flowchart: Process 32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6121129" y="6627891"/>
              <a:ext cx="51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Titre </a:t>
              </a:r>
              <a:endParaRPr lang="fr-FR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1788795" y="1987413"/>
            <a:ext cx="970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Généralités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Intérêt du sujet proposé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Objectifs </a:t>
            </a:r>
          </a:p>
        </p:txBody>
      </p:sp>
    </p:spTree>
    <p:extLst>
      <p:ext uri="{BB962C8B-B14F-4D97-AF65-F5344CB8AC3E}">
        <p14:creationId xmlns:p14="http://schemas.microsoft.com/office/powerpoint/2010/main" val="177751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842545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711124"/>
            <a:ext cx="12598400" cy="76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22" name="ZoneTexte 30"/>
          <p:cNvSpPr txBox="1"/>
          <p:nvPr/>
        </p:nvSpPr>
        <p:spPr>
          <a:xfrm>
            <a:off x="1816275" y="34290"/>
            <a:ext cx="90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Champagne &amp; Limousines"/>
              </a:rPr>
              <a:t>Définitions et notions </a:t>
            </a:r>
            <a:r>
              <a:rPr lang="fr-FR" sz="3200" b="1" dirty="0" smtClean="0">
                <a:solidFill>
                  <a:schemeClr val="bg1"/>
                </a:solidFill>
                <a:latin typeface="Champagne &amp; Limousines"/>
              </a:rPr>
              <a:t>théoriques</a:t>
            </a:r>
            <a:r>
              <a:rPr lang="fr-FR" sz="3200" b="1" dirty="0" smtClean="0">
                <a:solidFill>
                  <a:schemeClr val="bg1"/>
                </a:solidFill>
                <a:latin typeface="Champagne &amp; Limousines"/>
              </a:rPr>
              <a:t> </a:t>
            </a:r>
            <a:endParaRPr lang="fr-FR" sz="3200" b="1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iamond 31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3" name="Flowchart: Process 32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6121129" y="6627891"/>
              <a:ext cx="51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Titre </a:t>
              </a:r>
              <a:endParaRPr lang="fr-FR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09530" y="1530931"/>
            <a:ext cx="970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Définitions et terminologie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Informations concises et synthétisées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Illustrer par des exemples , des photos, des </a:t>
            </a:r>
            <a:r>
              <a:rPr lang="fr-FR" sz="2800" dirty="0" err="1" smtClean="0"/>
              <a:t>videos</a:t>
            </a:r>
            <a:r>
              <a:rPr lang="fr-FR" sz="2800" dirty="0" smtClean="0"/>
              <a:t>…  </a:t>
            </a:r>
          </a:p>
        </p:txBody>
      </p:sp>
    </p:spTree>
    <p:extLst>
      <p:ext uri="{BB962C8B-B14F-4D97-AF65-F5344CB8AC3E}">
        <p14:creationId xmlns:p14="http://schemas.microsoft.com/office/powerpoint/2010/main" val="133034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842545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711124"/>
            <a:ext cx="12598400" cy="76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sp>
        <p:nvSpPr>
          <p:cNvPr id="22" name="ZoneTexte 30"/>
          <p:cNvSpPr txBox="1"/>
          <p:nvPr/>
        </p:nvSpPr>
        <p:spPr>
          <a:xfrm>
            <a:off x="1816275" y="34290"/>
            <a:ext cx="90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Champagne &amp; Limousines"/>
              </a:rPr>
              <a:t>Etude de cas pratique</a:t>
            </a:r>
          </a:p>
        </p:txBody>
      </p:sp>
      <p:sp>
        <p:nvSpPr>
          <p:cNvPr id="30" name="Diamond 29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iamond 31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3" name="Flowchart: Process 32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6121129" y="6627891"/>
              <a:ext cx="51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Titre </a:t>
              </a:r>
              <a:endParaRPr lang="fr-FR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09530" y="1530931"/>
            <a:ext cx="97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709530" y="1530931"/>
            <a:ext cx="970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Contexte de l’étude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Problématique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Description de l’étude</a:t>
            </a:r>
          </a:p>
        </p:txBody>
      </p:sp>
    </p:spTree>
    <p:extLst>
      <p:ext uri="{BB962C8B-B14F-4D97-AF65-F5344CB8AC3E}">
        <p14:creationId xmlns:p14="http://schemas.microsoft.com/office/powerpoint/2010/main" val="168155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842545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711124"/>
            <a:ext cx="12598400" cy="76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22" name="ZoneTexte 30"/>
          <p:cNvSpPr txBox="1"/>
          <p:nvPr/>
        </p:nvSpPr>
        <p:spPr>
          <a:xfrm>
            <a:off x="1816275" y="34290"/>
            <a:ext cx="90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Champagne &amp; Limousines"/>
              </a:rPr>
              <a:t>Conclusion et perspective</a:t>
            </a:r>
            <a:endParaRPr lang="fr-FR" sz="3200" b="1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iamond 31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3" name="Flowchart: Process 32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6121129" y="6627891"/>
              <a:ext cx="51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Titre </a:t>
              </a:r>
              <a:endParaRPr lang="fr-FR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1709530" y="1530931"/>
            <a:ext cx="9700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Synthèse du travail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Limites et obstacles trouvés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smtClean="0"/>
              <a:t>Perspectives et ouvertures du travail</a:t>
            </a:r>
          </a:p>
        </p:txBody>
      </p:sp>
    </p:spTree>
    <p:extLst>
      <p:ext uri="{BB962C8B-B14F-4D97-AF65-F5344CB8AC3E}">
        <p14:creationId xmlns:p14="http://schemas.microsoft.com/office/powerpoint/2010/main" val="5471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275772" y="0"/>
            <a:ext cx="12467771" cy="842545"/>
          </a:xfrm>
          <a:prstGeom prst="rect">
            <a:avLst/>
          </a:prstGeom>
          <a:solidFill>
            <a:srgbClr val="277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à coins arrondis 5"/>
          <p:cNvSpPr/>
          <p:nvPr/>
        </p:nvSpPr>
        <p:spPr>
          <a:xfrm>
            <a:off x="1" y="711124"/>
            <a:ext cx="12598400" cy="7643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innerShdw blurRad="419100" dist="152400" dir="13500000">
              <a:prstClr val="black">
                <a:alpha val="4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60"/>
          </a:p>
        </p:txBody>
      </p:sp>
      <p:sp>
        <p:nvSpPr>
          <p:cNvPr id="31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030029" y="6356350"/>
            <a:ext cx="2846796" cy="365125"/>
          </a:xfrm>
        </p:spPr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sp>
        <p:nvSpPr>
          <p:cNvPr id="22" name="ZoneTexte 30"/>
          <p:cNvSpPr txBox="1"/>
          <p:nvPr/>
        </p:nvSpPr>
        <p:spPr>
          <a:xfrm>
            <a:off x="1816275" y="34290"/>
            <a:ext cx="9060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>
                <a:solidFill>
                  <a:schemeClr val="bg1"/>
                </a:solidFill>
                <a:latin typeface="Champagne &amp; Limousines"/>
              </a:rPr>
              <a:t>Références bibliographique</a:t>
            </a:r>
            <a:endParaRPr lang="fr-FR" sz="3200" b="1" dirty="0">
              <a:solidFill>
                <a:schemeClr val="bg1"/>
              </a:solidFill>
              <a:latin typeface="Champagne &amp; Limousines"/>
            </a:endParaRPr>
          </a:p>
        </p:txBody>
      </p:sp>
      <p:sp>
        <p:nvSpPr>
          <p:cNvPr id="30" name="Diamond 29"/>
          <p:cNvSpPr/>
          <p:nvPr/>
        </p:nvSpPr>
        <p:spPr>
          <a:xfrm>
            <a:off x="-1122537" y="-693384"/>
            <a:ext cx="2260600" cy="2224315"/>
          </a:xfrm>
          <a:prstGeom prst="diamond">
            <a:avLst/>
          </a:prstGeom>
          <a:solidFill>
            <a:srgbClr val="AAAAA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Diamond 31"/>
          <p:cNvSpPr/>
          <p:nvPr/>
        </p:nvSpPr>
        <p:spPr>
          <a:xfrm>
            <a:off x="-1452327" y="-693384"/>
            <a:ext cx="2260600" cy="2224315"/>
          </a:xfrm>
          <a:prstGeom prst="diamond">
            <a:avLst/>
          </a:prstGeom>
          <a:solidFill>
            <a:srgbClr val="34A4CC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8" name="Group 27"/>
          <p:cNvGrpSpPr/>
          <p:nvPr/>
        </p:nvGrpSpPr>
        <p:grpSpPr>
          <a:xfrm>
            <a:off x="-532014" y="6623362"/>
            <a:ext cx="14043062" cy="281528"/>
            <a:chOff x="-532014" y="6623362"/>
            <a:chExt cx="14043062" cy="281528"/>
          </a:xfrm>
        </p:grpSpPr>
        <p:sp>
          <p:nvSpPr>
            <p:cNvPr id="33" name="Flowchart: Process 32"/>
            <p:cNvSpPr/>
            <p:nvPr/>
          </p:nvSpPr>
          <p:spPr>
            <a:xfrm>
              <a:off x="-532014" y="6647845"/>
              <a:ext cx="14043062" cy="213880"/>
            </a:xfrm>
            <a:prstGeom prst="flowChartProcess">
              <a:avLst/>
            </a:prstGeom>
            <a:gradFill flip="none" rotWithShape="1">
              <a:gsLst>
                <a:gs pos="0">
                  <a:srgbClr val="277E9D"/>
                </a:gs>
                <a:gs pos="25000">
                  <a:srgbClr val="277E9D"/>
                </a:gs>
                <a:gs pos="83000">
                  <a:schemeClr val="bg1"/>
                </a:gs>
                <a:gs pos="100000">
                  <a:srgbClr val="AAAAAA"/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  <p:sp>
          <p:nvSpPr>
            <p:cNvPr id="34" name="TextBox 43"/>
            <p:cNvSpPr txBox="1"/>
            <p:nvPr/>
          </p:nvSpPr>
          <p:spPr>
            <a:xfrm>
              <a:off x="6121129" y="6627891"/>
              <a:ext cx="517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>
                <a:defRPr sz="1200" b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fr-FR" dirty="0" smtClean="0"/>
                <a:t>Titre </a:t>
              </a:r>
              <a:endParaRPr lang="fr-FR" dirty="0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6096000" y="6623362"/>
              <a:ext cx="0" cy="252000"/>
            </a:xfrm>
            <a:prstGeom prst="line">
              <a:avLst/>
            </a:prstGeom>
            <a:ln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rgbClr val="277E9D"/>
                  </a:gs>
                  <a:gs pos="100000">
                    <a:schemeClr val="bg1"/>
                  </a:gs>
                </a:gsLst>
                <a:lin ang="162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1417983" y="1951672"/>
            <a:ext cx="89054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Exemple:</a:t>
            </a:r>
            <a:endParaRPr lang="fr-FR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M.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Mansoor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N.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Mariun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Toudeshki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NIA.Wahab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AU.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Mian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M.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Hojabri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‘‘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Innovating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problem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solving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in power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quality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devices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: A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survey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based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Dynamic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Voltage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Restorer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case (DVR),’’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Renewable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Sustainable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fr-FR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Energy</a:t>
            </a:r>
            <a:r>
              <a:rPr lang="fr-FR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,2016</a:t>
            </a:r>
            <a:r>
              <a:rPr lang="fr-FR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965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179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Baskerville Old Face</vt:lpstr>
      <vt:lpstr>Calibri</vt:lpstr>
      <vt:lpstr>Calibri Light</vt:lpstr>
      <vt:lpstr>Champagne &amp; Limousines</vt:lpstr>
      <vt:lpstr>Helvetica</vt:lpstr>
      <vt:lpstr>Sansation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146</cp:revision>
  <dcterms:created xsi:type="dcterms:W3CDTF">2017-02-22T20:40:39Z</dcterms:created>
  <dcterms:modified xsi:type="dcterms:W3CDTF">2018-04-16T07:40:08Z</dcterms:modified>
</cp:coreProperties>
</file>