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66" r:id="rId3"/>
    <p:sldId id="348" r:id="rId4"/>
    <p:sldId id="258" r:id="rId5"/>
    <p:sldId id="271" r:id="rId6"/>
    <p:sldId id="288" r:id="rId7"/>
    <p:sldId id="268" r:id="rId8"/>
    <p:sldId id="286" r:id="rId9"/>
    <p:sldId id="289" r:id="rId10"/>
    <p:sldId id="269" r:id="rId11"/>
    <p:sldId id="349" r:id="rId12"/>
    <p:sldId id="270" r:id="rId13"/>
    <p:sldId id="277" r:id="rId14"/>
    <p:sldId id="267" r:id="rId15"/>
    <p:sldId id="319" r:id="rId16"/>
    <p:sldId id="350" r:id="rId17"/>
    <p:sldId id="317" r:id="rId18"/>
    <p:sldId id="354" r:id="rId19"/>
    <p:sldId id="329" r:id="rId20"/>
    <p:sldId id="351" r:id="rId21"/>
    <p:sldId id="320" r:id="rId22"/>
    <p:sldId id="352" r:id="rId23"/>
    <p:sldId id="326" r:id="rId24"/>
    <p:sldId id="294" r:id="rId25"/>
    <p:sldId id="296" r:id="rId26"/>
    <p:sldId id="295" r:id="rId27"/>
    <p:sldId id="298" r:id="rId28"/>
    <p:sldId id="297" r:id="rId29"/>
    <p:sldId id="299" r:id="rId30"/>
    <p:sldId id="307" r:id="rId31"/>
    <p:sldId id="336" r:id="rId32"/>
    <p:sldId id="339" r:id="rId33"/>
    <p:sldId id="333" r:id="rId34"/>
    <p:sldId id="314" r:id="rId35"/>
    <p:sldId id="274" r:id="rId36"/>
    <p:sldId id="279" r:id="rId37"/>
    <p:sldId id="346" r:id="rId38"/>
    <p:sldId id="280" r:id="rId39"/>
    <p:sldId id="281" r:id="rId40"/>
    <p:sldId id="355" r:id="rId41"/>
    <p:sldId id="283" r:id="rId42"/>
    <p:sldId id="264" r:id="rId43"/>
    <p:sldId id="261" r:id="rId44"/>
    <p:sldId id="259" r:id="rId45"/>
    <p:sldId id="347" r:id="rId4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33CC"/>
    <a:srgbClr val="FF3300"/>
    <a:srgbClr val="EA745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92" autoAdjust="0"/>
  </p:normalViewPr>
  <p:slideViewPr>
    <p:cSldViewPr>
      <p:cViewPr>
        <p:scale>
          <a:sx n="74" d="100"/>
          <a:sy n="74" d="100"/>
        </p:scale>
        <p:origin x="-104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F7D8A1-67B9-489E-A3B9-4984FCFC6BA3}" type="datetimeFigureOut">
              <a:rPr lang="fr-FR" smtClean="0"/>
              <a:pPr/>
              <a:t>15/10/2017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D2A37A-C839-41CE-94EA-080B855576A9}" type="slidenum">
              <a:rPr lang="fr-FR" smtClean="0"/>
              <a:pPr/>
              <a:t>‹N°›</a:t>
            </a:fld>
            <a:endParaRPr lang="fr-FR"/>
          </a:p>
        </p:txBody>
      </p:sp>
    </p:spTree>
    <p:extLst>
      <p:ext uri="{BB962C8B-B14F-4D97-AF65-F5344CB8AC3E}">
        <p14:creationId xmlns:p14="http://schemas.microsoft.com/office/powerpoint/2010/main" xmlns="" val="391684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BD2A37A-C839-41CE-94EA-080B855576A9}" type="slidenum">
              <a:rPr lang="fr-FR" smtClean="0"/>
              <a:pPr/>
              <a:t>20</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BD2A37A-C839-41CE-94EA-080B855576A9}" type="slidenum">
              <a:rPr lang="fr-FR" smtClean="0"/>
              <a:pPr/>
              <a:t>34</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6C0491A1-05E9-47F7-80B1-6C4F33CF7149}" type="datetimeFigureOut">
              <a:rPr lang="fr-FR" smtClean="0"/>
              <a:pPr/>
              <a:t>15/10/2017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ED7CAD-AF90-4730-9D1C-C2D584BE8E92}"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C0491A1-05E9-47F7-80B1-6C4F33CF7149}" type="datetimeFigureOut">
              <a:rPr lang="fr-FR" smtClean="0"/>
              <a:pPr/>
              <a:t>15/10/2017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ED7CAD-AF90-4730-9D1C-C2D584BE8E92}"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C0491A1-05E9-47F7-80B1-6C4F33CF7149}" type="datetimeFigureOut">
              <a:rPr lang="fr-FR" smtClean="0"/>
              <a:pPr/>
              <a:t>15/10/2017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ED7CAD-AF90-4730-9D1C-C2D584BE8E92}"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C0491A1-05E9-47F7-80B1-6C4F33CF7149}" type="datetimeFigureOut">
              <a:rPr lang="fr-FR" smtClean="0"/>
              <a:pPr/>
              <a:t>15/10/2017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ED7CAD-AF90-4730-9D1C-C2D584BE8E92}"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6C0491A1-05E9-47F7-80B1-6C4F33CF7149}" type="datetimeFigureOut">
              <a:rPr lang="fr-FR" smtClean="0"/>
              <a:pPr/>
              <a:t>15/10/2017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DED7CAD-AF90-4730-9D1C-C2D584BE8E92}"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C0491A1-05E9-47F7-80B1-6C4F33CF7149}" type="datetimeFigureOut">
              <a:rPr lang="fr-FR" smtClean="0"/>
              <a:pPr/>
              <a:t>15/10/2017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DED7CAD-AF90-4730-9D1C-C2D584BE8E92}"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C0491A1-05E9-47F7-80B1-6C4F33CF7149}" type="datetimeFigureOut">
              <a:rPr lang="fr-FR" smtClean="0"/>
              <a:pPr/>
              <a:t>15/10/2017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DED7CAD-AF90-4730-9D1C-C2D584BE8E92}"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6C0491A1-05E9-47F7-80B1-6C4F33CF7149}" type="datetimeFigureOut">
              <a:rPr lang="fr-FR" smtClean="0"/>
              <a:pPr/>
              <a:t>15/10/2017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DED7CAD-AF90-4730-9D1C-C2D584BE8E92}"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C0491A1-05E9-47F7-80B1-6C4F33CF7149}" type="datetimeFigureOut">
              <a:rPr lang="fr-FR" smtClean="0"/>
              <a:pPr/>
              <a:t>15/10/2017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DED7CAD-AF90-4730-9D1C-C2D584BE8E92}"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C0491A1-05E9-47F7-80B1-6C4F33CF7149}" type="datetimeFigureOut">
              <a:rPr lang="fr-FR" smtClean="0"/>
              <a:pPr/>
              <a:t>15/10/2017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DED7CAD-AF90-4730-9D1C-C2D584BE8E92}"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C0491A1-05E9-47F7-80B1-6C4F33CF7149}" type="datetimeFigureOut">
              <a:rPr lang="fr-FR" smtClean="0"/>
              <a:pPr/>
              <a:t>15/10/2017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DED7CAD-AF90-4730-9D1C-C2D584BE8E92}"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491A1-05E9-47F7-80B1-6C4F33CF7149}" type="datetimeFigureOut">
              <a:rPr lang="fr-FR" smtClean="0"/>
              <a:pPr/>
              <a:t>15/10/2017</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ED7CAD-AF90-4730-9D1C-C2D584BE8E92}"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fr.wikibooks.org/wiki/Les_principaux_constituants_de_la_mati%C3%A8re_vivante/Les_constituants_organiques/Lipides" TargetMode="External"/><Relationship Id="rId2" Type="http://schemas.openxmlformats.org/officeDocument/2006/relationships/hyperlink" Target="https://fr.wikibooks.org/wiki/Les_principaux_constituants_de_la_mati%C3%A8re_vivante/Les_constituants_organiques/Glucides" TargetMode="External"/><Relationship Id="rId1" Type="http://schemas.openxmlformats.org/officeDocument/2006/relationships/slideLayout" Target="../slideLayouts/slideLayout7.xml"/><Relationship Id="rId6" Type="http://schemas.openxmlformats.org/officeDocument/2006/relationships/hyperlink" Target="https://fr.wikibooks.org/wiki/Les_principaux_constituants_de_la_mati%C3%A8re_vivante/Les_constituants_organiques/Vitamines" TargetMode="External"/><Relationship Id="rId5" Type="http://schemas.openxmlformats.org/officeDocument/2006/relationships/hyperlink" Target="https://fr.wikibooks.org/wiki/Les_principaux_constituants_de_la_mati%C3%A8re_vivante/Les_constituants_organiques/Acides_nucl%C3%A9iques" TargetMode="External"/><Relationship Id="rId4" Type="http://schemas.openxmlformats.org/officeDocument/2006/relationships/hyperlink" Target="https://fr.wikibooks.org/wiki/Les_principaux_constituants_de_la_mati%C3%A8re_vivante/Les_constituants_organiques/Protid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www.chambon.ac-versailles.fr/science/bioch/"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www.alloprof.qc.ca/BV/pages/s1103.aspx"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effectLst/>
      </p:bgPr>
    </p:bg>
    <p:spTree>
      <p:nvGrpSpPr>
        <p:cNvPr id="1" name=""/>
        <p:cNvGrpSpPr/>
        <p:nvPr/>
      </p:nvGrpSpPr>
      <p:grpSpPr>
        <a:xfrm>
          <a:off x="0" y="0"/>
          <a:ext cx="0" cy="0"/>
          <a:chOff x="0" y="0"/>
          <a:chExt cx="0" cy="0"/>
        </a:xfrm>
      </p:grpSpPr>
      <p:sp useBgFill="1">
        <p:nvSpPr>
          <p:cNvPr id="2" name="Titre 1"/>
          <p:cNvSpPr>
            <a:spLocks noGrp="1"/>
          </p:cNvSpPr>
          <p:nvPr>
            <p:ph type="ctrTitle"/>
          </p:nvPr>
        </p:nvSpPr>
        <p:spPr>
          <a:xfrm>
            <a:off x="683568" y="1340768"/>
            <a:ext cx="7772400" cy="1470025"/>
          </a:xfrm>
        </p:spPr>
        <p:txBody>
          <a:bodyPr>
            <a:normAutofit fontScale="90000"/>
          </a:bodyPr>
          <a:lstStyle/>
          <a:p>
            <a:r>
              <a:rPr lang="fr-FR" dirty="0" smtClean="0"/>
              <a:t/>
            </a:r>
            <a:br>
              <a:rPr lang="fr-FR" dirty="0" smtClean="0"/>
            </a:br>
            <a:r>
              <a:rPr lang="fr-FR" dirty="0" smtClean="0"/>
              <a:t/>
            </a:r>
            <a:br>
              <a:rPr lang="fr-FR" dirty="0" smtClean="0"/>
            </a:br>
            <a:r>
              <a:rPr lang="fr-FR" dirty="0" smtClean="0"/>
              <a:t/>
            </a:r>
            <a:br>
              <a:rPr lang="fr-FR" dirty="0" smtClean="0"/>
            </a:br>
            <a:r>
              <a:rPr lang="fr-FR" b="1" dirty="0" smtClean="0"/>
              <a:t/>
            </a:r>
            <a:br>
              <a:rPr lang="fr-FR" b="1" dirty="0" smtClean="0"/>
            </a:br>
            <a:r>
              <a:rPr lang="fr-FR" b="1" dirty="0" smtClean="0"/>
              <a:t/>
            </a:r>
            <a:br>
              <a:rPr lang="fr-FR" b="1" dirty="0" smtClean="0"/>
            </a:br>
            <a:r>
              <a:rPr lang="fr-FR" b="1" dirty="0" smtClean="0"/>
              <a:t/>
            </a:r>
            <a:br>
              <a:rPr lang="fr-FR" b="1" dirty="0" smtClean="0"/>
            </a:br>
            <a:r>
              <a:rPr lang="fr-FR" b="1" dirty="0" smtClean="0"/>
              <a:t> Cours de Biologie Cellulaire </a:t>
            </a:r>
            <a:br>
              <a:rPr lang="fr-FR" b="1" dirty="0" smtClean="0"/>
            </a:br>
            <a:r>
              <a:rPr lang="fr-FR" b="1" dirty="0" smtClean="0"/>
              <a:t>                                  </a:t>
            </a:r>
            <a:br>
              <a:rPr lang="fr-FR" b="1" dirty="0" smtClean="0"/>
            </a:br>
            <a:r>
              <a:rPr lang="fr-FR" b="1" dirty="0" smtClean="0"/>
              <a:t>                                  </a:t>
            </a:r>
            <a:br>
              <a:rPr lang="fr-FR" b="1" dirty="0" smtClean="0"/>
            </a:br>
            <a:r>
              <a:rPr lang="fr-FR" b="1" dirty="0" smtClean="0"/>
              <a:t>                                 </a:t>
            </a:r>
            <a:r>
              <a:rPr lang="fr-FR" sz="3600" b="1" dirty="0" smtClean="0"/>
              <a:t>Pr </a:t>
            </a:r>
            <a:r>
              <a:rPr lang="fr-FR" sz="3600" b="1" dirty="0" err="1" smtClean="0"/>
              <a:t>Ouadia</a:t>
            </a:r>
            <a:r>
              <a:rPr lang="fr-FR" sz="3600" b="1" dirty="0" smtClean="0"/>
              <a:t> TAZI</a:t>
            </a:r>
            <a:br>
              <a:rPr lang="fr-FR" sz="3600" b="1" dirty="0" smtClean="0"/>
            </a:br>
            <a:r>
              <a:rPr lang="fr-FR" b="1" dirty="0" smtClean="0"/>
              <a:t/>
            </a:r>
            <a:br>
              <a:rPr lang="fr-FR" b="1" dirty="0" smtClean="0"/>
            </a:br>
            <a:r>
              <a:rPr lang="fr-FR" b="1" dirty="0" smtClean="0"/>
              <a:t/>
            </a:r>
            <a:br>
              <a:rPr lang="fr-FR" b="1" dirty="0" smtClean="0"/>
            </a:br>
            <a:r>
              <a:rPr lang="fr-FR" b="1" dirty="0" smtClean="0"/>
              <a:t>                       </a:t>
            </a:r>
            <a:r>
              <a:rPr lang="fr-FR" sz="3100" b="1" dirty="0" smtClean="0"/>
              <a:t>Année universitaire: 2017/2018</a:t>
            </a:r>
            <a:endParaRPr lang="fr-FR" sz="31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23528" y="620688"/>
            <a:ext cx="8568952" cy="5262979"/>
          </a:xfrm>
          <a:prstGeom prst="rect">
            <a:avLst/>
          </a:prstGeom>
          <a:noFill/>
        </p:spPr>
        <p:txBody>
          <a:bodyPr wrap="square" rtlCol="0">
            <a:spAutoFit/>
          </a:bodyPr>
          <a:lstStyle/>
          <a:p>
            <a:r>
              <a:rPr lang="fr-FR" sz="2400" b="1" dirty="0" smtClean="0">
                <a:latin typeface="Times New Roman" pitchFamily="18" charset="0"/>
                <a:cs typeface="Times New Roman" pitchFamily="18" charset="0"/>
              </a:rPr>
              <a:t>Si on monte d'un cran dans l'organisation de la matière</a:t>
            </a:r>
            <a:r>
              <a:rPr lang="fr-FR" sz="2400" dirty="0" smtClean="0">
                <a:latin typeface="Times New Roman" pitchFamily="18" charset="0"/>
                <a:cs typeface="Times New Roman" pitchFamily="18" charset="0"/>
              </a:rPr>
              <a:t>, il y a les </a:t>
            </a:r>
            <a:r>
              <a:rPr lang="fr-FR" sz="2400" b="1" dirty="0" smtClean="0">
                <a:solidFill>
                  <a:srgbClr val="C00000"/>
                </a:solidFill>
                <a:latin typeface="Times New Roman" pitchFamily="18" charset="0"/>
                <a:cs typeface="Times New Roman" pitchFamily="18" charset="0"/>
              </a:rPr>
              <a:t>molécules</a:t>
            </a:r>
            <a:r>
              <a:rPr lang="fr-FR" sz="2400" dirty="0" smtClean="0">
                <a:latin typeface="Times New Roman" pitchFamily="18" charset="0"/>
                <a:cs typeface="Times New Roman" pitchFamily="18" charset="0"/>
              </a:rPr>
              <a:t> qui sont formées d'un </a:t>
            </a:r>
            <a:r>
              <a:rPr lang="fr-FR" sz="2400" b="1" dirty="0" smtClean="0">
                <a:solidFill>
                  <a:schemeClr val="accent6">
                    <a:lumMod val="50000"/>
                  </a:schemeClr>
                </a:solidFill>
                <a:latin typeface="Times New Roman" pitchFamily="18" charset="0"/>
                <a:cs typeface="Times New Roman" pitchFamily="18" charset="0"/>
              </a:rPr>
              <a:t>assemblage d'atomes </a:t>
            </a:r>
            <a:r>
              <a:rPr lang="fr-FR" sz="2400" dirty="0" smtClean="0">
                <a:latin typeface="Times New Roman" pitchFamily="18" charset="0"/>
                <a:cs typeface="Times New Roman" pitchFamily="18" charset="0"/>
              </a:rPr>
              <a:t>qui sont liés entre eux par deux principaux types de liens:</a:t>
            </a:r>
          </a:p>
          <a:p>
            <a:endParaRPr lang="fr-FR" sz="2400" dirty="0" smtClean="0">
              <a:latin typeface="Times New Roman" pitchFamily="18" charset="0"/>
              <a:cs typeface="Times New Roman" pitchFamily="18" charset="0"/>
            </a:endParaRPr>
          </a:p>
          <a:p>
            <a:pPr algn="ctr"/>
            <a:r>
              <a:rPr lang="fr-FR" sz="2400" dirty="0" smtClean="0">
                <a:latin typeface="Times New Roman" pitchFamily="18" charset="0"/>
                <a:cs typeface="Times New Roman" pitchFamily="18" charset="0"/>
              </a:rPr>
              <a:t> </a:t>
            </a:r>
            <a:r>
              <a:rPr lang="fr-FR" sz="2400" b="1" u="sng" dirty="0" smtClean="0">
                <a:solidFill>
                  <a:srgbClr val="FF33CC"/>
                </a:solidFill>
                <a:latin typeface="Times New Roman" pitchFamily="18" charset="0"/>
                <a:cs typeface="Times New Roman" pitchFamily="18" charset="0"/>
              </a:rPr>
              <a:t>les liens ioniques et les liens covalents</a:t>
            </a:r>
            <a:r>
              <a:rPr lang="fr-FR" sz="2400" b="1" dirty="0" smtClean="0">
                <a:solidFill>
                  <a:srgbClr val="FF33CC"/>
                </a:solidFill>
                <a:latin typeface="Times New Roman" pitchFamily="18" charset="0"/>
                <a:cs typeface="Times New Roman" pitchFamily="18" charset="0"/>
              </a:rPr>
              <a:t>:</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Le </a:t>
            </a:r>
            <a:r>
              <a:rPr lang="fr-FR" sz="2400" b="1" dirty="0" smtClean="0">
                <a:solidFill>
                  <a:schemeClr val="accent6">
                    <a:lumMod val="50000"/>
                  </a:schemeClr>
                </a:solidFill>
                <a:latin typeface="Times New Roman" pitchFamily="18" charset="0"/>
                <a:cs typeface="Times New Roman" pitchFamily="18" charset="0"/>
              </a:rPr>
              <a:t>lien ionique</a:t>
            </a:r>
            <a:r>
              <a:rPr lang="fr-FR" sz="2400" dirty="0" smtClean="0">
                <a:latin typeface="Times New Roman" pitchFamily="18" charset="0"/>
                <a:cs typeface="Times New Roman" pitchFamily="18" charset="0"/>
              </a:rPr>
              <a:t> est assuré par un </a:t>
            </a:r>
            <a:r>
              <a:rPr lang="fr-FR" sz="2400" b="1" dirty="0" smtClean="0">
                <a:solidFill>
                  <a:srgbClr val="FF0000"/>
                </a:solidFill>
                <a:latin typeface="Times New Roman" pitchFamily="18" charset="0"/>
                <a:cs typeface="Times New Roman" pitchFamily="18" charset="0"/>
              </a:rPr>
              <a:t>transfert d'électron(s) </a:t>
            </a:r>
            <a:r>
              <a:rPr lang="fr-FR" sz="2400" b="1" dirty="0" smtClean="0">
                <a:latin typeface="Times New Roman" pitchFamily="18" charset="0"/>
                <a:cs typeface="Times New Roman" pitchFamily="18" charset="0"/>
              </a:rPr>
              <a:t>d'un atome à l'autre.</a:t>
            </a:r>
            <a:r>
              <a:rPr lang="fr-FR" sz="2400" dirty="0" smtClean="0">
                <a:latin typeface="Times New Roman" pitchFamily="18" charset="0"/>
                <a:cs typeface="Times New Roman" pitchFamily="18" charset="0"/>
              </a:rPr>
              <a:t> </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On présente ici l'exemple du </a:t>
            </a:r>
            <a:r>
              <a:rPr lang="fr-FR" sz="2400" b="1" u="sng" dirty="0" err="1" smtClean="0">
                <a:solidFill>
                  <a:srgbClr val="00B050"/>
                </a:solidFill>
                <a:latin typeface="Times New Roman" pitchFamily="18" charset="0"/>
                <a:cs typeface="Times New Roman" pitchFamily="18" charset="0"/>
              </a:rPr>
              <a:t>NaCl</a:t>
            </a:r>
            <a:r>
              <a:rPr lang="fr-FR" sz="2400" b="1" u="sng" dirty="0" smtClean="0">
                <a:solidFill>
                  <a:srgbClr val="00B050"/>
                </a:solidFill>
                <a:latin typeface="Times New Roman" pitchFamily="18" charset="0"/>
                <a:cs typeface="Times New Roman" pitchFamily="18" charset="0"/>
              </a:rPr>
              <a:t> (sel): </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le transfert d'un électron du sodium (Na) au chlore (Cl) </a:t>
            </a:r>
            <a:r>
              <a:rPr lang="fr-FR" sz="2400" b="1" dirty="0" smtClean="0">
                <a:latin typeface="Times New Roman" pitchFamily="18" charset="0"/>
                <a:cs typeface="Times New Roman" pitchFamily="18" charset="0"/>
              </a:rPr>
              <a:t>produit une molécule stable, le chlorure de sodium (</a:t>
            </a:r>
            <a:r>
              <a:rPr lang="fr-FR" sz="2400" b="1" dirty="0" err="1" smtClean="0">
                <a:latin typeface="Times New Roman" pitchFamily="18" charset="0"/>
                <a:cs typeface="Times New Roman" pitchFamily="18" charset="0"/>
              </a:rPr>
              <a:t>NaCl</a:t>
            </a:r>
            <a:r>
              <a:rPr lang="fr-FR" sz="2400" b="1" dirty="0" smtClean="0">
                <a:latin typeface="Times New Roman" pitchFamily="18" charset="0"/>
                <a:cs typeface="Times New Roman" pitchFamily="18" charset="0"/>
              </a:rPr>
              <a:t>), </a:t>
            </a:r>
            <a:r>
              <a:rPr lang="fr-FR" sz="2400" dirty="0" smtClean="0">
                <a:latin typeface="Times New Roman" pitchFamily="18" charset="0"/>
                <a:cs typeface="Times New Roman" pitchFamily="18" charset="0"/>
              </a:rPr>
              <a:t>dans lequel les atomes sont sous leur forme ionique (les ions Na</a:t>
            </a:r>
            <a:r>
              <a:rPr lang="fr-FR" sz="2400" baseline="30000" dirty="0" smtClean="0">
                <a:latin typeface="Times New Roman" pitchFamily="18" charset="0"/>
                <a:cs typeface="Times New Roman" pitchFamily="18" charset="0"/>
              </a:rPr>
              <a:t>+</a:t>
            </a:r>
            <a:r>
              <a:rPr lang="fr-FR" sz="2400" dirty="0" smtClean="0">
                <a:latin typeface="Times New Roman" pitchFamily="18" charset="0"/>
                <a:cs typeface="Times New Roman" pitchFamily="18" charset="0"/>
              </a:rPr>
              <a:t> et Cl</a:t>
            </a:r>
            <a:r>
              <a:rPr lang="fr-FR" sz="2400" baseline="30000" dirty="0" smtClean="0">
                <a:latin typeface="Times New Roman" pitchFamily="18" charset="0"/>
                <a:cs typeface="Times New Roman" pitchFamily="18" charset="0"/>
              </a:rPr>
              <a:t>-</a:t>
            </a:r>
            <a:r>
              <a:rPr lang="fr-FR" sz="2400" dirty="0" smtClean="0">
                <a:latin typeface="Times New Roman" pitchFamily="18" charset="0"/>
                <a:cs typeface="Times New Roman" pitchFamily="18" charset="0"/>
              </a:rPr>
              <a:t>).</a:t>
            </a:r>
            <a:endParaRPr lang="fr-FR"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ww2.ggl.ulaval.ca/personnel/bourque/s2/f2.1b.gif"/>
          <p:cNvPicPr>
            <a:picLocks noChangeAspect="1" noChangeArrowheads="1"/>
          </p:cNvPicPr>
          <p:nvPr/>
        </p:nvPicPr>
        <p:blipFill>
          <a:blip r:embed="rId2" cstate="print"/>
          <a:srcRect/>
          <a:stretch>
            <a:fillRect/>
          </a:stretch>
        </p:blipFill>
        <p:spPr bwMode="auto">
          <a:xfrm>
            <a:off x="611560" y="1412776"/>
            <a:ext cx="7416824" cy="432048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755576" y="764704"/>
            <a:ext cx="7848872" cy="1200329"/>
          </a:xfrm>
          <a:prstGeom prst="rect">
            <a:avLst/>
          </a:prstGeom>
          <a:noFill/>
        </p:spPr>
        <p:txBody>
          <a:bodyPr wrap="square" rtlCol="0">
            <a:spAutoFit/>
          </a:bodyPr>
          <a:lstStyle/>
          <a:p>
            <a:r>
              <a:rPr lang="fr-FR" sz="2400" dirty="0" smtClean="0">
                <a:latin typeface="Times New Roman" pitchFamily="18" charset="0"/>
                <a:cs typeface="Times New Roman" pitchFamily="18" charset="0"/>
              </a:rPr>
              <a:t>Dans le </a:t>
            </a:r>
            <a:r>
              <a:rPr lang="fr-FR" sz="2400" b="1" dirty="0" smtClean="0">
                <a:solidFill>
                  <a:schemeClr val="accent6">
                    <a:lumMod val="50000"/>
                  </a:schemeClr>
                </a:solidFill>
                <a:latin typeface="Times New Roman" pitchFamily="18" charset="0"/>
                <a:cs typeface="Times New Roman" pitchFamily="18" charset="0"/>
              </a:rPr>
              <a:t>lien covalent</a:t>
            </a:r>
            <a:r>
              <a:rPr lang="fr-FR" sz="2400" dirty="0" smtClean="0">
                <a:latin typeface="Times New Roman" pitchFamily="18" charset="0"/>
                <a:cs typeface="Times New Roman" pitchFamily="18" charset="0"/>
              </a:rPr>
              <a:t>, les atomes s'unissent par </a:t>
            </a:r>
            <a:r>
              <a:rPr lang="fr-FR" sz="2400" b="1" dirty="0" smtClean="0">
                <a:solidFill>
                  <a:srgbClr val="FF33CC"/>
                </a:solidFill>
                <a:latin typeface="Times New Roman" pitchFamily="18" charset="0"/>
                <a:cs typeface="Times New Roman" pitchFamily="18" charset="0"/>
              </a:rPr>
              <a:t>partage d'électrons</a:t>
            </a:r>
            <a:r>
              <a:rPr lang="fr-FR" sz="2400" dirty="0" smtClean="0">
                <a:solidFill>
                  <a:srgbClr val="FF33CC"/>
                </a:solidFill>
                <a:latin typeface="Times New Roman" pitchFamily="18" charset="0"/>
                <a:cs typeface="Times New Roman" pitchFamily="18" charset="0"/>
              </a:rPr>
              <a:t>.</a:t>
            </a:r>
            <a:r>
              <a:rPr lang="fr-FR" sz="2400" dirty="0" smtClean="0">
                <a:latin typeface="Times New Roman" pitchFamily="18" charset="0"/>
                <a:cs typeface="Times New Roman" pitchFamily="18" charset="0"/>
              </a:rPr>
              <a:t> C'est le cas, par exemple, des gaz hydrogène (H</a:t>
            </a:r>
            <a:r>
              <a:rPr lang="fr-FR" sz="2400" baseline="-25000" dirty="0" smtClean="0">
                <a:latin typeface="Times New Roman" pitchFamily="18" charset="0"/>
                <a:cs typeface="Times New Roman" pitchFamily="18" charset="0"/>
              </a:rPr>
              <a:t>2</a:t>
            </a:r>
            <a:r>
              <a:rPr lang="fr-FR" sz="2400" dirty="0" smtClean="0">
                <a:latin typeface="Times New Roman" pitchFamily="18" charset="0"/>
                <a:cs typeface="Times New Roman" pitchFamily="18" charset="0"/>
              </a:rPr>
              <a:t>), Oxygène (O</a:t>
            </a:r>
            <a:r>
              <a:rPr lang="fr-FR" sz="2400" baseline="-25000" dirty="0" smtClean="0">
                <a:latin typeface="Times New Roman" pitchFamily="18" charset="0"/>
                <a:cs typeface="Times New Roman" pitchFamily="18" charset="0"/>
              </a:rPr>
              <a:t>2</a:t>
            </a:r>
            <a:r>
              <a:rPr lang="fr-FR" sz="2400" dirty="0" smtClean="0">
                <a:latin typeface="Times New Roman" pitchFamily="18" charset="0"/>
                <a:cs typeface="Times New Roman" pitchFamily="18" charset="0"/>
              </a:rPr>
              <a:t>) et chlore (Cl</a:t>
            </a:r>
            <a:r>
              <a:rPr lang="fr-FR" sz="2400" baseline="-25000" dirty="0" smtClean="0">
                <a:latin typeface="Times New Roman" pitchFamily="18" charset="0"/>
                <a:cs typeface="Times New Roman" pitchFamily="18" charset="0"/>
              </a:rPr>
              <a:t>2</a:t>
            </a:r>
            <a:r>
              <a:rPr lang="fr-FR" sz="2400" dirty="0" smtClean="0">
                <a:latin typeface="Times New Roman" pitchFamily="18" charset="0"/>
                <a:cs typeface="Times New Roman" pitchFamily="18" charset="0"/>
              </a:rPr>
              <a:t>).</a:t>
            </a:r>
            <a:endParaRPr lang="fr-FR" sz="2400" dirty="0">
              <a:latin typeface="Times New Roman" pitchFamily="18" charset="0"/>
              <a:cs typeface="Times New Roman" pitchFamily="18" charset="0"/>
            </a:endParaRPr>
          </a:p>
        </p:txBody>
      </p:sp>
      <p:pic>
        <p:nvPicPr>
          <p:cNvPr id="27650" name="Picture 2" descr="http://www2.ggl.ulaval.ca/personnel/bourque/s2/f2.1bb.gif"/>
          <p:cNvPicPr>
            <a:picLocks noChangeAspect="1" noChangeArrowheads="1"/>
          </p:cNvPicPr>
          <p:nvPr/>
        </p:nvPicPr>
        <p:blipFill>
          <a:blip r:embed="rId2" cstate="print"/>
          <a:srcRect/>
          <a:stretch>
            <a:fillRect/>
          </a:stretch>
        </p:blipFill>
        <p:spPr bwMode="auto">
          <a:xfrm>
            <a:off x="827584" y="2420888"/>
            <a:ext cx="7560840" cy="338437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nvGraphicFramePr>
        <p:xfrm>
          <a:off x="251520" y="1412776"/>
          <a:ext cx="8640960" cy="5267650"/>
        </p:xfrm>
        <a:graphic>
          <a:graphicData uri="http://schemas.openxmlformats.org/drawingml/2006/table">
            <a:tbl>
              <a:tblPr/>
              <a:tblGrid>
                <a:gridCol w="4392488"/>
                <a:gridCol w="4248472"/>
              </a:tblGrid>
              <a:tr h="473916">
                <a:tc>
                  <a:txBody>
                    <a:bodyPr/>
                    <a:lstStyle/>
                    <a:p>
                      <a:pPr algn="ctr">
                        <a:lnSpc>
                          <a:spcPct val="115000"/>
                        </a:lnSpc>
                        <a:spcAft>
                          <a:spcPts val="0"/>
                        </a:spcAft>
                      </a:pPr>
                      <a:r>
                        <a:rPr lang="fr-FR" sz="2400" b="1" dirty="0">
                          <a:solidFill>
                            <a:srgbClr val="FFFFFF"/>
                          </a:solidFill>
                          <a:latin typeface="Times New Roman"/>
                          <a:ea typeface="Times New Roman"/>
                          <a:cs typeface="Times New Roman"/>
                        </a:rPr>
                        <a:t>Corps organique</a:t>
                      </a:r>
                      <a:endParaRPr lang="fr-FR" sz="2400" dirty="0">
                        <a:latin typeface="Calibri"/>
                        <a:ea typeface="Calibri"/>
                        <a:cs typeface="Times New Roman"/>
                      </a:endParaRPr>
                    </a:p>
                  </a:txBody>
                  <a:tcPr marL="38100" marR="38100" marT="38100" marB="38100">
                    <a:lnL>
                      <a:noFill/>
                    </a:lnL>
                    <a:lnR>
                      <a:noFill/>
                    </a:lnR>
                    <a:lnT>
                      <a:noFill/>
                    </a:lnT>
                    <a:lnB>
                      <a:noFill/>
                    </a:lnB>
                    <a:solidFill>
                      <a:srgbClr val="9F0050"/>
                    </a:solidFill>
                  </a:tcPr>
                </a:tc>
                <a:tc>
                  <a:txBody>
                    <a:bodyPr/>
                    <a:lstStyle/>
                    <a:p>
                      <a:pPr algn="ctr">
                        <a:lnSpc>
                          <a:spcPct val="115000"/>
                        </a:lnSpc>
                        <a:spcAft>
                          <a:spcPts val="0"/>
                        </a:spcAft>
                      </a:pPr>
                      <a:r>
                        <a:rPr lang="fr-FR" sz="2400" b="1" dirty="0">
                          <a:solidFill>
                            <a:srgbClr val="FFFFFF"/>
                          </a:solidFill>
                          <a:latin typeface="Times New Roman"/>
                          <a:ea typeface="Times New Roman"/>
                          <a:cs typeface="Times New Roman"/>
                        </a:rPr>
                        <a:t>Corps minéral</a:t>
                      </a:r>
                      <a:endParaRPr lang="fr-FR" sz="2400" dirty="0">
                        <a:latin typeface="Calibri"/>
                        <a:ea typeface="Calibri"/>
                        <a:cs typeface="Times New Roman"/>
                      </a:endParaRPr>
                    </a:p>
                  </a:txBody>
                  <a:tcPr marL="38100" marR="38100" marT="38100" marB="38100">
                    <a:lnL>
                      <a:noFill/>
                    </a:lnL>
                    <a:lnR>
                      <a:noFill/>
                    </a:lnR>
                    <a:lnT>
                      <a:noFill/>
                    </a:lnT>
                    <a:lnB>
                      <a:noFill/>
                    </a:lnB>
                    <a:solidFill>
                      <a:srgbClr val="00008C"/>
                    </a:solidFill>
                  </a:tcPr>
                </a:tc>
              </a:tr>
              <a:tr h="1575517">
                <a:tc>
                  <a:txBody>
                    <a:bodyPr/>
                    <a:lstStyle/>
                    <a:p>
                      <a:pPr>
                        <a:lnSpc>
                          <a:spcPct val="115000"/>
                        </a:lnSpc>
                        <a:spcAft>
                          <a:spcPts val="0"/>
                        </a:spcAft>
                      </a:pPr>
                      <a:r>
                        <a:rPr lang="fr-FR" sz="2000" b="1" dirty="0">
                          <a:latin typeface="Times New Roman"/>
                          <a:ea typeface="Times New Roman"/>
                          <a:cs typeface="Times New Roman"/>
                        </a:rPr>
                        <a:t>C'est un corps dont la molécule </a:t>
                      </a:r>
                      <a:r>
                        <a:rPr lang="fr-FR" sz="2000" b="1" dirty="0">
                          <a:solidFill>
                            <a:srgbClr val="FF0000"/>
                          </a:solidFill>
                          <a:latin typeface="Times New Roman"/>
                          <a:ea typeface="Times New Roman"/>
                          <a:cs typeface="Times New Roman"/>
                        </a:rPr>
                        <a:t>comprend l'atome de carbone C</a:t>
                      </a:r>
                      <a:r>
                        <a:rPr lang="fr-FR" sz="2000" b="1" dirty="0">
                          <a:latin typeface="Times New Roman"/>
                          <a:ea typeface="Times New Roman"/>
                          <a:cs typeface="Times New Roman"/>
                        </a:rPr>
                        <a:t>, </a:t>
                      </a:r>
                      <a:r>
                        <a:rPr lang="fr-FR" sz="2000" b="1" dirty="0">
                          <a:solidFill>
                            <a:schemeClr val="tx1"/>
                          </a:solidFill>
                          <a:latin typeface="Times New Roman"/>
                          <a:ea typeface="Times New Roman"/>
                          <a:cs typeface="Times New Roman"/>
                        </a:rPr>
                        <a:t>sauf le dioxyde de carbone CO</a:t>
                      </a:r>
                      <a:r>
                        <a:rPr lang="fr-FR" sz="2000" b="1" baseline="-25000" dirty="0">
                          <a:solidFill>
                            <a:schemeClr val="tx1"/>
                          </a:solidFill>
                          <a:latin typeface="Times New Roman"/>
                          <a:ea typeface="Times New Roman"/>
                          <a:cs typeface="Times New Roman"/>
                        </a:rPr>
                        <a:t>2</a:t>
                      </a:r>
                      <a:r>
                        <a:rPr lang="fr-FR" sz="2000" b="1" dirty="0">
                          <a:solidFill>
                            <a:schemeClr val="tx1"/>
                          </a:solidFill>
                          <a:latin typeface="Times New Roman"/>
                          <a:ea typeface="Times New Roman"/>
                          <a:cs typeface="Times New Roman"/>
                        </a:rPr>
                        <a:t>et les carbonates </a:t>
                      </a:r>
                      <a:r>
                        <a:rPr lang="fr-FR" sz="2000" b="1" dirty="0" smtClean="0">
                          <a:solidFill>
                            <a:schemeClr val="tx1"/>
                          </a:solidFill>
                          <a:latin typeface="Times New Roman"/>
                          <a:ea typeface="Times New Roman"/>
                          <a:cs typeface="Times New Roman"/>
                        </a:rPr>
                        <a:t>(</a:t>
                      </a:r>
                      <a:r>
                        <a:rPr lang="fr-FR" sz="2000" b="1" dirty="0">
                          <a:solidFill>
                            <a:schemeClr val="tx1"/>
                          </a:solidFill>
                          <a:latin typeface="Times New Roman"/>
                          <a:ea typeface="Times New Roman"/>
                          <a:cs typeface="Times New Roman"/>
                        </a:rPr>
                        <a:t>CO</a:t>
                      </a:r>
                      <a:r>
                        <a:rPr lang="fr-FR" sz="2000" b="1" baseline="-25000" dirty="0">
                          <a:solidFill>
                            <a:schemeClr val="tx1"/>
                          </a:solidFill>
                          <a:latin typeface="Times New Roman"/>
                          <a:ea typeface="Times New Roman"/>
                          <a:cs typeface="Times New Roman"/>
                        </a:rPr>
                        <a:t>3</a:t>
                      </a:r>
                      <a:r>
                        <a:rPr lang="fr-FR" sz="2000" b="1" dirty="0">
                          <a:solidFill>
                            <a:schemeClr val="tx1"/>
                          </a:solidFill>
                          <a:latin typeface="Times New Roman"/>
                          <a:ea typeface="Times New Roman"/>
                          <a:cs typeface="Times New Roman"/>
                        </a:rPr>
                        <a:t>).</a:t>
                      </a:r>
                      <a:endParaRPr lang="fr-FR" sz="2000" dirty="0">
                        <a:solidFill>
                          <a:schemeClr val="tx1"/>
                        </a:solidFill>
                        <a:latin typeface="Calibri"/>
                        <a:ea typeface="Calibri"/>
                        <a:cs typeface="Times New Roman"/>
                      </a:endParaRPr>
                    </a:p>
                  </a:txBody>
                  <a:tcPr marL="38100" marR="38100" marT="38100" marB="38100">
                    <a:lnL>
                      <a:noFill/>
                    </a:lnL>
                    <a:lnR>
                      <a:noFill/>
                    </a:lnR>
                    <a:lnT>
                      <a:noFill/>
                    </a:lnT>
                    <a:lnB>
                      <a:noFill/>
                    </a:lnB>
                    <a:solidFill>
                      <a:srgbClr val="FFD5EA"/>
                    </a:solidFill>
                  </a:tcPr>
                </a:tc>
                <a:tc>
                  <a:txBody>
                    <a:bodyPr/>
                    <a:lstStyle/>
                    <a:p>
                      <a:pPr>
                        <a:lnSpc>
                          <a:spcPct val="115000"/>
                        </a:lnSpc>
                        <a:spcAft>
                          <a:spcPts val="0"/>
                        </a:spcAft>
                      </a:pPr>
                      <a:r>
                        <a:rPr lang="fr-FR" sz="2000" b="1" dirty="0">
                          <a:latin typeface="Times New Roman"/>
                          <a:ea typeface="Times New Roman"/>
                          <a:cs typeface="Times New Roman"/>
                        </a:rPr>
                        <a:t>C'est un corps dont la molécule </a:t>
                      </a:r>
                      <a:r>
                        <a:rPr lang="fr-FR" sz="2000" b="1" dirty="0">
                          <a:solidFill>
                            <a:srgbClr val="FF0000"/>
                          </a:solidFill>
                          <a:latin typeface="Times New Roman"/>
                          <a:ea typeface="Times New Roman"/>
                          <a:cs typeface="Times New Roman"/>
                        </a:rPr>
                        <a:t>ne comprend pas l'atome de carbone</a:t>
                      </a:r>
                      <a:r>
                        <a:rPr lang="fr-FR" sz="2000" b="1" dirty="0">
                          <a:latin typeface="Times New Roman"/>
                          <a:ea typeface="Times New Roman"/>
                          <a:cs typeface="Times New Roman"/>
                        </a:rPr>
                        <a:t>; sont considérés comme corps minéraux: le dioxyde de carbone CO</a:t>
                      </a:r>
                      <a:r>
                        <a:rPr lang="fr-FR" sz="2000" b="1" baseline="-25000" dirty="0">
                          <a:latin typeface="Times New Roman"/>
                          <a:ea typeface="Times New Roman"/>
                          <a:cs typeface="Times New Roman"/>
                        </a:rPr>
                        <a:t>2</a:t>
                      </a:r>
                      <a:r>
                        <a:rPr lang="fr-FR" sz="2000" b="1" dirty="0">
                          <a:latin typeface="Times New Roman"/>
                          <a:ea typeface="Times New Roman"/>
                          <a:cs typeface="Times New Roman"/>
                        </a:rPr>
                        <a:t>et les carbonates </a:t>
                      </a:r>
                      <a:r>
                        <a:rPr lang="fr-FR" sz="2000" b="1" dirty="0" smtClean="0">
                          <a:latin typeface="Times New Roman"/>
                          <a:ea typeface="Times New Roman"/>
                          <a:cs typeface="Times New Roman"/>
                        </a:rPr>
                        <a:t>(</a:t>
                      </a:r>
                      <a:r>
                        <a:rPr lang="fr-FR" sz="2000" b="1" dirty="0">
                          <a:latin typeface="Times New Roman"/>
                          <a:ea typeface="Times New Roman"/>
                          <a:cs typeface="Times New Roman"/>
                        </a:rPr>
                        <a:t>CO</a:t>
                      </a:r>
                      <a:r>
                        <a:rPr lang="fr-FR" sz="2000" b="1" baseline="-25000" dirty="0">
                          <a:latin typeface="Times New Roman"/>
                          <a:ea typeface="Times New Roman"/>
                          <a:cs typeface="Times New Roman"/>
                        </a:rPr>
                        <a:t>3</a:t>
                      </a:r>
                      <a:r>
                        <a:rPr lang="fr-FR" sz="2000" b="1" dirty="0">
                          <a:latin typeface="Times New Roman"/>
                          <a:ea typeface="Times New Roman"/>
                          <a:cs typeface="Times New Roman"/>
                        </a:rPr>
                        <a:t>).</a:t>
                      </a:r>
                      <a:endParaRPr lang="fr-FR" sz="2000" dirty="0">
                        <a:latin typeface="Calibri"/>
                        <a:ea typeface="Calibri"/>
                        <a:cs typeface="Times New Roman"/>
                      </a:endParaRPr>
                    </a:p>
                  </a:txBody>
                  <a:tcPr marL="38100" marR="38100" marT="38100" marB="38100">
                    <a:lnL>
                      <a:noFill/>
                    </a:lnL>
                    <a:lnR>
                      <a:noFill/>
                    </a:lnR>
                    <a:lnT>
                      <a:noFill/>
                    </a:lnT>
                    <a:lnB>
                      <a:noFill/>
                    </a:lnB>
                    <a:solidFill>
                      <a:srgbClr val="D2D2FF"/>
                    </a:solidFill>
                  </a:tcPr>
                </a:tc>
              </a:tr>
              <a:tr h="473916">
                <a:tc>
                  <a:txBody>
                    <a:bodyPr/>
                    <a:lstStyle/>
                    <a:p>
                      <a:pPr algn="ctr">
                        <a:lnSpc>
                          <a:spcPct val="115000"/>
                        </a:lnSpc>
                        <a:spcAft>
                          <a:spcPts val="0"/>
                        </a:spcAft>
                      </a:pPr>
                      <a:r>
                        <a:rPr lang="fr-FR" sz="2400" b="1" dirty="0">
                          <a:solidFill>
                            <a:srgbClr val="FFFFFF"/>
                          </a:solidFill>
                          <a:latin typeface="Times New Roman"/>
                          <a:ea typeface="Times New Roman"/>
                          <a:cs typeface="Times New Roman"/>
                        </a:rPr>
                        <a:t>Exemples</a:t>
                      </a:r>
                      <a:endParaRPr lang="fr-FR" sz="2400" dirty="0">
                        <a:latin typeface="Calibri"/>
                        <a:ea typeface="Calibri"/>
                        <a:cs typeface="Times New Roman"/>
                      </a:endParaRPr>
                    </a:p>
                  </a:txBody>
                  <a:tcPr marL="38100" marR="38100" marT="38100" marB="38100">
                    <a:lnL>
                      <a:noFill/>
                    </a:lnL>
                    <a:lnR>
                      <a:noFill/>
                    </a:lnR>
                    <a:lnT>
                      <a:noFill/>
                    </a:lnT>
                    <a:lnB>
                      <a:noFill/>
                    </a:lnB>
                    <a:solidFill>
                      <a:srgbClr val="9F0050"/>
                    </a:solidFill>
                  </a:tcPr>
                </a:tc>
                <a:tc>
                  <a:txBody>
                    <a:bodyPr/>
                    <a:lstStyle/>
                    <a:p>
                      <a:pPr algn="ctr">
                        <a:lnSpc>
                          <a:spcPct val="115000"/>
                        </a:lnSpc>
                        <a:spcAft>
                          <a:spcPts val="0"/>
                        </a:spcAft>
                      </a:pPr>
                      <a:r>
                        <a:rPr lang="fr-FR" sz="2400" b="1" dirty="0">
                          <a:solidFill>
                            <a:srgbClr val="FFFFFF"/>
                          </a:solidFill>
                          <a:latin typeface="Times New Roman"/>
                          <a:ea typeface="Times New Roman"/>
                          <a:cs typeface="Times New Roman"/>
                        </a:rPr>
                        <a:t>Exemples</a:t>
                      </a:r>
                      <a:endParaRPr lang="fr-FR" sz="2400" dirty="0">
                        <a:latin typeface="Calibri"/>
                        <a:ea typeface="Calibri"/>
                        <a:cs typeface="Times New Roman"/>
                      </a:endParaRPr>
                    </a:p>
                  </a:txBody>
                  <a:tcPr marL="38100" marR="38100" marT="38100" marB="38100">
                    <a:lnL>
                      <a:noFill/>
                    </a:lnL>
                    <a:lnR>
                      <a:noFill/>
                    </a:lnR>
                    <a:lnT>
                      <a:noFill/>
                    </a:lnT>
                    <a:lnB>
                      <a:noFill/>
                    </a:lnB>
                    <a:solidFill>
                      <a:srgbClr val="00008C"/>
                    </a:solidFill>
                  </a:tcPr>
                </a:tc>
              </a:tr>
              <a:tr h="2445202">
                <a:tc>
                  <a:txBody>
                    <a:bodyPr/>
                    <a:lstStyle/>
                    <a:p>
                      <a:pPr>
                        <a:lnSpc>
                          <a:spcPct val="115000"/>
                        </a:lnSpc>
                        <a:spcAft>
                          <a:spcPts val="0"/>
                        </a:spcAft>
                      </a:pPr>
                      <a:r>
                        <a:rPr lang="fr-FR" sz="2400" b="1" dirty="0">
                          <a:latin typeface="Times New Roman"/>
                          <a:ea typeface="Times New Roman"/>
                          <a:cs typeface="Times New Roman"/>
                        </a:rPr>
                        <a:t>Les aliments organiques: </a:t>
                      </a:r>
                      <a:r>
                        <a:rPr lang="fr-FR" sz="2000" b="1" dirty="0">
                          <a:solidFill>
                            <a:srgbClr val="00B050"/>
                          </a:solidFill>
                          <a:latin typeface="Times New Roman"/>
                          <a:ea typeface="Times New Roman"/>
                          <a:cs typeface="Times New Roman"/>
                        </a:rPr>
                        <a:t>glucides, lipides, protides et vitamines;</a:t>
                      </a:r>
                      <a:r>
                        <a:rPr lang="fr-FR" sz="2000" b="1" dirty="0">
                          <a:latin typeface="Times New Roman"/>
                          <a:ea typeface="Times New Roman"/>
                          <a:cs typeface="Times New Roman"/>
                        </a:rPr>
                        <a:t> </a:t>
                      </a:r>
                      <a:endParaRPr lang="fr-FR" sz="1400" dirty="0">
                        <a:latin typeface="Calibri"/>
                        <a:ea typeface="Calibri"/>
                        <a:cs typeface="Times New Roman"/>
                      </a:endParaRPr>
                    </a:p>
                  </a:txBody>
                  <a:tcPr marL="38100" marR="38100" marT="38100" marB="38100">
                    <a:lnL>
                      <a:noFill/>
                    </a:lnL>
                    <a:lnR>
                      <a:noFill/>
                    </a:lnR>
                    <a:lnT>
                      <a:noFill/>
                    </a:lnT>
                    <a:lnB>
                      <a:noFill/>
                    </a:lnB>
                    <a:solidFill>
                      <a:srgbClr val="FFD5EA"/>
                    </a:solidFill>
                  </a:tcPr>
                </a:tc>
                <a:tc>
                  <a:txBody>
                    <a:bodyPr/>
                    <a:lstStyle/>
                    <a:p>
                      <a:pPr>
                        <a:lnSpc>
                          <a:spcPct val="115000"/>
                        </a:lnSpc>
                        <a:spcAft>
                          <a:spcPts val="0"/>
                        </a:spcAft>
                      </a:pPr>
                      <a:r>
                        <a:rPr lang="fr-FR" sz="2000" b="1" dirty="0">
                          <a:solidFill>
                            <a:srgbClr val="00B050"/>
                          </a:solidFill>
                          <a:latin typeface="Times New Roman"/>
                          <a:ea typeface="Times New Roman"/>
                          <a:cs typeface="Times New Roman"/>
                        </a:rPr>
                        <a:t>L'eau, les sels minéraux, les gaz composant notre atmosphère (CO</a:t>
                      </a:r>
                      <a:r>
                        <a:rPr lang="fr-FR" sz="2000" b="1" baseline="-25000" dirty="0">
                          <a:solidFill>
                            <a:srgbClr val="00B050"/>
                          </a:solidFill>
                          <a:latin typeface="Times New Roman"/>
                          <a:ea typeface="Times New Roman"/>
                          <a:cs typeface="Times New Roman"/>
                        </a:rPr>
                        <a:t>2</a:t>
                      </a:r>
                      <a:r>
                        <a:rPr lang="fr-FR" sz="2000" b="1" dirty="0">
                          <a:solidFill>
                            <a:srgbClr val="00B050"/>
                          </a:solidFill>
                          <a:latin typeface="Times New Roman"/>
                          <a:ea typeface="Times New Roman"/>
                          <a:cs typeface="Times New Roman"/>
                        </a:rPr>
                        <a:t>compris),</a:t>
                      </a:r>
                      <a:r>
                        <a:rPr lang="fr-FR" sz="2000" b="1" dirty="0">
                          <a:latin typeface="Times New Roman"/>
                          <a:ea typeface="Times New Roman"/>
                          <a:cs typeface="Times New Roman"/>
                        </a:rPr>
                        <a:t> </a:t>
                      </a:r>
                      <a:endParaRPr lang="fr-FR" sz="1400" dirty="0">
                        <a:latin typeface="Calibri"/>
                        <a:ea typeface="Calibri"/>
                        <a:cs typeface="Times New Roman"/>
                      </a:endParaRPr>
                    </a:p>
                  </a:txBody>
                  <a:tcPr marL="38100" marR="38100" marT="38100" marB="38100">
                    <a:lnL>
                      <a:noFill/>
                    </a:lnL>
                    <a:lnR>
                      <a:noFill/>
                    </a:lnR>
                    <a:lnT>
                      <a:noFill/>
                    </a:lnT>
                    <a:lnB>
                      <a:noFill/>
                    </a:lnB>
                    <a:solidFill>
                      <a:srgbClr val="D2D2FF"/>
                    </a:solidFill>
                  </a:tcPr>
                </a:tc>
              </a:tr>
            </a:tbl>
          </a:graphicData>
        </a:graphic>
      </p:graphicFrame>
      <p:graphicFrame>
        <p:nvGraphicFramePr>
          <p:cNvPr id="3" name="Tableau 2"/>
          <p:cNvGraphicFramePr>
            <a:graphicFrameLocks noGrp="1"/>
          </p:cNvGraphicFramePr>
          <p:nvPr/>
        </p:nvGraphicFramePr>
        <p:xfrm>
          <a:off x="1547664" y="548680"/>
          <a:ext cx="6096000" cy="410718"/>
        </p:xfrm>
        <a:graphic>
          <a:graphicData uri="http://schemas.openxmlformats.org/drawingml/2006/table">
            <a:tbl>
              <a:tblPr/>
              <a:tblGrid>
                <a:gridCol w="6096000"/>
              </a:tblGrid>
              <a:tr h="0">
                <a:tc>
                  <a:txBody>
                    <a:bodyPr/>
                    <a:lstStyle/>
                    <a:p>
                      <a:pPr algn="ctr">
                        <a:lnSpc>
                          <a:spcPct val="115000"/>
                        </a:lnSpc>
                        <a:spcAft>
                          <a:spcPts val="0"/>
                        </a:spcAft>
                      </a:pPr>
                      <a:r>
                        <a:rPr lang="fr-FR" sz="1800" b="1" dirty="0">
                          <a:solidFill>
                            <a:srgbClr val="FBCE7B"/>
                          </a:solidFill>
                          <a:latin typeface="Verdana"/>
                          <a:ea typeface="Times New Roman"/>
                          <a:cs typeface="Times New Roman"/>
                        </a:rPr>
                        <a:t>Corps organique - Corps minéral</a:t>
                      </a:r>
                      <a:endParaRPr lang="fr-FR" sz="1100" dirty="0">
                        <a:latin typeface="Calibri"/>
                        <a:ea typeface="Calibri"/>
                        <a:cs typeface="Times New Roman"/>
                      </a:endParaRPr>
                    </a:p>
                  </a:txBody>
                  <a:tcPr marL="47625" marR="47625" marT="47625" marB="47625" anchor="ctr">
                    <a:lnL>
                      <a:noFill/>
                    </a:lnL>
                    <a:lnR>
                      <a:noFill/>
                    </a:lnR>
                    <a:lnT>
                      <a:noFill/>
                    </a:lnT>
                    <a:lnB>
                      <a:noFill/>
                    </a:lnB>
                    <a:solidFill>
                      <a:srgbClr val="9F0000"/>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23528" y="548680"/>
            <a:ext cx="8568952" cy="7386638"/>
          </a:xfrm>
          <a:prstGeom prst="rect">
            <a:avLst/>
          </a:prstGeom>
          <a:noFill/>
        </p:spPr>
        <p:txBody>
          <a:bodyPr wrap="square" rtlCol="0">
            <a:spAutoFit/>
          </a:bodyPr>
          <a:lstStyle/>
          <a:p>
            <a:r>
              <a:rPr lang="fr-FR" sz="2800" b="1" dirty="0" smtClean="0">
                <a:solidFill>
                  <a:srgbClr val="FF0000"/>
                </a:solidFill>
                <a:latin typeface="Times New Roman" pitchFamily="18" charset="0"/>
                <a:cs typeface="Times New Roman" pitchFamily="18" charset="0"/>
              </a:rPr>
              <a:t>II/ La composition chimique de la matière vivante</a:t>
            </a:r>
            <a:r>
              <a:rPr lang="fr-FR" sz="2800" dirty="0" smtClean="0">
                <a:solidFill>
                  <a:srgbClr val="FF0000"/>
                </a:solidFill>
                <a:latin typeface="Times New Roman" pitchFamily="18" charset="0"/>
                <a:cs typeface="Times New Roman" pitchFamily="18" charset="0"/>
              </a:rPr>
              <a:t> </a:t>
            </a:r>
            <a:r>
              <a:rPr lang="fr-FR" dirty="0" smtClean="0"/>
              <a:t/>
            </a:r>
            <a:br>
              <a:rPr lang="fr-FR" dirty="0" smtClean="0"/>
            </a:br>
            <a:r>
              <a:rPr lang="fr-FR" dirty="0" smtClean="0"/>
              <a:t/>
            </a:r>
            <a:br>
              <a:rPr lang="fr-FR" dirty="0" smtClean="0"/>
            </a:br>
            <a:r>
              <a:rPr lang="fr-FR" sz="2000" dirty="0" smtClean="0"/>
              <a:t> </a:t>
            </a:r>
            <a:r>
              <a:rPr lang="fr-FR" sz="2000" dirty="0" smtClean="0">
                <a:latin typeface="Times New Roman" panose="02020603050405020304" pitchFamily="18" charset="0"/>
                <a:cs typeface="Times New Roman" panose="02020603050405020304" pitchFamily="18" charset="0"/>
              </a:rPr>
              <a:t>On distingue </a:t>
            </a:r>
            <a:r>
              <a:rPr lang="fr-FR" sz="2400" b="1" u="sng" dirty="0" smtClean="0">
                <a:latin typeface="Times New Roman" panose="02020603050405020304" pitchFamily="18" charset="0"/>
                <a:cs typeface="Times New Roman" panose="02020603050405020304" pitchFamily="18" charset="0"/>
              </a:rPr>
              <a:t>2 grands groupes </a:t>
            </a:r>
            <a:r>
              <a:rPr lang="fr-FR" sz="2000" u="sng" dirty="0" smtClean="0">
                <a:latin typeface="Times New Roman" panose="02020603050405020304" pitchFamily="18" charset="0"/>
                <a:cs typeface="Times New Roman" panose="02020603050405020304" pitchFamily="18" charset="0"/>
              </a:rPr>
              <a:t>: </a:t>
            </a:r>
          </a:p>
          <a:p>
            <a:endParaRPr lang="fr-FR" u="sng"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 Les </a:t>
            </a:r>
            <a:r>
              <a:rPr lang="fr-FR" sz="2400" b="1" dirty="0" smtClean="0">
                <a:latin typeface="Times New Roman" panose="02020603050405020304" pitchFamily="18" charset="0"/>
                <a:cs typeface="Times New Roman" panose="02020603050405020304" pitchFamily="18" charset="0"/>
              </a:rPr>
              <a:t>substances organiques</a:t>
            </a:r>
          </a:p>
          <a:p>
            <a:endParaRPr lang="fr-FR" b="1" i="1"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 Les </a:t>
            </a:r>
            <a:r>
              <a:rPr lang="fr-FR" sz="2400" b="1" dirty="0" smtClean="0">
                <a:latin typeface="Times New Roman" panose="02020603050405020304" pitchFamily="18" charset="0"/>
                <a:cs typeface="Times New Roman" panose="02020603050405020304" pitchFamily="18" charset="0"/>
              </a:rPr>
              <a:t>substances minérales </a:t>
            </a:r>
            <a:r>
              <a:rPr lang="fr-FR" dirty="0" smtClean="0">
                <a:latin typeface="Times New Roman" panose="02020603050405020304" pitchFamily="18" charset="0"/>
                <a:cs typeface="Times New Roman" panose="02020603050405020304" pitchFamily="18" charset="0"/>
              </a:rPr>
              <a:t/>
            </a:r>
            <a:br>
              <a:rPr lang="fr-FR" dirty="0" smtClean="0">
                <a:latin typeface="Times New Roman" panose="02020603050405020304" pitchFamily="18" charset="0"/>
                <a:cs typeface="Times New Roman" panose="02020603050405020304" pitchFamily="18" charset="0"/>
              </a:rPr>
            </a:br>
            <a:r>
              <a:rPr lang="fr-FR" dirty="0" smtClean="0">
                <a:latin typeface="Times New Roman" panose="02020603050405020304" pitchFamily="18" charset="0"/>
                <a:cs typeface="Times New Roman" panose="02020603050405020304" pitchFamily="18" charset="0"/>
              </a:rPr>
              <a:t/>
            </a:r>
            <a:br>
              <a:rPr lang="fr-FR" dirty="0" smtClean="0">
                <a:latin typeface="Times New Roman" panose="02020603050405020304" pitchFamily="18" charset="0"/>
                <a:cs typeface="Times New Roman" panose="02020603050405020304" pitchFamily="18" charset="0"/>
              </a:rPr>
            </a:br>
            <a:r>
              <a:rPr lang="fr-FR" sz="2000" b="1" u="sng" dirty="0" smtClean="0">
                <a:solidFill>
                  <a:srgbClr val="C00000"/>
                </a:solidFill>
                <a:latin typeface="Times New Roman" panose="02020603050405020304" pitchFamily="18" charset="0"/>
                <a:cs typeface="Times New Roman" panose="02020603050405020304" pitchFamily="18" charset="0"/>
              </a:rPr>
              <a:t>1. LES SUBSTANCES MINERALES </a:t>
            </a:r>
          </a:p>
          <a:p>
            <a:endParaRPr lang="fr-FR" b="1" u="sng" dirty="0" smtClean="0">
              <a:latin typeface="Times New Roman" panose="02020603050405020304" pitchFamily="18" charset="0"/>
              <a:cs typeface="Times New Roman" panose="02020603050405020304" pitchFamily="18" charset="0"/>
            </a:endParaRPr>
          </a:p>
          <a:p>
            <a:pPr marL="342900" indent="-342900">
              <a:buAutoNum type="alphaUcPeriod"/>
            </a:pPr>
            <a:r>
              <a:rPr lang="fr-FR" sz="2800" b="1" i="1" dirty="0" smtClean="0">
                <a:solidFill>
                  <a:srgbClr val="FF33CC"/>
                </a:solidFill>
                <a:latin typeface="Times New Roman" panose="02020603050405020304" pitchFamily="18" charset="0"/>
                <a:cs typeface="Times New Roman" panose="02020603050405020304" pitchFamily="18" charset="0"/>
              </a:rPr>
              <a:t>L’EAU (H2O) </a:t>
            </a:r>
            <a:r>
              <a:rPr lang="fr-FR" sz="2800" b="1" dirty="0" smtClean="0">
                <a:latin typeface="Times New Roman" panose="02020603050405020304" pitchFamily="18" charset="0"/>
                <a:cs typeface="Times New Roman" panose="02020603050405020304" pitchFamily="18" charset="0"/>
              </a:rPr>
              <a:t>: </a:t>
            </a:r>
          </a:p>
          <a:p>
            <a:endParaRPr lang="fr-FR" b="1" dirty="0" smtClean="0">
              <a:latin typeface="Times New Roman" panose="02020603050405020304" pitchFamily="18" charset="0"/>
              <a:cs typeface="Times New Roman" panose="02020603050405020304" pitchFamily="18" charset="0"/>
            </a:endParaRPr>
          </a:p>
          <a:p>
            <a:r>
              <a:rPr lang="fr-FR" sz="2800" b="1" dirty="0" smtClean="0">
                <a:solidFill>
                  <a:srgbClr val="00B050"/>
                </a:solidFill>
                <a:latin typeface="Times New Roman" panose="02020603050405020304" pitchFamily="18" charset="0"/>
                <a:cs typeface="Times New Roman" panose="02020603050405020304" pitchFamily="18" charset="0"/>
              </a:rPr>
              <a:t>a)  </a:t>
            </a:r>
            <a:r>
              <a:rPr lang="fr-FR" sz="2800" b="1" u="sng" dirty="0" smtClean="0">
                <a:solidFill>
                  <a:srgbClr val="00B050"/>
                </a:solidFill>
                <a:latin typeface="Times New Roman" panose="02020603050405020304" pitchFamily="18" charset="0"/>
                <a:cs typeface="Times New Roman" panose="02020603050405020304" pitchFamily="18" charset="0"/>
              </a:rPr>
              <a:t>Composition en eau de l’organisme</a:t>
            </a:r>
          </a:p>
          <a:p>
            <a:pPr marL="342900" indent="-342900"/>
            <a:endParaRPr lang="fr-FR" sz="2000" b="1" dirty="0" smtClean="0">
              <a:latin typeface="Times New Roman" panose="02020603050405020304" pitchFamily="18" charset="0"/>
              <a:cs typeface="Times New Roman" panose="02020603050405020304" pitchFamily="18" charset="0"/>
            </a:endParaRPr>
          </a:p>
          <a:p>
            <a:r>
              <a:rPr lang="fr-FR" sz="2400" dirty="0" smtClean="0">
                <a:latin typeface="Times New Roman" panose="02020603050405020304" pitchFamily="18" charset="0"/>
                <a:cs typeface="Times New Roman" panose="02020603050405020304" pitchFamily="18" charset="0"/>
              </a:rPr>
              <a:t>L’organisme est constitué de </a:t>
            </a:r>
            <a:r>
              <a:rPr lang="fr-FR" sz="2400" b="1" dirty="0" smtClean="0">
                <a:solidFill>
                  <a:srgbClr val="C00000"/>
                </a:solidFill>
                <a:latin typeface="Times New Roman" panose="02020603050405020304" pitchFamily="18" charset="0"/>
                <a:cs typeface="Times New Roman" panose="02020603050405020304" pitchFamily="18" charset="0"/>
              </a:rPr>
              <a:t>60 % d’eau</a:t>
            </a:r>
            <a:r>
              <a:rPr lang="fr-FR" sz="2400" dirty="0" smtClean="0">
                <a:latin typeface="Times New Roman" panose="02020603050405020304" pitchFamily="18" charset="0"/>
                <a:cs typeface="Times New Roman" panose="02020603050405020304" pitchFamily="18" charset="0"/>
              </a:rPr>
              <a:t>, les </a:t>
            </a:r>
            <a:r>
              <a:rPr lang="fr-FR" sz="2400" b="1" dirty="0" smtClean="0">
                <a:solidFill>
                  <a:srgbClr val="C00000"/>
                </a:solidFill>
                <a:latin typeface="Times New Roman" panose="02020603050405020304" pitchFamily="18" charset="0"/>
                <a:cs typeface="Times New Roman" panose="02020603050405020304" pitchFamily="18" charset="0"/>
              </a:rPr>
              <a:t>40 %</a:t>
            </a:r>
            <a:r>
              <a:rPr lang="fr-FR" sz="2400" dirty="0" smtClean="0">
                <a:latin typeface="Times New Roman" panose="02020603050405020304" pitchFamily="18" charset="0"/>
                <a:cs typeface="Times New Roman" panose="02020603050405020304" pitchFamily="18" charset="0"/>
              </a:rPr>
              <a:t> restants sont appelés </a:t>
            </a:r>
            <a:r>
              <a:rPr lang="fr-FR" sz="2400" b="1" dirty="0" smtClean="0">
                <a:solidFill>
                  <a:srgbClr val="C00000"/>
                </a:solidFill>
                <a:latin typeface="Times New Roman" panose="02020603050405020304" pitchFamily="18" charset="0"/>
                <a:cs typeface="Times New Roman" panose="02020603050405020304" pitchFamily="18" charset="0"/>
              </a:rPr>
              <a:t>matière sèche</a:t>
            </a:r>
            <a:r>
              <a:rPr lang="fr-FR" sz="2400" dirty="0" smtClean="0">
                <a:latin typeface="Times New Roman" panose="02020603050405020304" pitchFamily="18" charset="0"/>
                <a:cs typeface="Times New Roman" panose="02020603050405020304" pitchFamily="18" charset="0"/>
              </a:rPr>
              <a:t>.</a:t>
            </a:r>
          </a:p>
          <a:p>
            <a:pPr marL="342900" indent="-342900"/>
            <a:endParaRPr lang="fr-FR" dirty="0" smtClean="0"/>
          </a:p>
          <a:p>
            <a:endParaRPr lang="fr-FR" dirty="0" smtClean="0"/>
          </a:p>
          <a:p>
            <a:endParaRPr lang="fr-FR" dirty="0" smtClean="0"/>
          </a:p>
          <a:p>
            <a:endParaRPr lang="fr-FR" b="1" dirty="0" smtClean="0"/>
          </a:p>
          <a:p>
            <a:endParaRPr lang="fr-FR" b="1" dirty="0" smtClean="0"/>
          </a:p>
          <a:p>
            <a:r>
              <a:rPr lang="fr-FR" dirty="0" smtClean="0"/>
              <a:t/>
            </a:r>
            <a:br>
              <a:rPr lang="fr-FR" dirty="0" smtClean="0"/>
            </a:br>
            <a:endParaRPr lang="fr-F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3645024"/>
            <a:ext cx="8352928" cy="2677656"/>
          </a:xfrm>
          <a:prstGeom prst="rect">
            <a:avLst/>
          </a:prstGeom>
        </p:spPr>
        <p:txBody>
          <a:bodyPr wrap="square">
            <a:spAutoFit/>
          </a:bodyPr>
          <a:lstStyle/>
          <a:p>
            <a:r>
              <a:rPr lang="fr-FR" sz="2400" b="1" u="sng" dirty="0" smtClean="0">
                <a:effectLst>
                  <a:outerShdw blurRad="38100" dist="38100" dir="2700000" algn="tl">
                    <a:srgbClr val="000000">
                      <a:alpha val="43137"/>
                    </a:srgbClr>
                  </a:outerShdw>
                </a:effectLst>
              </a:rPr>
              <a:t>Exemple</a:t>
            </a:r>
            <a:r>
              <a:rPr lang="fr-FR" sz="2400" dirty="0" smtClean="0"/>
              <a:t> : </a:t>
            </a:r>
            <a:r>
              <a:rPr lang="fr-FR" sz="2400" b="1" i="1" dirty="0" smtClean="0">
                <a:solidFill>
                  <a:schemeClr val="accent6">
                    <a:lumMod val="50000"/>
                  </a:schemeClr>
                </a:solidFill>
              </a:rPr>
              <a:t>pour un homme de 70 kg</a:t>
            </a:r>
            <a:r>
              <a:rPr lang="fr-FR" sz="2400" dirty="0" smtClean="0"/>
              <a:t> : </a:t>
            </a:r>
          </a:p>
          <a:p>
            <a:endParaRPr lang="fr-FR" sz="2400" dirty="0" smtClean="0"/>
          </a:p>
          <a:p>
            <a:r>
              <a:rPr lang="fr-FR" sz="2400" dirty="0" smtClean="0"/>
              <a:t>teneur en H</a:t>
            </a:r>
            <a:r>
              <a:rPr lang="fr-FR" sz="2400" baseline="-25000" dirty="0" smtClean="0"/>
              <a:t>2</a:t>
            </a:r>
            <a:r>
              <a:rPr lang="fr-FR" sz="2400" dirty="0" smtClean="0"/>
              <a:t>O = 70 x 60 % = 42 litres </a:t>
            </a:r>
          </a:p>
          <a:p>
            <a:endParaRPr lang="fr-FR" sz="2400" dirty="0" smtClean="0"/>
          </a:p>
          <a:p>
            <a:r>
              <a:rPr lang="fr-FR" sz="2400" dirty="0" smtClean="0"/>
              <a:t>matière sèche = 70 - 42 = 28 kg (car 1 litre d’H</a:t>
            </a:r>
            <a:r>
              <a:rPr lang="fr-FR" sz="2400" baseline="-25000" dirty="0" smtClean="0"/>
              <a:t>2</a:t>
            </a:r>
            <a:r>
              <a:rPr lang="fr-FR" sz="2400" dirty="0" smtClean="0"/>
              <a:t>O = 1 kg).</a:t>
            </a:r>
          </a:p>
          <a:p>
            <a:endParaRPr lang="fr-FR" sz="2400" dirty="0" smtClean="0"/>
          </a:p>
          <a:p>
            <a:endParaRPr lang="fr-FR" sz="2400" b="1" dirty="0" smtClean="0"/>
          </a:p>
        </p:txBody>
      </p:sp>
      <p:sp>
        <p:nvSpPr>
          <p:cNvPr id="3" name="ZoneTexte 2"/>
          <p:cNvSpPr txBox="1"/>
          <p:nvPr/>
        </p:nvSpPr>
        <p:spPr>
          <a:xfrm>
            <a:off x="251520" y="548680"/>
            <a:ext cx="8701645" cy="3262432"/>
          </a:xfrm>
          <a:prstGeom prst="rect">
            <a:avLst/>
          </a:prstGeom>
          <a:noFill/>
        </p:spPr>
        <p:txBody>
          <a:bodyPr wrap="square" rtlCol="0">
            <a:spAutoFit/>
          </a:bodyPr>
          <a:lstStyle/>
          <a:p>
            <a:r>
              <a:rPr lang="fr-FR" sz="2400" dirty="0" smtClean="0">
                <a:latin typeface="Times New Roman" panose="02020603050405020304" pitchFamily="18" charset="0"/>
                <a:cs typeface="Times New Roman" panose="02020603050405020304" pitchFamily="18" charset="0"/>
              </a:rPr>
              <a:t>L’eau se trouve dans l’organisme sous </a:t>
            </a:r>
            <a:r>
              <a:rPr lang="fr-FR" sz="2400" b="1" u="sng" dirty="0" smtClean="0">
                <a:latin typeface="Times New Roman" panose="02020603050405020304" pitchFamily="18" charset="0"/>
                <a:cs typeface="Times New Roman" panose="02020603050405020304" pitchFamily="18" charset="0"/>
              </a:rPr>
              <a:t>2 formes </a:t>
            </a:r>
            <a:r>
              <a:rPr lang="fr-FR" sz="2400" u="sng" dirty="0" smtClean="0">
                <a:latin typeface="Times New Roman" panose="02020603050405020304" pitchFamily="18" charset="0"/>
                <a:cs typeface="Times New Roman" panose="02020603050405020304" pitchFamily="18" charset="0"/>
              </a:rPr>
              <a:t>: </a:t>
            </a:r>
          </a:p>
          <a:p>
            <a:endParaRPr lang="fr-FR" sz="2400" u="sng" dirty="0" smtClean="0">
              <a:latin typeface="Times New Roman" panose="02020603050405020304" pitchFamily="18" charset="0"/>
              <a:cs typeface="Times New Roman" panose="02020603050405020304" pitchFamily="18" charset="0"/>
            </a:endParaRPr>
          </a:p>
          <a:p>
            <a:r>
              <a:rPr lang="fr-FR" sz="2400" dirty="0" smtClean="0">
                <a:latin typeface="Times New Roman" panose="02020603050405020304" pitchFamily="18" charset="0"/>
                <a:cs typeface="Times New Roman" panose="02020603050405020304" pitchFamily="18" charset="0"/>
              </a:rPr>
              <a:t>• </a:t>
            </a:r>
            <a:r>
              <a:rPr lang="fr-FR" sz="2400" u="sng" dirty="0" smtClean="0">
                <a:solidFill>
                  <a:srgbClr val="0070C0"/>
                </a:solidFill>
                <a:latin typeface="Times New Roman" panose="02020603050405020304" pitchFamily="18" charset="0"/>
                <a:cs typeface="Times New Roman" panose="02020603050405020304" pitchFamily="18" charset="0"/>
              </a:rPr>
              <a:t>L’</a:t>
            </a:r>
            <a:r>
              <a:rPr lang="fr-FR" sz="2400" b="1" u="sng" dirty="0" smtClean="0">
                <a:solidFill>
                  <a:srgbClr val="0070C0"/>
                </a:solidFill>
                <a:latin typeface="Times New Roman" panose="02020603050405020304" pitchFamily="18" charset="0"/>
                <a:cs typeface="Times New Roman" panose="02020603050405020304" pitchFamily="18" charset="0"/>
              </a:rPr>
              <a:t>eau libre</a:t>
            </a:r>
            <a:r>
              <a:rPr lang="fr-FR" sz="2400" b="1" dirty="0" smtClean="0">
                <a:solidFill>
                  <a:srgbClr val="0070C0"/>
                </a:solidFill>
                <a:latin typeface="Times New Roman" panose="02020603050405020304" pitchFamily="18" charset="0"/>
                <a:cs typeface="Times New Roman" panose="02020603050405020304" pitchFamily="18" charset="0"/>
              </a:rPr>
              <a:t>:  </a:t>
            </a:r>
            <a:r>
              <a:rPr lang="fr-FR" sz="2400" b="1" dirty="0" smtClean="0">
                <a:latin typeface="Times New Roman" panose="02020603050405020304" pitchFamily="18" charset="0"/>
                <a:cs typeface="Times New Roman" panose="02020603050405020304" pitchFamily="18" charset="0"/>
              </a:rPr>
              <a:t>présente dans les différents compartiments de l’organisme : intracellulaire, interstitiel, plasma sanguin, lymphe, etc. </a:t>
            </a:r>
          </a:p>
          <a:p>
            <a:endParaRPr lang="fr-FR" sz="2400" b="1" dirty="0" smtClean="0">
              <a:latin typeface="Times New Roman" panose="02020603050405020304" pitchFamily="18" charset="0"/>
              <a:cs typeface="Times New Roman" panose="02020603050405020304" pitchFamily="18" charset="0"/>
            </a:endParaRPr>
          </a:p>
          <a:p>
            <a:r>
              <a:rPr lang="fr-FR" sz="2400" dirty="0" smtClean="0">
                <a:latin typeface="Times New Roman" panose="02020603050405020304" pitchFamily="18" charset="0"/>
                <a:cs typeface="Times New Roman" panose="02020603050405020304" pitchFamily="18" charset="0"/>
              </a:rPr>
              <a:t>• </a:t>
            </a:r>
            <a:r>
              <a:rPr lang="fr-FR" sz="2400" b="1" u="sng" dirty="0" smtClean="0">
                <a:solidFill>
                  <a:srgbClr val="0070C0"/>
                </a:solidFill>
                <a:latin typeface="Times New Roman" panose="02020603050405020304" pitchFamily="18" charset="0"/>
                <a:cs typeface="Times New Roman" panose="02020603050405020304" pitchFamily="18" charset="0"/>
              </a:rPr>
              <a:t>L’eau liée</a:t>
            </a:r>
            <a:r>
              <a:rPr lang="fr-FR" sz="2400" b="1" dirty="0" smtClean="0">
                <a:solidFill>
                  <a:srgbClr val="0070C0"/>
                </a:solidFill>
                <a:latin typeface="Times New Roman" panose="02020603050405020304" pitchFamily="18" charset="0"/>
                <a:cs typeface="Times New Roman" panose="02020603050405020304" pitchFamily="18" charset="0"/>
              </a:rPr>
              <a:t>:  </a:t>
            </a:r>
            <a:r>
              <a:rPr lang="fr-FR" sz="2400" b="1" dirty="0" smtClean="0">
                <a:latin typeface="Times New Roman" panose="02020603050405020304" pitchFamily="18" charset="0"/>
                <a:cs typeface="Times New Roman" panose="02020603050405020304" pitchFamily="18" charset="0"/>
              </a:rPr>
              <a:t>à des substances hydrosolubles comme les protéines. </a:t>
            </a:r>
          </a:p>
          <a:p>
            <a:endParaRPr lang="fr-FR" sz="2000" u="sng" dirty="0" smtClean="0">
              <a:latin typeface="Times New Roman" pitchFamily="18" charset="0"/>
              <a:cs typeface="Times New Roman" pitchFamily="18" charset="0"/>
            </a:endParaRPr>
          </a:p>
          <a:p>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95536" y="980728"/>
            <a:ext cx="8352928" cy="3323987"/>
          </a:xfrm>
          <a:prstGeom prst="rect">
            <a:avLst/>
          </a:prstGeom>
          <a:noFill/>
        </p:spPr>
        <p:txBody>
          <a:bodyPr wrap="square" rtlCol="0">
            <a:spAutoFit/>
          </a:bodyPr>
          <a:lstStyle/>
          <a:p>
            <a:r>
              <a:rPr lang="fr-FR" sz="2400" b="1" dirty="0" smtClean="0">
                <a:solidFill>
                  <a:srgbClr val="FF33CC"/>
                </a:solidFill>
              </a:rPr>
              <a:t>La matière sèche est constituée de matière organique (95 % des 40 %) et de matière minérale (5 % des 40 %).</a:t>
            </a:r>
          </a:p>
          <a:p>
            <a:endParaRPr lang="fr-FR" sz="2400" b="1" dirty="0" smtClean="0"/>
          </a:p>
          <a:p>
            <a:r>
              <a:rPr lang="fr-FR" sz="2400" b="1" u="sng" dirty="0" smtClean="0">
                <a:effectLst>
                  <a:outerShdw blurRad="38100" dist="38100" dir="2700000" algn="tl">
                    <a:srgbClr val="000000">
                      <a:alpha val="43137"/>
                    </a:srgbClr>
                  </a:outerShdw>
                </a:effectLst>
              </a:rPr>
              <a:t>Exemple</a:t>
            </a:r>
            <a:r>
              <a:rPr lang="fr-FR" sz="2400" u="sng" dirty="0" smtClean="0">
                <a:effectLst>
                  <a:outerShdw blurRad="38100" dist="38100" dir="2700000" algn="tl">
                    <a:srgbClr val="000000">
                      <a:alpha val="43137"/>
                    </a:srgbClr>
                  </a:outerShdw>
                </a:effectLst>
              </a:rPr>
              <a:t> :</a:t>
            </a:r>
            <a:r>
              <a:rPr lang="fr-FR" sz="2400" dirty="0" smtClean="0"/>
              <a:t> </a:t>
            </a:r>
            <a:r>
              <a:rPr lang="fr-FR" sz="2400" b="1" dirty="0" smtClean="0">
                <a:solidFill>
                  <a:schemeClr val="accent6">
                    <a:lumMod val="50000"/>
                  </a:schemeClr>
                </a:solidFill>
              </a:rPr>
              <a:t>pour un homme de 70 kg : </a:t>
            </a:r>
          </a:p>
          <a:p>
            <a:endParaRPr lang="fr-FR" sz="2400" dirty="0" smtClean="0"/>
          </a:p>
          <a:p>
            <a:r>
              <a:rPr lang="fr-FR" sz="2400" dirty="0" smtClean="0"/>
              <a:t>matière organique= 28 x 95 % = 26,6 kg </a:t>
            </a:r>
          </a:p>
          <a:p>
            <a:endParaRPr lang="fr-FR" sz="2400" dirty="0" smtClean="0"/>
          </a:p>
          <a:p>
            <a:r>
              <a:rPr lang="fr-FR" sz="2400" dirty="0" smtClean="0"/>
              <a:t>matière minérale = 28 - 26,6 = 1,4 kg.</a:t>
            </a:r>
          </a:p>
          <a:p>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11560" y="404664"/>
            <a:ext cx="7632848" cy="800219"/>
          </a:xfrm>
          <a:prstGeom prst="rect">
            <a:avLst/>
          </a:prstGeom>
          <a:noFill/>
        </p:spPr>
        <p:txBody>
          <a:bodyPr wrap="square" rtlCol="0">
            <a:spAutoFit/>
          </a:bodyPr>
          <a:lstStyle/>
          <a:p>
            <a:r>
              <a:rPr lang="fr-FR" sz="2800" b="1" u="sng" dirty="0" smtClean="0">
                <a:solidFill>
                  <a:srgbClr val="00B050"/>
                </a:solidFill>
              </a:rPr>
              <a:t>b) Répartition de l’eau dans l’organisme</a:t>
            </a:r>
            <a:endParaRPr lang="fr-FR" sz="2800" u="sng" dirty="0" smtClean="0">
              <a:solidFill>
                <a:srgbClr val="00B050"/>
              </a:solidFill>
            </a:endParaRPr>
          </a:p>
          <a:p>
            <a:endParaRPr lang="fr-FR" dirty="0"/>
          </a:p>
        </p:txBody>
      </p:sp>
      <p:pic>
        <p:nvPicPr>
          <p:cNvPr id="5" name="Image 4" descr="C:\Documents and Settings\tazi\Mes documents\Downloads\Métabolisme-Image010constituants.gif"/>
          <p:cNvPicPr/>
          <p:nvPr/>
        </p:nvPicPr>
        <p:blipFill>
          <a:blip r:embed="rId2" cstate="print"/>
          <a:srcRect/>
          <a:stretch>
            <a:fillRect/>
          </a:stretch>
        </p:blipFill>
        <p:spPr bwMode="auto">
          <a:xfrm>
            <a:off x="1547664" y="1759584"/>
            <a:ext cx="6552728" cy="41896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tazi\Bureau\Liquide+extracellulaire.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95536" y="548680"/>
            <a:ext cx="8424936" cy="6678751"/>
          </a:xfrm>
          <a:prstGeom prst="rect">
            <a:avLst/>
          </a:prstGeom>
          <a:noFill/>
        </p:spPr>
        <p:txBody>
          <a:bodyPr wrap="square" rtlCol="0">
            <a:spAutoFit/>
          </a:bodyPr>
          <a:lstStyle/>
          <a:p>
            <a:pPr algn="ctr"/>
            <a:r>
              <a:rPr lang="fr-FR" sz="2400" b="1" dirty="0" smtClean="0">
                <a:latin typeface="Times New Roman" pitchFamily="18" charset="0"/>
                <a:cs typeface="Times New Roman" pitchFamily="18" charset="0"/>
              </a:rPr>
              <a:t>2 compartiments liquidiens essentiels</a:t>
            </a: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r>
              <a:rPr lang="fr-FR" sz="2400" b="1" dirty="0" smtClean="0">
                <a:latin typeface="Times New Roman" pitchFamily="18" charset="0"/>
                <a:cs typeface="Times New Roman" pitchFamily="18" charset="0"/>
              </a:rPr>
              <a:t>Compartiment extracellulaire     Compartiment intracellulaire</a:t>
            </a:r>
          </a:p>
          <a:p>
            <a:endParaRPr lang="fr-FR" sz="2400" b="1" dirty="0" smtClean="0">
              <a:latin typeface="Times New Roman" pitchFamily="18" charset="0"/>
              <a:cs typeface="Times New Roman" pitchFamily="18" charset="0"/>
            </a:endParaRPr>
          </a:p>
          <a:p>
            <a:r>
              <a:rPr lang="fr-FR" sz="2400" b="1" dirty="0" smtClean="0">
                <a:latin typeface="Times New Roman" pitchFamily="18" charset="0"/>
                <a:cs typeface="Times New Roman" pitchFamily="18" charset="0"/>
              </a:rPr>
              <a:t>                                 </a:t>
            </a:r>
            <a:r>
              <a:rPr lang="fr-FR" sz="2800" b="1" u="sng" dirty="0" smtClean="0">
                <a:solidFill>
                  <a:srgbClr val="FF33CC"/>
                </a:solidFill>
                <a:latin typeface="Times New Roman" pitchFamily="18" charset="0"/>
                <a:cs typeface="Times New Roman" pitchFamily="18" charset="0"/>
              </a:rPr>
              <a:t>liquide extracellulaire</a:t>
            </a:r>
          </a:p>
          <a:p>
            <a:endParaRPr lang="fr-FR" sz="2800" b="1" u="sng" dirty="0" smtClean="0">
              <a:solidFill>
                <a:srgbClr val="FF33CC"/>
              </a:solidFill>
              <a:latin typeface="Times New Roman" pitchFamily="18" charset="0"/>
              <a:cs typeface="Times New Roman" pitchFamily="18" charset="0"/>
            </a:endParaRPr>
          </a:p>
          <a:p>
            <a:pPr>
              <a:buFont typeface="Wingdings" pitchFamily="2" charset="2"/>
              <a:buChar char="Ø"/>
            </a:pPr>
            <a:r>
              <a:rPr lang="fr-FR" sz="2400" dirty="0" smtClean="0">
                <a:latin typeface="Times New Roman" pitchFamily="18" charset="0"/>
                <a:cs typeface="Times New Roman" pitchFamily="18" charset="0"/>
              </a:rPr>
              <a:t>Baigne les cellules</a:t>
            </a:r>
          </a:p>
          <a:p>
            <a:pPr>
              <a:buFont typeface="Wingdings" pitchFamily="2" charset="2"/>
              <a:buChar char="Ø"/>
            </a:pPr>
            <a:r>
              <a:rPr lang="fr-FR" sz="2400" dirty="0" smtClean="0">
                <a:latin typeface="Times New Roman" pitchFamily="18" charset="0"/>
                <a:cs typeface="Times New Roman" pitchFamily="18" charset="0"/>
              </a:rPr>
              <a:t>Puisent les nutriments</a:t>
            </a:r>
          </a:p>
          <a:p>
            <a:pPr>
              <a:buFont typeface="Wingdings" pitchFamily="2" charset="2"/>
              <a:buChar char="Ø"/>
            </a:pPr>
            <a:r>
              <a:rPr lang="fr-FR" sz="2400" dirty="0" smtClean="0">
                <a:latin typeface="Times New Roman" pitchFamily="18" charset="0"/>
                <a:cs typeface="Times New Roman" pitchFamily="18" charset="0"/>
              </a:rPr>
              <a:t>Rejettent les déchets qu’elles produisent</a:t>
            </a:r>
          </a:p>
          <a:p>
            <a:pPr>
              <a:buFont typeface="Wingdings" pitchFamily="2" charset="2"/>
              <a:buChar char="Ø"/>
            </a:pPr>
            <a:r>
              <a:rPr lang="fr-FR" sz="2400" dirty="0" smtClean="0">
                <a:latin typeface="Times New Roman" pitchFamily="18" charset="0"/>
                <a:cs typeface="Times New Roman" pitchFamily="18" charset="0"/>
              </a:rPr>
              <a:t>Échange d’information (hormone, facteur de croissance, </a:t>
            </a:r>
            <a:r>
              <a:rPr lang="fr-FR" sz="2400" dirty="0" err="1" smtClean="0">
                <a:latin typeface="Times New Roman" pitchFamily="18" charset="0"/>
                <a:cs typeface="Times New Roman" pitchFamily="18" charset="0"/>
              </a:rPr>
              <a:t>etc</a:t>
            </a:r>
            <a:r>
              <a:rPr lang="fr-FR" sz="2400" dirty="0" smtClean="0">
                <a:latin typeface="Times New Roman" pitchFamily="18" charset="0"/>
                <a:cs typeface="Times New Roman" pitchFamily="18" charset="0"/>
              </a:rPr>
              <a:t>)</a:t>
            </a:r>
          </a:p>
          <a:p>
            <a:pPr>
              <a:buFont typeface="Wingdings" pitchFamily="2" charset="2"/>
              <a:buChar char="Ø"/>
            </a:pPr>
            <a:r>
              <a:rPr lang="fr-FR" sz="2400" dirty="0" smtClean="0">
                <a:latin typeface="Times New Roman" pitchFamily="18" charset="0"/>
                <a:cs typeface="Times New Roman" pitchFamily="18" charset="0"/>
              </a:rPr>
              <a:t>Composition et caractéristiques physico-chimiques en relation étroite avec la survie de chaque cellule (maintien de l’intégrité// homéostasie)</a:t>
            </a:r>
          </a:p>
          <a:p>
            <a:pPr>
              <a:buFont typeface="Wingdings" pitchFamily="2" charset="2"/>
              <a:buChar char="Ø"/>
            </a:pPr>
            <a:r>
              <a:rPr lang="fr-FR" sz="2400" dirty="0" smtClean="0"/>
              <a:t>véritable milieu de vie des cellules de l’organisme</a:t>
            </a:r>
            <a:endParaRPr lang="fr-FR" sz="2400" dirty="0" smtClean="0">
              <a:latin typeface="Times New Roman" pitchFamily="18" charset="0"/>
              <a:cs typeface="Times New Roman" pitchFamily="18" charset="0"/>
            </a:endParaRPr>
          </a:p>
          <a:p>
            <a:pPr>
              <a:buFont typeface="Wingdings" pitchFamily="2" charset="2"/>
              <a:buChar char="Ø"/>
            </a:pPr>
            <a:endParaRPr lang="fr-FR" sz="2400" dirty="0" smtClean="0">
              <a:latin typeface="Times New Roman" pitchFamily="18" charset="0"/>
              <a:cs typeface="Times New Roman" pitchFamily="18" charset="0"/>
            </a:endParaRPr>
          </a:p>
          <a:p>
            <a:endParaRPr lang="fr-FR" dirty="0" smtClean="0"/>
          </a:p>
          <a:p>
            <a:endParaRPr lang="fr-FR" dirty="0" smtClean="0"/>
          </a:p>
        </p:txBody>
      </p:sp>
      <p:sp>
        <p:nvSpPr>
          <p:cNvPr id="6" name="Flèche vers le bas 5"/>
          <p:cNvSpPr/>
          <p:nvPr/>
        </p:nvSpPr>
        <p:spPr>
          <a:xfrm rot="1507290">
            <a:off x="3672865" y="1074897"/>
            <a:ext cx="230218" cy="5646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vers le bas 7"/>
          <p:cNvSpPr/>
          <p:nvPr/>
        </p:nvSpPr>
        <p:spPr>
          <a:xfrm rot="19670940">
            <a:off x="5291081" y="1072665"/>
            <a:ext cx="250597" cy="6097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467544" y="548680"/>
            <a:ext cx="8424936" cy="6494085"/>
          </a:xfrm>
          <a:prstGeom prst="rect">
            <a:avLst/>
          </a:prstGeom>
          <a:noFill/>
        </p:spPr>
        <p:txBody>
          <a:bodyPr wrap="square" rtlCol="0">
            <a:spAutoFit/>
          </a:bodyPr>
          <a:lstStyle/>
          <a:p>
            <a:pPr algn="ctr"/>
            <a:r>
              <a:rPr lang="fr-FR" sz="4000" b="1" dirty="0" smtClean="0">
                <a:solidFill>
                  <a:srgbClr val="FF0000"/>
                </a:solidFill>
              </a:rPr>
              <a:t>Sommaire</a:t>
            </a:r>
          </a:p>
          <a:p>
            <a:pPr algn="ctr"/>
            <a:endParaRPr lang="fr-FR" sz="3200" b="1" dirty="0" smtClean="0">
              <a:solidFill>
                <a:srgbClr val="FF0000"/>
              </a:solidFill>
            </a:endParaRPr>
          </a:p>
          <a:p>
            <a:r>
              <a:rPr lang="fr-FR" sz="2400" b="1" dirty="0" smtClean="0"/>
              <a:t>I</a:t>
            </a:r>
            <a:r>
              <a:rPr lang="fr-FR" sz="2800" b="1" dirty="0" smtClean="0"/>
              <a:t>/ Les bases moléculaires et cellulaires de la vie : quelques définitions importantes, organisation de la matière.</a:t>
            </a:r>
          </a:p>
          <a:p>
            <a:endParaRPr lang="fr-FR" sz="2800" b="1" dirty="0" smtClean="0"/>
          </a:p>
          <a:p>
            <a:r>
              <a:rPr lang="fr-FR" sz="2800" b="1" dirty="0" smtClean="0"/>
              <a:t>II/ Les principaux constituants de la matière vivante :</a:t>
            </a:r>
          </a:p>
          <a:p>
            <a:r>
              <a:rPr lang="fr-FR" sz="2800" b="1" dirty="0" smtClean="0"/>
              <a:t> deux grands groupes : les substances minérales et les substances organiques.</a:t>
            </a:r>
          </a:p>
          <a:p>
            <a:endParaRPr lang="fr-FR" sz="2800" dirty="0" smtClean="0"/>
          </a:p>
          <a:p>
            <a:r>
              <a:rPr lang="fr-FR" sz="2800" b="1" dirty="0" smtClean="0"/>
              <a:t>III/ Les caractéristiques acido-basiques d’un milieu.</a:t>
            </a:r>
          </a:p>
          <a:p>
            <a:endParaRPr lang="fr-FR" sz="2800" b="1" dirty="0" smtClean="0"/>
          </a:p>
          <a:p>
            <a:r>
              <a:rPr lang="fr-FR" sz="2800" b="1" dirty="0" smtClean="0"/>
              <a:t>IV/ Organisation générale de la cellule.</a:t>
            </a:r>
          </a:p>
          <a:p>
            <a:endParaRPr lang="fr-FR" dirty="0" smtClean="0"/>
          </a:p>
          <a:p>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1800" y="692696"/>
            <a:ext cx="3672408" cy="523220"/>
          </a:xfrm>
          <a:prstGeom prst="rect">
            <a:avLst/>
          </a:prstGeom>
        </p:spPr>
        <p:txBody>
          <a:bodyPr wrap="square">
            <a:spAutoFit/>
          </a:bodyPr>
          <a:lstStyle/>
          <a:p>
            <a:r>
              <a:rPr lang="fr-FR" sz="2800" b="1" u="sng" dirty="0" smtClean="0">
                <a:solidFill>
                  <a:srgbClr val="FF33CC"/>
                </a:solidFill>
                <a:latin typeface="Times New Roman" pitchFamily="18" charset="0"/>
                <a:cs typeface="Times New Roman" pitchFamily="18" charset="0"/>
              </a:rPr>
              <a:t>liquide intracellulaire</a:t>
            </a:r>
            <a:endParaRPr lang="fr-FR" sz="2800" dirty="0"/>
          </a:p>
        </p:txBody>
      </p:sp>
      <p:sp>
        <p:nvSpPr>
          <p:cNvPr id="3" name="ZoneTexte 2"/>
          <p:cNvSpPr txBox="1"/>
          <p:nvPr/>
        </p:nvSpPr>
        <p:spPr>
          <a:xfrm>
            <a:off x="395536" y="1556792"/>
            <a:ext cx="8424936" cy="3416320"/>
          </a:xfrm>
          <a:prstGeom prst="rect">
            <a:avLst/>
          </a:prstGeom>
          <a:noFill/>
        </p:spPr>
        <p:txBody>
          <a:bodyPr wrap="square" rtlCol="0">
            <a:spAutoFit/>
          </a:bodyPr>
          <a:lstStyle/>
          <a:p>
            <a:pPr>
              <a:buFont typeface="Wingdings" pitchFamily="2" charset="2"/>
              <a:buChar char="Ø"/>
            </a:pPr>
            <a:r>
              <a:rPr lang="fr-FR" sz="2400" dirty="0" smtClean="0"/>
              <a:t>Composition différente du milieu extracellulaire;</a:t>
            </a:r>
          </a:p>
          <a:p>
            <a:pPr>
              <a:buFont typeface="Wingdings" pitchFamily="2" charset="2"/>
              <a:buChar char="Ø"/>
            </a:pPr>
            <a:r>
              <a:rPr lang="fr-FR" sz="2400" dirty="0" smtClean="0"/>
              <a:t>le K+ est le cation majoritaire, on trouve aussi du Magnésium, Phosphates et protéines.</a:t>
            </a:r>
          </a:p>
          <a:p>
            <a:pPr>
              <a:buFont typeface="Wingdings" pitchFamily="2" charset="2"/>
              <a:buChar char="Ø"/>
            </a:pPr>
            <a:endParaRPr lang="fr-FR" sz="2400" dirty="0" smtClean="0"/>
          </a:p>
          <a:p>
            <a:endParaRPr lang="fr-FR" sz="2400" b="1" dirty="0" smtClean="0"/>
          </a:p>
          <a:p>
            <a:r>
              <a:rPr lang="fr-FR" sz="2400" b="1" dirty="0" smtClean="0"/>
              <a:t>Les échanges d’eau entre les compartiments hydriques (milieux intra et extracellulaire) sont régis par des différences de pression. </a:t>
            </a:r>
          </a:p>
          <a:p>
            <a:endParaRPr lang="fr-FR"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95536" y="476672"/>
            <a:ext cx="8496944" cy="2954655"/>
          </a:xfrm>
          <a:prstGeom prst="rect">
            <a:avLst/>
          </a:prstGeom>
          <a:noFill/>
        </p:spPr>
        <p:txBody>
          <a:bodyPr wrap="square" rtlCol="0">
            <a:spAutoFit/>
          </a:bodyPr>
          <a:lstStyle/>
          <a:p>
            <a:r>
              <a:rPr lang="fr-FR" sz="2800" b="1" dirty="0" smtClean="0">
                <a:solidFill>
                  <a:srgbClr val="00B050"/>
                </a:solidFill>
                <a:latin typeface="Times New Roman" panose="02020603050405020304" pitchFamily="18" charset="0"/>
                <a:cs typeface="Times New Roman" panose="02020603050405020304" pitchFamily="18" charset="0"/>
              </a:rPr>
              <a:t>c) Rôle de l’eau </a:t>
            </a:r>
          </a:p>
          <a:p>
            <a:endParaRPr lang="fr-FR" dirty="0" smtClean="0"/>
          </a:p>
          <a:p>
            <a:r>
              <a:rPr lang="fr-FR" sz="2400" dirty="0" smtClean="0">
                <a:latin typeface="Times New Roman" pitchFamily="18" charset="0"/>
                <a:cs typeface="Times New Roman" pitchFamily="18" charset="0"/>
              </a:rPr>
              <a:t>C’est le </a:t>
            </a:r>
            <a:r>
              <a:rPr lang="fr-FR" sz="2400" b="1" dirty="0" smtClean="0">
                <a:solidFill>
                  <a:srgbClr val="C00000"/>
                </a:solidFill>
                <a:latin typeface="Times New Roman" pitchFamily="18" charset="0"/>
                <a:cs typeface="Times New Roman" pitchFamily="18" charset="0"/>
              </a:rPr>
              <a:t>solvant des principales </a:t>
            </a:r>
            <a:r>
              <a:rPr lang="fr-FR" sz="2400" b="1" dirty="0" err="1" smtClean="0">
                <a:solidFill>
                  <a:srgbClr val="C00000"/>
                </a:solidFill>
                <a:latin typeface="Times New Roman" pitchFamily="18" charset="0"/>
                <a:cs typeface="Times New Roman" pitchFamily="18" charset="0"/>
              </a:rPr>
              <a:t>bio-molécules</a:t>
            </a:r>
            <a:r>
              <a:rPr lang="fr-FR" sz="2400" dirty="0" smtClean="0">
                <a:latin typeface="Times New Roman" pitchFamily="18" charset="0"/>
                <a:cs typeface="Times New Roman" pitchFamily="18" charset="0"/>
              </a:rPr>
              <a:t>, c'est à dire des</a:t>
            </a:r>
            <a:r>
              <a:rPr lang="fr-FR" sz="2400" b="1" dirty="0" smtClean="0">
                <a:latin typeface="Times New Roman" pitchFamily="18" charset="0"/>
                <a:cs typeface="Times New Roman" pitchFamily="18" charset="0"/>
              </a:rPr>
              <a:t> substances ioniques ou non-ioniques</a:t>
            </a:r>
            <a:r>
              <a:rPr lang="fr-FR" sz="2400" dirty="0" smtClean="0">
                <a:latin typeface="Times New Roman" pitchFamily="18" charset="0"/>
                <a:cs typeface="Times New Roman" pitchFamily="18" charset="0"/>
              </a:rPr>
              <a:t> comme les protéines. </a:t>
            </a:r>
          </a:p>
          <a:p>
            <a:r>
              <a:rPr lang="fr-FR" sz="2400" dirty="0" smtClean="0">
                <a:latin typeface="Times New Roman" pitchFamily="18" charset="0"/>
                <a:cs typeface="Times New Roman" pitchFamily="18" charset="0"/>
              </a:rPr>
              <a:t>Les ions et les protéines en solution contribuent à établir une certaine pression, appelée </a:t>
            </a:r>
            <a:r>
              <a:rPr lang="fr-FR" sz="2400" b="1" dirty="0" smtClean="0">
                <a:solidFill>
                  <a:schemeClr val="accent6">
                    <a:lumMod val="50000"/>
                  </a:schemeClr>
                </a:solidFill>
                <a:latin typeface="Times New Roman" pitchFamily="18" charset="0"/>
                <a:cs typeface="Times New Roman" pitchFamily="18" charset="0"/>
              </a:rPr>
              <a:t>pression osmotique</a:t>
            </a:r>
            <a:r>
              <a:rPr lang="fr-FR" sz="2400" dirty="0" smtClean="0">
                <a:latin typeface="Times New Roman" pitchFamily="18" charset="0"/>
                <a:cs typeface="Times New Roman" pitchFamily="18" charset="0"/>
              </a:rPr>
              <a:t>.</a:t>
            </a:r>
          </a:p>
          <a:p>
            <a:endParaRPr lang="fr-FR" sz="2400" dirty="0" smtClean="0">
              <a:latin typeface="Times New Roman" pitchFamily="18" charset="0"/>
              <a:cs typeface="Times New Roman" pitchFamily="18" charset="0"/>
            </a:endParaRPr>
          </a:p>
          <a:p>
            <a:endParaRPr lang="fr-FR" sz="2000" dirty="0" smtClean="0"/>
          </a:p>
        </p:txBody>
      </p:sp>
      <p:pic>
        <p:nvPicPr>
          <p:cNvPr id="3" name="Picture 2"/>
          <p:cNvPicPr>
            <a:picLocks noChangeAspect="1" noChangeArrowheads="1"/>
          </p:cNvPicPr>
          <p:nvPr/>
        </p:nvPicPr>
        <p:blipFill>
          <a:blip r:embed="rId2" cstate="print"/>
          <a:srcRect/>
          <a:stretch>
            <a:fillRect/>
          </a:stretch>
        </p:blipFill>
        <p:spPr bwMode="auto">
          <a:xfrm>
            <a:off x="683568" y="2897560"/>
            <a:ext cx="7056784" cy="3195736"/>
          </a:xfrm>
          <a:prstGeom prst="rect">
            <a:avLst/>
          </a:prstGeom>
          <a:noFill/>
          <a:ln w="9525">
            <a:noFill/>
            <a:miter lim="800000"/>
            <a:headEnd/>
            <a:tailEnd/>
          </a:ln>
          <a:effectLst/>
        </p:spPr>
      </p:pic>
      <p:sp>
        <p:nvSpPr>
          <p:cNvPr id="4" name="ZoneTexte 3"/>
          <p:cNvSpPr txBox="1"/>
          <p:nvPr/>
        </p:nvSpPr>
        <p:spPr>
          <a:xfrm>
            <a:off x="1115616" y="6093296"/>
            <a:ext cx="6768752" cy="461665"/>
          </a:xfrm>
          <a:prstGeom prst="rect">
            <a:avLst/>
          </a:prstGeom>
          <a:noFill/>
        </p:spPr>
        <p:txBody>
          <a:bodyPr wrap="square" rtlCol="0">
            <a:spAutoFit/>
          </a:bodyPr>
          <a:lstStyle/>
          <a:p>
            <a:pPr algn="ctr"/>
            <a:r>
              <a:rPr lang="fr-FR" sz="2400" b="1" dirty="0" smtClean="0"/>
              <a:t>Phénomène d’Osmose et Osmose inverse</a:t>
            </a:r>
            <a:endParaRPr lang="fr-FR" sz="24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67544" y="692696"/>
            <a:ext cx="8280920" cy="5262979"/>
          </a:xfrm>
          <a:prstGeom prst="rect">
            <a:avLst/>
          </a:prstGeom>
          <a:noFill/>
        </p:spPr>
        <p:txBody>
          <a:bodyPr wrap="square" rtlCol="0">
            <a:spAutoFit/>
          </a:bodyPr>
          <a:lstStyle/>
          <a:p>
            <a:r>
              <a:rPr lang="fr-FR" sz="2400" dirty="0" smtClean="0"/>
              <a:t>La pression osmotique  est une pression d’attraction, exercée sur les molécules d’eau par des particules en solution. </a:t>
            </a:r>
          </a:p>
          <a:p>
            <a:endParaRPr lang="fr-FR" sz="2400" dirty="0" smtClean="0"/>
          </a:p>
          <a:p>
            <a:r>
              <a:rPr lang="fr-FR" sz="2400" dirty="0" smtClean="0"/>
              <a:t>Autrement dit, </a:t>
            </a:r>
            <a:r>
              <a:rPr lang="fr-FR" sz="2400" b="1" dirty="0" smtClean="0"/>
              <a:t>à travers une membrane</a:t>
            </a:r>
            <a:r>
              <a:rPr lang="fr-FR" sz="2400" dirty="0" smtClean="0"/>
              <a:t>, </a:t>
            </a:r>
            <a:r>
              <a:rPr lang="fr-FR" sz="2400" b="1" dirty="0" smtClean="0"/>
              <a:t>l’eau est attiré </a:t>
            </a:r>
            <a:r>
              <a:rPr lang="fr-FR" sz="2400" dirty="0" smtClean="0"/>
              <a:t>vers le secteur où la </a:t>
            </a:r>
            <a:r>
              <a:rPr lang="fr-FR" sz="2400" b="1" dirty="0" smtClean="0"/>
              <a:t>concentration en molécules est la plus grande </a:t>
            </a:r>
            <a:r>
              <a:rPr lang="fr-FR" sz="2400" dirty="0" smtClean="0"/>
              <a:t>(indépendamment de la taille ou du poids de cette dernière), et tend à diluer cet excès de concentration jusqu’à ce que les concentrations de part et d’autre de la membrane s’équilibrent.</a:t>
            </a:r>
          </a:p>
          <a:p>
            <a:endParaRPr lang="fr-FR" sz="2400" dirty="0" smtClean="0"/>
          </a:p>
          <a:p>
            <a:r>
              <a:rPr lang="fr-FR" sz="2400" b="1" dirty="0" smtClean="0">
                <a:solidFill>
                  <a:srgbClr val="0070C0"/>
                </a:solidFill>
              </a:rPr>
              <a:t>L’eau va du milieu le moins concentré vers le milieu le plus concentré en particules.  </a:t>
            </a:r>
          </a:p>
          <a:p>
            <a:endParaRPr lang="fr-FR" sz="2400" b="1" dirty="0" smtClean="0">
              <a:solidFill>
                <a:srgbClr val="0070C0"/>
              </a:solidFill>
            </a:endParaRPr>
          </a:p>
          <a:p>
            <a:r>
              <a:rPr lang="fr-FR" sz="2400" dirty="0" smtClean="0">
                <a:latin typeface="Times New Roman" pitchFamily="18" charset="0"/>
                <a:cs typeface="Times New Roman" pitchFamily="18" charset="0"/>
              </a:rPr>
              <a:t>Le mouvement du solvant en sens inverse est appelé </a:t>
            </a:r>
            <a:r>
              <a:rPr lang="fr-FR" sz="2400" b="1" dirty="0" smtClean="0">
                <a:solidFill>
                  <a:srgbClr val="0070C0"/>
                </a:solidFill>
                <a:latin typeface="Times New Roman" pitchFamily="18" charset="0"/>
                <a:cs typeface="Times New Roman" pitchFamily="18" charset="0"/>
              </a:rPr>
              <a:t>osmose inverse.</a:t>
            </a:r>
            <a:endParaRPr lang="fr-FR" sz="2400" b="1" dirty="0">
              <a:solidFill>
                <a:srgbClr val="0070C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95536" y="764704"/>
            <a:ext cx="8352928" cy="2739211"/>
          </a:xfrm>
          <a:prstGeom prst="rect">
            <a:avLst/>
          </a:prstGeom>
          <a:noFill/>
        </p:spPr>
        <p:txBody>
          <a:bodyPr wrap="square" rtlCol="0">
            <a:spAutoFit/>
          </a:bodyPr>
          <a:lstStyle/>
          <a:p>
            <a:r>
              <a:rPr lang="fr-FR" sz="2800" b="1" i="1" dirty="0" smtClean="0">
                <a:solidFill>
                  <a:srgbClr val="FF33CC"/>
                </a:solidFill>
              </a:rPr>
              <a:t>B. Les éléments minéraux</a:t>
            </a:r>
          </a:p>
          <a:p>
            <a:endParaRPr lang="fr-FR" sz="2400" b="1" i="1" dirty="0" smtClean="0">
              <a:solidFill>
                <a:srgbClr val="FF33CC"/>
              </a:solidFill>
            </a:endParaRPr>
          </a:p>
          <a:p>
            <a:r>
              <a:rPr lang="fr-FR" sz="2400" b="1" dirty="0" smtClean="0">
                <a:solidFill>
                  <a:schemeClr val="accent6">
                    <a:lumMod val="50000"/>
                  </a:schemeClr>
                </a:solidFill>
              </a:rPr>
              <a:t>Les </a:t>
            </a:r>
            <a:r>
              <a:rPr lang="fr-FR" sz="2400" b="1" dirty="0" err="1" smtClean="0">
                <a:solidFill>
                  <a:schemeClr val="accent6">
                    <a:lumMod val="50000"/>
                  </a:schemeClr>
                </a:solidFill>
              </a:rPr>
              <a:t>macro-éléments</a:t>
            </a:r>
            <a:r>
              <a:rPr lang="fr-FR" sz="2400" b="1" dirty="0" smtClean="0">
                <a:solidFill>
                  <a:schemeClr val="accent6">
                    <a:lumMod val="50000"/>
                  </a:schemeClr>
                </a:solidFill>
              </a:rPr>
              <a:t>: </a:t>
            </a:r>
            <a:r>
              <a:rPr lang="fr-FR" sz="2400" b="1" dirty="0" smtClean="0"/>
              <a:t>On en distingue 2 types </a:t>
            </a:r>
          </a:p>
          <a:p>
            <a:endParaRPr lang="fr-FR" sz="2400" b="1" dirty="0" smtClean="0"/>
          </a:p>
          <a:p>
            <a:pPr lvl="0"/>
            <a:r>
              <a:rPr lang="fr-FR" sz="2400" b="1" dirty="0" smtClean="0">
                <a:solidFill>
                  <a:srgbClr val="00B050"/>
                </a:solidFill>
              </a:rPr>
              <a:t>Les cations </a:t>
            </a:r>
            <a:r>
              <a:rPr lang="fr-FR" sz="2400" dirty="0" smtClean="0"/>
              <a:t>= ions chargés positivement : Ca</a:t>
            </a:r>
            <a:r>
              <a:rPr lang="fr-FR" sz="2400" baseline="30000" dirty="0" smtClean="0"/>
              <a:t>2+</a:t>
            </a:r>
            <a:r>
              <a:rPr lang="fr-FR" sz="2400" dirty="0" smtClean="0"/>
              <a:t>, Mg</a:t>
            </a:r>
            <a:r>
              <a:rPr lang="fr-FR" sz="2400" baseline="30000" dirty="0" smtClean="0"/>
              <a:t>2+</a:t>
            </a:r>
            <a:r>
              <a:rPr lang="fr-FR" sz="2400" dirty="0" smtClean="0"/>
              <a:t>, Na</a:t>
            </a:r>
            <a:r>
              <a:rPr lang="fr-FR" sz="2400" baseline="30000" dirty="0" smtClean="0"/>
              <a:t>+</a:t>
            </a:r>
            <a:r>
              <a:rPr lang="fr-FR" sz="2400" dirty="0" smtClean="0"/>
              <a:t>, K</a:t>
            </a:r>
            <a:r>
              <a:rPr lang="fr-FR" sz="2400" baseline="30000" dirty="0" smtClean="0"/>
              <a:t>+</a:t>
            </a:r>
          </a:p>
          <a:p>
            <a:pPr lvl="0"/>
            <a:endParaRPr lang="fr-FR" sz="2400" dirty="0" smtClean="0"/>
          </a:p>
          <a:p>
            <a:pPr lvl="0"/>
            <a:r>
              <a:rPr lang="fr-FR" sz="2400" b="1" dirty="0" smtClean="0">
                <a:solidFill>
                  <a:srgbClr val="00B050"/>
                </a:solidFill>
              </a:rPr>
              <a:t>Les anions </a:t>
            </a:r>
            <a:r>
              <a:rPr lang="fr-FR" sz="2400" dirty="0" smtClean="0"/>
              <a:t>= ions chargés négativement : Cl</a:t>
            </a:r>
            <a:r>
              <a:rPr lang="fr-FR" sz="2400" baseline="30000" dirty="0" smtClean="0"/>
              <a:t>-</a:t>
            </a:r>
            <a:r>
              <a:rPr lang="fr-FR" sz="2400" dirty="0" smtClean="0"/>
              <a:t>, PO</a:t>
            </a:r>
            <a:r>
              <a:rPr lang="fr-FR" sz="2400" baseline="-25000" dirty="0" smtClean="0"/>
              <a:t>4</a:t>
            </a:r>
            <a:r>
              <a:rPr lang="fr-FR" sz="2400" baseline="30000" dirty="0" smtClean="0"/>
              <a:t>3-</a:t>
            </a:r>
            <a:r>
              <a:rPr lang="fr-FR" sz="2400" dirty="0" smtClean="0"/>
              <a:t>, HCO</a:t>
            </a:r>
            <a:r>
              <a:rPr lang="fr-FR" sz="2400" baseline="-25000" dirty="0" smtClean="0"/>
              <a:t>3</a:t>
            </a:r>
            <a:r>
              <a:rPr lang="fr-FR" sz="2400" baseline="30000" dirty="0" smtClean="0"/>
              <a:t>-</a:t>
            </a:r>
            <a:r>
              <a:rPr lang="fr-FR" sz="2400" dirty="0" smtClean="0"/>
              <a:t>, SO</a:t>
            </a:r>
            <a:r>
              <a:rPr lang="fr-FR" sz="2400" baseline="-25000" dirty="0" smtClean="0"/>
              <a:t>4</a:t>
            </a:r>
            <a:r>
              <a:rPr lang="fr-FR" sz="2400" baseline="30000" dirty="0" smtClean="0"/>
              <a:t>2-</a:t>
            </a:r>
            <a:endParaRPr lang="fr-FR" sz="2400" dirty="0" smtClean="0"/>
          </a:p>
        </p:txBody>
      </p:sp>
      <p:sp>
        <p:nvSpPr>
          <p:cNvPr id="3" name="Flèche vers le bas 2"/>
          <p:cNvSpPr/>
          <p:nvPr/>
        </p:nvSpPr>
        <p:spPr>
          <a:xfrm rot="2101460">
            <a:off x="2452665" y="4001543"/>
            <a:ext cx="212186" cy="7113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vers le bas 4"/>
          <p:cNvSpPr/>
          <p:nvPr/>
        </p:nvSpPr>
        <p:spPr>
          <a:xfrm rot="19302733">
            <a:off x="5422396" y="3914691"/>
            <a:ext cx="190370" cy="719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827584" y="4941168"/>
            <a:ext cx="2880320" cy="1200329"/>
          </a:xfrm>
          <a:prstGeom prst="rect">
            <a:avLst/>
          </a:prstGeom>
          <a:noFill/>
        </p:spPr>
        <p:txBody>
          <a:bodyPr wrap="square" rtlCol="0">
            <a:spAutoFit/>
          </a:bodyPr>
          <a:lstStyle/>
          <a:p>
            <a:r>
              <a:rPr lang="fr-FR" sz="2400" b="1" dirty="0" smtClean="0">
                <a:solidFill>
                  <a:schemeClr val="accent6">
                    <a:lumMod val="50000"/>
                  </a:schemeClr>
                </a:solidFill>
              </a:rPr>
              <a:t>Eléments majeurs</a:t>
            </a:r>
          </a:p>
          <a:p>
            <a:r>
              <a:rPr lang="fr-FR" sz="2400" b="1" i="1" dirty="0" smtClean="0"/>
              <a:t>P, S, Na, Cl, Mg, K, Ca des sels minéraux</a:t>
            </a:r>
            <a:endParaRPr lang="fr-FR" sz="2400" b="1" i="1" dirty="0">
              <a:solidFill>
                <a:schemeClr val="accent6">
                  <a:lumMod val="50000"/>
                </a:schemeClr>
              </a:solidFill>
            </a:endParaRPr>
          </a:p>
        </p:txBody>
      </p:sp>
      <p:sp>
        <p:nvSpPr>
          <p:cNvPr id="7" name="ZoneTexte 6"/>
          <p:cNvSpPr txBox="1"/>
          <p:nvPr/>
        </p:nvSpPr>
        <p:spPr>
          <a:xfrm>
            <a:off x="4932040" y="4869160"/>
            <a:ext cx="3672408" cy="1877437"/>
          </a:xfrm>
          <a:prstGeom prst="rect">
            <a:avLst/>
          </a:prstGeom>
          <a:noFill/>
        </p:spPr>
        <p:txBody>
          <a:bodyPr wrap="square" rtlCol="0">
            <a:spAutoFit/>
          </a:bodyPr>
          <a:lstStyle/>
          <a:p>
            <a:r>
              <a:rPr lang="fr-FR" sz="2400" b="1" dirty="0" smtClean="0">
                <a:solidFill>
                  <a:schemeClr val="accent6">
                    <a:lumMod val="50000"/>
                  </a:schemeClr>
                </a:solidFill>
              </a:rPr>
              <a:t>Oligoéléments</a:t>
            </a:r>
          </a:p>
          <a:p>
            <a:r>
              <a:rPr lang="fr-FR" sz="2000" i="1" dirty="0" smtClean="0"/>
              <a:t>(= </a:t>
            </a:r>
            <a:r>
              <a:rPr lang="fr-FR" sz="2000" b="1" i="1" dirty="0" smtClean="0"/>
              <a:t>éléments traces) mais indispensables : </a:t>
            </a:r>
            <a:r>
              <a:rPr lang="fr-FR" sz="2400" b="1" i="1" dirty="0" smtClean="0"/>
              <a:t>fer, iode, cuivre, manganèse, zinc, cobalt, etc.</a:t>
            </a:r>
            <a:endParaRPr lang="fr-FR" sz="2400"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67544" y="260648"/>
            <a:ext cx="8496944" cy="6740307"/>
          </a:xfrm>
          <a:prstGeom prst="rect">
            <a:avLst/>
          </a:prstGeom>
          <a:noFill/>
        </p:spPr>
        <p:txBody>
          <a:bodyPr wrap="square" rtlCol="0">
            <a:spAutoFit/>
          </a:bodyPr>
          <a:lstStyle/>
          <a:p>
            <a:endParaRPr lang="fr-FR" b="1" u="sng" dirty="0" smtClean="0"/>
          </a:p>
          <a:p>
            <a:pPr lvl="1"/>
            <a:r>
              <a:rPr lang="fr-FR" sz="2400" b="1" u="sng" dirty="0" smtClean="0">
                <a:solidFill>
                  <a:srgbClr val="C00000"/>
                </a:solidFill>
              </a:rPr>
              <a:t>2. LES SUBSTANCES ORGANIQUES</a:t>
            </a:r>
          </a:p>
          <a:p>
            <a:pPr lvl="1"/>
            <a:endParaRPr lang="fr-FR" sz="2400" b="1" u="sng" dirty="0" smtClean="0">
              <a:solidFill>
                <a:srgbClr val="C00000"/>
              </a:solidFill>
              <a:hlinkClick r:id="rId2" tooltip="Les principaux constituants de la matière vivante/Les constituants organiques/Glucides"/>
            </a:endParaRPr>
          </a:p>
          <a:p>
            <a:pPr lvl="1"/>
            <a:r>
              <a:rPr lang="fr-FR" sz="2400" b="1" dirty="0" smtClean="0">
                <a:latin typeface="Times New Roman" pitchFamily="18" charset="0"/>
                <a:cs typeface="Times New Roman" pitchFamily="18" charset="0"/>
                <a:hlinkClick r:id="rId2" tooltip="Les principaux constituants de la matière vivante/Les constituants organiques/Glucides"/>
              </a:rPr>
              <a:t>Glucides</a:t>
            </a:r>
            <a:r>
              <a:rPr lang="fr-FR" sz="2400" b="1" dirty="0" smtClean="0">
                <a:latin typeface="Times New Roman" pitchFamily="18" charset="0"/>
                <a:cs typeface="Times New Roman" pitchFamily="18" charset="0"/>
              </a:rPr>
              <a:t>, </a:t>
            </a:r>
            <a:r>
              <a:rPr lang="fr-FR" sz="2400" b="1" dirty="0" smtClean="0">
                <a:latin typeface="Times New Roman" pitchFamily="18" charset="0"/>
                <a:cs typeface="Times New Roman" pitchFamily="18" charset="0"/>
                <a:hlinkClick r:id="rId3" tooltip="Les principaux constituants de la matière vivante/Les constituants organiques/Lipides"/>
              </a:rPr>
              <a:t>Lipides</a:t>
            </a:r>
            <a:r>
              <a:rPr lang="fr-FR" sz="2400" b="1" dirty="0" smtClean="0">
                <a:latin typeface="Times New Roman" pitchFamily="18" charset="0"/>
                <a:cs typeface="Times New Roman" pitchFamily="18" charset="0"/>
              </a:rPr>
              <a:t>, </a:t>
            </a:r>
            <a:r>
              <a:rPr lang="fr-FR" sz="2400" b="1" dirty="0" smtClean="0">
                <a:latin typeface="Times New Roman" pitchFamily="18" charset="0"/>
                <a:cs typeface="Times New Roman" pitchFamily="18" charset="0"/>
                <a:hlinkClick r:id="rId4" tooltip="Les principaux constituants de la matière vivante/Les constituants organiques/Protides"/>
              </a:rPr>
              <a:t>Protides</a:t>
            </a:r>
            <a:r>
              <a:rPr lang="fr-FR" sz="2400" b="1" dirty="0" smtClean="0">
                <a:latin typeface="Times New Roman" pitchFamily="18" charset="0"/>
                <a:cs typeface="Times New Roman" pitchFamily="18" charset="0"/>
              </a:rPr>
              <a:t>, </a:t>
            </a:r>
            <a:r>
              <a:rPr lang="fr-FR" sz="2400" b="1" dirty="0" smtClean="0">
                <a:latin typeface="Times New Roman" pitchFamily="18" charset="0"/>
                <a:cs typeface="Times New Roman" pitchFamily="18" charset="0"/>
                <a:hlinkClick r:id="rId5" tooltip="Les principaux constituants de la matière vivante/Les constituants organiques/Acides nucléiques"/>
              </a:rPr>
              <a:t>Acides nucléiques</a:t>
            </a:r>
            <a:r>
              <a:rPr lang="fr-FR" sz="2400" b="1" dirty="0" smtClean="0">
                <a:latin typeface="Times New Roman" pitchFamily="18" charset="0"/>
                <a:cs typeface="Times New Roman" pitchFamily="18" charset="0"/>
              </a:rPr>
              <a:t>, </a:t>
            </a:r>
            <a:r>
              <a:rPr lang="fr-FR" sz="2400" b="1" dirty="0" smtClean="0">
                <a:latin typeface="Times New Roman" pitchFamily="18" charset="0"/>
                <a:cs typeface="Times New Roman" pitchFamily="18" charset="0"/>
                <a:hlinkClick r:id="rId6" tooltip="Les principaux constituants de la matière vivante/Les constituants organiques/Vitamines"/>
              </a:rPr>
              <a:t>Vitamines</a:t>
            </a:r>
            <a:endParaRPr lang="fr-FR" sz="2400" b="1" dirty="0" smtClean="0">
              <a:latin typeface="Times New Roman" pitchFamily="18" charset="0"/>
              <a:cs typeface="Times New Roman" pitchFamily="18" charset="0"/>
            </a:endParaRPr>
          </a:p>
          <a:p>
            <a:pPr marL="342900" indent="-342900"/>
            <a:endParaRPr lang="fr-FR" dirty="0" smtClean="0"/>
          </a:p>
          <a:p>
            <a:pPr marL="342900" indent="-342900"/>
            <a:r>
              <a:rPr lang="fr-FR" sz="2400" b="1" i="1" u="sng" dirty="0" smtClean="0">
                <a:solidFill>
                  <a:srgbClr val="FF33CC"/>
                </a:solidFill>
                <a:latin typeface="Times New Roman" pitchFamily="18" charset="0"/>
                <a:cs typeface="Times New Roman" pitchFamily="18" charset="0"/>
              </a:rPr>
              <a:t>A. LES  GLUCIDES </a:t>
            </a:r>
          </a:p>
          <a:p>
            <a:pPr marL="342900" indent="-342900"/>
            <a:endParaRPr lang="fr-FR" dirty="0" smtClean="0"/>
          </a:p>
          <a:p>
            <a:r>
              <a:rPr lang="fr-FR" sz="2000" dirty="0" smtClean="0"/>
              <a:t>Les </a:t>
            </a:r>
            <a:r>
              <a:rPr lang="fr-FR" sz="2000" u="sng" dirty="0" smtClean="0"/>
              <a:t>sucres sont composés de </a:t>
            </a:r>
            <a:r>
              <a:rPr lang="fr-FR" sz="2000" b="1" u="sng" dirty="0" smtClean="0"/>
              <a:t>carbone, d’hydrogène et d’oxygène. </a:t>
            </a:r>
          </a:p>
          <a:p>
            <a:endParaRPr lang="fr-FR" sz="2000" dirty="0" smtClean="0"/>
          </a:p>
          <a:p>
            <a:r>
              <a:rPr lang="fr-FR" sz="2000" dirty="0" smtClean="0"/>
              <a:t>Dans l’organisme, les </a:t>
            </a:r>
            <a:r>
              <a:rPr lang="fr-FR" sz="2000" b="1" dirty="0" smtClean="0"/>
              <a:t>glucides assurent le rôle de </a:t>
            </a:r>
            <a:r>
              <a:rPr lang="fr-FR" sz="2000" b="1" dirty="0" smtClean="0">
                <a:solidFill>
                  <a:schemeClr val="accent6">
                    <a:lumMod val="50000"/>
                  </a:schemeClr>
                </a:solidFill>
              </a:rPr>
              <a:t>sources d’énergie</a:t>
            </a:r>
            <a:r>
              <a:rPr lang="fr-FR" sz="2000" b="1" dirty="0" smtClean="0"/>
              <a:t>. </a:t>
            </a:r>
          </a:p>
          <a:p>
            <a:endParaRPr lang="fr-FR" sz="2000" dirty="0" smtClean="0"/>
          </a:p>
          <a:p>
            <a:r>
              <a:rPr lang="fr-FR" sz="2400" b="1" dirty="0" smtClean="0">
                <a:solidFill>
                  <a:srgbClr val="00B050"/>
                </a:solidFill>
              </a:rPr>
              <a:t>1. Glucides simples</a:t>
            </a:r>
          </a:p>
          <a:p>
            <a:endParaRPr lang="fr-FR" sz="2000" dirty="0" smtClean="0"/>
          </a:p>
          <a:p>
            <a:r>
              <a:rPr lang="fr-FR" sz="2000" dirty="0" smtClean="0"/>
              <a:t>Ils sont constitués d’ </a:t>
            </a:r>
            <a:r>
              <a:rPr lang="fr-FR" sz="2400" b="1" u="sng" dirty="0" smtClean="0"/>
              <a:t>1 seule molécule glucidique</a:t>
            </a:r>
            <a:r>
              <a:rPr lang="fr-FR" sz="2000" b="1" u="sng" dirty="0" smtClean="0"/>
              <a:t>. </a:t>
            </a:r>
          </a:p>
          <a:p>
            <a:r>
              <a:rPr lang="fr-FR" sz="2000" dirty="0" smtClean="0"/>
              <a:t> </a:t>
            </a:r>
          </a:p>
          <a:p>
            <a:r>
              <a:rPr lang="fr-FR" sz="2000" dirty="0" smtClean="0"/>
              <a:t>On trouve : </a:t>
            </a:r>
          </a:p>
          <a:p>
            <a:r>
              <a:rPr lang="fr-FR" sz="2000" dirty="0" smtClean="0"/>
              <a:t>• Le </a:t>
            </a:r>
            <a:r>
              <a:rPr lang="fr-FR" sz="2000" b="1" dirty="0" smtClean="0"/>
              <a:t>glucose, principale source d’énergie des cellules. </a:t>
            </a:r>
          </a:p>
          <a:p>
            <a:r>
              <a:rPr lang="fr-FR" sz="2000" dirty="0" smtClean="0"/>
              <a:t>• Le </a:t>
            </a:r>
            <a:r>
              <a:rPr lang="fr-FR" sz="2000" b="1" dirty="0" smtClean="0"/>
              <a:t>fructose, sucre des fruits. </a:t>
            </a:r>
          </a:p>
          <a:p>
            <a:r>
              <a:rPr lang="fr-FR" sz="2000" dirty="0" smtClean="0"/>
              <a:t>• Le </a:t>
            </a:r>
            <a:r>
              <a:rPr lang="fr-FR" sz="2000" b="1" dirty="0" smtClean="0"/>
              <a:t>galactose, présent dans le sucre du lait.</a:t>
            </a:r>
            <a:endParaRPr lang="fr-FR" sz="2000" b="1" u="sng" dirty="0" smtClean="0"/>
          </a:p>
          <a:p>
            <a:endParaRPr lang="fr-FR" sz="2000" dirty="0" smtClean="0"/>
          </a:p>
          <a:p>
            <a:endParaRPr lang="fr-F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67544" y="476672"/>
            <a:ext cx="8280920" cy="5262979"/>
          </a:xfrm>
          <a:prstGeom prst="rect">
            <a:avLst/>
          </a:prstGeom>
          <a:noFill/>
        </p:spPr>
        <p:txBody>
          <a:bodyPr wrap="square" rtlCol="0">
            <a:spAutoFit/>
          </a:bodyPr>
          <a:lstStyle/>
          <a:p>
            <a:endParaRPr lang="fr-FR" dirty="0" smtClean="0"/>
          </a:p>
          <a:p>
            <a:r>
              <a:rPr lang="fr-FR" sz="2400" b="1" dirty="0" smtClean="0">
                <a:solidFill>
                  <a:srgbClr val="00B050"/>
                </a:solidFill>
              </a:rPr>
              <a:t>2. Les disaccharides</a:t>
            </a:r>
          </a:p>
          <a:p>
            <a:endParaRPr lang="fr-FR" b="1" dirty="0" smtClean="0">
              <a:solidFill>
                <a:srgbClr val="00B050"/>
              </a:solidFill>
            </a:endParaRPr>
          </a:p>
          <a:p>
            <a:r>
              <a:rPr lang="fr-FR" sz="2000" dirty="0" smtClean="0"/>
              <a:t>Ils sont constitués de </a:t>
            </a:r>
            <a:r>
              <a:rPr lang="fr-FR" sz="2400" b="1" u="sng" dirty="0" smtClean="0"/>
              <a:t>2 molécules glucidiques. </a:t>
            </a:r>
          </a:p>
          <a:p>
            <a:endParaRPr lang="fr-FR" sz="2000" dirty="0" smtClean="0"/>
          </a:p>
          <a:p>
            <a:r>
              <a:rPr lang="fr-FR" sz="2000" dirty="0" smtClean="0"/>
              <a:t>On trouve : </a:t>
            </a:r>
          </a:p>
          <a:p>
            <a:endParaRPr lang="fr-FR" sz="2000" dirty="0" smtClean="0"/>
          </a:p>
          <a:p>
            <a:r>
              <a:rPr lang="fr-FR" sz="2000" dirty="0" smtClean="0"/>
              <a:t>• Le </a:t>
            </a:r>
            <a:r>
              <a:rPr lang="fr-FR" sz="2400" b="1" dirty="0" smtClean="0"/>
              <a:t>saccharose ou sucrose </a:t>
            </a:r>
            <a:r>
              <a:rPr lang="fr-FR" sz="2000" b="1" dirty="0" smtClean="0"/>
              <a:t>: association d’un </a:t>
            </a:r>
            <a:r>
              <a:rPr lang="fr-FR" sz="2000" b="1" i="1" dirty="0" smtClean="0"/>
              <a:t>glucose et d’un fructose </a:t>
            </a:r>
          </a:p>
          <a:p>
            <a:r>
              <a:rPr lang="fr-FR" sz="2000" b="1" i="1" dirty="0" smtClean="0"/>
              <a:t>(= sucre de canne ou de betterave, sucre de table). </a:t>
            </a:r>
          </a:p>
          <a:p>
            <a:endParaRPr lang="fr-FR" sz="2000" b="1" i="1" dirty="0" smtClean="0"/>
          </a:p>
          <a:p>
            <a:r>
              <a:rPr lang="fr-FR" sz="2000" dirty="0" smtClean="0"/>
              <a:t>• Le </a:t>
            </a:r>
            <a:r>
              <a:rPr lang="fr-FR" sz="2400" b="1" dirty="0" smtClean="0"/>
              <a:t>lactose</a:t>
            </a:r>
            <a:r>
              <a:rPr lang="fr-FR" sz="2000" b="1" dirty="0" smtClean="0"/>
              <a:t> : association d’un </a:t>
            </a:r>
            <a:r>
              <a:rPr lang="fr-FR" sz="2000" b="1" i="1" dirty="0" smtClean="0"/>
              <a:t>galactose et d’un glucose (= sucre du lait). </a:t>
            </a:r>
          </a:p>
          <a:p>
            <a:endParaRPr lang="fr-FR" sz="2000" b="1" i="1" dirty="0" smtClean="0"/>
          </a:p>
          <a:p>
            <a:r>
              <a:rPr lang="fr-FR" sz="2400" dirty="0" smtClean="0"/>
              <a:t>Les </a:t>
            </a:r>
            <a:r>
              <a:rPr lang="fr-FR" sz="2400" b="1" dirty="0" smtClean="0"/>
              <a:t>glucides simples et les disaccharides sont </a:t>
            </a:r>
            <a:r>
              <a:rPr lang="fr-FR" sz="2400" b="1" i="1" dirty="0" smtClean="0"/>
              <a:t>utilisables rapidement par  l’organisme : </a:t>
            </a:r>
            <a:r>
              <a:rPr lang="fr-FR" sz="2400" b="1" i="1" dirty="0" smtClean="0">
                <a:solidFill>
                  <a:srgbClr val="C00000"/>
                </a:solidFill>
              </a:rPr>
              <a:t>ce sont des sucres rapides. </a:t>
            </a:r>
          </a:p>
          <a:p>
            <a:endParaRPr lang="fr-FR" dirty="0" smtClean="0"/>
          </a:p>
          <a:p>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cstate="print"/>
          <a:srcRect/>
          <a:stretch>
            <a:fillRect/>
          </a:stretch>
        </p:blipFill>
        <p:spPr bwMode="auto">
          <a:xfrm>
            <a:off x="590550" y="1052736"/>
            <a:ext cx="7962900" cy="3138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51520" y="404664"/>
            <a:ext cx="8568952" cy="6524863"/>
          </a:xfrm>
          <a:prstGeom prst="rect">
            <a:avLst/>
          </a:prstGeom>
          <a:noFill/>
        </p:spPr>
        <p:txBody>
          <a:bodyPr wrap="square" rtlCol="0">
            <a:spAutoFit/>
          </a:bodyPr>
          <a:lstStyle/>
          <a:p>
            <a:r>
              <a:rPr lang="fr-FR" sz="2400" b="1" dirty="0" smtClean="0">
                <a:solidFill>
                  <a:srgbClr val="00B050"/>
                </a:solidFill>
              </a:rPr>
              <a:t>3. Les Polysaccharides</a:t>
            </a:r>
          </a:p>
          <a:p>
            <a:endParaRPr lang="fr-FR" b="1" dirty="0" smtClean="0">
              <a:solidFill>
                <a:srgbClr val="00B050"/>
              </a:solidFill>
            </a:endParaRPr>
          </a:p>
          <a:p>
            <a:r>
              <a:rPr lang="fr-FR" sz="2000" dirty="0" smtClean="0"/>
              <a:t>Ce sont des </a:t>
            </a:r>
            <a:r>
              <a:rPr lang="fr-FR" sz="2000" i="1" dirty="0" smtClean="0"/>
              <a:t>molécules géantes (= </a:t>
            </a:r>
            <a:r>
              <a:rPr lang="fr-FR" sz="2000" b="1" i="1" dirty="0" smtClean="0"/>
              <a:t>macromolécules) constituées d’un grand nombre de molécules de glucose reliées les unes aux autres. </a:t>
            </a:r>
          </a:p>
          <a:p>
            <a:endParaRPr lang="fr-FR" b="1" i="1" dirty="0" smtClean="0"/>
          </a:p>
          <a:p>
            <a:r>
              <a:rPr lang="fr-FR" sz="2400" dirty="0" smtClean="0">
                <a:solidFill>
                  <a:srgbClr val="0070C0"/>
                </a:solidFill>
              </a:rPr>
              <a:t>Les </a:t>
            </a:r>
            <a:r>
              <a:rPr lang="fr-FR" sz="2400" b="1" dirty="0" smtClean="0">
                <a:solidFill>
                  <a:srgbClr val="0070C0"/>
                </a:solidFill>
              </a:rPr>
              <a:t>polysaccharides sont </a:t>
            </a:r>
            <a:r>
              <a:rPr lang="fr-FR" sz="2400" b="1" i="1" dirty="0" smtClean="0">
                <a:solidFill>
                  <a:srgbClr val="0070C0"/>
                </a:solidFill>
              </a:rPr>
              <a:t>lentement utilisables par l’organisme : </a:t>
            </a:r>
          </a:p>
          <a:p>
            <a:r>
              <a:rPr lang="fr-FR" sz="2400" b="1" i="1" dirty="0" smtClean="0">
                <a:solidFill>
                  <a:srgbClr val="C00000"/>
                </a:solidFill>
              </a:rPr>
              <a:t>ce sont des sucres lents. </a:t>
            </a:r>
          </a:p>
          <a:p>
            <a:endParaRPr lang="fr-FR" dirty="0" smtClean="0"/>
          </a:p>
          <a:p>
            <a:r>
              <a:rPr lang="fr-FR" dirty="0" smtClean="0"/>
              <a:t>On trouve : </a:t>
            </a:r>
          </a:p>
          <a:p>
            <a:r>
              <a:rPr lang="fr-FR" dirty="0" smtClean="0"/>
              <a:t>• </a:t>
            </a:r>
            <a:r>
              <a:rPr lang="fr-FR" b="1" i="1" u="sng" dirty="0" smtClean="0"/>
              <a:t>Les polysaccharides d’origine végétale </a:t>
            </a:r>
            <a:r>
              <a:rPr lang="fr-FR" i="1" dirty="0" smtClean="0"/>
              <a:t>: </a:t>
            </a:r>
            <a:r>
              <a:rPr lang="fr-FR" sz="2400" b="1" i="1" dirty="0" smtClean="0">
                <a:solidFill>
                  <a:srgbClr val="C00000"/>
                </a:solidFill>
              </a:rPr>
              <a:t>amidon</a:t>
            </a:r>
            <a:r>
              <a:rPr lang="fr-FR" b="1" i="1" dirty="0" smtClean="0"/>
              <a:t> dans les féculents et </a:t>
            </a:r>
            <a:r>
              <a:rPr lang="fr-FR" sz="2400" b="1" i="1" dirty="0" smtClean="0">
                <a:solidFill>
                  <a:srgbClr val="C00000"/>
                </a:solidFill>
              </a:rPr>
              <a:t>cellulose</a:t>
            </a:r>
            <a:r>
              <a:rPr lang="fr-FR" b="1" i="1" dirty="0" smtClean="0"/>
              <a:t> dans les fibres alimentaires. </a:t>
            </a:r>
          </a:p>
          <a:p>
            <a:endParaRPr lang="fr-FR" b="1" i="1" dirty="0" smtClean="0"/>
          </a:p>
          <a:p>
            <a:r>
              <a:rPr lang="fr-FR" dirty="0" smtClean="0"/>
              <a:t>• </a:t>
            </a:r>
            <a:r>
              <a:rPr lang="fr-FR" b="1" u="sng" dirty="0" smtClean="0"/>
              <a:t>Les polysaccharides d’</a:t>
            </a:r>
            <a:r>
              <a:rPr lang="fr-FR" b="1" i="1" u="sng" dirty="0" smtClean="0"/>
              <a:t>origine animale:  </a:t>
            </a:r>
            <a:r>
              <a:rPr lang="fr-FR" sz="2400" b="1" dirty="0" smtClean="0">
                <a:solidFill>
                  <a:srgbClr val="C00000"/>
                </a:solidFill>
              </a:rPr>
              <a:t>glycogène</a:t>
            </a:r>
            <a:endParaRPr lang="fr-FR" sz="2400" b="1" i="1" u="sng" dirty="0" smtClean="0">
              <a:solidFill>
                <a:srgbClr val="C00000"/>
              </a:solidFill>
            </a:endParaRPr>
          </a:p>
          <a:p>
            <a:endParaRPr lang="fr-FR" dirty="0" smtClean="0"/>
          </a:p>
          <a:p>
            <a:r>
              <a:rPr lang="fr-FR" dirty="0" smtClean="0"/>
              <a:t>Le </a:t>
            </a:r>
            <a:r>
              <a:rPr lang="fr-FR" sz="2400" b="1" dirty="0" smtClean="0"/>
              <a:t>glycogène </a:t>
            </a:r>
            <a:r>
              <a:rPr lang="fr-FR" dirty="0" smtClean="0"/>
              <a:t>est présent dans les </a:t>
            </a:r>
            <a:r>
              <a:rPr lang="fr-FR" b="1" i="1" dirty="0" smtClean="0">
                <a:solidFill>
                  <a:srgbClr val="00B0F0"/>
                </a:solidFill>
              </a:rPr>
              <a:t>muscles </a:t>
            </a:r>
            <a:r>
              <a:rPr lang="fr-FR" b="1" i="1" dirty="0" smtClean="0"/>
              <a:t>: c’est une source d’énergie importante pour les cellules musculaires. </a:t>
            </a:r>
          </a:p>
          <a:p>
            <a:endParaRPr lang="fr-FR" b="1" i="1" dirty="0" smtClean="0"/>
          </a:p>
          <a:p>
            <a:r>
              <a:rPr lang="fr-FR" dirty="0" smtClean="0"/>
              <a:t>Le glycogène est également présent dans le </a:t>
            </a:r>
            <a:r>
              <a:rPr lang="fr-FR" b="1" i="1" dirty="0" smtClean="0">
                <a:solidFill>
                  <a:srgbClr val="00B0F0"/>
                </a:solidFill>
              </a:rPr>
              <a:t>foie</a:t>
            </a:r>
            <a:r>
              <a:rPr lang="fr-FR" b="1" i="1" dirty="0" smtClean="0"/>
              <a:t> : dans ce cas, il intervient dans le maintien de la glycémie durant la période de jeûne et permet ainsi au taux sanguin de glucose de rester constant entre 0,7 et 1,1 g/L. </a:t>
            </a:r>
          </a:p>
          <a:p>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cstate="print"/>
          <a:srcRect/>
          <a:stretch>
            <a:fillRect/>
          </a:stretch>
        </p:blipFill>
        <p:spPr bwMode="auto">
          <a:xfrm>
            <a:off x="900113" y="1257300"/>
            <a:ext cx="7343775"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11560" y="476672"/>
            <a:ext cx="8280920" cy="5539978"/>
          </a:xfrm>
          <a:prstGeom prst="rect">
            <a:avLst/>
          </a:prstGeom>
          <a:noFill/>
        </p:spPr>
        <p:txBody>
          <a:bodyPr wrap="square" rtlCol="0">
            <a:spAutoFit/>
          </a:bodyPr>
          <a:lstStyle/>
          <a:p>
            <a:r>
              <a:rPr lang="fr-FR" sz="2400" b="1" i="1" dirty="0" smtClean="0">
                <a:solidFill>
                  <a:srgbClr val="FF33CC"/>
                </a:solidFill>
                <a:latin typeface="Times New Roman" pitchFamily="18" charset="0"/>
                <a:cs typeface="Times New Roman" pitchFamily="18" charset="0"/>
              </a:rPr>
              <a:t>B. LES LIPIDES </a:t>
            </a:r>
          </a:p>
          <a:p>
            <a:endParaRPr lang="fr-FR" b="1" i="1" dirty="0" smtClean="0"/>
          </a:p>
          <a:p>
            <a:r>
              <a:rPr lang="fr-FR" sz="2400" dirty="0" smtClean="0">
                <a:latin typeface="Times New Roman" pitchFamily="18" charset="0"/>
                <a:cs typeface="Times New Roman" pitchFamily="18" charset="0"/>
              </a:rPr>
              <a:t>Cet autre groupe de constituants essentiels de la matière vivante représente 10 à 15% du poids sec, est très hétérogène.</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Ce sont les </a:t>
            </a:r>
            <a:r>
              <a:rPr lang="fr-FR" sz="2400" u="sng" dirty="0" smtClean="0">
                <a:latin typeface="Times New Roman" pitchFamily="18" charset="0"/>
                <a:cs typeface="Times New Roman" pitchFamily="18" charset="0"/>
              </a:rPr>
              <a:t>corps gras qui sont </a:t>
            </a:r>
            <a:r>
              <a:rPr lang="fr-FR" sz="2400" i="1" u="sng" dirty="0" smtClean="0">
                <a:latin typeface="Times New Roman" pitchFamily="18" charset="0"/>
                <a:cs typeface="Times New Roman" pitchFamily="18" charset="0"/>
              </a:rPr>
              <a:t>insolubles dans l’eau et composés principalement de :</a:t>
            </a:r>
          </a:p>
          <a:p>
            <a:endParaRPr lang="fr-FR" sz="2400" b="1" i="1" u="sng" dirty="0" smtClean="0">
              <a:solidFill>
                <a:srgbClr val="C00000"/>
              </a:solidFill>
              <a:latin typeface="Times New Roman" pitchFamily="18" charset="0"/>
              <a:cs typeface="Times New Roman" pitchFamily="18" charset="0"/>
            </a:endParaRPr>
          </a:p>
          <a:p>
            <a:pPr algn="ctr"/>
            <a:r>
              <a:rPr lang="fr-FR" sz="2400" b="1" i="1" u="sng" dirty="0" smtClean="0">
                <a:solidFill>
                  <a:srgbClr val="C00000"/>
                </a:solidFill>
                <a:latin typeface="Times New Roman" pitchFamily="18" charset="0"/>
                <a:cs typeface="Times New Roman" pitchFamily="18" charset="0"/>
              </a:rPr>
              <a:t>carbone, d’hydrogène et d’oxygène.</a:t>
            </a:r>
            <a:r>
              <a:rPr lang="fr-FR" sz="2400" b="1" i="1" u="sng" dirty="0" smtClean="0">
                <a:latin typeface="Times New Roman" pitchFamily="18" charset="0"/>
                <a:cs typeface="Times New Roman" pitchFamily="18" charset="0"/>
              </a:rPr>
              <a:t> </a:t>
            </a:r>
          </a:p>
          <a:p>
            <a:endParaRPr lang="fr-FR" b="1" i="1" u="sng" dirty="0" smtClean="0">
              <a:latin typeface="Times New Roman" pitchFamily="18" charset="0"/>
              <a:cs typeface="Times New Roman" pitchFamily="18" charset="0"/>
            </a:endParaRPr>
          </a:p>
          <a:p>
            <a:endParaRPr lang="fr-FR" b="1" i="1" u="sng" dirty="0" smtClean="0">
              <a:latin typeface="Times New Roman" pitchFamily="18" charset="0"/>
              <a:cs typeface="Times New Roman" pitchFamily="18" charset="0"/>
            </a:endParaRPr>
          </a:p>
          <a:p>
            <a:endParaRPr lang="fr-FR" b="1" i="1" u="sng" dirty="0" smtClean="0">
              <a:latin typeface="Times New Roman" pitchFamily="18" charset="0"/>
              <a:cs typeface="Times New Roman" pitchFamily="18" charset="0"/>
            </a:endParaRPr>
          </a:p>
          <a:p>
            <a:endParaRPr lang="fr-FR" dirty="0" smtClean="0"/>
          </a:p>
          <a:p>
            <a:pPr marL="342900" indent="-342900"/>
            <a:endParaRPr lang="fr-FR" b="1" dirty="0" smtClean="0"/>
          </a:p>
          <a:p>
            <a:endParaRPr lang="fr-FR" dirty="0" smtClean="0"/>
          </a:p>
          <a:p>
            <a:endParaRPr lang="fr-FR" dirty="0" smtClean="0"/>
          </a:p>
          <a:p>
            <a:endParaRPr lang="fr-FR" dirty="0"/>
          </a:p>
        </p:txBody>
      </p:sp>
      <p:sp>
        <p:nvSpPr>
          <p:cNvPr id="3" name="ZoneTexte 2"/>
          <p:cNvSpPr txBox="1"/>
          <p:nvPr/>
        </p:nvSpPr>
        <p:spPr>
          <a:xfrm>
            <a:off x="467544" y="4149080"/>
            <a:ext cx="8136904" cy="1938992"/>
          </a:xfrm>
          <a:prstGeom prst="rect">
            <a:avLst/>
          </a:prstGeom>
          <a:noFill/>
        </p:spPr>
        <p:txBody>
          <a:bodyPr wrap="square" rtlCol="0">
            <a:spAutoFit/>
          </a:bodyPr>
          <a:lstStyle/>
          <a:p>
            <a:pPr>
              <a:buFont typeface="Wingdings" pitchFamily="2" charset="2"/>
              <a:buChar char="v"/>
            </a:pPr>
            <a:r>
              <a:rPr lang="fr-FR" sz="2400" dirty="0" smtClean="0"/>
              <a:t> </a:t>
            </a:r>
            <a:r>
              <a:rPr lang="fr-FR" sz="2400" dirty="0" smtClean="0">
                <a:latin typeface="Times New Roman" pitchFamily="18" charset="0"/>
                <a:cs typeface="Times New Roman" pitchFamily="18" charset="0"/>
              </a:rPr>
              <a:t>Source d’énergie</a:t>
            </a:r>
          </a:p>
          <a:p>
            <a:endParaRPr lang="fr-FR" sz="2400" dirty="0" smtClean="0">
              <a:latin typeface="Times New Roman" pitchFamily="18" charset="0"/>
              <a:cs typeface="Times New Roman" pitchFamily="18" charset="0"/>
            </a:endParaRPr>
          </a:p>
          <a:p>
            <a:pPr>
              <a:buFont typeface="Wingdings" pitchFamily="2" charset="2"/>
              <a:buChar char="v"/>
            </a:pPr>
            <a:r>
              <a:rPr lang="fr-FR" sz="2400" dirty="0" smtClean="0">
                <a:latin typeface="Times New Roman" pitchFamily="18" charset="0"/>
                <a:cs typeface="Times New Roman" pitchFamily="18" charset="0"/>
              </a:rPr>
              <a:t> Fabrication de molécules importantes comme les </a:t>
            </a:r>
            <a:r>
              <a:rPr lang="fr-FR" sz="2400" b="1" dirty="0" smtClean="0">
                <a:solidFill>
                  <a:srgbClr val="FF33CC"/>
                </a:solidFill>
                <a:latin typeface="Times New Roman" pitchFamily="18" charset="0"/>
                <a:cs typeface="Times New Roman" pitchFamily="18" charset="0"/>
              </a:rPr>
              <a:t>stéroïdes</a:t>
            </a:r>
          </a:p>
          <a:p>
            <a:endParaRPr lang="fr-FR" sz="2400" dirty="0" smtClean="0">
              <a:latin typeface="Times New Roman" pitchFamily="18" charset="0"/>
              <a:cs typeface="Times New Roman" pitchFamily="18" charset="0"/>
            </a:endParaRPr>
          </a:p>
          <a:p>
            <a:pPr>
              <a:buFont typeface="Wingdings" pitchFamily="2" charset="2"/>
              <a:buChar char="v"/>
            </a:pPr>
            <a:r>
              <a:rPr lang="fr-FR" sz="2400" dirty="0" smtClean="0">
                <a:latin typeface="Times New Roman" pitchFamily="18" charset="0"/>
                <a:cs typeface="Times New Roman" pitchFamily="18" charset="0"/>
              </a:rPr>
              <a:t> Formation de la </a:t>
            </a:r>
            <a:r>
              <a:rPr lang="fr-FR" sz="2400" b="1" dirty="0" smtClean="0">
                <a:latin typeface="Times New Roman" pitchFamily="18" charset="0"/>
                <a:cs typeface="Times New Roman" pitchFamily="18" charset="0"/>
              </a:rPr>
              <a:t>membrane plasmique</a:t>
            </a:r>
            <a:endParaRPr lang="fr-FR"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268760"/>
            <a:ext cx="7992888" cy="4401205"/>
          </a:xfrm>
          <a:prstGeom prst="rect">
            <a:avLst/>
          </a:prstGeom>
        </p:spPr>
        <p:txBody>
          <a:bodyPr wrap="square">
            <a:spAutoFit/>
          </a:bodyPr>
          <a:lstStyle/>
          <a:p>
            <a:r>
              <a:rPr lang="fr-FR" sz="2800" b="1" dirty="0" smtClean="0"/>
              <a:t>V/ Mécanismes cellulaires généraux : respiration, détoxification, épuration, stress oxydatif, radicaux libres, etc.</a:t>
            </a:r>
          </a:p>
          <a:p>
            <a:endParaRPr lang="fr-FR" sz="2800" dirty="0" smtClean="0"/>
          </a:p>
          <a:p>
            <a:r>
              <a:rPr lang="fr-FR" sz="2800" b="1" dirty="0" smtClean="0"/>
              <a:t>VI/</a:t>
            </a:r>
            <a:r>
              <a:rPr lang="fr-FR" sz="2800" dirty="0" smtClean="0"/>
              <a:t> </a:t>
            </a:r>
            <a:r>
              <a:rPr lang="fr-FR" sz="2800" b="1" dirty="0" smtClean="0"/>
              <a:t>Métabolisme cellulaire et Bioénergétique. </a:t>
            </a:r>
          </a:p>
          <a:p>
            <a:endParaRPr lang="fr-FR" sz="2800" b="1" dirty="0" smtClean="0"/>
          </a:p>
          <a:p>
            <a:r>
              <a:rPr lang="fr-FR" sz="2800" b="1" dirty="0" smtClean="0"/>
              <a:t>VII/ La cellule nerveuse : unité de structure et de fonction du système nerveux.</a:t>
            </a:r>
          </a:p>
          <a:p>
            <a:endParaRPr lang="fr-FR" sz="2800" b="1" dirty="0" smtClean="0"/>
          </a:p>
          <a:p>
            <a:r>
              <a:rPr lang="fr-FR" sz="2800" b="1" dirty="0" smtClean="0"/>
              <a:t>VIII/ Le tissu glial : les cellules gliales ou névroglies </a:t>
            </a:r>
            <a:endParaRPr lang="fr-FR" sz="28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51520" y="404664"/>
            <a:ext cx="8640960" cy="9417963"/>
          </a:xfrm>
          <a:prstGeom prst="rect">
            <a:avLst/>
          </a:prstGeom>
          <a:noFill/>
        </p:spPr>
        <p:txBody>
          <a:bodyPr wrap="square" rtlCol="0">
            <a:spAutoFit/>
          </a:bodyPr>
          <a:lstStyle/>
          <a:p>
            <a:r>
              <a:rPr lang="fr-FR" sz="2400" b="1" i="1" dirty="0" smtClean="0">
                <a:solidFill>
                  <a:srgbClr val="FF33CC"/>
                </a:solidFill>
                <a:latin typeface="Times New Roman" pitchFamily="18" charset="0"/>
                <a:cs typeface="Times New Roman" pitchFamily="18" charset="0"/>
              </a:rPr>
              <a:t>C . LES  PROTEINES</a:t>
            </a:r>
          </a:p>
          <a:p>
            <a:endParaRPr lang="fr-FR" b="1" i="1" dirty="0" smtClean="0">
              <a:solidFill>
                <a:srgbClr val="FF33CC"/>
              </a:solidFill>
              <a:latin typeface="Times New Roman" pitchFamily="18" charset="0"/>
              <a:cs typeface="Times New Roman" pitchFamily="18" charset="0"/>
            </a:endParaRPr>
          </a:p>
          <a:p>
            <a:pPr>
              <a:buFont typeface="Wingdings" pitchFamily="2" charset="2"/>
              <a:buChar char="Ø"/>
            </a:pPr>
            <a:r>
              <a:rPr lang="fr-FR" dirty="0" smtClean="0"/>
              <a:t> </a:t>
            </a:r>
            <a:r>
              <a:rPr lang="fr-FR" sz="2400" dirty="0" smtClean="0"/>
              <a:t>Composés de </a:t>
            </a:r>
            <a:r>
              <a:rPr lang="fr-FR" sz="2400" b="1" dirty="0" smtClean="0"/>
              <a:t>carbone, d’hydrogène, d’oxygène, d’azote et pour certains de soufre.</a:t>
            </a:r>
          </a:p>
          <a:p>
            <a:endParaRPr lang="fr-FR" sz="2400" b="1" dirty="0" smtClean="0"/>
          </a:p>
          <a:p>
            <a:pPr>
              <a:buFont typeface="Wingdings" pitchFamily="2" charset="2"/>
              <a:buChar char="Ø"/>
            </a:pPr>
            <a:r>
              <a:rPr lang="fr-FR" sz="2400" b="1" dirty="0" smtClean="0"/>
              <a:t> </a:t>
            </a:r>
            <a:r>
              <a:rPr lang="fr-FR" sz="2400" dirty="0" smtClean="0"/>
              <a:t>On retrouve principalement </a:t>
            </a:r>
            <a:r>
              <a:rPr lang="fr-FR" sz="2400" b="1" u="sng" dirty="0" smtClean="0"/>
              <a:t>20 acides aminés dans les peptides et les protéines. </a:t>
            </a:r>
          </a:p>
          <a:p>
            <a:endParaRPr lang="fr-FR" sz="2400" b="1" u="sng" dirty="0" smtClean="0"/>
          </a:p>
          <a:p>
            <a:pPr>
              <a:buFont typeface="Wingdings" pitchFamily="2" charset="2"/>
              <a:buChar char="Ø"/>
            </a:pPr>
            <a:r>
              <a:rPr lang="fr-FR" sz="2400" b="1" dirty="0" smtClean="0"/>
              <a:t> </a:t>
            </a:r>
            <a:r>
              <a:rPr lang="fr-FR" sz="2400" dirty="0" smtClean="0">
                <a:latin typeface="Times New Roman" pitchFamily="18" charset="0"/>
                <a:cs typeface="Times New Roman" pitchFamily="18" charset="0"/>
              </a:rPr>
              <a:t>Les polypeptides et les protéines ont un rôle de : </a:t>
            </a:r>
          </a:p>
          <a:p>
            <a:endParaRPr lang="fr-FR" sz="2400" dirty="0" smtClean="0">
              <a:latin typeface="Times New Roman" pitchFamily="18" charset="0"/>
              <a:cs typeface="Times New Roman" pitchFamily="18" charset="0"/>
            </a:endParaRPr>
          </a:p>
          <a:p>
            <a:pPr>
              <a:buFontTx/>
              <a:buChar char="-"/>
            </a:pPr>
            <a:r>
              <a:rPr lang="fr-FR" sz="2400" dirty="0" smtClean="0">
                <a:latin typeface="Times New Roman" pitchFamily="18" charset="0"/>
                <a:cs typeface="Times New Roman" pitchFamily="18" charset="0"/>
              </a:rPr>
              <a:t> </a:t>
            </a:r>
            <a:r>
              <a:rPr lang="fr-FR" sz="2400" b="1" dirty="0" smtClean="0">
                <a:latin typeface="Times New Roman" pitchFamily="18" charset="0"/>
                <a:cs typeface="Times New Roman" pitchFamily="18" charset="0"/>
              </a:rPr>
              <a:t>structure</a:t>
            </a:r>
          </a:p>
          <a:p>
            <a:pPr>
              <a:buFontTx/>
              <a:buChar char="-"/>
            </a:pPr>
            <a:r>
              <a:rPr lang="fr-FR" sz="2400" b="1" dirty="0" smtClean="0">
                <a:latin typeface="Times New Roman" pitchFamily="18" charset="0"/>
                <a:cs typeface="Times New Roman" pitchFamily="18" charset="0"/>
              </a:rPr>
              <a:t> Transport</a:t>
            </a:r>
          </a:p>
          <a:p>
            <a:pPr>
              <a:buFontTx/>
              <a:buChar char="-"/>
            </a:pPr>
            <a:r>
              <a:rPr lang="fr-FR" sz="2400" b="1" dirty="0" smtClean="0">
                <a:latin typeface="Times New Roman" pitchFamily="18" charset="0"/>
                <a:cs typeface="Times New Roman" pitchFamily="18" charset="0"/>
              </a:rPr>
              <a:t> Hormones</a:t>
            </a:r>
          </a:p>
          <a:p>
            <a:pPr>
              <a:buFontTx/>
              <a:buChar char="-"/>
            </a:pPr>
            <a:r>
              <a:rPr lang="fr-FR" sz="2400" b="1" dirty="0" smtClean="0">
                <a:latin typeface="Times New Roman" pitchFamily="18" charset="0"/>
                <a:cs typeface="Times New Roman" pitchFamily="18" charset="0"/>
              </a:rPr>
              <a:t> Neurotransmetteurs </a:t>
            </a:r>
          </a:p>
          <a:p>
            <a:pPr>
              <a:buFontTx/>
              <a:buChar char="-"/>
            </a:pPr>
            <a:r>
              <a:rPr lang="fr-FR" sz="2400" b="1" dirty="0" smtClean="0">
                <a:latin typeface="Times New Roman" pitchFamily="18" charset="0"/>
                <a:cs typeface="Times New Roman" pitchFamily="18" charset="0"/>
              </a:rPr>
              <a:t> Anticorps</a:t>
            </a:r>
          </a:p>
          <a:p>
            <a:pPr>
              <a:buFontTx/>
              <a:buChar char="-"/>
            </a:pPr>
            <a:r>
              <a:rPr lang="fr-FR" sz="2400" b="1" dirty="0" smtClean="0">
                <a:latin typeface="Times New Roman" pitchFamily="18" charset="0"/>
                <a:cs typeface="Times New Roman" pitchFamily="18" charset="0"/>
              </a:rPr>
              <a:t> </a:t>
            </a:r>
            <a:r>
              <a:rPr lang="fr-FR" sz="2400" b="1" dirty="0" smtClean="0">
                <a:solidFill>
                  <a:srgbClr val="FF0000"/>
                </a:solidFill>
                <a:latin typeface="Times New Roman" pitchFamily="18" charset="0"/>
                <a:cs typeface="Times New Roman" pitchFamily="18" charset="0"/>
              </a:rPr>
              <a:t>Enzymes</a:t>
            </a:r>
            <a:r>
              <a:rPr lang="fr-FR" sz="2400" b="1" dirty="0" smtClean="0">
                <a:latin typeface="Times New Roman" pitchFamily="18" charset="0"/>
                <a:cs typeface="Times New Roman" pitchFamily="18" charset="0"/>
              </a:rPr>
              <a:t>, </a:t>
            </a:r>
            <a:r>
              <a:rPr lang="fr-FR" sz="2400" b="1" dirty="0" err="1" smtClean="0">
                <a:latin typeface="Times New Roman" pitchFamily="18" charset="0"/>
                <a:cs typeface="Times New Roman" pitchFamily="18" charset="0"/>
              </a:rPr>
              <a:t>etc</a:t>
            </a:r>
            <a:endParaRPr lang="fr-FR" sz="2400" b="1" dirty="0" smtClean="0">
              <a:latin typeface="Times New Roman" pitchFamily="18" charset="0"/>
              <a:cs typeface="Times New Roman" pitchFamily="18" charset="0"/>
            </a:endParaRPr>
          </a:p>
          <a:p>
            <a:r>
              <a:rPr lang="fr-FR" sz="2400" b="1" u="sng" dirty="0" smtClean="0"/>
              <a:t>   </a:t>
            </a:r>
            <a:endParaRPr lang="fr-FR" sz="2400" dirty="0" smtClean="0"/>
          </a:p>
          <a:p>
            <a:endParaRPr lang="fr-FR" sz="2400" b="1" u="sng" dirty="0" smtClean="0"/>
          </a:p>
          <a:p>
            <a:endParaRPr lang="fr-FR" sz="2400" b="1" u="sng" dirty="0" smtClean="0"/>
          </a:p>
          <a:p>
            <a:endParaRPr lang="fr-FR" sz="2400" b="1" u="sng" dirty="0" smtClean="0"/>
          </a:p>
          <a:p>
            <a:pPr>
              <a:buFont typeface="Wingdings" pitchFamily="2" charset="2"/>
              <a:buChar char="Ø"/>
            </a:pPr>
            <a:endParaRPr lang="fr-FR" sz="2400" b="1" u="sng" dirty="0" smtClean="0"/>
          </a:p>
          <a:p>
            <a:endParaRPr lang="fr-FR" sz="2400" b="1" u="sng" dirty="0" smtClean="0"/>
          </a:p>
          <a:p>
            <a:endParaRPr lang="fr-FR" sz="2400" b="1" u="sng" dirty="0" smtClean="0"/>
          </a:p>
          <a:p>
            <a:endParaRPr lang="fr-FR" sz="2400" b="1" u="sng" dirty="0" smtClean="0"/>
          </a:p>
          <a:p>
            <a:endParaRPr lang="fr-FR" dirty="0" smtClean="0"/>
          </a:p>
          <a:p>
            <a:endParaRPr lang="fr-F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95536" y="332656"/>
            <a:ext cx="8280920" cy="6524863"/>
          </a:xfrm>
          <a:prstGeom prst="rect">
            <a:avLst/>
          </a:prstGeom>
          <a:noFill/>
        </p:spPr>
        <p:txBody>
          <a:bodyPr wrap="square" rtlCol="0">
            <a:spAutoFit/>
          </a:bodyPr>
          <a:lstStyle/>
          <a:p>
            <a:r>
              <a:rPr lang="fr-FR" sz="2400" b="1" dirty="0" smtClean="0">
                <a:solidFill>
                  <a:srgbClr val="FF0000"/>
                </a:solidFill>
                <a:latin typeface="Times New Roman" pitchFamily="18" charset="0"/>
                <a:cs typeface="Times New Roman" pitchFamily="18" charset="0"/>
              </a:rPr>
              <a:t>Les enzymes</a:t>
            </a:r>
          </a:p>
          <a:p>
            <a:r>
              <a:rPr lang="fr-FR" sz="2000" b="1" dirty="0" smtClean="0">
                <a:latin typeface="Times New Roman" pitchFamily="18" charset="0"/>
                <a:cs typeface="Times New Roman" pitchFamily="18" charset="0"/>
              </a:rPr>
              <a:t>Les enzymes sont des </a:t>
            </a:r>
            <a:r>
              <a:rPr lang="fr-FR" sz="2400" b="1" dirty="0" smtClean="0">
                <a:solidFill>
                  <a:srgbClr val="FF33CC"/>
                </a:solidFill>
                <a:latin typeface="Times New Roman" pitchFamily="18" charset="0"/>
                <a:cs typeface="Times New Roman" pitchFamily="18" charset="0"/>
              </a:rPr>
              <a:t>protéines spécialisées dans la catalyse des réactions biologiques.</a:t>
            </a:r>
          </a:p>
          <a:p>
            <a:endParaRPr lang="fr-FR" sz="20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Une seule molécule permet d'accélérer jusqu'à des </a:t>
            </a:r>
            <a:r>
              <a:rPr lang="fr-FR" sz="2400" b="1" dirty="0" smtClean="0">
                <a:solidFill>
                  <a:srgbClr val="00B0F0"/>
                </a:solidFill>
                <a:latin typeface="Times New Roman" pitchFamily="18" charset="0"/>
                <a:cs typeface="Times New Roman" pitchFamily="18" charset="0"/>
              </a:rPr>
              <a:t>millions de fois </a:t>
            </a:r>
            <a:r>
              <a:rPr lang="fr-FR" sz="2400" dirty="0" smtClean="0">
                <a:latin typeface="Times New Roman" pitchFamily="18" charset="0"/>
                <a:cs typeface="Times New Roman" pitchFamily="18" charset="0"/>
              </a:rPr>
              <a:t>les réactions chimiques du </a:t>
            </a:r>
            <a:r>
              <a:rPr lang="fr-FR" sz="2400" b="1" dirty="0" smtClean="0">
                <a:latin typeface="Times New Roman" pitchFamily="18" charset="0"/>
                <a:cs typeface="Times New Roman" pitchFamily="18" charset="0"/>
              </a:rPr>
              <a:t>métabolisme se déroulant dans le milieu cellulaire ou extracellulaire</a:t>
            </a:r>
            <a:r>
              <a:rPr lang="fr-FR" sz="2400" dirty="0" smtClean="0">
                <a:latin typeface="Times New Roman" pitchFamily="18" charset="0"/>
                <a:cs typeface="Times New Roman" pitchFamily="18" charset="0"/>
              </a:rPr>
              <a:t>. </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Les enzymes agissent à </a:t>
            </a:r>
            <a:r>
              <a:rPr lang="fr-FR" sz="2400" b="1" dirty="0" smtClean="0">
                <a:solidFill>
                  <a:srgbClr val="FF33CC"/>
                </a:solidFill>
                <a:latin typeface="Times New Roman" pitchFamily="18" charset="0"/>
                <a:cs typeface="Times New Roman" pitchFamily="18" charset="0"/>
              </a:rPr>
              <a:t>faible concentration </a:t>
            </a:r>
            <a:r>
              <a:rPr lang="fr-FR" sz="2400" dirty="0" smtClean="0">
                <a:latin typeface="Times New Roman" pitchFamily="18" charset="0"/>
                <a:cs typeface="Times New Roman" pitchFamily="18" charset="0"/>
              </a:rPr>
              <a:t>et elles se retrouvent intactes en fin de réaction : ce sont des catalyseurs biologiques (ou </a:t>
            </a:r>
            <a:r>
              <a:rPr lang="fr-FR" sz="2400" b="1" dirty="0" smtClean="0">
                <a:latin typeface="Times New Roman" pitchFamily="18" charset="0"/>
                <a:cs typeface="Times New Roman" pitchFamily="18" charset="0"/>
              </a:rPr>
              <a:t>biocatalyseurs</a:t>
            </a:r>
            <a:r>
              <a:rPr lang="fr-FR" sz="2400" dirty="0" smtClean="0">
                <a:latin typeface="Times New Roman" pitchFamily="18" charset="0"/>
                <a:cs typeface="Times New Roman" pitchFamily="18" charset="0"/>
              </a:rPr>
              <a:t>). </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La première enzyme fut découverte par Anselme Payen et Jean-François Persoz en 1833. </a:t>
            </a:r>
          </a:p>
          <a:p>
            <a:r>
              <a:rPr lang="fr-FR" sz="2400" dirty="0" smtClean="0">
                <a:latin typeface="Times New Roman" pitchFamily="18" charset="0"/>
                <a:cs typeface="Times New Roman" pitchFamily="18" charset="0"/>
              </a:rPr>
              <a:t>Après avoir traité un extrait aqueux de malt (plante aromatique) à l'éthanol, ils ont précipité une substance sensible à la chaleur. </a:t>
            </a:r>
          </a:p>
          <a:p>
            <a:endParaRPr lang="fr-FR" sz="2000" dirty="0" smtClean="0">
              <a:latin typeface="Times New Roman" pitchFamily="18" charset="0"/>
              <a:cs typeface="Times New Roman" pitchFamily="18" charset="0"/>
            </a:endParaRPr>
          </a:p>
          <a:p>
            <a:endParaRPr lang="fr-F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23528" y="404664"/>
            <a:ext cx="8568952" cy="6955750"/>
          </a:xfrm>
          <a:prstGeom prst="rect">
            <a:avLst/>
          </a:prstGeom>
          <a:noFill/>
        </p:spPr>
        <p:txBody>
          <a:bodyPr wrap="square" rtlCol="0">
            <a:spAutoFit/>
          </a:bodyPr>
          <a:lstStyle/>
          <a:p>
            <a:r>
              <a:rPr lang="fr-FR" sz="2400" b="1" dirty="0" smtClean="0">
                <a:latin typeface="Times New Roman" pitchFamily="18" charset="0"/>
                <a:cs typeface="Times New Roman" pitchFamily="18" charset="0"/>
              </a:rPr>
              <a:t>Cette substance était capable d'hydrolyser l'amidon</a:t>
            </a:r>
            <a:r>
              <a:rPr lang="fr-FR" sz="2400" dirty="0" smtClean="0">
                <a:latin typeface="Times New Roman" pitchFamily="18" charset="0"/>
                <a:cs typeface="Times New Roman" pitchFamily="18" charset="0"/>
              </a:rPr>
              <a:t> : ils l'ont nommée </a:t>
            </a:r>
            <a:r>
              <a:rPr lang="fr-FR" sz="2400" b="1" dirty="0" smtClean="0">
                <a:solidFill>
                  <a:srgbClr val="C00000"/>
                </a:solidFill>
                <a:latin typeface="Times New Roman" pitchFamily="18" charset="0"/>
                <a:cs typeface="Times New Roman" pitchFamily="18" charset="0"/>
              </a:rPr>
              <a:t>diastase</a:t>
            </a:r>
            <a:r>
              <a:rPr lang="fr-FR" sz="2400" b="1" dirty="0" smtClean="0">
                <a:latin typeface="Times New Roman" pitchFamily="18" charset="0"/>
                <a:cs typeface="Times New Roman" pitchFamily="18" charset="0"/>
              </a:rPr>
              <a:t> </a:t>
            </a:r>
            <a:r>
              <a:rPr lang="fr-FR" sz="2400" dirty="0" smtClean="0">
                <a:latin typeface="Times New Roman" pitchFamily="18" charset="0"/>
                <a:cs typeface="Times New Roman" pitchFamily="18" charset="0"/>
              </a:rPr>
              <a:t>(</a:t>
            </a:r>
            <a:r>
              <a:rPr lang="fr-FR" sz="2400" dirty="0" err="1" smtClean="0">
                <a:latin typeface="Times New Roman" pitchFamily="18" charset="0"/>
                <a:cs typeface="Times New Roman" pitchFamily="18" charset="0"/>
              </a:rPr>
              <a:t>ethym</a:t>
            </a:r>
            <a:r>
              <a:rPr lang="fr-FR" sz="2400" dirty="0" smtClean="0">
                <a:latin typeface="Times New Roman" pitchFamily="18" charset="0"/>
                <a:cs typeface="Times New Roman" pitchFamily="18" charset="0"/>
              </a:rPr>
              <a:t> : diastasis=séparation) car elle séparait le sucre soluble de l'amidon.</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Les enzymes agissent comme des catalyseurs des réactions chimiques de l’organisme. En d’autres termes, </a:t>
            </a:r>
            <a:r>
              <a:rPr lang="fr-FR" sz="2400" b="1" dirty="0" smtClean="0">
                <a:solidFill>
                  <a:srgbClr val="0070C0"/>
                </a:solidFill>
                <a:latin typeface="Times New Roman" pitchFamily="18" charset="0"/>
                <a:cs typeface="Times New Roman" pitchFamily="18" charset="0"/>
              </a:rPr>
              <a:t>chaque changement chimique </a:t>
            </a:r>
            <a:r>
              <a:rPr lang="fr-FR" sz="2400" dirty="0" smtClean="0">
                <a:latin typeface="Times New Roman" pitchFamily="18" charset="0"/>
                <a:cs typeface="Times New Roman" pitchFamily="18" charset="0"/>
              </a:rPr>
              <a:t>qui se produit dans notre corps est exécuté grâce à l’action des enzymes.</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 Étant donné que l’ensemble du fonctionnement de notre corps est déterminé par des réactions chimiques continues, </a:t>
            </a:r>
            <a:r>
              <a:rPr lang="fr-FR" sz="2400" b="1" dirty="0" smtClean="0">
                <a:latin typeface="Times New Roman" pitchFamily="18" charset="0"/>
                <a:cs typeface="Times New Roman" pitchFamily="18" charset="0"/>
              </a:rPr>
              <a:t>l’importance des enzymes est vitale</a:t>
            </a:r>
            <a:r>
              <a:rPr lang="fr-FR" sz="2400" dirty="0" smtClean="0">
                <a:latin typeface="Times New Roman" pitchFamily="18" charset="0"/>
                <a:cs typeface="Times New Roman" pitchFamily="18" charset="0"/>
              </a:rPr>
              <a:t>.</a:t>
            </a:r>
          </a:p>
          <a:p>
            <a:endParaRPr lang="fr-FR" sz="2400" dirty="0" smtClean="0">
              <a:latin typeface="Times New Roman" pitchFamily="18" charset="0"/>
              <a:cs typeface="Times New Roman" pitchFamily="18" charset="0"/>
            </a:endParaRPr>
          </a:p>
          <a:p>
            <a:r>
              <a:rPr lang="fr-FR" sz="2400" b="1" dirty="0" smtClean="0">
                <a:latin typeface="Times New Roman" pitchFamily="18" charset="0"/>
                <a:cs typeface="Times New Roman" pitchFamily="18" charset="0"/>
              </a:rPr>
              <a:t>Le but ultime de ces réactions chimiques est de produire l’énergie </a:t>
            </a:r>
            <a:r>
              <a:rPr lang="fr-FR" sz="2400" dirty="0" smtClean="0">
                <a:latin typeface="Times New Roman" pitchFamily="18" charset="0"/>
                <a:cs typeface="Times New Roman" pitchFamily="18" charset="0"/>
              </a:rPr>
              <a:t>que nos cellules doivent utiliser afin de remplir les tâches qui leur sont confiées, que ce soit dans le système digestif, cardiovasculaire, pulmonaire, immunitaire, etc.</a:t>
            </a:r>
          </a:p>
          <a:p>
            <a:endParaRPr lang="fr-FR" sz="2000" dirty="0" smtClean="0">
              <a:latin typeface="Times New Roman" pitchFamily="18" charset="0"/>
              <a:cs typeface="Times New Roman" pitchFamily="18" charset="0"/>
            </a:endParaRPr>
          </a:p>
          <a:p>
            <a:endParaRPr lang="fr-F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51520" y="210026"/>
            <a:ext cx="8712968" cy="3508653"/>
          </a:xfrm>
          <a:prstGeom prst="rect">
            <a:avLst/>
          </a:prstGeom>
          <a:noFill/>
        </p:spPr>
        <p:txBody>
          <a:bodyPr wrap="square" rtlCol="0">
            <a:spAutoFit/>
          </a:bodyPr>
          <a:lstStyle/>
          <a:p>
            <a:r>
              <a:rPr lang="fr-FR" sz="2400" b="1" i="1" dirty="0" smtClean="0">
                <a:solidFill>
                  <a:srgbClr val="FF33CC"/>
                </a:solidFill>
                <a:latin typeface="Times New Roman" pitchFamily="18" charset="0"/>
                <a:cs typeface="Times New Roman" pitchFamily="18" charset="0"/>
              </a:rPr>
              <a:t>D . LES  ACIDES NUCLEIQUES</a:t>
            </a:r>
          </a:p>
          <a:p>
            <a:endParaRPr lang="fr-FR" b="1" i="1" dirty="0" smtClean="0">
              <a:solidFill>
                <a:srgbClr val="FF33CC"/>
              </a:solidFill>
              <a:latin typeface="Times New Roman" pitchFamily="18" charset="0"/>
              <a:cs typeface="Times New Roman" pitchFamily="18" charset="0"/>
            </a:endParaRPr>
          </a:p>
          <a:p>
            <a:r>
              <a:rPr lang="fr-FR" sz="2000" dirty="0" smtClean="0">
                <a:latin typeface="Times New Roman" pitchFamily="18" charset="0"/>
                <a:cs typeface="Times New Roman" pitchFamily="18" charset="0"/>
              </a:rPr>
              <a:t>Ils sont composés de </a:t>
            </a:r>
            <a:r>
              <a:rPr lang="fr-FR" sz="2400" b="1" dirty="0" smtClean="0">
                <a:solidFill>
                  <a:srgbClr val="C00000"/>
                </a:solidFill>
                <a:latin typeface="Times New Roman" pitchFamily="18" charset="0"/>
                <a:cs typeface="Times New Roman" pitchFamily="18" charset="0"/>
              </a:rPr>
              <a:t>nucléotides </a:t>
            </a:r>
            <a:r>
              <a:rPr lang="fr-FR" sz="2000" dirty="0" smtClean="0">
                <a:latin typeface="Times New Roman" pitchFamily="18" charset="0"/>
                <a:cs typeface="Times New Roman" pitchFamily="18" charset="0"/>
              </a:rPr>
              <a:t>(assemblage d'un sucre, d'un groupement phosphate et d'une base azotée</a:t>
            </a:r>
            <a:r>
              <a:rPr lang="fr-FR" sz="2000" b="1" dirty="0" smtClean="0">
                <a:latin typeface="Times New Roman" pitchFamily="18" charset="0"/>
                <a:cs typeface="Times New Roman" pitchFamily="18" charset="0"/>
              </a:rPr>
              <a:t>),</a:t>
            </a:r>
            <a:r>
              <a:rPr lang="fr-FR" sz="2000" b="1" dirty="0" smtClean="0">
                <a:solidFill>
                  <a:srgbClr val="C00000"/>
                </a:solidFill>
                <a:latin typeface="Times New Roman" pitchFamily="18" charset="0"/>
                <a:cs typeface="Times New Roman" pitchFamily="18" charset="0"/>
              </a:rPr>
              <a:t> </a:t>
            </a:r>
            <a:r>
              <a:rPr lang="fr-FR" sz="2000" b="1" dirty="0" smtClean="0">
                <a:latin typeface="Times New Roman" pitchFamily="18" charset="0"/>
                <a:cs typeface="Times New Roman" pitchFamily="18" charset="0"/>
              </a:rPr>
              <a:t>on distingue:</a:t>
            </a:r>
          </a:p>
          <a:p>
            <a:endParaRPr lang="fr-FR" sz="2000" b="1" dirty="0" smtClean="0">
              <a:latin typeface="Times New Roman" pitchFamily="18" charset="0"/>
              <a:cs typeface="Times New Roman" pitchFamily="18" charset="0"/>
            </a:endParaRPr>
          </a:p>
          <a:p>
            <a:r>
              <a:rPr lang="fr-FR" sz="2400" b="1" dirty="0" smtClean="0">
                <a:solidFill>
                  <a:srgbClr val="7030A0"/>
                </a:solidFill>
                <a:latin typeface="Times New Roman" pitchFamily="18" charset="0"/>
                <a:cs typeface="Times New Roman" pitchFamily="18" charset="0"/>
              </a:rPr>
              <a:t>ADN: Acide Désoxyribonucléique </a:t>
            </a:r>
            <a:r>
              <a:rPr lang="fr-FR" sz="2400" dirty="0" smtClean="0"/>
              <a:t>( c'est la molécule qui contient</a:t>
            </a:r>
          </a:p>
          <a:p>
            <a:r>
              <a:rPr lang="fr-FR" sz="2400" dirty="0" smtClean="0"/>
              <a:t> l’informations génétique).</a:t>
            </a:r>
          </a:p>
          <a:p>
            <a:r>
              <a:rPr lang="fr-FR" sz="2400" b="1" dirty="0" smtClean="0">
                <a:solidFill>
                  <a:srgbClr val="7030A0"/>
                </a:solidFill>
                <a:latin typeface="Times New Roman" pitchFamily="18" charset="0"/>
                <a:cs typeface="Times New Roman" pitchFamily="18" charset="0"/>
              </a:rPr>
              <a:t>ARN: Acide Ribonucléique </a:t>
            </a:r>
            <a:r>
              <a:rPr lang="fr-FR" sz="2400" b="1" dirty="0" smtClean="0">
                <a:latin typeface="Times New Roman" pitchFamily="18" charset="0"/>
                <a:cs typeface="Times New Roman" pitchFamily="18" charset="0"/>
              </a:rPr>
              <a:t>(</a:t>
            </a:r>
            <a:r>
              <a:rPr lang="fr-FR" sz="2400" dirty="0" smtClean="0"/>
              <a:t>c'est la molécule messager permettant à l'ADN de commander la synthèse des molécules organiques).</a:t>
            </a:r>
            <a:endParaRPr lang="fr-FR" sz="2400" b="1" dirty="0" smtClean="0">
              <a:solidFill>
                <a:srgbClr val="7030A0"/>
              </a:solidFill>
              <a:latin typeface="Times New Roman" pitchFamily="18" charset="0"/>
              <a:cs typeface="Times New Roman" pitchFamily="18" charset="0"/>
            </a:endParaRPr>
          </a:p>
          <a:p>
            <a:endParaRPr lang="fr-FR" sz="2000" b="1" dirty="0" smtClean="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1403648" y="3501008"/>
            <a:ext cx="5544616"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67544" y="620688"/>
            <a:ext cx="8352928" cy="6309420"/>
          </a:xfrm>
          <a:prstGeom prst="rect">
            <a:avLst/>
          </a:prstGeom>
          <a:noFill/>
        </p:spPr>
        <p:txBody>
          <a:bodyPr wrap="square" rtlCol="0">
            <a:spAutoFit/>
          </a:bodyPr>
          <a:lstStyle/>
          <a:p>
            <a:pPr algn="ctr"/>
            <a:r>
              <a:rPr lang="fr-FR" sz="2800" b="1" dirty="0" smtClean="0">
                <a:solidFill>
                  <a:srgbClr val="FF33CC"/>
                </a:solidFill>
                <a:latin typeface="Times New Roman" pitchFamily="18" charset="0"/>
                <a:cs typeface="Times New Roman" pitchFamily="18" charset="0"/>
              </a:rPr>
              <a:t>Autres molécules organiques</a:t>
            </a:r>
          </a:p>
          <a:p>
            <a:r>
              <a:rPr lang="fr-FR" sz="2000" dirty="0" smtClean="0"/>
              <a:t> </a:t>
            </a:r>
          </a:p>
          <a:p>
            <a:r>
              <a:rPr lang="fr-FR" sz="2400" b="1" dirty="0" smtClean="0">
                <a:solidFill>
                  <a:srgbClr val="C00000"/>
                </a:solidFill>
                <a:latin typeface="Times New Roman" pitchFamily="18" charset="0"/>
                <a:cs typeface="Times New Roman" pitchFamily="18" charset="0"/>
              </a:rPr>
              <a:t>ATP</a:t>
            </a:r>
            <a:r>
              <a:rPr lang="fr-FR" sz="2400" dirty="0" smtClean="0">
                <a:solidFill>
                  <a:srgbClr val="C00000"/>
                </a:solidFill>
                <a:latin typeface="Times New Roman" pitchFamily="18" charset="0"/>
                <a:cs typeface="Times New Roman" pitchFamily="18" charset="0"/>
              </a:rPr>
              <a:t> : Adénosine Triphosphate.</a:t>
            </a:r>
          </a:p>
          <a:p>
            <a:endParaRPr lang="fr-FR" sz="20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Molécule dont la </a:t>
            </a:r>
            <a:r>
              <a:rPr lang="fr-FR" sz="2400" b="1" dirty="0" smtClean="0">
                <a:latin typeface="Times New Roman" pitchFamily="18" charset="0"/>
                <a:cs typeface="Times New Roman" pitchFamily="18" charset="0"/>
              </a:rPr>
              <a:t>dégradation libère beaucoup d'énergie</a:t>
            </a:r>
            <a:r>
              <a:rPr lang="fr-FR" sz="2400" dirty="0" smtClean="0">
                <a:latin typeface="Times New Roman" pitchFamily="18" charset="0"/>
                <a:cs typeface="Times New Roman" pitchFamily="18" charset="0"/>
              </a:rPr>
              <a:t>, récupérée pour le fonctionnement de nombreuses réactions de synthèse.</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L’</a:t>
            </a:r>
            <a:r>
              <a:rPr lang="fr-FR" sz="2400" b="1" dirty="0" smtClean="0">
                <a:latin typeface="Times New Roman" pitchFamily="18" charset="0"/>
                <a:cs typeface="Times New Roman" pitchFamily="18" charset="0"/>
              </a:rPr>
              <a:t>ATP ou adénosine triphosphate est un </a:t>
            </a:r>
            <a:r>
              <a:rPr lang="fr-FR" sz="2400" b="1" i="1" dirty="0" smtClean="0">
                <a:latin typeface="Times New Roman" pitchFamily="18" charset="0"/>
                <a:cs typeface="Times New Roman" pitchFamily="18" charset="0"/>
              </a:rPr>
              <a:t>fournisseur d’énergie à la cellule; celle-ci ne peut survivre que si elle dispose de suffisamment d’ATP. </a:t>
            </a:r>
          </a:p>
          <a:p>
            <a:endParaRPr lang="fr-FR" sz="2400" b="1" i="1" u="sng"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Les </a:t>
            </a:r>
            <a:r>
              <a:rPr lang="fr-FR" sz="2400" b="1" i="1" dirty="0" smtClean="0">
                <a:solidFill>
                  <a:srgbClr val="00B050"/>
                </a:solidFill>
                <a:latin typeface="Times New Roman" pitchFamily="18" charset="0"/>
                <a:cs typeface="Times New Roman" pitchFamily="18" charset="0"/>
              </a:rPr>
              <a:t>glucides et les lipides </a:t>
            </a:r>
            <a:r>
              <a:rPr lang="fr-FR" sz="2400" b="1" i="1" dirty="0" smtClean="0">
                <a:latin typeface="Times New Roman" pitchFamily="18" charset="0"/>
                <a:cs typeface="Times New Roman" pitchFamily="18" charset="0"/>
              </a:rPr>
              <a:t>sont des sources d’énergie pour la cellule (= nutriments) : leur catabolisme (= dégradation biochimique) est responsable de la formation de molécules d’ATP au sein de la cellule. </a:t>
            </a:r>
          </a:p>
          <a:p>
            <a:endParaRPr lang="fr-FR" sz="24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79512" y="548680"/>
            <a:ext cx="8568952" cy="4062651"/>
          </a:xfrm>
          <a:prstGeom prst="rect">
            <a:avLst/>
          </a:prstGeom>
          <a:noFill/>
        </p:spPr>
        <p:txBody>
          <a:bodyPr wrap="square" rtlCol="0">
            <a:spAutoFit/>
          </a:bodyPr>
          <a:lstStyle/>
          <a:p>
            <a:r>
              <a:rPr lang="fr-FR" sz="2400" i="1" dirty="0" smtClean="0">
                <a:solidFill>
                  <a:srgbClr val="FF33CC"/>
                </a:solidFill>
                <a:latin typeface="Times New Roman" pitchFamily="18" charset="0"/>
                <a:cs typeface="Times New Roman" pitchFamily="18" charset="0"/>
              </a:rPr>
              <a:t> </a:t>
            </a:r>
            <a:r>
              <a:rPr lang="fr-FR" sz="2400" b="1" i="1" dirty="0" smtClean="0">
                <a:solidFill>
                  <a:srgbClr val="FF33CC"/>
                </a:solidFill>
                <a:latin typeface="Times New Roman" pitchFamily="18" charset="0"/>
                <a:cs typeface="Times New Roman" pitchFamily="18" charset="0"/>
              </a:rPr>
              <a:t>E</a:t>
            </a:r>
            <a:r>
              <a:rPr lang="fr-FR" sz="2400" i="1" dirty="0" smtClean="0">
                <a:solidFill>
                  <a:srgbClr val="FF33CC"/>
                </a:solidFill>
                <a:latin typeface="Times New Roman" pitchFamily="18" charset="0"/>
                <a:cs typeface="Times New Roman" pitchFamily="18" charset="0"/>
              </a:rPr>
              <a:t>. </a:t>
            </a:r>
            <a:r>
              <a:rPr lang="fr-FR" sz="2400" b="1" i="1" dirty="0" smtClean="0">
                <a:solidFill>
                  <a:srgbClr val="FF33CC"/>
                </a:solidFill>
                <a:latin typeface="Times New Roman" pitchFamily="18" charset="0"/>
                <a:cs typeface="Times New Roman" pitchFamily="18" charset="0"/>
              </a:rPr>
              <a:t>LES VITAMINES</a:t>
            </a:r>
          </a:p>
          <a:p>
            <a:r>
              <a:rPr lang="fr-FR" sz="2400" i="1" dirty="0" smtClean="0">
                <a:solidFill>
                  <a:srgbClr val="FF33CC"/>
                </a:solidFill>
                <a:latin typeface="Times New Roman" pitchFamily="18" charset="0"/>
                <a:cs typeface="Times New Roman" pitchFamily="18" charset="0"/>
              </a:rPr>
              <a:t> </a:t>
            </a:r>
          </a:p>
          <a:p>
            <a:r>
              <a:rPr lang="fr-FR" sz="2400" dirty="0" smtClean="0">
                <a:latin typeface="Times New Roman" pitchFamily="18" charset="0"/>
                <a:cs typeface="Times New Roman" pitchFamily="18" charset="0"/>
              </a:rPr>
              <a:t>Les </a:t>
            </a:r>
            <a:r>
              <a:rPr lang="fr-FR" sz="2400" b="1" dirty="0" smtClean="0">
                <a:latin typeface="Times New Roman" pitchFamily="18" charset="0"/>
                <a:cs typeface="Times New Roman" pitchFamily="18" charset="0"/>
              </a:rPr>
              <a:t>vitamines</a:t>
            </a:r>
            <a:r>
              <a:rPr lang="fr-FR" sz="2400" dirty="0" smtClean="0">
                <a:latin typeface="Times New Roman" pitchFamily="18" charset="0"/>
                <a:cs typeface="Times New Roman" pitchFamily="18" charset="0"/>
              </a:rPr>
              <a:t> sont des substances organiques, que l'organisme ne peut synthétiser et doivent être apportées par l’alimentation.</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Elles sont indispensables au fonctionnement du corps et à sa croissance.</a:t>
            </a:r>
          </a:p>
          <a:p>
            <a:endParaRPr lang="fr-FR" sz="2400" dirty="0" smtClean="0"/>
          </a:p>
          <a:p>
            <a:r>
              <a:rPr lang="fr-FR" sz="2400" dirty="0" smtClean="0"/>
              <a:t>Certaines vitamines sont hydrosolubles et d’autres sont liposolubles (Vitamines  A, D, E, K)</a:t>
            </a:r>
          </a:p>
          <a:p>
            <a:endParaRPr lang="fr-F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23528" y="692696"/>
            <a:ext cx="8640960" cy="6801862"/>
          </a:xfrm>
          <a:prstGeom prst="rect">
            <a:avLst/>
          </a:prstGeom>
          <a:noFill/>
        </p:spPr>
        <p:txBody>
          <a:bodyPr wrap="square" rtlCol="0">
            <a:spAutoFit/>
          </a:bodyPr>
          <a:lstStyle/>
          <a:p>
            <a:r>
              <a:rPr lang="fr-FR" sz="2800" b="1" dirty="0" smtClean="0">
                <a:solidFill>
                  <a:srgbClr val="FF0000"/>
                </a:solidFill>
              </a:rPr>
              <a:t>III. caractéristiques acido-basiques d'un milieu (pH)</a:t>
            </a:r>
          </a:p>
          <a:p>
            <a:endParaRPr lang="fr-FR" sz="2400" b="1" dirty="0" smtClean="0">
              <a:solidFill>
                <a:srgbClr val="FF0000"/>
              </a:solidFill>
            </a:endParaRPr>
          </a:p>
          <a:p>
            <a:r>
              <a:rPr lang="fr-FR" sz="2800" b="1" dirty="0" smtClean="0">
                <a:solidFill>
                  <a:srgbClr val="FF33CC"/>
                </a:solidFill>
              </a:rPr>
              <a:t>A/ Définition et caractéristiques</a:t>
            </a:r>
          </a:p>
          <a:p>
            <a:pPr algn="ctr"/>
            <a:endParaRPr lang="fr-FR" sz="2400" dirty="0" smtClean="0">
              <a:solidFill>
                <a:srgbClr val="FF0000"/>
              </a:solidFill>
            </a:endParaRPr>
          </a:p>
          <a:p>
            <a:r>
              <a:rPr lang="fr-FR" sz="2400" b="1" dirty="0" smtClean="0">
                <a:solidFill>
                  <a:srgbClr val="00B050"/>
                </a:solidFill>
                <a:latin typeface="Times New Roman" pitchFamily="18" charset="0"/>
                <a:cs typeface="Times New Roman" pitchFamily="18" charset="0"/>
              </a:rPr>
              <a:t>L’équilibre acido-basique, ou homéostasie du pH</a:t>
            </a:r>
            <a:r>
              <a:rPr lang="fr-FR" sz="2400" dirty="0" smtClean="0">
                <a:latin typeface="Times New Roman" pitchFamily="18" charset="0"/>
                <a:cs typeface="Times New Roman" pitchFamily="18" charset="0"/>
              </a:rPr>
              <a:t>, est une des fonctions essentielles de l’organisme.</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Le </a:t>
            </a:r>
            <a:r>
              <a:rPr lang="fr-FR" sz="2400" b="1" dirty="0" smtClean="0">
                <a:latin typeface="Times New Roman" pitchFamily="18" charset="0"/>
                <a:cs typeface="Times New Roman" pitchFamily="18" charset="0"/>
              </a:rPr>
              <a:t>pH</a:t>
            </a:r>
            <a:r>
              <a:rPr lang="fr-FR" sz="2400" dirty="0" smtClean="0">
                <a:latin typeface="Times New Roman" pitchFamily="18" charset="0"/>
                <a:cs typeface="Times New Roman" pitchFamily="18" charset="0"/>
              </a:rPr>
              <a:t>, ou </a:t>
            </a:r>
            <a:r>
              <a:rPr lang="fr-FR" sz="2400" b="1" dirty="0" smtClean="0">
                <a:solidFill>
                  <a:srgbClr val="0070C0"/>
                </a:solidFill>
                <a:latin typeface="Times New Roman" pitchFamily="18" charset="0"/>
                <a:cs typeface="Times New Roman" pitchFamily="18" charset="0"/>
              </a:rPr>
              <a:t>potentiel Hydrogène </a:t>
            </a:r>
            <a:r>
              <a:rPr lang="fr-FR" sz="2400" dirty="0" smtClean="0">
                <a:latin typeface="Times New Roman" pitchFamily="18" charset="0"/>
                <a:cs typeface="Times New Roman" pitchFamily="18" charset="0"/>
              </a:rPr>
              <a:t>est la </a:t>
            </a:r>
            <a:r>
              <a:rPr lang="fr-FR" sz="2400" b="1" dirty="0" smtClean="0">
                <a:solidFill>
                  <a:srgbClr val="FF33CC"/>
                </a:solidFill>
                <a:latin typeface="Times New Roman" pitchFamily="18" charset="0"/>
                <a:cs typeface="Times New Roman" pitchFamily="18" charset="0"/>
              </a:rPr>
              <a:t>mesure de l’acidité ou de la basicité </a:t>
            </a:r>
            <a:r>
              <a:rPr lang="fr-FR" sz="2400" dirty="0" smtClean="0">
                <a:latin typeface="Times New Roman" pitchFamily="18" charset="0"/>
                <a:cs typeface="Times New Roman" pitchFamily="18" charset="0"/>
              </a:rPr>
              <a:t>d'une solution. </a:t>
            </a:r>
            <a:r>
              <a:rPr lang="fr-FR" sz="2400" dirty="0" smtClean="0"/>
              <a:t> </a:t>
            </a:r>
          </a:p>
          <a:p>
            <a:endParaRPr lang="fr-FR" sz="2400" dirty="0" smtClean="0"/>
          </a:p>
          <a:p>
            <a:r>
              <a:rPr lang="fr-FR" sz="2400" dirty="0" smtClean="0">
                <a:latin typeface="Times New Roman" pitchFamily="18" charset="0"/>
                <a:cs typeface="Times New Roman" pitchFamily="18" charset="0"/>
              </a:rPr>
              <a:t>C’est aussi la </a:t>
            </a:r>
            <a:r>
              <a:rPr lang="fr-FR" sz="2400" b="1" dirty="0" smtClean="0">
                <a:solidFill>
                  <a:srgbClr val="FF33CC"/>
                </a:solidFill>
                <a:latin typeface="Times New Roman" pitchFamily="18" charset="0"/>
                <a:cs typeface="Times New Roman" pitchFamily="18" charset="0"/>
              </a:rPr>
              <a:t>mesure de sa concentration en ions H+.</a:t>
            </a:r>
          </a:p>
          <a:p>
            <a:endParaRPr lang="fr-FR" sz="2000" b="1" dirty="0" smtClean="0">
              <a:solidFill>
                <a:srgbClr val="FF33CC"/>
              </a:solidFill>
            </a:endParaRPr>
          </a:p>
          <a:p>
            <a:r>
              <a:rPr lang="fr-FR" sz="2000" b="1" dirty="0" smtClean="0">
                <a:solidFill>
                  <a:srgbClr val="FF33CC"/>
                </a:solidFill>
              </a:rPr>
              <a:t>                                               </a:t>
            </a:r>
            <a:r>
              <a:rPr lang="fr-FR" sz="2400" b="1" dirty="0" smtClean="0">
                <a:latin typeface="Times New Roman" pitchFamily="18" charset="0"/>
                <a:cs typeface="Times New Roman" pitchFamily="18" charset="0"/>
              </a:rPr>
              <a:t>pH = - log [H+]. </a:t>
            </a:r>
            <a:r>
              <a:rPr lang="fr-FR" sz="2000" dirty="0" smtClean="0">
                <a:latin typeface="Times New Roman" pitchFamily="18" charset="0"/>
                <a:cs typeface="Times New Roman" pitchFamily="18" charset="0"/>
              </a:rPr>
              <a:t/>
            </a:r>
            <a:br>
              <a:rPr lang="fr-FR" sz="2000" dirty="0" smtClean="0">
                <a:latin typeface="Times New Roman" pitchFamily="18" charset="0"/>
                <a:cs typeface="Times New Roman" pitchFamily="18" charset="0"/>
              </a:rPr>
            </a:br>
            <a:r>
              <a:rPr lang="fr-FR" sz="2000" dirty="0" smtClean="0">
                <a:latin typeface="Times New Roman" pitchFamily="18" charset="0"/>
                <a:cs typeface="Times New Roman" pitchFamily="18" charset="0"/>
              </a:rPr>
              <a:t/>
            </a:r>
            <a:br>
              <a:rPr lang="fr-FR" sz="2000" dirty="0" smtClean="0">
                <a:latin typeface="Times New Roman" pitchFamily="18" charset="0"/>
                <a:cs typeface="Times New Roman" pitchFamily="18" charset="0"/>
              </a:rPr>
            </a:br>
            <a:endParaRPr lang="fr-FR" sz="2000" dirty="0" smtClean="0">
              <a:latin typeface="Times New Roman" pitchFamily="18" charset="0"/>
              <a:cs typeface="Times New Roman" pitchFamily="18" charset="0"/>
            </a:endParaRPr>
          </a:p>
          <a:p>
            <a:endParaRPr lang="fr-FR" sz="2000" dirty="0" smtClean="0">
              <a:latin typeface="Times New Roman" pitchFamily="18" charset="0"/>
              <a:cs typeface="Times New Roman" pitchFamily="18" charset="0"/>
            </a:endParaRPr>
          </a:p>
          <a:p>
            <a:endParaRPr lang="fr-FR" sz="2000" dirty="0" smtClean="0">
              <a:latin typeface="Times New Roman" pitchFamily="18" charset="0"/>
              <a:cs typeface="Times New Roman" pitchFamily="18" charset="0"/>
            </a:endParaRPr>
          </a:p>
          <a:p>
            <a:endParaRPr lang="fr-FR" sz="2000" dirty="0" smtClean="0">
              <a:latin typeface="Times New Roman" pitchFamily="18" charset="0"/>
              <a:cs typeface="Times New Roman" pitchFamily="18" charset="0"/>
            </a:endParaRPr>
          </a:p>
          <a:p>
            <a:endParaRPr lang="fr-FR" sz="2000" b="1"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908720"/>
            <a:ext cx="8352928" cy="5447645"/>
          </a:xfrm>
          <a:prstGeom prst="rect">
            <a:avLst/>
          </a:prstGeom>
        </p:spPr>
        <p:txBody>
          <a:bodyPr wrap="square">
            <a:spAutoFit/>
          </a:bodyPr>
          <a:lstStyle/>
          <a:p>
            <a:r>
              <a:rPr lang="fr-FR" sz="2400" b="1" dirty="0" smtClean="0">
                <a:latin typeface="Times New Roman" pitchFamily="18" charset="0"/>
                <a:cs typeface="Times New Roman" pitchFamily="18" charset="0"/>
              </a:rPr>
              <a:t>L’échelle pH</a:t>
            </a:r>
            <a:r>
              <a:rPr lang="fr-FR" sz="2400" dirty="0" smtClean="0">
                <a:latin typeface="Times New Roman" pitchFamily="18" charset="0"/>
                <a:cs typeface="Times New Roman" pitchFamily="18" charset="0"/>
              </a:rPr>
              <a:t> est utilisée pour déterminer </a:t>
            </a:r>
            <a:r>
              <a:rPr lang="fr-FR" sz="2400" b="1" dirty="0" smtClean="0">
                <a:latin typeface="Times New Roman" pitchFamily="18" charset="0"/>
                <a:cs typeface="Times New Roman" pitchFamily="18" charset="0"/>
              </a:rPr>
              <a:t>le degré d’acidité </a:t>
            </a:r>
            <a:r>
              <a:rPr lang="fr-FR" sz="2400" dirty="0" smtClean="0">
                <a:latin typeface="Times New Roman" pitchFamily="18" charset="0"/>
                <a:cs typeface="Times New Roman" pitchFamily="18" charset="0"/>
              </a:rPr>
              <a:t>d’une substance. </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Elle représente la </a:t>
            </a:r>
            <a:r>
              <a:rPr lang="fr-FR" sz="2400" b="1" dirty="0" smtClean="0">
                <a:latin typeface="Times New Roman" pitchFamily="18" charset="0"/>
                <a:cs typeface="Times New Roman" pitchFamily="18" charset="0"/>
              </a:rPr>
              <a:t>concentration des ions H+</a:t>
            </a:r>
            <a:r>
              <a:rPr lang="fr-FR" sz="2400" dirty="0" smtClean="0">
                <a:latin typeface="Times New Roman" pitchFamily="18" charset="0"/>
                <a:cs typeface="Times New Roman" pitchFamily="18" charset="0"/>
              </a:rPr>
              <a:t> dans une solution.</a:t>
            </a:r>
          </a:p>
          <a:p>
            <a:endParaRPr lang="fr-FR" sz="2400" dirty="0" smtClean="0">
              <a:latin typeface="Times New Roman" pitchFamily="18" charset="0"/>
              <a:cs typeface="Times New Roman" pitchFamily="18" charset="0"/>
            </a:endParaRPr>
          </a:p>
          <a:p>
            <a:r>
              <a:rPr lang="fr-FR" sz="2400" b="1" dirty="0" smtClean="0">
                <a:solidFill>
                  <a:srgbClr val="0070C0"/>
                </a:solidFill>
                <a:latin typeface="Times New Roman" pitchFamily="18" charset="0"/>
                <a:cs typeface="Times New Roman" pitchFamily="18" charset="0"/>
              </a:rPr>
              <a:t>Plus la valeur du pH diminue (plus elle se rapproche de 0), plus la substance est acide.</a:t>
            </a:r>
          </a:p>
          <a:p>
            <a:endParaRPr lang="fr-FR" b="1" dirty="0" smtClean="0">
              <a:solidFill>
                <a:srgbClr val="0070C0"/>
              </a:solidFill>
              <a:latin typeface="Times New Roman" pitchFamily="18" charset="0"/>
              <a:cs typeface="Times New Roman" pitchFamily="18" charset="0"/>
            </a:endParaRPr>
          </a:p>
          <a:p>
            <a:r>
              <a:rPr lang="fr-FR" sz="2400" b="1" dirty="0" smtClean="0">
                <a:latin typeface="Times New Roman" pitchFamily="18" charset="0"/>
                <a:cs typeface="Times New Roman" pitchFamily="18" charset="0"/>
              </a:rPr>
              <a:t>L’échelle pH est divisée en échelons de 0 à 14</a:t>
            </a:r>
            <a:r>
              <a:rPr lang="fr-FR" sz="2400" dirty="0" smtClean="0">
                <a:latin typeface="Times New Roman" pitchFamily="18" charset="0"/>
                <a:cs typeface="Times New Roman" pitchFamily="18" charset="0"/>
              </a:rPr>
              <a:t>,</a:t>
            </a:r>
          </a:p>
          <a:p>
            <a:endParaRPr lang="fr-FR" dirty="0" smtClean="0">
              <a:latin typeface="Times New Roman" pitchFamily="18" charset="0"/>
              <a:cs typeface="Times New Roman" pitchFamily="18" charset="0"/>
            </a:endParaRPr>
          </a:p>
          <a:p>
            <a:r>
              <a:rPr lang="fr-FR" dirty="0" smtClean="0">
                <a:latin typeface="Times New Roman" pitchFamily="18" charset="0"/>
                <a:cs typeface="Times New Roman" pitchFamily="18" charset="0"/>
              </a:rPr>
              <a:t> </a:t>
            </a:r>
            <a:r>
              <a:rPr lang="fr-FR" sz="2400" b="1" dirty="0" smtClean="0">
                <a:solidFill>
                  <a:srgbClr val="00B050"/>
                </a:solidFill>
                <a:latin typeface="Times New Roman" pitchFamily="18" charset="0"/>
                <a:cs typeface="Times New Roman" pitchFamily="18" charset="0"/>
              </a:rPr>
              <a:t>0 étant le degré d’acidité le plus élevé.</a:t>
            </a:r>
            <a:endParaRPr lang="fr-FR" sz="2400" b="1" dirty="0" smtClean="0">
              <a:latin typeface="Times New Roman" pitchFamily="18" charset="0"/>
              <a:cs typeface="Times New Roman" pitchFamily="18" charset="0"/>
            </a:endParaRPr>
          </a:p>
          <a:p>
            <a:endParaRPr lang="fr-FR" sz="2400" b="1" dirty="0" smtClean="0">
              <a:latin typeface="Times New Roman" pitchFamily="18" charset="0"/>
              <a:cs typeface="Times New Roman" pitchFamily="18" charset="0"/>
            </a:endParaRPr>
          </a:p>
          <a:p>
            <a:r>
              <a:rPr lang="fr-FR" sz="2400" b="1" dirty="0" smtClean="0">
                <a:latin typeface="Times New Roman" pitchFamily="18" charset="0"/>
                <a:cs typeface="Times New Roman" pitchFamily="18" charset="0"/>
              </a:rPr>
              <a:t> </a:t>
            </a:r>
            <a:r>
              <a:rPr lang="fr-FR" sz="2400" b="1" dirty="0" smtClean="0">
                <a:solidFill>
                  <a:srgbClr val="00B050"/>
                </a:solidFill>
                <a:latin typeface="Times New Roman" pitchFamily="18" charset="0"/>
                <a:cs typeface="Times New Roman" pitchFamily="18" charset="0"/>
              </a:rPr>
              <a:t>14 est le degré d’acidité le plus faible.</a:t>
            </a:r>
          </a:p>
          <a:p>
            <a:endParaRPr lang="fr-FR" sz="2400" b="1" dirty="0" smtClean="0">
              <a:solidFill>
                <a:srgbClr val="00B050"/>
              </a:solidFill>
              <a:latin typeface="Times New Roman" pitchFamily="18" charset="0"/>
              <a:cs typeface="Times New Roman" pitchFamily="18" charset="0"/>
            </a:endParaRPr>
          </a:p>
          <a:p>
            <a:endParaRPr lang="fr-FR" sz="2400" b="1" dirty="0" smtClean="0">
              <a:solidFill>
                <a:srgbClr val="00B050"/>
              </a:solidFill>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s1038i1.JPG"/>
          <p:cNvPicPr/>
          <p:nvPr/>
        </p:nvPicPr>
        <p:blipFill>
          <a:blip r:embed="rId2" cstate="print"/>
          <a:srcRect/>
          <a:stretch>
            <a:fillRect/>
          </a:stretch>
        </p:blipFill>
        <p:spPr bwMode="auto">
          <a:xfrm>
            <a:off x="323528" y="692696"/>
            <a:ext cx="8424935" cy="5544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51520" y="548680"/>
            <a:ext cx="8568952" cy="7448193"/>
          </a:xfrm>
          <a:prstGeom prst="rect">
            <a:avLst/>
          </a:prstGeom>
          <a:noFill/>
        </p:spPr>
        <p:txBody>
          <a:bodyPr wrap="square" rtlCol="0">
            <a:spAutoFit/>
          </a:bodyPr>
          <a:lstStyle/>
          <a:p>
            <a:r>
              <a:rPr lang="fr-FR" sz="2400" dirty="0" smtClean="0">
                <a:latin typeface="Times New Roman" pitchFamily="18" charset="0"/>
                <a:cs typeface="Times New Roman" pitchFamily="18" charset="0"/>
              </a:rPr>
              <a:t>Les substances peuvent être également classées selon leur </a:t>
            </a:r>
            <a:r>
              <a:rPr lang="fr-FR" sz="2400" b="1" dirty="0" smtClean="0">
                <a:solidFill>
                  <a:srgbClr val="C00000"/>
                </a:solidFill>
                <a:latin typeface="Times New Roman" pitchFamily="18" charset="0"/>
                <a:cs typeface="Times New Roman" pitchFamily="18" charset="0"/>
              </a:rPr>
              <a:t>force</a:t>
            </a:r>
            <a:r>
              <a:rPr lang="fr-FR" sz="2400" dirty="0" smtClean="0">
                <a:latin typeface="Times New Roman" pitchFamily="18" charset="0"/>
                <a:cs typeface="Times New Roman" pitchFamily="18" charset="0"/>
              </a:rPr>
              <a:t>. </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Un acide dont le </a:t>
            </a:r>
            <a:r>
              <a:rPr lang="fr-FR" sz="2400" b="1" dirty="0" smtClean="0">
                <a:latin typeface="Times New Roman" pitchFamily="18" charset="0"/>
                <a:cs typeface="Times New Roman" pitchFamily="18" charset="0"/>
              </a:rPr>
              <a:t>pH se rapproche de 0, comme l'acide</a:t>
            </a:r>
            <a:r>
              <a:rPr lang="fr-FR" sz="2400" dirty="0" smtClean="0">
                <a:latin typeface="Times New Roman" pitchFamily="18" charset="0"/>
                <a:cs typeface="Times New Roman" pitchFamily="18" charset="0"/>
              </a:rPr>
              <a:t> </a:t>
            </a:r>
            <a:r>
              <a:rPr lang="fr-FR" sz="2400" b="1" dirty="0" smtClean="0">
                <a:latin typeface="Times New Roman" pitchFamily="18" charset="0"/>
                <a:cs typeface="Times New Roman" pitchFamily="18" charset="0"/>
              </a:rPr>
              <a:t>chlorhydrique</a:t>
            </a:r>
            <a:r>
              <a:rPr lang="fr-FR" sz="2400" dirty="0" smtClean="0">
                <a:latin typeface="Times New Roman" pitchFamily="18" charset="0"/>
                <a:cs typeface="Times New Roman" pitchFamily="18" charset="0"/>
              </a:rPr>
              <a:t>, est un </a:t>
            </a:r>
            <a:r>
              <a:rPr lang="fr-FR" sz="2400" b="1" dirty="0" smtClean="0">
                <a:solidFill>
                  <a:srgbClr val="C00000"/>
                </a:solidFill>
                <a:latin typeface="Times New Roman" pitchFamily="18" charset="0"/>
                <a:cs typeface="Times New Roman" pitchFamily="18" charset="0"/>
              </a:rPr>
              <a:t>acide fort</a:t>
            </a:r>
            <a:r>
              <a:rPr lang="fr-FR" sz="2400" dirty="0" smtClean="0">
                <a:latin typeface="Times New Roman" pitchFamily="18" charset="0"/>
                <a:cs typeface="Times New Roman" pitchFamily="18" charset="0"/>
              </a:rPr>
              <a:t>, alors que celui dont le pH se rapproche de 7, comme le café, sera considéré comme un </a:t>
            </a:r>
            <a:r>
              <a:rPr lang="fr-FR" sz="2400" b="1" dirty="0" smtClean="0">
                <a:solidFill>
                  <a:srgbClr val="7030A0"/>
                </a:solidFill>
                <a:latin typeface="Times New Roman" pitchFamily="18" charset="0"/>
                <a:cs typeface="Times New Roman" pitchFamily="18" charset="0"/>
              </a:rPr>
              <a:t>acide faible</a:t>
            </a:r>
            <a:r>
              <a:rPr lang="fr-FR" sz="2400" dirty="0" smtClean="0">
                <a:latin typeface="Times New Roman" pitchFamily="18" charset="0"/>
                <a:cs typeface="Times New Roman" pitchFamily="18" charset="0"/>
              </a:rPr>
              <a:t>.</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Pour les </a:t>
            </a:r>
            <a:r>
              <a:rPr lang="fr-FR" sz="2400" b="1" dirty="0" smtClean="0">
                <a:latin typeface="Times New Roman" pitchFamily="18" charset="0"/>
                <a:cs typeface="Times New Roman" pitchFamily="18" charset="0"/>
              </a:rPr>
              <a:t>bases</a:t>
            </a:r>
            <a:r>
              <a:rPr lang="fr-FR" sz="2400" dirty="0" smtClean="0">
                <a:latin typeface="Times New Roman" pitchFamily="18" charset="0"/>
                <a:cs typeface="Times New Roman" pitchFamily="18" charset="0"/>
              </a:rPr>
              <a:t>, une substance dont le </a:t>
            </a:r>
            <a:r>
              <a:rPr lang="fr-FR" sz="2400" b="1" dirty="0" smtClean="0">
                <a:latin typeface="Times New Roman" pitchFamily="18" charset="0"/>
                <a:cs typeface="Times New Roman" pitchFamily="18" charset="0"/>
              </a:rPr>
              <a:t>pH est près de 14, comme l'hydroxyde de sodium, </a:t>
            </a:r>
            <a:r>
              <a:rPr lang="fr-FR" sz="2400" dirty="0" smtClean="0">
                <a:latin typeface="Times New Roman" pitchFamily="18" charset="0"/>
                <a:cs typeface="Times New Roman" pitchFamily="18" charset="0"/>
              </a:rPr>
              <a:t>sera classé comme une </a:t>
            </a:r>
            <a:r>
              <a:rPr lang="fr-FR" sz="2400" b="1" dirty="0" smtClean="0">
                <a:solidFill>
                  <a:srgbClr val="C00000"/>
                </a:solidFill>
                <a:latin typeface="Times New Roman" pitchFamily="18" charset="0"/>
                <a:cs typeface="Times New Roman" pitchFamily="18" charset="0"/>
              </a:rPr>
              <a:t>base forte</a:t>
            </a:r>
            <a:r>
              <a:rPr lang="fr-FR" sz="2400" dirty="0" smtClean="0">
                <a:latin typeface="Times New Roman" pitchFamily="18" charset="0"/>
                <a:cs typeface="Times New Roman" pitchFamily="18" charset="0"/>
              </a:rPr>
              <a:t>, alors qu'une base ayant un pH se rapprochant de 7 sera considérée comme une </a:t>
            </a:r>
            <a:r>
              <a:rPr lang="fr-FR" sz="2400" b="1" dirty="0" smtClean="0">
                <a:solidFill>
                  <a:srgbClr val="7030A0"/>
                </a:solidFill>
                <a:latin typeface="Times New Roman" pitchFamily="18" charset="0"/>
                <a:cs typeface="Times New Roman" pitchFamily="18" charset="0"/>
              </a:rPr>
              <a:t>base faible</a:t>
            </a:r>
            <a:r>
              <a:rPr lang="fr-FR" sz="2400" dirty="0" smtClean="0">
                <a:latin typeface="Times New Roman" pitchFamily="18" charset="0"/>
                <a:cs typeface="Times New Roman" pitchFamily="18" charset="0"/>
              </a:rPr>
              <a:t>, comme l'eau de mer.</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Pour déterminer la valeur du pH à partir de la </a:t>
            </a:r>
            <a:r>
              <a:rPr lang="fr-FR" sz="2400" b="1" dirty="0" smtClean="0">
                <a:latin typeface="Times New Roman" panose="02020603050405020304" pitchFamily="18" charset="0"/>
                <a:cs typeface="Times New Roman" panose="02020603050405020304" pitchFamily="18" charset="0"/>
              </a:rPr>
              <a:t>concentration molaire</a:t>
            </a:r>
            <a:r>
              <a:rPr lang="fr-FR" sz="2400" dirty="0" smtClean="0">
                <a:latin typeface="Times New Roman" panose="02020603050405020304" pitchFamily="18" charset="0"/>
                <a:cs typeface="Times New Roman" panose="02020603050405020304" pitchFamily="18" charset="0"/>
              </a:rPr>
              <a:t>, il faut utiliser l'exposant (sans tenir compte du signe négatif) de la concentration en notation scientifique.</a:t>
            </a:r>
          </a:p>
          <a:p>
            <a:endParaRPr lang="fr-FR" sz="2000" dirty="0" smtClean="0">
              <a:latin typeface="Times New Roman" panose="02020603050405020304" pitchFamily="18" charset="0"/>
              <a:cs typeface="Times New Roman" panose="02020603050405020304" pitchFamily="18" charset="0"/>
            </a:endParaRPr>
          </a:p>
          <a:p>
            <a:endParaRPr lang="fr-FR" sz="2000" dirty="0" smtClean="0">
              <a:latin typeface="Times New Roman" panose="02020603050405020304" pitchFamily="18" charset="0"/>
              <a:cs typeface="Times New Roman" panose="02020603050405020304" pitchFamily="18" charset="0"/>
            </a:endParaRPr>
          </a:p>
          <a:p>
            <a:endParaRPr lang="fr-FR" sz="2000" dirty="0" smtClean="0">
              <a:latin typeface="Times New Roman" panose="02020603050405020304" pitchFamily="18" charset="0"/>
              <a:cs typeface="Times New Roman" panose="02020603050405020304" pitchFamily="18" charset="0"/>
            </a:endParaRPr>
          </a:p>
          <a:p>
            <a:endParaRPr lang="fr-FR" sz="2000" dirty="0" smtClean="0">
              <a:latin typeface="Times New Roman" panose="02020603050405020304" pitchFamily="18" charset="0"/>
              <a:cs typeface="Times New Roman" panose="02020603050405020304" pitchFamily="18" charset="0"/>
            </a:endParaRPr>
          </a:p>
          <a:p>
            <a:endParaRPr lang="fr-FR" sz="2000" b="1" dirty="0" smtClean="0"/>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95536" y="188640"/>
            <a:ext cx="8424936" cy="2800767"/>
          </a:xfrm>
          <a:prstGeom prst="rect">
            <a:avLst/>
          </a:prstGeom>
          <a:noFill/>
        </p:spPr>
        <p:txBody>
          <a:bodyPr wrap="square" rtlCol="0">
            <a:spAutoFit/>
          </a:bodyPr>
          <a:lstStyle/>
          <a:p>
            <a:r>
              <a:rPr lang="fr-FR" sz="2800" b="1" dirty="0" smtClean="0">
                <a:solidFill>
                  <a:srgbClr val="FF0000"/>
                </a:solidFill>
                <a:latin typeface="Times New Roman" pitchFamily="18" charset="0"/>
                <a:cs typeface="Times New Roman" pitchFamily="18" charset="0"/>
              </a:rPr>
              <a:t>I/ Les bases moléculaires et cellulaires de la vie : quelques définitions importantes, organisation de la matière</a:t>
            </a:r>
          </a:p>
          <a:p>
            <a:endParaRPr lang="fr-FR" sz="2400" b="1" dirty="0" smtClean="0">
              <a:solidFill>
                <a:srgbClr val="FF0000"/>
              </a:solidFill>
            </a:endParaRPr>
          </a:p>
          <a:p>
            <a:endParaRPr lang="fr-FR" sz="1400" b="1" dirty="0" smtClean="0">
              <a:solidFill>
                <a:srgbClr val="FF0000"/>
              </a:solidFill>
              <a:latin typeface="Times New Roman" pitchFamily="18" charset="0"/>
              <a:cs typeface="Times New Roman" pitchFamily="18" charset="0"/>
            </a:endParaRPr>
          </a:p>
          <a:p>
            <a:endParaRPr lang="fr-FR" dirty="0" smtClean="0"/>
          </a:p>
          <a:p>
            <a:r>
              <a:rPr lang="fr-FR" dirty="0"/>
              <a:t/>
            </a:r>
            <a:br>
              <a:rPr lang="fr-FR" dirty="0"/>
            </a:br>
            <a:endParaRPr lang="fr-FR" dirty="0"/>
          </a:p>
        </p:txBody>
      </p:sp>
      <p:sp>
        <p:nvSpPr>
          <p:cNvPr id="3" name="Rectangle 2"/>
          <p:cNvSpPr/>
          <p:nvPr/>
        </p:nvSpPr>
        <p:spPr>
          <a:xfrm>
            <a:off x="323528" y="1988840"/>
            <a:ext cx="8640960" cy="5509200"/>
          </a:xfrm>
          <a:prstGeom prst="rect">
            <a:avLst/>
          </a:prstGeom>
        </p:spPr>
        <p:txBody>
          <a:bodyPr wrap="square">
            <a:spAutoFit/>
          </a:bodyPr>
          <a:lstStyle/>
          <a:p>
            <a:r>
              <a:rPr lang="fr-FR" sz="2400" dirty="0" smtClean="0">
                <a:latin typeface="Times New Roman" pitchFamily="18" charset="0"/>
                <a:cs typeface="Times New Roman" pitchFamily="18" charset="0"/>
              </a:rPr>
              <a:t>La définition du </a:t>
            </a:r>
            <a:r>
              <a:rPr lang="fr-FR" sz="2400" b="1" dirty="0" smtClean="0">
                <a:solidFill>
                  <a:srgbClr val="C00000"/>
                </a:solidFill>
                <a:latin typeface="Times New Roman" pitchFamily="18" charset="0"/>
                <a:cs typeface="Times New Roman" pitchFamily="18" charset="0"/>
              </a:rPr>
              <a:t>vivant</a:t>
            </a:r>
            <a:r>
              <a:rPr lang="fr-FR" sz="2400" dirty="0" smtClean="0">
                <a:latin typeface="Times New Roman" pitchFamily="18" charset="0"/>
                <a:cs typeface="Times New Roman" pitchFamily="18" charset="0"/>
              </a:rPr>
              <a:t> sur le plan biologique est basée sur </a:t>
            </a:r>
          </a:p>
          <a:p>
            <a:r>
              <a:rPr lang="fr-FR" sz="2400" b="1" dirty="0" smtClean="0">
                <a:latin typeface="Times New Roman" pitchFamily="18" charset="0"/>
                <a:cs typeface="Times New Roman" pitchFamily="18" charset="0"/>
              </a:rPr>
              <a:t>2 critères </a:t>
            </a:r>
            <a:r>
              <a:rPr lang="fr-FR" sz="2400" dirty="0" smtClean="0">
                <a:latin typeface="Times New Roman" pitchFamily="18" charset="0"/>
                <a:cs typeface="Times New Roman" pitchFamily="18" charset="0"/>
              </a:rPr>
              <a:t>essentiels ; est </a:t>
            </a:r>
            <a:r>
              <a:rPr lang="fr-FR" sz="2400" b="1" dirty="0" smtClean="0">
                <a:latin typeface="Times New Roman" pitchFamily="18" charset="0"/>
                <a:cs typeface="Times New Roman" pitchFamily="18" charset="0"/>
              </a:rPr>
              <a:t>vivant</a:t>
            </a:r>
            <a:r>
              <a:rPr lang="fr-FR" sz="2400" dirty="0" smtClean="0">
                <a:latin typeface="Times New Roman" pitchFamily="18" charset="0"/>
                <a:cs typeface="Times New Roman" pitchFamily="18" charset="0"/>
              </a:rPr>
              <a:t> tout ce qui </a:t>
            </a:r>
            <a:r>
              <a:rPr lang="fr-FR" sz="2400" b="1" dirty="0" smtClean="0">
                <a:latin typeface="Times New Roman" pitchFamily="18" charset="0"/>
                <a:cs typeface="Times New Roman" pitchFamily="18" charset="0"/>
              </a:rPr>
              <a:t>peut se constituer en construisant sa propre matière vivante et qui est capable de se reproduire</a:t>
            </a:r>
            <a:r>
              <a:rPr lang="fr-FR" sz="2400" dirty="0" smtClean="0">
                <a:latin typeface="Times New Roman" pitchFamily="18" charset="0"/>
                <a:cs typeface="Times New Roman" pitchFamily="18" charset="0"/>
              </a:rPr>
              <a:t>; la vie se transmet.</a:t>
            </a:r>
          </a:p>
          <a:p>
            <a:endParaRPr lang="fr-FR" sz="2400" dirty="0" smtClean="0">
              <a:latin typeface="Times New Roman" pitchFamily="18" charset="0"/>
              <a:cs typeface="Times New Roman" pitchFamily="18" charset="0"/>
            </a:endParaRPr>
          </a:p>
          <a:p>
            <a:pPr>
              <a:buFontTx/>
              <a:buChar char="-"/>
            </a:pPr>
            <a:r>
              <a:rPr lang="fr-FR" sz="2400" b="1" dirty="0" smtClean="0">
                <a:solidFill>
                  <a:srgbClr val="7030A0"/>
                </a:solidFill>
                <a:latin typeface="Times New Roman" pitchFamily="18" charset="0"/>
                <a:cs typeface="Times New Roman" pitchFamily="18" charset="0"/>
              </a:rPr>
              <a:t>Quelques définitions importantes:</a:t>
            </a:r>
          </a:p>
          <a:p>
            <a:pPr>
              <a:buFontTx/>
              <a:buChar char="-"/>
            </a:pPr>
            <a:endParaRPr lang="fr-FR" sz="2400" dirty="0" smtClean="0">
              <a:latin typeface="Times New Roman" pitchFamily="18" charset="0"/>
              <a:cs typeface="Times New Roman" pitchFamily="18" charset="0"/>
            </a:endParaRPr>
          </a:p>
          <a:p>
            <a:r>
              <a:rPr lang="fr-FR" sz="2400" b="1" dirty="0" smtClean="0">
                <a:latin typeface="Times New Roman" pitchFamily="18" charset="0"/>
                <a:cs typeface="Times New Roman" pitchFamily="18" charset="0"/>
              </a:rPr>
              <a:t>* </a:t>
            </a:r>
            <a:r>
              <a:rPr lang="fr-FR" sz="2400" b="1" dirty="0" smtClean="0">
                <a:solidFill>
                  <a:srgbClr val="C00000"/>
                </a:solidFill>
                <a:latin typeface="Times New Roman" pitchFamily="18" charset="0"/>
                <a:cs typeface="Times New Roman" pitchFamily="18" charset="0"/>
              </a:rPr>
              <a:t>Atome</a:t>
            </a:r>
            <a:r>
              <a:rPr lang="fr-FR" sz="2400" dirty="0" smtClean="0">
                <a:latin typeface="Times New Roman" pitchFamily="18" charset="0"/>
                <a:cs typeface="Times New Roman" pitchFamily="18" charset="0"/>
              </a:rPr>
              <a:t>: particule élémentaire d’un corps chimique qui forme la plus petite quantité qui peut se combiner.</a:t>
            </a:r>
          </a:p>
          <a:p>
            <a:pPr>
              <a:buFont typeface="Arial" charset="0"/>
              <a:buChar char="•"/>
            </a:pPr>
            <a:r>
              <a:rPr lang="fr-FR" sz="2400" b="1" dirty="0" smtClean="0">
                <a:solidFill>
                  <a:srgbClr val="C00000"/>
                </a:solidFill>
                <a:latin typeface="Times New Roman" pitchFamily="18" charset="0"/>
                <a:cs typeface="Times New Roman" pitchFamily="18" charset="0"/>
              </a:rPr>
              <a:t>Molécule</a:t>
            </a:r>
            <a:r>
              <a:rPr lang="fr-FR" sz="2400" dirty="0" smtClean="0">
                <a:latin typeface="Times New Roman" pitchFamily="18" charset="0"/>
                <a:cs typeface="Times New Roman" pitchFamily="18" charset="0"/>
              </a:rPr>
              <a:t>: 2 ou plusieurs atomes regroupés par 1 ou plusieurs liaisons chimiques.</a:t>
            </a:r>
          </a:p>
          <a:p>
            <a:pPr>
              <a:buFont typeface="Arial" charset="0"/>
              <a:buChar char="•"/>
            </a:pPr>
            <a:r>
              <a:rPr lang="fr-FR" sz="2400" b="1" dirty="0" smtClean="0">
                <a:solidFill>
                  <a:srgbClr val="C00000"/>
                </a:solidFill>
                <a:latin typeface="Times New Roman" pitchFamily="18" charset="0"/>
                <a:cs typeface="Times New Roman" pitchFamily="18" charset="0"/>
              </a:rPr>
              <a:t>Macromolécule</a:t>
            </a:r>
            <a:r>
              <a:rPr lang="fr-FR" sz="2400" dirty="0" smtClean="0">
                <a:latin typeface="Times New Roman" pitchFamily="18" charset="0"/>
                <a:cs typeface="Times New Roman" pitchFamily="18" charset="0"/>
              </a:rPr>
              <a:t>: grosse molécule composée par un grand groupe d’atomes liés par 1 ou plusieurs liaisons chimiques.</a:t>
            </a:r>
          </a:p>
          <a:p>
            <a:pPr>
              <a:buFont typeface="Arial" charset="0"/>
              <a:buChar char="•"/>
            </a:pPr>
            <a:endParaRPr lang="fr-FR" sz="2000" dirty="0" smtClean="0"/>
          </a:p>
          <a:p>
            <a:pPr>
              <a:buFont typeface="Arial" charset="0"/>
              <a:buChar char="•"/>
            </a:pPr>
            <a:endParaRPr lang="fr-FR" sz="20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67544" y="908720"/>
            <a:ext cx="8280920" cy="3693319"/>
          </a:xfrm>
          <a:prstGeom prst="rect">
            <a:avLst/>
          </a:prstGeom>
          <a:noFill/>
        </p:spPr>
        <p:txBody>
          <a:bodyPr wrap="square" rtlCol="0">
            <a:spAutoFit/>
          </a:bodyPr>
          <a:lstStyle/>
          <a:p>
            <a:r>
              <a:rPr lang="fr-FR" sz="2400" dirty="0" smtClean="0">
                <a:latin typeface="Times New Roman" panose="02020603050405020304" pitchFamily="18" charset="0"/>
                <a:cs typeface="Times New Roman" panose="02020603050405020304" pitchFamily="18" charset="0"/>
              </a:rPr>
              <a:t>Une substance ayant une </a:t>
            </a:r>
            <a:r>
              <a:rPr lang="fr-FR" sz="2400" b="1" dirty="0" smtClean="0">
                <a:solidFill>
                  <a:schemeClr val="tx2">
                    <a:lumMod val="60000"/>
                    <a:lumOff val="40000"/>
                  </a:schemeClr>
                </a:solidFill>
                <a:latin typeface="Times New Roman" panose="02020603050405020304" pitchFamily="18" charset="0"/>
                <a:cs typeface="Times New Roman" panose="02020603050405020304" pitchFamily="18" charset="0"/>
              </a:rPr>
              <a:t>concentration molaire de 1</a:t>
            </a:r>
            <a:r>
              <a:rPr lang="fr-FR" sz="2400" dirty="0" smtClean="0"/>
              <a:t>×</a:t>
            </a:r>
            <a:r>
              <a:rPr lang="fr-FR" sz="2400" b="1" dirty="0" smtClean="0">
                <a:solidFill>
                  <a:schemeClr val="tx2">
                    <a:lumMod val="60000"/>
                    <a:lumOff val="40000"/>
                  </a:schemeClr>
                </a:solidFill>
                <a:latin typeface="Times New Roman" panose="02020603050405020304" pitchFamily="18" charset="0"/>
                <a:cs typeface="Times New Roman" panose="02020603050405020304" pitchFamily="18" charset="0"/>
              </a:rPr>
              <a:t>10</a:t>
            </a:r>
            <a:r>
              <a:rPr lang="fr-FR" sz="2400" b="1" baseline="30000" dirty="0" smtClean="0">
                <a:solidFill>
                  <a:schemeClr val="tx2">
                    <a:lumMod val="60000"/>
                    <a:lumOff val="40000"/>
                  </a:schemeClr>
                </a:solidFill>
                <a:latin typeface="Times New Roman" panose="02020603050405020304" pitchFamily="18" charset="0"/>
                <a:cs typeface="Times New Roman" panose="02020603050405020304" pitchFamily="18" charset="0"/>
              </a:rPr>
              <a:t>−5</a:t>
            </a:r>
            <a:r>
              <a:rPr lang="fr-FR" sz="2400" b="1" dirty="0" smtClean="0">
                <a:solidFill>
                  <a:schemeClr val="tx2">
                    <a:lumMod val="60000"/>
                    <a:lumOff val="40000"/>
                  </a:schemeClr>
                </a:solidFill>
                <a:latin typeface="Times New Roman" panose="02020603050405020304" pitchFamily="18" charset="0"/>
                <a:cs typeface="Times New Roman" panose="02020603050405020304" pitchFamily="18" charset="0"/>
              </a:rPr>
              <a:t> mole/L </a:t>
            </a:r>
            <a:r>
              <a:rPr lang="fr-FR" sz="2400" b="1" dirty="0" smtClean="0">
                <a:latin typeface="Times New Roman" panose="02020603050405020304" pitchFamily="18" charset="0"/>
                <a:cs typeface="Times New Roman" panose="02020603050405020304" pitchFamily="18" charset="0"/>
              </a:rPr>
              <a:t>a un </a:t>
            </a:r>
            <a:r>
              <a:rPr lang="fr-FR" sz="2400" b="1" dirty="0" smtClean="0">
                <a:solidFill>
                  <a:schemeClr val="tx2">
                    <a:lumMod val="60000"/>
                    <a:lumOff val="40000"/>
                  </a:schemeClr>
                </a:solidFill>
                <a:latin typeface="Times New Roman" panose="02020603050405020304" pitchFamily="18" charset="0"/>
                <a:cs typeface="Times New Roman" panose="02020603050405020304" pitchFamily="18" charset="0"/>
              </a:rPr>
              <a:t>pH de 5</a:t>
            </a:r>
            <a:r>
              <a:rPr lang="fr-FR" sz="2400" dirty="0" smtClean="0">
                <a:latin typeface="Times New Roman" panose="02020603050405020304" pitchFamily="18" charset="0"/>
                <a:cs typeface="Times New Roman" panose="02020603050405020304" pitchFamily="18" charset="0"/>
              </a:rPr>
              <a:t>.</a:t>
            </a:r>
          </a:p>
          <a:p>
            <a:endParaRPr lang="fr-FR" sz="2400" dirty="0" smtClean="0">
              <a:latin typeface="Times New Roman" panose="02020603050405020304" pitchFamily="18" charset="0"/>
              <a:cs typeface="Times New Roman" panose="02020603050405020304" pitchFamily="18" charset="0"/>
            </a:endParaRPr>
          </a:p>
          <a:p>
            <a:r>
              <a:rPr lang="fr-FR" sz="2400" dirty="0" smtClean="0">
                <a:latin typeface="Times New Roman" panose="02020603050405020304" pitchFamily="18" charset="0"/>
                <a:cs typeface="Times New Roman" panose="02020603050405020304" pitchFamily="18" charset="0"/>
              </a:rPr>
              <a:t>Il est également possible de faire le processus inverse: si la valeur du pH est connue, il est possible de la convertir en concentration molaire</a:t>
            </a:r>
            <a:r>
              <a:rPr lang="fr-FR" sz="2400" dirty="0" smtClean="0"/>
              <a:t>.</a:t>
            </a:r>
          </a:p>
          <a:p>
            <a:endParaRPr lang="fr-FR" sz="2400" dirty="0" smtClean="0"/>
          </a:p>
          <a:p>
            <a:r>
              <a:rPr lang="fr-FR" sz="2400" dirty="0" smtClean="0"/>
              <a:t>Une substance dont le </a:t>
            </a:r>
            <a:r>
              <a:rPr lang="fr-FR" sz="2400" b="1" dirty="0" smtClean="0">
                <a:solidFill>
                  <a:srgbClr val="00B0F0"/>
                </a:solidFill>
              </a:rPr>
              <a:t>pH est 2 </a:t>
            </a:r>
            <a:r>
              <a:rPr lang="fr-FR" sz="2400" dirty="0" smtClean="0"/>
              <a:t>a une concentration molaire de </a:t>
            </a:r>
            <a:r>
              <a:rPr lang="fr-FR" sz="2400" b="1" dirty="0" smtClean="0">
                <a:solidFill>
                  <a:srgbClr val="00B0F0"/>
                </a:solidFill>
              </a:rPr>
              <a:t>1</a:t>
            </a:r>
            <a:r>
              <a:rPr lang="fr-FR" sz="2400" dirty="0" smtClean="0"/>
              <a:t>×</a:t>
            </a:r>
            <a:r>
              <a:rPr lang="fr-FR" sz="2400" b="1" dirty="0" smtClean="0">
                <a:solidFill>
                  <a:srgbClr val="00B0F0"/>
                </a:solidFill>
              </a:rPr>
              <a:t>10</a:t>
            </a:r>
            <a:r>
              <a:rPr lang="fr-FR" sz="2400" b="1" baseline="30000" dirty="0" smtClean="0">
                <a:solidFill>
                  <a:srgbClr val="00B0F0"/>
                </a:solidFill>
              </a:rPr>
              <a:t>−2</a:t>
            </a:r>
            <a:r>
              <a:rPr lang="fr-FR" sz="2400" b="1" dirty="0" smtClean="0">
                <a:solidFill>
                  <a:srgbClr val="00B0F0"/>
                </a:solidFill>
              </a:rPr>
              <a:t> mole/L</a:t>
            </a:r>
            <a:r>
              <a:rPr lang="fr-FR" sz="2400" dirty="0" smtClean="0"/>
              <a:t>.</a:t>
            </a:r>
          </a:p>
          <a:p>
            <a:endParaRPr lang="fr-F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nvGraphicFramePr>
        <p:xfrm>
          <a:off x="-2" y="1052739"/>
          <a:ext cx="9144001" cy="5842749"/>
        </p:xfrm>
        <a:graphic>
          <a:graphicData uri="http://schemas.openxmlformats.org/drawingml/2006/table">
            <a:tbl>
              <a:tblPr/>
              <a:tblGrid>
                <a:gridCol w="2338015"/>
                <a:gridCol w="2273398"/>
                <a:gridCol w="2273398"/>
                <a:gridCol w="2259190"/>
              </a:tblGrid>
              <a:tr h="722090">
                <a:tc>
                  <a:txBody>
                    <a:bodyPr/>
                    <a:lstStyle/>
                    <a:p>
                      <a:pPr algn="ctr">
                        <a:lnSpc>
                          <a:spcPct val="115000"/>
                        </a:lnSpc>
                        <a:spcAft>
                          <a:spcPts val="0"/>
                        </a:spcAft>
                      </a:pPr>
                      <a:r>
                        <a:rPr lang="fr-FR" sz="1600" b="1" dirty="0">
                          <a:solidFill>
                            <a:srgbClr val="C00000"/>
                          </a:solidFill>
                          <a:latin typeface="Times New Roman" pitchFamily="18" charset="0"/>
                          <a:ea typeface="Times New Roman"/>
                          <a:cs typeface="Times New Roman" pitchFamily="18" charset="0"/>
                        </a:rPr>
                        <a:t>​Variation de l'acidité ou de la basicité</a:t>
                      </a:r>
                      <a:endParaRPr lang="fr-FR" sz="1600" dirty="0">
                        <a:solidFill>
                          <a:srgbClr val="C00000"/>
                        </a:solidFill>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a:solidFill>
                            <a:srgbClr val="C00000"/>
                          </a:solidFill>
                          <a:latin typeface="Times New Roman" pitchFamily="18" charset="0"/>
                          <a:ea typeface="Times New Roman"/>
                          <a:cs typeface="Times New Roman" pitchFamily="18" charset="0"/>
                        </a:rPr>
                        <a:t>​Concentration en ions </a:t>
                      </a:r>
                      <a:r>
                        <a:rPr lang="fr-FR" sz="1600" dirty="0">
                          <a:solidFill>
                            <a:srgbClr val="C00000"/>
                          </a:solidFill>
                          <a:latin typeface="Times New Roman" pitchFamily="18" charset="0"/>
                          <a:ea typeface="Times New Roman"/>
                          <a:cs typeface="Times New Roman" pitchFamily="18" charset="0"/>
                        </a:rPr>
                        <a:t>H+</a:t>
                      </a:r>
                      <a:r>
                        <a:rPr lang="fr-FR" sz="1600" b="1" dirty="0">
                          <a:solidFill>
                            <a:srgbClr val="C00000"/>
                          </a:solidFill>
                          <a:latin typeface="Times New Roman" pitchFamily="18" charset="0"/>
                          <a:ea typeface="Times New Roman"/>
                          <a:cs typeface="Times New Roman" pitchFamily="18" charset="0"/>
                        </a:rPr>
                        <a:t> (mol/L)</a:t>
                      </a:r>
                      <a:endParaRPr lang="fr-FR" sz="1600" dirty="0">
                        <a:solidFill>
                          <a:srgbClr val="C00000"/>
                        </a:solidFill>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a:solidFill>
                            <a:srgbClr val="C00000"/>
                          </a:solidFill>
                          <a:latin typeface="Times New Roman" pitchFamily="18" charset="0"/>
                          <a:ea typeface="Times New Roman"/>
                          <a:cs typeface="Times New Roman" pitchFamily="18" charset="0"/>
                        </a:rPr>
                        <a:t>​Concentration en notation scientifique (mol/L)</a:t>
                      </a:r>
                      <a:endParaRPr lang="fr-FR" sz="1600" dirty="0">
                        <a:solidFill>
                          <a:srgbClr val="C00000"/>
                        </a:solidFill>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a:solidFill>
                            <a:srgbClr val="C00000"/>
                          </a:solidFill>
                          <a:latin typeface="Times New Roman" pitchFamily="18" charset="0"/>
                          <a:ea typeface="Times New Roman"/>
                          <a:cs typeface="Times New Roman" pitchFamily="18" charset="0"/>
                        </a:rPr>
                        <a:t>​pH</a:t>
                      </a:r>
                      <a:endParaRPr lang="fr-FR" sz="1600" dirty="0">
                        <a:solidFill>
                          <a:srgbClr val="C00000"/>
                        </a:solidFill>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84">
                <a:tc rowSpan="15">
                  <a:txBody>
                    <a:bodyPr/>
                    <a:lstStyle/>
                    <a:p>
                      <a:pPr algn="ctr">
                        <a:lnSpc>
                          <a:spcPct val="115000"/>
                        </a:lnSpc>
                        <a:spcAft>
                          <a:spcPts val="0"/>
                        </a:spcAft>
                      </a:pPr>
                      <a:r>
                        <a:rPr lang="fr-FR" sz="1400" b="1" dirty="0">
                          <a:solidFill>
                            <a:srgbClr val="FF33CC"/>
                          </a:solidFill>
                          <a:latin typeface="Times New Roman" pitchFamily="18" charset="0"/>
                          <a:ea typeface="Times New Roman"/>
                          <a:cs typeface="Times New Roman" pitchFamily="18" charset="0"/>
                        </a:rPr>
                        <a:t>​</a:t>
                      </a:r>
                      <a:r>
                        <a:rPr lang="fr-FR" sz="1800" b="1" dirty="0">
                          <a:solidFill>
                            <a:srgbClr val="FF33CC"/>
                          </a:solidFill>
                          <a:latin typeface="Times New Roman" pitchFamily="18" charset="0"/>
                          <a:ea typeface="Times New Roman"/>
                          <a:cs typeface="Times New Roman" pitchFamily="18" charset="0"/>
                        </a:rPr>
                        <a:t>Acide fort</a:t>
                      </a:r>
                      <a:endParaRPr lang="fr-FR" sz="1800" b="1" dirty="0">
                        <a:solidFill>
                          <a:srgbClr val="FF33CC"/>
                        </a:solidFill>
                        <a:latin typeface="Times New Roman" pitchFamily="18" charset="0"/>
                        <a:ea typeface="Calibri"/>
                        <a:cs typeface="Times New Roman" pitchFamily="18" charset="0"/>
                      </a:endParaRPr>
                    </a:p>
                    <a:p>
                      <a:pPr>
                        <a:lnSpc>
                          <a:spcPct val="115000"/>
                        </a:lnSpc>
                        <a:spcAft>
                          <a:spcPts val="1200"/>
                        </a:spcAft>
                      </a:pPr>
                      <a:r>
                        <a:rPr lang="fr-FR" sz="1400" b="1" dirty="0">
                          <a:solidFill>
                            <a:srgbClr val="FF33CC"/>
                          </a:solidFill>
                          <a:latin typeface="Times New Roman" pitchFamily="18" charset="0"/>
                          <a:ea typeface="Times New Roman"/>
                          <a:cs typeface="Times New Roman" pitchFamily="18" charset="0"/>
                        </a:rPr>
                        <a:t/>
                      </a:r>
                      <a:br>
                        <a:rPr lang="fr-FR" sz="1400" b="1" dirty="0">
                          <a:solidFill>
                            <a:srgbClr val="FF33CC"/>
                          </a:solidFill>
                          <a:latin typeface="Times New Roman" pitchFamily="18" charset="0"/>
                          <a:ea typeface="Times New Roman"/>
                          <a:cs typeface="Times New Roman" pitchFamily="18" charset="0"/>
                        </a:rPr>
                      </a:br>
                      <a:r>
                        <a:rPr lang="fr-FR" sz="1400" b="1" dirty="0">
                          <a:solidFill>
                            <a:srgbClr val="FF33CC"/>
                          </a:solidFill>
                          <a:latin typeface="Times New Roman" pitchFamily="18" charset="0"/>
                          <a:ea typeface="Times New Roman"/>
                          <a:cs typeface="Times New Roman" pitchFamily="18" charset="0"/>
                        </a:rPr>
                        <a:t/>
                      </a:r>
                      <a:br>
                        <a:rPr lang="fr-FR" sz="1400" b="1" dirty="0">
                          <a:solidFill>
                            <a:srgbClr val="FF33CC"/>
                          </a:solidFill>
                          <a:latin typeface="Times New Roman" pitchFamily="18" charset="0"/>
                          <a:ea typeface="Times New Roman"/>
                          <a:cs typeface="Times New Roman" pitchFamily="18" charset="0"/>
                        </a:rPr>
                      </a:br>
                      <a:r>
                        <a:rPr lang="fr-FR" sz="1400" b="1" dirty="0">
                          <a:solidFill>
                            <a:srgbClr val="FF33CC"/>
                          </a:solidFill>
                          <a:latin typeface="Times New Roman" pitchFamily="18" charset="0"/>
                          <a:ea typeface="Times New Roman"/>
                          <a:cs typeface="Times New Roman" pitchFamily="18" charset="0"/>
                        </a:rPr>
                        <a:t/>
                      </a:r>
                      <a:br>
                        <a:rPr lang="fr-FR" sz="1400" b="1" dirty="0">
                          <a:solidFill>
                            <a:srgbClr val="FF33CC"/>
                          </a:solidFill>
                          <a:latin typeface="Times New Roman" pitchFamily="18" charset="0"/>
                          <a:ea typeface="Times New Roman"/>
                          <a:cs typeface="Times New Roman" pitchFamily="18" charset="0"/>
                        </a:rPr>
                      </a:br>
                      <a:r>
                        <a:rPr lang="fr-FR" sz="1400" b="1" dirty="0">
                          <a:solidFill>
                            <a:srgbClr val="FF33CC"/>
                          </a:solidFill>
                          <a:latin typeface="Times New Roman" pitchFamily="18" charset="0"/>
                          <a:ea typeface="Times New Roman"/>
                          <a:cs typeface="Times New Roman" pitchFamily="18" charset="0"/>
                        </a:rPr>
                        <a:t/>
                      </a:r>
                      <a:br>
                        <a:rPr lang="fr-FR" sz="1400" b="1" dirty="0">
                          <a:solidFill>
                            <a:srgbClr val="FF33CC"/>
                          </a:solidFill>
                          <a:latin typeface="Times New Roman" pitchFamily="18" charset="0"/>
                          <a:ea typeface="Times New Roman"/>
                          <a:cs typeface="Times New Roman" pitchFamily="18" charset="0"/>
                        </a:rPr>
                      </a:br>
                      <a:r>
                        <a:rPr lang="fr-FR" sz="1400" b="1" dirty="0">
                          <a:solidFill>
                            <a:srgbClr val="FF33CC"/>
                          </a:solidFill>
                          <a:latin typeface="Times New Roman" pitchFamily="18" charset="0"/>
                          <a:ea typeface="Times New Roman"/>
                          <a:cs typeface="Times New Roman" pitchFamily="18" charset="0"/>
                        </a:rPr>
                        <a:t/>
                      </a:r>
                      <a:br>
                        <a:rPr lang="fr-FR" sz="1400" b="1" dirty="0">
                          <a:solidFill>
                            <a:srgbClr val="FF33CC"/>
                          </a:solidFill>
                          <a:latin typeface="Times New Roman" pitchFamily="18" charset="0"/>
                          <a:ea typeface="Times New Roman"/>
                          <a:cs typeface="Times New Roman" pitchFamily="18" charset="0"/>
                        </a:rPr>
                      </a:br>
                      <a:r>
                        <a:rPr lang="fr-FR" sz="1400" b="1" dirty="0">
                          <a:solidFill>
                            <a:srgbClr val="FF33CC"/>
                          </a:solidFill>
                          <a:latin typeface="Times New Roman" pitchFamily="18" charset="0"/>
                          <a:ea typeface="Times New Roman"/>
                          <a:cs typeface="Times New Roman" pitchFamily="18" charset="0"/>
                        </a:rPr>
                        <a:t/>
                      </a:r>
                      <a:br>
                        <a:rPr lang="fr-FR" sz="1400" b="1" dirty="0">
                          <a:solidFill>
                            <a:srgbClr val="FF33CC"/>
                          </a:solidFill>
                          <a:latin typeface="Times New Roman" pitchFamily="18" charset="0"/>
                          <a:ea typeface="Times New Roman"/>
                          <a:cs typeface="Times New Roman" pitchFamily="18" charset="0"/>
                        </a:rPr>
                      </a:br>
                      <a:endParaRPr lang="fr-FR" sz="1400" b="1" dirty="0">
                        <a:solidFill>
                          <a:srgbClr val="FF33CC"/>
                        </a:solidFill>
                        <a:latin typeface="Times New Roman" pitchFamily="18" charset="0"/>
                        <a:ea typeface="Calibri"/>
                        <a:cs typeface="Times New Roman" pitchFamily="18" charset="0"/>
                      </a:endParaRPr>
                    </a:p>
                    <a:p>
                      <a:pPr algn="ctr">
                        <a:lnSpc>
                          <a:spcPct val="115000"/>
                        </a:lnSpc>
                        <a:spcAft>
                          <a:spcPts val="0"/>
                        </a:spcAft>
                      </a:pPr>
                      <a:r>
                        <a:rPr lang="fr-FR" sz="1600" b="1" dirty="0">
                          <a:solidFill>
                            <a:srgbClr val="FF33CC"/>
                          </a:solidFill>
                          <a:latin typeface="Times New Roman" pitchFamily="18" charset="0"/>
                          <a:ea typeface="Times New Roman"/>
                          <a:cs typeface="Times New Roman" pitchFamily="18" charset="0"/>
                        </a:rPr>
                        <a:t>Acide faible</a:t>
                      </a:r>
                      <a:endParaRPr lang="fr-FR" sz="1600" b="1" dirty="0">
                        <a:solidFill>
                          <a:srgbClr val="FF33CC"/>
                        </a:solidFill>
                        <a:latin typeface="Times New Roman" pitchFamily="18" charset="0"/>
                        <a:ea typeface="Calibri"/>
                        <a:cs typeface="Times New Roman" pitchFamily="18" charset="0"/>
                      </a:endParaRPr>
                    </a:p>
                    <a:p>
                      <a:pPr algn="ctr">
                        <a:lnSpc>
                          <a:spcPct val="115000"/>
                        </a:lnSpc>
                        <a:spcAft>
                          <a:spcPts val="0"/>
                        </a:spcAft>
                      </a:pPr>
                      <a:r>
                        <a:rPr lang="fr-FR" sz="1600" b="1" dirty="0">
                          <a:solidFill>
                            <a:srgbClr val="FF33CC"/>
                          </a:solidFill>
                          <a:latin typeface="Times New Roman" pitchFamily="18" charset="0"/>
                          <a:ea typeface="Times New Roman"/>
                          <a:cs typeface="Times New Roman" pitchFamily="18" charset="0"/>
                        </a:rPr>
                        <a:t>​Neutre</a:t>
                      </a:r>
                      <a:endParaRPr lang="fr-FR" sz="1600" b="1" dirty="0">
                        <a:solidFill>
                          <a:srgbClr val="FF33CC"/>
                        </a:solidFill>
                        <a:latin typeface="Times New Roman" pitchFamily="18" charset="0"/>
                        <a:ea typeface="Calibri"/>
                        <a:cs typeface="Times New Roman" pitchFamily="18" charset="0"/>
                      </a:endParaRPr>
                    </a:p>
                    <a:p>
                      <a:pPr algn="ctr">
                        <a:lnSpc>
                          <a:spcPct val="115000"/>
                        </a:lnSpc>
                        <a:spcAft>
                          <a:spcPts val="0"/>
                        </a:spcAft>
                      </a:pPr>
                      <a:r>
                        <a:rPr lang="fr-FR" sz="1600" b="1" dirty="0">
                          <a:solidFill>
                            <a:srgbClr val="FF33CC"/>
                          </a:solidFill>
                          <a:latin typeface="Times New Roman" pitchFamily="18" charset="0"/>
                          <a:ea typeface="Times New Roman"/>
                          <a:cs typeface="Times New Roman" pitchFamily="18" charset="0"/>
                        </a:rPr>
                        <a:t>Base faible</a:t>
                      </a:r>
                      <a:endParaRPr lang="fr-FR" sz="1600" b="1" dirty="0">
                        <a:solidFill>
                          <a:srgbClr val="FF33CC"/>
                        </a:solidFill>
                        <a:latin typeface="Times New Roman" pitchFamily="18" charset="0"/>
                        <a:ea typeface="Calibri"/>
                        <a:cs typeface="Times New Roman" pitchFamily="18" charset="0"/>
                      </a:endParaRPr>
                    </a:p>
                    <a:p>
                      <a:pPr algn="ctr">
                        <a:lnSpc>
                          <a:spcPct val="115000"/>
                        </a:lnSpc>
                        <a:spcAft>
                          <a:spcPts val="0"/>
                        </a:spcAft>
                      </a:pPr>
                      <a:r>
                        <a:rPr lang="fr-FR" sz="1400" b="1" dirty="0">
                          <a:solidFill>
                            <a:srgbClr val="FF33CC"/>
                          </a:solidFill>
                          <a:latin typeface="Times New Roman" pitchFamily="18" charset="0"/>
                          <a:ea typeface="Times New Roman"/>
                          <a:cs typeface="Times New Roman" pitchFamily="18" charset="0"/>
                        </a:rPr>
                        <a:t>​​</a:t>
                      </a:r>
                      <a:endParaRPr lang="fr-FR" sz="1400" b="1" dirty="0">
                        <a:solidFill>
                          <a:srgbClr val="FF33CC"/>
                        </a:solidFill>
                        <a:latin typeface="Times New Roman" pitchFamily="18" charset="0"/>
                        <a:ea typeface="Calibri"/>
                        <a:cs typeface="Times New Roman" pitchFamily="18" charset="0"/>
                      </a:endParaRPr>
                    </a:p>
                    <a:p>
                      <a:pPr>
                        <a:lnSpc>
                          <a:spcPct val="115000"/>
                        </a:lnSpc>
                        <a:spcAft>
                          <a:spcPts val="1200"/>
                        </a:spcAft>
                      </a:pPr>
                      <a:r>
                        <a:rPr lang="fr-FR" sz="1400" b="1" dirty="0">
                          <a:solidFill>
                            <a:srgbClr val="FF33CC"/>
                          </a:solidFill>
                          <a:latin typeface="Times New Roman" pitchFamily="18" charset="0"/>
                          <a:ea typeface="Times New Roman"/>
                          <a:cs typeface="Times New Roman" pitchFamily="18" charset="0"/>
                        </a:rPr>
                        <a:t/>
                      </a:r>
                      <a:br>
                        <a:rPr lang="fr-FR" sz="1400" b="1" dirty="0">
                          <a:solidFill>
                            <a:srgbClr val="FF33CC"/>
                          </a:solidFill>
                          <a:latin typeface="Times New Roman" pitchFamily="18" charset="0"/>
                          <a:ea typeface="Times New Roman"/>
                          <a:cs typeface="Times New Roman" pitchFamily="18" charset="0"/>
                        </a:rPr>
                      </a:br>
                      <a:r>
                        <a:rPr lang="fr-FR" sz="1400" b="1" dirty="0">
                          <a:solidFill>
                            <a:srgbClr val="FF33CC"/>
                          </a:solidFill>
                          <a:latin typeface="Times New Roman" pitchFamily="18" charset="0"/>
                          <a:ea typeface="Times New Roman"/>
                          <a:cs typeface="Times New Roman" pitchFamily="18" charset="0"/>
                        </a:rPr>
                        <a:t/>
                      </a:r>
                      <a:br>
                        <a:rPr lang="fr-FR" sz="1400" b="1" dirty="0">
                          <a:solidFill>
                            <a:srgbClr val="FF33CC"/>
                          </a:solidFill>
                          <a:latin typeface="Times New Roman" pitchFamily="18" charset="0"/>
                          <a:ea typeface="Times New Roman"/>
                          <a:cs typeface="Times New Roman" pitchFamily="18" charset="0"/>
                        </a:rPr>
                      </a:br>
                      <a:r>
                        <a:rPr lang="fr-FR" sz="1400" b="1" dirty="0">
                          <a:solidFill>
                            <a:srgbClr val="FF33CC"/>
                          </a:solidFill>
                          <a:latin typeface="Times New Roman" pitchFamily="18" charset="0"/>
                          <a:ea typeface="Times New Roman"/>
                          <a:cs typeface="Times New Roman" pitchFamily="18" charset="0"/>
                        </a:rPr>
                        <a:t/>
                      </a:r>
                      <a:br>
                        <a:rPr lang="fr-FR" sz="1400" b="1" dirty="0">
                          <a:solidFill>
                            <a:srgbClr val="FF33CC"/>
                          </a:solidFill>
                          <a:latin typeface="Times New Roman" pitchFamily="18" charset="0"/>
                          <a:ea typeface="Times New Roman"/>
                          <a:cs typeface="Times New Roman" pitchFamily="18" charset="0"/>
                        </a:rPr>
                      </a:br>
                      <a:r>
                        <a:rPr lang="fr-FR" sz="1400" b="1" dirty="0">
                          <a:solidFill>
                            <a:srgbClr val="FF33CC"/>
                          </a:solidFill>
                          <a:latin typeface="Times New Roman" pitchFamily="18" charset="0"/>
                          <a:ea typeface="Times New Roman"/>
                          <a:cs typeface="Times New Roman" pitchFamily="18" charset="0"/>
                        </a:rPr>
                        <a:t/>
                      </a:r>
                      <a:br>
                        <a:rPr lang="fr-FR" sz="1400" b="1" dirty="0">
                          <a:solidFill>
                            <a:srgbClr val="FF33CC"/>
                          </a:solidFill>
                          <a:latin typeface="Times New Roman" pitchFamily="18" charset="0"/>
                          <a:ea typeface="Times New Roman"/>
                          <a:cs typeface="Times New Roman" pitchFamily="18" charset="0"/>
                        </a:rPr>
                      </a:br>
                      <a:r>
                        <a:rPr lang="fr-FR" sz="1800" b="1" baseline="0" dirty="0">
                          <a:solidFill>
                            <a:srgbClr val="FF33CC"/>
                          </a:solidFill>
                          <a:latin typeface="Times New Roman" pitchFamily="18" charset="0"/>
                          <a:ea typeface="Times New Roman"/>
                          <a:cs typeface="Times New Roman" pitchFamily="18" charset="0"/>
                        </a:rPr>
                        <a:t> </a:t>
                      </a:r>
                      <a:r>
                        <a:rPr lang="fr-FR" sz="1800" b="1" baseline="0" dirty="0" smtClean="0">
                          <a:solidFill>
                            <a:srgbClr val="FF33CC"/>
                          </a:solidFill>
                          <a:latin typeface="Times New Roman" pitchFamily="18" charset="0"/>
                          <a:ea typeface="Times New Roman"/>
                          <a:cs typeface="Times New Roman" pitchFamily="18" charset="0"/>
                        </a:rPr>
                        <a:t>             </a:t>
                      </a:r>
                      <a:r>
                        <a:rPr lang="fr-FR" sz="1800" b="1" dirty="0" smtClean="0">
                          <a:solidFill>
                            <a:srgbClr val="FF33CC"/>
                          </a:solidFill>
                          <a:latin typeface="Times New Roman" pitchFamily="18" charset="0"/>
                          <a:ea typeface="Times New Roman"/>
                          <a:cs typeface="Times New Roman" pitchFamily="18" charset="0"/>
                        </a:rPr>
                        <a:t>Base </a:t>
                      </a:r>
                      <a:r>
                        <a:rPr lang="fr-FR" sz="1800" b="1" dirty="0">
                          <a:solidFill>
                            <a:srgbClr val="FF33CC"/>
                          </a:solidFill>
                          <a:latin typeface="Times New Roman" pitchFamily="18" charset="0"/>
                          <a:ea typeface="Times New Roman"/>
                          <a:cs typeface="Times New Roman" pitchFamily="18" charset="0"/>
                        </a:rPr>
                        <a:t>forte</a:t>
                      </a:r>
                      <a:endParaRPr lang="fr-FR" sz="1800" b="1" dirty="0">
                        <a:solidFill>
                          <a:srgbClr val="FF33CC"/>
                        </a:solidFill>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a:latin typeface="Times New Roman" pitchFamily="18" charset="0"/>
                          <a:ea typeface="Times New Roman"/>
                          <a:cs typeface="Times New Roman" pitchFamily="18" charset="0"/>
                        </a:rPr>
                        <a:t>​1</a:t>
                      </a:r>
                      <a:endParaRPr lang="fr-FR" sz="1600" b="1" dirty="0">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​1×100</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​0</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84">
                <a:tc vMerge="1">
                  <a:txBody>
                    <a:bodyPr/>
                    <a:lstStyle/>
                    <a:p>
                      <a:endParaRPr lang="fr-FR"/>
                    </a:p>
                  </a:txBody>
                  <a:tcPr/>
                </a:tc>
                <a:tc>
                  <a:txBody>
                    <a:bodyPr/>
                    <a:lstStyle/>
                    <a:p>
                      <a:pPr algn="ctr">
                        <a:lnSpc>
                          <a:spcPct val="115000"/>
                        </a:lnSpc>
                        <a:spcAft>
                          <a:spcPts val="0"/>
                        </a:spcAft>
                      </a:pPr>
                      <a:r>
                        <a:rPr lang="fr-FR" sz="1600" b="1" dirty="0">
                          <a:latin typeface="Times New Roman" pitchFamily="18" charset="0"/>
                          <a:ea typeface="Times New Roman"/>
                          <a:cs typeface="Times New Roman" pitchFamily="18" charset="0"/>
                        </a:rPr>
                        <a:t>​0,1</a:t>
                      </a:r>
                      <a:endParaRPr lang="fr-FR" sz="1600" b="1" dirty="0">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a:latin typeface="Times New Roman" pitchFamily="18" charset="0"/>
                          <a:ea typeface="Times New Roman"/>
                          <a:cs typeface="Times New Roman" pitchFamily="18" charset="0"/>
                        </a:rPr>
                        <a:t>​1×10</a:t>
                      </a:r>
                      <a:r>
                        <a:rPr lang="fr-FR" sz="1600" b="1" baseline="30000" dirty="0">
                          <a:latin typeface="Times New Roman" pitchFamily="18" charset="0"/>
                          <a:ea typeface="Times New Roman"/>
                          <a:cs typeface="Times New Roman" pitchFamily="18" charset="0"/>
                        </a:rPr>
                        <a:t>−1</a:t>
                      </a:r>
                      <a:endParaRPr lang="fr-FR" sz="1600" b="1" baseline="30000" dirty="0">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​1</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84">
                <a:tc vMerge="1">
                  <a:txBody>
                    <a:bodyPr/>
                    <a:lstStyle/>
                    <a:p>
                      <a:endParaRPr lang="fr-FR"/>
                    </a:p>
                  </a:txBody>
                  <a:tcPr/>
                </a:tc>
                <a:tc>
                  <a:txBody>
                    <a:bodyPr/>
                    <a:lstStyle/>
                    <a:p>
                      <a:pPr algn="ctr">
                        <a:lnSpc>
                          <a:spcPct val="115000"/>
                        </a:lnSpc>
                        <a:spcAft>
                          <a:spcPts val="0"/>
                        </a:spcAft>
                      </a:pPr>
                      <a:r>
                        <a:rPr lang="fr-FR" sz="1600" b="1" dirty="0">
                          <a:latin typeface="Times New Roman" pitchFamily="18" charset="0"/>
                          <a:ea typeface="Times New Roman"/>
                          <a:cs typeface="Times New Roman" pitchFamily="18" charset="0"/>
                        </a:rPr>
                        <a:t>​0,01</a:t>
                      </a:r>
                      <a:endParaRPr lang="fr-FR" sz="1600" b="1" dirty="0">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a:latin typeface="Times New Roman" pitchFamily="18" charset="0"/>
                          <a:ea typeface="Times New Roman"/>
                          <a:cs typeface="Times New Roman" pitchFamily="18" charset="0"/>
                        </a:rPr>
                        <a:t>​1×10−2</a:t>
                      </a:r>
                      <a:endParaRPr lang="fr-FR" sz="1600" b="1" dirty="0">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​2</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84">
                <a:tc vMerge="1">
                  <a:txBody>
                    <a:bodyPr/>
                    <a:lstStyle/>
                    <a:p>
                      <a:endParaRPr lang="fr-FR"/>
                    </a:p>
                  </a:txBody>
                  <a:tcPr/>
                </a:tc>
                <a:tc>
                  <a:txBody>
                    <a:bodyPr/>
                    <a:lstStyle/>
                    <a:p>
                      <a:pPr algn="ctr">
                        <a:lnSpc>
                          <a:spcPct val="115000"/>
                        </a:lnSpc>
                        <a:spcAft>
                          <a:spcPts val="0"/>
                        </a:spcAft>
                      </a:pPr>
                      <a:r>
                        <a:rPr lang="fr-FR" sz="1600" b="1" dirty="0">
                          <a:latin typeface="Times New Roman" pitchFamily="18" charset="0"/>
                          <a:ea typeface="Times New Roman"/>
                          <a:cs typeface="Times New Roman" pitchFamily="18" charset="0"/>
                        </a:rPr>
                        <a:t>​0,001</a:t>
                      </a:r>
                      <a:endParaRPr lang="fr-FR" sz="1600" b="1" dirty="0">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a:latin typeface="Times New Roman" pitchFamily="18" charset="0"/>
                          <a:ea typeface="Times New Roman"/>
                          <a:cs typeface="Times New Roman" pitchFamily="18" charset="0"/>
                        </a:rPr>
                        <a:t>​1×10−3</a:t>
                      </a:r>
                      <a:endParaRPr lang="fr-FR" sz="1600" b="1" dirty="0">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​3</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84">
                <a:tc vMerge="1">
                  <a:txBody>
                    <a:bodyPr/>
                    <a:lstStyle/>
                    <a:p>
                      <a:endParaRPr lang="fr-FR"/>
                    </a:p>
                  </a:txBody>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​0,0001</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a:latin typeface="Times New Roman" pitchFamily="18" charset="0"/>
                          <a:ea typeface="Times New Roman"/>
                          <a:cs typeface="Times New Roman" pitchFamily="18" charset="0"/>
                        </a:rPr>
                        <a:t>​1×10−4</a:t>
                      </a:r>
                      <a:endParaRPr lang="fr-FR" sz="1600" b="1" dirty="0">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​4</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84">
                <a:tc vMerge="1">
                  <a:txBody>
                    <a:bodyPr/>
                    <a:lstStyle/>
                    <a:p>
                      <a:endParaRPr lang="fr-FR"/>
                    </a:p>
                  </a:txBody>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​0,00001</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a:latin typeface="Times New Roman" pitchFamily="18" charset="0"/>
                          <a:ea typeface="Times New Roman"/>
                          <a:cs typeface="Times New Roman" pitchFamily="18" charset="0"/>
                        </a:rPr>
                        <a:t>​1×10−5</a:t>
                      </a:r>
                      <a:endParaRPr lang="fr-FR" sz="1600" b="1" dirty="0">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​5</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84">
                <a:tc vMerge="1">
                  <a:txBody>
                    <a:bodyPr/>
                    <a:lstStyle/>
                    <a:p>
                      <a:endParaRPr lang="fr-FR"/>
                    </a:p>
                  </a:txBody>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​0,000001</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a:latin typeface="Times New Roman" pitchFamily="18" charset="0"/>
                          <a:ea typeface="Times New Roman"/>
                          <a:cs typeface="Times New Roman" pitchFamily="18" charset="0"/>
                        </a:rPr>
                        <a:t>​1×10−6</a:t>
                      </a:r>
                      <a:endParaRPr lang="fr-FR" sz="1600" b="1" dirty="0">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a:latin typeface="Times New Roman" pitchFamily="18" charset="0"/>
                          <a:ea typeface="Times New Roman"/>
                          <a:cs typeface="Times New Roman" pitchFamily="18" charset="0"/>
                        </a:rPr>
                        <a:t>​6</a:t>
                      </a:r>
                      <a:endParaRPr lang="fr-FR" sz="1600" b="1" dirty="0">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84">
                <a:tc vMerge="1">
                  <a:txBody>
                    <a:bodyPr/>
                    <a:lstStyle/>
                    <a:p>
                      <a:endParaRPr lang="fr-FR"/>
                    </a:p>
                  </a:txBody>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​0,0000001</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a:latin typeface="Times New Roman" pitchFamily="18" charset="0"/>
                          <a:ea typeface="Times New Roman"/>
                          <a:cs typeface="Times New Roman" pitchFamily="18" charset="0"/>
                        </a:rPr>
                        <a:t>​1×10−7</a:t>
                      </a:r>
                      <a:endParaRPr lang="fr-FR" sz="1600" b="1" dirty="0">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a:latin typeface="Times New Roman" pitchFamily="18" charset="0"/>
                          <a:ea typeface="Times New Roman"/>
                          <a:cs typeface="Times New Roman" pitchFamily="18" charset="0"/>
                        </a:rPr>
                        <a:t>​7</a:t>
                      </a:r>
                      <a:endParaRPr lang="fr-FR" sz="1600" b="1" dirty="0">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84">
                <a:tc vMerge="1">
                  <a:txBody>
                    <a:bodyPr/>
                    <a:lstStyle/>
                    <a:p>
                      <a:endParaRPr lang="fr-FR"/>
                    </a:p>
                  </a:txBody>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​0,00000001</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a:latin typeface="Times New Roman" pitchFamily="18" charset="0"/>
                          <a:ea typeface="Times New Roman"/>
                          <a:cs typeface="Times New Roman" pitchFamily="18" charset="0"/>
                        </a:rPr>
                        <a:t>​1×10−8</a:t>
                      </a:r>
                      <a:endParaRPr lang="fr-FR" sz="1600" b="1" dirty="0">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a:latin typeface="Times New Roman" pitchFamily="18" charset="0"/>
                          <a:ea typeface="Times New Roman"/>
                          <a:cs typeface="Times New Roman" pitchFamily="18" charset="0"/>
                        </a:rPr>
                        <a:t>​8</a:t>
                      </a:r>
                      <a:endParaRPr lang="fr-FR" sz="1600" b="1" dirty="0">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84">
                <a:tc vMerge="1">
                  <a:txBody>
                    <a:bodyPr/>
                    <a:lstStyle/>
                    <a:p>
                      <a:endParaRPr lang="fr-FR"/>
                    </a:p>
                  </a:txBody>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​0,000000001</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​1×10−9</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a:latin typeface="Times New Roman" pitchFamily="18" charset="0"/>
                          <a:ea typeface="Times New Roman"/>
                          <a:cs typeface="Times New Roman" pitchFamily="18" charset="0"/>
                        </a:rPr>
                        <a:t>​9</a:t>
                      </a:r>
                      <a:endParaRPr lang="fr-FR" sz="1600" b="1" dirty="0">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84">
                <a:tc vMerge="1">
                  <a:txBody>
                    <a:bodyPr/>
                    <a:lstStyle/>
                    <a:p>
                      <a:endParaRPr lang="fr-FR"/>
                    </a:p>
                  </a:txBody>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​0,0000000001</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​1×10−10</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a:latin typeface="Times New Roman" pitchFamily="18" charset="0"/>
                          <a:ea typeface="Times New Roman"/>
                          <a:cs typeface="Times New Roman" pitchFamily="18" charset="0"/>
                        </a:rPr>
                        <a:t>​10</a:t>
                      </a:r>
                      <a:endParaRPr lang="fr-FR" sz="1600" b="1" dirty="0">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84">
                <a:tc vMerge="1">
                  <a:txBody>
                    <a:bodyPr/>
                    <a:lstStyle/>
                    <a:p>
                      <a:endParaRPr lang="fr-FR"/>
                    </a:p>
                  </a:txBody>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​0,00000000001</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​1×10−11</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a:latin typeface="Times New Roman" pitchFamily="18" charset="0"/>
                          <a:ea typeface="Times New Roman"/>
                          <a:cs typeface="Times New Roman" pitchFamily="18" charset="0"/>
                        </a:rPr>
                        <a:t>​11</a:t>
                      </a:r>
                      <a:endParaRPr lang="fr-FR" sz="1600" b="1" dirty="0">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84">
                <a:tc vMerge="1">
                  <a:txBody>
                    <a:bodyPr/>
                    <a:lstStyle/>
                    <a:p>
                      <a:endParaRPr lang="fr-FR"/>
                    </a:p>
                  </a:txBody>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​0,000000000001</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​1×10−12</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a:latin typeface="Times New Roman" pitchFamily="18" charset="0"/>
                          <a:ea typeface="Times New Roman"/>
                          <a:cs typeface="Times New Roman" pitchFamily="18" charset="0"/>
                        </a:rPr>
                        <a:t>​12</a:t>
                      </a:r>
                      <a:endParaRPr lang="fr-FR" sz="1600" b="1" dirty="0">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584">
                <a:tc vMerge="1">
                  <a:txBody>
                    <a:bodyPr/>
                    <a:lstStyle/>
                    <a:p>
                      <a:endParaRPr lang="fr-FR"/>
                    </a:p>
                  </a:txBody>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​0,0000000000001</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​1×10−13</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a:latin typeface="Times New Roman" pitchFamily="18" charset="0"/>
                          <a:ea typeface="Times New Roman"/>
                          <a:cs typeface="Times New Roman" pitchFamily="18" charset="0"/>
                        </a:rPr>
                        <a:t>​13</a:t>
                      </a:r>
                      <a:endParaRPr lang="fr-FR" sz="1600" b="1" dirty="0">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0357">
                <a:tc vMerge="1">
                  <a:txBody>
                    <a:bodyPr/>
                    <a:lstStyle/>
                    <a:p>
                      <a:endParaRPr lang="fr-FR"/>
                    </a:p>
                  </a:txBody>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​0,00000000000001</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a:latin typeface="Times New Roman" pitchFamily="18" charset="0"/>
                          <a:ea typeface="Times New Roman"/>
                          <a:cs typeface="Times New Roman" pitchFamily="18" charset="0"/>
                        </a:rPr>
                        <a:t>​1×10−14</a:t>
                      </a:r>
                      <a:endParaRPr lang="fr-FR" sz="1600" b="1">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600" b="1" dirty="0">
                          <a:latin typeface="Times New Roman" pitchFamily="18" charset="0"/>
                          <a:ea typeface="Times New Roman"/>
                          <a:cs typeface="Times New Roman" pitchFamily="18" charset="0"/>
                        </a:rPr>
                        <a:t>​14</a:t>
                      </a:r>
                      <a:endParaRPr lang="fr-FR" sz="1600" b="1" dirty="0">
                        <a:latin typeface="Times New Roman" pitchFamily="18" charset="0"/>
                        <a:ea typeface="Calibri"/>
                        <a:cs typeface="Times New Roman" pitchFamily="18" charset="0"/>
                      </a:endParaRPr>
                    </a:p>
                  </a:txBody>
                  <a:tcPr marL="7844" marR="7844" marT="7844" marB="784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ZoneTexte 2"/>
          <p:cNvSpPr txBox="1"/>
          <p:nvPr/>
        </p:nvSpPr>
        <p:spPr>
          <a:xfrm>
            <a:off x="467544" y="332656"/>
            <a:ext cx="8280920" cy="369332"/>
          </a:xfrm>
          <a:prstGeom prst="rect">
            <a:avLst/>
          </a:prstGeom>
          <a:noFill/>
        </p:spPr>
        <p:txBody>
          <a:bodyPr wrap="square" rtlCol="0">
            <a:spAutoFit/>
          </a:bodyPr>
          <a:lstStyle/>
          <a:p>
            <a:r>
              <a:rPr lang="fr-FR" b="1" dirty="0" smtClean="0"/>
              <a:t>Le tableau suivant résume le lien entre le pH et la concentration molaire en ions H+</a:t>
            </a:r>
            <a:endParaRPr lang="fr-FR"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683568" y="692696"/>
            <a:ext cx="6984776" cy="5788496"/>
          </a:xfrm>
          <a:prstGeom prst="rect">
            <a:avLst/>
          </a:prstGeom>
          <a:noFill/>
          <a:ln w="9525">
            <a:noFill/>
            <a:miter lim="800000"/>
            <a:headEnd/>
            <a:tailEnd/>
          </a:ln>
        </p:spPr>
      </p:pic>
      <p:sp>
        <p:nvSpPr>
          <p:cNvPr id="5" name="ZoneTexte 4"/>
          <p:cNvSpPr txBox="1"/>
          <p:nvPr/>
        </p:nvSpPr>
        <p:spPr>
          <a:xfrm>
            <a:off x="2483768" y="188640"/>
            <a:ext cx="4104456" cy="461665"/>
          </a:xfrm>
          <a:prstGeom prst="rect">
            <a:avLst/>
          </a:prstGeom>
          <a:noFill/>
        </p:spPr>
        <p:txBody>
          <a:bodyPr wrap="square" rtlCol="0">
            <a:spAutoFit/>
          </a:bodyPr>
          <a:lstStyle/>
          <a:p>
            <a:r>
              <a:rPr lang="fr-FR" sz="2400" b="1" u="sng" dirty="0" smtClean="0">
                <a:solidFill>
                  <a:schemeClr val="accent1"/>
                </a:solidFill>
              </a:rPr>
              <a:t>pH de divers fluides communs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23528" y="692696"/>
            <a:ext cx="8424936" cy="3908762"/>
          </a:xfrm>
          <a:prstGeom prst="rect">
            <a:avLst/>
          </a:prstGeom>
          <a:noFill/>
        </p:spPr>
        <p:txBody>
          <a:bodyPr wrap="square" rtlCol="0">
            <a:spAutoFit/>
          </a:bodyPr>
          <a:lstStyle/>
          <a:p>
            <a:r>
              <a:rPr lang="fr-FR" sz="2400" b="1" dirty="0" smtClean="0">
                <a:solidFill>
                  <a:srgbClr val="FF33CC"/>
                </a:solidFill>
                <a:latin typeface="Times New Roman" pitchFamily="18" charset="0"/>
                <a:cs typeface="Times New Roman" pitchFamily="18" charset="0"/>
              </a:rPr>
              <a:t>B/ Origine des ions H+  </a:t>
            </a:r>
          </a:p>
          <a:p>
            <a:endParaRPr lang="fr-FR" sz="2000" dirty="0" smtClean="0">
              <a:latin typeface="Times New Roman" pitchFamily="18" charset="0"/>
              <a:cs typeface="Times New Roman" pitchFamily="18" charset="0"/>
            </a:endParaRPr>
          </a:p>
          <a:p>
            <a:pPr marL="342900" indent="-342900">
              <a:buAutoNum type="arabicPeriod"/>
            </a:pPr>
            <a:r>
              <a:rPr lang="fr-FR" sz="2000" b="1" dirty="0" smtClean="0">
                <a:latin typeface="Times New Roman" pitchFamily="18" charset="0"/>
                <a:cs typeface="Times New Roman" pitchFamily="18" charset="0"/>
              </a:rPr>
              <a:t>Ionisation des molécules d’eau en H</a:t>
            </a:r>
            <a:r>
              <a:rPr lang="fr-FR" sz="2000" b="1" baseline="30000" dirty="0" smtClean="0">
                <a:latin typeface="Times New Roman" pitchFamily="18" charset="0"/>
                <a:cs typeface="Times New Roman" pitchFamily="18" charset="0"/>
              </a:rPr>
              <a:t>+</a:t>
            </a:r>
            <a:r>
              <a:rPr lang="fr-FR" sz="2000" b="1" dirty="0" smtClean="0">
                <a:latin typeface="Times New Roman" pitchFamily="18" charset="0"/>
                <a:cs typeface="Times New Roman" pitchFamily="18" charset="0"/>
              </a:rPr>
              <a:t> et OH</a:t>
            </a:r>
            <a:r>
              <a:rPr lang="fr-FR" sz="2000" b="1" baseline="30000" dirty="0" smtClean="0">
                <a:latin typeface="Times New Roman" pitchFamily="18" charset="0"/>
                <a:cs typeface="Times New Roman" pitchFamily="18" charset="0"/>
              </a:rPr>
              <a:t>-</a:t>
            </a:r>
            <a:r>
              <a:rPr lang="fr-FR" sz="2000" b="1" dirty="0" smtClean="0">
                <a:latin typeface="Times New Roman" pitchFamily="18" charset="0"/>
                <a:cs typeface="Times New Roman" pitchFamily="18" charset="0"/>
              </a:rPr>
              <a:t> </a:t>
            </a:r>
          </a:p>
          <a:p>
            <a:pPr marL="342900" indent="-342900">
              <a:buAutoNum type="arabicPeriod"/>
            </a:pPr>
            <a:endParaRPr lang="fr-FR" sz="2000" b="1" dirty="0" smtClean="0">
              <a:latin typeface="Times New Roman" pitchFamily="18" charset="0"/>
              <a:cs typeface="Times New Roman" pitchFamily="18" charset="0"/>
            </a:endParaRPr>
          </a:p>
          <a:p>
            <a:pPr marL="342900" indent="-342900">
              <a:buAutoNum type="arabicPeriod"/>
            </a:pPr>
            <a:r>
              <a:rPr lang="fr-FR" sz="2000" b="1" dirty="0" smtClean="0">
                <a:latin typeface="Times New Roman" pitchFamily="18" charset="0"/>
                <a:cs typeface="Times New Roman" pitchFamily="18" charset="0"/>
              </a:rPr>
              <a:t>Molécules libérant des ions H</a:t>
            </a:r>
            <a:r>
              <a:rPr lang="fr-FR" sz="2000" b="1" baseline="30000" dirty="0" smtClean="0">
                <a:latin typeface="Times New Roman" pitchFamily="18" charset="0"/>
                <a:cs typeface="Times New Roman" pitchFamily="18" charset="0"/>
              </a:rPr>
              <a:t>+</a:t>
            </a:r>
            <a:r>
              <a:rPr lang="fr-FR" sz="2000" b="1" dirty="0" smtClean="0">
                <a:latin typeface="Times New Roman" pitchFamily="18" charset="0"/>
                <a:cs typeface="Times New Roman" pitchFamily="18" charset="0"/>
              </a:rPr>
              <a:t> </a:t>
            </a:r>
          </a:p>
          <a:p>
            <a:pPr marL="342900" indent="-342900"/>
            <a:endParaRPr lang="fr-FR" sz="2000" dirty="0" smtClean="0">
              <a:latin typeface="Times New Roman" pitchFamily="18" charset="0"/>
              <a:cs typeface="Times New Roman" pitchFamily="18" charset="0"/>
            </a:endParaRPr>
          </a:p>
          <a:p>
            <a:pPr marL="342900" indent="-342900">
              <a:buAutoNum type="arabicPeriod"/>
            </a:pPr>
            <a:endParaRPr lang="fr-FR" sz="2000" dirty="0" smtClean="0">
              <a:latin typeface="Times New Roman" pitchFamily="18" charset="0"/>
              <a:cs typeface="Times New Roman" pitchFamily="18" charset="0"/>
            </a:endParaRPr>
          </a:p>
          <a:p>
            <a:pPr marL="342900" indent="-342900"/>
            <a:r>
              <a:rPr lang="fr-FR" sz="2000" dirty="0" smtClean="0">
                <a:latin typeface="Times New Roman" pitchFamily="18" charset="0"/>
                <a:cs typeface="Times New Roman" pitchFamily="18" charset="0"/>
              </a:rPr>
              <a:t>       </a:t>
            </a:r>
            <a:r>
              <a:rPr lang="fr-FR" sz="2400" b="1" dirty="0" smtClean="0">
                <a:solidFill>
                  <a:srgbClr val="00B050"/>
                </a:solidFill>
                <a:latin typeface="Times New Roman" pitchFamily="18" charset="0"/>
                <a:cs typeface="Times New Roman" pitchFamily="18" charset="0"/>
              </a:rPr>
              <a:t>Une molécule qui libère des ions H+ est un acide. </a:t>
            </a:r>
          </a:p>
          <a:p>
            <a:pPr marL="342900" indent="-342900"/>
            <a:endParaRPr lang="fr-FR" sz="2000" dirty="0" smtClean="0">
              <a:latin typeface="Times New Roman" pitchFamily="18" charset="0"/>
              <a:cs typeface="Times New Roman" pitchFamily="18" charset="0"/>
            </a:endParaRPr>
          </a:p>
          <a:p>
            <a:pPr marL="342900" indent="-342900"/>
            <a:r>
              <a:rPr lang="fr-FR" sz="2000" dirty="0" smtClean="0">
                <a:latin typeface="Times New Roman" pitchFamily="18" charset="0"/>
                <a:cs typeface="Times New Roman" pitchFamily="18" charset="0"/>
              </a:rPr>
              <a:t>Ex. : acide carbonique issu de l’interaction entre H2Oet CO2 dans   l’organisme </a:t>
            </a:r>
          </a:p>
          <a:p>
            <a:pPr marL="342900" indent="-342900"/>
            <a:endParaRPr lang="fr-FR" sz="2000" dirty="0" smtClean="0">
              <a:latin typeface="Times New Roman" pitchFamily="18" charset="0"/>
              <a:cs typeface="Times New Roman" pitchFamily="18" charset="0"/>
            </a:endParaRPr>
          </a:p>
          <a:p>
            <a:pPr marL="342900" indent="-342900"/>
            <a:r>
              <a:rPr lang="fr-FR" sz="2000" b="1" dirty="0" smtClean="0">
                <a:latin typeface="Times New Roman" pitchFamily="18" charset="0"/>
                <a:cs typeface="Times New Roman" pitchFamily="18" charset="0"/>
              </a:rPr>
              <a:t>CO2 + H2O                     H2CO3 (acide carbonique)                 </a:t>
            </a:r>
            <a:r>
              <a:rPr lang="fr-FR" sz="2000" b="1" dirty="0" smtClean="0">
                <a:solidFill>
                  <a:srgbClr val="C00000"/>
                </a:solidFill>
                <a:latin typeface="Times New Roman" pitchFamily="18" charset="0"/>
                <a:cs typeface="Times New Roman" pitchFamily="18" charset="0"/>
              </a:rPr>
              <a:t>H</a:t>
            </a:r>
            <a:r>
              <a:rPr lang="fr-FR" sz="2000" b="1" baseline="30000" dirty="0" smtClean="0">
                <a:solidFill>
                  <a:srgbClr val="C00000"/>
                </a:solidFill>
                <a:latin typeface="Times New Roman" pitchFamily="18" charset="0"/>
                <a:cs typeface="Times New Roman" pitchFamily="18" charset="0"/>
              </a:rPr>
              <a:t>+</a:t>
            </a:r>
            <a:r>
              <a:rPr lang="fr-FR" sz="2000" b="1" dirty="0" smtClean="0">
                <a:solidFill>
                  <a:srgbClr val="C00000"/>
                </a:solidFill>
                <a:latin typeface="Times New Roman" pitchFamily="18" charset="0"/>
                <a:cs typeface="Times New Roman" pitchFamily="18" charset="0"/>
              </a:rPr>
              <a:t> </a:t>
            </a:r>
            <a:r>
              <a:rPr lang="fr-FR" sz="2000" b="1" dirty="0" smtClean="0">
                <a:latin typeface="Times New Roman" pitchFamily="18" charset="0"/>
                <a:cs typeface="Times New Roman" pitchFamily="18" charset="0"/>
              </a:rPr>
              <a:t>+ HCO3</a:t>
            </a:r>
            <a:r>
              <a:rPr lang="fr-FR" sz="2000" b="1" baseline="30000" dirty="0" smtClean="0">
                <a:latin typeface="Times New Roman" pitchFamily="18" charset="0"/>
                <a:cs typeface="Times New Roman" pitchFamily="18" charset="0"/>
              </a:rPr>
              <a:t>-</a:t>
            </a:r>
            <a:endParaRPr lang="fr-FR" sz="2000" b="1" baseline="30000" dirty="0">
              <a:latin typeface="Times New Roman" pitchFamily="18" charset="0"/>
              <a:cs typeface="Times New Roman" pitchFamily="18" charset="0"/>
            </a:endParaRPr>
          </a:p>
        </p:txBody>
      </p:sp>
      <p:sp>
        <p:nvSpPr>
          <p:cNvPr id="3" name="Flèche droite 2"/>
          <p:cNvSpPr/>
          <p:nvPr/>
        </p:nvSpPr>
        <p:spPr>
          <a:xfrm>
            <a:off x="1979712" y="4221088"/>
            <a:ext cx="72008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Flèche droite 3"/>
          <p:cNvSpPr/>
          <p:nvPr/>
        </p:nvSpPr>
        <p:spPr>
          <a:xfrm>
            <a:off x="6156176" y="4221088"/>
            <a:ext cx="72008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39552" y="620688"/>
            <a:ext cx="7992888" cy="3785652"/>
          </a:xfrm>
          <a:prstGeom prst="rect">
            <a:avLst/>
          </a:prstGeom>
          <a:noFill/>
        </p:spPr>
        <p:txBody>
          <a:bodyPr wrap="square" rtlCol="0">
            <a:spAutoFit/>
          </a:bodyPr>
          <a:lstStyle/>
          <a:p>
            <a:r>
              <a:rPr lang="fr-FR" sz="2400" b="1" dirty="0" smtClean="0">
                <a:latin typeface="Times New Roman" pitchFamily="18" charset="0"/>
                <a:cs typeface="Times New Roman" pitchFamily="18" charset="0"/>
              </a:rPr>
              <a:t>Le pH normal de l’organisme (</a:t>
            </a:r>
            <a:r>
              <a:rPr lang="fr-FR" sz="2400" b="1" dirty="0" err="1" smtClean="0">
                <a:latin typeface="Times New Roman" pitchFamily="18" charset="0"/>
                <a:cs typeface="Times New Roman" pitchFamily="18" charset="0"/>
              </a:rPr>
              <a:t>extra-cellulaire</a:t>
            </a:r>
            <a:r>
              <a:rPr lang="fr-FR" sz="2400" b="1" dirty="0" smtClean="0">
                <a:latin typeface="Times New Roman" pitchFamily="18" charset="0"/>
                <a:cs typeface="Times New Roman" pitchFamily="18" charset="0"/>
              </a:rPr>
              <a:t>) est de 7,40. </a:t>
            </a:r>
          </a:p>
          <a:p>
            <a:endParaRPr lang="fr-FR" sz="2400" b="1" dirty="0" smtClean="0">
              <a:latin typeface="Times New Roman" pitchFamily="18" charset="0"/>
              <a:cs typeface="Times New Roman" pitchFamily="18" charset="0"/>
            </a:endParaRPr>
          </a:p>
          <a:p>
            <a:r>
              <a:rPr lang="fr-FR" sz="2400" b="1" dirty="0" smtClean="0">
                <a:latin typeface="Times New Roman" pitchFamily="18" charset="0"/>
                <a:cs typeface="Times New Roman" pitchFamily="18" charset="0"/>
              </a:rPr>
              <a:t>Le pH plasmatique varie entre 7,38 et 7,42 au repos chez l’homme normal. </a:t>
            </a:r>
          </a:p>
          <a:p>
            <a:endParaRPr lang="fr-FR" sz="2400" b="1" dirty="0" smtClean="0">
              <a:latin typeface="Times New Roman" pitchFamily="18" charset="0"/>
              <a:cs typeface="Times New Roman" pitchFamily="18" charset="0"/>
            </a:endParaRPr>
          </a:p>
          <a:p>
            <a:r>
              <a:rPr lang="fr-FR" sz="2400" b="1" dirty="0" smtClean="0">
                <a:latin typeface="Times New Roman" pitchFamily="18" charset="0"/>
                <a:cs typeface="Times New Roman" pitchFamily="18" charset="0"/>
              </a:rPr>
              <a:t>Des variations du pH plasmatique surviennent cependant en physiologie ou en pathologie. </a:t>
            </a:r>
          </a:p>
          <a:p>
            <a:endParaRPr lang="fr-FR" sz="2400" b="1" dirty="0" smtClean="0">
              <a:latin typeface="Times New Roman" pitchFamily="18" charset="0"/>
              <a:cs typeface="Times New Roman" pitchFamily="18" charset="0"/>
            </a:endParaRPr>
          </a:p>
          <a:p>
            <a:r>
              <a:rPr lang="fr-FR" sz="2400" b="1" dirty="0" smtClean="0">
                <a:latin typeface="Times New Roman" pitchFamily="18" charset="0"/>
                <a:cs typeface="Times New Roman" pitchFamily="18" charset="0"/>
              </a:rPr>
              <a:t>Néanmoins, des pH inférieurs à 7 et supérieurs à 7,8 sont incompatibles avec la vie.</a:t>
            </a:r>
            <a:endParaRPr lang="fr-FR" sz="2400" b="1"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51520" y="476672"/>
            <a:ext cx="8568952" cy="5447645"/>
          </a:xfrm>
          <a:prstGeom prst="rect">
            <a:avLst/>
          </a:prstGeom>
          <a:noFill/>
        </p:spPr>
        <p:txBody>
          <a:bodyPr wrap="square" rtlCol="0">
            <a:spAutoFit/>
          </a:bodyPr>
          <a:lstStyle/>
          <a:p>
            <a:r>
              <a:rPr lang="fr-FR" sz="2400" b="1" dirty="0" smtClean="0">
                <a:solidFill>
                  <a:srgbClr val="FF33CC"/>
                </a:solidFill>
                <a:latin typeface="Times New Roman" pitchFamily="18" charset="0"/>
                <a:cs typeface="Times New Roman" pitchFamily="18" charset="0"/>
              </a:rPr>
              <a:t>C/ Le pH d’autres fluides de l’organisme</a:t>
            </a:r>
          </a:p>
          <a:p>
            <a:endParaRPr lang="fr-FR" sz="2000" dirty="0" smtClean="0">
              <a:latin typeface="Times New Roman" pitchFamily="18" charset="0"/>
              <a:cs typeface="Times New Roman" pitchFamily="18" charset="0"/>
            </a:endParaRPr>
          </a:p>
          <a:p>
            <a:pPr marL="342900" indent="-342900">
              <a:buFont typeface="Wingdings" panose="05000000000000000000" pitchFamily="2" charset="2"/>
              <a:buChar char="Ø"/>
            </a:pPr>
            <a:r>
              <a:rPr lang="fr-FR" sz="2000" b="1" dirty="0" smtClean="0">
                <a:latin typeface="Times New Roman" pitchFamily="18" charset="0"/>
                <a:cs typeface="Times New Roman" pitchFamily="18" charset="0"/>
              </a:rPr>
              <a:t>pH des sécrétions gastriques peut-être égal à 1. </a:t>
            </a:r>
          </a:p>
          <a:p>
            <a:pPr marL="342900" indent="-342900"/>
            <a:endParaRPr lang="fr-FR" sz="2000" b="1" dirty="0" smtClean="0">
              <a:latin typeface="Times New Roman" pitchFamily="18" charset="0"/>
              <a:cs typeface="Times New Roman" pitchFamily="18" charset="0"/>
            </a:endParaRPr>
          </a:p>
          <a:p>
            <a:pPr marL="342900" indent="-342900">
              <a:buFont typeface="Wingdings" panose="05000000000000000000" pitchFamily="2" charset="2"/>
              <a:buChar char="Ø"/>
            </a:pPr>
            <a:r>
              <a:rPr lang="fr-FR" sz="2000" b="1" dirty="0" smtClean="0">
                <a:latin typeface="Times New Roman" pitchFamily="18" charset="0"/>
                <a:cs typeface="Times New Roman" pitchFamily="18" charset="0"/>
              </a:rPr>
              <a:t>pH urinaire entre 4,5 et 8,5 2. </a:t>
            </a:r>
          </a:p>
          <a:p>
            <a:pPr marL="342900" indent="-342900"/>
            <a:endParaRPr lang="fr-FR" sz="2000" dirty="0" smtClean="0">
              <a:latin typeface="Times New Roman" pitchFamily="18" charset="0"/>
              <a:cs typeface="Times New Roman" pitchFamily="18" charset="0"/>
            </a:endParaRPr>
          </a:p>
          <a:p>
            <a:pPr marL="342900" indent="-342900"/>
            <a:r>
              <a:rPr lang="fr-FR" sz="2000" b="1" dirty="0" smtClean="0">
                <a:solidFill>
                  <a:srgbClr val="0070C0"/>
                </a:solidFill>
                <a:latin typeface="Times New Roman" pitchFamily="18" charset="0"/>
                <a:cs typeface="Times New Roman" pitchFamily="18" charset="0"/>
              </a:rPr>
              <a:t>Le pH </a:t>
            </a:r>
            <a:r>
              <a:rPr lang="fr-FR" sz="2000" b="1" dirty="0" err="1" smtClean="0">
                <a:solidFill>
                  <a:srgbClr val="0070C0"/>
                </a:solidFill>
                <a:latin typeface="Times New Roman" pitchFamily="18" charset="0"/>
                <a:cs typeface="Times New Roman" pitchFamily="18" charset="0"/>
              </a:rPr>
              <a:t>intra-cellulaire</a:t>
            </a:r>
            <a:r>
              <a:rPr lang="fr-FR" sz="2000" b="1" dirty="0" smtClean="0">
                <a:solidFill>
                  <a:srgbClr val="0070C0"/>
                </a:solidFill>
                <a:latin typeface="Times New Roman" pitchFamily="18" charset="0"/>
                <a:cs typeface="Times New Roman" pitchFamily="18" charset="0"/>
              </a:rPr>
              <a:t> est variable d’un tissu à l’autre mais proche de 7.</a:t>
            </a:r>
          </a:p>
          <a:p>
            <a:pPr marL="342900" indent="-342900">
              <a:buAutoNum type="alphaLcParenR"/>
            </a:pPr>
            <a:endParaRPr lang="fr-FR" sz="2000" dirty="0" smtClean="0">
              <a:latin typeface="Times New Roman" pitchFamily="18" charset="0"/>
              <a:cs typeface="Times New Roman" pitchFamily="18" charset="0"/>
            </a:endParaRPr>
          </a:p>
          <a:p>
            <a:pPr marL="342900" indent="-342900"/>
            <a:r>
              <a:rPr lang="fr-FR" sz="2400" b="1" dirty="0" smtClean="0">
                <a:solidFill>
                  <a:srgbClr val="FF33CC"/>
                </a:solidFill>
                <a:latin typeface="Times New Roman" pitchFamily="18" charset="0"/>
                <a:cs typeface="Times New Roman" pitchFamily="18" charset="0"/>
              </a:rPr>
              <a:t>D/ Pourquoi la concentration d’ H+est-elle étroitement régulée? </a:t>
            </a:r>
          </a:p>
          <a:p>
            <a:pPr marL="342900" indent="-342900"/>
            <a:endParaRPr lang="fr-FR" sz="2000" dirty="0" smtClean="0">
              <a:latin typeface="Times New Roman" pitchFamily="18" charset="0"/>
              <a:cs typeface="Times New Roman" pitchFamily="18" charset="0"/>
            </a:endParaRPr>
          </a:p>
          <a:p>
            <a:pPr marL="457200" indent="-457200">
              <a:buAutoNum type="alphaLcParenR"/>
            </a:pPr>
            <a:r>
              <a:rPr lang="fr-FR" sz="2000" dirty="0" smtClean="0">
                <a:latin typeface="Times New Roman" pitchFamily="18" charset="0"/>
                <a:cs typeface="Times New Roman" pitchFamily="18" charset="0"/>
              </a:rPr>
              <a:t>Protéines intracellulaires, enzymes et canaux membranaires sont très sensibles au pH (modifications de la structure tertiaire des protéines et donc de l’activité) </a:t>
            </a:r>
          </a:p>
          <a:p>
            <a:pPr marL="457200" indent="-457200">
              <a:buAutoNum type="alphaLcParenR"/>
            </a:pPr>
            <a:endParaRPr lang="fr-FR" sz="2000" dirty="0" smtClean="0">
              <a:latin typeface="Times New Roman" pitchFamily="18" charset="0"/>
              <a:cs typeface="Times New Roman" pitchFamily="18" charset="0"/>
            </a:endParaRPr>
          </a:p>
          <a:p>
            <a:pPr marL="457200" indent="-457200">
              <a:buAutoNum type="alphaLcParenR"/>
            </a:pPr>
            <a:r>
              <a:rPr lang="fr-FR" sz="2000" dirty="0" smtClean="0">
                <a:latin typeface="Times New Roman" pitchFamily="18" charset="0"/>
                <a:cs typeface="Times New Roman" pitchFamily="18" charset="0"/>
              </a:rPr>
              <a:t>Modifications de l’excitabilité neuronale. </a:t>
            </a:r>
          </a:p>
          <a:p>
            <a:pPr marL="457200" indent="-457200"/>
            <a:endParaRPr lang="fr-FR" sz="2000" dirty="0" smtClean="0">
              <a:latin typeface="Times New Roman" pitchFamily="18" charset="0"/>
              <a:cs typeface="Times New Roman" pitchFamily="18" charset="0"/>
            </a:endParaRPr>
          </a:p>
          <a:p>
            <a:pPr marL="457200" indent="-457200"/>
            <a:r>
              <a:rPr lang="fr-FR" sz="2000" dirty="0" smtClean="0">
                <a:latin typeface="Times New Roman" pitchFamily="18" charset="0"/>
                <a:cs typeface="Times New Roman" pitchFamily="18" charset="0"/>
              </a:rPr>
              <a:t>c)    Modifications </a:t>
            </a:r>
            <a:r>
              <a:rPr lang="fr-FR" sz="2000" dirty="0" smtClean="0">
                <a:latin typeface="Times New Roman" pitchFamily="18" charset="0"/>
                <a:cs typeface="Times New Roman" pitchFamily="18" charset="0"/>
              </a:rPr>
              <a:t>de l’excitabilité, cardiaque </a:t>
            </a:r>
            <a:r>
              <a:rPr lang="fr-FR" sz="2000" dirty="0" smtClean="0">
                <a:latin typeface="Times New Roman" pitchFamily="18" charset="0"/>
                <a:cs typeface="Times New Roman" pitchFamily="18" charset="0"/>
              </a:rPr>
              <a:t>notamment, </a:t>
            </a:r>
            <a:r>
              <a:rPr lang="fr-FR" sz="2000" dirty="0" err="1" smtClean="0">
                <a:latin typeface="Times New Roman" pitchFamily="18" charset="0"/>
                <a:cs typeface="Times New Roman" pitchFamily="18" charset="0"/>
              </a:rPr>
              <a:t>etc</a:t>
            </a:r>
            <a:endParaRPr lang="fr-FR"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23528" y="620688"/>
            <a:ext cx="8568952" cy="6555641"/>
          </a:xfrm>
          <a:prstGeom prst="rect">
            <a:avLst/>
          </a:prstGeom>
          <a:noFill/>
        </p:spPr>
        <p:txBody>
          <a:bodyPr wrap="square" rtlCol="0">
            <a:spAutoFit/>
          </a:bodyPr>
          <a:lstStyle/>
          <a:p>
            <a:r>
              <a:rPr lang="fr-FR" sz="2400" b="1" dirty="0" smtClean="0">
                <a:solidFill>
                  <a:srgbClr val="00B050"/>
                </a:solidFill>
              </a:rPr>
              <a:t>Les chimistes distinguent deux grands groupes de substances:</a:t>
            </a:r>
          </a:p>
          <a:p>
            <a:endParaRPr lang="fr-FR" sz="2400" b="1" dirty="0" smtClean="0">
              <a:solidFill>
                <a:srgbClr val="00B050"/>
              </a:solidFill>
            </a:endParaRPr>
          </a:p>
          <a:p>
            <a:pPr lvl="0"/>
            <a:r>
              <a:rPr lang="fr-FR" sz="2400" dirty="0" smtClean="0">
                <a:latin typeface="Times New Roman" pitchFamily="18" charset="0"/>
                <a:cs typeface="Times New Roman" pitchFamily="18" charset="0"/>
              </a:rPr>
              <a:t>La </a:t>
            </a:r>
            <a:r>
              <a:rPr lang="fr-FR" sz="2400" b="1" dirty="0" smtClean="0">
                <a:solidFill>
                  <a:srgbClr val="C00000"/>
                </a:solidFill>
                <a:latin typeface="Times New Roman" pitchFamily="18" charset="0"/>
                <a:cs typeface="Times New Roman" pitchFamily="18" charset="0"/>
              </a:rPr>
              <a:t>matière organique</a:t>
            </a:r>
            <a:r>
              <a:rPr lang="fr-FR" sz="2400" dirty="0" smtClean="0">
                <a:latin typeface="Times New Roman" pitchFamily="18" charset="0"/>
                <a:cs typeface="Times New Roman" pitchFamily="18" charset="0"/>
              </a:rPr>
              <a:t> est formée de </a:t>
            </a:r>
            <a:r>
              <a:rPr lang="fr-FR" sz="2400" b="1" u="sng" dirty="0" smtClean="0">
                <a:latin typeface="Times New Roman" pitchFamily="18" charset="0"/>
                <a:cs typeface="Times New Roman" pitchFamily="18" charset="0"/>
              </a:rPr>
              <a:t>substances fabriquées par les êtres vivants</a:t>
            </a:r>
            <a:r>
              <a:rPr lang="fr-FR" sz="2400" dirty="0" smtClean="0">
                <a:latin typeface="Times New Roman" pitchFamily="18" charset="0"/>
                <a:cs typeface="Times New Roman" pitchFamily="18" charset="0"/>
              </a:rPr>
              <a:t>, riches en atomes de </a:t>
            </a:r>
            <a:r>
              <a:rPr lang="fr-FR" sz="2400" b="1" dirty="0" smtClean="0">
                <a:latin typeface="Times New Roman" pitchFamily="18" charset="0"/>
                <a:cs typeface="Times New Roman" pitchFamily="18" charset="0"/>
              </a:rPr>
              <a:t>carbone, hydrogène, oxygène et azote</a:t>
            </a:r>
            <a:r>
              <a:rPr lang="fr-FR" sz="2400" dirty="0" smtClean="0">
                <a:latin typeface="Times New Roman" pitchFamily="18" charset="0"/>
                <a:cs typeface="Times New Roman" pitchFamily="18" charset="0"/>
              </a:rPr>
              <a:t>.</a:t>
            </a:r>
          </a:p>
          <a:p>
            <a:pPr lvl="0"/>
            <a:endParaRPr lang="fr-FR" sz="2400" dirty="0" smtClean="0">
              <a:latin typeface="Times New Roman" pitchFamily="18" charset="0"/>
              <a:cs typeface="Times New Roman" pitchFamily="18" charset="0"/>
            </a:endParaRPr>
          </a:p>
          <a:p>
            <a:pPr lvl="0"/>
            <a:r>
              <a:rPr lang="fr-FR" sz="2400" dirty="0" smtClean="0">
                <a:latin typeface="Times New Roman" pitchFamily="18" charset="0"/>
                <a:cs typeface="Times New Roman" pitchFamily="18" charset="0"/>
              </a:rPr>
              <a:t> Les </a:t>
            </a:r>
            <a:r>
              <a:rPr lang="fr-FR" sz="2400" b="1" dirty="0" smtClean="0">
                <a:latin typeface="Times New Roman" pitchFamily="18" charset="0"/>
                <a:cs typeface="Times New Roman" pitchFamily="18" charset="0"/>
                <a:hlinkClick r:id="rId2"/>
              </a:rPr>
              <a:t>glucides</a:t>
            </a:r>
            <a:r>
              <a:rPr lang="fr-FR" sz="2400" b="1" dirty="0" smtClean="0">
                <a:latin typeface="Times New Roman" pitchFamily="18" charset="0"/>
                <a:cs typeface="Times New Roman" pitchFamily="18" charset="0"/>
              </a:rPr>
              <a:t>, </a:t>
            </a:r>
            <a:r>
              <a:rPr lang="fr-FR" sz="2400" b="1" dirty="0" smtClean="0">
                <a:latin typeface="Times New Roman" pitchFamily="18" charset="0"/>
                <a:cs typeface="Times New Roman" pitchFamily="18" charset="0"/>
                <a:hlinkClick r:id="rId2"/>
              </a:rPr>
              <a:t>protides</a:t>
            </a:r>
            <a:r>
              <a:rPr lang="fr-FR" sz="2400" b="1" dirty="0" smtClean="0">
                <a:latin typeface="Times New Roman" pitchFamily="18" charset="0"/>
                <a:cs typeface="Times New Roman" pitchFamily="18" charset="0"/>
              </a:rPr>
              <a:t> et </a:t>
            </a:r>
            <a:r>
              <a:rPr lang="fr-FR" sz="2400" b="1" dirty="0" smtClean="0">
                <a:latin typeface="Times New Roman" pitchFamily="18" charset="0"/>
                <a:cs typeface="Times New Roman" pitchFamily="18" charset="0"/>
                <a:hlinkClick r:id="rId2"/>
              </a:rPr>
              <a:t>lipides</a:t>
            </a:r>
            <a:r>
              <a:rPr lang="fr-FR" sz="2400" dirty="0" smtClean="0">
                <a:latin typeface="Times New Roman" pitchFamily="18" charset="0"/>
                <a:cs typeface="Times New Roman" pitchFamily="18" charset="0"/>
              </a:rPr>
              <a:t> sont des substances caractéristiques de la matière organique.</a:t>
            </a:r>
          </a:p>
          <a:p>
            <a:pPr lvl="0"/>
            <a:endParaRPr lang="fr-FR" sz="2400" dirty="0" smtClean="0">
              <a:latin typeface="Times New Roman" pitchFamily="18" charset="0"/>
              <a:cs typeface="Times New Roman" pitchFamily="18" charset="0"/>
            </a:endParaRPr>
          </a:p>
          <a:p>
            <a:pPr lvl="0"/>
            <a:r>
              <a:rPr lang="fr-FR" sz="2400" dirty="0" smtClean="0">
                <a:latin typeface="Times New Roman" pitchFamily="18" charset="0"/>
                <a:cs typeface="Times New Roman" pitchFamily="18" charset="0"/>
              </a:rPr>
              <a:t>La </a:t>
            </a:r>
            <a:r>
              <a:rPr lang="fr-FR" sz="2400" b="1" dirty="0" smtClean="0">
                <a:solidFill>
                  <a:srgbClr val="C00000"/>
                </a:solidFill>
                <a:latin typeface="Times New Roman" pitchFamily="18" charset="0"/>
                <a:cs typeface="Times New Roman" pitchFamily="18" charset="0"/>
              </a:rPr>
              <a:t>matière minérale</a:t>
            </a:r>
            <a:r>
              <a:rPr lang="fr-FR" sz="2400" dirty="0" smtClean="0">
                <a:latin typeface="Times New Roman" pitchFamily="18" charset="0"/>
                <a:cs typeface="Times New Roman" pitchFamily="18" charset="0"/>
              </a:rPr>
              <a:t>, formée de </a:t>
            </a:r>
            <a:r>
              <a:rPr lang="fr-FR" sz="2400" b="1" u="sng" dirty="0" smtClean="0">
                <a:latin typeface="Times New Roman" pitchFamily="18" charset="0"/>
                <a:cs typeface="Times New Roman" pitchFamily="18" charset="0"/>
              </a:rPr>
              <a:t>substances non vivantes </a:t>
            </a:r>
            <a:r>
              <a:rPr lang="fr-FR" sz="2400" dirty="0" smtClean="0">
                <a:latin typeface="Times New Roman" pitchFamily="18" charset="0"/>
                <a:cs typeface="Times New Roman" pitchFamily="18" charset="0"/>
              </a:rPr>
              <a:t>: les sels minéraux, l’eau, les substances contenues dans l’air comme le dioxyde de carbone. </a:t>
            </a:r>
          </a:p>
          <a:p>
            <a:pPr lvl="0"/>
            <a:endParaRPr lang="fr-FR" sz="2400" dirty="0" smtClean="0">
              <a:latin typeface="Times New Roman" pitchFamily="18" charset="0"/>
              <a:cs typeface="Times New Roman" pitchFamily="18" charset="0"/>
            </a:endParaRPr>
          </a:p>
          <a:p>
            <a:pPr lvl="0"/>
            <a:r>
              <a:rPr lang="fr-FR" sz="2400" b="1" dirty="0" smtClean="0">
                <a:latin typeface="Times New Roman" pitchFamily="18" charset="0"/>
                <a:cs typeface="Times New Roman" pitchFamily="18" charset="0"/>
              </a:rPr>
              <a:t>Le </a:t>
            </a:r>
            <a:r>
              <a:rPr lang="fr-FR" sz="2400" b="1" dirty="0" smtClean="0">
                <a:solidFill>
                  <a:srgbClr val="0070C0"/>
                </a:solidFill>
                <a:latin typeface="Times New Roman" pitchFamily="18" charset="0"/>
                <a:cs typeface="Times New Roman" pitchFamily="18" charset="0"/>
              </a:rPr>
              <a:t>Calcium</a:t>
            </a:r>
            <a:r>
              <a:rPr lang="fr-FR" sz="2400" b="1" dirty="0" smtClean="0">
                <a:latin typeface="Times New Roman" pitchFamily="18" charset="0"/>
                <a:cs typeface="Times New Roman" pitchFamily="18" charset="0"/>
              </a:rPr>
              <a:t>, le </a:t>
            </a:r>
            <a:r>
              <a:rPr lang="fr-FR" sz="2400" b="1" dirty="0" smtClean="0">
                <a:solidFill>
                  <a:srgbClr val="0070C0"/>
                </a:solidFill>
                <a:latin typeface="Times New Roman" pitchFamily="18" charset="0"/>
                <a:cs typeface="Times New Roman" pitchFamily="18" charset="0"/>
              </a:rPr>
              <a:t>Magnésium</a:t>
            </a:r>
            <a:r>
              <a:rPr lang="fr-FR" sz="2400" b="1" dirty="0" smtClean="0">
                <a:latin typeface="Times New Roman" pitchFamily="18" charset="0"/>
                <a:cs typeface="Times New Roman" pitchFamily="18" charset="0"/>
              </a:rPr>
              <a:t>, le </a:t>
            </a:r>
            <a:r>
              <a:rPr lang="fr-FR" sz="2400" b="1" dirty="0" smtClean="0">
                <a:solidFill>
                  <a:srgbClr val="0070C0"/>
                </a:solidFill>
                <a:latin typeface="Times New Roman" pitchFamily="18" charset="0"/>
                <a:cs typeface="Times New Roman" pitchFamily="18" charset="0"/>
              </a:rPr>
              <a:t>Fer</a:t>
            </a:r>
            <a:r>
              <a:rPr lang="fr-FR" sz="2400" b="1" dirty="0" smtClean="0">
                <a:latin typeface="Times New Roman" pitchFamily="18" charset="0"/>
                <a:cs typeface="Times New Roman" pitchFamily="18" charset="0"/>
              </a:rPr>
              <a:t>... </a:t>
            </a:r>
            <a:r>
              <a:rPr lang="fr-FR" sz="2400" dirty="0" smtClean="0">
                <a:latin typeface="Times New Roman" pitchFamily="18" charset="0"/>
                <a:cs typeface="Times New Roman" pitchFamily="18" charset="0"/>
              </a:rPr>
              <a:t>sont des minéraux importants pour notre santé. </a:t>
            </a:r>
          </a:p>
          <a:p>
            <a:pPr lvl="0"/>
            <a:endParaRPr lang="fr-FR" sz="2400" dirty="0" smtClean="0">
              <a:latin typeface="Times New Roman" pitchFamily="18" charset="0"/>
              <a:cs typeface="Times New Roman" pitchFamily="18" charset="0"/>
            </a:endParaRPr>
          </a:p>
          <a:p>
            <a:pPr lvl="0"/>
            <a:endParaRPr lang="fr-FR" dirty="0" smtClean="0"/>
          </a:p>
          <a:p>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76672"/>
            <a:ext cx="8496944" cy="6063198"/>
          </a:xfrm>
          <a:prstGeom prst="rect">
            <a:avLst/>
          </a:prstGeom>
        </p:spPr>
        <p:txBody>
          <a:bodyPr wrap="square">
            <a:spAutoFit/>
          </a:bodyPr>
          <a:lstStyle/>
          <a:p>
            <a:pPr lvl="0"/>
            <a:r>
              <a:rPr lang="fr-FR" sz="2800" b="1" dirty="0" smtClean="0">
                <a:solidFill>
                  <a:srgbClr val="C00000"/>
                </a:solidFill>
                <a:latin typeface="Times New Roman" pitchFamily="18" charset="0"/>
                <a:cs typeface="Times New Roman" pitchFamily="18" charset="0"/>
              </a:rPr>
              <a:t>Métabolisme</a:t>
            </a:r>
            <a:r>
              <a:rPr lang="fr-FR" sz="2400" dirty="0" smtClean="0">
                <a:latin typeface="Times New Roman" pitchFamily="18" charset="0"/>
                <a:cs typeface="Times New Roman" pitchFamily="18" charset="0"/>
              </a:rPr>
              <a:t>: ensemble des réactions chimiques qui se déroulent dans une cellule ou un organisme.</a:t>
            </a:r>
          </a:p>
          <a:p>
            <a:pPr lvl="0"/>
            <a:endParaRPr lang="fr-FR" sz="2400" dirty="0" smtClean="0">
              <a:latin typeface="Times New Roman" pitchFamily="18" charset="0"/>
              <a:cs typeface="Times New Roman" pitchFamily="18" charset="0"/>
            </a:endParaRPr>
          </a:p>
          <a:p>
            <a:r>
              <a:rPr lang="fr-FR" sz="2400" b="1" dirty="0" smtClean="0">
                <a:solidFill>
                  <a:schemeClr val="accent6">
                    <a:lumMod val="50000"/>
                  </a:schemeClr>
                </a:solidFill>
                <a:latin typeface="Times New Roman" pitchFamily="18" charset="0"/>
                <a:cs typeface="Times New Roman" pitchFamily="18" charset="0"/>
              </a:rPr>
              <a:t>* </a:t>
            </a:r>
            <a:r>
              <a:rPr lang="fr-FR" sz="2400" b="1" u="sng" dirty="0" smtClean="0">
                <a:solidFill>
                  <a:schemeClr val="accent6">
                    <a:lumMod val="50000"/>
                  </a:schemeClr>
                </a:solidFill>
                <a:latin typeface="Times New Roman" pitchFamily="18" charset="0"/>
                <a:cs typeface="Times New Roman" pitchFamily="18" charset="0"/>
              </a:rPr>
              <a:t>Catabolisme</a:t>
            </a:r>
            <a:r>
              <a:rPr lang="fr-FR" sz="2400" b="1" dirty="0" smtClean="0">
                <a:solidFill>
                  <a:schemeClr val="accent6">
                    <a:lumMod val="50000"/>
                  </a:schemeClr>
                </a:solidFill>
                <a:latin typeface="Times New Roman" pitchFamily="18" charset="0"/>
                <a:cs typeface="Times New Roman" pitchFamily="18" charset="0"/>
              </a:rPr>
              <a:t>:</a:t>
            </a:r>
            <a:r>
              <a:rPr lang="fr-FR" sz="2400" dirty="0" smtClean="0">
                <a:latin typeface="Times New Roman" pitchFamily="18" charset="0"/>
                <a:cs typeface="Times New Roman" pitchFamily="18" charset="0"/>
              </a:rPr>
              <a:t>  réactions de </a:t>
            </a:r>
            <a:r>
              <a:rPr lang="fr-FR" sz="2400" b="1" dirty="0" smtClean="0">
                <a:latin typeface="Times New Roman" pitchFamily="18" charset="0"/>
                <a:cs typeface="Times New Roman" pitchFamily="18" charset="0"/>
              </a:rPr>
              <a:t>dégradation</a:t>
            </a:r>
            <a:r>
              <a:rPr lang="fr-FR" sz="2400" dirty="0" smtClean="0">
                <a:latin typeface="Times New Roman" pitchFamily="18" charset="0"/>
                <a:cs typeface="Times New Roman" pitchFamily="18" charset="0"/>
              </a:rPr>
              <a:t> des macromolécules</a:t>
            </a:r>
          </a:p>
          <a:p>
            <a:r>
              <a:rPr lang="fr-FR" sz="2400" dirty="0" smtClean="0">
                <a:latin typeface="Times New Roman" pitchFamily="18" charset="0"/>
                <a:cs typeface="Times New Roman" pitchFamily="18" charset="0"/>
              </a:rPr>
              <a:t> (= grosses molécules) en molécules plus petites </a:t>
            </a:r>
            <a:r>
              <a:rPr lang="fr-FR" sz="2400" b="1" dirty="0" smtClean="0">
                <a:latin typeface="Times New Roman" pitchFamily="18" charset="0"/>
                <a:cs typeface="Times New Roman" pitchFamily="18" charset="0"/>
              </a:rPr>
              <a:t>libérant de l'énergie.</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 * </a:t>
            </a:r>
            <a:r>
              <a:rPr lang="fr-FR" sz="2400" b="1" u="sng" dirty="0" smtClean="0">
                <a:solidFill>
                  <a:schemeClr val="accent6">
                    <a:lumMod val="50000"/>
                  </a:schemeClr>
                </a:solidFill>
                <a:latin typeface="Times New Roman" pitchFamily="18" charset="0"/>
                <a:cs typeface="Times New Roman" pitchFamily="18" charset="0"/>
              </a:rPr>
              <a:t>Anabolisme</a:t>
            </a:r>
            <a:r>
              <a:rPr lang="fr-FR" sz="2400" b="1" dirty="0" smtClean="0">
                <a:solidFill>
                  <a:schemeClr val="accent6">
                    <a:lumMod val="50000"/>
                  </a:schemeClr>
                </a:solidFill>
                <a:latin typeface="Times New Roman" pitchFamily="18" charset="0"/>
                <a:cs typeface="Times New Roman" pitchFamily="18" charset="0"/>
              </a:rPr>
              <a:t>:</a:t>
            </a:r>
            <a:r>
              <a:rPr lang="fr-FR" sz="2400" b="1" dirty="0" smtClean="0">
                <a:latin typeface="Times New Roman" pitchFamily="18" charset="0"/>
                <a:cs typeface="Times New Roman" pitchFamily="18" charset="0"/>
              </a:rPr>
              <a:t> </a:t>
            </a:r>
            <a:r>
              <a:rPr lang="fr-FR" sz="2400" dirty="0" smtClean="0">
                <a:latin typeface="Times New Roman" pitchFamily="18" charset="0"/>
                <a:cs typeface="Times New Roman" pitchFamily="18" charset="0"/>
              </a:rPr>
              <a:t>réactions de </a:t>
            </a:r>
            <a:r>
              <a:rPr lang="fr-FR" sz="2400" b="1" dirty="0" smtClean="0">
                <a:latin typeface="Times New Roman" pitchFamily="18" charset="0"/>
                <a:cs typeface="Times New Roman" pitchFamily="18" charset="0"/>
              </a:rPr>
              <a:t>synthèse</a:t>
            </a:r>
            <a:r>
              <a:rPr lang="fr-FR" sz="2400" dirty="0" smtClean="0">
                <a:latin typeface="Times New Roman" pitchFamily="18" charset="0"/>
                <a:cs typeface="Times New Roman" pitchFamily="18" charset="0"/>
              </a:rPr>
              <a:t> (= fabrication) des molécules, </a:t>
            </a:r>
            <a:r>
              <a:rPr lang="fr-FR" sz="2400" b="1" dirty="0" smtClean="0">
                <a:latin typeface="Times New Roman" pitchFamily="18" charset="0"/>
                <a:cs typeface="Times New Roman" pitchFamily="18" charset="0"/>
              </a:rPr>
              <a:t>ont besoin d'énergie </a:t>
            </a:r>
            <a:r>
              <a:rPr lang="fr-FR" sz="2400" dirty="0" smtClean="0">
                <a:latin typeface="Times New Roman" pitchFamily="18" charset="0"/>
                <a:cs typeface="Times New Roman" pitchFamily="18" charset="0"/>
              </a:rPr>
              <a:t>pour se dérouler. </a:t>
            </a:r>
          </a:p>
          <a:p>
            <a:endParaRPr lang="fr-FR" sz="2400" dirty="0" smtClean="0">
              <a:latin typeface="Times New Roman" pitchFamily="18" charset="0"/>
              <a:cs typeface="Times New Roman" pitchFamily="18" charset="0"/>
            </a:endParaRPr>
          </a:p>
          <a:p>
            <a:r>
              <a:rPr lang="fr-FR" sz="2400" dirty="0" smtClean="0">
                <a:solidFill>
                  <a:srgbClr val="00B0F0"/>
                </a:solidFill>
                <a:latin typeface="Times New Roman" pitchFamily="18" charset="0"/>
                <a:cs typeface="Times New Roman" pitchFamily="18" charset="0"/>
              </a:rPr>
              <a:t>L'</a:t>
            </a:r>
            <a:r>
              <a:rPr lang="fr-FR" sz="2400" b="1" dirty="0" smtClean="0">
                <a:solidFill>
                  <a:srgbClr val="00B0F0"/>
                </a:solidFill>
                <a:latin typeface="Times New Roman" pitchFamily="18" charset="0"/>
                <a:cs typeface="Times New Roman" pitchFamily="18" charset="0"/>
              </a:rPr>
              <a:t>hydrolyse</a:t>
            </a:r>
            <a:r>
              <a:rPr lang="fr-FR" sz="2400" dirty="0" smtClean="0">
                <a:solidFill>
                  <a:srgbClr val="00B0F0"/>
                </a:solidFill>
                <a:latin typeface="Times New Roman" pitchFamily="18" charset="0"/>
                <a:cs typeface="Times New Roman" pitchFamily="18" charset="0"/>
              </a:rPr>
              <a:t> :</a:t>
            </a:r>
            <a:r>
              <a:rPr lang="fr-FR" sz="2400" dirty="0" smtClean="0">
                <a:latin typeface="Times New Roman" pitchFamily="18" charset="0"/>
                <a:cs typeface="Times New Roman" pitchFamily="18" charset="0"/>
              </a:rPr>
              <a:t>est une réaction chimique entraînant la dégradation d'une molécule.</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On appelle </a:t>
            </a:r>
            <a:r>
              <a:rPr lang="fr-FR" sz="2400" b="1" dirty="0" smtClean="0">
                <a:solidFill>
                  <a:srgbClr val="00B0F0"/>
                </a:solidFill>
                <a:latin typeface="Times New Roman" pitchFamily="18" charset="0"/>
                <a:cs typeface="Times New Roman" pitchFamily="18" charset="0"/>
              </a:rPr>
              <a:t>assimilation</a:t>
            </a:r>
            <a:r>
              <a:rPr lang="fr-FR" sz="2400" dirty="0" smtClean="0">
                <a:latin typeface="Times New Roman" pitchFamily="18" charset="0"/>
                <a:cs typeface="Times New Roman" pitchFamily="18" charset="0"/>
              </a:rPr>
              <a:t> la fabrication par l'organisme de nouvelles molécules à partir des nutriments. Exemple : fabrication de nouvelles protéines à partir des acides aminés.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23528" y="620688"/>
            <a:ext cx="8568952" cy="7017306"/>
          </a:xfrm>
          <a:prstGeom prst="rect">
            <a:avLst/>
          </a:prstGeom>
          <a:noFill/>
        </p:spPr>
        <p:txBody>
          <a:bodyPr wrap="square" rtlCol="0">
            <a:spAutoFit/>
          </a:bodyPr>
          <a:lstStyle/>
          <a:p>
            <a:r>
              <a:rPr lang="fr-FR" sz="2400" b="1" dirty="0" smtClean="0">
                <a:latin typeface="Times New Roman" pitchFamily="18" charset="0"/>
                <a:cs typeface="Times New Roman" pitchFamily="18" charset="0"/>
              </a:rPr>
              <a:t>Le monde, la matière, les êtres vivants sont fait </a:t>
            </a:r>
            <a:r>
              <a:rPr lang="fr-FR" sz="2400" dirty="0" smtClean="0">
                <a:latin typeface="Times New Roman" pitchFamily="18" charset="0"/>
                <a:cs typeface="Times New Roman" pitchFamily="18" charset="0"/>
              </a:rPr>
              <a:t>d'</a:t>
            </a:r>
            <a:r>
              <a:rPr lang="fr-FR" sz="2400" b="1" dirty="0" smtClean="0">
                <a:solidFill>
                  <a:srgbClr val="FF0000"/>
                </a:solidFill>
                <a:latin typeface="Times New Roman" pitchFamily="18" charset="0"/>
                <a:cs typeface="Times New Roman" pitchFamily="18" charset="0"/>
              </a:rPr>
              <a:t>atomes</a:t>
            </a:r>
            <a:r>
              <a:rPr lang="fr-FR" sz="2400" dirty="0" smtClean="0">
                <a:latin typeface="Times New Roman" pitchFamily="18" charset="0"/>
                <a:cs typeface="Times New Roman" pitchFamily="18" charset="0"/>
              </a:rPr>
              <a:t>. </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L'</a:t>
            </a:r>
            <a:r>
              <a:rPr lang="fr-FR" sz="2400" dirty="0" smtClean="0">
                <a:solidFill>
                  <a:srgbClr val="C00000"/>
                </a:solidFill>
                <a:latin typeface="Times New Roman" pitchFamily="18" charset="0"/>
                <a:cs typeface="Times New Roman" pitchFamily="18" charset="0"/>
              </a:rPr>
              <a:t>atome</a:t>
            </a:r>
            <a:r>
              <a:rPr lang="fr-FR" sz="2400" dirty="0" smtClean="0">
                <a:latin typeface="Times New Roman" pitchFamily="18" charset="0"/>
                <a:cs typeface="Times New Roman" pitchFamily="18" charset="0"/>
              </a:rPr>
              <a:t> est la "</a:t>
            </a:r>
            <a:r>
              <a:rPr lang="fr-FR" sz="2400" b="1" dirty="0" smtClean="0">
                <a:latin typeface="Times New Roman" pitchFamily="18" charset="0"/>
                <a:cs typeface="Times New Roman" pitchFamily="18" charset="0"/>
              </a:rPr>
              <a:t>brique élémentaire</a:t>
            </a:r>
            <a:r>
              <a:rPr lang="fr-FR" sz="2400" dirty="0" smtClean="0">
                <a:latin typeface="Times New Roman" pitchFamily="18" charset="0"/>
                <a:cs typeface="Times New Roman" pitchFamily="18" charset="0"/>
              </a:rPr>
              <a:t>" grâce à laquelle la matière existe. </a:t>
            </a:r>
          </a:p>
          <a:p>
            <a:endParaRPr lang="fr-FR"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La</a:t>
            </a:r>
            <a:r>
              <a:rPr lang="fr-FR" sz="2400" b="1" dirty="0" smtClean="0">
                <a:latin typeface="Times New Roman" pitchFamily="18" charset="0"/>
                <a:cs typeface="Times New Roman" pitchFamily="18" charset="0"/>
              </a:rPr>
              <a:t> structure de la matière </a:t>
            </a:r>
            <a:r>
              <a:rPr lang="fr-FR" sz="2400" dirty="0" smtClean="0">
                <a:latin typeface="Times New Roman" pitchFamily="18" charset="0"/>
                <a:cs typeface="Times New Roman" pitchFamily="18" charset="0"/>
              </a:rPr>
              <a:t>explique la façon dont les atomes s'agencent les uns par rapport aux autres.</a:t>
            </a:r>
          </a:p>
          <a:p>
            <a:endParaRPr lang="fr-FR" sz="2400" dirty="0" smtClean="0">
              <a:latin typeface="Times New Roman" pitchFamily="18" charset="0"/>
              <a:cs typeface="Times New Roman" pitchFamily="18" charset="0"/>
            </a:endParaRPr>
          </a:p>
          <a:p>
            <a:r>
              <a:rPr lang="fr-FR" sz="2400" b="1" dirty="0" smtClean="0">
                <a:latin typeface="Times New Roman" pitchFamily="18" charset="0"/>
                <a:cs typeface="Times New Roman" pitchFamily="18" charset="0"/>
              </a:rPr>
              <a:t>Qu'elle soit vivante ou non, la matière est toujours composée d'atomes</a:t>
            </a:r>
            <a:r>
              <a:rPr lang="fr-FR" sz="2400" dirty="0" smtClean="0">
                <a:latin typeface="Times New Roman" pitchFamily="18" charset="0"/>
                <a:cs typeface="Times New Roman" pitchFamily="18" charset="0"/>
              </a:rPr>
              <a:t>. Selon la façon dont les </a:t>
            </a:r>
            <a:r>
              <a:rPr lang="fr-FR" sz="2400" dirty="0" smtClean="0">
                <a:latin typeface="Times New Roman" pitchFamily="18" charset="0"/>
                <a:cs typeface="Times New Roman" pitchFamily="18" charset="0"/>
                <a:hlinkClick r:id="rId2"/>
              </a:rPr>
              <a:t>atomes</a:t>
            </a:r>
            <a:r>
              <a:rPr lang="fr-FR" sz="2400" dirty="0" smtClean="0">
                <a:latin typeface="Times New Roman" pitchFamily="18" charset="0"/>
                <a:cs typeface="Times New Roman" pitchFamily="18" charset="0"/>
              </a:rPr>
              <a:t> sont </a:t>
            </a:r>
            <a:r>
              <a:rPr lang="fr-FR" sz="2400" b="1" dirty="0" smtClean="0">
                <a:latin typeface="Times New Roman" pitchFamily="18" charset="0"/>
                <a:cs typeface="Times New Roman" pitchFamily="18" charset="0"/>
              </a:rPr>
              <a:t>organisés</a:t>
            </a:r>
            <a:r>
              <a:rPr lang="fr-FR" sz="2400" dirty="0" smtClean="0">
                <a:latin typeface="Times New Roman" pitchFamily="18" charset="0"/>
                <a:cs typeface="Times New Roman" pitchFamily="18" charset="0"/>
              </a:rPr>
              <a:t> entre eux, différentes </a:t>
            </a:r>
            <a:r>
              <a:rPr lang="fr-FR" sz="2400" b="1" dirty="0" smtClean="0">
                <a:latin typeface="Times New Roman" pitchFamily="18" charset="0"/>
                <a:cs typeface="Times New Roman" pitchFamily="18" charset="0"/>
                <a:hlinkClick r:id="rId2"/>
              </a:rPr>
              <a:t>molécules</a:t>
            </a:r>
            <a:r>
              <a:rPr lang="fr-FR" sz="2400" dirty="0" smtClean="0">
                <a:latin typeface="Times New Roman" pitchFamily="18" charset="0"/>
                <a:cs typeface="Times New Roman" pitchFamily="18" charset="0"/>
              </a:rPr>
              <a:t> peuvent être formées.</a:t>
            </a: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endParaRPr lang="fr-FR" dirty="0" smtClean="0"/>
          </a:p>
        </p:txBody>
      </p:sp>
      <p:sp>
        <p:nvSpPr>
          <p:cNvPr id="4" name="Rectangle 3"/>
          <p:cNvSpPr/>
          <p:nvPr/>
        </p:nvSpPr>
        <p:spPr>
          <a:xfrm>
            <a:off x="323528" y="4941168"/>
            <a:ext cx="8064896" cy="830997"/>
          </a:xfrm>
          <a:prstGeom prst="rect">
            <a:avLst/>
          </a:prstGeom>
        </p:spPr>
        <p:txBody>
          <a:bodyPr wrap="square">
            <a:spAutoFit/>
          </a:bodyPr>
          <a:lstStyle/>
          <a:p>
            <a:r>
              <a:rPr lang="fr-FR" sz="2400" dirty="0" smtClean="0">
                <a:latin typeface="Times New Roman" pitchFamily="18" charset="0"/>
                <a:cs typeface="Times New Roman" pitchFamily="18" charset="0"/>
              </a:rPr>
              <a:t>Ces éléments sont formés par des </a:t>
            </a:r>
            <a:r>
              <a:rPr lang="fr-FR" sz="2400" b="1" dirty="0" smtClean="0">
                <a:latin typeface="Times New Roman" pitchFamily="18" charset="0"/>
                <a:cs typeface="Times New Roman" pitchFamily="18" charset="0"/>
              </a:rPr>
              <a:t>atomes</a:t>
            </a:r>
            <a:r>
              <a:rPr lang="fr-FR" sz="2400" dirty="0" smtClean="0">
                <a:latin typeface="Times New Roman" pitchFamily="18" charset="0"/>
                <a:cs typeface="Times New Roman" pitchFamily="18" charset="0"/>
              </a:rPr>
              <a:t>, l'unité de base de la matière. Voici un modèle simplifié de l'atome:</a:t>
            </a:r>
            <a:endParaRPr lang="fr-FR"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2.ggl.ulaval.ca/personnel/bourque/s2/f2.1a.gif"/>
          <p:cNvPicPr>
            <a:picLocks noChangeAspect="1" noChangeArrowheads="1"/>
          </p:cNvPicPr>
          <p:nvPr/>
        </p:nvPicPr>
        <p:blipFill>
          <a:blip r:embed="rId2" cstate="print"/>
          <a:srcRect/>
          <a:stretch>
            <a:fillRect/>
          </a:stretch>
        </p:blipFill>
        <p:spPr bwMode="auto">
          <a:xfrm>
            <a:off x="827584" y="692696"/>
            <a:ext cx="7344816" cy="511256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332656"/>
            <a:ext cx="8208912" cy="1569660"/>
          </a:xfrm>
          <a:prstGeom prst="rect">
            <a:avLst/>
          </a:prstGeom>
        </p:spPr>
        <p:txBody>
          <a:bodyPr wrap="square">
            <a:spAutoFit/>
          </a:bodyPr>
          <a:lstStyle/>
          <a:p>
            <a:r>
              <a:rPr lang="fr-FR" sz="2400" dirty="0" smtClean="0">
                <a:latin typeface="Times New Roman" pitchFamily="18" charset="0"/>
                <a:cs typeface="Times New Roman" pitchFamily="18" charset="0"/>
              </a:rPr>
              <a:t>La matière (vivante ou inerte) est constituée d'</a:t>
            </a:r>
            <a:r>
              <a:rPr lang="fr-FR" sz="2400" b="1" dirty="0" smtClean="0">
                <a:latin typeface="Times New Roman" pitchFamily="18" charset="0"/>
                <a:cs typeface="Times New Roman" pitchFamily="18" charset="0"/>
              </a:rPr>
              <a:t>éléments chimiques</a:t>
            </a:r>
            <a:r>
              <a:rPr lang="fr-FR" sz="2400" dirty="0" smtClean="0">
                <a:latin typeface="Times New Roman" pitchFamily="18" charset="0"/>
                <a:cs typeface="Times New Roman" pitchFamily="18" charset="0"/>
              </a:rPr>
              <a:t>, comme l'hydrogène, l'oxygène, le fer, le nickel, etc.... Il y en a 106 dans le tableau périodique des éléments de </a:t>
            </a:r>
            <a:r>
              <a:rPr lang="fr-FR" sz="2400" dirty="0" err="1" smtClean="0">
                <a:latin typeface="Times New Roman" pitchFamily="18" charset="0"/>
                <a:cs typeface="Times New Roman" pitchFamily="18" charset="0"/>
              </a:rPr>
              <a:t>Mendeleef</a:t>
            </a:r>
            <a:r>
              <a:rPr lang="fr-FR" sz="2400" dirty="0" smtClean="0">
                <a:latin typeface="Times New Roman" pitchFamily="18" charset="0"/>
                <a:cs typeface="Times New Roman" pitchFamily="18" charset="0"/>
              </a:rPr>
              <a:t>.</a:t>
            </a:r>
          </a:p>
        </p:txBody>
      </p:sp>
      <p:pic>
        <p:nvPicPr>
          <p:cNvPr id="3" name="Picture 4" descr="http://media5.picsearch.com/is?3JNngsZMA4Eop0ZAbw5WCZkLtmUG9lPXn2T3KeLpWCU&amp;height=225"/>
          <p:cNvPicPr>
            <a:picLocks noChangeAspect="1" noChangeArrowheads="1"/>
          </p:cNvPicPr>
          <p:nvPr/>
        </p:nvPicPr>
        <p:blipFill>
          <a:blip r:embed="rId2" cstate="print"/>
          <a:srcRect/>
          <a:stretch>
            <a:fillRect/>
          </a:stretch>
        </p:blipFill>
        <p:spPr bwMode="auto">
          <a:xfrm>
            <a:off x="539552" y="2204864"/>
            <a:ext cx="8208912" cy="432048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3722</TotalTime>
  <Words>1559</Words>
  <Application>Microsoft Office PowerPoint</Application>
  <PresentationFormat>Affichage à l'écran (4:3)</PresentationFormat>
  <Paragraphs>423</Paragraphs>
  <Slides>45</Slides>
  <Notes>2</Notes>
  <HiddenSlides>0</HiddenSlides>
  <MMClips>0</MMClips>
  <ScaleCrop>false</ScaleCrop>
  <HeadingPairs>
    <vt:vector size="4" baseType="variant">
      <vt:variant>
        <vt:lpstr>Thème</vt:lpstr>
      </vt:variant>
      <vt:variant>
        <vt:i4>1</vt:i4>
      </vt:variant>
      <vt:variant>
        <vt:lpstr>Titres des diapositives</vt:lpstr>
      </vt:variant>
      <vt:variant>
        <vt:i4>45</vt:i4>
      </vt:variant>
    </vt:vector>
  </HeadingPairs>
  <TitlesOfParts>
    <vt:vector size="46" baseType="lpstr">
      <vt:lpstr>Thème Office</vt:lpstr>
      <vt:lpstr>       Cours de Biologie Cellulaire                                                                                                         Pr Ouadia TAZI                          Année universitaire: 2017/2018</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lpstr>Diapositive 33</vt:lpstr>
      <vt:lpstr>Diapositive 34</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lpstr>Diapositive 45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tazi</dc:creator>
  <cp:lastModifiedBy>tazi</cp:lastModifiedBy>
  <cp:revision>402</cp:revision>
  <dcterms:created xsi:type="dcterms:W3CDTF">2016-09-28T11:24:04Z</dcterms:created>
  <dcterms:modified xsi:type="dcterms:W3CDTF">2017-10-15T20:02:19Z</dcterms:modified>
</cp:coreProperties>
</file>