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418CBC2-2859-402C-B283-0D3E25489CC3}" type="datetimeFigureOut">
              <a:rPr lang="fr-FR" smtClean="0"/>
              <a:t>24/11/2017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745F3D-FDF9-46BA-A6E6-97E833003D5F}" type="slidenum">
              <a:rPr lang="fr-FR" smtClean="0"/>
              <a:t>‹N°›</a:t>
            </a:fld>
            <a:endParaRPr lang="fr-FR"/>
          </a:p>
        </p:txBody>
      </p:sp>
    </p:spTree>
    <p:extLst>
      <p:ext uri="{BB962C8B-B14F-4D97-AF65-F5344CB8AC3E}">
        <p14:creationId xmlns:p14="http://schemas.microsoft.com/office/powerpoint/2010/main" val="1306629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418CBC2-2859-402C-B283-0D3E25489CC3}" type="datetimeFigureOut">
              <a:rPr lang="fr-FR" smtClean="0"/>
              <a:t>24/11/2017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745F3D-FDF9-46BA-A6E6-97E833003D5F}" type="slidenum">
              <a:rPr lang="fr-FR" smtClean="0"/>
              <a:t>‹N°›</a:t>
            </a:fld>
            <a:endParaRPr lang="fr-FR"/>
          </a:p>
        </p:txBody>
      </p:sp>
    </p:spTree>
    <p:extLst>
      <p:ext uri="{BB962C8B-B14F-4D97-AF65-F5344CB8AC3E}">
        <p14:creationId xmlns:p14="http://schemas.microsoft.com/office/powerpoint/2010/main" val="52211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418CBC2-2859-402C-B283-0D3E25489CC3}" type="datetimeFigureOut">
              <a:rPr lang="fr-FR" smtClean="0"/>
              <a:t>24/11/2017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745F3D-FDF9-46BA-A6E6-97E833003D5F}"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3229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418CBC2-2859-402C-B283-0D3E25489CC3}" type="datetimeFigureOut">
              <a:rPr lang="fr-FR" smtClean="0"/>
              <a:t>24/11/2017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745F3D-FDF9-46BA-A6E6-97E833003D5F}" type="slidenum">
              <a:rPr lang="fr-FR" smtClean="0"/>
              <a:t>‹N°›</a:t>
            </a:fld>
            <a:endParaRPr lang="fr-FR"/>
          </a:p>
        </p:txBody>
      </p:sp>
    </p:spTree>
    <p:extLst>
      <p:ext uri="{BB962C8B-B14F-4D97-AF65-F5344CB8AC3E}">
        <p14:creationId xmlns:p14="http://schemas.microsoft.com/office/powerpoint/2010/main" val="1043635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418CBC2-2859-402C-B283-0D3E25489CC3}" type="datetimeFigureOut">
              <a:rPr lang="fr-FR" smtClean="0"/>
              <a:t>24/11/2017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745F3D-FDF9-46BA-A6E6-97E833003D5F}"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5669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418CBC2-2859-402C-B283-0D3E25489CC3}" type="datetimeFigureOut">
              <a:rPr lang="fr-FR" smtClean="0"/>
              <a:t>24/11/2017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745F3D-FDF9-46BA-A6E6-97E833003D5F}" type="slidenum">
              <a:rPr lang="fr-FR" smtClean="0"/>
              <a:t>‹N°›</a:t>
            </a:fld>
            <a:endParaRPr lang="fr-FR"/>
          </a:p>
        </p:txBody>
      </p:sp>
    </p:spTree>
    <p:extLst>
      <p:ext uri="{BB962C8B-B14F-4D97-AF65-F5344CB8AC3E}">
        <p14:creationId xmlns:p14="http://schemas.microsoft.com/office/powerpoint/2010/main" val="654210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418CBC2-2859-402C-B283-0D3E25489CC3}" type="datetimeFigureOut">
              <a:rPr lang="fr-FR" smtClean="0"/>
              <a:t>24/11/2017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745F3D-FDF9-46BA-A6E6-97E833003D5F}" type="slidenum">
              <a:rPr lang="fr-FR" smtClean="0"/>
              <a:t>‹N°›</a:t>
            </a:fld>
            <a:endParaRPr lang="fr-FR"/>
          </a:p>
        </p:txBody>
      </p:sp>
    </p:spTree>
    <p:extLst>
      <p:ext uri="{BB962C8B-B14F-4D97-AF65-F5344CB8AC3E}">
        <p14:creationId xmlns:p14="http://schemas.microsoft.com/office/powerpoint/2010/main" val="3666970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418CBC2-2859-402C-B283-0D3E25489CC3}" type="datetimeFigureOut">
              <a:rPr lang="fr-FR" smtClean="0"/>
              <a:t>24/11/2017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745F3D-FDF9-46BA-A6E6-97E833003D5F}" type="slidenum">
              <a:rPr lang="fr-FR" smtClean="0"/>
              <a:t>‹N°›</a:t>
            </a:fld>
            <a:endParaRPr lang="fr-FR"/>
          </a:p>
        </p:txBody>
      </p:sp>
    </p:spTree>
    <p:extLst>
      <p:ext uri="{BB962C8B-B14F-4D97-AF65-F5344CB8AC3E}">
        <p14:creationId xmlns:p14="http://schemas.microsoft.com/office/powerpoint/2010/main" val="1956894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418CBC2-2859-402C-B283-0D3E25489CC3}" type="datetimeFigureOut">
              <a:rPr lang="fr-FR" smtClean="0"/>
              <a:t>24/11/2017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745F3D-FDF9-46BA-A6E6-97E833003D5F}" type="slidenum">
              <a:rPr lang="fr-FR" smtClean="0"/>
              <a:t>‹N°›</a:t>
            </a:fld>
            <a:endParaRPr lang="fr-FR"/>
          </a:p>
        </p:txBody>
      </p:sp>
    </p:spTree>
    <p:extLst>
      <p:ext uri="{BB962C8B-B14F-4D97-AF65-F5344CB8AC3E}">
        <p14:creationId xmlns:p14="http://schemas.microsoft.com/office/powerpoint/2010/main" val="371208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418CBC2-2859-402C-B283-0D3E25489CC3}" type="datetimeFigureOut">
              <a:rPr lang="fr-FR" smtClean="0"/>
              <a:t>24/11/2017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745F3D-FDF9-46BA-A6E6-97E833003D5F}" type="slidenum">
              <a:rPr lang="fr-FR" smtClean="0"/>
              <a:t>‹N°›</a:t>
            </a:fld>
            <a:endParaRPr lang="fr-FR"/>
          </a:p>
        </p:txBody>
      </p:sp>
    </p:spTree>
    <p:extLst>
      <p:ext uri="{BB962C8B-B14F-4D97-AF65-F5344CB8AC3E}">
        <p14:creationId xmlns:p14="http://schemas.microsoft.com/office/powerpoint/2010/main" val="92245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418CBC2-2859-402C-B283-0D3E25489CC3}" type="datetimeFigureOut">
              <a:rPr lang="fr-FR" smtClean="0"/>
              <a:t>24/11/2017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2745F3D-FDF9-46BA-A6E6-97E833003D5F}" type="slidenum">
              <a:rPr lang="fr-FR" smtClean="0"/>
              <a:t>‹N°›</a:t>
            </a:fld>
            <a:endParaRPr lang="fr-FR"/>
          </a:p>
        </p:txBody>
      </p:sp>
    </p:spTree>
    <p:extLst>
      <p:ext uri="{BB962C8B-B14F-4D97-AF65-F5344CB8AC3E}">
        <p14:creationId xmlns:p14="http://schemas.microsoft.com/office/powerpoint/2010/main" val="124798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418CBC2-2859-402C-B283-0D3E25489CC3}" type="datetimeFigureOut">
              <a:rPr lang="fr-FR" smtClean="0"/>
              <a:t>24/11/2017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2745F3D-FDF9-46BA-A6E6-97E833003D5F}" type="slidenum">
              <a:rPr lang="fr-FR" smtClean="0"/>
              <a:t>‹N°›</a:t>
            </a:fld>
            <a:endParaRPr lang="fr-FR"/>
          </a:p>
        </p:txBody>
      </p:sp>
    </p:spTree>
    <p:extLst>
      <p:ext uri="{BB962C8B-B14F-4D97-AF65-F5344CB8AC3E}">
        <p14:creationId xmlns:p14="http://schemas.microsoft.com/office/powerpoint/2010/main" val="973993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418CBC2-2859-402C-B283-0D3E25489CC3}" type="datetimeFigureOut">
              <a:rPr lang="fr-FR" smtClean="0"/>
              <a:t>24/11/2017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2745F3D-FDF9-46BA-A6E6-97E833003D5F}" type="slidenum">
              <a:rPr lang="fr-FR" smtClean="0"/>
              <a:t>‹N°›</a:t>
            </a:fld>
            <a:endParaRPr lang="fr-FR"/>
          </a:p>
        </p:txBody>
      </p:sp>
    </p:spTree>
    <p:extLst>
      <p:ext uri="{BB962C8B-B14F-4D97-AF65-F5344CB8AC3E}">
        <p14:creationId xmlns:p14="http://schemas.microsoft.com/office/powerpoint/2010/main" val="381108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8CBC2-2859-402C-B283-0D3E25489CC3}" type="datetimeFigureOut">
              <a:rPr lang="fr-FR" smtClean="0"/>
              <a:t>24/11/2017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2745F3D-FDF9-46BA-A6E6-97E833003D5F}" type="slidenum">
              <a:rPr lang="fr-FR" smtClean="0"/>
              <a:t>‹N°›</a:t>
            </a:fld>
            <a:endParaRPr lang="fr-FR"/>
          </a:p>
        </p:txBody>
      </p:sp>
    </p:spTree>
    <p:extLst>
      <p:ext uri="{BB962C8B-B14F-4D97-AF65-F5344CB8AC3E}">
        <p14:creationId xmlns:p14="http://schemas.microsoft.com/office/powerpoint/2010/main" val="120586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418CBC2-2859-402C-B283-0D3E25489CC3}" type="datetimeFigureOut">
              <a:rPr lang="fr-FR" smtClean="0"/>
              <a:t>24/11/2017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2745F3D-FDF9-46BA-A6E6-97E833003D5F}" type="slidenum">
              <a:rPr lang="fr-FR" smtClean="0"/>
              <a:t>‹N°›</a:t>
            </a:fld>
            <a:endParaRPr lang="fr-FR"/>
          </a:p>
        </p:txBody>
      </p:sp>
    </p:spTree>
    <p:extLst>
      <p:ext uri="{BB962C8B-B14F-4D97-AF65-F5344CB8AC3E}">
        <p14:creationId xmlns:p14="http://schemas.microsoft.com/office/powerpoint/2010/main" val="278714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418CBC2-2859-402C-B283-0D3E25489CC3}" type="datetimeFigureOut">
              <a:rPr lang="fr-FR" smtClean="0"/>
              <a:t>24/11/2017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2745F3D-FDF9-46BA-A6E6-97E833003D5F}" type="slidenum">
              <a:rPr lang="fr-FR" smtClean="0"/>
              <a:t>‹N°›</a:t>
            </a:fld>
            <a:endParaRPr lang="fr-FR"/>
          </a:p>
        </p:txBody>
      </p:sp>
    </p:spTree>
    <p:extLst>
      <p:ext uri="{BB962C8B-B14F-4D97-AF65-F5344CB8AC3E}">
        <p14:creationId xmlns:p14="http://schemas.microsoft.com/office/powerpoint/2010/main" val="136595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18CBC2-2859-402C-B283-0D3E25489CC3}" type="datetimeFigureOut">
              <a:rPr lang="fr-FR" smtClean="0"/>
              <a:t>24/11/2017</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745F3D-FDF9-46BA-A6E6-97E833003D5F}" type="slidenum">
              <a:rPr lang="fr-FR" smtClean="0"/>
              <a:t>‹N°›</a:t>
            </a:fld>
            <a:endParaRPr lang="fr-FR"/>
          </a:p>
        </p:txBody>
      </p:sp>
    </p:spTree>
    <p:extLst>
      <p:ext uri="{BB962C8B-B14F-4D97-AF65-F5344CB8AC3E}">
        <p14:creationId xmlns:p14="http://schemas.microsoft.com/office/powerpoint/2010/main" val="28317183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7AFF9-0074-4A17-8BA8-9A3454C89580}"/>
              </a:ext>
            </a:extLst>
          </p:cNvPr>
          <p:cNvSpPr>
            <a:spLocks noGrp="1"/>
          </p:cNvSpPr>
          <p:nvPr>
            <p:ph type="title"/>
          </p:nvPr>
        </p:nvSpPr>
        <p:spPr>
          <a:xfrm>
            <a:off x="677334" y="609600"/>
            <a:ext cx="8596668" cy="754966"/>
          </a:xfrm>
        </p:spPr>
        <p:txBody>
          <a:bodyPr>
            <a:normAutofit/>
          </a:bodyPr>
          <a:lstStyle/>
          <a:p>
            <a:r>
              <a:rPr lang="fr-FR" sz="2000" b="1" dirty="0">
                <a:solidFill>
                  <a:srgbClr val="002060"/>
                </a:solidFill>
                <a:effectLst>
                  <a:outerShdw blurRad="38100" dist="38100" dir="2700000" algn="tl">
                    <a:srgbClr val="000000">
                      <a:alpha val="43137"/>
                    </a:srgbClr>
                  </a:outerShdw>
                </a:effectLst>
              </a:rPr>
              <a:t>Paragraphe 2 : le libre choix du médecin et de l'établissement de santé.</a:t>
            </a:r>
          </a:p>
        </p:txBody>
      </p:sp>
      <p:sp>
        <p:nvSpPr>
          <p:cNvPr id="3" name="Espace réservé du contenu 2">
            <a:extLst>
              <a:ext uri="{FF2B5EF4-FFF2-40B4-BE49-F238E27FC236}">
                <a16:creationId xmlns:a16="http://schemas.microsoft.com/office/drawing/2014/main" id="{838735E2-0544-4995-AE23-AADC07108351}"/>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Le droit du patient </a:t>
            </a:r>
            <a:r>
              <a:rPr lang="fr-FR" b="1" dirty="0">
                <a:solidFill>
                  <a:schemeClr val="tx1"/>
                </a:solidFill>
                <a:effectLst>
                  <a:outerShdw blurRad="38100" dist="38100" dir="2700000" algn="tl">
                    <a:srgbClr val="000000">
                      <a:alpha val="43137"/>
                    </a:srgbClr>
                  </a:outerShdw>
                </a:effectLst>
                <a:highlight>
                  <a:srgbClr val="FFFF00"/>
                </a:highlight>
              </a:rPr>
              <a:t>au libre choix de son praticien </a:t>
            </a:r>
            <a:r>
              <a:rPr lang="fr-FR" b="1" dirty="0">
                <a:solidFill>
                  <a:schemeClr val="tx1"/>
                </a:solidFill>
                <a:effectLst>
                  <a:outerShdw blurRad="38100" dist="38100" dir="2700000" algn="tl">
                    <a:srgbClr val="000000">
                      <a:alpha val="43137"/>
                    </a:srgbClr>
                  </a:outerShdw>
                </a:effectLst>
              </a:rPr>
              <a:t>et de </a:t>
            </a:r>
            <a:r>
              <a:rPr lang="fr-FR" b="1" dirty="0">
                <a:solidFill>
                  <a:srgbClr val="FF0000"/>
                </a:solidFill>
                <a:effectLst>
                  <a:outerShdw blurRad="38100" dist="38100" dir="2700000" algn="tl">
                    <a:srgbClr val="000000">
                      <a:alpha val="43137"/>
                    </a:srgbClr>
                  </a:outerShdw>
                </a:effectLst>
              </a:rPr>
              <a:t>son établissement de santé est un </a:t>
            </a:r>
            <a:r>
              <a:rPr lang="fr-FR" b="1" dirty="0">
                <a:solidFill>
                  <a:srgbClr val="FF0000"/>
                </a:solidFill>
                <a:effectLst>
                  <a:outerShdw blurRad="38100" dist="38100" dir="2700000" algn="tl">
                    <a:srgbClr val="000000">
                      <a:alpha val="43137"/>
                    </a:srgbClr>
                  </a:outerShdw>
                </a:effectLst>
                <a:highlight>
                  <a:srgbClr val="00FFFF"/>
                </a:highlight>
              </a:rPr>
              <a:t>principe fondamental de la législation sanitaire</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L'obligation de libre choix de l'établissement est </a:t>
            </a:r>
            <a:r>
              <a:rPr lang="fr-FR" b="1" dirty="0">
                <a:solidFill>
                  <a:srgbClr val="FF0000"/>
                </a:solidFill>
                <a:effectLst>
                  <a:outerShdw blurRad="38100" dist="38100" dir="2700000" algn="tl">
                    <a:srgbClr val="000000">
                      <a:alpha val="43137"/>
                    </a:srgbClr>
                  </a:outerShdw>
                </a:effectLst>
              </a:rPr>
              <a:t>le prolongement dans un cadre organisé </a:t>
            </a:r>
            <a:r>
              <a:rPr lang="fr-FR" b="1" dirty="0">
                <a:solidFill>
                  <a:schemeClr val="tx1"/>
                </a:solidFill>
                <a:effectLst>
                  <a:outerShdw blurRad="38100" dist="38100" dir="2700000" algn="tl">
                    <a:srgbClr val="000000">
                      <a:alpha val="43137"/>
                    </a:srgbClr>
                  </a:outerShdw>
                </a:effectLst>
              </a:rPr>
              <a:t>de l'obligation déontologique des praticiens qui doivent </a:t>
            </a:r>
            <a:r>
              <a:rPr lang="fr-FR" b="1" dirty="0">
                <a:solidFill>
                  <a:srgbClr val="FF0000"/>
                </a:solidFill>
                <a:effectLst>
                  <a:outerShdw blurRad="38100" dist="38100" dir="2700000" algn="tl">
                    <a:srgbClr val="000000">
                      <a:alpha val="43137"/>
                    </a:srgbClr>
                  </a:outerShdw>
                </a:effectLst>
              </a:rPr>
              <a:t>respecter le droit que possède toute personne </a:t>
            </a:r>
            <a:r>
              <a:rPr lang="fr-FR" b="1" dirty="0">
                <a:solidFill>
                  <a:schemeClr val="tx1"/>
                </a:solidFill>
                <a:effectLst>
                  <a:outerShdw blurRad="38100" dist="38100" dir="2700000" algn="tl">
                    <a:srgbClr val="000000">
                      <a:alpha val="43137"/>
                    </a:srgbClr>
                  </a:outerShdw>
                </a:effectLst>
              </a:rPr>
              <a:t>de choisir </a:t>
            </a:r>
            <a:r>
              <a:rPr lang="fr-FR" b="1" dirty="0">
                <a:solidFill>
                  <a:schemeClr val="tx1"/>
                </a:solidFill>
                <a:effectLst>
                  <a:outerShdw blurRad="38100" dist="38100" dir="2700000" algn="tl">
                    <a:srgbClr val="000000">
                      <a:alpha val="43137"/>
                    </a:srgbClr>
                  </a:outerShdw>
                </a:effectLst>
                <a:highlight>
                  <a:srgbClr val="FFFF00"/>
                </a:highlight>
              </a:rPr>
              <a:t>librement son médecin </a:t>
            </a:r>
            <a:r>
              <a:rPr lang="fr-FR" b="1" dirty="0">
                <a:solidFill>
                  <a:schemeClr val="tx1"/>
                </a:solidFill>
                <a:effectLst>
                  <a:outerShdw blurRad="38100" dist="38100" dir="2700000" algn="tl">
                    <a:srgbClr val="000000">
                      <a:alpha val="43137"/>
                    </a:srgbClr>
                  </a:outerShdw>
                </a:effectLst>
              </a:rPr>
              <a:t>et qui doivent lui faciliter l'exercice de ce droit.</a:t>
            </a:r>
          </a:p>
        </p:txBody>
      </p:sp>
    </p:spTree>
    <p:extLst>
      <p:ext uri="{BB962C8B-B14F-4D97-AF65-F5344CB8AC3E}">
        <p14:creationId xmlns:p14="http://schemas.microsoft.com/office/powerpoint/2010/main" val="8329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62DB19-7278-48E7-B629-5502C0C9647A}"/>
              </a:ext>
            </a:extLst>
          </p:cNvPr>
          <p:cNvSpPr>
            <a:spLocks noGrp="1"/>
          </p:cNvSpPr>
          <p:nvPr>
            <p:ph type="title"/>
          </p:nvPr>
        </p:nvSpPr>
        <p:spPr>
          <a:xfrm>
            <a:off x="677334" y="609600"/>
            <a:ext cx="8596668" cy="726831"/>
          </a:xfrm>
        </p:spPr>
        <p:txBody>
          <a:bodyPr>
            <a:normAutofit/>
          </a:bodyPr>
          <a:lstStyle/>
          <a:p>
            <a:r>
              <a:rPr lang="fr-FR" sz="2400" b="1" dirty="0">
                <a:solidFill>
                  <a:srgbClr val="002060"/>
                </a:solidFill>
                <a:effectLst>
                  <a:outerShdw blurRad="38100" dist="38100" dir="2700000" algn="tl">
                    <a:srgbClr val="000000">
                      <a:alpha val="43137"/>
                    </a:srgbClr>
                  </a:outerShdw>
                </a:effectLst>
              </a:rPr>
              <a:t>Paragraphe1 : Les conditions du consentement.</a:t>
            </a:r>
          </a:p>
        </p:txBody>
      </p:sp>
      <p:sp>
        <p:nvSpPr>
          <p:cNvPr id="3" name="Espace réservé du contenu 2">
            <a:extLst>
              <a:ext uri="{FF2B5EF4-FFF2-40B4-BE49-F238E27FC236}">
                <a16:creationId xmlns:a16="http://schemas.microsoft.com/office/drawing/2014/main" id="{9AD8EF5F-E5E3-417A-B32B-0DEB8FE7AC1D}"/>
              </a:ext>
            </a:extLst>
          </p:cNvPr>
          <p:cNvSpPr>
            <a:spLocks noGrp="1"/>
          </p:cNvSpPr>
          <p:nvPr>
            <p:ph idx="1"/>
          </p:nvPr>
        </p:nvSpPr>
        <p:spPr>
          <a:xfrm>
            <a:off x="677334" y="1167618"/>
            <a:ext cx="8596668" cy="5430129"/>
          </a:xfrm>
        </p:spPr>
        <p:txBody>
          <a:bodyPr>
            <a:normAutofit/>
          </a:bodyPr>
          <a:lstStyle/>
          <a:p>
            <a:r>
              <a:rPr lang="fr-FR" b="1" dirty="0">
                <a:solidFill>
                  <a:schemeClr val="tx1"/>
                </a:solidFill>
                <a:effectLst>
                  <a:outerShdw blurRad="38100" dist="38100" dir="2700000" algn="tl">
                    <a:srgbClr val="000000">
                      <a:alpha val="43137"/>
                    </a:srgbClr>
                  </a:outerShdw>
                </a:effectLst>
                <a:highlight>
                  <a:srgbClr val="00FF00"/>
                </a:highlight>
              </a:rPr>
              <a:t>Au M</a:t>
            </a:r>
            <a:r>
              <a:rPr lang="fr-FR" b="1" dirty="0">
                <a:solidFill>
                  <a:schemeClr val="tx1"/>
                </a:solidFill>
                <a:effectLst>
                  <a:outerShdw blurRad="38100" dist="38100" dir="2700000" algn="tl">
                    <a:srgbClr val="000000">
                      <a:alpha val="43137"/>
                    </a:srgbClr>
                  </a:outerShdw>
                </a:effectLst>
                <a:highlight>
                  <a:srgbClr val="FF0000"/>
                </a:highlight>
              </a:rPr>
              <a:t>aroc</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FF0000"/>
                </a:solidFill>
                <a:effectLst>
                  <a:outerShdw blurRad="38100" dist="38100" dir="2700000" algn="tl">
                    <a:srgbClr val="000000">
                      <a:alpha val="43137"/>
                    </a:srgbClr>
                  </a:outerShdw>
                </a:effectLst>
                <a:highlight>
                  <a:srgbClr val="FFFF00"/>
                </a:highlight>
              </a:rPr>
              <a:t>le consentement ne figure dans aucune loi, exception faites des textes relatifs à la transfusion sanguine</a:t>
            </a:r>
            <a:r>
              <a:rPr lang="fr-FR" b="1" dirty="0">
                <a:solidFill>
                  <a:schemeClr val="tx1"/>
                </a:solidFill>
                <a:effectLst>
                  <a:outerShdw blurRad="38100" dist="38100" dir="2700000" algn="tl">
                    <a:srgbClr val="000000">
                      <a:alpha val="43137"/>
                    </a:srgbClr>
                  </a:outerShdw>
                </a:effectLst>
              </a:rPr>
              <a:t> et </a:t>
            </a:r>
            <a:r>
              <a:rPr lang="fr-FR" b="1" dirty="0">
                <a:solidFill>
                  <a:srgbClr val="FF0000"/>
                </a:solidFill>
                <a:effectLst>
                  <a:outerShdw blurRad="38100" dist="38100" dir="2700000" algn="tl">
                    <a:srgbClr val="000000">
                      <a:alpha val="43137"/>
                    </a:srgbClr>
                  </a:outerShdw>
                </a:effectLst>
                <a:highlight>
                  <a:srgbClr val="FFFF00"/>
                </a:highlight>
              </a:rPr>
              <a:t>la transplantation d'organes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En dehors de ces cas, </a:t>
            </a:r>
            <a:r>
              <a:rPr lang="fr-FR" b="1" dirty="0">
                <a:solidFill>
                  <a:srgbClr val="FF0000"/>
                </a:solidFill>
                <a:effectLst>
                  <a:outerShdw blurRad="38100" dist="38100" dir="2700000" algn="tl">
                    <a:srgbClr val="000000">
                      <a:alpha val="43137"/>
                    </a:srgbClr>
                  </a:outerShdw>
                </a:effectLst>
              </a:rPr>
              <a:t>le médecin se comporte selon les règles professionnelles et déontologiques.</a:t>
            </a:r>
          </a:p>
          <a:p>
            <a:pPr algn="just"/>
            <a:r>
              <a:rPr lang="fr-FR" b="1" dirty="0">
                <a:solidFill>
                  <a:schemeClr val="tx1"/>
                </a:solidFill>
                <a:effectLst>
                  <a:outerShdw blurRad="38100" dist="38100" dir="2700000" algn="tl">
                    <a:srgbClr val="000000">
                      <a:alpha val="43137"/>
                    </a:srgbClr>
                  </a:outerShdw>
                </a:effectLst>
              </a:rPr>
              <a:t>Cependant, </a:t>
            </a:r>
            <a:r>
              <a:rPr lang="fr-FR" b="1" dirty="0">
                <a:solidFill>
                  <a:srgbClr val="FF0000"/>
                </a:solidFill>
                <a:effectLst>
                  <a:outerShdw blurRad="38100" dist="38100" dir="2700000" algn="tl">
                    <a:srgbClr val="000000">
                      <a:alpha val="43137"/>
                    </a:srgbClr>
                  </a:outerShdw>
                </a:effectLst>
              </a:rPr>
              <a:t>cet état de fait est amené à changer</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Le droit du patient au consentement éclairé deviendra obligatoire.</a:t>
            </a:r>
            <a:r>
              <a:rPr lang="fr-FR" b="1" dirty="0">
                <a:solidFill>
                  <a:schemeClr val="tx1"/>
                </a:solidFill>
                <a:effectLst>
                  <a:outerShdw blurRad="38100" dist="38100" dir="2700000" algn="tl">
                    <a:srgbClr val="000000">
                      <a:alpha val="43137"/>
                    </a:srgbClr>
                  </a:outerShdw>
                </a:effectLst>
              </a:rPr>
              <a:t> </a:t>
            </a:r>
          </a:p>
          <a:p>
            <a:pPr algn="just">
              <a:buClr>
                <a:srgbClr val="0070C0"/>
              </a:buClr>
              <a:buSzPct val="180000"/>
              <a:buFont typeface="Trebuchet MS" panose="020B0603020202020204" pitchFamily="34" charset="0"/>
              <a:buChar char="¢"/>
            </a:pPr>
            <a:r>
              <a:rPr lang="fr-FR" b="1" dirty="0">
                <a:solidFill>
                  <a:schemeClr val="tx1"/>
                </a:solidFill>
                <a:effectLst>
                  <a:outerShdw blurRad="38100" dist="38100" dir="2700000" algn="tl">
                    <a:srgbClr val="000000">
                      <a:alpha val="43137"/>
                    </a:srgbClr>
                  </a:outerShdw>
                </a:effectLst>
              </a:rPr>
              <a:t>Un </a:t>
            </a:r>
            <a:r>
              <a:rPr lang="fr-FR" b="1" dirty="0">
                <a:solidFill>
                  <a:srgbClr val="FF0000"/>
                </a:solidFill>
                <a:effectLst>
                  <a:outerShdw blurRad="38100" dist="38100" dir="2700000" algn="tl">
                    <a:srgbClr val="000000">
                      <a:alpha val="43137"/>
                    </a:srgbClr>
                  </a:outerShdw>
                </a:effectLst>
              </a:rPr>
              <a:t>projet de loi a été dans ce sens soumis au secrétariat général du gouvernement où le consentement deviendra une obligation pour le professionnel de santé avant tout acte.</a:t>
            </a:r>
            <a:endParaRPr lang="fr-FR" b="1" dirty="0">
              <a:solidFill>
                <a:schemeClr val="tx1"/>
              </a:solidFill>
              <a:effectLst>
                <a:outerShdw blurRad="38100" dist="38100" dir="2700000" algn="tl">
                  <a:srgbClr val="000000">
                    <a:alpha val="43137"/>
                  </a:srgbClr>
                </a:outerShdw>
              </a:effectLst>
            </a:endParaRPr>
          </a:p>
          <a:p>
            <a:pPr algn="just">
              <a:buClr>
                <a:srgbClr val="0070C0"/>
              </a:buClr>
              <a:buSzPct val="180000"/>
              <a:buFont typeface="Trebuchet MS" panose="020B0603020202020204" pitchFamily="34" charset="0"/>
              <a:buChar char="¢"/>
            </a:pPr>
            <a:r>
              <a:rPr lang="fr-FR" b="1" dirty="0">
                <a:solidFill>
                  <a:schemeClr val="tx1"/>
                </a:solidFill>
                <a:effectLst>
                  <a:outerShdw blurRad="38100" dist="38100" dir="2700000" algn="tl">
                    <a:srgbClr val="000000">
                      <a:alpha val="43137"/>
                    </a:srgbClr>
                  </a:outerShdw>
                </a:effectLst>
              </a:rPr>
              <a:t>Par ailleurs, </a:t>
            </a:r>
            <a:r>
              <a:rPr lang="fr-FR" b="1" dirty="0">
                <a:solidFill>
                  <a:srgbClr val="FF0000"/>
                </a:solidFill>
                <a:effectLst>
                  <a:outerShdw blurRad="38100" dist="38100" dir="2700000" algn="tl">
                    <a:srgbClr val="000000">
                      <a:alpha val="43137"/>
                    </a:srgbClr>
                  </a:outerShdw>
                </a:effectLst>
                <a:highlight>
                  <a:srgbClr val="FFFF00"/>
                </a:highlight>
              </a:rPr>
              <a:t>l 'exercice de la faculté de donner son consentement à des actes médicaux ou chirurgicaux </a:t>
            </a:r>
            <a:r>
              <a:rPr lang="fr-FR" b="1" dirty="0">
                <a:solidFill>
                  <a:srgbClr val="FF0000"/>
                </a:solidFill>
                <a:effectLst>
                  <a:outerShdw blurRad="38100" dist="38100" dir="2700000" algn="tl">
                    <a:srgbClr val="000000">
                      <a:alpha val="43137"/>
                    </a:srgbClr>
                  </a:outerShdw>
                </a:effectLst>
                <a:highlight>
                  <a:srgbClr val="00FF00"/>
                </a:highlight>
              </a:rPr>
              <a:t>obéit à des conditions de portées </a:t>
            </a:r>
            <a:r>
              <a:rPr lang="fr-FR" b="1" dirty="0">
                <a:solidFill>
                  <a:srgbClr val="FF0000"/>
                </a:solidFill>
                <a:effectLst>
                  <a:outerShdw blurRad="38100" dist="38100" dir="2700000" algn="tl">
                    <a:srgbClr val="000000">
                      <a:alpha val="43137"/>
                    </a:srgbClr>
                  </a:outerShdw>
                </a:effectLst>
                <a:highlight>
                  <a:srgbClr val="FFFF00"/>
                </a:highlight>
              </a:rPr>
              <a:t>internationales, visant la garantie et la protection des droits du patient</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77333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3ADFFA-9992-4C92-B590-6ABC1118B68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0F0880D-206F-416D-9AD3-B81587E5B32B}"/>
              </a:ext>
            </a:extLst>
          </p:cNvPr>
          <p:cNvSpPr>
            <a:spLocks noGrp="1"/>
          </p:cNvSpPr>
          <p:nvPr>
            <p:ph idx="1"/>
          </p:nvPr>
        </p:nvSpPr>
        <p:spPr/>
        <p:txBody>
          <a:bodyPr/>
          <a:lstStyle/>
          <a:p>
            <a:pPr algn="just">
              <a:buClr>
                <a:srgbClr val="00B0F0"/>
              </a:buClr>
              <a:buSzPct val="161000"/>
              <a:buFont typeface="Trebuchet MS" panose="020B0603020202020204" pitchFamily="34" charset="0"/>
              <a:buChar char="¥"/>
            </a:pPr>
            <a:r>
              <a:rPr lang="fr-FR" b="1" dirty="0">
                <a:solidFill>
                  <a:schemeClr val="tx1"/>
                </a:solidFill>
                <a:effectLst>
                  <a:outerShdw blurRad="38100" dist="38100" dir="2700000" algn="tl">
                    <a:srgbClr val="000000">
                      <a:alpha val="43137"/>
                    </a:srgbClr>
                  </a:outerShdw>
                </a:effectLst>
              </a:rPr>
              <a:t>Tout d'abord, Il convient </a:t>
            </a:r>
            <a:r>
              <a:rPr lang="fr-FR" b="1" dirty="0">
                <a:solidFill>
                  <a:schemeClr val="tx1"/>
                </a:solidFill>
                <a:effectLst>
                  <a:outerShdw blurRad="38100" dist="38100" dir="2700000" algn="tl">
                    <a:srgbClr val="000000">
                      <a:alpha val="43137"/>
                    </a:srgbClr>
                  </a:outerShdw>
                </a:effectLst>
                <a:highlight>
                  <a:srgbClr val="00FF00"/>
                </a:highlight>
              </a:rPr>
              <a:t>que le patient se trouve en état de consentir</a:t>
            </a:r>
            <a:r>
              <a:rPr lang="fr-FR" b="1" dirty="0">
                <a:solidFill>
                  <a:schemeClr val="tx1"/>
                </a:solidFill>
                <a:effectLst>
                  <a:outerShdw blurRad="38100" dist="38100" dir="2700000" algn="tl">
                    <a:srgbClr val="000000">
                      <a:alpha val="43137"/>
                    </a:srgbClr>
                  </a:outerShdw>
                </a:effectLst>
              </a:rPr>
              <a:t>. C'est bien entendu </a:t>
            </a:r>
            <a:r>
              <a:rPr lang="fr-FR" b="1" dirty="0">
                <a:solidFill>
                  <a:schemeClr val="tx1"/>
                </a:solidFill>
                <a:effectLst>
                  <a:outerShdw blurRad="38100" dist="38100" dir="2700000" algn="tl">
                    <a:srgbClr val="000000">
                      <a:alpha val="43137"/>
                    </a:srgbClr>
                  </a:outerShdw>
                </a:effectLst>
                <a:highlight>
                  <a:srgbClr val="00FF00"/>
                </a:highlight>
              </a:rPr>
              <a:t>son état mental qui est visé</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C00000"/>
                </a:solidFill>
                <a:effectLst>
                  <a:outerShdw blurRad="38100" dist="38100" dir="2700000" algn="tl">
                    <a:srgbClr val="000000">
                      <a:alpha val="43137"/>
                    </a:srgbClr>
                  </a:outerShdw>
                </a:effectLst>
                <a:highlight>
                  <a:srgbClr val="FFFF00"/>
                </a:highlight>
              </a:rPr>
              <a:t>Ensuite, ce consentement doit être :</a:t>
            </a:r>
          </a:p>
          <a:p>
            <a:pPr marL="0" indent="0" algn="just">
              <a:buNone/>
            </a:pPr>
            <a:r>
              <a:rPr lang="fr-FR" b="1" dirty="0">
                <a:solidFill>
                  <a:schemeClr val="tx1"/>
                </a:solidFill>
                <a:effectLst>
                  <a:outerShdw blurRad="38100" dist="38100" dir="2700000" algn="tl">
                    <a:srgbClr val="000000">
                      <a:alpha val="43137"/>
                    </a:srgbClr>
                  </a:outerShdw>
                </a:effectLst>
              </a:rPr>
              <a:t>1- </a:t>
            </a:r>
            <a:r>
              <a:rPr lang="fr-FR" b="1" dirty="0">
                <a:solidFill>
                  <a:srgbClr val="0070C0"/>
                </a:solidFill>
                <a:effectLst>
                  <a:outerShdw blurRad="38100" dist="38100" dir="2700000" algn="tl">
                    <a:srgbClr val="000000">
                      <a:alpha val="43137"/>
                    </a:srgbClr>
                  </a:outerShdw>
                </a:effectLst>
              </a:rPr>
              <a:t>Libre et éclairé </a:t>
            </a:r>
            <a:r>
              <a:rPr lang="fr-FR" b="1" dirty="0">
                <a:solidFill>
                  <a:schemeClr val="tx1"/>
                </a:solidFill>
                <a:effectLst>
                  <a:outerShdw blurRad="38100" dist="38100" dir="2700000" algn="tl">
                    <a:srgbClr val="000000">
                      <a:alpha val="43137"/>
                    </a:srgbClr>
                  </a:outerShdw>
                </a:effectLst>
              </a:rPr>
              <a:t>: C'est ainsi qu' un consentement </a:t>
            </a:r>
            <a:r>
              <a:rPr lang="fr-FR" b="1" dirty="0">
                <a:solidFill>
                  <a:srgbClr val="FF0000"/>
                </a:solidFill>
                <a:effectLst>
                  <a:outerShdw blurRad="38100" dist="38100" dir="2700000" algn="tl">
                    <a:srgbClr val="000000">
                      <a:alpha val="43137"/>
                    </a:srgbClr>
                  </a:outerShdw>
                </a:effectLst>
              </a:rPr>
              <a:t>obtenu sous l'influence de l 'erreur, du dol ou de la violence</a:t>
            </a:r>
            <a:r>
              <a:rPr lang="fr-FR" b="1" dirty="0">
                <a:solidFill>
                  <a:schemeClr val="tx1"/>
                </a:solidFill>
                <a:effectLst>
                  <a:outerShdw blurRad="38100" dist="38100" dir="2700000" algn="tl">
                    <a:srgbClr val="000000">
                      <a:alpha val="43137"/>
                    </a:srgbClr>
                  </a:outerShdw>
                </a:effectLst>
              </a:rPr>
              <a:t>, est </a:t>
            </a:r>
            <a:r>
              <a:rPr lang="fr-FR" b="1" dirty="0">
                <a:solidFill>
                  <a:srgbClr val="FF0000"/>
                </a:solidFill>
                <a:effectLst>
                  <a:outerShdw blurRad="38100" dist="38100" dir="2700000" algn="tl">
                    <a:srgbClr val="000000">
                      <a:alpha val="43137"/>
                    </a:srgbClr>
                  </a:outerShdw>
                </a:effectLst>
              </a:rPr>
              <a:t>vicié </a:t>
            </a:r>
            <a:r>
              <a:rPr lang="fr-FR" b="1" dirty="0">
                <a:solidFill>
                  <a:schemeClr val="tx1"/>
                </a:solidFill>
                <a:effectLst>
                  <a:outerShdw blurRad="38100" dist="38100" dir="2700000" algn="tl">
                    <a:srgbClr val="000000">
                      <a:alpha val="43137"/>
                    </a:srgbClr>
                  </a:outerShdw>
                </a:effectLst>
              </a:rPr>
              <a:t>et n 'est pas par conséquent considéré comme consentement valide</a:t>
            </a:r>
            <a:r>
              <a:rPr lang="fr-FR" b="1" dirty="0">
                <a:solidFill>
                  <a:srgbClr val="FF0000"/>
                </a:solidFill>
                <a:effectLst>
                  <a:outerShdw blurRad="38100" dist="38100" dir="2700000" algn="tl">
                    <a:srgbClr val="000000">
                      <a:alpha val="43137"/>
                    </a:srgbClr>
                  </a:outerShdw>
                </a:effectLst>
                <a:highlight>
                  <a:srgbClr val="FFFF00"/>
                </a:highlight>
              </a:rPr>
              <a:t>(article 38 et 39 du code marocain des obligations et des contrats ).</a:t>
            </a:r>
            <a:endParaRPr lang="fr-FR" b="1" dirty="0">
              <a:solidFill>
                <a:schemeClr val="tx1"/>
              </a:solidFill>
              <a:effectLst>
                <a:outerShdw blurRad="38100" dist="38100" dir="2700000" algn="tl">
                  <a:srgbClr val="000000">
                    <a:alpha val="43137"/>
                  </a:srgbClr>
                </a:outerShdw>
              </a:effectLst>
            </a:endParaRPr>
          </a:p>
          <a:p>
            <a:endParaRPr lang="fr-FR" dirty="0"/>
          </a:p>
        </p:txBody>
      </p:sp>
    </p:spTree>
    <p:extLst>
      <p:ext uri="{BB962C8B-B14F-4D97-AF65-F5344CB8AC3E}">
        <p14:creationId xmlns:p14="http://schemas.microsoft.com/office/powerpoint/2010/main" val="162937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774E0A-53AA-4DB0-9A6B-B41B0A22679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7F14F31-F4DC-4634-93CA-BF8138A5C2CB}"/>
              </a:ext>
            </a:extLst>
          </p:cNvPr>
          <p:cNvSpPr>
            <a:spLocks noGrp="1"/>
          </p:cNvSpPr>
          <p:nvPr>
            <p:ph idx="1"/>
          </p:nvPr>
        </p:nvSpPr>
        <p:spPr/>
        <p:txBody>
          <a:bodyPr/>
          <a:lstStyle/>
          <a:p>
            <a:pPr algn="just"/>
            <a:r>
              <a:rPr lang="fr-FR" b="1" dirty="0">
                <a:solidFill>
                  <a:srgbClr val="0070C0"/>
                </a:solidFill>
                <a:effectLst>
                  <a:outerShdw blurRad="38100" dist="38100" dir="2700000" algn="tl">
                    <a:srgbClr val="000000">
                      <a:alpha val="43137"/>
                    </a:srgbClr>
                  </a:outerShdw>
                </a:effectLst>
              </a:rPr>
              <a:t>2-Consentement renouvelé: </a:t>
            </a:r>
          </a:p>
          <a:p>
            <a:pPr algn="just"/>
            <a:r>
              <a:rPr lang="fr-FR" b="1" dirty="0">
                <a:solidFill>
                  <a:schemeClr val="tx1"/>
                </a:solidFill>
                <a:effectLst>
                  <a:outerShdw blurRad="38100" dist="38100" dir="2700000" algn="tl">
                    <a:srgbClr val="000000">
                      <a:alpha val="43137"/>
                    </a:srgbClr>
                  </a:outerShdw>
                </a:effectLst>
              </a:rPr>
              <a:t>Le consentement du patient </a:t>
            </a:r>
            <a:r>
              <a:rPr lang="fr-FR" b="1" dirty="0">
                <a:solidFill>
                  <a:srgbClr val="FF0000"/>
                </a:solidFill>
                <a:effectLst>
                  <a:outerShdw blurRad="38100" dist="38100" dir="2700000" algn="tl">
                    <a:srgbClr val="000000">
                      <a:alpha val="43137"/>
                    </a:srgbClr>
                  </a:outerShdw>
                </a:effectLst>
              </a:rPr>
              <a:t>ne peut pas être recueilli au moment de l'admission et valoir pour tous les actes subis par le malade durant son séjour à l'hôpital.</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Le consentement devra être </a:t>
            </a:r>
            <a:r>
              <a:rPr lang="fr-FR" b="1" dirty="0">
                <a:solidFill>
                  <a:srgbClr val="C00000"/>
                </a:solidFill>
                <a:effectLst>
                  <a:outerShdw blurRad="38100" dist="38100" dir="2700000" algn="tl">
                    <a:srgbClr val="000000">
                      <a:alpha val="43137"/>
                    </a:srgbClr>
                  </a:outerShdw>
                </a:effectLst>
                <a:highlight>
                  <a:srgbClr val="FFFF00"/>
                </a:highlight>
              </a:rPr>
              <a:t>donné pour un ou plusieurs actes précis et ne pourra autoriser un médecin ou chirurgien à pratiquer une intervention non prévue</a:t>
            </a:r>
            <a:r>
              <a:rPr lang="fr-FR" b="1" dirty="0">
                <a:solidFill>
                  <a:schemeClr val="tx1"/>
                </a:solidFill>
                <a:effectLst>
                  <a:outerShdw blurRad="38100" dist="38100" dir="2700000" algn="tl">
                    <a:srgbClr val="000000">
                      <a:alpha val="43137"/>
                    </a:srgbClr>
                  </a:outerShdw>
                </a:effectLst>
              </a:rPr>
              <a:t> quelle qu'en soit par ailleurs l'opportunité.</a:t>
            </a:r>
          </a:p>
        </p:txBody>
      </p:sp>
    </p:spTree>
    <p:extLst>
      <p:ext uri="{BB962C8B-B14F-4D97-AF65-F5344CB8AC3E}">
        <p14:creationId xmlns:p14="http://schemas.microsoft.com/office/powerpoint/2010/main" val="3270207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487E7-264D-4102-8862-814541620635}"/>
              </a:ext>
            </a:extLst>
          </p:cNvPr>
          <p:cNvSpPr>
            <a:spLocks noGrp="1"/>
          </p:cNvSpPr>
          <p:nvPr>
            <p:ph type="title"/>
          </p:nvPr>
        </p:nvSpPr>
        <p:spPr>
          <a:xfrm>
            <a:off x="677334" y="609600"/>
            <a:ext cx="8596668" cy="656492"/>
          </a:xfrm>
        </p:spPr>
        <p:txBody>
          <a:bodyPr>
            <a:normAutofit/>
          </a:bodyPr>
          <a:lstStyle/>
          <a:p>
            <a:r>
              <a:rPr lang="fr-FR" sz="2400" b="1" dirty="0">
                <a:solidFill>
                  <a:srgbClr val="002060"/>
                </a:solidFill>
                <a:effectLst>
                  <a:outerShdw blurRad="38100" dist="38100" dir="2700000" algn="tl">
                    <a:srgbClr val="000000">
                      <a:alpha val="43137"/>
                    </a:srgbClr>
                  </a:outerShdw>
                </a:effectLst>
              </a:rPr>
              <a:t>Paragraphe  2 : La délivrance de l'information médicale.</a:t>
            </a:r>
          </a:p>
        </p:txBody>
      </p:sp>
      <p:sp>
        <p:nvSpPr>
          <p:cNvPr id="3" name="Espace réservé du contenu 2">
            <a:extLst>
              <a:ext uri="{FF2B5EF4-FFF2-40B4-BE49-F238E27FC236}">
                <a16:creationId xmlns:a16="http://schemas.microsoft.com/office/drawing/2014/main" id="{4647FE0F-D61A-4F65-81F2-139680069080}"/>
              </a:ext>
            </a:extLst>
          </p:cNvPr>
          <p:cNvSpPr>
            <a:spLocks noGrp="1"/>
          </p:cNvSpPr>
          <p:nvPr>
            <p:ph idx="1"/>
          </p:nvPr>
        </p:nvSpPr>
        <p:spPr>
          <a:xfrm>
            <a:off x="677334" y="1266092"/>
            <a:ext cx="8596668" cy="5591908"/>
          </a:xfrm>
        </p:spPr>
        <p:txBody>
          <a:bodyPr>
            <a:normAutofit/>
          </a:bodyPr>
          <a:lstStyle/>
          <a:p>
            <a:pPr>
              <a:buClr>
                <a:schemeClr val="accent3">
                  <a:lumMod val="75000"/>
                </a:schemeClr>
              </a:buClr>
              <a:buSzPct val="190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rPr>
              <a:t>Le fondement de cette </a:t>
            </a:r>
            <a:r>
              <a:rPr lang="fr-FR" b="1" dirty="0">
                <a:solidFill>
                  <a:srgbClr val="FF0000"/>
                </a:solidFill>
                <a:effectLst>
                  <a:outerShdw blurRad="38100" dist="38100" dir="2700000" algn="tl">
                    <a:srgbClr val="000000">
                      <a:alpha val="43137"/>
                    </a:srgbClr>
                  </a:outerShdw>
                </a:effectLst>
                <a:highlight>
                  <a:srgbClr val="FFFF00"/>
                </a:highlight>
              </a:rPr>
              <a:t>obligation d' informer le patient réside d' une part dans la nécessité de mettre ce dernier en situation d' exercer de façon raisonnée son droit à disposer de lui-même</a:t>
            </a:r>
            <a:r>
              <a:rPr lang="fr-FR" b="1" dirty="0">
                <a:solidFill>
                  <a:schemeClr val="tx1"/>
                </a:solidFill>
                <a:effectLst>
                  <a:outerShdw blurRad="38100" dist="38100" dir="2700000" algn="tl">
                    <a:srgbClr val="000000">
                      <a:alpha val="43137"/>
                    </a:srgbClr>
                  </a:outerShdw>
                </a:effectLst>
                <a:highlight>
                  <a:srgbClr val="FFFF00"/>
                </a:highlight>
              </a:rPr>
              <a:t>.</a:t>
            </a:r>
            <a:endParaRPr lang="fr-FR" b="1" dirty="0">
              <a:solidFill>
                <a:schemeClr val="tx1"/>
              </a:solidFill>
              <a:effectLst>
                <a:outerShdw blurRad="38100" dist="38100" dir="2700000" algn="tl">
                  <a:srgbClr val="000000">
                    <a:alpha val="43137"/>
                  </a:srgbClr>
                </a:outerShdw>
              </a:effectLst>
            </a:endParaRPr>
          </a:p>
          <a:p>
            <a:pPr>
              <a:buClr>
                <a:schemeClr val="accent3">
                  <a:lumMod val="75000"/>
                </a:schemeClr>
              </a:buClr>
              <a:buSzPct val="190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rPr>
              <a:t> d'autre part, </a:t>
            </a:r>
            <a:r>
              <a:rPr lang="fr-FR" b="1" dirty="0">
                <a:solidFill>
                  <a:srgbClr val="FF0000"/>
                </a:solidFill>
                <a:effectLst>
                  <a:outerShdw blurRad="38100" dist="38100" dir="2700000" algn="tl">
                    <a:srgbClr val="000000">
                      <a:alpha val="43137"/>
                    </a:srgbClr>
                  </a:outerShdw>
                </a:effectLst>
                <a:highlight>
                  <a:srgbClr val="FFFF00"/>
                </a:highlight>
              </a:rPr>
              <a:t>d' équilibrer une relation médecin-patient par nature inégalitaire.</a:t>
            </a:r>
            <a:r>
              <a:rPr lang="fr-FR" b="1" dirty="0">
                <a:solidFill>
                  <a:schemeClr val="tx1"/>
                </a:solidFill>
                <a:effectLst>
                  <a:outerShdw blurRad="38100" dist="38100" dir="2700000" algn="tl">
                    <a:srgbClr val="000000">
                      <a:alpha val="43137"/>
                    </a:srgbClr>
                  </a:outerShdw>
                </a:effectLst>
              </a:rPr>
              <a:t> </a:t>
            </a:r>
          </a:p>
          <a:p>
            <a:pPr>
              <a:buClr>
                <a:schemeClr val="accent3">
                  <a:lumMod val="75000"/>
                </a:schemeClr>
              </a:buClr>
              <a:buSzPct val="190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rPr>
              <a:t>Cette information </a:t>
            </a:r>
            <a:r>
              <a:rPr lang="fr-FR" b="1" dirty="0">
                <a:solidFill>
                  <a:srgbClr val="FF0000"/>
                </a:solidFill>
                <a:effectLst>
                  <a:outerShdw blurRad="38100" dist="38100" dir="2700000" algn="tl">
                    <a:srgbClr val="000000">
                      <a:alpha val="43137"/>
                    </a:srgbClr>
                  </a:outerShdw>
                </a:effectLst>
              </a:rPr>
              <a:t>a sa source dans </a:t>
            </a:r>
            <a:r>
              <a:rPr lang="fr-FR" b="1" dirty="0">
                <a:solidFill>
                  <a:srgbClr val="FF0000"/>
                </a:solidFill>
                <a:effectLst>
                  <a:outerShdw blurRad="38100" dist="38100" dir="2700000" algn="tl">
                    <a:srgbClr val="000000">
                      <a:alpha val="43137"/>
                    </a:srgbClr>
                  </a:outerShdw>
                </a:effectLst>
                <a:highlight>
                  <a:srgbClr val="FFFF00"/>
                </a:highlight>
              </a:rPr>
              <a:t>un déséquilibre des connaissances entre contractants.</a:t>
            </a:r>
            <a:r>
              <a:rPr lang="fr-FR" b="1" dirty="0">
                <a:solidFill>
                  <a:schemeClr val="tx1"/>
                </a:solidFill>
                <a:effectLst>
                  <a:outerShdw blurRad="38100" dist="38100" dir="2700000" algn="tl">
                    <a:srgbClr val="000000">
                      <a:alpha val="43137"/>
                    </a:srgbClr>
                  </a:outerShdw>
                </a:effectLst>
                <a:highlight>
                  <a:srgbClr val="FFFF00"/>
                </a:highlight>
              </a:rPr>
              <a:t> </a:t>
            </a:r>
          </a:p>
          <a:p>
            <a:pPr>
              <a:buClr>
                <a:srgbClr val="7030A0"/>
              </a:buClr>
              <a:buSzPct val="166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Elle </a:t>
            </a:r>
            <a:r>
              <a:rPr lang="fr-FR" b="1" dirty="0">
                <a:solidFill>
                  <a:srgbClr val="FF0000"/>
                </a:solidFill>
                <a:effectLst>
                  <a:outerShdw blurRad="38100" dist="38100" dir="2700000" algn="tl">
                    <a:srgbClr val="000000">
                      <a:alpha val="43137"/>
                    </a:srgbClr>
                  </a:outerShdw>
                </a:effectLst>
              </a:rPr>
              <a:t>suppose du coté du médecin débiteur :</a:t>
            </a:r>
          </a:p>
          <a:p>
            <a:pPr>
              <a:buClr>
                <a:srgbClr val="7030A0"/>
              </a:buClr>
              <a:buSzPct val="166000"/>
              <a:buFont typeface="Wingdings" panose="05000000000000000000" pitchFamily="2" charset="2"/>
              <a:buChar char="v"/>
            </a:pPr>
            <a:r>
              <a:rPr lang="fr-FR" b="1" dirty="0">
                <a:solidFill>
                  <a:srgbClr val="066098"/>
                </a:solidFill>
                <a:effectLst>
                  <a:outerShdw blurRad="38100" dist="38100" dir="2700000" algn="tl">
                    <a:srgbClr val="000000">
                      <a:alpha val="43137"/>
                    </a:srgbClr>
                  </a:outerShdw>
                </a:effectLst>
              </a:rPr>
              <a:t>la connaissance d'une information </a:t>
            </a:r>
            <a:r>
              <a:rPr lang="fr-FR" b="1" dirty="0">
                <a:solidFill>
                  <a:srgbClr val="066098"/>
                </a:solidFill>
                <a:effectLst>
                  <a:outerShdw blurRad="38100" dist="38100" dir="2700000" algn="tl">
                    <a:srgbClr val="000000">
                      <a:alpha val="43137"/>
                    </a:srgbClr>
                  </a:outerShdw>
                </a:effectLst>
                <a:highlight>
                  <a:srgbClr val="FFFF00"/>
                </a:highlight>
              </a:rPr>
              <a:t>décisive</a:t>
            </a:r>
            <a:r>
              <a:rPr lang="fr-FR" b="1" dirty="0">
                <a:solidFill>
                  <a:srgbClr val="066098"/>
                </a:solidFill>
                <a:effectLst>
                  <a:outerShdw blurRad="38100" dist="38100" dir="2700000" algn="tl">
                    <a:srgbClr val="000000">
                      <a:alpha val="43137"/>
                    </a:srgbClr>
                  </a:outerShdw>
                </a:effectLst>
              </a:rPr>
              <a:t>, opposée à l'ignorance corrélative et légitime du malade créancier . </a:t>
            </a:r>
          </a:p>
          <a:p>
            <a:pPr>
              <a:buClr>
                <a:srgbClr val="7030A0"/>
              </a:buClr>
              <a:buSzPct val="166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C' est pourquoi, </a:t>
            </a:r>
            <a:r>
              <a:rPr lang="fr-FR" b="1" dirty="0">
                <a:solidFill>
                  <a:schemeClr val="tx1"/>
                </a:solidFill>
                <a:effectLst>
                  <a:outerShdw blurRad="38100" dist="38100" dir="2700000" algn="tl">
                    <a:srgbClr val="000000">
                      <a:alpha val="43137"/>
                    </a:srgbClr>
                  </a:outerShdw>
                </a:effectLst>
                <a:highlight>
                  <a:srgbClr val="00FF00"/>
                </a:highlight>
              </a:rPr>
              <a:t>le droit du patient à une information, précise et claire, quant à son état de santé est érigé en obligation pour le médecin</a:t>
            </a:r>
            <a:r>
              <a:rPr lang="fr-FR" b="1" dirty="0">
                <a:solidFill>
                  <a:schemeClr val="tx1"/>
                </a:solidFill>
                <a:effectLst>
                  <a:outerShdw blurRad="38100" dist="38100" dir="2700000" algn="tl">
                    <a:srgbClr val="000000">
                      <a:alpha val="43137"/>
                    </a:srgbClr>
                  </a:outerShdw>
                </a:effectLst>
              </a:rPr>
              <a:t>. </a:t>
            </a:r>
          </a:p>
          <a:p>
            <a:pPr>
              <a:buClr>
                <a:srgbClr val="7030A0"/>
              </a:buClr>
              <a:buSzPct val="166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Une </a:t>
            </a:r>
            <a:r>
              <a:rPr lang="fr-FR" b="1" u="sng" dirty="0">
                <a:solidFill>
                  <a:schemeClr val="tx1"/>
                </a:solidFill>
                <a:effectLst>
                  <a:outerShdw blurRad="38100" dist="38100" dir="2700000" algn="tl">
                    <a:srgbClr val="000000">
                      <a:alpha val="43137"/>
                    </a:srgbClr>
                  </a:outerShdw>
                </a:effectLst>
              </a:rPr>
              <a:t>dimension autre que médicale entre en jeu</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00FF00"/>
                </a:highlight>
              </a:rPr>
              <a:t>Elle est humaine</a:t>
            </a:r>
            <a:r>
              <a:rPr lang="fr-FR" b="1" dirty="0">
                <a:solidFill>
                  <a:schemeClr val="tx1"/>
                </a:solidFill>
                <a:effectLst>
                  <a:outerShdw blurRad="38100" dist="38100" dir="2700000" algn="tl">
                    <a:srgbClr val="000000">
                      <a:alpha val="43137"/>
                    </a:srgbClr>
                  </a:outerShdw>
                </a:effectLst>
              </a:rPr>
              <a:t>. </a:t>
            </a:r>
          </a:p>
          <a:p>
            <a:pPr>
              <a:buClr>
                <a:srgbClr val="7030A0"/>
              </a:buClr>
              <a:buSzPct val="166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Le professionnel de santé est également </a:t>
            </a:r>
            <a:r>
              <a:rPr lang="fr-FR" b="1" dirty="0">
                <a:solidFill>
                  <a:srgbClr val="FF0000"/>
                </a:solidFill>
                <a:effectLst>
                  <a:outerShdw blurRad="38100" dist="38100" dir="2700000" algn="tl">
                    <a:srgbClr val="000000">
                      <a:alpha val="43137"/>
                    </a:srgbClr>
                  </a:outerShdw>
                </a:effectLst>
                <a:highlight>
                  <a:srgbClr val="FFFF00"/>
                </a:highlight>
              </a:rPr>
              <a:t>tenu de prendre en considération le niveau socio-économique du patient et d'adapter son langage en conséquence.</a:t>
            </a:r>
          </a:p>
        </p:txBody>
      </p:sp>
    </p:spTree>
    <p:extLst>
      <p:ext uri="{BB962C8B-B14F-4D97-AF65-F5344CB8AC3E}">
        <p14:creationId xmlns:p14="http://schemas.microsoft.com/office/powerpoint/2010/main" val="1413060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93F66E-091A-4A6C-BB52-DB652A011574}"/>
              </a:ext>
            </a:extLst>
          </p:cNvPr>
          <p:cNvSpPr>
            <a:spLocks noGrp="1"/>
          </p:cNvSpPr>
          <p:nvPr>
            <p:ph type="title"/>
          </p:nvPr>
        </p:nvSpPr>
        <p:spPr>
          <a:xfrm>
            <a:off x="677334" y="609600"/>
            <a:ext cx="8596668" cy="389206"/>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722FA76D-65D1-4DED-AA2C-B0AED83E0252}"/>
              </a:ext>
            </a:extLst>
          </p:cNvPr>
          <p:cNvSpPr>
            <a:spLocks noGrp="1"/>
          </p:cNvSpPr>
          <p:nvPr>
            <p:ph idx="1"/>
          </p:nvPr>
        </p:nvSpPr>
        <p:spPr>
          <a:xfrm>
            <a:off x="677334" y="1237957"/>
            <a:ext cx="8596668" cy="5345723"/>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Cependant, </a:t>
            </a:r>
          </a:p>
          <a:p>
            <a:pPr algn="just"/>
            <a:r>
              <a:rPr lang="fr-FR" b="1" dirty="0">
                <a:solidFill>
                  <a:schemeClr val="tx1"/>
                </a:solidFill>
                <a:effectLst>
                  <a:outerShdw blurRad="38100" dist="38100" dir="2700000" algn="tl">
                    <a:srgbClr val="000000">
                      <a:alpha val="43137"/>
                    </a:srgbClr>
                  </a:outerShdw>
                </a:effectLst>
              </a:rPr>
              <a:t>on oublie dans la plupart des cas </a:t>
            </a:r>
            <a:r>
              <a:rPr lang="fr-FR" b="1" i="1" u="sng" dirty="0">
                <a:solidFill>
                  <a:srgbClr val="FF0000"/>
                </a:solidFill>
                <a:effectLst>
                  <a:outerShdw blurRad="38100" dist="38100" dir="2700000" algn="tl">
                    <a:srgbClr val="000000">
                      <a:alpha val="43137"/>
                    </a:srgbClr>
                  </a:outerShdw>
                </a:effectLst>
              </a:rPr>
              <a:t>que l'obligation d'information ne pèse pas seulement sur le médecin. </a:t>
            </a:r>
          </a:p>
          <a:p>
            <a:pPr algn="just"/>
            <a:r>
              <a:rPr lang="fr-FR" b="1" dirty="0">
                <a:solidFill>
                  <a:schemeClr val="tx1"/>
                </a:solidFill>
                <a:effectLst>
                  <a:outerShdw blurRad="38100" dist="38100" dir="2700000" algn="tl">
                    <a:srgbClr val="000000">
                      <a:alpha val="43137"/>
                    </a:srgbClr>
                  </a:outerShdw>
                </a:effectLst>
              </a:rPr>
              <a:t>Il s'agit, en effet </a:t>
            </a:r>
            <a:r>
              <a:rPr lang="fr-FR" b="1" dirty="0">
                <a:solidFill>
                  <a:srgbClr val="FF0000"/>
                </a:solidFill>
                <a:effectLst>
                  <a:outerShdw blurRad="38100" dist="38100" dir="2700000" algn="tl">
                    <a:srgbClr val="000000">
                      <a:alpha val="43137"/>
                    </a:srgbClr>
                  </a:outerShdw>
                </a:effectLst>
                <a:highlight>
                  <a:srgbClr val="FFFF00"/>
                </a:highlight>
              </a:rPr>
              <a:t>d'une obligation conjointe </a:t>
            </a:r>
            <a:r>
              <a:rPr lang="fr-FR" b="1" dirty="0">
                <a:solidFill>
                  <a:srgbClr val="FF0000"/>
                </a:solidFill>
                <a:effectLst>
                  <a:outerShdw blurRad="38100" dist="38100" dir="2700000" algn="tl">
                    <a:srgbClr val="000000">
                      <a:alpha val="43137"/>
                    </a:srgbClr>
                  </a:outerShdw>
                </a:effectLst>
              </a:rPr>
              <a:t>où même le patient est tenu de respecter. </a:t>
            </a:r>
          </a:p>
          <a:p>
            <a:pPr algn="just"/>
            <a:r>
              <a:rPr lang="fr-FR" b="1" dirty="0">
                <a:solidFill>
                  <a:schemeClr val="tx1"/>
                </a:solidFill>
                <a:effectLst>
                  <a:outerShdw blurRad="38100" dist="38100" dir="2700000" algn="tl">
                    <a:srgbClr val="000000">
                      <a:alpha val="43137"/>
                    </a:srgbClr>
                  </a:outerShdw>
                </a:effectLst>
              </a:rPr>
              <a:t>Dans le cadre du </a:t>
            </a:r>
            <a:r>
              <a:rPr lang="fr-FR" b="1" dirty="0">
                <a:solidFill>
                  <a:srgbClr val="FF0000"/>
                </a:solidFill>
                <a:effectLst>
                  <a:outerShdw blurRad="38100" dist="38100" dir="2700000" algn="tl">
                    <a:srgbClr val="000000">
                      <a:alpha val="43137"/>
                    </a:srgbClr>
                  </a:outerShdw>
                </a:effectLst>
              </a:rPr>
              <a:t>contrat particulier de soins</a:t>
            </a:r>
            <a:r>
              <a:rPr lang="fr-FR" b="1" dirty="0">
                <a:solidFill>
                  <a:schemeClr val="tx1"/>
                </a:solidFill>
                <a:effectLst>
                  <a:outerShdw blurRad="38100" dist="38100" dir="2700000" algn="tl">
                    <a:srgbClr val="000000">
                      <a:alpha val="43137"/>
                    </a:srgbClr>
                  </a:outerShdw>
                </a:effectLst>
              </a:rPr>
              <a:t>, le patient doit </a:t>
            </a:r>
            <a:r>
              <a:rPr lang="fr-FR" b="1" u="sng" dirty="0">
                <a:solidFill>
                  <a:srgbClr val="FF0000"/>
                </a:solidFill>
                <a:effectLst>
                  <a:outerShdw blurRad="38100" dist="38100" dir="2700000" algn="tl">
                    <a:srgbClr val="000000">
                      <a:alpha val="43137"/>
                    </a:srgbClr>
                  </a:outerShdw>
                </a:effectLst>
              </a:rPr>
              <a:t>donner au médecin tous les </a:t>
            </a:r>
            <a:r>
              <a:rPr lang="fr-FR" b="1" u="sng" dirty="0">
                <a:solidFill>
                  <a:srgbClr val="FF0000"/>
                </a:solidFill>
                <a:effectLst>
                  <a:outerShdw blurRad="38100" dist="38100" dir="2700000" algn="tl">
                    <a:srgbClr val="000000">
                      <a:alpha val="43137"/>
                    </a:srgbClr>
                  </a:outerShdw>
                </a:effectLst>
                <a:highlight>
                  <a:srgbClr val="FFFF00"/>
                </a:highlight>
              </a:rPr>
              <a:t>renseignements relatifs à son état de santé</a:t>
            </a:r>
            <a:r>
              <a:rPr lang="fr-FR" b="1" dirty="0">
                <a:solidFill>
                  <a:schemeClr val="tx1"/>
                </a:solidFill>
                <a:effectLst>
                  <a:outerShdw blurRad="38100" dist="38100" dir="2700000" algn="tl">
                    <a:srgbClr val="000000">
                      <a:alpha val="43137"/>
                    </a:srgbClr>
                  </a:outerShdw>
                </a:effectLst>
              </a:rPr>
              <a:t>, à ses </a:t>
            </a:r>
            <a:r>
              <a:rPr lang="fr-FR" b="1" dirty="0">
                <a:solidFill>
                  <a:srgbClr val="FF0000"/>
                </a:solidFill>
                <a:effectLst>
                  <a:outerShdw blurRad="38100" dist="38100" dir="2700000" algn="tl">
                    <a:srgbClr val="000000">
                      <a:alpha val="43137"/>
                    </a:srgbClr>
                  </a:outerShdw>
                </a:effectLst>
                <a:highlight>
                  <a:srgbClr val="FFFF00"/>
                </a:highlight>
              </a:rPr>
              <a:t>conditions de vie, à ses antécédents médicaux</a:t>
            </a:r>
            <a:r>
              <a:rPr lang="fr-FR" b="1" dirty="0">
                <a:solidFill>
                  <a:srgbClr val="FF0000"/>
                </a:solidFill>
                <a:effectLst>
                  <a:outerShdw blurRad="38100" dist="38100" dir="2700000" algn="tl">
                    <a:srgbClr val="000000">
                      <a:alpha val="43137"/>
                    </a:srgbClr>
                  </a:outerShdw>
                </a:effectLst>
              </a:rPr>
              <a:t>...</a:t>
            </a:r>
            <a:r>
              <a:rPr lang="fr-FR" b="1" dirty="0" err="1">
                <a:solidFill>
                  <a:srgbClr val="FF0000"/>
                </a:solidFill>
                <a:effectLst>
                  <a:outerShdw blurRad="38100" dist="38100" dir="2700000" algn="tl">
                    <a:srgbClr val="000000">
                      <a:alpha val="43137"/>
                    </a:srgbClr>
                  </a:outerShdw>
                </a:effectLst>
              </a:rPr>
              <a:t>etc</a:t>
            </a:r>
            <a:r>
              <a:rPr lang="fr-FR" b="1" dirty="0" err="1">
                <a:solidFill>
                  <a:schemeClr val="tx1"/>
                </a:solidFill>
                <a:effectLst>
                  <a:outerShdw blurRad="38100" dist="38100" dir="2700000" algn="tl">
                    <a:srgbClr val="000000">
                      <a:alpha val="43137"/>
                    </a:srgbClr>
                  </a:outerShdw>
                </a:effectLst>
              </a:rPr>
              <a:t>.,pour</a:t>
            </a:r>
            <a:r>
              <a:rPr lang="fr-FR" b="1" dirty="0">
                <a:solidFill>
                  <a:schemeClr val="tx1"/>
                </a:solidFill>
                <a:effectLst>
                  <a:outerShdw blurRad="38100" dist="38100" dir="2700000" algn="tl">
                    <a:srgbClr val="000000">
                      <a:alpha val="43137"/>
                    </a:srgbClr>
                  </a:outerShdw>
                </a:effectLst>
              </a:rPr>
              <a:t> lui permettre de </a:t>
            </a:r>
            <a:r>
              <a:rPr lang="fr-FR" b="1" dirty="0">
                <a:solidFill>
                  <a:srgbClr val="FF0000"/>
                </a:solidFill>
                <a:effectLst>
                  <a:outerShdw blurRad="38100" dist="38100" dir="2700000" algn="tl">
                    <a:srgbClr val="000000">
                      <a:alpha val="43137"/>
                    </a:srgbClr>
                  </a:outerShdw>
                </a:effectLst>
              </a:rPr>
              <a:t>décider du traitement administré et d'évaluer les contre-indications éventuelles.</a:t>
            </a:r>
            <a:endParaRPr lang="fr-FR" b="1" dirty="0">
              <a:solidFill>
                <a:schemeClr val="tx1"/>
              </a:solidFill>
              <a:effectLst>
                <a:outerShdw blurRad="38100" dist="38100" dir="2700000" algn="tl">
                  <a:srgbClr val="000000">
                    <a:alpha val="43137"/>
                  </a:srgbClr>
                </a:outerShdw>
              </a:effectLst>
            </a:endParaRPr>
          </a:p>
          <a:p>
            <a:pPr algn="just"/>
            <a:r>
              <a:rPr lang="fr-FR" b="1" dirty="0">
                <a:solidFill>
                  <a:schemeClr val="tx1"/>
                </a:solidFill>
                <a:effectLst>
                  <a:outerShdw blurRad="38100" dist="38100" dir="2700000" algn="tl">
                    <a:srgbClr val="000000">
                      <a:alpha val="43137"/>
                    </a:srgbClr>
                  </a:outerShdw>
                </a:effectLst>
              </a:rPr>
              <a:t>Pour autant, il ne faut pas considérer, comme a dit </a:t>
            </a:r>
            <a:r>
              <a:rPr lang="fr-FR" b="1" dirty="0">
                <a:solidFill>
                  <a:srgbClr val="00B050"/>
                </a:solidFill>
                <a:effectLst>
                  <a:outerShdw blurRad="38100" dist="38100" dir="2700000" algn="tl">
                    <a:srgbClr val="000000">
                      <a:alpha val="43137"/>
                    </a:srgbClr>
                  </a:outerShdw>
                </a:effectLst>
              </a:rPr>
              <a:t>le Doyen René </a:t>
            </a:r>
            <a:r>
              <a:rPr lang="fr-FR" b="1" dirty="0" err="1">
                <a:solidFill>
                  <a:srgbClr val="00B050"/>
                </a:solidFill>
                <a:effectLst>
                  <a:outerShdw blurRad="38100" dist="38100" dir="2700000" algn="tl">
                    <a:srgbClr val="000000">
                      <a:alpha val="43137"/>
                    </a:srgbClr>
                  </a:outerShdw>
                </a:effectLst>
              </a:rPr>
              <a:t>Savatier</a:t>
            </a:r>
            <a:r>
              <a:rPr lang="fr-FR" b="1" dirty="0">
                <a:solidFill>
                  <a:schemeClr val="tx1"/>
                </a:solidFill>
                <a:effectLst>
                  <a:outerShdw blurRad="38100" dist="38100" dir="2700000" algn="tl">
                    <a:srgbClr val="000000">
                      <a:alpha val="43137"/>
                    </a:srgbClr>
                  </a:outerShdw>
                </a:effectLst>
              </a:rPr>
              <a:t>, le malade comme </a:t>
            </a:r>
            <a:r>
              <a:rPr lang="fr-FR" b="1" dirty="0">
                <a:solidFill>
                  <a:srgbClr val="002060"/>
                </a:solidFill>
                <a:effectLst>
                  <a:outerShdw blurRad="38100" dist="38100" dir="2700000" algn="tl">
                    <a:srgbClr val="000000">
                      <a:alpha val="43137"/>
                    </a:srgbClr>
                  </a:outerShdw>
                </a:effectLst>
              </a:rPr>
              <a:t>« un enfant en état de </a:t>
            </a:r>
            <a:r>
              <a:rPr lang="fr-FR" b="1" dirty="0">
                <a:solidFill>
                  <a:srgbClr val="002060"/>
                </a:solidFill>
                <a:effectLst>
                  <a:outerShdw blurRad="38100" dist="38100" dir="2700000" algn="tl">
                    <a:srgbClr val="000000">
                      <a:alpha val="43137"/>
                    </a:srgbClr>
                  </a:outerShdw>
                </a:effectLst>
                <a:highlight>
                  <a:srgbClr val="FFFF00"/>
                </a:highlight>
              </a:rPr>
              <a:t>déficience, d'opacité intellectuelle, un mineur juridique qu'il s'agit de consoler ou d'apprivoiser</a:t>
            </a:r>
            <a:r>
              <a:rPr lang="fr-FR" b="1" dirty="0">
                <a:solidFill>
                  <a:srgbClr val="002060"/>
                </a:solidFill>
                <a:effectLst>
                  <a:outerShdw blurRad="38100" dist="38100" dir="2700000" algn="tl">
                    <a:srgbClr val="000000">
                      <a:alpha val="43137"/>
                    </a:srgbClr>
                  </a:outerShdw>
                </a:effectLst>
              </a:rPr>
              <a:t>»</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car ce serait </a:t>
            </a:r>
            <a:r>
              <a:rPr lang="fr-FR" b="1" dirty="0">
                <a:solidFill>
                  <a:schemeClr val="tx1"/>
                </a:solidFill>
                <a:effectLst>
                  <a:outerShdw blurRad="38100" dist="38100" dir="2700000" algn="tl">
                    <a:srgbClr val="000000">
                      <a:alpha val="43137"/>
                    </a:srgbClr>
                  </a:outerShdw>
                </a:effectLst>
                <a:highlight>
                  <a:srgbClr val="FFFF00"/>
                </a:highlight>
              </a:rPr>
              <a:t>donner blanc seing au médecin </a:t>
            </a:r>
            <a:r>
              <a:rPr lang="fr-FR" b="1" dirty="0">
                <a:solidFill>
                  <a:schemeClr val="tx1"/>
                </a:solidFill>
                <a:effectLst>
                  <a:outerShdw blurRad="38100" dist="38100" dir="2700000" algn="tl">
                    <a:srgbClr val="000000">
                      <a:alpha val="43137"/>
                    </a:srgbClr>
                  </a:outerShdw>
                </a:effectLst>
              </a:rPr>
              <a:t>et, de ce fait, ce serait la </a:t>
            </a:r>
            <a:r>
              <a:rPr lang="fr-FR" b="1" dirty="0">
                <a:solidFill>
                  <a:srgbClr val="FF0000"/>
                </a:solidFill>
                <a:effectLst>
                  <a:outerShdw blurRad="38100" dist="38100" dir="2700000" algn="tl">
                    <a:srgbClr val="000000">
                      <a:alpha val="43137"/>
                    </a:srgbClr>
                  </a:outerShdw>
                </a:effectLst>
                <a:highlight>
                  <a:srgbClr val="FFFF00"/>
                </a:highlight>
              </a:rPr>
              <a:t>porte ouverte à toutes les dérives</a:t>
            </a:r>
            <a:r>
              <a:rPr lang="fr-FR" b="1" dirty="0">
                <a:solidFill>
                  <a:schemeClr val="tx1"/>
                </a:solidFill>
                <a:effectLst>
                  <a:outerShdw blurRad="38100" dist="38100" dir="2700000" algn="tl">
                    <a:srgbClr val="000000">
                      <a:alpha val="43137"/>
                    </a:srgbClr>
                  </a:outerShdw>
                </a:effectLst>
              </a:rPr>
              <a:t>.</a:t>
            </a:r>
          </a:p>
          <a:p>
            <a:endParaRPr lang="fr-FR" dirty="0"/>
          </a:p>
        </p:txBody>
      </p:sp>
    </p:spTree>
    <p:extLst>
      <p:ext uri="{BB962C8B-B14F-4D97-AF65-F5344CB8AC3E}">
        <p14:creationId xmlns:p14="http://schemas.microsoft.com/office/powerpoint/2010/main" val="2837067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B58C56-4183-4C7C-91A2-B12B2EF12315}"/>
              </a:ext>
            </a:extLst>
          </p:cNvPr>
          <p:cNvSpPr>
            <a:spLocks noGrp="1"/>
          </p:cNvSpPr>
          <p:nvPr>
            <p:ph type="title"/>
          </p:nvPr>
        </p:nvSpPr>
        <p:spPr>
          <a:xfrm>
            <a:off x="677334" y="609600"/>
            <a:ext cx="8596668" cy="445477"/>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2845AAC7-6B36-4354-923F-14C64951FEB5}"/>
              </a:ext>
            </a:extLst>
          </p:cNvPr>
          <p:cNvSpPr>
            <a:spLocks noGrp="1"/>
          </p:cNvSpPr>
          <p:nvPr>
            <p:ph idx="1"/>
          </p:nvPr>
        </p:nvSpPr>
        <p:spPr>
          <a:xfrm>
            <a:off x="677334" y="1252025"/>
            <a:ext cx="8596668" cy="4789337"/>
          </a:xfrm>
        </p:spPr>
        <p:txBody>
          <a:bodyPr>
            <a:normAutofit/>
          </a:bodyPr>
          <a:lstStyle/>
          <a:p>
            <a:pPr algn="just"/>
            <a:r>
              <a:rPr lang="fr-FR" b="1" dirty="0">
                <a:solidFill>
                  <a:schemeClr val="tx1"/>
                </a:solidFill>
                <a:effectLst>
                  <a:outerShdw blurRad="38100" dist="38100" dir="2700000" algn="tl">
                    <a:srgbClr val="000000">
                      <a:alpha val="43137"/>
                    </a:srgbClr>
                  </a:outerShdw>
                </a:effectLst>
                <a:highlight>
                  <a:srgbClr val="00FF00"/>
                </a:highlight>
              </a:rPr>
              <a:t>Au </a:t>
            </a:r>
            <a:r>
              <a:rPr lang="fr-FR" b="1" dirty="0">
                <a:solidFill>
                  <a:schemeClr val="tx1"/>
                </a:solidFill>
                <a:effectLst>
                  <a:outerShdw blurRad="38100" dist="38100" dir="2700000" algn="tl">
                    <a:srgbClr val="000000">
                      <a:alpha val="43137"/>
                    </a:srgbClr>
                  </a:outerShdw>
                </a:effectLst>
                <a:highlight>
                  <a:srgbClr val="FF0000"/>
                </a:highlight>
              </a:rPr>
              <a:t>Maroc, </a:t>
            </a:r>
          </a:p>
          <a:p>
            <a:pPr algn="just"/>
            <a:r>
              <a:rPr lang="fr-FR" b="1" dirty="0">
                <a:solidFill>
                  <a:srgbClr val="C00000"/>
                </a:solidFill>
                <a:effectLst>
                  <a:outerShdw blurRad="38100" dist="38100" dir="2700000" algn="tl">
                    <a:srgbClr val="000000">
                      <a:alpha val="43137"/>
                    </a:srgbClr>
                  </a:outerShdw>
                </a:effectLst>
                <a:highlight>
                  <a:srgbClr val="FFFF00"/>
                </a:highlight>
              </a:rPr>
              <a:t>aucune indication claire et précise sur le devoir des médecins à l'information n'a été mentionnée au code de déontologie médical</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D'ailleurs, </a:t>
            </a:r>
            <a:r>
              <a:rPr lang="fr-FR" b="1" dirty="0">
                <a:solidFill>
                  <a:srgbClr val="00B050"/>
                </a:solidFill>
                <a:effectLst>
                  <a:outerShdw blurRad="38100" dist="38100" dir="2700000" algn="tl">
                    <a:srgbClr val="000000">
                      <a:alpha val="43137"/>
                    </a:srgbClr>
                  </a:outerShdw>
                </a:effectLst>
              </a:rPr>
              <a:t>l'article 24 </a:t>
            </a:r>
            <a:r>
              <a:rPr lang="fr-FR" b="1" dirty="0">
                <a:solidFill>
                  <a:srgbClr val="C00000"/>
                </a:solidFill>
                <a:effectLst>
                  <a:outerShdw blurRad="38100" dist="38100" dir="2700000" algn="tl">
                    <a:srgbClr val="000000">
                      <a:alpha val="43137"/>
                    </a:srgbClr>
                  </a:outerShdw>
                </a:effectLst>
              </a:rPr>
              <a:t>dudit code </a:t>
            </a:r>
            <a:r>
              <a:rPr lang="fr-FR" b="1" dirty="0">
                <a:solidFill>
                  <a:srgbClr val="C00000"/>
                </a:solidFill>
                <a:effectLst>
                  <a:outerShdw blurRad="38100" dist="38100" dir="2700000" algn="tl">
                    <a:srgbClr val="000000">
                      <a:alpha val="43137"/>
                    </a:srgbClr>
                  </a:outerShdw>
                </a:effectLst>
                <a:highlight>
                  <a:srgbClr val="FFFF00"/>
                </a:highlight>
              </a:rPr>
              <a:t>rappelle cette obligation seulement comme condition à la continuité du soin lorsque le médecin décide de se dégager de sa mission.</a:t>
            </a:r>
            <a:r>
              <a:rPr lang="fr-FR" b="1" dirty="0">
                <a:solidFill>
                  <a:schemeClr val="tx1"/>
                </a:solidFill>
                <a:effectLst>
                  <a:outerShdw blurRad="38100" dist="38100" dir="2700000" algn="tl">
                    <a:srgbClr val="000000">
                      <a:alpha val="43137"/>
                    </a:srgbClr>
                  </a:outerShdw>
                </a:effectLst>
              </a:rPr>
              <a:t> </a:t>
            </a:r>
          </a:p>
          <a:p>
            <a:pPr marL="0" indent="0" algn="just">
              <a:buNone/>
            </a:pPr>
            <a:r>
              <a:rPr lang="fr-FR" b="1" i="1" u="sng" dirty="0">
                <a:solidFill>
                  <a:schemeClr val="tx1"/>
                </a:solidFill>
                <a:effectLst>
                  <a:outerShdw blurRad="38100" dist="38100" dir="2700000" algn="tl">
                    <a:srgbClr val="000000">
                      <a:alpha val="43137"/>
                    </a:srgbClr>
                  </a:outerShdw>
                </a:effectLst>
              </a:rPr>
              <a:t>Contrairement au code déontologique </a:t>
            </a:r>
            <a:r>
              <a:rPr lang="fr-FR" b="1" dirty="0">
                <a:solidFill>
                  <a:schemeClr val="tx1"/>
                </a:solidFill>
                <a:effectLst>
                  <a:outerShdw blurRad="38100" dist="38100" dir="2700000" algn="tl">
                    <a:srgbClr val="000000">
                      <a:alpha val="43137"/>
                    </a:srgbClr>
                  </a:outerShdw>
                </a:effectLst>
                <a:highlight>
                  <a:srgbClr val="0000FF"/>
                </a:highlight>
              </a:rPr>
              <a:t>fra</a:t>
            </a:r>
            <a:r>
              <a:rPr lang="fr-FR" b="1" dirty="0">
                <a:solidFill>
                  <a:schemeClr val="tx1"/>
                </a:solidFill>
                <a:effectLst>
                  <a:outerShdw blurRad="38100" dist="38100" dir="2700000" algn="tl">
                    <a:srgbClr val="000000">
                      <a:alpha val="43137"/>
                    </a:srgbClr>
                  </a:outerShdw>
                </a:effectLst>
              </a:rPr>
              <a:t>nç</a:t>
            </a:r>
            <a:r>
              <a:rPr lang="fr-FR" b="1" dirty="0">
                <a:solidFill>
                  <a:schemeClr val="tx1"/>
                </a:solidFill>
                <a:effectLst>
                  <a:outerShdw blurRad="38100" dist="38100" dir="2700000" algn="tl">
                    <a:srgbClr val="000000">
                      <a:alpha val="43137"/>
                    </a:srgbClr>
                  </a:outerShdw>
                </a:effectLst>
                <a:highlight>
                  <a:srgbClr val="FF0000"/>
                </a:highlight>
              </a:rPr>
              <a:t>ais</a:t>
            </a:r>
            <a:r>
              <a:rPr lang="fr-FR" b="1" dirty="0">
                <a:solidFill>
                  <a:schemeClr val="tx1"/>
                </a:solidFill>
                <a:effectLst>
                  <a:outerShdw blurRad="38100" dist="38100" dir="2700000" algn="tl">
                    <a:srgbClr val="000000">
                      <a:alpha val="43137"/>
                    </a:srgbClr>
                  </a:outerShdw>
                </a:effectLst>
              </a:rPr>
              <a:t> qui </a:t>
            </a:r>
            <a:r>
              <a:rPr lang="fr-FR" b="1" dirty="0">
                <a:solidFill>
                  <a:schemeClr val="tx1"/>
                </a:solidFill>
                <a:effectLst>
                  <a:outerShdw blurRad="38100" dist="38100" dir="2700000" algn="tl">
                    <a:srgbClr val="000000">
                      <a:alpha val="43137"/>
                    </a:srgbClr>
                  </a:outerShdw>
                </a:effectLst>
                <a:highlight>
                  <a:srgbClr val="00FF00"/>
                </a:highlight>
              </a:rPr>
              <a:t>affirme clairement </a:t>
            </a:r>
            <a:r>
              <a:rPr lang="fr-FR" b="1" dirty="0">
                <a:solidFill>
                  <a:schemeClr val="tx1"/>
                </a:solidFill>
                <a:effectLst>
                  <a:outerShdw blurRad="38100" dist="38100" dir="2700000" algn="tl">
                    <a:srgbClr val="000000">
                      <a:alpha val="43137"/>
                    </a:srgbClr>
                  </a:outerShdw>
                </a:effectLst>
              </a:rPr>
              <a:t>que :</a:t>
            </a:r>
          </a:p>
          <a:p>
            <a:pPr algn="just"/>
            <a:r>
              <a:rPr lang="fr-FR" b="1" dirty="0">
                <a:solidFill>
                  <a:srgbClr val="FF0000"/>
                </a:solidFill>
                <a:effectLst>
                  <a:outerShdw blurRad="38100" dist="38100" dir="2700000" algn="tl">
                    <a:srgbClr val="000000">
                      <a:alpha val="43137"/>
                    </a:srgbClr>
                  </a:outerShdw>
                </a:effectLst>
                <a:highlight>
                  <a:srgbClr val="FFFF00"/>
                </a:highlight>
              </a:rPr>
              <a:t>«tout médecin </a:t>
            </a:r>
            <a:r>
              <a:rPr lang="fr-FR" b="1" dirty="0">
                <a:solidFill>
                  <a:srgbClr val="002060"/>
                </a:solidFill>
                <a:effectLst>
                  <a:outerShdw blurRad="38100" dist="38100" dir="2700000" algn="tl">
                    <a:srgbClr val="000000">
                      <a:alpha val="43137"/>
                    </a:srgbClr>
                  </a:outerShdw>
                </a:effectLst>
                <a:highlight>
                  <a:srgbClr val="FFFF00"/>
                </a:highlight>
              </a:rPr>
              <a:t>doit à la personne qu'il examine</a:t>
            </a:r>
            <a:r>
              <a:rPr lang="fr-FR" b="1" dirty="0">
                <a:solidFill>
                  <a:srgbClr val="FF0000"/>
                </a:solidFill>
                <a:effectLst>
                  <a:outerShdw blurRad="38100" dist="38100" dir="2700000" algn="tl">
                    <a:srgbClr val="000000">
                      <a:alpha val="43137"/>
                    </a:srgbClr>
                  </a:outerShdw>
                </a:effectLst>
                <a:highlight>
                  <a:srgbClr val="FFFF00"/>
                </a:highlight>
              </a:rPr>
              <a:t>, qu' il soigne ou qu' il conseille </a:t>
            </a:r>
            <a:r>
              <a:rPr lang="fr-FR" b="1" dirty="0">
                <a:solidFill>
                  <a:srgbClr val="002060"/>
                </a:solidFill>
                <a:effectLst>
                  <a:outerShdw blurRad="38100" dist="38100" dir="2700000" algn="tl">
                    <a:srgbClr val="000000">
                      <a:alpha val="43137"/>
                    </a:srgbClr>
                  </a:outerShdw>
                </a:effectLst>
                <a:highlight>
                  <a:srgbClr val="FFFF00"/>
                </a:highlight>
              </a:rPr>
              <a:t>une information loyale</a:t>
            </a:r>
            <a:r>
              <a:rPr lang="fr-FR" b="1" dirty="0">
                <a:solidFill>
                  <a:srgbClr val="FF0000"/>
                </a:solidFill>
                <a:effectLst>
                  <a:outerShdw blurRad="38100" dist="38100" dir="2700000" algn="tl">
                    <a:srgbClr val="000000">
                      <a:alpha val="43137"/>
                    </a:srgbClr>
                  </a:outerShdw>
                </a:effectLst>
                <a:highlight>
                  <a:srgbClr val="FFFF00"/>
                </a:highlight>
              </a:rPr>
              <a:t>, </a:t>
            </a:r>
            <a:r>
              <a:rPr lang="fr-FR" b="1" dirty="0">
                <a:solidFill>
                  <a:srgbClr val="002060"/>
                </a:solidFill>
                <a:effectLst>
                  <a:outerShdw blurRad="38100" dist="38100" dir="2700000" algn="tl">
                    <a:srgbClr val="000000">
                      <a:alpha val="43137"/>
                    </a:srgbClr>
                  </a:outerShdw>
                </a:effectLst>
                <a:highlight>
                  <a:srgbClr val="FFFF00"/>
                </a:highlight>
              </a:rPr>
              <a:t>claire et approprié </a:t>
            </a:r>
            <a:r>
              <a:rPr lang="fr-FR" b="1" dirty="0">
                <a:solidFill>
                  <a:srgbClr val="FF0000"/>
                </a:solidFill>
                <a:effectLst>
                  <a:outerShdw blurRad="38100" dist="38100" dir="2700000" algn="tl">
                    <a:srgbClr val="000000">
                      <a:alpha val="43137"/>
                    </a:srgbClr>
                  </a:outerShdw>
                </a:effectLst>
                <a:highlight>
                  <a:srgbClr val="FFFF00"/>
                </a:highlight>
              </a:rPr>
              <a:t>à </a:t>
            </a:r>
            <a:r>
              <a:rPr lang="fr-FR" b="1" dirty="0">
                <a:solidFill>
                  <a:srgbClr val="002060"/>
                </a:solidFill>
                <a:effectLst>
                  <a:outerShdw blurRad="38100" dist="38100" dir="2700000" algn="tl">
                    <a:srgbClr val="000000">
                      <a:alpha val="43137"/>
                    </a:srgbClr>
                  </a:outerShdw>
                </a:effectLst>
                <a:highlight>
                  <a:srgbClr val="FFFF00"/>
                </a:highlight>
              </a:rPr>
              <a:t>son état</a:t>
            </a:r>
            <a:r>
              <a:rPr lang="fr-FR" b="1" dirty="0">
                <a:solidFill>
                  <a:srgbClr val="FF0000"/>
                </a:solidFill>
                <a:effectLst>
                  <a:outerShdw blurRad="38100" dist="38100" dir="2700000" algn="tl">
                    <a:srgbClr val="000000">
                      <a:alpha val="43137"/>
                    </a:srgbClr>
                  </a:outerShdw>
                </a:effectLst>
                <a:highlight>
                  <a:srgbClr val="FFFF00"/>
                </a:highlight>
              </a:rPr>
              <a:t>, les </a:t>
            </a:r>
            <a:r>
              <a:rPr lang="fr-FR" b="1" dirty="0">
                <a:solidFill>
                  <a:srgbClr val="002060"/>
                </a:solidFill>
                <a:effectLst>
                  <a:outerShdw blurRad="38100" dist="38100" dir="2700000" algn="tl">
                    <a:srgbClr val="000000">
                      <a:alpha val="43137"/>
                    </a:srgbClr>
                  </a:outerShdw>
                </a:effectLst>
                <a:highlight>
                  <a:srgbClr val="FFFF00"/>
                </a:highlight>
              </a:rPr>
              <a:t>investigations</a:t>
            </a:r>
            <a:r>
              <a:rPr lang="fr-FR" b="1" dirty="0">
                <a:solidFill>
                  <a:srgbClr val="FF0000"/>
                </a:solidFill>
                <a:effectLst>
                  <a:outerShdw blurRad="38100" dist="38100" dir="2700000" algn="tl">
                    <a:srgbClr val="000000">
                      <a:alpha val="43137"/>
                    </a:srgbClr>
                  </a:outerShdw>
                </a:effectLst>
                <a:highlight>
                  <a:srgbClr val="FFFF00"/>
                </a:highlight>
              </a:rPr>
              <a:t> et les </a:t>
            </a:r>
            <a:r>
              <a:rPr lang="fr-FR" b="1" dirty="0">
                <a:solidFill>
                  <a:srgbClr val="002060"/>
                </a:solidFill>
                <a:effectLst>
                  <a:outerShdw blurRad="38100" dist="38100" dir="2700000" algn="tl">
                    <a:srgbClr val="000000">
                      <a:alpha val="43137"/>
                    </a:srgbClr>
                  </a:outerShdw>
                </a:effectLst>
                <a:highlight>
                  <a:srgbClr val="FFFF00"/>
                </a:highlight>
              </a:rPr>
              <a:t>soins qu' il lui propose</a:t>
            </a:r>
            <a:r>
              <a:rPr lang="fr-FR" b="1" dirty="0">
                <a:solidFill>
                  <a:srgbClr val="FF0000"/>
                </a:solidFill>
                <a:effectLst>
                  <a:outerShdw blurRad="38100" dist="38100" dir="2700000" algn="tl">
                    <a:srgbClr val="000000">
                      <a:alpha val="43137"/>
                    </a:srgbClr>
                  </a:outerShdw>
                </a:effectLst>
                <a:highlight>
                  <a:srgbClr val="FFFF00"/>
                </a:highlight>
              </a:rPr>
              <a:t>».</a:t>
            </a:r>
            <a:r>
              <a:rPr lang="fr-FR" b="1" dirty="0">
                <a:solidFill>
                  <a:srgbClr val="FF0000"/>
                </a:solidFill>
                <a:effectLst>
                  <a:outerShdw blurRad="38100" dist="38100" dir="2700000" algn="tl">
                    <a:srgbClr val="000000">
                      <a:alpha val="43137"/>
                    </a:srgbClr>
                  </a:outerShdw>
                </a:effectLst>
              </a:rPr>
              <a:t>( Article 35).</a:t>
            </a:r>
          </a:p>
        </p:txBody>
      </p:sp>
    </p:spTree>
    <p:extLst>
      <p:ext uri="{BB962C8B-B14F-4D97-AF65-F5344CB8AC3E}">
        <p14:creationId xmlns:p14="http://schemas.microsoft.com/office/powerpoint/2010/main" val="3467916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115213-540E-42B8-85BA-C7092A917C8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D096515-64C1-4751-8CCE-E261690393E3}"/>
              </a:ext>
            </a:extLst>
          </p:cNvPr>
          <p:cNvSpPr>
            <a:spLocks noGrp="1"/>
          </p:cNvSpPr>
          <p:nvPr>
            <p:ph idx="1"/>
          </p:nvPr>
        </p:nvSpPr>
        <p:spPr>
          <a:xfrm>
            <a:off x="677334" y="2160589"/>
            <a:ext cx="8596668" cy="4394956"/>
          </a:xfrm>
        </p:spPr>
        <p:txBody>
          <a:bodyPr>
            <a:normAutofit/>
          </a:bodyPr>
          <a:lstStyle/>
          <a:p>
            <a:pPr algn="just"/>
            <a:r>
              <a:rPr lang="fr-FR" b="1" dirty="0">
                <a:solidFill>
                  <a:schemeClr val="accent2">
                    <a:lumMod val="50000"/>
                  </a:schemeClr>
                </a:solidFill>
                <a:effectLst>
                  <a:outerShdw blurRad="38100" dist="38100" dir="2700000" algn="tl">
                    <a:srgbClr val="000000">
                      <a:alpha val="43137"/>
                    </a:srgbClr>
                  </a:outerShdw>
                </a:effectLst>
                <a:highlight>
                  <a:srgbClr val="FFFF00"/>
                </a:highlight>
              </a:rPr>
              <a:t>Exception:</a:t>
            </a:r>
          </a:p>
          <a:p>
            <a:pPr algn="just"/>
            <a:r>
              <a:rPr lang="fr-FR" b="1" dirty="0">
                <a:solidFill>
                  <a:schemeClr val="tx1"/>
                </a:solidFill>
                <a:effectLst>
                  <a:outerShdw blurRad="38100" dist="38100" dir="2700000" algn="tl">
                    <a:srgbClr val="000000">
                      <a:alpha val="43137"/>
                    </a:srgbClr>
                  </a:outerShdw>
                </a:effectLst>
              </a:rPr>
              <a:t>il y a bien </a:t>
            </a:r>
            <a:r>
              <a:rPr lang="fr-FR" b="1" dirty="0">
                <a:solidFill>
                  <a:schemeClr val="tx1"/>
                </a:solidFill>
                <a:effectLst>
                  <a:outerShdw blurRad="38100" dist="38100" dir="2700000" algn="tl">
                    <a:srgbClr val="000000">
                      <a:alpha val="43137"/>
                    </a:srgbClr>
                  </a:outerShdw>
                </a:effectLst>
                <a:highlight>
                  <a:srgbClr val="FFFF00"/>
                </a:highlight>
              </a:rPr>
              <a:t>des cas où le médecin est tenu de s'abstenir d'informer le malade</a:t>
            </a:r>
            <a:r>
              <a:rPr lang="fr-FR" b="1" dirty="0">
                <a:solidFill>
                  <a:schemeClr val="tx1"/>
                </a:solidFill>
                <a:effectLst>
                  <a:outerShdw blurRad="38100" dist="38100" dir="2700000" algn="tl">
                    <a:srgbClr val="000000">
                      <a:alpha val="43137"/>
                    </a:srgbClr>
                  </a:outerShdw>
                </a:effectLst>
              </a:rPr>
              <a:t> lorsque </a:t>
            </a:r>
            <a:r>
              <a:rPr lang="fr-FR" b="1" dirty="0">
                <a:solidFill>
                  <a:schemeClr val="tx1"/>
                </a:solidFill>
                <a:effectLst>
                  <a:outerShdw blurRad="38100" dist="38100" dir="2700000" algn="tl">
                    <a:srgbClr val="000000">
                      <a:alpha val="43137"/>
                    </a:srgbClr>
                  </a:outerShdw>
                </a:effectLst>
                <a:highlight>
                  <a:srgbClr val="FFFF00"/>
                </a:highlight>
              </a:rPr>
              <a:t>le traitement en question comporte des risques exceptionnels. </a:t>
            </a:r>
          </a:p>
          <a:p>
            <a:pPr algn="just"/>
            <a:r>
              <a:rPr lang="fr-FR" b="1" dirty="0">
                <a:solidFill>
                  <a:schemeClr val="tx1"/>
                </a:solidFill>
                <a:effectLst>
                  <a:outerShdw blurRad="38100" dist="38100" dir="2700000" algn="tl">
                    <a:srgbClr val="000000">
                      <a:alpha val="43137"/>
                    </a:srgbClr>
                  </a:outerShdw>
                </a:effectLst>
              </a:rPr>
              <a:t>C'est ainsi que </a:t>
            </a:r>
            <a:r>
              <a:rPr lang="fr-FR" b="1" dirty="0">
                <a:solidFill>
                  <a:srgbClr val="FF0000"/>
                </a:solidFill>
                <a:effectLst>
                  <a:outerShdw blurRad="38100" dist="38100" dir="2700000" algn="tl">
                    <a:srgbClr val="000000">
                      <a:alpha val="43137"/>
                    </a:srgbClr>
                  </a:outerShdw>
                </a:effectLst>
              </a:rPr>
              <a:t>l'article 31 </a:t>
            </a:r>
            <a:r>
              <a:rPr lang="fr-FR" b="1" dirty="0">
                <a:solidFill>
                  <a:schemeClr val="tx1"/>
                </a:solidFill>
                <a:effectLst>
                  <a:outerShdw blurRad="38100" dist="38100" dir="2700000" algn="tl">
                    <a:srgbClr val="000000">
                      <a:alpha val="43137"/>
                    </a:srgbClr>
                  </a:outerShdw>
                </a:effectLst>
              </a:rPr>
              <a:t>du code de déontologie </a:t>
            </a:r>
            <a:r>
              <a:rPr lang="fr-FR" b="1" dirty="0">
                <a:solidFill>
                  <a:schemeClr val="tx1"/>
                </a:solidFill>
                <a:effectLst>
                  <a:outerShdw blurRad="38100" dist="38100" dir="2700000" algn="tl">
                    <a:srgbClr val="000000">
                      <a:alpha val="43137"/>
                    </a:srgbClr>
                  </a:outerShdw>
                </a:effectLst>
                <a:highlight>
                  <a:srgbClr val="FF0000"/>
                </a:highlight>
              </a:rPr>
              <a:t>mar</a:t>
            </a:r>
            <a:r>
              <a:rPr lang="fr-FR" b="1" dirty="0">
                <a:solidFill>
                  <a:schemeClr val="tx1"/>
                </a:solidFill>
                <a:effectLst>
                  <a:outerShdw blurRad="38100" dist="38100" dir="2700000" algn="tl">
                    <a:srgbClr val="000000">
                      <a:alpha val="43137"/>
                    </a:srgbClr>
                  </a:outerShdw>
                </a:effectLst>
                <a:highlight>
                  <a:srgbClr val="008000"/>
                </a:highlight>
              </a:rPr>
              <a:t>ocain</a:t>
            </a:r>
            <a:r>
              <a:rPr lang="fr-FR" b="1" dirty="0">
                <a:solidFill>
                  <a:schemeClr val="tx1"/>
                </a:solidFill>
                <a:effectLst>
                  <a:outerShdw blurRad="38100" dist="38100" dir="2700000" algn="tl">
                    <a:srgbClr val="000000">
                      <a:alpha val="43137"/>
                    </a:srgbClr>
                  </a:outerShdw>
                </a:effectLst>
              </a:rPr>
              <a:t> affirme qu' : </a:t>
            </a:r>
            <a:r>
              <a:rPr lang="fr-FR" b="1" dirty="0">
                <a:solidFill>
                  <a:srgbClr val="002060"/>
                </a:solidFill>
                <a:effectLst>
                  <a:outerShdw blurRad="38100" dist="38100" dir="2700000" algn="tl">
                    <a:srgbClr val="000000">
                      <a:alpha val="43137"/>
                    </a:srgbClr>
                  </a:outerShdw>
                </a:effectLst>
                <a:highlight>
                  <a:srgbClr val="FFFF00"/>
                </a:highlight>
              </a:rPr>
              <a:t>«un pronostic grave peut légitimement être dissimulé au malade.».</a:t>
            </a:r>
          </a:p>
          <a:p>
            <a:pPr algn="just">
              <a:buClr>
                <a:schemeClr val="accent3"/>
              </a:buClr>
              <a:buSzPct val="181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Par ailleurs, l'obligation qui </a:t>
            </a:r>
            <a:r>
              <a:rPr lang="fr-FR" b="1" dirty="0">
                <a:solidFill>
                  <a:schemeClr val="tx1"/>
                </a:solidFill>
                <a:effectLst>
                  <a:outerShdw blurRad="38100" dist="38100" dir="2700000" algn="tl">
                    <a:srgbClr val="000000">
                      <a:alpha val="43137"/>
                    </a:srgbClr>
                  </a:outerShdw>
                </a:effectLst>
                <a:highlight>
                  <a:srgbClr val="FFFF00"/>
                </a:highlight>
              </a:rPr>
              <a:t>pèse sur les professionnels de santé implique le droit pour le patient à une information continue</a:t>
            </a:r>
            <a:r>
              <a:rPr lang="fr-FR" b="1" dirty="0">
                <a:solidFill>
                  <a:schemeClr val="tx1"/>
                </a:solidFill>
                <a:effectLst>
                  <a:outerShdw blurRad="38100" dist="38100" dir="2700000" algn="tl">
                    <a:srgbClr val="000000">
                      <a:alpha val="43137"/>
                    </a:srgbClr>
                  </a:outerShdw>
                </a:effectLst>
              </a:rPr>
              <a:t> tout </a:t>
            </a:r>
            <a:r>
              <a:rPr lang="fr-FR" b="1" dirty="0">
                <a:solidFill>
                  <a:schemeClr val="tx1"/>
                </a:solidFill>
                <a:effectLst>
                  <a:outerShdw blurRad="38100" dist="38100" dir="2700000" algn="tl">
                    <a:srgbClr val="000000">
                      <a:alpha val="43137"/>
                    </a:srgbClr>
                  </a:outerShdw>
                </a:effectLst>
                <a:highlight>
                  <a:srgbClr val="FFFF00"/>
                </a:highlight>
              </a:rPr>
              <a:t>au long de sa prise en charge et même au delà si nécessaire</a:t>
            </a:r>
            <a:r>
              <a:rPr lang="fr-FR" b="1" dirty="0">
                <a:solidFill>
                  <a:schemeClr val="tx1"/>
                </a:solidFill>
                <a:effectLst>
                  <a:outerShdw blurRad="38100" dist="38100" dir="2700000" algn="tl">
                    <a:srgbClr val="000000">
                      <a:alpha val="43137"/>
                    </a:srgbClr>
                  </a:outerShdw>
                </a:effectLst>
              </a:rPr>
              <a:t>. </a:t>
            </a:r>
          </a:p>
          <a:p>
            <a:pPr algn="just">
              <a:buClr>
                <a:schemeClr val="accent3"/>
              </a:buClr>
              <a:buSzPct val="181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L'information à </a:t>
            </a:r>
            <a:r>
              <a:rPr lang="fr-FR" b="1" dirty="0">
                <a:solidFill>
                  <a:srgbClr val="FF0000"/>
                </a:solidFill>
                <a:effectLst>
                  <a:outerShdw blurRad="38100" dist="38100" dir="2700000" algn="tl">
                    <a:srgbClr val="000000">
                      <a:alpha val="43137"/>
                    </a:srgbClr>
                  </a:outerShdw>
                </a:effectLst>
              </a:rPr>
              <a:t>posteriori s'est étendue dans certaines législations étrangères comme la France </a:t>
            </a:r>
            <a:r>
              <a:rPr lang="fr-FR" b="1" dirty="0">
                <a:solidFill>
                  <a:schemeClr val="tx1"/>
                </a:solidFill>
                <a:effectLst>
                  <a:outerShdw blurRad="38100" dist="38100" dir="2700000" algn="tl">
                    <a:srgbClr val="000000">
                      <a:alpha val="43137"/>
                    </a:srgbClr>
                  </a:outerShdw>
                </a:effectLst>
              </a:rPr>
              <a:t>pour englober notamment </a:t>
            </a:r>
            <a:r>
              <a:rPr lang="fr-FR" b="1" dirty="0">
                <a:solidFill>
                  <a:srgbClr val="FF0000"/>
                </a:solidFill>
                <a:effectLst>
                  <a:outerShdw blurRad="38100" dist="38100" dir="2700000" algn="tl">
                    <a:srgbClr val="000000">
                      <a:alpha val="43137"/>
                    </a:srgbClr>
                  </a:outerShdw>
                </a:effectLst>
              </a:rPr>
              <a:t>l'obligation d' informer aussi bien le nouveau que l 'ancien patient </a:t>
            </a:r>
            <a:r>
              <a:rPr lang="fr-FR" b="1" dirty="0">
                <a:solidFill>
                  <a:schemeClr val="tx1"/>
                </a:solidFill>
                <a:effectLst>
                  <a:outerShdw blurRad="38100" dist="38100" dir="2700000" algn="tl">
                    <a:srgbClr val="000000">
                      <a:alpha val="43137"/>
                    </a:srgbClr>
                  </a:outerShdw>
                </a:effectLst>
              </a:rPr>
              <a:t>sur </a:t>
            </a:r>
            <a:r>
              <a:rPr lang="fr-FR" b="1" dirty="0">
                <a:solidFill>
                  <a:srgbClr val="FF0000"/>
                </a:solidFill>
                <a:effectLst>
                  <a:outerShdw blurRad="38100" dist="38100" dir="2700000" algn="tl">
                    <a:srgbClr val="000000">
                      <a:alpha val="43137"/>
                    </a:srgbClr>
                  </a:outerShdw>
                </a:effectLst>
              </a:rPr>
              <a:t>les risques nouveaux identifiés.</a:t>
            </a:r>
            <a:endParaRPr lang="fr-FR" b="1" dirty="0">
              <a:solidFill>
                <a:schemeClr val="tx1"/>
              </a:solidFill>
              <a:effectLst>
                <a:outerShdw blurRad="38100" dist="38100" dir="2700000" algn="tl">
                  <a:srgbClr val="000000">
                    <a:alpha val="43137"/>
                  </a:srgbClr>
                </a:outerShdw>
              </a:effectLst>
            </a:endParaRPr>
          </a:p>
          <a:p>
            <a:endParaRPr lang="fr-FR" dirty="0"/>
          </a:p>
        </p:txBody>
      </p:sp>
    </p:spTree>
    <p:extLst>
      <p:ext uri="{BB962C8B-B14F-4D97-AF65-F5344CB8AC3E}">
        <p14:creationId xmlns:p14="http://schemas.microsoft.com/office/powerpoint/2010/main" val="2885025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84ED24-98AD-4460-9B90-60D299292301}"/>
              </a:ext>
            </a:extLst>
          </p:cNvPr>
          <p:cNvSpPr>
            <a:spLocks noGrp="1"/>
          </p:cNvSpPr>
          <p:nvPr>
            <p:ph type="title"/>
          </p:nvPr>
        </p:nvSpPr>
        <p:spPr>
          <a:xfrm>
            <a:off x="677334" y="609600"/>
            <a:ext cx="8596668" cy="1092591"/>
          </a:xfrm>
        </p:spPr>
        <p:txBody>
          <a:bodyPr>
            <a:normAutofit fontScale="90000"/>
          </a:bodyPr>
          <a:lstStyle/>
          <a:p>
            <a:r>
              <a:rPr lang="fr-FR" b="1" dirty="0">
                <a:solidFill>
                  <a:srgbClr val="002060"/>
                </a:solidFill>
                <a:effectLst>
                  <a:outerShdw blurRad="38100" dist="38100" dir="2700000" algn="tl">
                    <a:srgbClr val="000000">
                      <a:alpha val="43137"/>
                    </a:srgbClr>
                  </a:outerShdw>
                </a:effectLst>
                <a:highlight>
                  <a:srgbClr val="FFFF00"/>
                </a:highlight>
              </a:rPr>
              <a:t>Sous-section 2 : les exceptions au principe du consentement et d'information.</a:t>
            </a:r>
          </a:p>
        </p:txBody>
      </p:sp>
      <p:sp>
        <p:nvSpPr>
          <p:cNvPr id="3" name="Espace réservé du contenu 2">
            <a:extLst>
              <a:ext uri="{FF2B5EF4-FFF2-40B4-BE49-F238E27FC236}">
                <a16:creationId xmlns:a16="http://schemas.microsoft.com/office/drawing/2014/main" id="{5D50FBF8-3290-4464-8B55-8E370BC8341B}"/>
              </a:ext>
            </a:extLst>
          </p:cNvPr>
          <p:cNvSpPr>
            <a:spLocks noGrp="1"/>
          </p:cNvSpPr>
          <p:nvPr>
            <p:ph idx="1"/>
          </p:nvPr>
        </p:nvSpPr>
        <p:spPr>
          <a:xfrm>
            <a:off x="677334" y="2160589"/>
            <a:ext cx="8596668" cy="4352753"/>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Le consentement d'un patient </a:t>
            </a:r>
            <a:r>
              <a:rPr lang="fr-FR" b="1" dirty="0">
                <a:solidFill>
                  <a:schemeClr val="tx1"/>
                </a:solidFill>
                <a:effectLst>
                  <a:outerShdw blurRad="38100" dist="38100" dir="2700000" algn="tl">
                    <a:srgbClr val="000000">
                      <a:alpha val="43137"/>
                    </a:srgbClr>
                  </a:outerShdw>
                </a:effectLst>
                <a:highlight>
                  <a:srgbClr val="00FFFF"/>
                </a:highlight>
              </a:rPr>
              <a:t>n'est jamais définitivement acquis</a:t>
            </a:r>
            <a:r>
              <a:rPr lang="fr-FR" b="1" dirty="0">
                <a:solidFill>
                  <a:schemeClr val="tx1"/>
                </a:solidFill>
                <a:effectLst>
                  <a:outerShdw blurRad="38100" dist="38100" dir="2700000" algn="tl">
                    <a:srgbClr val="000000">
                      <a:alpha val="43137"/>
                    </a:srgbClr>
                  </a:outerShdw>
                </a:effectLst>
              </a:rPr>
              <a:t>, un patient </a:t>
            </a:r>
            <a:r>
              <a:rPr lang="fr-FR" b="1" dirty="0">
                <a:solidFill>
                  <a:schemeClr val="tx1"/>
                </a:solidFill>
                <a:effectLst>
                  <a:outerShdw blurRad="38100" dist="38100" dir="2700000" algn="tl">
                    <a:srgbClr val="000000">
                      <a:alpha val="43137"/>
                    </a:srgbClr>
                  </a:outerShdw>
                </a:effectLst>
                <a:highlight>
                  <a:srgbClr val="00FFFF"/>
                </a:highlight>
              </a:rPr>
              <a:t>doit pouvoir le retirer à tout moment</a:t>
            </a:r>
            <a:r>
              <a:rPr lang="fr-FR" b="1" dirty="0">
                <a:solidFill>
                  <a:schemeClr val="tx1"/>
                </a:solidFill>
                <a:effectLst>
                  <a:outerShdw blurRad="38100" dist="38100" dir="2700000" algn="tl">
                    <a:srgbClr val="000000">
                      <a:alpha val="43137"/>
                    </a:srgbClr>
                  </a:outerShdw>
                </a:effectLst>
              </a:rPr>
              <a:t>. Plusieurs textes posent ce principe notamment, </a:t>
            </a:r>
            <a:r>
              <a:rPr lang="fr-FR" b="1" dirty="0">
                <a:solidFill>
                  <a:srgbClr val="C00000"/>
                </a:solidFill>
                <a:effectLst>
                  <a:outerShdw blurRad="38100" dist="38100" dir="2700000" algn="tl">
                    <a:srgbClr val="000000">
                      <a:alpha val="43137"/>
                    </a:srgbClr>
                  </a:outerShdw>
                </a:effectLst>
              </a:rPr>
              <a:t>la convention européenne de bioéthique selon laquelle :</a:t>
            </a:r>
          </a:p>
          <a:p>
            <a:pPr algn="just"/>
            <a:r>
              <a:rPr lang="fr-FR" b="1" dirty="0">
                <a:solidFill>
                  <a:srgbClr val="002060"/>
                </a:solidFill>
                <a:effectLst>
                  <a:outerShdw blurRad="38100" dist="38100" dir="2700000" algn="tl">
                    <a:srgbClr val="000000">
                      <a:alpha val="43137"/>
                    </a:srgbClr>
                  </a:outerShdw>
                </a:effectLst>
              </a:rPr>
              <a:t>« une intervention dans le domaine de la santé ne peut être effectuée qu' </a:t>
            </a:r>
            <a:r>
              <a:rPr lang="fr-FR" b="1" dirty="0">
                <a:solidFill>
                  <a:srgbClr val="00B050"/>
                </a:solidFill>
                <a:effectLst>
                  <a:outerShdw blurRad="38100" dist="38100" dir="2700000" algn="tl">
                    <a:srgbClr val="000000">
                      <a:alpha val="43137"/>
                    </a:srgbClr>
                  </a:outerShdw>
                </a:effectLst>
              </a:rPr>
              <a:t>après que la personne concernée y a donné son consentement libre et éclairé</a:t>
            </a:r>
            <a:r>
              <a:rPr lang="fr-FR" b="1" dirty="0">
                <a:solidFill>
                  <a:srgbClr val="002060"/>
                </a:solidFill>
                <a:effectLst>
                  <a:outerShdw blurRad="38100" dist="38100" dir="2700000" algn="tl">
                    <a:srgbClr val="000000">
                      <a:alpha val="43137"/>
                    </a:srgbClr>
                  </a:outerShdw>
                </a:effectLst>
              </a:rPr>
              <a:t>. Cette personne </a:t>
            </a:r>
            <a:r>
              <a:rPr lang="fr-FR" b="1" u="sng" dirty="0">
                <a:solidFill>
                  <a:srgbClr val="00B050"/>
                </a:solidFill>
                <a:effectLst>
                  <a:outerShdw blurRad="38100" dist="38100" dir="2700000" algn="tl">
                    <a:srgbClr val="000000">
                      <a:alpha val="43137"/>
                    </a:srgbClr>
                  </a:outerShdw>
                </a:effectLst>
              </a:rPr>
              <a:t>reçoit préalablement une information adéquate quant au but et à la nature de l'intervention </a:t>
            </a:r>
            <a:r>
              <a:rPr lang="fr-FR" b="1" dirty="0">
                <a:solidFill>
                  <a:srgbClr val="002060"/>
                </a:solidFill>
                <a:effectLst>
                  <a:outerShdw blurRad="38100" dist="38100" dir="2700000" algn="tl">
                    <a:srgbClr val="000000">
                      <a:alpha val="43137"/>
                    </a:srgbClr>
                  </a:outerShdw>
                </a:effectLst>
              </a:rPr>
              <a:t>...la personne concernée peut </a:t>
            </a:r>
            <a:r>
              <a:rPr lang="fr-FR" b="1" dirty="0">
                <a:solidFill>
                  <a:srgbClr val="00B050"/>
                </a:solidFill>
                <a:effectLst>
                  <a:outerShdw blurRad="38100" dist="38100" dir="2700000" algn="tl">
                    <a:srgbClr val="000000">
                      <a:alpha val="43137"/>
                    </a:srgbClr>
                  </a:outerShdw>
                </a:effectLst>
              </a:rPr>
              <a:t>à tout moment librement retirer son consentement </a:t>
            </a:r>
            <a:r>
              <a:rPr lang="fr-FR" b="1" dirty="0">
                <a:solidFill>
                  <a:srgbClr val="002060"/>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rPr>
              <a:t>(Article5).</a:t>
            </a:r>
          </a:p>
          <a:p>
            <a:pPr algn="just"/>
            <a:r>
              <a:rPr lang="fr-FR" b="1" dirty="0">
                <a:solidFill>
                  <a:schemeClr val="tx1"/>
                </a:solidFill>
                <a:effectLst>
                  <a:outerShdw blurRad="38100" dist="38100" dir="2700000" algn="tl">
                    <a:srgbClr val="000000">
                      <a:alpha val="43137"/>
                    </a:srgbClr>
                  </a:outerShdw>
                </a:effectLst>
              </a:rPr>
              <a:t>A cet égard, </a:t>
            </a:r>
            <a:r>
              <a:rPr lang="fr-FR" b="1" dirty="0">
                <a:solidFill>
                  <a:srgbClr val="FF0000"/>
                </a:solidFill>
                <a:effectLst>
                  <a:outerShdw blurRad="38100" dist="38100" dir="2700000" algn="tl">
                    <a:srgbClr val="000000">
                      <a:alpha val="43137"/>
                    </a:srgbClr>
                  </a:outerShdw>
                </a:effectLst>
              </a:rPr>
              <a:t>deux dispenses au principe du consentement </a:t>
            </a:r>
            <a:r>
              <a:rPr lang="fr-FR" b="1" dirty="0">
                <a:solidFill>
                  <a:schemeClr val="tx1"/>
                </a:solidFill>
                <a:effectLst>
                  <a:outerShdw blurRad="38100" dist="38100" dir="2700000" algn="tl">
                    <a:srgbClr val="000000">
                      <a:alpha val="43137"/>
                    </a:srgbClr>
                  </a:outerShdw>
                </a:effectLst>
              </a:rPr>
              <a:t>et par conséquent au </a:t>
            </a:r>
            <a:r>
              <a:rPr lang="fr-FR" b="1" dirty="0">
                <a:solidFill>
                  <a:srgbClr val="FF0000"/>
                </a:solidFill>
                <a:effectLst>
                  <a:outerShdw blurRad="38100" dist="38100" dir="2700000" algn="tl">
                    <a:srgbClr val="000000">
                      <a:alpha val="43137"/>
                    </a:srgbClr>
                  </a:outerShdw>
                </a:effectLst>
              </a:rPr>
              <a:t>droit à l'information préalable</a:t>
            </a:r>
            <a:r>
              <a:rPr lang="fr-FR" b="1" dirty="0">
                <a:solidFill>
                  <a:schemeClr val="tx1"/>
                </a:solidFill>
                <a:effectLst>
                  <a:outerShdw blurRad="38100" dist="38100" dir="2700000" algn="tl">
                    <a:srgbClr val="000000">
                      <a:alpha val="43137"/>
                    </a:srgbClr>
                  </a:outerShdw>
                </a:effectLst>
              </a:rPr>
              <a:t> méritent d'être mentionné. Il s'agit  de l'urgence </a:t>
            </a:r>
            <a:r>
              <a:rPr lang="fr-FR" b="1" dirty="0">
                <a:solidFill>
                  <a:srgbClr val="7030A0"/>
                </a:solidFill>
                <a:effectLst>
                  <a:outerShdw blurRad="38100" dist="38100" dir="2700000" algn="tl">
                    <a:srgbClr val="000000">
                      <a:alpha val="43137"/>
                    </a:srgbClr>
                  </a:outerShdw>
                </a:effectLst>
              </a:rPr>
              <a:t>(paragraphe1</a:t>
            </a:r>
            <a:r>
              <a:rPr lang="fr-FR" b="1" dirty="0">
                <a:solidFill>
                  <a:schemeClr val="tx1"/>
                </a:solidFill>
                <a:effectLst>
                  <a:outerShdw blurRad="38100" dist="38100" dir="2700000" algn="tl">
                    <a:srgbClr val="000000">
                      <a:alpha val="43137"/>
                    </a:srgbClr>
                  </a:outerShdw>
                </a:effectLst>
              </a:rPr>
              <a:t>) et la volonté du patient (</a:t>
            </a:r>
            <a:r>
              <a:rPr lang="fr-FR" b="1" dirty="0">
                <a:solidFill>
                  <a:srgbClr val="7030A0"/>
                </a:solidFill>
                <a:effectLst>
                  <a:outerShdw blurRad="38100" dist="38100" dir="2700000" algn="tl">
                    <a:srgbClr val="000000">
                      <a:alpha val="43137"/>
                    </a:srgbClr>
                  </a:outerShdw>
                </a:effectLst>
              </a:rPr>
              <a:t>paragraphe2).</a:t>
            </a:r>
          </a:p>
        </p:txBody>
      </p:sp>
    </p:spTree>
    <p:extLst>
      <p:ext uri="{BB962C8B-B14F-4D97-AF65-F5344CB8AC3E}">
        <p14:creationId xmlns:p14="http://schemas.microsoft.com/office/powerpoint/2010/main" val="2856882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FDB659-C242-48AA-A101-60838A1C9A3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03D66B4-D499-4A6E-AED3-BCC8EE38C5D4}"/>
              </a:ext>
            </a:extLst>
          </p:cNvPr>
          <p:cNvSpPr>
            <a:spLocks noGrp="1"/>
          </p:cNvSpPr>
          <p:nvPr>
            <p:ph idx="1"/>
          </p:nvPr>
        </p:nvSpPr>
        <p:spPr/>
        <p:txBody>
          <a:bodyPr/>
          <a:lstStyle/>
          <a:p>
            <a:pPr algn="just">
              <a:buClr>
                <a:srgbClr val="00B0F0"/>
              </a:buClr>
              <a:buSzPct val="162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a:t>
            </a:r>
            <a:r>
              <a:rPr lang="fr-FR" b="1" dirty="0">
                <a:solidFill>
                  <a:schemeClr val="tx1"/>
                </a:solidFill>
                <a:effectLst>
                  <a:outerShdw blurRad="38100" dist="38100" dir="2700000" algn="tl">
                    <a:srgbClr val="000000">
                      <a:alpha val="43137"/>
                    </a:srgbClr>
                  </a:outerShdw>
                </a:effectLst>
                <a:highlight>
                  <a:srgbClr val="00FFFF"/>
                </a:highlight>
              </a:rPr>
              <a:t>la notion de risque nouvellement identifié </a:t>
            </a:r>
            <a:r>
              <a:rPr lang="fr-FR" b="1" dirty="0">
                <a:solidFill>
                  <a:schemeClr val="tx1"/>
                </a:solidFill>
                <a:effectLst>
                  <a:outerShdw blurRad="38100" dist="38100" dir="2700000" algn="tl">
                    <a:srgbClr val="000000">
                      <a:alpha val="43137"/>
                    </a:srgbClr>
                  </a:outerShdw>
                </a:effectLst>
              </a:rPr>
              <a:t>;</a:t>
            </a:r>
          </a:p>
          <a:p>
            <a:pPr algn="just">
              <a:buClr>
                <a:srgbClr val="00B0F0"/>
              </a:buClr>
              <a:buSzPct val="162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a:t>
            </a:r>
            <a:r>
              <a:rPr lang="fr-FR" b="1" dirty="0">
                <a:solidFill>
                  <a:schemeClr val="tx1"/>
                </a:solidFill>
                <a:effectLst>
                  <a:outerShdw blurRad="38100" dist="38100" dir="2700000" algn="tl">
                    <a:srgbClr val="000000">
                      <a:alpha val="43137"/>
                    </a:srgbClr>
                  </a:outerShdw>
                </a:effectLst>
                <a:highlight>
                  <a:srgbClr val="00FFFF"/>
                </a:highlight>
              </a:rPr>
              <a:t>la nature de l'information et sa forme</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rPr>
              <a:t>diffèrent procèdes sont envisageables, tels que la voie téléphonique, la voie postale...) ;</a:t>
            </a:r>
          </a:p>
          <a:p>
            <a:pPr algn="just">
              <a:buClr>
                <a:srgbClr val="00B0F0"/>
              </a:buClr>
              <a:buSzPct val="162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00FFFF"/>
                </a:highlight>
              </a:rPr>
              <a:t>l'impossibilité de retrouver le patient </a:t>
            </a:r>
            <a:r>
              <a:rPr lang="fr-FR" b="1" dirty="0">
                <a:solidFill>
                  <a:schemeClr val="tx1"/>
                </a:solidFill>
                <a:effectLst>
                  <a:outerShdw blurRad="38100" dist="38100" dir="2700000" algn="tl">
                    <a:srgbClr val="000000">
                      <a:alpha val="43137"/>
                    </a:srgbClr>
                  </a:outerShdw>
                </a:effectLst>
              </a:rPr>
              <a:t>(</a:t>
            </a:r>
            <a:r>
              <a:rPr lang="fr-FR" b="1" dirty="0">
                <a:solidFill>
                  <a:srgbClr val="FF0000"/>
                </a:solidFill>
                <a:effectLst>
                  <a:outerShdw blurRad="38100" dist="38100" dir="2700000" algn="tl">
                    <a:srgbClr val="000000">
                      <a:alpha val="43137"/>
                    </a:srgbClr>
                  </a:outerShdw>
                </a:effectLst>
              </a:rPr>
              <a:t>la pérennité de l'obligation d'information n'est atténuée que par l'impossibilité de retrouver le patient</a:t>
            </a:r>
            <a:r>
              <a:rPr lang="fr-FR" dirty="0">
                <a:solidFill>
                  <a:srgbClr val="FF0000"/>
                </a:solidFill>
              </a:rPr>
              <a:t>.</a:t>
            </a:r>
          </a:p>
        </p:txBody>
      </p:sp>
    </p:spTree>
    <p:extLst>
      <p:ext uri="{BB962C8B-B14F-4D97-AF65-F5344CB8AC3E}">
        <p14:creationId xmlns:p14="http://schemas.microsoft.com/office/powerpoint/2010/main" val="633144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CC9C38-D0AF-45D8-9627-9D0B354E9785}"/>
              </a:ext>
            </a:extLst>
          </p:cNvPr>
          <p:cNvSpPr>
            <a:spLocks noGrp="1"/>
          </p:cNvSpPr>
          <p:nvPr>
            <p:ph type="title"/>
          </p:nvPr>
        </p:nvSpPr>
        <p:spPr>
          <a:xfrm>
            <a:off x="677334" y="609600"/>
            <a:ext cx="8596668" cy="698695"/>
          </a:xfrm>
        </p:spPr>
        <p:txBody>
          <a:bodyPr>
            <a:normAutofit/>
          </a:bodyPr>
          <a:lstStyle/>
          <a:p>
            <a:r>
              <a:rPr lang="fr-FR" sz="2400" b="1" dirty="0">
                <a:solidFill>
                  <a:schemeClr val="tx1"/>
                </a:solidFill>
                <a:effectLst>
                  <a:outerShdw blurRad="38100" dist="38100" dir="2700000" algn="tl">
                    <a:srgbClr val="000000">
                      <a:alpha val="43137"/>
                    </a:srgbClr>
                  </a:outerShdw>
                </a:effectLst>
                <a:highlight>
                  <a:srgbClr val="FFFF00"/>
                </a:highlight>
              </a:rPr>
              <a:t>Paragraphe1 : l'urgence.</a:t>
            </a:r>
          </a:p>
        </p:txBody>
      </p:sp>
      <p:sp>
        <p:nvSpPr>
          <p:cNvPr id="3" name="Espace réservé du contenu 2">
            <a:extLst>
              <a:ext uri="{FF2B5EF4-FFF2-40B4-BE49-F238E27FC236}">
                <a16:creationId xmlns:a16="http://schemas.microsoft.com/office/drawing/2014/main" id="{742B2807-51D8-43DF-9FC7-C140ABD1C91B}"/>
              </a:ext>
            </a:extLst>
          </p:cNvPr>
          <p:cNvSpPr>
            <a:spLocks noGrp="1"/>
          </p:cNvSpPr>
          <p:nvPr>
            <p:ph idx="1"/>
          </p:nvPr>
        </p:nvSpPr>
        <p:spPr>
          <a:xfrm>
            <a:off x="677334" y="1308295"/>
            <a:ext cx="8596668" cy="5359791"/>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C'est le cas où l'état </a:t>
            </a:r>
            <a:r>
              <a:rPr lang="fr-FR" b="1" dirty="0">
                <a:solidFill>
                  <a:schemeClr val="tx1"/>
                </a:solidFill>
                <a:effectLst>
                  <a:outerShdw blurRad="38100" dist="38100" dir="2700000" algn="tl">
                    <a:srgbClr val="000000">
                      <a:alpha val="43137"/>
                    </a:srgbClr>
                  </a:outerShdw>
                </a:effectLst>
                <a:highlight>
                  <a:srgbClr val="00FFFF"/>
                </a:highlight>
              </a:rPr>
              <a:t>du patient rend nécessaire une intervention thérapeutique </a:t>
            </a:r>
            <a:r>
              <a:rPr lang="fr-FR" b="1" dirty="0">
                <a:solidFill>
                  <a:schemeClr val="tx1"/>
                </a:solidFill>
                <a:effectLst>
                  <a:outerShdw blurRad="38100" dist="38100" dir="2700000" algn="tl">
                    <a:srgbClr val="000000">
                      <a:alpha val="43137"/>
                    </a:srgbClr>
                  </a:outerShdw>
                </a:effectLst>
              </a:rPr>
              <a:t>à laquelle il </a:t>
            </a:r>
            <a:r>
              <a:rPr lang="fr-FR" b="1" dirty="0">
                <a:solidFill>
                  <a:schemeClr val="tx1"/>
                </a:solidFill>
                <a:effectLst>
                  <a:outerShdw blurRad="38100" dist="38100" dir="2700000" algn="tl">
                    <a:srgbClr val="000000">
                      <a:alpha val="43137"/>
                    </a:srgbClr>
                  </a:outerShdw>
                </a:effectLst>
                <a:highlight>
                  <a:srgbClr val="00FFFF"/>
                </a:highlight>
              </a:rPr>
              <a:t>n 'est pas en mesure de consentir</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Cette situation </a:t>
            </a:r>
            <a:r>
              <a:rPr lang="fr-FR" b="1" dirty="0">
                <a:solidFill>
                  <a:srgbClr val="FF0000"/>
                </a:solidFill>
                <a:effectLst>
                  <a:outerShdw blurRad="38100" dist="38100" dir="2700000" algn="tl">
                    <a:srgbClr val="000000">
                      <a:alpha val="43137"/>
                    </a:srgbClr>
                  </a:outerShdw>
                </a:effectLst>
              </a:rPr>
              <a:t>se rencontre lorsqu'un patient perd connaissance à la suite d'un accident de la circulation et se trouve en état comateux, souffre d'un traumatisme crânien ou d'une sénilité profonde ou encore lorsqu'une intervention médicale d'urgence est souhaitée</a:t>
            </a:r>
            <a:r>
              <a:rPr lang="fr-FR" b="1" dirty="0">
                <a:solidFill>
                  <a:schemeClr val="tx1"/>
                </a:solidFill>
                <a:effectLst>
                  <a:outerShdw blurRad="38100" dist="38100" dir="2700000" algn="tl">
                    <a:srgbClr val="000000">
                      <a:alpha val="43137"/>
                    </a:srgbClr>
                  </a:outerShdw>
                </a:effectLst>
              </a:rPr>
              <a:t>, </a:t>
            </a:r>
          </a:p>
          <a:p>
            <a:pPr algn="just">
              <a:buClr>
                <a:srgbClr val="7030A0"/>
              </a:buClr>
              <a:buSzPct val="182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là le médecin </a:t>
            </a:r>
            <a:r>
              <a:rPr lang="fr-FR" b="1" dirty="0">
                <a:solidFill>
                  <a:schemeClr val="tx1"/>
                </a:solidFill>
                <a:effectLst>
                  <a:outerShdw blurRad="38100" dist="38100" dir="2700000" algn="tl">
                    <a:srgbClr val="000000">
                      <a:alpha val="43137"/>
                    </a:srgbClr>
                  </a:outerShdw>
                </a:effectLst>
                <a:highlight>
                  <a:srgbClr val="00FFFF"/>
                </a:highlight>
              </a:rPr>
              <a:t>peut agir évidemment sans le consentement du patient</a:t>
            </a:r>
            <a:r>
              <a:rPr lang="fr-FR" b="1" dirty="0">
                <a:solidFill>
                  <a:schemeClr val="tx1"/>
                </a:solidFill>
                <a:effectLst>
                  <a:outerShdw blurRad="38100" dist="38100" dir="2700000" algn="tl">
                    <a:srgbClr val="000000">
                      <a:alpha val="43137"/>
                    </a:srgbClr>
                  </a:outerShdw>
                </a:effectLst>
              </a:rPr>
              <a:t>. Son action </a:t>
            </a:r>
            <a:r>
              <a:rPr lang="fr-FR" b="1" dirty="0">
                <a:solidFill>
                  <a:schemeClr val="tx1"/>
                </a:solidFill>
                <a:effectLst>
                  <a:outerShdw blurRad="38100" dist="38100" dir="2700000" algn="tl">
                    <a:srgbClr val="000000">
                      <a:alpha val="43137"/>
                    </a:srgbClr>
                  </a:outerShdw>
                </a:effectLst>
                <a:highlight>
                  <a:srgbClr val="00FFFF"/>
                </a:highlight>
              </a:rPr>
              <a:t>est justifiée </a:t>
            </a:r>
            <a:r>
              <a:rPr lang="fr-FR" b="1" dirty="0">
                <a:solidFill>
                  <a:schemeClr val="tx1"/>
                </a:solidFill>
                <a:effectLst>
                  <a:outerShdw blurRad="38100" dist="38100" dir="2700000" algn="tl">
                    <a:srgbClr val="000000">
                      <a:alpha val="43137"/>
                    </a:srgbClr>
                  </a:outerShdw>
                </a:effectLst>
                <a:highlight>
                  <a:srgbClr val="FFFF00"/>
                </a:highlight>
              </a:rPr>
              <a:t>par </a:t>
            </a:r>
            <a:r>
              <a:rPr lang="fr-FR" b="1" dirty="0">
                <a:solidFill>
                  <a:srgbClr val="FF0000"/>
                </a:solidFill>
                <a:effectLst>
                  <a:outerShdw blurRad="38100" dist="38100" dir="2700000" algn="tl">
                    <a:srgbClr val="000000">
                      <a:alpha val="43137"/>
                    </a:srgbClr>
                  </a:outerShdw>
                </a:effectLst>
                <a:highlight>
                  <a:srgbClr val="FFFF00"/>
                </a:highlight>
              </a:rPr>
              <a:t>l'état de nécessité</a:t>
            </a:r>
            <a:r>
              <a:rPr lang="fr-FR" b="1" dirty="0">
                <a:solidFill>
                  <a:srgbClr val="FF0000"/>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 L'article 25 du code de déontologie marocain dispose à cet égard  :</a:t>
            </a:r>
          </a:p>
          <a:p>
            <a:pPr algn="just"/>
            <a:r>
              <a:rPr lang="fr-FR" b="1" dirty="0">
                <a:solidFill>
                  <a:schemeClr val="tx1"/>
                </a:solidFill>
                <a:effectLst>
                  <a:outerShdw blurRad="38100" dist="38100" dir="2700000" algn="tl">
                    <a:srgbClr val="000000">
                      <a:alpha val="43137"/>
                    </a:srgbClr>
                  </a:outerShdw>
                </a:effectLst>
              </a:rPr>
              <a:t> </a:t>
            </a:r>
            <a:r>
              <a:rPr lang="fr-FR" b="1" dirty="0">
                <a:solidFill>
                  <a:srgbClr val="002060"/>
                </a:solidFill>
                <a:effectLst>
                  <a:outerShdw blurRad="38100" dist="38100" dir="2700000" algn="tl">
                    <a:srgbClr val="000000">
                      <a:alpha val="43137"/>
                    </a:srgbClr>
                  </a:outerShdw>
                </a:effectLst>
              </a:rPr>
              <a:t>« Appelé d'urgence </a:t>
            </a:r>
            <a:r>
              <a:rPr lang="fr-FR" b="1" dirty="0">
                <a:solidFill>
                  <a:srgbClr val="002060"/>
                </a:solidFill>
                <a:effectLst>
                  <a:outerShdw blurRad="38100" dist="38100" dir="2700000" algn="tl">
                    <a:srgbClr val="000000">
                      <a:alpha val="43137"/>
                    </a:srgbClr>
                  </a:outerShdw>
                </a:effectLst>
                <a:highlight>
                  <a:srgbClr val="FFFF00"/>
                </a:highlight>
              </a:rPr>
              <a:t>auprès d'un mineur ou autre incapable </a:t>
            </a:r>
            <a:r>
              <a:rPr lang="fr-FR" b="1" dirty="0">
                <a:solidFill>
                  <a:srgbClr val="002060"/>
                </a:solidFill>
                <a:effectLst>
                  <a:outerShdw blurRad="38100" dist="38100" dir="2700000" algn="tl">
                    <a:srgbClr val="000000">
                      <a:alpha val="43137"/>
                    </a:srgbClr>
                  </a:outerShdw>
                </a:effectLst>
              </a:rPr>
              <a:t>et lorsqu'il est </a:t>
            </a:r>
            <a:r>
              <a:rPr lang="fr-FR" b="1" dirty="0">
                <a:solidFill>
                  <a:srgbClr val="002060"/>
                </a:solidFill>
                <a:effectLst>
                  <a:outerShdw blurRad="38100" dist="38100" dir="2700000" algn="tl">
                    <a:srgbClr val="000000">
                      <a:alpha val="43137"/>
                    </a:srgbClr>
                  </a:outerShdw>
                </a:effectLst>
                <a:highlight>
                  <a:srgbClr val="FFFF00"/>
                </a:highlight>
              </a:rPr>
              <a:t>impossible de recueillir en temps utile le consentement de son représentant légal, </a:t>
            </a:r>
            <a:r>
              <a:rPr lang="fr-FR" b="1" dirty="0">
                <a:solidFill>
                  <a:srgbClr val="002060"/>
                </a:solidFill>
                <a:effectLst>
                  <a:outerShdw blurRad="38100" dist="38100" dir="2700000" algn="tl">
                    <a:srgbClr val="000000">
                      <a:alpha val="43137"/>
                    </a:srgbClr>
                  </a:outerShdw>
                </a:effectLst>
              </a:rPr>
              <a:t>le médecin doit </a:t>
            </a:r>
            <a:r>
              <a:rPr lang="fr-FR" b="1" dirty="0">
                <a:solidFill>
                  <a:srgbClr val="002060"/>
                </a:solidFill>
                <a:effectLst>
                  <a:outerShdw blurRad="38100" dist="38100" dir="2700000" algn="tl">
                    <a:srgbClr val="000000">
                      <a:alpha val="43137"/>
                    </a:srgbClr>
                  </a:outerShdw>
                </a:effectLst>
                <a:highlight>
                  <a:srgbClr val="FFFF00"/>
                </a:highlight>
              </a:rPr>
              <a:t>user immédiatement de toutes ses connaissances</a:t>
            </a:r>
            <a:r>
              <a:rPr lang="fr-FR" b="1" dirty="0">
                <a:solidFill>
                  <a:srgbClr val="002060"/>
                </a:solidFill>
                <a:effectLst>
                  <a:outerShdw blurRad="38100" dist="38100" dir="2700000" algn="tl">
                    <a:srgbClr val="000000">
                      <a:alpha val="43137"/>
                    </a:srgbClr>
                  </a:outerShdw>
                </a:effectLst>
              </a:rPr>
              <a:t> et de tous les moyens dont il dispose pour </a:t>
            </a:r>
            <a:r>
              <a:rPr lang="fr-FR" b="1" dirty="0">
                <a:solidFill>
                  <a:srgbClr val="002060"/>
                </a:solidFill>
                <a:effectLst>
                  <a:outerShdw blurRad="38100" dist="38100" dir="2700000" algn="tl">
                    <a:srgbClr val="000000">
                      <a:alpha val="43137"/>
                    </a:srgbClr>
                  </a:outerShdw>
                </a:effectLst>
                <a:highlight>
                  <a:srgbClr val="FFFF00"/>
                </a:highlight>
              </a:rPr>
              <a:t>parer au danger menaçant</a:t>
            </a:r>
            <a:r>
              <a:rPr lang="fr-FR" b="1" dirty="0">
                <a:solidFill>
                  <a:srgbClr val="002060"/>
                </a:solidFill>
                <a:effectLst>
                  <a:outerShdw blurRad="38100" dist="38100" dir="2700000" algn="tl">
                    <a:srgbClr val="000000">
                      <a:alpha val="43137"/>
                    </a:srgbClr>
                  </a:outerShdw>
                </a:effectLst>
              </a:rPr>
              <a:t> : </a:t>
            </a:r>
          </a:p>
          <a:p>
            <a:pPr algn="just"/>
            <a:r>
              <a:rPr lang="fr-FR" b="1" dirty="0">
                <a:solidFill>
                  <a:srgbClr val="002060"/>
                </a:solidFill>
                <a:effectLst>
                  <a:outerShdw blurRad="38100" dist="38100" dir="2700000" algn="tl">
                    <a:srgbClr val="000000">
                      <a:alpha val="43137"/>
                    </a:srgbClr>
                  </a:outerShdw>
                </a:effectLst>
              </a:rPr>
              <a:t>il </a:t>
            </a:r>
            <a:r>
              <a:rPr lang="fr-FR" b="1" dirty="0">
                <a:solidFill>
                  <a:srgbClr val="002060"/>
                </a:solidFill>
                <a:effectLst>
                  <a:outerShdw blurRad="38100" dist="38100" dir="2700000" algn="tl">
                    <a:srgbClr val="000000">
                      <a:alpha val="43137"/>
                    </a:srgbClr>
                  </a:outerShdw>
                </a:effectLst>
                <a:highlight>
                  <a:srgbClr val="FFFF00"/>
                </a:highlight>
              </a:rPr>
              <a:t>ne peut cesser ses soins qu'après que tout danger est écarté </a:t>
            </a:r>
            <a:r>
              <a:rPr lang="fr-FR" b="1" dirty="0">
                <a:solidFill>
                  <a:srgbClr val="002060"/>
                </a:solidFill>
                <a:effectLst>
                  <a:outerShdw blurRad="38100" dist="38100" dir="2700000" algn="tl">
                    <a:srgbClr val="000000">
                      <a:alpha val="43137"/>
                    </a:srgbClr>
                  </a:outerShdw>
                </a:effectLst>
              </a:rPr>
              <a:t>ou tout secours inutile ou </a:t>
            </a:r>
            <a:r>
              <a:rPr lang="fr-FR" b="1" dirty="0">
                <a:solidFill>
                  <a:srgbClr val="002060"/>
                </a:solidFill>
                <a:effectLst>
                  <a:outerShdw blurRad="38100" dist="38100" dir="2700000" algn="tl">
                    <a:srgbClr val="000000">
                      <a:alpha val="43137"/>
                    </a:srgbClr>
                  </a:outerShdw>
                </a:effectLst>
                <a:highlight>
                  <a:srgbClr val="FFFF00"/>
                </a:highlight>
              </a:rPr>
              <a:t>après avoir confié le malade aux soins d'un confrère</a:t>
            </a:r>
            <a:r>
              <a:rPr lang="fr-FR" b="1" dirty="0">
                <a:solidFill>
                  <a:srgbClr val="00206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94092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21A439-E11C-40E1-B70B-140791BFDE49}"/>
              </a:ext>
            </a:extLst>
          </p:cNvPr>
          <p:cNvSpPr>
            <a:spLocks noGrp="1"/>
          </p:cNvSpPr>
          <p:nvPr>
            <p:ph type="title"/>
          </p:nvPr>
        </p:nvSpPr>
        <p:spPr>
          <a:xfrm>
            <a:off x="677334" y="468924"/>
            <a:ext cx="8596668" cy="783102"/>
          </a:xfrm>
        </p:spPr>
        <p:txBody>
          <a:bodyPr>
            <a:normAutofit/>
          </a:bodyPr>
          <a:lstStyle/>
          <a:p>
            <a:r>
              <a:rPr lang="fr-FR" sz="2400" b="1" dirty="0">
                <a:solidFill>
                  <a:srgbClr val="002060"/>
                </a:solidFill>
                <a:effectLst>
                  <a:outerShdw blurRad="38100" dist="38100" dir="2700000" algn="tl">
                    <a:srgbClr val="000000">
                      <a:alpha val="43137"/>
                    </a:srgbClr>
                  </a:outerShdw>
                </a:effectLst>
              </a:rPr>
              <a:t>Sous -paragraphe1 : l'importance du libre choix.</a:t>
            </a:r>
          </a:p>
        </p:txBody>
      </p:sp>
      <p:sp>
        <p:nvSpPr>
          <p:cNvPr id="3" name="Espace réservé du contenu 2">
            <a:extLst>
              <a:ext uri="{FF2B5EF4-FFF2-40B4-BE49-F238E27FC236}">
                <a16:creationId xmlns:a16="http://schemas.microsoft.com/office/drawing/2014/main" id="{BF9BC4B9-30C7-491E-B83D-512B5711FD25}"/>
              </a:ext>
            </a:extLst>
          </p:cNvPr>
          <p:cNvSpPr>
            <a:spLocks noGrp="1"/>
          </p:cNvSpPr>
          <p:nvPr>
            <p:ph idx="1"/>
          </p:nvPr>
        </p:nvSpPr>
        <p:spPr>
          <a:xfrm>
            <a:off x="677334" y="1252026"/>
            <a:ext cx="8596668" cy="5137049"/>
          </a:xfrm>
        </p:spPr>
        <p:txBody>
          <a:bodyPr>
            <a:normAutofit/>
          </a:bodyPr>
          <a:lstStyle/>
          <a:p>
            <a:pPr algn="just"/>
            <a:r>
              <a:rPr lang="fr-FR" b="1" dirty="0">
                <a:solidFill>
                  <a:schemeClr val="tx1"/>
                </a:solidFill>
                <a:effectLst>
                  <a:outerShdw blurRad="38100" dist="38100" dir="2700000" algn="tl">
                    <a:srgbClr val="000000">
                      <a:alpha val="43137"/>
                    </a:srgbClr>
                  </a:outerShdw>
                </a:effectLst>
                <a:highlight>
                  <a:srgbClr val="FFFF00"/>
                </a:highlight>
              </a:rPr>
              <a:t>Selon l 'article 5 du code marocain de déontologie </a:t>
            </a:r>
            <a:r>
              <a:rPr lang="fr-FR" b="1" dirty="0">
                <a:solidFill>
                  <a:schemeClr val="tx1"/>
                </a:solidFill>
                <a:effectLst>
                  <a:outerShdw blurRad="38100" dist="38100" dir="2700000" algn="tl">
                    <a:srgbClr val="000000">
                      <a:alpha val="43137"/>
                    </a:srgbClr>
                  </a:outerShdw>
                </a:effectLst>
              </a:rPr>
              <a:t>médicale,</a:t>
            </a:r>
          </a:p>
          <a:p>
            <a:pPr algn="just"/>
            <a:r>
              <a:rPr lang="fr-FR" b="1" dirty="0">
                <a:solidFill>
                  <a:schemeClr val="tx1"/>
                </a:solidFill>
                <a:effectLst>
                  <a:outerShdw blurRad="38100" dist="38100" dir="2700000" algn="tl">
                    <a:srgbClr val="000000">
                      <a:alpha val="43137"/>
                    </a:srgbClr>
                  </a:outerShdw>
                </a:effectLst>
              </a:rPr>
              <a:t> le patient a </a:t>
            </a:r>
            <a:r>
              <a:rPr lang="fr-FR" b="1" dirty="0">
                <a:solidFill>
                  <a:schemeClr val="tx1"/>
                </a:solidFill>
                <a:effectLst>
                  <a:outerShdw blurRad="38100" dist="38100" dir="2700000" algn="tl">
                    <a:srgbClr val="000000">
                      <a:alpha val="43137"/>
                    </a:srgbClr>
                  </a:outerShdw>
                </a:effectLst>
                <a:highlight>
                  <a:srgbClr val="00FF00"/>
                </a:highlight>
              </a:rPr>
              <a:t>le droit de choisir et de changer librement de médecin, d'hôpital ou d'établissement de soins de santé, sans se préoccuper de savoir s'ils appartiennent au secteur public ou au secteur privé</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Le patient a le droit également </a:t>
            </a:r>
            <a:r>
              <a:rPr lang="fr-FR" b="1" u="sng" dirty="0">
                <a:solidFill>
                  <a:srgbClr val="FF0000"/>
                </a:solidFill>
                <a:effectLst>
                  <a:outerShdw blurRad="38100" dist="38100" dir="2700000" algn="tl">
                    <a:srgbClr val="000000">
                      <a:alpha val="43137"/>
                    </a:srgbClr>
                  </a:outerShdw>
                </a:effectLst>
              </a:rPr>
              <a:t>de demander à tout moment l'avis d'un autre médecin.</a:t>
            </a:r>
            <a:r>
              <a:rPr lang="fr-FR" b="1" dirty="0">
                <a:solidFill>
                  <a:schemeClr val="tx1"/>
                </a:solidFill>
                <a:effectLst>
                  <a:outerShdw blurRad="38100" dist="38100" dir="2700000" algn="tl">
                    <a:srgbClr val="000000">
                      <a:alpha val="43137"/>
                    </a:srgbClr>
                  </a:outerShdw>
                </a:effectLst>
              </a:rPr>
              <a:t> Ce principe se trouve consacré, également, par :</a:t>
            </a:r>
          </a:p>
          <a:p>
            <a:pPr algn="just"/>
            <a:r>
              <a:rPr lang="fr-FR" b="1" dirty="0">
                <a:solidFill>
                  <a:srgbClr val="FF0000"/>
                </a:solidFill>
                <a:effectLst>
                  <a:outerShdw blurRad="38100" dist="38100" dir="2700000" algn="tl">
                    <a:srgbClr val="000000">
                      <a:alpha val="43137"/>
                    </a:srgbClr>
                  </a:outerShdw>
                </a:effectLst>
              </a:rPr>
              <a:t>- la loi 65-00 </a:t>
            </a:r>
            <a:r>
              <a:rPr lang="fr-FR" b="1" dirty="0">
                <a:solidFill>
                  <a:schemeClr val="tx1"/>
                </a:solidFill>
                <a:effectLst>
                  <a:outerShdw blurRad="38100" dist="38100" dir="2700000" algn="tl">
                    <a:srgbClr val="000000">
                      <a:alpha val="43137"/>
                    </a:srgbClr>
                  </a:outerShdw>
                </a:effectLst>
              </a:rPr>
              <a:t>portant </a:t>
            </a:r>
            <a:r>
              <a:rPr lang="fr-FR" b="1" dirty="0">
                <a:solidFill>
                  <a:srgbClr val="FF0000"/>
                </a:solidFill>
                <a:effectLst>
                  <a:outerShdw blurRad="38100" dist="38100" dir="2700000" algn="tl">
                    <a:srgbClr val="000000">
                      <a:alpha val="43137"/>
                    </a:srgbClr>
                  </a:outerShdw>
                </a:effectLst>
              </a:rPr>
              <a:t>code de couverture médicale</a:t>
            </a:r>
            <a:r>
              <a:rPr lang="fr-FR" b="1" dirty="0">
                <a:solidFill>
                  <a:schemeClr val="tx1"/>
                </a:solidFill>
                <a:effectLst>
                  <a:outerShdw blurRad="38100" dist="38100" dir="2700000" algn="tl">
                    <a:srgbClr val="000000">
                      <a:alpha val="43137"/>
                    </a:srgbClr>
                  </a:outerShdw>
                </a:effectLst>
              </a:rPr>
              <a:t>, qui énonce dans son </a:t>
            </a:r>
            <a:r>
              <a:rPr lang="fr-FR" b="1" dirty="0">
                <a:solidFill>
                  <a:srgbClr val="00B0F0"/>
                </a:solidFill>
                <a:effectLst>
                  <a:outerShdw blurRad="38100" dist="38100" dir="2700000" algn="tl">
                    <a:srgbClr val="000000">
                      <a:alpha val="43137"/>
                    </a:srgbClr>
                  </a:outerShdw>
                </a:effectLst>
              </a:rPr>
              <a:t>article 14 que </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highlight>
                  <a:srgbClr val="FFFF00"/>
                </a:highlight>
              </a:rPr>
              <a:t>« le bénéficiaire de l'assurance maladie obligatoire de base conserve le libre choix du praticien, de l'établissement de santé...» ;</a:t>
            </a:r>
          </a:p>
        </p:txBody>
      </p:sp>
    </p:spTree>
    <p:extLst>
      <p:ext uri="{BB962C8B-B14F-4D97-AF65-F5344CB8AC3E}">
        <p14:creationId xmlns:p14="http://schemas.microsoft.com/office/powerpoint/2010/main" val="1589161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84014B-AF78-43BC-A039-4A2D675749AB}"/>
              </a:ext>
            </a:extLst>
          </p:cNvPr>
          <p:cNvSpPr>
            <a:spLocks noGrp="1"/>
          </p:cNvSpPr>
          <p:nvPr>
            <p:ph type="title"/>
          </p:nvPr>
        </p:nvSpPr>
        <p:spPr>
          <a:xfrm>
            <a:off x="677334" y="609600"/>
            <a:ext cx="8596668" cy="389206"/>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C406011C-CC30-4FBC-853B-ABB530941328}"/>
              </a:ext>
            </a:extLst>
          </p:cNvPr>
          <p:cNvSpPr>
            <a:spLocks noGrp="1"/>
          </p:cNvSpPr>
          <p:nvPr>
            <p:ph idx="1"/>
          </p:nvPr>
        </p:nvSpPr>
        <p:spPr>
          <a:xfrm>
            <a:off x="677334" y="1223889"/>
            <a:ext cx="8596668" cy="5373859"/>
          </a:xfrm>
        </p:spPr>
        <p:txBody>
          <a:bodyPr>
            <a:normAutofit fontScale="92500"/>
          </a:bodyPr>
          <a:lstStyle/>
          <a:p>
            <a:pPr algn="just"/>
            <a:r>
              <a:rPr lang="fr-FR" b="1" dirty="0">
                <a:solidFill>
                  <a:schemeClr val="tx1"/>
                </a:solidFill>
                <a:effectLst>
                  <a:outerShdw blurRad="38100" dist="38100" dir="2700000" algn="tl">
                    <a:srgbClr val="000000">
                      <a:alpha val="43137"/>
                    </a:srgbClr>
                  </a:outerShdw>
                </a:effectLst>
              </a:rPr>
              <a:t>Par ailleurs, </a:t>
            </a:r>
            <a:r>
              <a:rPr lang="fr-FR" b="1" dirty="0">
                <a:solidFill>
                  <a:schemeClr val="tx1"/>
                </a:solidFill>
                <a:effectLst>
                  <a:outerShdw blurRad="38100" dist="38100" dir="2700000" algn="tl">
                    <a:srgbClr val="000000">
                      <a:alpha val="43137"/>
                    </a:srgbClr>
                  </a:outerShdw>
                </a:effectLst>
                <a:highlight>
                  <a:srgbClr val="FFFF00"/>
                </a:highlight>
              </a:rPr>
              <a:t>la jurisprudence marocaine n'est pas restée muette sur ce sujet. Dans un arrêt rendu par la cour suprême le 26 mai 1994</a:t>
            </a:r>
          </a:p>
          <a:p>
            <a:pPr marL="0" indent="0" algn="just">
              <a:buNone/>
            </a:pPr>
            <a:r>
              <a:rPr lang="fr-FR" b="1" dirty="0">
                <a:solidFill>
                  <a:srgbClr val="C00000"/>
                </a:solidFill>
                <a:effectLst>
                  <a:outerShdw blurRad="38100" dist="38100" dir="2700000" algn="tl">
                    <a:srgbClr val="000000">
                      <a:alpha val="43137"/>
                    </a:srgbClr>
                  </a:outerShdw>
                </a:effectLst>
                <a:highlight>
                  <a:srgbClr val="FFFF00"/>
                </a:highlight>
              </a:rPr>
              <a:t>Dans une affaire de faute médicale</a:t>
            </a:r>
            <a:r>
              <a:rPr lang="fr-FR" b="1" dirty="0">
                <a:solidFill>
                  <a:schemeClr val="tx1"/>
                </a:solidFill>
                <a:effectLst>
                  <a:outerShdw blurRad="38100" dist="38100" dir="2700000" algn="tl">
                    <a:srgbClr val="000000">
                      <a:alpha val="43137"/>
                    </a:srgbClr>
                  </a:outerShdw>
                </a:effectLst>
              </a:rPr>
              <a:t>, les juges avaient affirmé clairement que:</a:t>
            </a:r>
          </a:p>
          <a:p>
            <a:pPr marL="0" indent="0" algn="just">
              <a:buNone/>
            </a:pPr>
            <a:r>
              <a:rPr lang="fr-FR" b="1" dirty="0">
                <a:solidFill>
                  <a:srgbClr val="002060"/>
                </a:solidFill>
                <a:effectLst>
                  <a:outerShdw blurRad="38100" dist="38100" dir="2700000" algn="tl">
                    <a:srgbClr val="000000">
                      <a:alpha val="43137"/>
                    </a:srgbClr>
                  </a:outerShdw>
                </a:effectLst>
              </a:rPr>
              <a:t>«...lorsqu' un malade </a:t>
            </a:r>
            <a:r>
              <a:rPr lang="fr-FR" b="1" dirty="0">
                <a:solidFill>
                  <a:srgbClr val="002060"/>
                </a:solidFill>
                <a:effectLst>
                  <a:outerShdw blurRad="38100" dist="38100" dir="2700000" algn="tl">
                    <a:srgbClr val="000000">
                      <a:alpha val="43137"/>
                    </a:srgbClr>
                  </a:outerShdw>
                </a:effectLst>
                <a:highlight>
                  <a:srgbClr val="FFFF00"/>
                </a:highlight>
              </a:rPr>
              <a:t>accède à un hôpital</a:t>
            </a:r>
            <a:r>
              <a:rPr lang="fr-FR" b="1" dirty="0">
                <a:solidFill>
                  <a:srgbClr val="002060"/>
                </a:solidFill>
                <a:effectLst>
                  <a:outerShdw blurRad="38100" dist="38100" dir="2700000" algn="tl">
                    <a:srgbClr val="000000">
                      <a:alpha val="43137"/>
                    </a:srgbClr>
                  </a:outerShdw>
                </a:effectLst>
              </a:rPr>
              <a:t> et lorsque </a:t>
            </a:r>
            <a:r>
              <a:rPr lang="fr-FR" b="1" dirty="0">
                <a:solidFill>
                  <a:srgbClr val="002060"/>
                </a:solidFill>
                <a:effectLst>
                  <a:outerShdw blurRad="38100" dist="38100" dir="2700000" algn="tl">
                    <a:srgbClr val="000000">
                      <a:alpha val="43137"/>
                    </a:srgbClr>
                  </a:outerShdw>
                </a:effectLst>
                <a:highlight>
                  <a:srgbClr val="FFFF00"/>
                </a:highlight>
              </a:rPr>
              <a:t>son état de santé exige la réalisation d 'une opération son consentement ou non n' est pas pris en considération...»</a:t>
            </a:r>
          </a:p>
          <a:p>
            <a:pPr algn="just"/>
            <a:r>
              <a:rPr lang="fr-FR" b="1" dirty="0">
                <a:solidFill>
                  <a:schemeClr val="tx1"/>
                </a:solidFill>
                <a:effectLst>
                  <a:outerShdw blurRad="38100" dist="38100" dir="2700000" algn="tl">
                    <a:srgbClr val="000000">
                      <a:alpha val="43137"/>
                    </a:srgbClr>
                  </a:outerShdw>
                </a:effectLst>
              </a:rPr>
              <a:t>Néanmoins, </a:t>
            </a:r>
            <a:r>
              <a:rPr lang="fr-FR" b="1" dirty="0">
                <a:solidFill>
                  <a:srgbClr val="002060"/>
                </a:solidFill>
                <a:effectLst>
                  <a:outerShdw blurRad="38100" dist="38100" dir="2700000" algn="tl">
                    <a:srgbClr val="000000">
                      <a:alpha val="43137"/>
                    </a:srgbClr>
                  </a:outerShdw>
                </a:effectLst>
                <a:highlight>
                  <a:srgbClr val="00FF00"/>
                </a:highlight>
              </a:rPr>
              <a:t>si la famille proche est présente, le praticien doit solliciter son autorisation.</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Selon </a:t>
            </a:r>
            <a:r>
              <a:rPr lang="fr-FR" b="1" dirty="0">
                <a:solidFill>
                  <a:srgbClr val="002060"/>
                </a:solidFill>
                <a:effectLst>
                  <a:outerShdw blurRad="38100" dist="38100" dir="2700000" algn="tl">
                    <a:srgbClr val="000000">
                      <a:alpha val="43137"/>
                    </a:srgbClr>
                  </a:outerShdw>
                </a:effectLst>
              </a:rPr>
              <a:t>le code de déontologie médicale français </a:t>
            </a:r>
            <a:r>
              <a:rPr lang="fr-FR" b="1" dirty="0">
                <a:solidFill>
                  <a:schemeClr val="tx1"/>
                </a:solidFill>
                <a:effectLst>
                  <a:outerShdw blurRad="38100" dist="38100" dir="2700000" algn="tl">
                    <a:srgbClr val="000000">
                      <a:alpha val="43137"/>
                    </a:srgbClr>
                  </a:outerShdw>
                </a:effectLst>
              </a:rPr>
              <a:t>:</a:t>
            </a:r>
          </a:p>
          <a:p>
            <a:pPr algn="just"/>
            <a:r>
              <a:rPr lang="fr-FR" b="1" dirty="0">
                <a:solidFill>
                  <a:srgbClr val="FF0000"/>
                </a:solidFill>
                <a:effectLst>
                  <a:outerShdw blurRad="38100" dist="38100" dir="2700000" algn="tl">
                    <a:srgbClr val="000000">
                      <a:alpha val="43137"/>
                    </a:srgbClr>
                  </a:outerShdw>
                </a:effectLst>
              </a:rPr>
              <a:t>« la volonté du malade </a:t>
            </a:r>
            <a:r>
              <a:rPr lang="fr-FR" b="1" dirty="0">
                <a:solidFill>
                  <a:srgbClr val="FF0000"/>
                </a:solidFill>
                <a:effectLst>
                  <a:outerShdw blurRad="38100" dist="38100" dir="2700000" algn="tl">
                    <a:srgbClr val="000000">
                      <a:alpha val="43137"/>
                    </a:srgbClr>
                  </a:outerShdw>
                </a:effectLst>
                <a:highlight>
                  <a:srgbClr val="00FF00"/>
                </a:highlight>
              </a:rPr>
              <a:t>doit toujours être respectée </a:t>
            </a:r>
            <a:r>
              <a:rPr lang="fr-FR" b="1" dirty="0">
                <a:solidFill>
                  <a:srgbClr val="FF0000"/>
                </a:solidFill>
                <a:effectLst>
                  <a:outerShdw blurRad="38100" dist="38100" dir="2700000" algn="tl">
                    <a:srgbClr val="000000">
                      <a:alpha val="43137"/>
                    </a:srgbClr>
                  </a:outerShdw>
                </a:effectLst>
              </a:rPr>
              <a:t>dans la mesure du possible. Lorsque le malade </a:t>
            </a:r>
            <a:r>
              <a:rPr lang="fr-FR" b="1" dirty="0">
                <a:solidFill>
                  <a:srgbClr val="FF0000"/>
                </a:solidFill>
                <a:effectLst>
                  <a:outerShdw blurRad="38100" dist="38100" dir="2700000" algn="tl">
                    <a:srgbClr val="000000">
                      <a:alpha val="43137"/>
                    </a:srgbClr>
                  </a:outerShdw>
                </a:effectLst>
                <a:highlight>
                  <a:srgbClr val="00FF00"/>
                </a:highlight>
              </a:rPr>
              <a:t>est hors état d' exprimer sa volonté, ses proches doivent, sauf urgence ou impossibilité</a:t>
            </a:r>
            <a:r>
              <a:rPr lang="fr-FR" b="1" dirty="0">
                <a:solidFill>
                  <a:srgbClr val="FF0000"/>
                </a:solidFill>
                <a:effectLst>
                  <a:outerShdw blurRad="38100" dist="38100" dir="2700000" algn="tl">
                    <a:srgbClr val="000000">
                      <a:alpha val="43137"/>
                    </a:srgbClr>
                  </a:outerShdw>
                </a:effectLst>
              </a:rPr>
              <a:t>, être </a:t>
            </a:r>
            <a:r>
              <a:rPr lang="fr-FR" b="1" dirty="0">
                <a:solidFill>
                  <a:srgbClr val="FF0000"/>
                </a:solidFill>
                <a:effectLst>
                  <a:outerShdw blurRad="38100" dist="38100" dir="2700000" algn="tl">
                    <a:srgbClr val="000000">
                      <a:alpha val="43137"/>
                    </a:srgbClr>
                  </a:outerShdw>
                </a:effectLst>
                <a:highlight>
                  <a:srgbClr val="00FF00"/>
                </a:highlight>
              </a:rPr>
              <a:t>prévenus et informés</a:t>
            </a:r>
            <a:r>
              <a:rPr lang="fr-FR" b="1" dirty="0">
                <a:solidFill>
                  <a:srgbClr val="FF0000"/>
                </a:solidFill>
                <a:effectLst>
                  <a:outerShdw blurRad="38100" dist="38100" dir="2700000" algn="tl">
                    <a:srgbClr val="000000">
                      <a:alpha val="43137"/>
                    </a:srgbClr>
                  </a:outerShdw>
                </a:effectLst>
              </a:rPr>
              <a:t>»</a:t>
            </a:r>
            <a:r>
              <a:rPr lang="fr-FR" b="1" dirty="0">
                <a:solidFill>
                  <a:srgbClr val="002060"/>
                </a:solidFill>
                <a:effectLst>
                  <a:outerShdw blurRad="38100" dist="38100" dir="2700000" algn="tl">
                    <a:srgbClr val="000000">
                      <a:alpha val="43137"/>
                    </a:srgbClr>
                  </a:outerShdw>
                </a:effectLst>
              </a:rPr>
              <a:t>(Article7).</a:t>
            </a:r>
          </a:p>
          <a:p>
            <a:pPr algn="just"/>
            <a:r>
              <a:rPr lang="fr-FR" b="1" dirty="0">
                <a:solidFill>
                  <a:schemeClr val="tx1"/>
                </a:solidFill>
                <a:effectLst>
                  <a:outerShdw blurRad="38100" dist="38100" dir="2700000" algn="tl">
                    <a:srgbClr val="000000">
                      <a:alpha val="43137"/>
                    </a:srgbClr>
                  </a:outerShdw>
                </a:effectLst>
              </a:rPr>
              <a:t>En outre, </a:t>
            </a:r>
            <a:r>
              <a:rPr lang="fr-FR" b="1" dirty="0">
                <a:solidFill>
                  <a:srgbClr val="C00000"/>
                </a:solidFill>
                <a:effectLst>
                  <a:outerShdw blurRad="38100" dist="38100" dir="2700000" algn="tl">
                    <a:srgbClr val="000000">
                      <a:alpha val="43137"/>
                    </a:srgbClr>
                  </a:outerShdw>
                </a:effectLst>
              </a:rPr>
              <a:t>l'article 30 du code de déontologie médicale marocain </a:t>
            </a:r>
            <a:r>
              <a:rPr lang="fr-FR" b="1" dirty="0">
                <a:solidFill>
                  <a:schemeClr val="tx1"/>
                </a:solidFill>
                <a:effectLst>
                  <a:outerShdw blurRad="38100" dist="38100" dir="2700000" algn="tl">
                    <a:srgbClr val="000000">
                      <a:alpha val="43137"/>
                    </a:srgbClr>
                  </a:outerShdw>
                </a:effectLst>
              </a:rPr>
              <a:t>affirme que:</a:t>
            </a:r>
          </a:p>
          <a:p>
            <a:pPr algn="just"/>
            <a:r>
              <a:rPr lang="fr-FR" b="1" dirty="0">
                <a:solidFill>
                  <a:schemeClr val="tx1"/>
                </a:solidFill>
                <a:effectLst>
                  <a:outerShdw blurRad="38100" dist="38100" dir="2700000" algn="tl">
                    <a:srgbClr val="000000">
                      <a:alpha val="43137"/>
                    </a:srgbClr>
                  </a:outerShdw>
                </a:effectLst>
              </a:rPr>
              <a:t> </a:t>
            </a:r>
            <a:r>
              <a:rPr lang="fr-FR" b="1" dirty="0">
                <a:solidFill>
                  <a:srgbClr val="002060"/>
                </a:solidFill>
                <a:effectLst>
                  <a:outerShdw blurRad="38100" dist="38100" dir="2700000" algn="tl">
                    <a:srgbClr val="000000">
                      <a:alpha val="43137"/>
                    </a:srgbClr>
                  </a:outerShdw>
                </a:effectLst>
              </a:rPr>
              <a:t>« le médecin après avoir </a:t>
            </a:r>
            <a:r>
              <a:rPr lang="fr-FR" b="1" dirty="0">
                <a:solidFill>
                  <a:srgbClr val="002060"/>
                </a:solidFill>
                <a:effectLst>
                  <a:outerShdw blurRad="38100" dist="38100" dir="2700000" algn="tl">
                    <a:srgbClr val="000000">
                      <a:alpha val="43137"/>
                    </a:srgbClr>
                  </a:outerShdw>
                </a:effectLst>
                <a:highlight>
                  <a:srgbClr val="00FFFF"/>
                </a:highlight>
              </a:rPr>
              <a:t>établi un diagnostic ferme </a:t>
            </a:r>
            <a:r>
              <a:rPr lang="fr-FR" b="1" dirty="0">
                <a:solidFill>
                  <a:srgbClr val="002060"/>
                </a:solidFill>
                <a:effectLst>
                  <a:outerShdw blurRad="38100" dist="38100" dir="2700000" algn="tl">
                    <a:srgbClr val="000000">
                      <a:alpha val="43137"/>
                    </a:srgbClr>
                  </a:outerShdw>
                </a:effectLst>
              </a:rPr>
              <a:t>comportant une décision </a:t>
            </a:r>
            <a:r>
              <a:rPr lang="fr-FR" b="1" dirty="0">
                <a:solidFill>
                  <a:srgbClr val="002060"/>
                </a:solidFill>
                <a:effectLst>
                  <a:outerShdw blurRad="38100" dist="38100" dir="2700000" algn="tl">
                    <a:srgbClr val="000000">
                      <a:alpha val="43137"/>
                    </a:srgbClr>
                  </a:outerShdw>
                </a:effectLst>
                <a:highlight>
                  <a:srgbClr val="00FFFF"/>
                </a:highlight>
              </a:rPr>
              <a:t>sérieuse et surtout si la vie du malade est en danger</a:t>
            </a:r>
            <a:r>
              <a:rPr lang="fr-FR" b="1" dirty="0">
                <a:solidFill>
                  <a:srgbClr val="002060"/>
                </a:solidFill>
                <a:effectLst>
                  <a:outerShdw blurRad="38100" dist="38100" dir="2700000" algn="tl">
                    <a:srgbClr val="000000">
                      <a:alpha val="43137"/>
                    </a:srgbClr>
                  </a:outerShdw>
                </a:effectLst>
              </a:rPr>
              <a:t>, un médecin doit </a:t>
            </a:r>
            <a:r>
              <a:rPr lang="fr-FR" b="1" dirty="0">
                <a:solidFill>
                  <a:srgbClr val="002060"/>
                </a:solidFill>
                <a:effectLst>
                  <a:outerShdw blurRad="38100" dist="38100" dir="2700000" algn="tl">
                    <a:srgbClr val="000000">
                      <a:alpha val="43137"/>
                    </a:srgbClr>
                  </a:outerShdw>
                </a:effectLst>
                <a:highlight>
                  <a:srgbClr val="00FFFF"/>
                </a:highlight>
              </a:rPr>
              <a:t>s'efforcer d'imposer l'exécution de sa décision</a:t>
            </a:r>
            <a:r>
              <a:rPr lang="fr-FR" b="1" dirty="0">
                <a:solidFill>
                  <a:srgbClr val="002060"/>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410712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8AF502-FE35-49FA-93D7-0BE90F8ABDB3}"/>
              </a:ext>
            </a:extLst>
          </p:cNvPr>
          <p:cNvSpPr>
            <a:spLocks noGrp="1"/>
          </p:cNvSpPr>
          <p:nvPr>
            <p:ph type="title"/>
          </p:nvPr>
        </p:nvSpPr>
        <p:spPr>
          <a:xfrm>
            <a:off x="677334" y="609600"/>
            <a:ext cx="8596668" cy="389206"/>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F1382266-2109-414D-B74B-7FAA0ACF1E7A}"/>
              </a:ext>
            </a:extLst>
          </p:cNvPr>
          <p:cNvSpPr>
            <a:spLocks noGrp="1"/>
          </p:cNvSpPr>
          <p:nvPr>
            <p:ph idx="1"/>
          </p:nvPr>
        </p:nvSpPr>
        <p:spPr>
          <a:xfrm>
            <a:off x="677334" y="1294228"/>
            <a:ext cx="8596668" cy="5359789"/>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En fait, derrière cette règle </a:t>
            </a:r>
            <a:r>
              <a:rPr lang="fr-FR" b="1" dirty="0">
                <a:solidFill>
                  <a:srgbClr val="FF0000"/>
                </a:solidFill>
                <a:effectLst>
                  <a:outerShdw blurRad="38100" dist="38100" dir="2700000" algn="tl">
                    <a:srgbClr val="000000">
                      <a:alpha val="43137"/>
                    </a:srgbClr>
                  </a:outerShdw>
                </a:effectLst>
                <a:highlight>
                  <a:srgbClr val="FFFF00"/>
                </a:highlight>
              </a:rPr>
              <a:t>se profile une conception autoritaire de la relation médecin-malade</a:t>
            </a:r>
            <a:r>
              <a:rPr lang="fr-FR" b="1" dirty="0">
                <a:solidFill>
                  <a:schemeClr val="tx1"/>
                </a:solidFill>
                <a:effectLst>
                  <a:outerShdw blurRad="38100" dist="38100" dir="2700000" algn="tl">
                    <a:srgbClr val="000000">
                      <a:alpha val="43137"/>
                    </a:srgbClr>
                  </a:outerShdw>
                </a:effectLst>
              </a:rPr>
              <a:t> qui transparaît à travers </a:t>
            </a:r>
            <a:r>
              <a:rPr lang="fr-FR" b="1" dirty="0">
                <a:solidFill>
                  <a:schemeClr val="accent4">
                    <a:lumMod val="75000"/>
                  </a:schemeClr>
                </a:solidFill>
                <a:effectLst>
                  <a:outerShdw blurRad="38100" dist="38100" dir="2700000" algn="tl">
                    <a:srgbClr val="000000">
                      <a:alpha val="43137"/>
                    </a:srgbClr>
                  </a:outerShdw>
                </a:effectLst>
              </a:rPr>
              <a:t>l'article 33 </a:t>
            </a:r>
            <a:r>
              <a:rPr lang="fr-FR" b="1" dirty="0">
                <a:solidFill>
                  <a:schemeClr val="tx1"/>
                </a:solidFill>
                <a:effectLst>
                  <a:outerShdw blurRad="38100" dist="38100" dir="2700000" algn="tl">
                    <a:srgbClr val="000000">
                      <a:alpha val="43137"/>
                    </a:srgbClr>
                  </a:outerShdw>
                </a:effectLst>
              </a:rPr>
              <a:t>du code marocain de déontologie médicale qui dispose : </a:t>
            </a:r>
          </a:p>
          <a:p>
            <a:pPr algn="just"/>
            <a:r>
              <a:rPr lang="fr-FR" b="1" dirty="0">
                <a:solidFill>
                  <a:srgbClr val="002060"/>
                </a:solidFill>
                <a:effectLst>
                  <a:outerShdw blurRad="38100" dist="38100" dir="2700000" algn="tl">
                    <a:srgbClr val="000000">
                      <a:alpha val="43137"/>
                    </a:srgbClr>
                  </a:outerShdw>
                </a:effectLst>
              </a:rPr>
              <a:t>« Au cours d'un accouchement </a:t>
            </a:r>
            <a:r>
              <a:rPr lang="fr-FR" b="1" dirty="0">
                <a:solidFill>
                  <a:srgbClr val="0070C0"/>
                </a:solidFill>
                <a:effectLst>
                  <a:outerShdw blurRad="38100" dist="38100" dir="2700000" algn="tl">
                    <a:srgbClr val="000000">
                      <a:alpha val="43137"/>
                    </a:srgbClr>
                  </a:outerShdw>
                </a:effectLst>
              </a:rPr>
              <a:t>dystocique ou prolongé</a:t>
            </a:r>
            <a:r>
              <a:rPr lang="fr-FR" b="1" dirty="0">
                <a:solidFill>
                  <a:srgbClr val="002060"/>
                </a:solidFill>
                <a:effectLst>
                  <a:outerShdw blurRad="38100" dist="38100" dir="2700000" algn="tl">
                    <a:srgbClr val="000000">
                      <a:alpha val="43137"/>
                    </a:srgbClr>
                  </a:outerShdw>
                </a:effectLst>
              </a:rPr>
              <a:t>, le médecin doit se </a:t>
            </a:r>
            <a:r>
              <a:rPr lang="fr-FR" b="1" dirty="0">
                <a:solidFill>
                  <a:srgbClr val="0070C0"/>
                </a:solidFill>
                <a:effectLst>
                  <a:outerShdw blurRad="38100" dist="38100" dir="2700000" algn="tl">
                    <a:srgbClr val="000000">
                      <a:alpha val="43137"/>
                    </a:srgbClr>
                  </a:outerShdw>
                </a:effectLst>
              </a:rPr>
              <a:t>considérer comme étant le seul juge des intérêts respectifs de la mère et de l'enfant, sans se laisser influencer </a:t>
            </a:r>
            <a:r>
              <a:rPr lang="fr-FR" b="1" dirty="0">
                <a:solidFill>
                  <a:schemeClr val="tx1"/>
                </a:solidFill>
                <a:effectLst>
                  <a:outerShdw blurRad="38100" dist="38100" dir="2700000" algn="tl">
                    <a:srgbClr val="000000">
                      <a:alpha val="43137"/>
                    </a:srgbClr>
                  </a:outerShdw>
                </a:effectLst>
              </a:rPr>
              <a:t>par des considérations d'ordre familial.».</a:t>
            </a:r>
          </a:p>
          <a:p>
            <a:pPr algn="just"/>
            <a:r>
              <a:rPr lang="fr-FR" b="1" dirty="0">
                <a:solidFill>
                  <a:schemeClr val="tx1"/>
                </a:solidFill>
                <a:effectLst>
                  <a:outerShdw blurRad="38100" dist="38100" dir="2700000" algn="tl">
                    <a:srgbClr val="000000">
                      <a:alpha val="43137"/>
                    </a:srgbClr>
                  </a:outerShdw>
                </a:effectLst>
              </a:rPr>
              <a:t>Cela s' inspire, en effet, de l 'idée selon laquelle </a:t>
            </a:r>
            <a:r>
              <a:rPr lang="fr-FR" b="1" dirty="0">
                <a:solidFill>
                  <a:schemeClr val="tx1"/>
                </a:solidFill>
                <a:effectLst>
                  <a:outerShdw blurRad="38100" dist="38100" dir="2700000" algn="tl">
                    <a:srgbClr val="000000">
                      <a:alpha val="43137"/>
                    </a:srgbClr>
                  </a:outerShdw>
                </a:effectLst>
                <a:highlight>
                  <a:srgbClr val="FFFF00"/>
                </a:highlight>
              </a:rPr>
              <a:t>le patient amoindri et affaibli n 'a pas de volonté réelle </a:t>
            </a:r>
            <a:r>
              <a:rPr lang="fr-FR" b="1" dirty="0">
                <a:solidFill>
                  <a:schemeClr val="tx1"/>
                </a:solidFill>
                <a:effectLst>
                  <a:outerShdw blurRad="38100" dist="38100" dir="2700000" algn="tl">
                    <a:srgbClr val="000000">
                      <a:alpha val="43137"/>
                    </a:srgbClr>
                  </a:outerShdw>
                </a:effectLst>
              </a:rPr>
              <a:t>et qu' en adhérent au contrat médical il </a:t>
            </a:r>
            <a:r>
              <a:rPr lang="fr-FR" b="1" dirty="0">
                <a:solidFill>
                  <a:schemeClr val="tx1"/>
                </a:solidFill>
                <a:effectLst>
                  <a:outerShdw blurRad="38100" dist="38100" dir="2700000" algn="tl">
                    <a:srgbClr val="000000">
                      <a:alpha val="43137"/>
                    </a:srgbClr>
                  </a:outerShdw>
                </a:effectLst>
                <a:highlight>
                  <a:srgbClr val="FFFF00"/>
                </a:highlight>
              </a:rPr>
              <a:t>donne au médecin tout puissant une sorte de blanc-seing par lequel il renonce à son libre arbitre</a:t>
            </a:r>
            <a:r>
              <a:rPr lang="fr-FR" b="1" dirty="0">
                <a:solidFill>
                  <a:schemeClr val="tx1"/>
                </a:solidFill>
                <a:effectLst>
                  <a:outerShdw blurRad="38100" dist="38100" dir="2700000" algn="tl">
                    <a:srgbClr val="000000">
                      <a:alpha val="43137"/>
                    </a:srgbClr>
                  </a:outerShdw>
                </a:effectLst>
              </a:rPr>
              <a:t>, à tel point qu' </a:t>
            </a:r>
            <a:r>
              <a:rPr lang="fr-FR" b="1" dirty="0">
                <a:solidFill>
                  <a:schemeClr val="tx1"/>
                </a:solidFill>
                <a:effectLst>
                  <a:outerShdw blurRad="38100" dist="38100" dir="2700000" algn="tl">
                    <a:srgbClr val="000000">
                      <a:alpha val="43137"/>
                    </a:srgbClr>
                  </a:outerShdw>
                </a:effectLst>
                <a:highlight>
                  <a:srgbClr val="FFFF00"/>
                </a:highlight>
              </a:rPr>
              <a:t>il met en cause les droits fondamentaux du patient, et assure au médecin la plus grande immunité.</a:t>
            </a:r>
            <a:endParaRPr lang="fr-FR" b="1" dirty="0">
              <a:solidFill>
                <a:schemeClr val="tx1"/>
              </a:solidFill>
              <a:effectLst>
                <a:outerShdw blurRad="38100" dist="38100" dir="2700000" algn="tl">
                  <a:srgbClr val="000000">
                    <a:alpha val="43137"/>
                  </a:srgbClr>
                </a:outerShdw>
              </a:effectLst>
            </a:endParaRPr>
          </a:p>
          <a:p>
            <a:pPr algn="just"/>
            <a:r>
              <a:rPr lang="fr-FR" b="1" dirty="0">
                <a:solidFill>
                  <a:schemeClr val="tx1"/>
                </a:solidFill>
                <a:effectLst>
                  <a:outerShdw blurRad="38100" dist="38100" dir="2700000" algn="tl">
                    <a:srgbClr val="000000">
                      <a:alpha val="43137"/>
                    </a:srgbClr>
                  </a:outerShdw>
                </a:effectLst>
              </a:rPr>
              <a:t>C'est pourquoi </a:t>
            </a:r>
            <a:r>
              <a:rPr lang="fr-FR" b="1" dirty="0">
                <a:solidFill>
                  <a:srgbClr val="FF0000"/>
                </a:solidFill>
                <a:effectLst>
                  <a:outerShdw blurRad="38100" dist="38100" dir="2700000" algn="tl">
                    <a:srgbClr val="000000">
                      <a:alpha val="43137"/>
                    </a:srgbClr>
                  </a:outerShdw>
                </a:effectLst>
              </a:rPr>
              <a:t>une révision du code de déontologie s'impose afin d'instaurer des règles qui concilient à la fois les intérêts des praticiens  et des patients tout en respectant au maximum la volonté de ces derniers</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581575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BB0901-A898-4CFA-8703-BE9F6B1FD536}"/>
              </a:ext>
            </a:extLst>
          </p:cNvPr>
          <p:cNvSpPr>
            <a:spLocks noGrp="1"/>
          </p:cNvSpPr>
          <p:nvPr>
            <p:ph type="title"/>
          </p:nvPr>
        </p:nvSpPr>
        <p:spPr>
          <a:xfrm>
            <a:off x="677334" y="302455"/>
            <a:ext cx="8596668" cy="726831"/>
          </a:xfrm>
        </p:spPr>
        <p:txBody>
          <a:bodyPr/>
          <a:lstStyle/>
          <a:p>
            <a:r>
              <a:rPr lang="fr-FR" sz="2400" b="1" dirty="0">
                <a:solidFill>
                  <a:srgbClr val="002060"/>
                </a:solidFill>
                <a:effectLst>
                  <a:outerShdw blurRad="38100" dist="38100" dir="2700000" algn="tl">
                    <a:srgbClr val="000000">
                      <a:alpha val="43137"/>
                    </a:srgbClr>
                  </a:outerShdw>
                </a:effectLst>
              </a:rPr>
              <a:t>Paragraphe2 : la volonté du patient</a:t>
            </a:r>
            <a:r>
              <a:rPr lang="fr-FR" b="1" dirty="0">
                <a:solidFill>
                  <a:srgbClr val="002060"/>
                </a:solidFill>
                <a:effectLst>
                  <a:outerShdw blurRad="38100" dist="38100" dir="2700000" algn="tl">
                    <a:srgbClr val="000000">
                      <a:alpha val="43137"/>
                    </a:srgbClr>
                  </a:outerShdw>
                </a:effectLst>
              </a:rPr>
              <a:t>.</a:t>
            </a:r>
          </a:p>
        </p:txBody>
      </p:sp>
      <p:sp>
        <p:nvSpPr>
          <p:cNvPr id="3" name="Espace réservé du contenu 2">
            <a:extLst>
              <a:ext uri="{FF2B5EF4-FFF2-40B4-BE49-F238E27FC236}">
                <a16:creationId xmlns:a16="http://schemas.microsoft.com/office/drawing/2014/main" id="{AB88D53B-3DC4-42BB-B7EB-A629CF1BB5A1}"/>
              </a:ext>
            </a:extLst>
          </p:cNvPr>
          <p:cNvSpPr>
            <a:spLocks noGrp="1"/>
          </p:cNvSpPr>
          <p:nvPr>
            <p:ph idx="1"/>
          </p:nvPr>
        </p:nvSpPr>
        <p:spPr>
          <a:xfrm>
            <a:off x="677334" y="1029286"/>
            <a:ext cx="8596668" cy="5526259"/>
          </a:xfrm>
        </p:spPr>
        <p:txBody>
          <a:bodyPr>
            <a:normAutofit fontScale="92500" lnSpcReduction="10000"/>
          </a:bodyPr>
          <a:lstStyle/>
          <a:p>
            <a:pPr algn="just"/>
            <a:r>
              <a:rPr lang="fr-FR" b="1" dirty="0">
                <a:solidFill>
                  <a:schemeClr val="tx1"/>
                </a:solidFill>
                <a:effectLst>
                  <a:outerShdw blurRad="38100" dist="38100" dir="2700000" algn="tl">
                    <a:srgbClr val="000000">
                      <a:alpha val="43137"/>
                    </a:srgbClr>
                  </a:outerShdw>
                </a:effectLst>
              </a:rPr>
              <a:t>La volonté du patient </a:t>
            </a:r>
            <a:r>
              <a:rPr lang="fr-FR" b="1" dirty="0">
                <a:solidFill>
                  <a:srgbClr val="FF0000"/>
                </a:solidFill>
                <a:effectLst>
                  <a:outerShdw blurRad="38100" dist="38100" dir="2700000" algn="tl">
                    <a:srgbClr val="000000">
                      <a:alpha val="43137"/>
                    </a:srgbClr>
                  </a:outerShdw>
                </a:effectLst>
              </a:rPr>
              <a:t>d'être tenu dans l'ignorance d'un diagnostic </a:t>
            </a:r>
            <a:r>
              <a:rPr lang="fr-FR" b="1" dirty="0">
                <a:solidFill>
                  <a:schemeClr val="tx1"/>
                </a:solidFill>
                <a:effectLst>
                  <a:outerShdw blurRad="38100" dist="38100" dir="2700000" algn="tl">
                    <a:srgbClr val="000000">
                      <a:alpha val="43137"/>
                    </a:srgbClr>
                  </a:outerShdw>
                </a:effectLst>
              </a:rPr>
              <a:t>ou d'un </a:t>
            </a:r>
            <a:r>
              <a:rPr lang="fr-FR" b="1" dirty="0">
                <a:solidFill>
                  <a:srgbClr val="FF0000"/>
                </a:solidFill>
                <a:effectLst>
                  <a:outerShdw blurRad="38100" dist="38100" dir="2700000" algn="tl">
                    <a:srgbClr val="000000">
                      <a:alpha val="43137"/>
                    </a:srgbClr>
                  </a:outerShdw>
                </a:effectLst>
              </a:rPr>
              <a:t>pronostic quel que soit le caractère de gravité de ce dernier</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La question qui se pose est la suivante : </a:t>
            </a:r>
          </a:p>
          <a:p>
            <a:pPr algn="just"/>
            <a:r>
              <a:rPr lang="fr-FR" b="1" dirty="0">
                <a:solidFill>
                  <a:srgbClr val="0070C0"/>
                </a:solidFill>
                <a:effectLst>
                  <a:outerShdw blurRad="38100" dist="38100" dir="2700000" algn="tl">
                    <a:srgbClr val="000000">
                      <a:alpha val="43137"/>
                    </a:srgbClr>
                  </a:outerShdw>
                </a:effectLst>
              </a:rPr>
              <a:t>Que doit faire un médecin face à un malade majeur, conscient et capable qui refuse un traitement nécessaire, voire vital pour lui-même ?</a:t>
            </a:r>
          </a:p>
          <a:p>
            <a:pPr algn="just"/>
            <a:r>
              <a:rPr lang="fr-FR" b="1" dirty="0">
                <a:solidFill>
                  <a:schemeClr val="accent5"/>
                </a:solidFill>
                <a:effectLst>
                  <a:outerShdw blurRad="38100" dist="38100" dir="2700000" algn="tl">
                    <a:srgbClr val="000000">
                      <a:alpha val="43137"/>
                    </a:srgbClr>
                  </a:outerShdw>
                </a:effectLst>
              </a:rPr>
              <a:t>Dans cette hypothèse deux obligations déontologiques s'opposent : </a:t>
            </a:r>
          </a:p>
          <a:p>
            <a:pPr algn="just">
              <a:buClr>
                <a:schemeClr val="accent5">
                  <a:lumMod val="60000"/>
                  <a:lumOff val="40000"/>
                </a:schemeClr>
              </a:buClr>
              <a:buSzPct val="173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rPr>
              <a:t>celui du </a:t>
            </a:r>
            <a:r>
              <a:rPr lang="fr-FR" b="1" dirty="0">
                <a:solidFill>
                  <a:schemeClr val="tx1"/>
                </a:solidFill>
                <a:effectLst>
                  <a:outerShdw blurRad="38100" dist="38100" dir="2700000" algn="tl">
                    <a:srgbClr val="000000">
                      <a:alpha val="43137"/>
                    </a:srgbClr>
                  </a:outerShdw>
                </a:effectLst>
                <a:highlight>
                  <a:srgbClr val="FFFF00"/>
                </a:highlight>
              </a:rPr>
              <a:t>droit de la personne au consentement préalable </a:t>
            </a:r>
            <a:r>
              <a:rPr lang="fr-FR" b="1" dirty="0">
                <a:solidFill>
                  <a:schemeClr val="tx1"/>
                </a:solidFill>
                <a:effectLst>
                  <a:outerShdw blurRad="38100" dist="38100" dir="2700000" algn="tl">
                    <a:srgbClr val="000000">
                      <a:alpha val="43137"/>
                    </a:srgbClr>
                  </a:outerShdw>
                </a:effectLst>
              </a:rPr>
              <a:t>aux soins et pour lequel chacun a droit au </a:t>
            </a:r>
            <a:r>
              <a:rPr lang="fr-FR" b="1" dirty="0">
                <a:solidFill>
                  <a:schemeClr val="tx1"/>
                </a:solidFill>
                <a:effectLst>
                  <a:outerShdw blurRad="38100" dist="38100" dir="2700000" algn="tl">
                    <a:srgbClr val="000000">
                      <a:alpha val="43137"/>
                    </a:srgbClr>
                  </a:outerShdw>
                </a:effectLst>
                <a:highlight>
                  <a:srgbClr val="FFFF00"/>
                </a:highlight>
              </a:rPr>
              <a:t>respect de son corps qui est inviolable</a:t>
            </a:r>
            <a:r>
              <a:rPr lang="fr-FR" b="1" dirty="0">
                <a:solidFill>
                  <a:schemeClr val="tx1"/>
                </a:solidFill>
                <a:effectLst>
                  <a:outerShdw blurRad="38100" dist="38100" dir="2700000" algn="tl">
                    <a:srgbClr val="000000">
                      <a:alpha val="43137"/>
                    </a:srgbClr>
                  </a:outerShdw>
                </a:effectLst>
              </a:rPr>
              <a:t> </a:t>
            </a:r>
          </a:p>
          <a:p>
            <a:pPr algn="just">
              <a:buClr>
                <a:schemeClr val="accent5">
                  <a:lumMod val="60000"/>
                  <a:lumOff val="40000"/>
                </a:schemeClr>
              </a:buClr>
              <a:buSzPct val="173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rPr>
              <a:t>et celui de </a:t>
            </a:r>
            <a:r>
              <a:rPr lang="fr-FR" b="1" dirty="0">
                <a:solidFill>
                  <a:schemeClr val="tx1"/>
                </a:solidFill>
                <a:effectLst>
                  <a:outerShdw blurRad="38100" dist="38100" dir="2700000" algn="tl">
                    <a:srgbClr val="000000">
                      <a:alpha val="43137"/>
                    </a:srgbClr>
                  </a:outerShdw>
                </a:effectLst>
                <a:highlight>
                  <a:srgbClr val="FFFF00"/>
                </a:highlight>
              </a:rPr>
              <a:t>l'assistance à une personne en péril</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De ce fait, </a:t>
            </a:r>
            <a:r>
              <a:rPr lang="fr-FR" b="1" dirty="0">
                <a:solidFill>
                  <a:schemeClr val="tx1"/>
                </a:solidFill>
                <a:effectLst>
                  <a:outerShdw blurRad="38100" dist="38100" dir="2700000" algn="tl">
                    <a:srgbClr val="000000">
                      <a:alpha val="43137"/>
                    </a:srgbClr>
                  </a:outerShdw>
                </a:effectLst>
                <a:highlight>
                  <a:srgbClr val="00FFFF"/>
                </a:highlight>
              </a:rPr>
              <a:t>le médecin est tenu de respecter la volonté du patient </a:t>
            </a:r>
            <a:r>
              <a:rPr lang="fr-FR" b="1" dirty="0">
                <a:solidFill>
                  <a:schemeClr val="tx1"/>
                </a:solidFill>
                <a:effectLst>
                  <a:outerShdw blurRad="38100" dist="38100" dir="2700000" algn="tl">
                    <a:srgbClr val="000000">
                      <a:alpha val="43137"/>
                    </a:srgbClr>
                  </a:outerShdw>
                </a:effectLst>
              </a:rPr>
              <a:t>qui rentre dans le droit de </a:t>
            </a:r>
            <a:r>
              <a:rPr lang="fr-FR" b="1" dirty="0">
                <a:solidFill>
                  <a:schemeClr val="tx1"/>
                </a:solidFill>
                <a:effectLst>
                  <a:outerShdw blurRad="38100" dist="38100" dir="2700000" algn="tl">
                    <a:srgbClr val="000000">
                      <a:alpha val="43137"/>
                    </a:srgbClr>
                  </a:outerShdw>
                </a:effectLst>
                <a:highlight>
                  <a:srgbClr val="00FFFF"/>
                </a:highlight>
              </a:rPr>
              <a:t>disposer de son corps à condition que ce refus soit écrit et exprimé en présence de l'équipe médicale</a:t>
            </a:r>
            <a:r>
              <a:rPr lang="fr-FR" b="1" dirty="0">
                <a:solidFill>
                  <a:schemeClr val="tx1"/>
                </a:solidFill>
                <a:effectLst>
                  <a:outerShdw blurRad="38100" dist="38100" dir="2700000" algn="tl">
                    <a:srgbClr val="000000">
                      <a:alpha val="43137"/>
                    </a:srgbClr>
                  </a:outerShdw>
                </a:effectLst>
              </a:rPr>
              <a:t> qui dresse, à cet égard, </a:t>
            </a:r>
            <a:r>
              <a:rPr lang="fr-FR" b="1" dirty="0">
                <a:solidFill>
                  <a:schemeClr val="tx1"/>
                </a:solidFill>
                <a:effectLst>
                  <a:outerShdw blurRad="38100" dist="38100" dir="2700000" algn="tl">
                    <a:srgbClr val="000000">
                      <a:alpha val="43137"/>
                    </a:srgbClr>
                  </a:outerShdw>
                </a:effectLst>
                <a:highlight>
                  <a:srgbClr val="00FFFF"/>
                </a:highlight>
              </a:rPr>
              <a:t>un procès inclus par la suite au dossier médical </a:t>
            </a:r>
            <a:r>
              <a:rPr lang="fr-FR" b="1" dirty="0">
                <a:solidFill>
                  <a:schemeClr val="tx1"/>
                </a:solidFill>
                <a:effectLst>
                  <a:outerShdw blurRad="38100" dist="38100" dir="2700000" algn="tl">
                    <a:srgbClr val="000000">
                      <a:alpha val="43137"/>
                    </a:srgbClr>
                  </a:outerShdw>
                </a:effectLst>
              </a:rPr>
              <a:t>dudit patient. </a:t>
            </a:r>
          </a:p>
          <a:p>
            <a:pPr algn="just"/>
            <a:r>
              <a:rPr lang="fr-FR" b="1" dirty="0">
                <a:solidFill>
                  <a:schemeClr val="accent5"/>
                </a:solidFill>
                <a:effectLst>
                  <a:outerShdw blurRad="38100" dist="38100" dir="2700000" algn="tl">
                    <a:srgbClr val="000000">
                      <a:alpha val="43137"/>
                    </a:srgbClr>
                  </a:outerShdw>
                </a:effectLst>
              </a:rPr>
              <a:t>L'article 31 du code de déontologie marocain dispose </a:t>
            </a:r>
            <a:r>
              <a:rPr lang="fr-FR" b="1" dirty="0">
                <a:solidFill>
                  <a:schemeClr val="tx1"/>
                </a:solidFill>
                <a:effectLst>
                  <a:outerShdw blurRad="38100" dist="38100" dir="2700000" algn="tl">
                    <a:srgbClr val="000000">
                      <a:alpha val="43137"/>
                    </a:srgbClr>
                  </a:outerShdw>
                </a:effectLst>
              </a:rPr>
              <a:t>: </a:t>
            </a:r>
            <a:r>
              <a:rPr lang="fr-FR" b="1" dirty="0">
                <a:solidFill>
                  <a:srgbClr val="002060"/>
                </a:solidFill>
                <a:effectLst>
                  <a:outerShdw blurRad="38100" dist="38100" dir="2700000" algn="tl">
                    <a:srgbClr val="000000">
                      <a:alpha val="43137"/>
                    </a:srgbClr>
                  </a:outerShdw>
                </a:effectLst>
              </a:rPr>
              <a:t>« Un pronostic grave peut légitimement être dissimulé au malade. Un pronostic fatal ne doit lui être révélé qu'avec </a:t>
            </a:r>
            <a:r>
              <a:rPr lang="fr-FR" b="1" dirty="0">
                <a:solidFill>
                  <a:srgbClr val="002060"/>
                </a:solidFill>
                <a:effectLst>
                  <a:outerShdw blurRad="38100" dist="38100" dir="2700000" algn="tl">
                    <a:srgbClr val="000000">
                      <a:alpha val="43137"/>
                    </a:srgbClr>
                  </a:outerShdw>
                </a:effectLst>
                <a:highlight>
                  <a:srgbClr val="00FFFF"/>
                </a:highlight>
              </a:rPr>
              <a:t>la plus grande circonspection</a:t>
            </a:r>
            <a:r>
              <a:rPr lang="fr-FR" b="1" dirty="0">
                <a:solidFill>
                  <a:srgbClr val="002060"/>
                </a:solidFill>
                <a:effectLst>
                  <a:outerShdw blurRad="38100" dist="38100" dir="2700000" algn="tl">
                    <a:srgbClr val="000000">
                      <a:alpha val="43137"/>
                    </a:srgbClr>
                  </a:outerShdw>
                </a:effectLst>
              </a:rPr>
              <a:t>. Mais il </a:t>
            </a:r>
            <a:r>
              <a:rPr lang="fr-FR" b="1" dirty="0">
                <a:solidFill>
                  <a:srgbClr val="002060"/>
                </a:solidFill>
                <a:effectLst>
                  <a:outerShdw blurRad="38100" dist="38100" dir="2700000" algn="tl">
                    <a:srgbClr val="000000">
                      <a:alpha val="43137"/>
                    </a:srgbClr>
                  </a:outerShdw>
                </a:effectLst>
                <a:highlight>
                  <a:srgbClr val="00FFFF"/>
                </a:highlight>
              </a:rPr>
              <a:t>doit l'être généralement à la famille</a:t>
            </a:r>
            <a:r>
              <a:rPr lang="fr-FR" b="1" dirty="0">
                <a:solidFill>
                  <a:srgbClr val="002060"/>
                </a:solidFill>
                <a:effectLst>
                  <a:outerShdw blurRad="38100" dist="38100" dir="2700000" algn="tl">
                    <a:srgbClr val="000000">
                      <a:alpha val="43137"/>
                    </a:srgbClr>
                  </a:outerShdw>
                </a:effectLst>
              </a:rPr>
              <a:t>. Le malade </a:t>
            </a:r>
            <a:r>
              <a:rPr lang="fr-FR" b="1" dirty="0">
                <a:solidFill>
                  <a:srgbClr val="002060"/>
                </a:solidFill>
                <a:effectLst>
                  <a:outerShdw blurRad="38100" dist="38100" dir="2700000" algn="tl">
                    <a:srgbClr val="000000">
                      <a:alpha val="43137"/>
                    </a:srgbClr>
                  </a:outerShdw>
                </a:effectLst>
                <a:highlight>
                  <a:srgbClr val="00FFFF"/>
                </a:highlight>
              </a:rPr>
              <a:t>peut interdire cette révélation ou désigner les tiers auxquels elle doit être faite</a:t>
            </a:r>
            <a:r>
              <a:rPr lang="fr-FR" b="1" dirty="0">
                <a:solidFill>
                  <a:srgbClr val="002060"/>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4174051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7054D-DF62-4559-A181-F5E4FB996BB4}"/>
              </a:ext>
            </a:extLst>
          </p:cNvPr>
          <p:cNvSpPr>
            <a:spLocks noGrp="1"/>
          </p:cNvSpPr>
          <p:nvPr>
            <p:ph type="title"/>
          </p:nvPr>
        </p:nvSpPr>
        <p:spPr>
          <a:xfrm>
            <a:off x="677334" y="609600"/>
            <a:ext cx="8596668" cy="543951"/>
          </a:xfrm>
        </p:spPr>
        <p:txBody>
          <a:bodyPr>
            <a:normAutofit/>
          </a:bodyPr>
          <a:lstStyle/>
          <a:p>
            <a:r>
              <a:rPr lang="fr-FR" sz="2400" b="1" dirty="0">
                <a:solidFill>
                  <a:srgbClr val="002060"/>
                </a:solidFill>
                <a:highlight>
                  <a:srgbClr val="FFFF00"/>
                </a:highlight>
              </a:rPr>
              <a:t>Section3 : le respect de la vie prive des patients.</a:t>
            </a:r>
          </a:p>
        </p:txBody>
      </p:sp>
      <p:sp>
        <p:nvSpPr>
          <p:cNvPr id="3" name="Espace réservé du contenu 2">
            <a:extLst>
              <a:ext uri="{FF2B5EF4-FFF2-40B4-BE49-F238E27FC236}">
                <a16:creationId xmlns:a16="http://schemas.microsoft.com/office/drawing/2014/main" id="{1929C7EC-25F7-4B39-B8AA-4FD01D4BBB77}"/>
              </a:ext>
            </a:extLst>
          </p:cNvPr>
          <p:cNvSpPr>
            <a:spLocks noGrp="1"/>
          </p:cNvSpPr>
          <p:nvPr>
            <p:ph idx="1"/>
          </p:nvPr>
        </p:nvSpPr>
        <p:spPr>
          <a:xfrm>
            <a:off x="677334" y="1153551"/>
            <a:ext cx="8596668" cy="4887812"/>
          </a:xfrm>
        </p:spPr>
        <p:txBody>
          <a:bodyPr/>
          <a:lstStyle/>
          <a:p>
            <a:pPr algn="just"/>
            <a:r>
              <a:rPr lang="fr-FR" b="1" dirty="0">
                <a:solidFill>
                  <a:schemeClr val="tx1"/>
                </a:solidFill>
                <a:effectLst>
                  <a:outerShdw blurRad="38100" dist="38100" dir="2700000" algn="tl">
                    <a:srgbClr val="000000">
                      <a:alpha val="43137"/>
                    </a:srgbClr>
                  </a:outerShdw>
                </a:effectLst>
              </a:rPr>
              <a:t>Le </a:t>
            </a:r>
            <a:r>
              <a:rPr lang="fr-FR" b="1" dirty="0">
                <a:solidFill>
                  <a:schemeClr val="tx1"/>
                </a:solidFill>
                <a:effectLst>
                  <a:outerShdw blurRad="38100" dist="38100" dir="2700000" algn="tl">
                    <a:srgbClr val="000000">
                      <a:alpha val="43137"/>
                    </a:srgbClr>
                  </a:outerShdw>
                </a:effectLst>
                <a:highlight>
                  <a:srgbClr val="00FFFF"/>
                </a:highlight>
              </a:rPr>
              <a:t>respect de la vie privé des patients </a:t>
            </a:r>
            <a:r>
              <a:rPr lang="fr-FR" b="1" dirty="0">
                <a:solidFill>
                  <a:schemeClr val="tx1"/>
                </a:solidFill>
                <a:effectLst>
                  <a:outerShdw blurRad="38100" dist="38100" dir="2700000" algn="tl">
                    <a:srgbClr val="000000">
                      <a:alpha val="43137"/>
                    </a:srgbClr>
                  </a:outerShdw>
                </a:effectLst>
              </a:rPr>
              <a:t>appelle davantage de </a:t>
            </a:r>
            <a:r>
              <a:rPr lang="fr-FR" b="1" dirty="0">
                <a:solidFill>
                  <a:schemeClr val="tx1"/>
                </a:solidFill>
                <a:effectLst>
                  <a:outerShdw blurRad="38100" dist="38100" dir="2700000" algn="tl">
                    <a:srgbClr val="000000">
                      <a:alpha val="43137"/>
                    </a:srgbClr>
                  </a:outerShdw>
                </a:effectLst>
                <a:highlight>
                  <a:srgbClr val="00FFFF"/>
                </a:highlight>
              </a:rPr>
              <a:t>vigilance lorsque les soins sont effectués en institutions de soins </a:t>
            </a:r>
            <a:r>
              <a:rPr lang="fr-FR" b="1" dirty="0">
                <a:solidFill>
                  <a:schemeClr val="tx1"/>
                </a:solidFill>
                <a:effectLst>
                  <a:outerShdw blurRad="38100" dist="38100" dir="2700000" algn="tl">
                    <a:srgbClr val="000000">
                      <a:alpha val="43137"/>
                    </a:srgbClr>
                  </a:outerShdw>
                </a:effectLst>
              </a:rPr>
              <a:t>où il existe de nombreuses raisons pour </a:t>
            </a:r>
            <a:r>
              <a:rPr lang="fr-FR" b="1" dirty="0">
                <a:solidFill>
                  <a:schemeClr val="tx1"/>
                </a:solidFill>
                <a:effectLst>
                  <a:outerShdw blurRad="38100" dist="38100" dir="2700000" algn="tl">
                    <a:srgbClr val="000000">
                      <a:alpha val="43137"/>
                    </a:srgbClr>
                  </a:outerShdw>
                </a:effectLst>
                <a:highlight>
                  <a:srgbClr val="00FFFF"/>
                </a:highlight>
              </a:rPr>
              <a:t>ne pas respecter la confidentialité</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454345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E0E4B9-DBCE-422F-AD21-4B188540A22F}"/>
              </a:ext>
            </a:extLst>
          </p:cNvPr>
          <p:cNvSpPr>
            <a:spLocks noGrp="1"/>
          </p:cNvSpPr>
          <p:nvPr>
            <p:ph type="title"/>
          </p:nvPr>
        </p:nvSpPr>
        <p:spPr/>
        <p:txBody>
          <a:bodyPr>
            <a:normAutofit/>
          </a:bodyPr>
          <a:lstStyle/>
          <a:p>
            <a:r>
              <a:rPr lang="fr-FR" sz="2400" b="1" dirty="0">
                <a:solidFill>
                  <a:schemeClr val="tx1"/>
                </a:solidFill>
                <a:effectLst>
                  <a:outerShdw blurRad="38100" dist="38100" dir="2700000" algn="tl">
                    <a:srgbClr val="000000">
                      <a:alpha val="43137"/>
                    </a:srgbClr>
                  </a:outerShdw>
                </a:effectLst>
                <a:highlight>
                  <a:srgbClr val="00FFFF"/>
                </a:highlight>
              </a:rPr>
              <a:t>Sous- Section 1 : la confidentialité des informations médicales.</a:t>
            </a:r>
          </a:p>
        </p:txBody>
      </p:sp>
      <p:sp>
        <p:nvSpPr>
          <p:cNvPr id="3" name="Espace réservé du contenu 2">
            <a:extLst>
              <a:ext uri="{FF2B5EF4-FFF2-40B4-BE49-F238E27FC236}">
                <a16:creationId xmlns:a16="http://schemas.microsoft.com/office/drawing/2014/main" id="{4E548579-96C6-49CF-A902-D639213C77B0}"/>
              </a:ext>
            </a:extLst>
          </p:cNvPr>
          <p:cNvSpPr>
            <a:spLocks noGrp="1"/>
          </p:cNvSpPr>
          <p:nvPr>
            <p:ph idx="1"/>
          </p:nvPr>
        </p:nvSpPr>
        <p:spPr/>
        <p:txBody>
          <a:bodyPr>
            <a:normAutofit/>
          </a:bodyPr>
          <a:lstStyle/>
          <a:p>
            <a:r>
              <a:rPr lang="fr-FR" b="1" dirty="0">
                <a:solidFill>
                  <a:schemeClr val="tx1"/>
                </a:solidFill>
                <a:effectLst>
                  <a:outerShdw blurRad="38100" dist="38100" dir="2700000" algn="tl">
                    <a:srgbClr val="000000">
                      <a:alpha val="43137"/>
                    </a:srgbClr>
                  </a:outerShdw>
                </a:effectLst>
              </a:rPr>
              <a:t>Selon le </a:t>
            </a:r>
            <a:r>
              <a:rPr lang="fr-FR" b="1" dirty="0">
                <a:solidFill>
                  <a:schemeClr val="tx1"/>
                </a:solidFill>
                <a:effectLst>
                  <a:outerShdw blurRad="38100" dist="38100" dir="2700000" algn="tl">
                    <a:srgbClr val="000000">
                      <a:alpha val="43137"/>
                    </a:srgbClr>
                  </a:outerShdw>
                </a:effectLst>
                <a:highlight>
                  <a:srgbClr val="00FF00"/>
                </a:highlight>
              </a:rPr>
              <a:t>code international d'éthique médicale</a:t>
            </a:r>
          </a:p>
          <a:p>
            <a:pPr>
              <a:buClr>
                <a:srgbClr val="002060"/>
              </a:buClr>
              <a:buSzPct val="152000"/>
              <a:buFont typeface="Wingdings" panose="05000000000000000000" pitchFamily="2" charset="2"/>
              <a:buChar char="Ô"/>
            </a:pPr>
            <a:r>
              <a:rPr lang="fr-FR" b="1" dirty="0">
                <a:solidFill>
                  <a:srgbClr val="FF0000"/>
                </a:solidFill>
                <a:effectLst>
                  <a:outerShdw blurRad="38100" dist="38100" dir="2700000" algn="tl">
                    <a:srgbClr val="000000">
                      <a:alpha val="43137"/>
                    </a:srgbClr>
                  </a:outerShdw>
                </a:effectLst>
              </a:rPr>
              <a:t>le médecin devra </a:t>
            </a:r>
            <a:r>
              <a:rPr lang="fr-FR" b="1" dirty="0">
                <a:solidFill>
                  <a:srgbClr val="FF0000"/>
                </a:solidFill>
                <a:effectLst>
                  <a:outerShdw blurRad="38100" dist="38100" dir="2700000" algn="tl">
                    <a:srgbClr val="000000">
                      <a:alpha val="43137"/>
                    </a:srgbClr>
                  </a:outerShdw>
                </a:effectLst>
                <a:highlight>
                  <a:srgbClr val="FFFF00"/>
                </a:highlight>
              </a:rPr>
              <a:t>respecter les droits des patients</a:t>
            </a:r>
            <a:endParaRPr lang="fr-FR" b="1" dirty="0">
              <a:solidFill>
                <a:srgbClr val="FF0000"/>
              </a:solidFill>
              <a:effectLst>
                <a:outerShdw blurRad="38100" dist="38100" dir="2700000" algn="tl">
                  <a:srgbClr val="000000">
                    <a:alpha val="43137"/>
                  </a:srgbClr>
                </a:outerShdw>
              </a:effectLst>
            </a:endParaRPr>
          </a:p>
          <a:p>
            <a:pPr>
              <a:buClr>
                <a:srgbClr val="002060"/>
              </a:buClr>
              <a:buSzPct val="152000"/>
              <a:buFont typeface="Wingdings" panose="05000000000000000000" pitchFamily="2" charset="2"/>
              <a:buChar char="Ô"/>
            </a:pPr>
            <a:r>
              <a:rPr lang="fr-FR" b="1" dirty="0">
                <a:solidFill>
                  <a:srgbClr val="FF0000"/>
                </a:solidFill>
                <a:effectLst>
                  <a:outerShdw blurRad="38100" dist="38100" dir="2700000" algn="tl">
                    <a:srgbClr val="000000">
                      <a:alpha val="43137"/>
                    </a:srgbClr>
                  </a:outerShdw>
                </a:effectLst>
              </a:rPr>
              <a:t>préservera les confidences de son patient</a:t>
            </a:r>
          </a:p>
          <a:p>
            <a:pPr>
              <a:buClr>
                <a:srgbClr val="002060"/>
              </a:buClr>
              <a:buSzPct val="152000"/>
              <a:buFont typeface="Wingdings" panose="05000000000000000000" pitchFamily="2" charset="2"/>
              <a:buChar char="Ô"/>
            </a:pPr>
            <a:r>
              <a:rPr lang="fr-FR" b="1" dirty="0">
                <a:solidFill>
                  <a:srgbClr val="FF0000"/>
                </a:solidFill>
                <a:effectLst>
                  <a:outerShdw blurRad="38100" dist="38100" dir="2700000" algn="tl">
                    <a:srgbClr val="000000">
                      <a:alpha val="43137"/>
                    </a:srgbClr>
                  </a:outerShdw>
                </a:effectLst>
              </a:rPr>
              <a:t>le médecin devra préserver le secret absolu sur tout ce qu'il sait de son patient, et ce même après la mort de ce dernier.</a:t>
            </a:r>
            <a:r>
              <a:rPr lang="fr-FR" b="1" dirty="0">
                <a:solidFill>
                  <a:schemeClr val="tx1"/>
                </a:solidFill>
                <a:effectLst>
                  <a:outerShdw blurRad="38100" dist="38100" dir="2700000" algn="tl">
                    <a:srgbClr val="000000">
                      <a:alpha val="43137"/>
                    </a:srgbClr>
                  </a:outerShdw>
                </a:effectLst>
              </a:rPr>
              <a:t> </a:t>
            </a:r>
          </a:p>
          <a:p>
            <a:r>
              <a:rPr lang="fr-FR" b="1" dirty="0">
                <a:solidFill>
                  <a:schemeClr val="tx1"/>
                </a:solidFill>
                <a:effectLst>
                  <a:outerShdw blurRad="38100" dist="38100" dir="2700000" algn="tl">
                    <a:srgbClr val="000000">
                      <a:alpha val="43137"/>
                    </a:srgbClr>
                  </a:outerShdw>
                </a:effectLst>
              </a:rPr>
              <a:t>Il s'agit, </a:t>
            </a:r>
            <a:r>
              <a:rPr lang="fr-FR" b="1" dirty="0">
                <a:solidFill>
                  <a:schemeClr val="tx1"/>
                </a:solidFill>
                <a:effectLst>
                  <a:outerShdw blurRad="38100" dist="38100" dir="2700000" algn="tl">
                    <a:srgbClr val="000000">
                      <a:alpha val="43137"/>
                    </a:srgbClr>
                  </a:outerShdw>
                </a:effectLst>
                <a:highlight>
                  <a:srgbClr val="FFFF00"/>
                </a:highlight>
              </a:rPr>
              <a:t>d'un serment que tout médecin devra prêter au moment d'être admis au membres de la profession médicale, </a:t>
            </a:r>
            <a:r>
              <a:rPr lang="fr-FR" b="1" dirty="0">
                <a:solidFill>
                  <a:schemeClr val="tx1"/>
                </a:solidFill>
                <a:effectLst>
                  <a:outerShdw blurRad="38100" dist="38100" dir="2700000" algn="tl">
                    <a:srgbClr val="000000">
                      <a:alpha val="43137"/>
                    </a:srgbClr>
                  </a:outerShdw>
                </a:effectLst>
              </a:rPr>
              <a:t>on ces termes : </a:t>
            </a:r>
          </a:p>
          <a:p>
            <a:r>
              <a:rPr lang="fr-FR" b="1" dirty="0">
                <a:solidFill>
                  <a:srgbClr val="066098"/>
                </a:solidFill>
                <a:effectLst>
                  <a:outerShdw blurRad="38100" dist="38100" dir="2700000" algn="tl">
                    <a:srgbClr val="000000">
                      <a:alpha val="43137"/>
                    </a:srgbClr>
                  </a:outerShdw>
                </a:effectLst>
              </a:rPr>
              <a:t>«  je respecterai le secret de celui qui se sera confié à moi, même après la mort du patient »</a:t>
            </a:r>
            <a:r>
              <a:rPr lang="fr-FR" b="1" dirty="0">
                <a:solidFill>
                  <a:schemeClr val="tx1"/>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2935503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B8A88C-C516-41CD-A9E5-23B6F78ECD47}"/>
              </a:ext>
            </a:extLst>
          </p:cNvPr>
          <p:cNvSpPr>
            <a:spLocks noGrp="1"/>
          </p:cNvSpPr>
          <p:nvPr>
            <p:ph type="title"/>
          </p:nvPr>
        </p:nvSpPr>
        <p:spPr>
          <a:xfrm>
            <a:off x="677334" y="609600"/>
            <a:ext cx="8596668" cy="726831"/>
          </a:xfrm>
        </p:spPr>
        <p:txBody>
          <a:bodyPr>
            <a:normAutofit/>
          </a:bodyPr>
          <a:lstStyle/>
          <a:p>
            <a:r>
              <a:rPr lang="fr-FR" sz="2400" dirty="0">
                <a:solidFill>
                  <a:schemeClr val="tx1"/>
                </a:solidFill>
                <a:highlight>
                  <a:srgbClr val="FFFF00"/>
                </a:highlight>
              </a:rPr>
              <a:t>Paragraphe 1 : le secret médical.</a:t>
            </a:r>
          </a:p>
        </p:txBody>
      </p:sp>
      <p:sp>
        <p:nvSpPr>
          <p:cNvPr id="3" name="Espace réservé du contenu 2">
            <a:extLst>
              <a:ext uri="{FF2B5EF4-FFF2-40B4-BE49-F238E27FC236}">
                <a16:creationId xmlns:a16="http://schemas.microsoft.com/office/drawing/2014/main" id="{538F75B0-2B9A-4CAC-A06C-6E226D394082}"/>
              </a:ext>
            </a:extLst>
          </p:cNvPr>
          <p:cNvSpPr>
            <a:spLocks noGrp="1"/>
          </p:cNvSpPr>
          <p:nvPr>
            <p:ph idx="1"/>
          </p:nvPr>
        </p:nvSpPr>
        <p:spPr>
          <a:xfrm>
            <a:off x="677334" y="1336431"/>
            <a:ext cx="8596668" cy="5359791"/>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Le secret médical fait partie </a:t>
            </a:r>
            <a:r>
              <a:rPr lang="fr-FR" b="1" dirty="0">
                <a:solidFill>
                  <a:schemeClr val="tx1"/>
                </a:solidFill>
                <a:effectLst>
                  <a:outerShdw blurRad="38100" dist="38100" dir="2700000" algn="tl">
                    <a:srgbClr val="000000">
                      <a:alpha val="43137"/>
                    </a:srgbClr>
                  </a:outerShdw>
                </a:effectLst>
                <a:highlight>
                  <a:srgbClr val="00FFFF"/>
                </a:highlight>
              </a:rPr>
              <a:t>des traditions médicales les plus anciennes comme en témoigne le serment d' Hippocrate qui fonde la morale médicale</a:t>
            </a:r>
            <a:r>
              <a:rPr lang="fr-FR" b="1" dirty="0">
                <a:solidFill>
                  <a:schemeClr val="tx1"/>
                </a:solidFill>
                <a:effectLst>
                  <a:outerShdw blurRad="38100" dist="38100" dir="2700000" algn="tl">
                    <a:srgbClr val="000000">
                      <a:alpha val="43137"/>
                    </a:srgbClr>
                  </a:outerShdw>
                </a:effectLst>
              </a:rPr>
              <a:t>:</a:t>
            </a:r>
          </a:p>
          <a:p>
            <a:pPr algn="just"/>
            <a:r>
              <a:rPr lang="fr-FR" b="1" dirty="0">
                <a:solidFill>
                  <a:srgbClr val="FF0000"/>
                </a:solidFill>
                <a:effectLst>
                  <a:outerShdw blurRad="38100" dist="38100" dir="2700000" algn="tl">
                    <a:srgbClr val="000000">
                      <a:alpha val="43137"/>
                    </a:srgbClr>
                  </a:outerShdw>
                </a:effectLst>
              </a:rPr>
              <a:t>« ce que dans l' exercice de mon art, ou même hors du traitement, dans l'exercice de la vie humaine, j'aurai vu ou entendu qu'il ne faille divulguer, je le tairai, estimant que ces choses là ont droit au secret des mystères».</a:t>
            </a:r>
          </a:p>
          <a:p>
            <a:pPr algn="just"/>
            <a:r>
              <a:rPr lang="fr-FR" b="1" dirty="0">
                <a:solidFill>
                  <a:schemeClr val="tx1"/>
                </a:solidFill>
                <a:effectLst>
                  <a:outerShdw blurRad="38100" dist="38100" dir="2700000" algn="tl">
                    <a:srgbClr val="000000">
                      <a:alpha val="43137"/>
                    </a:srgbClr>
                  </a:outerShdw>
                </a:effectLst>
                <a:highlight>
                  <a:srgbClr val="00FF00"/>
                </a:highlight>
              </a:rPr>
              <a:t>Au M</a:t>
            </a:r>
            <a:r>
              <a:rPr lang="fr-FR" b="1" dirty="0">
                <a:solidFill>
                  <a:schemeClr val="tx1"/>
                </a:solidFill>
                <a:effectLst>
                  <a:outerShdw blurRad="38100" dist="38100" dir="2700000" algn="tl">
                    <a:srgbClr val="000000">
                      <a:alpha val="43137"/>
                    </a:srgbClr>
                  </a:outerShdw>
                </a:effectLst>
                <a:highlight>
                  <a:srgbClr val="FF0000"/>
                </a:highlight>
              </a:rPr>
              <a:t>aroc, </a:t>
            </a:r>
          </a:p>
          <a:p>
            <a:pPr algn="just"/>
            <a:r>
              <a:rPr lang="fr-FR" b="1" dirty="0">
                <a:solidFill>
                  <a:schemeClr val="tx1"/>
                </a:solidFill>
                <a:effectLst>
                  <a:outerShdw blurRad="38100" dist="38100" dir="2700000" algn="tl">
                    <a:srgbClr val="000000">
                      <a:alpha val="43137"/>
                    </a:srgbClr>
                  </a:outerShdw>
                </a:effectLst>
              </a:rPr>
              <a:t>cette obligation du secret trouve son fondement juridique à la fois dans le </a:t>
            </a:r>
            <a:r>
              <a:rPr lang="fr-FR" b="1" dirty="0">
                <a:solidFill>
                  <a:srgbClr val="FF0000"/>
                </a:solidFill>
                <a:effectLst>
                  <a:outerShdw blurRad="38100" dist="38100" dir="2700000" algn="tl">
                    <a:srgbClr val="000000">
                      <a:alpha val="43137"/>
                    </a:srgbClr>
                  </a:outerShdw>
                </a:effectLst>
                <a:highlight>
                  <a:srgbClr val="FFFF00"/>
                </a:highlight>
              </a:rPr>
              <a:t>code pénal et dans le code de déontologie médicale</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0070C0"/>
                </a:solidFill>
                <a:effectLst>
                  <a:outerShdw blurRad="38100" dist="38100" dir="2700000" algn="tl">
                    <a:srgbClr val="000000">
                      <a:alpha val="43137"/>
                    </a:srgbClr>
                  </a:outerShdw>
                </a:effectLst>
              </a:rPr>
              <a:t>L'article 4 de ce dernier dispose  </a:t>
            </a:r>
            <a:r>
              <a:rPr lang="fr-FR" b="1" dirty="0">
                <a:solidFill>
                  <a:schemeClr val="tx1"/>
                </a:solidFill>
                <a:effectLst>
                  <a:outerShdw blurRad="38100" dist="38100" dir="2700000" algn="tl">
                    <a:srgbClr val="000000">
                      <a:alpha val="43137"/>
                    </a:srgbClr>
                  </a:outerShdw>
                </a:effectLst>
              </a:rPr>
              <a:t>: </a:t>
            </a:r>
            <a:r>
              <a:rPr lang="fr-FR" b="1" dirty="0">
                <a:solidFill>
                  <a:srgbClr val="002060"/>
                </a:solidFill>
                <a:effectLst>
                  <a:outerShdw blurRad="38100" dist="38100" dir="2700000" algn="tl">
                    <a:srgbClr val="000000">
                      <a:alpha val="43137"/>
                    </a:srgbClr>
                  </a:outerShdw>
                </a:effectLst>
              </a:rPr>
              <a:t>« Le médecin </a:t>
            </a:r>
            <a:r>
              <a:rPr lang="fr-FR" b="1" dirty="0">
                <a:solidFill>
                  <a:srgbClr val="002060"/>
                </a:solidFill>
                <a:effectLst>
                  <a:outerShdw blurRad="38100" dist="38100" dir="2700000" algn="tl">
                    <a:srgbClr val="000000">
                      <a:alpha val="43137"/>
                    </a:srgbClr>
                  </a:outerShdw>
                </a:effectLst>
                <a:highlight>
                  <a:srgbClr val="FFFF00"/>
                </a:highlight>
              </a:rPr>
              <a:t>doit à son malade le secret absolu </a:t>
            </a:r>
            <a:r>
              <a:rPr lang="fr-FR" b="1" dirty="0">
                <a:solidFill>
                  <a:srgbClr val="002060"/>
                </a:solidFill>
                <a:effectLst>
                  <a:outerShdw blurRad="38100" dist="38100" dir="2700000" algn="tl">
                    <a:srgbClr val="000000">
                      <a:alpha val="43137"/>
                    </a:srgbClr>
                  </a:outerShdw>
                </a:effectLst>
              </a:rPr>
              <a:t>en tout ce qui lui a été confié ou qu'il aura pu connaître en raison de confiance qui lui a été accordée. »</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Ainsi, </a:t>
            </a:r>
            <a:r>
              <a:rPr lang="fr-FR" b="1" dirty="0">
                <a:solidFill>
                  <a:schemeClr val="tx1"/>
                </a:solidFill>
                <a:effectLst>
                  <a:outerShdw blurRad="38100" dist="38100" dir="2700000" algn="tl">
                    <a:srgbClr val="000000">
                      <a:alpha val="43137"/>
                    </a:srgbClr>
                  </a:outerShdw>
                </a:effectLst>
                <a:highlight>
                  <a:srgbClr val="FFFF00"/>
                </a:highlight>
              </a:rPr>
              <a:t>toute violation de ce secret engage la responsabilité pénale de son auteur. </a:t>
            </a:r>
          </a:p>
        </p:txBody>
      </p:sp>
    </p:spTree>
    <p:extLst>
      <p:ext uri="{BB962C8B-B14F-4D97-AF65-F5344CB8AC3E}">
        <p14:creationId xmlns:p14="http://schemas.microsoft.com/office/powerpoint/2010/main" val="3015460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EAC8C6-1117-4D08-B1C6-E588D8128011}"/>
              </a:ext>
            </a:extLst>
          </p:cNvPr>
          <p:cNvSpPr>
            <a:spLocks noGrp="1"/>
          </p:cNvSpPr>
          <p:nvPr>
            <p:ph type="title"/>
          </p:nvPr>
        </p:nvSpPr>
        <p:spPr>
          <a:xfrm>
            <a:off x="677334" y="609600"/>
            <a:ext cx="8596668" cy="586154"/>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8414DFCC-655E-4931-B0FE-9B11E4BEE45F}"/>
              </a:ext>
            </a:extLst>
          </p:cNvPr>
          <p:cNvSpPr>
            <a:spLocks noGrp="1"/>
          </p:cNvSpPr>
          <p:nvPr>
            <p:ph idx="1"/>
          </p:nvPr>
        </p:nvSpPr>
        <p:spPr>
          <a:xfrm>
            <a:off x="677334" y="1617785"/>
            <a:ext cx="8596668" cy="4423577"/>
          </a:xfrm>
        </p:spPr>
        <p:txBody>
          <a:bodyPr>
            <a:normAutofit lnSpcReduction="10000"/>
          </a:bodyPr>
          <a:lstStyle/>
          <a:p>
            <a:pPr algn="just"/>
            <a:r>
              <a:rPr lang="fr-FR" b="1" dirty="0">
                <a:solidFill>
                  <a:srgbClr val="002060"/>
                </a:solidFill>
                <a:effectLst>
                  <a:outerShdw blurRad="38100" dist="38100" dir="2700000" algn="tl">
                    <a:srgbClr val="000000">
                      <a:alpha val="43137"/>
                    </a:srgbClr>
                  </a:outerShdw>
                </a:effectLst>
              </a:rPr>
              <a:t>Selon, </a:t>
            </a:r>
            <a:r>
              <a:rPr lang="fr-FR" b="1" dirty="0">
                <a:solidFill>
                  <a:srgbClr val="002060"/>
                </a:solidFill>
                <a:effectLst>
                  <a:outerShdw blurRad="38100" dist="38100" dir="2700000" algn="tl">
                    <a:srgbClr val="000000">
                      <a:alpha val="43137"/>
                    </a:srgbClr>
                  </a:outerShdw>
                </a:effectLst>
                <a:highlight>
                  <a:srgbClr val="FFFF00"/>
                </a:highlight>
              </a:rPr>
              <a:t>l'article 446  </a:t>
            </a:r>
            <a:r>
              <a:rPr lang="fr-FR" b="1" dirty="0">
                <a:solidFill>
                  <a:srgbClr val="002060"/>
                </a:solidFill>
                <a:effectLst>
                  <a:outerShdw blurRad="38100" dist="38100" dir="2700000" algn="tl">
                    <a:srgbClr val="000000">
                      <a:alpha val="43137"/>
                    </a:srgbClr>
                  </a:outerShdw>
                </a:effectLst>
              </a:rPr>
              <a:t>du code pénal marocain: </a:t>
            </a:r>
          </a:p>
          <a:p>
            <a:pPr algn="just"/>
            <a:r>
              <a:rPr lang="fr-FR" b="1" dirty="0">
                <a:solidFill>
                  <a:schemeClr val="tx1"/>
                </a:solidFill>
                <a:effectLst>
                  <a:outerShdw blurRad="38100" dist="38100" dir="2700000" algn="tl">
                    <a:srgbClr val="000000">
                      <a:alpha val="43137"/>
                    </a:srgbClr>
                  </a:outerShdw>
                </a:effectLst>
              </a:rPr>
              <a:t>«</a:t>
            </a:r>
            <a:r>
              <a:rPr lang="fr-FR" b="1" dirty="0">
                <a:solidFill>
                  <a:srgbClr val="FF0000"/>
                </a:solidFill>
                <a:effectLst>
                  <a:outerShdw blurRad="38100" dist="38100" dir="2700000" algn="tl">
                    <a:srgbClr val="000000">
                      <a:alpha val="43137"/>
                    </a:srgbClr>
                  </a:outerShdw>
                </a:effectLst>
              </a:rPr>
              <a:t>les médecins, </a:t>
            </a:r>
            <a:r>
              <a:rPr lang="fr-FR" b="1" dirty="0">
                <a:solidFill>
                  <a:srgbClr val="FF0000"/>
                </a:solidFill>
                <a:effectLst>
                  <a:outerShdw blurRad="38100" dist="38100" dir="2700000" algn="tl">
                    <a:srgbClr val="000000">
                      <a:alpha val="43137"/>
                    </a:srgbClr>
                  </a:outerShdw>
                </a:effectLst>
                <a:highlight>
                  <a:srgbClr val="FFFF00"/>
                </a:highlight>
              </a:rPr>
              <a:t>chirurgien ou officiers de santé</a:t>
            </a:r>
            <a:r>
              <a:rPr lang="fr-FR" b="1" dirty="0">
                <a:solidFill>
                  <a:srgbClr val="FF0000"/>
                </a:solidFill>
                <a:effectLst>
                  <a:outerShdw blurRad="38100" dist="38100" dir="2700000" algn="tl">
                    <a:srgbClr val="000000">
                      <a:alpha val="43137"/>
                    </a:srgbClr>
                  </a:outerShdw>
                </a:effectLst>
              </a:rPr>
              <a:t>, ainsi que </a:t>
            </a:r>
            <a:r>
              <a:rPr lang="fr-FR" b="1" dirty="0">
                <a:solidFill>
                  <a:srgbClr val="FF0000"/>
                </a:solidFill>
                <a:effectLst>
                  <a:outerShdw blurRad="38100" dist="38100" dir="2700000" algn="tl">
                    <a:srgbClr val="000000">
                      <a:alpha val="43137"/>
                    </a:srgbClr>
                  </a:outerShdw>
                </a:effectLst>
                <a:highlight>
                  <a:srgbClr val="FFFF00"/>
                </a:highlight>
              </a:rPr>
              <a:t>les pharmaciens, les sages femmes ou toutes autres personnes </a:t>
            </a:r>
            <a:r>
              <a:rPr lang="fr-FR" b="1" dirty="0">
                <a:solidFill>
                  <a:srgbClr val="FF0000"/>
                </a:solidFill>
                <a:effectLst>
                  <a:outerShdw blurRad="38100" dist="38100" dir="2700000" algn="tl">
                    <a:srgbClr val="000000">
                      <a:alpha val="43137"/>
                    </a:srgbClr>
                  </a:outerShdw>
                </a:effectLst>
              </a:rPr>
              <a:t>dépositaires par état ou par profession ou par fonction permanentes ou temporaires , des secrets qu' on leur confie, qui, </a:t>
            </a:r>
            <a:r>
              <a:rPr lang="fr-FR" b="1" dirty="0">
                <a:solidFill>
                  <a:srgbClr val="FF0000"/>
                </a:solidFill>
                <a:effectLst>
                  <a:outerShdw blurRad="38100" dist="38100" dir="2700000" algn="tl">
                    <a:srgbClr val="000000">
                      <a:alpha val="43137"/>
                    </a:srgbClr>
                  </a:outerShdw>
                </a:effectLst>
                <a:highlight>
                  <a:srgbClr val="FFFF00"/>
                </a:highlight>
              </a:rPr>
              <a:t>hors le cas ou la loi les oblige ou les autorise à se porter dénonciateur, </a:t>
            </a:r>
            <a:r>
              <a:rPr lang="fr-FR" b="1" dirty="0">
                <a:solidFill>
                  <a:srgbClr val="FF0000"/>
                </a:solidFill>
                <a:effectLst>
                  <a:outerShdw blurRad="38100" dist="38100" dir="2700000" algn="tl">
                    <a:srgbClr val="000000">
                      <a:alpha val="43137"/>
                    </a:srgbClr>
                  </a:outerShdw>
                </a:effectLst>
              </a:rPr>
              <a:t>ont révélé ces secrets, </a:t>
            </a:r>
            <a:r>
              <a:rPr lang="fr-FR" b="1" dirty="0">
                <a:solidFill>
                  <a:srgbClr val="FF0000"/>
                </a:solidFill>
                <a:effectLst>
                  <a:outerShdw blurRad="38100" dist="38100" dir="2700000" algn="tl">
                    <a:srgbClr val="000000">
                      <a:alpha val="43137"/>
                    </a:srgbClr>
                  </a:outerShdw>
                </a:effectLst>
                <a:highlight>
                  <a:srgbClr val="FFFF00"/>
                </a:highlight>
              </a:rPr>
              <a:t>sont punis de l'emprisonnement d' un mois à six mois </a:t>
            </a:r>
            <a:r>
              <a:rPr lang="fr-FR" b="1" dirty="0">
                <a:solidFill>
                  <a:srgbClr val="FF0000"/>
                </a:solidFill>
                <a:effectLst>
                  <a:outerShdw blurRad="38100" dist="38100" dir="2700000" algn="tl">
                    <a:srgbClr val="000000">
                      <a:alpha val="43137"/>
                    </a:srgbClr>
                  </a:outerShdw>
                </a:effectLst>
              </a:rPr>
              <a:t>et d 'une amende de </a:t>
            </a:r>
            <a:r>
              <a:rPr lang="fr-FR" b="1" dirty="0">
                <a:solidFill>
                  <a:srgbClr val="FF0000"/>
                </a:solidFill>
                <a:effectLst>
                  <a:outerShdw blurRad="38100" dist="38100" dir="2700000" algn="tl">
                    <a:srgbClr val="000000">
                      <a:alpha val="43137"/>
                    </a:srgbClr>
                  </a:outerShdw>
                </a:effectLst>
                <a:highlight>
                  <a:srgbClr val="FFFF00"/>
                </a:highlight>
              </a:rPr>
              <a:t>1200 à 20000 dirhams</a:t>
            </a:r>
            <a:r>
              <a:rPr lang="fr-FR" b="1" dirty="0">
                <a:solidFill>
                  <a:srgbClr val="FF0000"/>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Aussi, </a:t>
            </a:r>
            <a:r>
              <a:rPr lang="fr-FR" b="1" dirty="0">
                <a:solidFill>
                  <a:schemeClr val="tx1"/>
                </a:solidFill>
                <a:effectLst>
                  <a:outerShdw blurRad="38100" dist="38100" dir="2700000" algn="tl">
                    <a:srgbClr val="000000">
                      <a:alpha val="43137"/>
                    </a:srgbClr>
                  </a:outerShdw>
                </a:effectLst>
                <a:highlight>
                  <a:srgbClr val="00FFFF"/>
                </a:highlight>
              </a:rPr>
              <a:t>le secret médical s'impose non seulement  </a:t>
            </a:r>
            <a:r>
              <a:rPr lang="fr-FR" b="1" dirty="0">
                <a:solidFill>
                  <a:schemeClr val="tx1"/>
                </a:solidFill>
                <a:effectLst>
                  <a:outerShdw blurRad="38100" dist="38100" dir="2700000" algn="tl">
                    <a:srgbClr val="000000">
                      <a:alpha val="43137"/>
                    </a:srgbClr>
                  </a:outerShdw>
                </a:effectLst>
              </a:rPr>
              <a:t>à toute personne dépositaire par état ou profession, soit en raison d'une fonction ou d 'une mission temporaire, </a:t>
            </a:r>
            <a:r>
              <a:rPr lang="fr-FR" b="1" dirty="0">
                <a:solidFill>
                  <a:srgbClr val="FF0000"/>
                </a:solidFill>
                <a:effectLst>
                  <a:outerShdw blurRad="38100" dist="38100" dir="2700000" algn="tl">
                    <a:srgbClr val="000000">
                      <a:alpha val="43137"/>
                    </a:srgbClr>
                  </a:outerShdw>
                </a:effectLst>
              </a:rPr>
              <a:t>mais, il s'étend également aux auxiliaires qui assistent le médecin </a:t>
            </a:r>
            <a:r>
              <a:rPr lang="fr-FR" b="1" dirty="0">
                <a:solidFill>
                  <a:schemeClr val="tx1"/>
                </a:solidFill>
                <a:effectLst>
                  <a:outerShdw blurRad="38100" dist="38100" dir="2700000" algn="tl">
                    <a:srgbClr val="000000">
                      <a:alpha val="43137"/>
                    </a:srgbClr>
                  </a:outerShdw>
                </a:effectLst>
              </a:rPr>
              <a:t>dans l'exercice.</a:t>
            </a:r>
          </a:p>
          <a:p>
            <a:pPr algn="just">
              <a:buClr>
                <a:srgbClr val="0070C0"/>
              </a:buClr>
              <a:buSzPct val="186000"/>
              <a:buFont typeface="Wingdings 3" panose="05040102010807070707" pitchFamily="18" charset="2"/>
              <a:buChar char="Ê"/>
            </a:pPr>
            <a:r>
              <a:rPr lang="fr-FR" b="1" dirty="0">
                <a:solidFill>
                  <a:schemeClr val="tx1"/>
                </a:solidFill>
                <a:effectLst>
                  <a:outerShdw blurRad="38100" dist="38100" dir="2700000" algn="tl">
                    <a:srgbClr val="000000">
                      <a:alpha val="43137"/>
                    </a:srgbClr>
                  </a:outerShdw>
                </a:effectLst>
              </a:rPr>
              <a:t>le médecin </a:t>
            </a:r>
            <a:r>
              <a:rPr lang="fr-FR" b="1" dirty="0">
                <a:solidFill>
                  <a:schemeClr val="tx1"/>
                </a:solidFill>
                <a:effectLst>
                  <a:outerShdw blurRad="38100" dist="38100" dir="2700000" algn="tl">
                    <a:srgbClr val="000000">
                      <a:alpha val="43137"/>
                    </a:srgbClr>
                  </a:outerShdw>
                </a:effectLst>
                <a:highlight>
                  <a:srgbClr val="00FFFF"/>
                </a:highlight>
              </a:rPr>
              <a:t>doit veiller à ce que les personnes </a:t>
            </a:r>
            <a:r>
              <a:rPr lang="fr-FR" b="1" dirty="0">
                <a:solidFill>
                  <a:schemeClr val="tx1"/>
                </a:solidFill>
                <a:effectLst>
                  <a:outerShdw blurRad="38100" dist="38100" dir="2700000" algn="tl">
                    <a:srgbClr val="000000">
                      <a:alpha val="43137"/>
                    </a:srgbClr>
                  </a:outerShdw>
                </a:effectLst>
              </a:rPr>
              <a:t>qui </a:t>
            </a:r>
            <a:r>
              <a:rPr lang="fr-FR" b="1" dirty="0">
                <a:solidFill>
                  <a:schemeClr val="tx1"/>
                </a:solidFill>
                <a:effectLst>
                  <a:outerShdw blurRad="38100" dist="38100" dir="2700000" algn="tl">
                    <a:srgbClr val="000000">
                      <a:alpha val="43137"/>
                    </a:srgbClr>
                  </a:outerShdw>
                </a:effectLst>
                <a:highlight>
                  <a:srgbClr val="00FFFF"/>
                </a:highlight>
              </a:rPr>
              <a:t>l'assistent</a:t>
            </a:r>
            <a:r>
              <a:rPr lang="fr-FR" b="1" dirty="0">
                <a:solidFill>
                  <a:schemeClr val="tx1"/>
                </a:solidFill>
                <a:effectLst>
                  <a:outerShdw blurRad="38100" dist="38100" dir="2700000" algn="tl">
                    <a:srgbClr val="000000">
                      <a:alpha val="43137"/>
                    </a:srgbClr>
                  </a:outerShdw>
                </a:effectLst>
              </a:rPr>
              <a:t> dans son travail soient </a:t>
            </a:r>
            <a:r>
              <a:rPr lang="fr-FR" b="1" dirty="0">
                <a:solidFill>
                  <a:schemeClr val="tx1"/>
                </a:solidFill>
                <a:effectLst>
                  <a:outerShdw blurRad="38100" dist="38100" dir="2700000" algn="tl">
                    <a:srgbClr val="000000">
                      <a:alpha val="43137"/>
                    </a:srgbClr>
                  </a:outerShdw>
                </a:effectLst>
                <a:highlight>
                  <a:srgbClr val="00FFFF"/>
                </a:highlight>
              </a:rPr>
              <a:t>instruites de leurs obligations en matière de secret professionnel </a:t>
            </a:r>
            <a:r>
              <a:rPr lang="fr-FR" b="1" dirty="0">
                <a:solidFill>
                  <a:schemeClr val="tx1"/>
                </a:solidFill>
                <a:effectLst>
                  <a:outerShdw blurRad="38100" dist="38100" dir="2700000" algn="tl">
                    <a:srgbClr val="000000">
                      <a:alpha val="43137"/>
                    </a:srgbClr>
                  </a:outerShdw>
                </a:effectLst>
              </a:rPr>
              <a:t>et s 'y conforment.</a:t>
            </a:r>
          </a:p>
          <a:p>
            <a:endParaRPr lang="fr-FR" dirty="0"/>
          </a:p>
        </p:txBody>
      </p:sp>
    </p:spTree>
    <p:extLst>
      <p:ext uri="{BB962C8B-B14F-4D97-AF65-F5344CB8AC3E}">
        <p14:creationId xmlns:p14="http://schemas.microsoft.com/office/powerpoint/2010/main" val="373345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5C3B0-5C68-4EB8-A9F5-AA494D511EB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06D8974-52D7-4E18-8425-650C5207295C}"/>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L 'arrêté ministériel du 20 avril 2006</a:t>
            </a:r>
            <a:r>
              <a:rPr lang="fr-FR" b="1" dirty="0">
                <a:solidFill>
                  <a:schemeClr val="tx1"/>
                </a:solidFill>
                <a:effectLst>
                  <a:outerShdw blurRad="38100" dist="38100" dir="2700000" algn="tl">
                    <a:srgbClr val="000000">
                      <a:alpha val="43137"/>
                    </a:srgbClr>
                  </a:outerShdw>
                </a:effectLst>
              </a:rPr>
              <a:t>, fixant le </a:t>
            </a:r>
            <a:r>
              <a:rPr lang="fr-FR" b="1" dirty="0">
                <a:solidFill>
                  <a:schemeClr val="tx1"/>
                </a:solidFill>
                <a:effectLst>
                  <a:outerShdw blurRad="38100" dist="38100" dir="2700000" algn="tl">
                    <a:srgbClr val="000000">
                      <a:alpha val="43137"/>
                    </a:srgbClr>
                  </a:outerShdw>
                </a:effectLst>
                <a:highlight>
                  <a:srgbClr val="00FF00"/>
                </a:highlight>
              </a:rPr>
              <a:t>cadre conventionnel type pour les conventions nationales à conclure entre les organismes gestionnaires de l'assurance maladie obligatoire et les conseils nationaux des ordres professionnels des médecins, chirurgiens dentistes et biologistes du secteur privé ,qui prévoit dans son article4 </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FF0000"/>
                </a:solidFill>
                <a:effectLst>
                  <a:outerShdw blurRad="38100" dist="38100" dir="2700000" algn="tl">
                    <a:srgbClr val="000000">
                      <a:alpha val="43137"/>
                    </a:srgbClr>
                  </a:outerShdw>
                </a:effectLst>
              </a:rPr>
              <a:t>« ...les organismes gestionnaires </a:t>
            </a:r>
            <a:r>
              <a:rPr lang="fr-FR" b="1" dirty="0">
                <a:solidFill>
                  <a:srgbClr val="FF0000"/>
                </a:solidFill>
                <a:effectLst>
                  <a:outerShdw blurRad="38100" dist="38100" dir="2700000" algn="tl">
                    <a:srgbClr val="000000">
                      <a:alpha val="43137"/>
                    </a:srgbClr>
                  </a:outerShdw>
                </a:effectLst>
                <a:highlight>
                  <a:srgbClr val="FFFF00"/>
                </a:highlight>
              </a:rPr>
              <a:t>respectent le libre choix </a:t>
            </a:r>
            <a:r>
              <a:rPr lang="fr-FR" b="1" dirty="0">
                <a:solidFill>
                  <a:srgbClr val="FF0000"/>
                </a:solidFill>
                <a:effectLst>
                  <a:outerShdw blurRad="38100" dist="38100" dir="2700000" algn="tl">
                    <a:srgbClr val="000000">
                      <a:alpha val="43137"/>
                    </a:srgbClr>
                  </a:outerShdw>
                </a:effectLst>
              </a:rPr>
              <a:t>de leurs assurés, </a:t>
            </a:r>
            <a:r>
              <a:rPr lang="fr-FR" b="1" dirty="0">
                <a:solidFill>
                  <a:srgbClr val="FF0000"/>
                </a:solidFill>
                <a:effectLst>
                  <a:outerShdw blurRad="38100" dist="38100" dir="2700000" algn="tl">
                    <a:srgbClr val="000000">
                      <a:alpha val="43137"/>
                    </a:srgbClr>
                  </a:outerShdw>
                </a:effectLst>
                <a:highlight>
                  <a:srgbClr val="FFFF00"/>
                </a:highlight>
              </a:rPr>
              <a:t>s'interdisent d'orienter les patients vers toute structure ou prestataire de soins </a:t>
            </a:r>
            <a:r>
              <a:rPr lang="fr-FR" b="1" dirty="0">
                <a:solidFill>
                  <a:srgbClr val="FF0000"/>
                </a:solidFill>
                <a:effectLst>
                  <a:outerShdw blurRad="38100" dist="38100" dir="2700000" algn="tl">
                    <a:srgbClr val="000000">
                      <a:alpha val="43137"/>
                    </a:srgbClr>
                  </a:outerShdw>
                </a:effectLst>
              </a:rPr>
              <a:t>et s' engagent a </a:t>
            </a:r>
            <a:r>
              <a:rPr lang="fr-FR" b="1" dirty="0">
                <a:solidFill>
                  <a:srgbClr val="FF0000"/>
                </a:solidFill>
                <a:effectLst>
                  <a:outerShdw blurRad="38100" dist="38100" dir="2700000" algn="tl">
                    <a:srgbClr val="000000">
                      <a:alpha val="43137"/>
                    </a:srgbClr>
                  </a:outerShdw>
                </a:effectLst>
                <a:highlight>
                  <a:srgbClr val="FFFF00"/>
                </a:highlight>
              </a:rPr>
              <a:t>ne faire aucune discrimination dans le traitement des dossiers </a:t>
            </a:r>
            <a:r>
              <a:rPr lang="fr-FR" b="1" dirty="0">
                <a:solidFill>
                  <a:srgbClr val="FF0000"/>
                </a:solidFill>
                <a:effectLst>
                  <a:outerShdw blurRad="38100" dist="38100" dir="2700000" algn="tl">
                    <a:srgbClr val="000000">
                      <a:alpha val="43137"/>
                    </a:srgbClr>
                  </a:outerShdw>
                </a:effectLst>
              </a:rPr>
              <a:t>médicaux les concernant.»</a:t>
            </a:r>
          </a:p>
          <a:p>
            <a:endParaRPr lang="fr-FR" dirty="0"/>
          </a:p>
        </p:txBody>
      </p:sp>
    </p:spTree>
    <p:extLst>
      <p:ext uri="{BB962C8B-B14F-4D97-AF65-F5344CB8AC3E}">
        <p14:creationId xmlns:p14="http://schemas.microsoft.com/office/powerpoint/2010/main" val="362604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1BB231-0C22-46A8-BFCA-1EAC279C6E7D}"/>
              </a:ext>
            </a:extLst>
          </p:cNvPr>
          <p:cNvSpPr>
            <a:spLocks noGrp="1"/>
          </p:cNvSpPr>
          <p:nvPr>
            <p:ph type="title"/>
          </p:nvPr>
        </p:nvSpPr>
        <p:spPr>
          <a:xfrm>
            <a:off x="677334" y="609600"/>
            <a:ext cx="8596668" cy="417342"/>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E7543F8B-C046-401B-8256-81EEA9CA53AC}"/>
              </a:ext>
            </a:extLst>
          </p:cNvPr>
          <p:cNvSpPr>
            <a:spLocks noGrp="1"/>
          </p:cNvSpPr>
          <p:nvPr>
            <p:ph idx="1"/>
          </p:nvPr>
        </p:nvSpPr>
        <p:spPr>
          <a:xfrm>
            <a:off x="677334" y="1378634"/>
            <a:ext cx="8596668" cy="5190977"/>
          </a:xfrm>
        </p:spPr>
        <p:txBody>
          <a:bodyPr>
            <a:normAutofit/>
          </a:bodyPr>
          <a:lstStyle/>
          <a:p>
            <a:r>
              <a:rPr lang="fr-FR" b="1" dirty="0">
                <a:solidFill>
                  <a:schemeClr val="tx1"/>
                </a:solidFill>
                <a:effectLst>
                  <a:outerShdw blurRad="38100" dist="38100" dir="2700000" algn="tl">
                    <a:srgbClr val="000000">
                      <a:alpha val="43137"/>
                    </a:srgbClr>
                  </a:outerShdw>
                </a:effectLst>
              </a:rPr>
              <a:t>En effet,</a:t>
            </a:r>
          </a:p>
          <a:p>
            <a:r>
              <a:rPr lang="fr-FR" b="1" dirty="0">
                <a:solidFill>
                  <a:schemeClr val="tx1"/>
                </a:solidFill>
                <a:effectLst>
                  <a:outerShdw blurRad="38100" dist="38100" dir="2700000" algn="tl">
                    <a:srgbClr val="000000">
                      <a:alpha val="43137"/>
                    </a:srgbClr>
                  </a:outerShdw>
                </a:effectLst>
              </a:rPr>
              <a:t> les principes fondateurs du bien être du patient </a:t>
            </a:r>
            <a:r>
              <a:rPr lang="fr-FR" b="1" dirty="0">
                <a:solidFill>
                  <a:srgbClr val="FF0000"/>
                </a:solidFill>
                <a:effectLst>
                  <a:outerShdw blurRad="38100" dist="38100" dir="2700000" algn="tl">
                    <a:srgbClr val="000000">
                      <a:alpha val="43137"/>
                    </a:srgbClr>
                  </a:outerShdw>
                </a:effectLst>
              </a:rPr>
              <a:t>résident dans cette part de liberté que chacun peut revendiquer. </a:t>
            </a:r>
            <a:r>
              <a:rPr lang="fr-FR" b="1" dirty="0">
                <a:solidFill>
                  <a:schemeClr val="tx1"/>
                </a:solidFill>
                <a:effectLst>
                  <a:outerShdw blurRad="38100" dist="38100" dir="2700000" algn="tl">
                    <a:srgbClr val="000000">
                      <a:alpha val="43137"/>
                    </a:srgbClr>
                  </a:outerShdw>
                </a:effectLst>
              </a:rPr>
              <a:t>Dès lors, </a:t>
            </a:r>
            <a:r>
              <a:rPr lang="fr-FR" b="1" dirty="0">
                <a:solidFill>
                  <a:srgbClr val="FF0000"/>
                </a:solidFill>
                <a:effectLst>
                  <a:outerShdw blurRad="38100" dist="38100" dir="2700000" algn="tl">
                    <a:srgbClr val="000000">
                      <a:alpha val="43137"/>
                    </a:srgbClr>
                  </a:outerShdw>
                </a:effectLst>
              </a:rPr>
              <a:t>ce libre choix permet l'expression pleine est entière de la confiance q</a:t>
            </a:r>
            <a:r>
              <a:rPr lang="fr-FR" b="1" dirty="0">
                <a:solidFill>
                  <a:schemeClr val="tx1"/>
                </a:solidFill>
                <a:effectLst>
                  <a:outerShdw blurRad="38100" dist="38100" dir="2700000" algn="tl">
                    <a:srgbClr val="000000">
                      <a:alpha val="43137"/>
                    </a:srgbClr>
                  </a:outerShdw>
                </a:effectLst>
              </a:rPr>
              <a:t>ui est essentiel dans la </a:t>
            </a:r>
            <a:r>
              <a:rPr lang="fr-FR" b="1" dirty="0">
                <a:solidFill>
                  <a:srgbClr val="00B050"/>
                </a:solidFill>
                <a:effectLst>
                  <a:outerShdw blurRad="38100" dist="38100" dir="2700000" algn="tl">
                    <a:srgbClr val="000000">
                      <a:alpha val="43137"/>
                    </a:srgbClr>
                  </a:outerShdw>
                </a:effectLst>
              </a:rPr>
              <a:t>relation médecin-malade </a:t>
            </a:r>
            <a:r>
              <a:rPr lang="fr-FR" b="1" dirty="0">
                <a:solidFill>
                  <a:schemeClr val="tx1"/>
                </a:solidFill>
                <a:effectLst>
                  <a:outerShdw blurRad="38100" dist="38100" dir="2700000" algn="tl">
                    <a:srgbClr val="000000">
                      <a:alpha val="43137"/>
                    </a:srgbClr>
                  </a:outerShdw>
                </a:effectLst>
              </a:rPr>
              <a:t>et plus largement </a:t>
            </a:r>
            <a:r>
              <a:rPr lang="fr-FR" b="1" dirty="0">
                <a:solidFill>
                  <a:srgbClr val="00B050"/>
                </a:solidFill>
                <a:effectLst>
                  <a:outerShdw blurRad="38100" dist="38100" dir="2700000" algn="tl">
                    <a:srgbClr val="000000">
                      <a:alpha val="43137"/>
                    </a:srgbClr>
                  </a:outerShdw>
                </a:effectLst>
              </a:rPr>
              <a:t>soignant-malade</a:t>
            </a:r>
            <a:r>
              <a:rPr lang="fr-FR" b="1" dirty="0">
                <a:solidFill>
                  <a:schemeClr val="tx1"/>
                </a:solidFill>
                <a:effectLst>
                  <a:outerShdw blurRad="38100" dist="38100" dir="2700000" algn="tl">
                    <a:srgbClr val="000000">
                      <a:alpha val="43137"/>
                    </a:srgbClr>
                  </a:outerShdw>
                </a:effectLst>
              </a:rPr>
              <a:t>.</a:t>
            </a:r>
          </a:p>
          <a:p>
            <a:r>
              <a:rPr lang="fr-FR" b="1" dirty="0">
                <a:solidFill>
                  <a:schemeClr val="tx1"/>
                </a:solidFill>
                <a:effectLst>
                  <a:outerShdw blurRad="38100" dist="38100" dir="2700000" algn="tl">
                    <a:srgbClr val="000000">
                      <a:alpha val="43137"/>
                    </a:srgbClr>
                  </a:outerShdw>
                </a:effectLst>
              </a:rPr>
              <a:t>Mais, </a:t>
            </a:r>
            <a:r>
              <a:rPr lang="fr-FR" b="1" u="sng" dirty="0">
                <a:solidFill>
                  <a:srgbClr val="002060"/>
                </a:solidFill>
                <a:effectLst>
                  <a:outerShdw blurRad="38100" dist="38100" dir="2700000" algn="tl">
                    <a:srgbClr val="000000">
                      <a:alpha val="43137"/>
                    </a:srgbClr>
                  </a:outerShdw>
                </a:effectLst>
              </a:rPr>
              <a:t>Comment un malade hospitalisé opte-t-il pour tel médecin qui le prendra en charge plutôt qu'un autre ?</a:t>
            </a:r>
            <a:r>
              <a:rPr lang="fr-FR" b="1" dirty="0">
                <a:solidFill>
                  <a:schemeClr val="tx1"/>
                </a:solidFill>
                <a:effectLst>
                  <a:outerShdw blurRad="38100" dist="38100" dir="2700000" algn="tl">
                    <a:srgbClr val="000000">
                      <a:alpha val="43137"/>
                    </a:srgbClr>
                  </a:outerShdw>
                </a:effectLst>
              </a:rPr>
              <a:t> </a:t>
            </a:r>
          </a:p>
          <a:p>
            <a:r>
              <a:rPr lang="fr-FR" b="1" dirty="0">
                <a:solidFill>
                  <a:schemeClr val="tx1"/>
                </a:solidFill>
                <a:effectLst>
                  <a:outerShdw blurRad="38100" dist="38100" dir="2700000" algn="tl">
                    <a:srgbClr val="000000">
                      <a:alpha val="43137"/>
                    </a:srgbClr>
                  </a:outerShdw>
                </a:effectLst>
                <a:highlight>
                  <a:srgbClr val="FFFF00"/>
                </a:highlight>
              </a:rPr>
              <a:t>Deux situations sont possibles :</a:t>
            </a:r>
          </a:p>
          <a:p>
            <a:pPr>
              <a:buClr>
                <a:srgbClr val="7030A0"/>
              </a:buClr>
              <a:buSzPct val="179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-D'une part, </a:t>
            </a:r>
            <a:r>
              <a:rPr lang="fr-FR" b="1" dirty="0">
                <a:solidFill>
                  <a:srgbClr val="C00000"/>
                </a:solidFill>
                <a:effectLst>
                  <a:outerShdw blurRad="38100" dist="38100" dir="2700000" algn="tl">
                    <a:srgbClr val="000000">
                      <a:alpha val="43137"/>
                    </a:srgbClr>
                  </a:outerShdw>
                </a:effectLst>
              </a:rPr>
              <a:t>le patient hospitalisé </a:t>
            </a:r>
            <a:r>
              <a:rPr lang="fr-FR" b="1" dirty="0">
                <a:solidFill>
                  <a:schemeClr val="tx1"/>
                </a:solidFill>
                <a:effectLst>
                  <a:outerShdw blurRad="38100" dist="38100" dir="2700000" algn="tl">
                    <a:srgbClr val="000000">
                      <a:alpha val="43137"/>
                    </a:srgbClr>
                  </a:outerShdw>
                </a:effectLst>
              </a:rPr>
              <a:t>peut ne pas s'être préoccupé de ce choix, </a:t>
            </a:r>
            <a:r>
              <a:rPr lang="fr-FR" b="1" dirty="0">
                <a:solidFill>
                  <a:schemeClr val="tx1"/>
                </a:solidFill>
                <a:effectLst>
                  <a:outerShdw blurRad="38100" dist="38100" dir="2700000" algn="tl">
                    <a:srgbClr val="000000">
                      <a:alpha val="43137"/>
                    </a:srgbClr>
                  </a:outerShdw>
                </a:effectLst>
                <a:highlight>
                  <a:srgbClr val="FFFF00"/>
                </a:highlight>
              </a:rPr>
              <a:t>ce qui représente la situation la plus habituelle. </a:t>
            </a:r>
            <a:r>
              <a:rPr lang="fr-FR" b="1" dirty="0">
                <a:solidFill>
                  <a:schemeClr val="tx1"/>
                </a:solidFill>
                <a:effectLst>
                  <a:outerShdw blurRad="38100" dist="38100" dir="2700000" algn="tl">
                    <a:srgbClr val="000000">
                      <a:alpha val="43137"/>
                    </a:srgbClr>
                  </a:outerShdw>
                </a:effectLst>
              </a:rPr>
              <a:t>De ce fait, </a:t>
            </a:r>
            <a:r>
              <a:rPr lang="fr-FR" b="1" dirty="0">
                <a:solidFill>
                  <a:srgbClr val="C00000"/>
                </a:solidFill>
                <a:effectLst>
                  <a:outerShdw blurRad="38100" dist="38100" dir="2700000" algn="tl">
                    <a:srgbClr val="000000">
                      <a:alpha val="43137"/>
                    </a:srgbClr>
                  </a:outerShdw>
                </a:effectLst>
              </a:rPr>
              <a:t>l'établissement sanitaire (public ou privé) indique à celui-ci les praticiens qui seront susceptibles de le prendre en charge ;</a:t>
            </a:r>
          </a:p>
        </p:txBody>
      </p:sp>
    </p:spTree>
    <p:extLst>
      <p:ext uri="{BB962C8B-B14F-4D97-AF65-F5344CB8AC3E}">
        <p14:creationId xmlns:p14="http://schemas.microsoft.com/office/powerpoint/2010/main" val="368792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443FBA-A56F-4596-AED0-EAF28F13AEC0}"/>
              </a:ext>
            </a:extLst>
          </p:cNvPr>
          <p:cNvSpPr>
            <a:spLocks noGrp="1"/>
          </p:cNvSpPr>
          <p:nvPr>
            <p:ph type="title"/>
          </p:nvPr>
        </p:nvSpPr>
        <p:spPr>
          <a:xfrm>
            <a:off x="677334" y="609600"/>
            <a:ext cx="8596668" cy="375138"/>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21A42101-A9BC-4EBA-8746-780704DC1428}"/>
              </a:ext>
            </a:extLst>
          </p:cNvPr>
          <p:cNvSpPr>
            <a:spLocks noGrp="1"/>
          </p:cNvSpPr>
          <p:nvPr>
            <p:ph idx="1"/>
          </p:nvPr>
        </p:nvSpPr>
        <p:spPr/>
        <p:txBody>
          <a:bodyPr/>
          <a:lstStyle/>
          <a:p>
            <a:pPr>
              <a:buClr>
                <a:srgbClr val="7030A0"/>
              </a:buClr>
              <a:buSzPct val="169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-D' autre part, </a:t>
            </a:r>
            <a:r>
              <a:rPr lang="fr-FR" b="1" dirty="0">
                <a:solidFill>
                  <a:schemeClr val="tx1"/>
                </a:solidFill>
                <a:effectLst>
                  <a:outerShdw blurRad="38100" dist="38100" dir="2700000" algn="tl">
                    <a:srgbClr val="000000">
                      <a:alpha val="43137"/>
                    </a:srgbClr>
                  </a:outerShdw>
                </a:effectLst>
                <a:highlight>
                  <a:srgbClr val="FFFF00"/>
                </a:highlight>
              </a:rPr>
              <a:t>l'hospitalisé peut souhaiter être pris en charge par un médecin désigné par lui</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extérieur à l'établissement</a:t>
            </a:r>
            <a:r>
              <a:rPr lang="fr-FR" b="1" dirty="0">
                <a:solidFill>
                  <a:schemeClr val="tx1"/>
                </a:solidFill>
                <a:effectLst>
                  <a:outerShdw blurRad="38100" dist="38100" dir="2700000" algn="tl">
                    <a:srgbClr val="000000">
                      <a:alpha val="43137"/>
                    </a:srgbClr>
                  </a:outerShdw>
                </a:effectLst>
              </a:rPr>
              <a:t>. </a:t>
            </a:r>
          </a:p>
          <a:p>
            <a:pPr>
              <a:buClr>
                <a:srgbClr val="7030A0"/>
              </a:buClr>
              <a:buSzPct val="169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Apparaît alors </a:t>
            </a:r>
            <a:r>
              <a:rPr lang="fr-FR" b="1" dirty="0">
                <a:solidFill>
                  <a:schemeClr val="tx1"/>
                </a:solidFill>
                <a:effectLst>
                  <a:outerShdw blurRad="38100" dist="38100" dir="2700000" algn="tl">
                    <a:srgbClr val="000000">
                      <a:alpha val="43137"/>
                    </a:srgbClr>
                  </a:outerShdw>
                </a:effectLst>
                <a:highlight>
                  <a:srgbClr val="FFFF00"/>
                </a:highlight>
              </a:rPr>
              <a:t>un problème</a:t>
            </a:r>
            <a:r>
              <a:rPr lang="fr-FR" b="1" dirty="0">
                <a:solidFill>
                  <a:schemeClr val="tx1"/>
                </a:solidFill>
                <a:effectLst>
                  <a:outerShdw blurRad="38100" dist="38100" dir="2700000" algn="tl">
                    <a:srgbClr val="000000">
                      <a:alpha val="43137"/>
                    </a:srgbClr>
                  </a:outerShdw>
                </a:effectLst>
              </a:rPr>
              <a:t>, surtout pour </a:t>
            </a:r>
            <a:r>
              <a:rPr lang="fr-FR" b="1" dirty="0">
                <a:solidFill>
                  <a:srgbClr val="C00000"/>
                </a:solidFill>
                <a:effectLst>
                  <a:outerShdw blurRad="38100" dist="38100" dir="2700000" algn="tl">
                    <a:srgbClr val="000000">
                      <a:alpha val="43137"/>
                    </a:srgbClr>
                  </a:outerShdw>
                </a:effectLst>
              </a:rPr>
              <a:t>les cliniques privées, qui seront confrontées d'un coté au principe du libre choix du médecin par le patient</a:t>
            </a:r>
          </a:p>
          <a:p>
            <a:pPr>
              <a:buClr>
                <a:srgbClr val="7030A0"/>
              </a:buClr>
              <a:buSzPct val="169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et d'un autre, à son </a:t>
            </a:r>
            <a:r>
              <a:rPr lang="fr-FR" b="1" dirty="0">
                <a:solidFill>
                  <a:srgbClr val="C00000"/>
                </a:solidFill>
                <a:effectLst>
                  <a:outerShdw blurRad="38100" dist="38100" dir="2700000" algn="tl">
                    <a:srgbClr val="000000">
                      <a:alpha val="43137"/>
                    </a:srgbClr>
                  </a:outerShdw>
                </a:effectLst>
              </a:rPr>
              <a:t>devoir d' honorer son engagement contractuel </a:t>
            </a:r>
            <a:r>
              <a:rPr lang="fr-FR" b="1" dirty="0">
                <a:solidFill>
                  <a:schemeClr val="tx1"/>
                </a:solidFill>
                <a:effectLst>
                  <a:outerShdw blurRad="38100" dist="38100" dir="2700000" algn="tl">
                    <a:srgbClr val="000000">
                      <a:alpha val="43137"/>
                    </a:srgbClr>
                  </a:outerShdw>
                </a:effectLst>
              </a:rPr>
              <a:t>d</a:t>
            </a:r>
            <a:r>
              <a:rPr lang="fr-FR" b="1" dirty="0">
                <a:solidFill>
                  <a:srgbClr val="C00000"/>
                </a:solidFill>
                <a:effectLst>
                  <a:outerShdw blurRad="38100" dist="38100" dir="2700000" algn="tl">
                    <a:srgbClr val="000000">
                      <a:alpha val="43137"/>
                    </a:srgbClr>
                  </a:outerShdw>
                </a:effectLst>
              </a:rPr>
              <a:t>'exclusivité</a:t>
            </a:r>
            <a:r>
              <a:rPr lang="fr-FR" b="1" dirty="0">
                <a:solidFill>
                  <a:schemeClr val="tx1"/>
                </a:solidFill>
                <a:effectLst>
                  <a:outerShdw blurRad="38100" dist="38100" dir="2700000" algn="tl">
                    <a:srgbClr val="000000">
                      <a:alpha val="43137"/>
                    </a:srgbClr>
                  </a:outerShdw>
                </a:effectLst>
              </a:rPr>
              <a:t> auprès de ses médecins.</a:t>
            </a:r>
          </a:p>
          <a:p>
            <a:endParaRPr lang="fr-FR" dirty="0"/>
          </a:p>
        </p:txBody>
      </p:sp>
    </p:spTree>
    <p:extLst>
      <p:ext uri="{BB962C8B-B14F-4D97-AF65-F5344CB8AC3E}">
        <p14:creationId xmlns:p14="http://schemas.microsoft.com/office/powerpoint/2010/main" val="268604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C00C73-43DD-4D1F-B4C2-5ABDCF6F615C}"/>
              </a:ext>
            </a:extLst>
          </p:cNvPr>
          <p:cNvSpPr>
            <a:spLocks noGrp="1"/>
          </p:cNvSpPr>
          <p:nvPr>
            <p:ph type="title"/>
          </p:nvPr>
        </p:nvSpPr>
        <p:spPr/>
        <p:txBody>
          <a:bodyPr>
            <a:normAutofit/>
          </a:bodyPr>
          <a:lstStyle/>
          <a:p>
            <a:r>
              <a:rPr lang="fr-FR" sz="2400" b="1" dirty="0">
                <a:solidFill>
                  <a:srgbClr val="002060"/>
                </a:solidFill>
                <a:effectLst>
                  <a:outerShdw blurRad="38100" dist="38100" dir="2700000" algn="tl">
                    <a:srgbClr val="000000">
                      <a:alpha val="43137"/>
                    </a:srgbClr>
                  </a:outerShdw>
                </a:effectLst>
              </a:rPr>
              <a:t>Sous-paragraphe2 : les problèmes liés à l'exercice de la liberté du choix du praticien.</a:t>
            </a:r>
          </a:p>
        </p:txBody>
      </p:sp>
      <p:sp>
        <p:nvSpPr>
          <p:cNvPr id="3" name="Espace réservé du contenu 2">
            <a:extLst>
              <a:ext uri="{FF2B5EF4-FFF2-40B4-BE49-F238E27FC236}">
                <a16:creationId xmlns:a16="http://schemas.microsoft.com/office/drawing/2014/main" id="{99928F7E-EB97-432B-AB03-4FCCFB83BBC6}"/>
              </a:ext>
            </a:extLst>
          </p:cNvPr>
          <p:cNvSpPr>
            <a:spLocks noGrp="1"/>
          </p:cNvSpPr>
          <p:nvPr>
            <p:ph idx="1"/>
          </p:nvPr>
        </p:nvSpPr>
        <p:spPr>
          <a:xfrm>
            <a:off x="677334" y="1533379"/>
            <a:ext cx="8596668" cy="5324622"/>
          </a:xfrm>
        </p:spPr>
        <p:txBody>
          <a:bodyPr>
            <a:normAutofit/>
          </a:bodyPr>
          <a:lstStyle/>
          <a:p>
            <a:r>
              <a:rPr lang="fr-FR" b="1" dirty="0">
                <a:solidFill>
                  <a:schemeClr val="tx1"/>
                </a:solidFill>
                <a:effectLst>
                  <a:outerShdw blurRad="38100" dist="38100" dir="2700000" algn="tl">
                    <a:srgbClr val="000000">
                      <a:alpha val="43137"/>
                    </a:srgbClr>
                  </a:outerShdw>
                </a:effectLst>
              </a:rPr>
              <a:t>En pratique, </a:t>
            </a:r>
          </a:p>
          <a:p>
            <a:r>
              <a:rPr lang="fr-FR" b="1" dirty="0">
                <a:solidFill>
                  <a:schemeClr val="tx1"/>
                </a:solidFill>
                <a:effectLst>
                  <a:outerShdw blurRad="38100" dist="38100" dir="2700000" algn="tl">
                    <a:srgbClr val="000000">
                      <a:alpha val="43137"/>
                    </a:srgbClr>
                  </a:outerShdw>
                </a:effectLst>
              </a:rPr>
              <a:t>il arrive que </a:t>
            </a:r>
            <a:r>
              <a:rPr lang="fr-FR" b="1" dirty="0">
                <a:solidFill>
                  <a:srgbClr val="FF0000"/>
                </a:solidFill>
                <a:effectLst>
                  <a:outerShdw blurRad="38100" dist="38100" dir="2700000" algn="tl">
                    <a:srgbClr val="000000">
                      <a:alpha val="43137"/>
                    </a:srgbClr>
                  </a:outerShdw>
                </a:effectLst>
              </a:rPr>
              <a:t>les institutions de soins privés, </a:t>
            </a:r>
            <a:r>
              <a:rPr lang="fr-FR" b="1" dirty="0">
                <a:solidFill>
                  <a:srgbClr val="FF0000"/>
                </a:solidFill>
                <a:effectLst>
                  <a:outerShdw blurRad="38100" dist="38100" dir="2700000" algn="tl">
                    <a:srgbClr val="000000">
                      <a:alpha val="43137"/>
                    </a:srgbClr>
                  </a:outerShdw>
                </a:effectLst>
                <a:highlight>
                  <a:srgbClr val="FFFF00"/>
                </a:highlight>
              </a:rPr>
              <a:t>privilégient leur fonctionnement interne</a:t>
            </a:r>
            <a:r>
              <a:rPr lang="fr-FR" b="1" dirty="0">
                <a:solidFill>
                  <a:srgbClr val="FF0000"/>
                </a:solidFill>
                <a:effectLst>
                  <a:outerShdw blurRad="38100" dist="38100" dir="2700000" algn="tl">
                    <a:srgbClr val="000000">
                      <a:alpha val="43137"/>
                    </a:srgbClr>
                  </a:outerShdw>
                </a:effectLst>
              </a:rPr>
              <a:t> plutôt que </a:t>
            </a:r>
            <a:r>
              <a:rPr lang="fr-FR" b="1" dirty="0">
                <a:solidFill>
                  <a:srgbClr val="FF0000"/>
                </a:solidFill>
                <a:effectLst>
                  <a:outerShdw blurRad="38100" dist="38100" dir="2700000" algn="tl">
                    <a:srgbClr val="000000">
                      <a:alpha val="43137"/>
                    </a:srgbClr>
                  </a:outerShdw>
                </a:effectLst>
                <a:highlight>
                  <a:srgbClr val="00FFFF"/>
                </a:highlight>
              </a:rPr>
              <a:t>les droits flous et théoriques des patients . </a:t>
            </a:r>
          </a:p>
          <a:p>
            <a:r>
              <a:rPr lang="fr-FR" b="1" dirty="0">
                <a:solidFill>
                  <a:schemeClr val="tx1"/>
                </a:solidFill>
                <a:effectLst>
                  <a:outerShdw blurRad="38100" dist="38100" dir="2700000" algn="tl">
                    <a:srgbClr val="000000">
                      <a:alpha val="43137"/>
                    </a:srgbClr>
                  </a:outerShdw>
                </a:effectLst>
              </a:rPr>
              <a:t>Dès lors, </a:t>
            </a:r>
            <a:r>
              <a:rPr lang="fr-FR" b="1" dirty="0">
                <a:solidFill>
                  <a:srgbClr val="FF0000"/>
                </a:solidFill>
                <a:effectLst>
                  <a:outerShdw blurRad="38100" dist="38100" dir="2700000" algn="tl">
                    <a:srgbClr val="000000">
                      <a:alpha val="43137"/>
                    </a:srgbClr>
                  </a:outerShdw>
                </a:effectLst>
              </a:rPr>
              <a:t>entre les obligations résultant des clauses d'exclusivité consenties et la règle du libre choix de son médecin</a:t>
            </a:r>
            <a:r>
              <a:rPr lang="fr-FR" b="1" dirty="0">
                <a:solidFill>
                  <a:schemeClr val="tx1"/>
                </a:solidFill>
                <a:effectLst>
                  <a:outerShdw blurRad="38100" dist="38100" dir="2700000" algn="tl">
                    <a:srgbClr val="000000">
                      <a:alpha val="43137"/>
                    </a:srgbClr>
                  </a:outerShdw>
                </a:effectLst>
              </a:rPr>
              <a:t>, </a:t>
            </a:r>
            <a:r>
              <a:rPr lang="fr-FR" b="1" i="1" u="sng" dirty="0">
                <a:solidFill>
                  <a:srgbClr val="00B050"/>
                </a:solidFill>
                <a:effectLst>
                  <a:outerShdw blurRad="38100" dist="38100" dir="2700000" algn="tl">
                    <a:srgbClr val="000000">
                      <a:alpha val="43137"/>
                    </a:srgbClr>
                  </a:outerShdw>
                </a:effectLst>
              </a:rPr>
              <a:t>la préférence est évidemment donnée aux engagements contractuels. </a:t>
            </a:r>
          </a:p>
          <a:p>
            <a:r>
              <a:rPr lang="fr-FR" b="1" dirty="0">
                <a:solidFill>
                  <a:schemeClr val="tx1"/>
                </a:solidFill>
                <a:effectLst>
                  <a:outerShdw blurRad="38100" dist="38100" dir="2700000" algn="tl">
                    <a:srgbClr val="000000">
                      <a:alpha val="43137"/>
                    </a:srgbClr>
                  </a:outerShdw>
                </a:effectLst>
              </a:rPr>
              <a:t>Les cliniques </a:t>
            </a:r>
            <a:r>
              <a:rPr lang="fr-FR" b="1" dirty="0">
                <a:solidFill>
                  <a:srgbClr val="FF0000"/>
                </a:solidFill>
                <a:effectLst>
                  <a:outerShdw blurRad="38100" dist="38100" dir="2700000" algn="tl">
                    <a:srgbClr val="000000">
                      <a:alpha val="43137"/>
                    </a:srgbClr>
                  </a:outerShdw>
                </a:effectLst>
                <a:highlight>
                  <a:srgbClr val="FFFF00"/>
                </a:highlight>
              </a:rPr>
              <a:t>ne respectent donc pas le principe du libre choix</a:t>
            </a:r>
            <a:r>
              <a:rPr lang="fr-FR" b="1" dirty="0">
                <a:solidFill>
                  <a:schemeClr val="tx1"/>
                </a:solidFill>
                <a:effectLst>
                  <a:outerShdw blurRad="38100" dist="38100" dir="2700000" algn="tl">
                    <a:srgbClr val="000000">
                      <a:alpha val="43137"/>
                    </a:srgbClr>
                  </a:outerShdw>
                </a:effectLst>
              </a:rPr>
              <a:t>.</a:t>
            </a:r>
          </a:p>
          <a:p>
            <a:r>
              <a:rPr lang="fr-FR" b="1" dirty="0">
                <a:solidFill>
                  <a:srgbClr val="0070C0"/>
                </a:solidFill>
                <a:effectLst>
                  <a:outerShdw blurRad="38100" dist="38100" dir="2700000" algn="tl">
                    <a:srgbClr val="000000">
                      <a:alpha val="43137"/>
                    </a:srgbClr>
                  </a:outerShdw>
                </a:effectLst>
              </a:rPr>
              <a:t>Les justifications sont cohérentes : </a:t>
            </a:r>
          </a:p>
          <a:p>
            <a:pPr>
              <a:buClr>
                <a:srgbClr val="0070C0"/>
              </a:buClr>
              <a:buSzPct val="161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si le patient </a:t>
            </a:r>
            <a:r>
              <a:rPr lang="fr-FR" b="1" dirty="0">
                <a:solidFill>
                  <a:srgbClr val="C00000"/>
                </a:solidFill>
                <a:effectLst>
                  <a:outerShdw blurRad="38100" dist="38100" dir="2700000" algn="tl">
                    <a:srgbClr val="000000">
                      <a:alpha val="43137"/>
                    </a:srgbClr>
                  </a:outerShdw>
                </a:effectLst>
              </a:rPr>
              <a:t>souhaite intervenir d'autres médecins </a:t>
            </a:r>
            <a:r>
              <a:rPr lang="fr-FR" b="1" dirty="0">
                <a:solidFill>
                  <a:schemeClr val="tx1"/>
                </a:solidFill>
                <a:effectLst>
                  <a:outerShdw blurRad="38100" dist="38100" dir="2700000" algn="tl">
                    <a:srgbClr val="000000">
                      <a:alpha val="43137"/>
                    </a:srgbClr>
                  </a:outerShdw>
                </a:effectLst>
              </a:rPr>
              <a:t>que ceux proposés par l'établissement, </a:t>
            </a:r>
            <a:r>
              <a:rPr lang="fr-FR" b="1" dirty="0">
                <a:solidFill>
                  <a:srgbClr val="C00000"/>
                </a:solidFill>
                <a:effectLst>
                  <a:outerShdw blurRad="38100" dist="38100" dir="2700000" algn="tl">
                    <a:srgbClr val="000000">
                      <a:alpha val="43137"/>
                    </a:srgbClr>
                  </a:outerShdw>
                </a:effectLst>
              </a:rPr>
              <a:t>il lui suffit de changer de maison de santé</a:t>
            </a:r>
            <a:r>
              <a:rPr lang="fr-FR" b="1" dirty="0">
                <a:solidFill>
                  <a:schemeClr val="tx1"/>
                </a:solidFill>
                <a:effectLst>
                  <a:outerShdw blurRad="38100" dist="38100" dir="2700000" algn="tl">
                    <a:srgbClr val="000000">
                      <a:alpha val="43137"/>
                    </a:srgbClr>
                  </a:outerShdw>
                </a:effectLst>
              </a:rPr>
              <a:t>. </a:t>
            </a:r>
          </a:p>
          <a:p>
            <a:pPr>
              <a:buClr>
                <a:srgbClr val="0070C0"/>
              </a:buClr>
              <a:buSzPct val="161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Aussi, </a:t>
            </a:r>
            <a:r>
              <a:rPr lang="fr-FR" b="1" dirty="0">
                <a:solidFill>
                  <a:schemeClr val="tx1"/>
                </a:solidFill>
                <a:effectLst>
                  <a:outerShdw blurRad="38100" dist="38100" dir="2700000" algn="tl">
                    <a:srgbClr val="000000">
                      <a:alpha val="43137"/>
                    </a:srgbClr>
                  </a:outerShdw>
                </a:effectLst>
                <a:highlight>
                  <a:srgbClr val="FFFF00"/>
                </a:highlight>
              </a:rPr>
              <a:t>indirectement</a:t>
            </a:r>
            <a:r>
              <a:rPr lang="fr-FR" b="1" dirty="0">
                <a:solidFill>
                  <a:schemeClr val="tx1"/>
                </a:solidFill>
                <a:effectLst>
                  <a:outerShdw blurRad="38100" dist="38100" dir="2700000" algn="tl">
                    <a:srgbClr val="000000">
                      <a:alpha val="43137"/>
                    </a:srgbClr>
                  </a:outerShdw>
                </a:effectLst>
              </a:rPr>
              <a:t>, le principe du libre choix est respecté.</a:t>
            </a:r>
          </a:p>
          <a:p>
            <a:r>
              <a:rPr lang="fr-FR" b="1" dirty="0">
                <a:solidFill>
                  <a:schemeClr val="tx1"/>
                </a:solidFill>
                <a:effectLst>
                  <a:outerShdw blurRad="38100" dist="38100" dir="2700000" algn="tl">
                    <a:srgbClr val="000000">
                      <a:alpha val="43137"/>
                    </a:srgbClr>
                  </a:outerShdw>
                </a:effectLst>
              </a:rPr>
              <a:t>Toutefois, </a:t>
            </a:r>
            <a:r>
              <a:rPr lang="fr-FR" b="1" dirty="0">
                <a:solidFill>
                  <a:srgbClr val="C00000"/>
                </a:solidFill>
                <a:effectLst>
                  <a:outerShdw blurRad="38100" dist="38100" dir="2700000" algn="tl">
                    <a:srgbClr val="000000">
                      <a:alpha val="43137"/>
                    </a:srgbClr>
                  </a:outerShdw>
                </a:effectLst>
                <a:highlight>
                  <a:srgbClr val="FFFF00"/>
                </a:highlight>
              </a:rPr>
              <a:t>cette liberté s'avère une liberté relative</a:t>
            </a:r>
            <a:r>
              <a:rPr lang="fr-FR" b="1" dirty="0">
                <a:solidFill>
                  <a:schemeClr val="tx1"/>
                </a:solidFill>
                <a:effectLst>
                  <a:outerShdw blurRad="38100" dist="38100" dir="2700000" algn="tl">
                    <a:srgbClr val="000000">
                      <a:alpha val="43137"/>
                    </a:srgbClr>
                  </a:outerShdw>
                </a:effectLst>
              </a:rPr>
              <a:t>, son exercice peut être limité, </a:t>
            </a:r>
            <a:r>
              <a:rPr lang="fr-FR" b="1" dirty="0">
                <a:solidFill>
                  <a:srgbClr val="C00000"/>
                </a:solidFill>
                <a:effectLst>
                  <a:outerShdw blurRad="38100" dist="38100" dir="2700000" algn="tl">
                    <a:srgbClr val="000000">
                      <a:alpha val="43137"/>
                    </a:srgbClr>
                  </a:outerShdw>
                </a:effectLst>
              </a:rPr>
              <a:t>par de nombreuses circonstances</a:t>
            </a:r>
            <a:r>
              <a:rPr lang="fr-FR" b="1" dirty="0">
                <a:solidFill>
                  <a:schemeClr val="tx1"/>
                </a:solidFill>
                <a:effectLst>
                  <a:outerShdw blurRad="38100" dist="38100" dir="2700000" algn="tl">
                    <a:srgbClr val="000000">
                      <a:alpha val="43137"/>
                    </a:srgbClr>
                  </a:outerShdw>
                </a:effectLst>
              </a:rPr>
              <a:t>, telle </a:t>
            </a:r>
            <a:r>
              <a:rPr lang="fr-FR" b="1" dirty="0">
                <a:solidFill>
                  <a:srgbClr val="FF0000"/>
                </a:solidFill>
                <a:effectLst>
                  <a:outerShdw blurRad="38100" dist="38100" dir="2700000" algn="tl">
                    <a:srgbClr val="000000">
                      <a:alpha val="43137"/>
                    </a:srgbClr>
                  </a:outerShdw>
                </a:effectLst>
                <a:highlight>
                  <a:srgbClr val="FFFF00"/>
                </a:highlight>
              </a:rPr>
              <a:t>que l'urgence qui fait de cette liberté un principe de valeur inférieure</a:t>
            </a:r>
            <a:r>
              <a:rPr lang="fr-FR" b="1" dirty="0">
                <a:solidFill>
                  <a:srgbClr val="FF000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42033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BFD9A4-994C-4AA2-9067-6CD439D1242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7540F72-C57C-421B-96A2-9955CB198E39}"/>
              </a:ext>
            </a:extLst>
          </p:cNvPr>
          <p:cNvSpPr>
            <a:spLocks noGrp="1"/>
          </p:cNvSpPr>
          <p:nvPr>
            <p:ph idx="1"/>
          </p:nvPr>
        </p:nvSpPr>
        <p:spPr/>
        <p:txBody>
          <a:bodyPr/>
          <a:lstStyle/>
          <a:p>
            <a:r>
              <a:rPr lang="fr-FR" b="1" dirty="0">
                <a:solidFill>
                  <a:schemeClr val="tx1"/>
                </a:solidFill>
                <a:effectLst>
                  <a:outerShdw blurRad="38100" dist="38100" dir="2700000" algn="tl">
                    <a:srgbClr val="000000">
                      <a:alpha val="43137"/>
                    </a:srgbClr>
                  </a:outerShdw>
                </a:effectLst>
              </a:rPr>
              <a:t>A cet égard, </a:t>
            </a:r>
          </a:p>
          <a:p>
            <a:pPr algn="just"/>
            <a:r>
              <a:rPr lang="fr-FR" b="1" dirty="0">
                <a:solidFill>
                  <a:schemeClr val="tx1"/>
                </a:solidFill>
                <a:effectLst>
                  <a:outerShdw blurRad="38100" dist="38100" dir="2700000" algn="tl">
                    <a:srgbClr val="000000">
                      <a:alpha val="43137"/>
                    </a:srgbClr>
                  </a:outerShdw>
                </a:effectLst>
              </a:rPr>
              <a:t>partant que </a:t>
            </a:r>
            <a:r>
              <a:rPr lang="fr-FR" b="1" dirty="0">
                <a:solidFill>
                  <a:schemeClr val="tx1"/>
                </a:solidFill>
                <a:effectLst>
                  <a:outerShdw blurRad="38100" dist="38100" dir="2700000" algn="tl">
                    <a:srgbClr val="000000">
                      <a:alpha val="43137"/>
                    </a:srgbClr>
                  </a:outerShdw>
                </a:effectLst>
                <a:highlight>
                  <a:srgbClr val="FFFF00"/>
                </a:highlight>
              </a:rPr>
              <a:t>toute action en responsabilité doit avoir pour fondement un préjudice, </a:t>
            </a:r>
          </a:p>
          <a:p>
            <a:pPr algn="just"/>
            <a:r>
              <a:rPr lang="fr-FR" b="1" dirty="0">
                <a:solidFill>
                  <a:srgbClr val="FF0000"/>
                </a:solidFill>
                <a:effectLst>
                  <a:outerShdw blurRad="38100" dist="38100" dir="2700000" algn="tl">
                    <a:srgbClr val="000000">
                      <a:alpha val="43137"/>
                    </a:srgbClr>
                  </a:outerShdw>
                </a:effectLst>
                <a:highlight>
                  <a:srgbClr val="FFFF00"/>
                </a:highlight>
              </a:rPr>
              <a:t>quelle sera le préjudice en cas de non respect du principe de libre choix ? </a:t>
            </a:r>
            <a:r>
              <a:rPr lang="fr-FR" b="1" dirty="0">
                <a:solidFill>
                  <a:schemeClr val="tx1"/>
                </a:solidFill>
                <a:effectLst>
                  <a:outerShdw blurRad="38100" dist="38100" dir="2700000" algn="tl">
                    <a:srgbClr val="000000">
                      <a:alpha val="43137"/>
                    </a:srgbClr>
                  </a:outerShdw>
                </a:effectLst>
              </a:rPr>
              <a:t>On pourra déduire, que </a:t>
            </a:r>
            <a:r>
              <a:rPr lang="fr-FR" b="1" dirty="0">
                <a:solidFill>
                  <a:srgbClr val="002060"/>
                </a:solidFill>
                <a:effectLst>
                  <a:outerShdw blurRad="38100" dist="38100" dir="2700000" algn="tl">
                    <a:srgbClr val="000000">
                      <a:alpha val="43137"/>
                    </a:srgbClr>
                  </a:outerShdw>
                </a:effectLst>
              </a:rPr>
              <a:t>ledit préjudice peut résider dans la différence d' honoraires entre le médecin de la clinique et le médecin extérieur</a:t>
            </a:r>
            <a:r>
              <a:rPr lang="fr-FR" b="1" dirty="0">
                <a:solidFill>
                  <a:schemeClr val="tx1"/>
                </a:solidFill>
                <a:effectLst>
                  <a:outerShdw blurRad="38100" dist="38100" dir="2700000" algn="tl">
                    <a:srgbClr val="000000">
                      <a:alpha val="43137"/>
                    </a:srgbClr>
                  </a:outerShdw>
                </a:effectLst>
              </a:rPr>
              <a:t>, ou bien </a:t>
            </a:r>
            <a:r>
              <a:rPr lang="fr-FR" b="1" dirty="0">
                <a:solidFill>
                  <a:srgbClr val="002060"/>
                </a:solidFill>
                <a:effectLst>
                  <a:outerShdw blurRad="38100" dist="38100" dir="2700000" algn="tl">
                    <a:srgbClr val="000000">
                      <a:alpha val="43137"/>
                    </a:srgbClr>
                  </a:outerShdw>
                </a:effectLst>
              </a:rPr>
              <a:t>les frais de déplacement dans une autre clinique</a:t>
            </a:r>
            <a:r>
              <a:rPr lang="fr-FR" b="1" dirty="0">
                <a:solidFill>
                  <a:schemeClr val="tx1"/>
                </a:solidFill>
                <a:effectLst>
                  <a:outerShdw blurRad="38100" dist="38100" dir="2700000" algn="tl">
                    <a:srgbClr val="000000">
                      <a:alpha val="43137"/>
                    </a:srgbClr>
                  </a:outerShdw>
                </a:effectLst>
              </a:rPr>
              <a:t>, si </a:t>
            </a:r>
            <a:r>
              <a:rPr lang="fr-FR" b="1" dirty="0">
                <a:solidFill>
                  <a:srgbClr val="C00000"/>
                </a:solidFill>
                <a:effectLst>
                  <a:outerShdw blurRad="38100" dist="38100" dir="2700000" algn="tl">
                    <a:srgbClr val="000000">
                      <a:alpha val="43137"/>
                    </a:srgbClr>
                  </a:outerShdw>
                </a:effectLst>
                <a:highlight>
                  <a:srgbClr val="FFFF00"/>
                </a:highlight>
              </a:rPr>
              <a:t>le premier établissement s'est opposé à ce qu'un praticien extérieur intervienne</a:t>
            </a:r>
            <a:r>
              <a:rPr lang="fr-FR" b="1" dirty="0">
                <a:solidFill>
                  <a:schemeClr val="tx1"/>
                </a:solidFill>
                <a:effectLst>
                  <a:outerShdw blurRad="38100" dist="38100" dir="2700000" algn="tl">
                    <a:srgbClr val="000000">
                      <a:alpha val="43137"/>
                    </a:srgbClr>
                  </a:outerShdw>
                </a:effectLst>
              </a:rPr>
              <a:t>.</a:t>
            </a:r>
          </a:p>
          <a:p>
            <a:endParaRPr lang="fr-FR" dirty="0"/>
          </a:p>
        </p:txBody>
      </p:sp>
    </p:spTree>
    <p:extLst>
      <p:ext uri="{BB962C8B-B14F-4D97-AF65-F5344CB8AC3E}">
        <p14:creationId xmlns:p14="http://schemas.microsoft.com/office/powerpoint/2010/main" val="1284891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81A39-4425-49F5-9928-1059E846C508}"/>
              </a:ext>
            </a:extLst>
          </p:cNvPr>
          <p:cNvSpPr>
            <a:spLocks noGrp="1"/>
          </p:cNvSpPr>
          <p:nvPr>
            <p:ph type="title"/>
          </p:nvPr>
        </p:nvSpPr>
        <p:spPr>
          <a:xfrm>
            <a:off x="677334" y="609600"/>
            <a:ext cx="8596668" cy="769034"/>
          </a:xfrm>
        </p:spPr>
        <p:txBody>
          <a:bodyPr>
            <a:noAutofit/>
          </a:bodyPr>
          <a:lstStyle/>
          <a:p>
            <a:r>
              <a:rPr lang="fr-FR" sz="3600" b="1" dirty="0">
                <a:solidFill>
                  <a:srgbClr val="002060"/>
                </a:solidFill>
                <a:effectLst>
                  <a:outerShdw blurRad="38100" dist="38100" dir="2700000" algn="tl">
                    <a:srgbClr val="000000">
                      <a:alpha val="43137"/>
                    </a:srgbClr>
                  </a:outerShdw>
                </a:effectLst>
              </a:rPr>
              <a:t>Section 2 : le droit au consentement</a:t>
            </a:r>
          </a:p>
        </p:txBody>
      </p:sp>
      <p:sp>
        <p:nvSpPr>
          <p:cNvPr id="3" name="Espace réservé du contenu 2">
            <a:extLst>
              <a:ext uri="{FF2B5EF4-FFF2-40B4-BE49-F238E27FC236}">
                <a16:creationId xmlns:a16="http://schemas.microsoft.com/office/drawing/2014/main" id="{7AB8368A-EB1C-4DB2-BC50-E7AC92B8BD82}"/>
              </a:ext>
            </a:extLst>
          </p:cNvPr>
          <p:cNvSpPr>
            <a:spLocks noGrp="1"/>
          </p:cNvSpPr>
          <p:nvPr>
            <p:ph idx="1"/>
          </p:nvPr>
        </p:nvSpPr>
        <p:spPr>
          <a:xfrm>
            <a:off x="677334" y="1378635"/>
            <a:ext cx="8596668" cy="4662728"/>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Le principe </a:t>
            </a:r>
            <a:r>
              <a:rPr lang="fr-FR" b="1" dirty="0">
                <a:solidFill>
                  <a:schemeClr val="tx1"/>
                </a:solidFill>
                <a:effectLst>
                  <a:outerShdw blurRad="38100" dist="38100" dir="2700000" algn="tl">
                    <a:srgbClr val="000000">
                      <a:alpha val="43137"/>
                    </a:srgbClr>
                  </a:outerShdw>
                </a:effectLst>
                <a:highlight>
                  <a:srgbClr val="FFFF00"/>
                </a:highlight>
              </a:rPr>
              <a:t>du consentement est fondamental </a:t>
            </a:r>
            <a:r>
              <a:rPr lang="fr-FR" b="1" dirty="0">
                <a:solidFill>
                  <a:schemeClr val="tx1"/>
                </a:solidFill>
                <a:effectLst>
                  <a:outerShdw blurRad="38100" dist="38100" dir="2700000" algn="tl">
                    <a:srgbClr val="000000">
                      <a:alpha val="43137"/>
                    </a:srgbClr>
                  </a:outerShdw>
                </a:effectLst>
              </a:rPr>
              <a:t>en </a:t>
            </a:r>
            <a:r>
              <a:rPr lang="fr-FR" b="1" dirty="0">
                <a:solidFill>
                  <a:schemeClr val="tx1"/>
                </a:solidFill>
                <a:effectLst>
                  <a:outerShdw blurRad="38100" dist="38100" dir="2700000" algn="tl">
                    <a:srgbClr val="000000">
                      <a:alpha val="43137"/>
                    </a:srgbClr>
                  </a:outerShdw>
                </a:effectLst>
                <a:highlight>
                  <a:srgbClr val="FFFF00"/>
                </a:highlight>
              </a:rPr>
              <a:t>droit médical et hospitalier. </a:t>
            </a:r>
          </a:p>
          <a:p>
            <a:pPr algn="just"/>
            <a:r>
              <a:rPr lang="fr-FR" b="1" dirty="0">
                <a:solidFill>
                  <a:schemeClr val="tx1"/>
                </a:solidFill>
                <a:effectLst>
                  <a:outerShdw blurRad="38100" dist="38100" dir="2700000" algn="tl">
                    <a:srgbClr val="000000">
                      <a:alpha val="43137"/>
                    </a:srgbClr>
                  </a:outerShdw>
                </a:effectLst>
              </a:rPr>
              <a:t>Selon </a:t>
            </a:r>
            <a:r>
              <a:rPr lang="fr-FR" b="1" dirty="0">
                <a:solidFill>
                  <a:srgbClr val="00B050"/>
                </a:solidFill>
                <a:effectLst>
                  <a:outerShdw blurRad="38100" dist="38100" dir="2700000" algn="tl">
                    <a:srgbClr val="000000">
                      <a:alpha val="43137"/>
                    </a:srgbClr>
                  </a:outerShdw>
                </a:effectLst>
              </a:rPr>
              <a:t>le dictionnaire Robert</a:t>
            </a:r>
            <a:r>
              <a:rPr lang="fr-FR" b="1" dirty="0">
                <a:solidFill>
                  <a:schemeClr val="tx1"/>
                </a:solidFill>
                <a:effectLst>
                  <a:outerShdw blurRad="38100" dist="38100" dir="2700000" algn="tl">
                    <a:srgbClr val="000000">
                      <a:alpha val="43137"/>
                    </a:srgbClr>
                  </a:outerShdw>
                </a:effectLst>
              </a:rPr>
              <a:t>, consentir signifie </a:t>
            </a:r>
            <a:r>
              <a:rPr lang="fr-FR" b="1" dirty="0">
                <a:solidFill>
                  <a:schemeClr val="tx1"/>
                </a:solidFill>
                <a:effectLst>
                  <a:outerShdw blurRad="38100" dist="38100" dir="2700000" algn="tl">
                    <a:srgbClr val="000000">
                      <a:alpha val="43137"/>
                    </a:srgbClr>
                  </a:outerShdw>
                </a:effectLst>
                <a:highlight>
                  <a:srgbClr val="FF0000"/>
                </a:highlight>
              </a:rPr>
              <a:t>« accepter qu'une chose se fasse, ne pas l'empêcher »</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Transposé en </a:t>
            </a:r>
            <a:r>
              <a:rPr lang="fr-FR" b="1" dirty="0">
                <a:solidFill>
                  <a:schemeClr val="accent4"/>
                </a:solidFill>
                <a:effectLst>
                  <a:outerShdw blurRad="38100" dist="38100" dir="2700000" algn="tl">
                    <a:srgbClr val="000000">
                      <a:alpha val="43137"/>
                    </a:srgbClr>
                  </a:outerShdw>
                </a:effectLst>
              </a:rPr>
              <a:t>droit médical, </a:t>
            </a:r>
            <a:r>
              <a:rPr lang="fr-FR" b="1" dirty="0">
                <a:solidFill>
                  <a:schemeClr val="tx1"/>
                </a:solidFill>
                <a:effectLst>
                  <a:outerShdw blurRad="38100" dist="38100" dir="2700000" algn="tl">
                    <a:srgbClr val="000000">
                      <a:alpha val="43137"/>
                    </a:srgbClr>
                  </a:outerShdw>
                </a:effectLst>
              </a:rPr>
              <a:t>cela désigne, </a:t>
            </a:r>
            <a:r>
              <a:rPr lang="fr-FR" b="1" dirty="0">
                <a:solidFill>
                  <a:srgbClr val="002060"/>
                </a:solidFill>
                <a:effectLst>
                  <a:outerShdw blurRad="38100" dist="38100" dir="2700000" algn="tl">
                    <a:srgbClr val="000000">
                      <a:alpha val="43137"/>
                    </a:srgbClr>
                  </a:outerShdw>
                </a:effectLst>
              </a:rPr>
              <a:t>que l'individu doit non seulement consentir aux services d'un médecin mais aussi consentir aux thérapeutiques.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La déclaration de l'OMS sur la promotion des droits des patients en Europe adoptée le 28-30 avril 1994 à Amsterdam affirme qu' : </a:t>
            </a:r>
            <a:r>
              <a:rPr lang="fr-FR" b="1" dirty="0">
                <a:solidFill>
                  <a:schemeClr val="accent4"/>
                </a:solidFill>
                <a:effectLst>
                  <a:outerShdw blurRad="38100" dist="38100" dir="2700000" algn="tl">
                    <a:srgbClr val="000000">
                      <a:alpha val="43137"/>
                    </a:srgbClr>
                  </a:outerShdw>
                </a:effectLst>
              </a:rPr>
              <a:t>« aucun acte médical ne peut être pratiqué sans le consentement éclairé, préalable du patient </a:t>
            </a:r>
            <a:r>
              <a:rPr lang="fr-FR" b="1" dirty="0">
                <a:solidFill>
                  <a:schemeClr val="tx1"/>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Dans la présente section, il sera opportun de connaître </a:t>
            </a:r>
            <a:r>
              <a:rPr lang="fr-FR" b="1" dirty="0">
                <a:solidFill>
                  <a:srgbClr val="066098"/>
                </a:solidFill>
                <a:effectLst>
                  <a:outerShdw blurRad="38100" dist="38100" dir="2700000" algn="tl">
                    <a:srgbClr val="000000">
                      <a:alpha val="43137"/>
                    </a:srgbClr>
                  </a:outerShdw>
                </a:effectLst>
              </a:rPr>
              <a:t>les spécificités du principe du consentement aux actes médicaux </a:t>
            </a:r>
            <a:r>
              <a:rPr lang="fr-FR" b="1" dirty="0">
                <a:solidFill>
                  <a:schemeClr val="tx1"/>
                </a:solidFill>
                <a:effectLst>
                  <a:outerShdw blurRad="38100" dist="38100" dir="2700000" algn="tl">
                    <a:srgbClr val="000000">
                      <a:alpha val="43137"/>
                    </a:srgbClr>
                  </a:outerShdw>
                </a:effectLst>
              </a:rPr>
              <a:t>(sous-section1), avant de passer aux </a:t>
            </a:r>
            <a:r>
              <a:rPr lang="fr-FR" b="1" dirty="0">
                <a:solidFill>
                  <a:srgbClr val="066098"/>
                </a:solidFill>
                <a:effectLst>
                  <a:outerShdw blurRad="38100" dist="38100" dir="2700000" algn="tl">
                    <a:srgbClr val="000000">
                      <a:alpha val="43137"/>
                    </a:srgbClr>
                  </a:outerShdw>
                </a:effectLst>
              </a:rPr>
              <a:t>exceptions possibles audit principe </a:t>
            </a:r>
            <a:r>
              <a:rPr lang="fr-FR" b="1" dirty="0">
                <a:solidFill>
                  <a:schemeClr val="tx1"/>
                </a:solidFill>
                <a:effectLst>
                  <a:outerShdw blurRad="38100" dist="38100" dir="2700000" algn="tl">
                    <a:srgbClr val="000000">
                      <a:alpha val="43137"/>
                    </a:srgbClr>
                  </a:outerShdw>
                </a:effectLst>
              </a:rPr>
              <a:t>(sous-section 2).</a:t>
            </a:r>
          </a:p>
        </p:txBody>
      </p:sp>
    </p:spTree>
    <p:extLst>
      <p:ext uri="{BB962C8B-B14F-4D97-AF65-F5344CB8AC3E}">
        <p14:creationId xmlns:p14="http://schemas.microsoft.com/office/powerpoint/2010/main" val="6014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270673-7B06-4EA6-B221-C72AA97BE6F3}"/>
              </a:ext>
            </a:extLst>
          </p:cNvPr>
          <p:cNvSpPr>
            <a:spLocks noGrp="1"/>
          </p:cNvSpPr>
          <p:nvPr>
            <p:ph type="title"/>
          </p:nvPr>
        </p:nvSpPr>
        <p:spPr>
          <a:xfrm>
            <a:off x="677334" y="609601"/>
            <a:ext cx="8596668" cy="670560"/>
          </a:xfrm>
        </p:spPr>
        <p:txBody>
          <a:bodyPr>
            <a:normAutofit/>
          </a:bodyPr>
          <a:lstStyle/>
          <a:p>
            <a:r>
              <a:rPr lang="fr-FR" sz="2400" b="1" dirty="0">
                <a:solidFill>
                  <a:srgbClr val="002060"/>
                </a:solidFill>
                <a:effectLst>
                  <a:outerShdw blurRad="38100" dist="38100" dir="2700000" algn="tl">
                    <a:srgbClr val="000000">
                      <a:alpha val="43137"/>
                    </a:srgbClr>
                  </a:outerShdw>
                </a:effectLst>
              </a:rPr>
              <a:t>Sous-Section1 : le consentement aux actes médicaux.</a:t>
            </a:r>
          </a:p>
        </p:txBody>
      </p:sp>
      <p:sp>
        <p:nvSpPr>
          <p:cNvPr id="3" name="Espace réservé du contenu 2">
            <a:extLst>
              <a:ext uri="{FF2B5EF4-FFF2-40B4-BE49-F238E27FC236}">
                <a16:creationId xmlns:a16="http://schemas.microsoft.com/office/drawing/2014/main" id="{F532CB98-8002-49DD-9238-738B24BDCF9D}"/>
              </a:ext>
            </a:extLst>
          </p:cNvPr>
          <p:cNvSpPr>
            <a:spLocks noGrp="1"/>
          </p:cNvSpPr>
          <p:nvPr>
            <p:ph idx="1"/>
          </p:nvPr>
        </p:nvSpPr>
        <p:spPr/>
        <p:txBody>
          <a:bodyPr>
            <a:normAutofit/>
          </a:bodyPr>
          <a:lstStyle/>
          <a:p>
            <a:pPr>
              <a:buClr>
                <a:schemeClr val="accent5">
                  <a:lumMod val="60000"/>
                  <a:lumOff val="40000"/>
                </a:schemeClr>
              </a:buClr>
              <a:buSzPct val="156000"/>
              <a:buFont typeface="Wingdings 3" panose="05040102010807070707" pitchFamily="18" charset="2"/>
              <a:buChar char="["/>
            </a:pPr>
            <a:r>
              <a:rPr lang="fr-FR" b="1" dirty="0">
                <a:solidFill>
                  <a:srgbClr val="FF0000"/>
                </a:solidFill>
                <a:effectLst>
                  <a:outerShdw blurRad="38100" dist="38100" dir="2700000" algn="tl">
                    <a:srgbClr val="000000">
                      <a:alpha val="43137"/>
                    </a:srgbClr>
                  </a:outerShdw>
                </a:effectLst>
                <a:highlight>
                  <a:srgbClr val="FFFF00"/>
                </a:highlight>
              </a:rPr>
              <a:t>Tout patient, adulte, compétent, a le droit de refuser ou de donner son consentement à une méthode diagnostique ou thérapeutique</a:t>
            </a:r>
            <a:r>
              <a:rPr lang="fr-FR" b="1" dirty="0">
                <a:solidFill>
                  <a:schemeClr val="tx1"/>
                </a:solidFill>
                <a:effectLst>
                  <a:outerShdw blurRad="38100" dist="38100" dir="2700000" algn="tl">
                    <a:srgbClr val="000000">
                      <a:alpha val="43137"/>
                    </a:srgbClr>
                  </a:outerShdw>
                </a:effectLst>
              </a:rPr>
              <a:t>. </a:t>
            </a:r>
          </a:p>
          <a:p>
            <a:pPr>
              <a:buClr>
                <a:schemeClr val="accent5">
                  <a:lumMod val="60000"/>
                  <a:lumOff val="40000"/>
                </a:schemeClr>
              </a:buClr>
              <a:buSzPct val="156000"/>
              <a:buFont typeface="Wingdings 3" panose="05040102010807070707" pitchFamily="18" charset="2"/>
              <a:buChar char="["/>
            </a:pPr>
            <a:r>
              <a:rPr lang="fr-FR" b="1" dirty="0">
                <a:solidFill>
                  <a:schemeClr val="tx1"/>
                </a:solidFill>
                <a:effectLst>
                  <a:outerShdw blurRad="38100" dist="38100" dir="2700000" algn="tl">
                    <a:srgbClr val="000000">
                      <a:alpha val="43137"/>
                    </a:srgbClr>
                  </a:outerShdw>
                </a:effectLst>
              </a:rPr>
              <a:t>Il a </a:t>
            </a:r>
            <a:r>
              <a:rPr lang="fr-FR" b="1" dirty="0">
                <a:solidFill>
                  <a:schemeClr val="tx1"/>
                </a:solidFill>
                <a:effectLst>
                  <a:outerShdw blurRad="38100" dist="38100" dir="2700000" algn="tl">
                    <a:srgbClr val="000000">
                      <a:alpha val="43137"/>
                    </a:srgbClr>
                  </a:outerShdw>
                </a:effectLst>
                <a:highlight>
                  <a:srgbClr val="FFFF00"/>
                </a:highlight>
              </a:rPr>
              <a:t>droit à l'information nécessaire pour prendre ses décisions</a:t>
            </a:r>
            <a:r>
              <a:rPr lang="fr-FR" b="1" dirty="0">
                <a:solidFill>
                  <a:schemeClr val="tx1"/>
                </a:solidFill>
                <a:effectLst>
                  <a:outerShdw blurRad="38100" dist="38100" dir="2700000" algn="tl">
                    <a:srgbClr val="000000">
                      <a:alpha val="43137"/>
                    </a:srgbClr>
                  </a:outerShdw>
                </a:effectLst>
              </a:rPr>
              <a:t>. </a:t>
            </a:r>
          </a:p>
          <a:p>
            <a:pPr>
              <a:buClr>
                <a:schemeClr val="accent5">
                  <a:lumMod val="60000"/>
                  <a:lumOff val="40000"/>
                </a:schemeClr>
              </a:buClr>
              <a:buSzPct val="156000"/>
              <a:buFont typeface="Wingdings 3" panose="05040102010807070707" pitchFamily="18" charset="2"/>
              <a:buChar char="["/>
            </a:pPr>
            <a:r>
              <a:rPr lang="fr-FR" b="1" dirty="0">
                <a:solidFill>
                  <a:schemeClr val="tx1"/>
                </a:solidFill>
                <a:effectLst>
                  <a:outerShdw blurRad="38100" dist="38100" dir="2700000" algn="tl">
                    <a:srgbClr val="000000">
                      <a:alpha val="43137"/>
                    </a:srgbClr>
                  </a:outerShdw>
                </a:effectLst>
              </a:rPr>
              <a:t>C'est pourquoi, </a:t>
            </a:r>
            <a:r>
              <a:rPr lang="fr-FR" b="1" dirty="0">
                <a:solidFill>
                  <a:srgbClr val="FF0000"/>
                </a:solidFill>
                <a:effectLst>
                  <a:outerShdw blurRad="38100" dist="38100" dir="2700000" algn="tl">
                    <a:srgbClr val="000000">
                      <a:alpha val="43137"/>
                    </a:srgbClr>
                  </a:outerShdw>
                </a:effectLst>
              </a:rPr>
              <a:t>le consentement, en tant qu'obligation juridique, repose sur un principe fondamental. </a:t>
            </a:r>
          </a:p>
          <a:p>
            <a:pPr>
              <a:buClr>
                <a:schemeClr val="accent5">
                  <a:lumMod val="60000"/>
                  <a:lumOff val="40000"/>
                </a:schemeClr>
              </a:buClr>
              <a:buSzPct val="156000"/>
              <a:buFont typeface="Wingdings 3" panose="05040102010807070707" pitchFamily="18" charset="2"/>
              <a:buChar char="["/>
            </a:pPr>
            <a:r>
              <a:rPr lang="fr-FR" b="1" dirty="0">
                <a:solidFill>
                  <a:schemeClr val="tx1"/>
                </a:solidFill>
                <a:effectLst>
                  <a:outerShdw blurRad="38100" dist="38100" dir="2700000" algn="tl">
                    <a:srgbClr val="000000">
                      <a:alpha val="43137"/>
                    </a:srgbClr>
                  </a:outerShdw>
                </a:effectLst>
              </a:rPr>
              <a:t>Il s'agit </a:t>
            </a:r>
            <a:r>
              <a:rPr lang="fr-FR" b="1" dirty="0">
                <a:solidFill>
                  <a:srgbClr val="00B0F0"/>
                </a:solidFill>
                <a:effectLst>
                  <a:outerShdw blurRad="38100" dist="38100" dir="2700000" algn="tl">
                    <a:srgbClr val="000000">
                      <a:alpha val="43137"/>
                    </a:srgbClr>
                  </a:outerShdw>
                </a:effectLst>
              </a:rPr>
              <a:t>de l'intangibilité de l'intégrité corporelle</a:t>
            </a:r>
            <a:r>
              <a:rPr lang="fr-FR" b="1" dirty="0">
                <a:solidFill>
                  <a:schemeClr val="tx1"/>
                </a:solidFill>
                <a:effectLst>
                  <a:outerShdw blurRad="38100" dist="38100" dir="2700000" algn="tl">
                    <a:srgbClr val="000000">
                      <a:alpha val="43137"/>
                    </a:srgbClr>
                  </a:outerShdw>
                </a:effectLst>
              </a:rPr>
              <a:t>, premier attribut de la personne humaine.</a:t>
            </a:r>
          </a:p>
          <a:p>
            <a:r>
              <a:rPr lang="fr-FR" b="1" dirty="0">
                <a:solidFill>
                  <a:schemeClr val="tx1"/>
                </a:solidFill>
                <a:effectLst>
                  <a:outerShdw blurRad="38100" dist="38100" dir="2700000" algn="tl">
                    <a:srgbClr val="000000">
                      <a:alpha val="43137"/>
                    </a:srgbClr>
                  </a:outerShdw>
                </a:effectLst>
              </a:rPr>
              <a:t>Ainsi, </a:t>
            </a:r>
            <a:r>
              <a:rPr lang="fr-FR" b="1" dirty="0">
                <a:solidFill>
                  <a:schemeClr val="accent5">
                    <a:lumMod val="50000"/>
                  </a:schemeClr>
                </a:solidFill>
                <a:effectLst>
                  <a:outerShdw blurRad="38100" dist="38100" dir="2700000" algn="tl">
                    <a:srgbClr val="000000">
                      <a:alpha val="43137"/>
                    </a:srgbClr>
                  </a:outerShdw>
                </a:effectLst>
              </a:rPr>
              <a:t>quelles sont les conditions du recueil du consentement du patient à un acte médical ? Ce consentement est- il précédé d'une obligation d'information ?</a:t>
            </a:r>
          </a:p>
        </p:txBody>
      </p:sp>
    </p:spTree>
    <p:extLst>
      <p:ext uri="{BB962C8B-B14F-4D97-AF65-F5344CB8AC3E}">
        <p14:creationId xmlns:p14="http://schemas.microsoft.com/office/powerpoint/2010/main" val="698245540"/>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3212</Words>
  <Application>Microsoft Office PowerPoint</Application>
  <PresentationFormat>Grand écran</PresentationFormat>
  <Paragraphs>135</Paragraphs>
  <Slides>26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26</vt:i4>
      </vt:variant>
    </vt:vector>
  </HeadingPairs>
  <TitlesOfParts>
    <vt:vector size="31" baseType="lpstr">
      <vt:lpstr>Arial</vt:lpstr>
      <vt:lpstr>Trebuchet MS</vt:lpstr>
      <vt:lpstr>Wingdings</vt:lpstr>
      <vt:lpstr>Wingdings 3</vt:lpstr>
      <vt:lpstr>Facette</vt:lpstr>
      <vt:lpstr>Paragraphe 2 : le libre choix du médecin et de l'établissement de santé.</vt:lpstr>
      <vt:lpstr>Sous -paragraphe1 : l'importance du libre choix.</vt:lpstr>
      <vt:lpstr>Présentation PowerPoint</vt:lpstr>
      <vt:lpstr>Présentation PowerPoint</vt:lpstr>
      <vt:lpstr>Présentation PowerPoint</vt:lpstr>
      <vt:lpstr>Sous-paragraphe2 : les problèmes liés à l'exercice de la liberté du choix du praticien.</vt:lpstr>
      <vt:lpstr>Présentation PowerPoint</vt:lpstr>
      <vt:lpstr>Section 2 : le droit au consentement</vt:lpstr>
      <vt:lpstr>Sous-Section1 : le consentement aux actes médicaux.</vt:lpstr>
      <vt:lpstr>Paragraphe1 : Les conditions du consentement.</vt:lpstr>
      <vt:lpstr>Présentation PowerPoint</vt:lpstr>
      <vt:lpstr>Présentation PowerPoint</vt:lpstr>
      <vt:lpstr>Paragraphe  2 : La délivrance de l'information médicale.</vt:lpstr>
      <vt:lpstr>Présentation PowerPoint</vt:lpstr>
      <vt:lpstr>Présentation PowerPoint</vt:lpstr>
      <vt:lpstr>Présentation PowerPoint</vt:lpstr>
      <vt:lpstr>Sous-section 2 : les exceptions au principe du consentement et d'information.</vt:lpstr>
      <vt:lpstr>Présentation PowerPoint</vt:lpstr>
      <vt:lpstr>Paragraphe1 : l'urgence.</vt:lpstr>
      <vt:lpstr>Présentation PowerPoint</vt:lpstr>
      <vt:lpstr>Présentation PowerPoint</vt:lpstr>
      <vt:lpstr>Paragraphe2 : la volonté du patient.</vt:lpstr>
      <vt:lpstr>Section3 : le respect de la vie prive des patients.</vt:lpstr>
      <vt:lpstr>Sous- Section 1 : la confidentialité des informations médicales.</vt:lpstr>
      <vt:lpstr>Paragraphe 1 : le secret médical.</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Paragraphe 2 : le libre choix du médecin et de l'établissement de santé.</dc:title>
  <dc:creator>Elhabib Idlahcen</dc:creator>
  <cp:lastModifiedBy>Elhabib Idlahcen</cp:lastModifiedBy>
  <cp:revision>1</cp:revision>
  <dcterms:created xsi:type="dcterms:W3CDTF">2017-11-24T10:47:55Z</dcterms:created>
  <dcterms:modified xsi:type="dcterms:W3CDTF">2017-11-24T10:48:39Z</dcterms:modified>
</cp:coreProperties>
</file>