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94154E8A-EEE2-4EC7-B12D-2555EB421464}" type="datetimeFigureOut">
              <a:rPr lang="fr-FR" smtClean="0"/>
              <a:t>09/11/2017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F04E4F-2786-49FC-854C-B086C5FB149B}" type="slidenum">
              <a:rPr lang="fr-FR" smtClean="0"/>
              <a:t>‹N°›</a:t>
            </a:fld>
            <a:endParaRPr lang="fr-FR"/>
          </a:p>
        </p:txBody>
      </p:sp>
    </p:spTree>
    <p:extLst>
      <p:ext uri="{BB962C8B-B14F-4D97-AF65-F5344CB8AC3E}">
        <p14:creationId xmlns:p14="http://schemas.microsoft.com/office/powerpoint/2010/main" val="253791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4154E8A-EEE2-4EC7-B12D-2555EB421464}" type="datetimeFigureOut">
              <a:rPr lang="fr-FR" smtClean="0"/>
              <a:t>09/11/2017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F04E4F-2786-49FC-854C-B086C5FB149B}" type="slidenum">
              <a:rPr lang="fr-FR" smtClean="0"/>
              <a:t>‹N°›</a:t>
            </a:fld>
            <a:endParaRPr lang="fr-FR"/>
          </a:p>
        </p:txBody>
      </p:sp>
    </p:spTree>
    <p:extLst>
      <p:ext uri="{BB962C8B-B14F-4D97-AF65-F5344CB8AC3E}">
        <p14:creationId xmlns:p14="http://schemas.microsoft.com/office/powerpoint/2010/main" val="244435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4154E8A-EEE2-4EC7-B12D-2555EB421464}" type="datetimeFigureOut">
              <a:rPr lang="fr-FR" smtClean="0"/>
              <a:t>09/11/2017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F04E4F-2786-49FC-854C-B086C5FB149B}"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34974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4154E8A-EEE2-4EC7-B12D-2555EB421464}" type="datetimeFigureOut">
              <a:rPr lang="fr-FR" smtClean="0"/>
              <a:t>09/11/2017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F04E4F-2786-49FC-854C-B086C5FB149B}" type="slidenum">
              <a:rPr lang="fr-FR" smtClean="0"/>
              <a:t>‹N°›</a:t>
            </a:fld>
            <a:endParaRPr lang="fr-FR"/>
          </a:p>
        </p:txBody>
      </p:sp>
    </p:spTree>
    <p:extLst>
      <p:ext uri="{BB962C8B-B14F-4D97-AF65-F5344CB8AC3E}">
        <p14:creationId xmlns:p14="http://schemas.microsoft.com/office/powerpoint/2010/main" val="1758745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4154E8A-EEE2-4EC7-B12D-2555EB421464}" type="datetimeFigureOut">
              <a:rPr lang="fr-FR" smtClean="0"/>
              <a:t>09/11/2017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F04E4F-2786-49FC-854C-B086C5FB149B}"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98550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4154E8A-EEE2-4EC7-B12D-2555EB421464}" type="datetimeFigureOut">
              <a:rPr lang="fr-FR" smtClean="0"/>
              <a:t>09/11/2017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F04E4F-2786-49FC-854C-B086C5FB149B}" type="slidenum">
              <a:rPr lang="fr-FR" smtClean="0"/>
              <a:t>‹N°›</a:t>
            </a:fld>
            <a:endParaRPr lang="fr-FR"/>
          </a:p>
        </p:txBody>
      </p:sp>
    </p:spTree>
    <p:extLst>
      <p:ext uri="{BB962C8B-B14F-4D97-AF65-F5344CB8AC3E}">
        <p14:creationId xmlns:p14="http://schemas.microsoft.com/office/powerpoint/2010/main" val="3079524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4154E8A-EEE2-4EC7-B12D-2555EB421464}" type="datetimeFigureOut">
              <a:rPr lang="fr-FR" smtClean="0"/>
              <a:t>09/11/2017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F04E4F-2786-49FC-854C-B086C5FB149B}" type="slidenum">
              <a:rPr lang="fr-FR" smtClean="0"/>
              <a:t>‹N°›</a:t>
            </a:fld>
            <a:endParaRPr lang="fr-FR"/>
          </a:p>
        </p:txBody>
      </p:sp>
    </p:spTree>
    <p:extLst>
      <p:ext uri="{BB962C8B-B14F-4D97-AF65-F5344CB8AC3E}">
        <p14:creationId xmlns:p14="http://schemas.microsoft.com/office/powerpoint/2010/main" val="1177303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4154E8A-EEE2-4EC7-B12D-2555EB421464}" type="datetimeFigureOut">
              <a:rPr lang="fr-FR" smtClean="0"/>
              <a:t>09/11/2017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F04E4F-2786-49FC-854C-B086C5FB149B}" type="slidenum">
              <a:rPr lang="fr-FR" smtClean="0"/>
              <a:t>‹N°›</a:t>
            </a:fld>
            <a:endParaRPr lang="fr-FR"/>
          </a:p>
        </p:txBody>
      </p:sp>
    </p:spTree>
    <p:extLst>
      <p:ext uri="{BB962C8B-B14F-4D97-AF65-F5344CB8AC3E}">
        <p14:creationId xmlns:p14="http://schemas.microsoft.com/office/powerpoint/2010/main" val="322604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4154E8A-EEE2-4EC7-B12D-2555EB421464}" type="datetimeFigureOut">
              <a:rPr lang="fr-FR" smtClean="0"/>
              <a:t>09/11/2017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F04E4F-2786-49FC-854C-B086C5FB149B}" type="slidenum">
              <a:rPr lang="fr-FR" smtClean="0"/>
              <a:t>‹N°›</a:t>
            </a:fld>
            <a:endParaRPr lang="fr-FR"/>
          </a:p>
        </p:txBody>
      </p:sp>
    </p:spTree>
    <p:extLst>
      <p:ext uri="{BB962C8B-B14F-4D97-AF65-F5344CB8AC3E}">
        <p14:creationId xmlns:p14="http://schemas.microsoft.com/office/powerpoint/2010/main" val="359083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94154E8A-EEE2-4EC7-B12D-2555EB421464}" type="datetimeFigureOut">
              <a:rPr lang="fr-FR" smtClean="0"/>
              <a:t>09/11/2017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F04E4F-2786-49FC-854C-B086C5FB149B}" type="slidenum">
              <a:rPr lang="fr-FR" smtClean="0"/>
              <a:t>‹N°›</a:t>
            </a:fld>
            <a:endParaRPr lang="fr-FR"/>
          </a:p>
        </p:txBody>
      </p:sp>
    </p:spTree>
    <p:extLst>
      <p:ext uri="{BB962C8B-B14F-4D97-AF65-F5344CB8AC3E}">
        <p14:creationId xmlns:p14="http://schemas.microsoft.com/office/powerpoint/2010/main" val="478099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4154E8A-EEE2-4EC7-B12D-2555EB421464}" type="datetimeFigureOut">
              <a:rPr lang="fr-FR" smtClean="0"/>
              <a:t>09/11/2017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EF04E4F-2786-49FC-854C-B086C5FB149B}" type="slidenum">
              <a:rPr lang="fr-FR" smtClean="0"/>
              <a:t>‹N°›</a:t>
            </a:fld>
            <a:endParaRPr lang="fr-FR"/>
          </a:p>
        </p:txBody>
      </p:sp>
    </p:spTree>
    <p:extLst>
      <p:ext uri="{BB962C8B-B14F-4D97-AF65-F5344CB8AC3E}">
        <p14:creationId xmlns:p14="http://schemas.microsoft.com/office/powerpoint/2010/main" val="671636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4154E8A-EEE2-4EC7-B12D-2555EB421464}" type="datetimeFigureOut">
              <a:rPr lang="fr-FR" smtClean="0"/>
              <a:t>09/11/2017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EF04E4F-2786-49FC-854C-B086C5FB149B}" type="slidenum">
              <a:rPr lang="fr-FR" smtClean="0"/>
              <a:t>‹N°›</a:t>
            </a:fld>
            <a:endParaRPr lang="fr-FR"/>
          </a:p>
        </p:txBody>
      </p:sp>
    </p:spTree>
    <p:extLst>
      <p:ext uri="{BB962C8B-B14F-4D97-AF65-F5344CB8AC3E}">
        <p14:creationId xmlns:p14="http://schemas.microsoft.com/office/powerpoint/2010/main" val="1853278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4154E8A-EEE2-4EC7-B12D-2555EB421464}" type="datetimeFigureOut">
              <a:rPr lang="fr-FR" smtClean="0"/>
              <a:t>09/11/2017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EF04E4F-2786-49FC-854C-B086C5FB149B}" type="slidenum">
              <a:rPr lang="fr-FR" smtClean="0"/>
              <a:t>‹N°›</a:t>
            </a:fld>
            <a:endParaRPr lang="fr-FR"/>
          </a:p>
        </p:txBody>
      </p:sp>
    </p:spTree>
    <p:extLst>
      <p:ext uri="{BB962C8B-B14F-4D97-AF65-F5344CB8AC3E}">
        <p14:creationId xmlns:p14="http://schemas.microsoft.com/office/powerpoint/2010/main" val="1486131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154E8A-EEE2-4EC7-B12D-2555EB421464}" type="datetimeFigureOut">
              <a:rPr lang="fr-FR" smtClean="0"/>
              <a:t>09/11/2017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EF04E4F-2786-49FC-854C-B086C5FB149B}" type="slidenum">
              <a:rPr lang="fr-FR" smtClean="0"/>
              <a:t>‹N°›</a:t>
            </a:fld>
            <a:endParaRPr lang="fr-FR"/>
          </a:p>
        </p:txBody>
      </p:sp>
    </p:spTree>
    <p:extLst>
      <p:ext uri="{BB962C8B-B14F-4D97-AF65-F5344CB8AC3E}">
        <p14:creationId xmlns:p14="http://schemas.microsoft.com/office/powerpoint/2010/main" val="1899127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4154E8A-EEE2-4EC7-B12D-2555EB421464}" type="datetimeFigureOut">
              <a:rPr lang="fr-FR" smtClean="0"/>
              <a:t>09/11/2017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EF04E4F-2786-49FC-854C-B086C5FB149B}" type="slidenum">
              <a:rPr lang="fr-FR" smtClean="0"/>
              <a:t>‹N°›</a:t>
            </a:fld>
            <a:endParaRPr lang="fr-FR"/>
          </a:p>
        </p:txBody>
      </p:sp>
    </p:spTree>
    <p:extLst>
      <p:ext uri="{BB962C8B-B14F-4D97-AF65-F5344CB8AC3E}">
        <p14:creationId xmlns:p14="http://schemas.microsoft.com/office/powerpoint/2010/main" val="3124002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94154E8A-EEE2-4EC7-B12D-2555EB421464}" type="datetimeFigureOut">
              <a:rPr lang="fr-FR" smtClean="0"/>
              <a:t>09/11/2017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EF04E4F-2786-49FC-854C-B086C5FB149B}" type="slidenum">
              <a:rPr lang="fr-FR" smtClean="0"/>
              <a:t>‹N°›</a:t>
            </a:fld>
            <a:endParaRPr lang="fr-FR"/>
          </a:p>
        </p:txBody>
      </p:sp>
    </p:spTree>
    <p:extLst>
      <p:ext uri="{BB962C8B-B14F-4D97-AF65-F5344CB8AC3E}">
        <p14:creationId xmlns:p14="http://schemas.microsoft.com/office/powerpoint/2010/main" val="309278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4154E8A-EEE2-4EC7-B12D-2555EB421464}" type="datetimeFigureOut">
              <a:rPr lang="fr-FR" smtClean="0"/>
              <a:t>09/11/2017</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EF04E4F-2786-49FC-854C-B086C5FB149B}" type="slidenum">
              <a:rPr lang="fr-FR" smtClean="0"/>
              <a:t>‹N°›</a:t>
            </a:fld>
            <a:endParaRPr lang="fr-FR"/>
          </a:p>
        </p:txBody>
      </p:sp>
    </p:spTree>
    <p:extLst>
      <p:ext uri="{BB962C8B-B14F-4D97-AF65-F5344CB8AC3E}">
        <p14:creationId xmlns:p14="http://schemas.microsoft.com/office/powerpoint/2010/main" val="3346164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0449D9-C95F-44E7-999C-C338EE4EEEF1}"/>
              </a:ext>
            </a:extLst>
          </p:cNvPr>
          <p:cNvSpPr>
            <a:spLocks noGrp="1"/>
          </p:cNvSpPr>
          <p:nvPr>
            <p:ph type="title"/>
          </p:nvPr>
        </p:nvSpPr>
        <p:spPr/>
        <p:txBody>
          <a:bodyPr/>
          <a:lstStyle/>
          <a:p>
            <a:r>
              <a:rPr lang="fr-FR" b="1" dirty="0">
                <a:solidFill>
                  <a:srgbClr val="00B050"/>
                </a:solidFill>
                <a:effectLst>
                  <a:outerShdw blurRad="38100" dist="38100" dir="2700000" algn="tl">
                    <a:srgbClr val="000000">
                      <a:alpha val="43137"/>
                    </a:srgbClr>
                  </a:outerShdw>
                </a:effectLst>
              </a:rPr>
              <a:t>Sous-paragraphe2 : En droit positif</a:t>
            </a:r>
          </a:p>
        </p:txBody>
      </p:sp>
      <p:sp>
        <p:nvSpPr>
          <p:cNvPr id="3" name="Espace réservé du contenu 2">
            <a:extLst>
              <a:ext uri="{FF2B5EF4-FFF2-40B4-BE49-F238E27FC236}">
                <a16:creationId xmlns:a16="http://schemas.microsoft.com/office/drawing/2014/main" id="{8A761E36-B948-402E-B75A-2B3D19BAFF6F}"/>
              </a:ext>
            </a:extLst>
          </p:cNvPr>
          <p:cNvSpPr>
            <a:spLocks noGrp="1"/>
          </p:cNvSpPr>
          <p:nvPr>
            <p:ph idx="1"/>
          </p:nvPr>
        </p:nvSpPr>
        <p:spPr/>
        <p:txBody>
          <a:bodyPr>
            <a:normAutofit/>
          </a:bodyPr>
          <a:lstStyle/>
          <a:p>
            <a:pPr algn="just"/>
            <a:r>
              <a:rPr lang="fr-FR" b="1" dirty="0">
                <a:solidFill>
                  <a:schemeClr val="tx1"/>
                </a:solidFill>
                <a:effectLst>
                  <a:outerShdw blurRad="38100" dist="38100" dir="2700000" algn="tl">
                    <a:srgbClr val="000000">
                      <a:alpha val="43137"/>
                    </a:srgbClr>
                  </a:outerShdw>
                </a:effectLst>
                <a:highlight>
                  <a:srgbClr val="00FF00"/>
                </a:highlight>
              </a:rPr>
              <a:t>En droit </a:t>
            </a:r>
            <a:r>
              <a:rPr lang="fr-FR" b="1" dirty="0">
                <a:solidFill>
                  <a:schemeClr val="tx1"/>
                </a:solidFill>
                <a:effectLst>
                  <a:outerShdw blurRad="38100" dist="38100" dir="2700000" algn="tl">
                    <a:srgbClr val="000000">
                      <a:alpha val="43137"/>
                    </a:srgbClr>
                  </a:outerShdw>
                </a:effectLst>
                <a:highlight>
                  <a:srgbClr val="FF0000"/>
                </a:highlight>
              </a:rPr>
              <a:t>Marocain:</a:t>
            </a:r>
          </a:p>
          <a:p>
            <a:pPr algn="just"/>
            <a:r>
              <a:rPr lang="fr-FR" dirty="0">
                <a:solidFill>
                  <a:schemeClr val="tx1"/>
                </a:solidFill>
              </a:rPr>
              <a:t>On remarque que </a:t>
            </a:r>
            <a:r>
              <a:rPr lang="fr-FR" b="1" dirty="0">
                <a:solidFill>
                  <a:schemeClr val="tx1"/>
                </a:solidFill>
                <a:effectLst>
                  <a:outerShdw blurRad="38100" dist="38100" dir="2700000" algn="tl">
                    <a:srgbClr val="000000">
                      <a:alpha val="43137"/>
                    </a:srgbClr>
                  </a:outerShdw>
                </a:effectLst>
              </a:rPr>
              <a:t>le droit à la santé </a:t>
            </a:r>
            <a:r>
              <a:rPr lang="fr-FR" b="1" dirty="0">
                <a:solidFill>
                  <a:schemeClr val="tx1"/>
                </a:solidFill>
                <a:effectLst>
                  <a:outerShdw blurRad="38100" dist="38100" dir="2700000" algn="tl">
                    <a:srgbClr val="000000">
                      <a:alpha val="43137"/>
                    </a:srgbClr>
                  </a:outerShdw>
                </a:effectLst>
                <a:highlight>
                  <a:srgbClr val="FFFF00"/>
                </a:highlight>
              </a:rPr>
              <a:t>n'a pas été solennellement reconnu par l'Etat. </a:t>
            </a:r>
          </a:p>
          <a:p>
            <a:pPr algn="just"/>
            <a:r>
              <a:rPr lang="fr-FR" dirty="0">
                <a:solidFill>
                  <a:schemeClr val="tx1"/>
                </a:solidFill>
                <a:effectLst>
                  <a:outerShdw blurRad="38100" dist="38100" dir="2700000" algn="tl">
                    <a:srgbClr val="000000">
                      <a:alpha val="43137"/>
                    </a:srgbClr>
                  </a:outerShdw>
                </a:effectLst>
              </a:rPr>
              <a:t>En se référant aux </a:t>
            </a:r>
            <a:r>
              <a:rPr lang="fr-FR" dirty="0">
                <a:solidFill>
                  <a:schemeClr val="tx1"/>
                </a:solidFill>
                <a:effectLst>
                  <a:outerShdw blurRad="38100" dist="38100" dir="2700000" algn="tl">
                    <a:srgbClr val="000000">
                      <a:alpha val="43137"/>
                    </a:srgbClr>
                  </a:outerShdw>
                </a:effectLst>
                <a:highlight>
                  <a:srgbClr val="FFFF00"/>
                </a:highlight>
              </a:rPr>
              <a:t>Constitutions marocaine depuis 1962</a:t>
            </a:r>
            <a:r>
              <a:rPr lang="fr-FR" dirty="0">
                <a:solidFill>
                  <a:schemeClr val="tx1"/>
                </a:solidFill>
                <a:highlight>
                  <a:srgbClr val="FFFF00"/>
                </a:highlight>
              </a:rPr>
              <a:t>, </a:t>
            </a:r>
            <a:r>
              <a:rPr lang="fr-FR" dirty="0">
                <a:solidFill>
                  <a:schemeClr val="tx1"/>
                </a:solidFill>
              </a:rPr>
              <a:t>aucune disposition faisant référence au droit des citoyens à la santé, alors que article 13 de la constitution de 1996 </a:t>
            </a:r>
            <a:r>
              <a:rPr lang="fr-FR" dirty="0"/>
              <a:t>dispose: </a:t>
            </a:r>
            <a:r>
              <a:rPr lang="fr-FR" b="1" dirty="0">
                <a:solidFill>
                  <a:srgbClr val="00B050"/>
                </a:solidFill>
                <a:effectLst>
                  <a:outerShdw blurRad="38100" dist="38100" dir="2700000" algn="tl">
                    <a:srgbClr val="000000">
                      <a:alpha val="43137"/>
                    </a:srgbClr>
                  </a:outerShdw>
                </a:effectLst>
              </a:rPr>
              <a:t>" tous les citoyens ont également le droit à l'éducation et au travail".</a:t>
            </a:r>
          </a:p>
        </p:txBody>
      </p:sp>
    </p:spTree>
    <p:extLst>
      <p:ext uri="{BB962C8B-B14F-4D97-AF65-F5344CB8AC3E}">
        <p14:creationId xmlns:p14="http://schemas.microsoft.com/office/powerpoint/2010/main" val="4114984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B04BF1-D9D9-44A4-9C0B-AEFB8CFDAA38}"/>
              </a:ext>
            </a:extLst>
          </p:cNvPr>
          <p:cNvSpPr>
            <a:spLocks noGrp="1"/>
          </p:cNvSpPr>
          <p:nvPr>
            <p:ph type="title"/>
          </p:nvPr>
        </p:nvSpPr>
        <p:spPr>
          <a:xfrm>
            <a:off x="677334" y="609600"/>
            <a:ext cx="8596668" cy="360218"/>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8D60A98D-289E-482D-B300-BD39903B18E3}"/>
              </a:ext>
            </a:extLst>
          </p:cNvPr>
          <p:cNvSpPr>
            <a:spLocks noGrp="1"/>
          </p:cNvSpPr>
          <p:nvPr>
            <p:ph idx="1"/>
          </p:nvPr>
        </p:nvSpPr>
        <p:spPr>
          <a:xfrm>
            <a:off x="677334" y="1260765"/>
            <a:ext cx="8596668" cy="5597236"/>
          </a:xfrm>
        </p:spPr>
        <p:txBody>
          <a:bodyPr>
            <a:normAutofit/>
          </a:bodyPr>
          <a:lstStyle/>
          <a:p>
            <a:pPr algn="just"/>
            <a:r>
              <a:rPr lang="fr-FR" b="1" u="sng" dirty="0">
                <a:solidFill>
                  <a:schemeClr val="tx1"/>
                </a:solidFill>
                <a:effectLst>
                  <a:outerShdw blurRad="38100" dist="38100" dir="2700000" algn="tl">
                    <a:srgbClr val="000000">
                      <a:alpha val="43137"/>
                    </a:srgbClr>
                  </a:outerShdw>
                </a:effectLst>
              </a:rPr>
              <a:t>Par ailleurs, </a:t>
            </a:r>
          </a:p>
          <a:p>
            <a:pPr algn="just"/>
            <a:r>
              <a:rPr lang="fr-FR" b="1" dirty="0">
                <a:solidFill>
                  <a:srgbClr val="C00000"/>
                </a:solidFill>
                <a:effectLst>
                  <a:outerShdw blurRad="38100" dist="38100" dir="2700000" algn="tl">
                    <a:srgbClr val="000000">
                      <a:alpha val="43137"/>
                    </a:srgbClr>
                  </a:outerShdw>
                </a:effectLst>
                <a:highlight>
                  <a:srgbClr val="FFFF00"/>
                </a:highlight>
              </a:rPr>
              <a:t>le code marocain de la déontologie médicale</a:t>
            </a:r>
            <a:r>
              <a:rPr lang="fr-FR" dirty="0">
                <a:solidFill>
                  <a:schemeClr val="tx1"/>
                </a:solidFill>
              </a:rPr>
              <a:t>, </a:t>
            </a:r>
            <a:r>
              <a:rPr lang="fr-FR" b="1" i="1" u="sng" dirty="0">
                <a:solidFill>
                  <a:srgbClr val="FF0000"/>
                </a:solidFill>
                <a:effectLst>
                  <a:outerShdw blurRad="38100" dist="38100" dir="2700000" algn="tl">
                    <a:srgbClr val="000000">
                      <a:alpha val="43137"/>
                    </a:srgbClr>
                  </a:outerShdw>
                </a:effectLst>
              </a:rPr>
              <a:t>n'a pas omis d'affirmer le droit de chacun aux soins sans discrimination, en faisant de lui un devoir du médecin. </a:t>
            </a:r>
          </a:p>
          <a:p>
            <a:pPr algn="just"/>
            <a:r>
              <a:rPr lang="fr-FR" b="1" dirty="0">
                <a:solidFill>
                  <a:schemeClr val="tx1"/>
                </a:solidFill>
                <a:effectLst>
                  <a:outerShdw blurRad="38100" dist="38100" dir="2700000" algn="tl">
                    <a:srgbClr val="000000">
                      <a:alpha val="43137"/>
                    </a:srgbClr>
                  </a:outerShdw>
                </a:effectLst>
              </a:rPr>
              <a:t>C'est ainsi que </a:t>
            </a:r>
            <a:r>
              <a:rPr lang="fr-FR" b="1" dirty="0">
                <a:solidFill>
                  <a:srgbClr val="FF0000"/>
                </a:solidFill>
                <a:effectLst>
                  <a:outerShdw blurRad="38100" dist="38100" dir="2700000" algn="tl">
                    <a:srgbClr val="000000">
                      <a:alpha val="43137"/>
                    </a:srgbClr>
                  </a:outerShdw>
                </a:effectLst>
              </a:rPr>
              <a:t>l'article 6 </a:t>
            </a:r>
            <a:r>
              <a:rPr lang="fr-FR" b="1" dirty="0">
                <a:solidFill>
                  <a:schemeClr val="tx1"/>
                </a:solidFill>
                <a:effectLst>
                  <a:outerShdw blurRad="38100" dist="38100" dir="2700000" algn="tl">
                    <a:srgbClr val="000000">
                      <a:alpha val="43137"/>
                    </a:srgbClr>
                  </a:outerShdw>
                </a:effectLst>
              </a:rPr>
              <a:t>dudit code dispose : </a:t>
            </a:r>
            <a:r>
              <a:rPr lang="fr-FR" b="1" dirty="0">
                <a:solidFill>
                  <a:srgbClr val="002060"/>
                </a:solidFill>
                <a:effectLst>
                  <a:outerShdw blurRad="38100" dist="38100" dir="2700000" algn="tl">
                    <a:srgbClr val="000000">
                      <a:alpha val="43137"/>
                    </a:srgbClr>
                  </a:outerShdw>
                </a:effectLst>
              </a:rPr>
              <a:t>« un médecin doit soigner ses malades avec la même conscience, quelle que soit leur situation sociale, les sentiments personnels qu'il ressent pour eux, leur moralité, leur condition éthique et religieuse. »</a:t>
            </a:r>
          </a:p>
          <a:p>
            <a:pPr algn="just"/>
            <a:r>
              <a:rPr lang="fr-FR" b="1" dirty="0">
                <a:solidFill>
                  <a:schemeClr val="tx1"/>
                </a:solidFill>
                <a:effectLst>
                  <a:outerShdw blurRad="38100" dist="38100" dir="2700000" algn="tl">
                    <a:srgbClr val="000000">
                      <a:alpha val="43137"/>
                    </a:srgbClr>
                  </a:outerShdw>
                </a:effectLst>
              </a:rPr>
              <a:t>Ceci dit, </a:t>
            </a:r>
            <a:r>
              <a:rPr lang="fr-FR" b="1" dirty="0">
                <a:solidFill>
                  <a:schemeClr val="tx1"/>
                </a:solidFill>
                <a:effectLst>
                  <a:outerShdw blurRad="38100" dist="38100" dir="2700000" algn="tl">
                    <a:srgbClr val="000000">
                      <a:alpha val="43137"/>
                    </a:srgbClr>
                  </a:outerShdw>
                </a:effectLst>
                <a:highlight>
                  <a:srgbClr val="FFFF00"/>
                </a:highlight>
              </a:rPr>
              <a:t>la discrimination trouve sa définition </a:t>
            </a:r>
            <a:r>
              <a:rPr lang="fr-FR" b="1" dirty="0">
                <a:solidFill>
                  <a:schemeClr val="tx1"/>
                </a:solidFill>
                <a:effectLst>
                  <a:outerShdw blurRad="38100" dist="38100" dir="2700000" algn="tl">
                    <a:srgbClr val="000000">
                      <a:alpha val="43137"/>
                    </a:srgbClr>
                  </a:outerShdw>
                </a:effectLst>
              </a:rPr>
              <a:t>consacrée </a:t>
            </a:r>
            <a:r>
              <a:rPr lang="fr-FR" b="1" dirty="0">
                <a:solidFill>
                  <a:srgbClr val="00B050"/>
                </a:solidFill>
                <a:effectLst>
                  <a:outerShdw blurRad="38100" dist="38100" dir="2700000" algn="tl">
                    <a:srgbClr val="000000">
                      <a:alpha val="43137"/>
                    </a:srgbClr>
                  </a:outerShdw>
                </a:effectLst>
              </a:rPr>
              <a:t>par l'article 431 - 1 du code pénal comme étant </a:t>
            </a:r>
            <a:r>
              <a:rPr lang="fr-FR" b="1" dirty="0">
                <a:solidFill>
                  <a:schemeClr val="tx1"/>
                </a:solidFill>
                <a:effectLst>
                  <a:outerShdw blurRad="38100" dist="38100" dir="2700000" algn="tl">
                    <a:srgbClr val="000000">
                      <a:alpha val="43137"/>
                    </a:srgbClr>
                  </a:outerShdw>
                </a:effectLst>
              </a:rPr>
              <a:t>: </a:t>
            </a:r>
          </a:p>
          <a:p>
            <a:pPr algn="just"/>
            <a:r>
              <a:rPr lang="fr-FR" b="1" dirty="0">
                <a:solidFill>
                  <a:srgbClr val="C00000"/>
                </a:solidFill>
                <a:effectLst>
                  <a:outerShdw blurRad="38100" dist="38100" dir="2700000" algn="tl">
                    <a:srgbClr val="000000">
                      <a:alpha val="43137"/>
                    </a:srgbClr>
                  </a:outerShdw>
                </a:effectLst>
              </a:rPr>
              <a:t>« toute distinction opérée entre les personnes physiques en raison de l'origine nationale ou sociale, de la couleur, du sexe, de la situation de famille, de l'état de santé, du handicap, de l'opinion politique, de l'appartenance syndicale, de l'appartenance ou de la non appartenance, vraie ou supposée, à une ethnie, une nation, une race ou une religion déterminée ». </a:t>
            </a:r>
          </a:p>
        </p:txBody>
      </p:sp>
    </p:spTree>
    <p:extLst>
      <p:ext uri="{BB962C8B-B14F-4D97-AF65-F5344CB8AC3E}">
        <p14:creationId xmlns:p14="http://schemas.microsoft.com/office/powerpoint/2010/main" val="2641232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710F76-27B6-40A4-971A-5F426DF7CCD7}"/>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502474F-CDA7-444A-B17D-263118A6A443}"/>
              </a:ext>
            </a:extLst>
          </p:cNvPr>
          <p:cNvSpPr>
            <a:spLocks noGrp="1"/>
          </p:cNvSpPr>
          <p:nvPr>
            <p:ph idx="1"/>
          </p:nvPr>
        </p:nvSpPr>
        <p:spPr/>
        <p:txBody>
          <a:bodyPr/>
          <a:lstStyle/>
          <a:p>
            <a:r>
              <a:rPr lang="fr-FR" dirty="0">
                <a:solidFill>
                  <a:schemeClr val="tx1"/>
                </a:solidFill>
              </a:rPr>
              <a:t>De ce fait, </a:t>
            </a:r>
          </a:p>
          <a:p>
            <a:r>
              <a:rPr lang="fr-FR" dirty="0">
                <a:solidFill>
                  <a:schemeClr val="tx1"/>
                </a:solidFill>
                <a:highlight>
                  <a:srgbClr val="FFFF00"/>
                </a:highlight>
              </a:rPr>
              <a:t>lorsqu'elle consiste à subordonner la fourniture d'un bien ou d'un service à une condition fondée sur l'un des éléments susvisés</a:t>
            </a:r>
            <a:r>
              <a:rPr lang="fr-FR" dirty="0">
                <a:solidFill>
                  <a:schemeClr val="tx1"/>
                </a:solidFill>
              </a:rPr>
              <a:t>, l'auteur de cette discrimination </a:t>
            </a:r>
            <a:r>
              <a:rPr lang="fr-FR" u="sng" dirty="0">
                <a:solidFill>
                  <a:srgbClr val="FF0000"/>
                </a:solidFill>
                <a:effectLst>
                  <a:outerShdw blurRad="38100" dist="38100" dir="2700000" algn="tl">
                    <a:srgbClr val="000000">
                      <a:alpha val="43137"/>
                    </a:srgbClr>
                  </a:outerShdw>
                </a:effectLst>
              </a:rPr>
              <a:t>se voit infliger une peine d'emprisonnement d'un mois à deux ans et d'une amende de mille deux cents à cinquante mille dirhams</a:t>
            </a:r>
            <a:r>
              <a:rPr lang="fr-FR" dirty="0">
                <a:solidFill>
                  <a:schemeClr val="tx1"/>
                </a:solidFill>
              </a:rPr>
              <a:t>.</a:t>
            </a:r>
          </a:p>
        </p:txBody>
      </p:sp>
    </p:spTree>
    <p:extLst>
      <p:ext uri="{BB962C8B-B14F-4D97-AF65-F5344CB8AC3E}">
        <p14:creationId xmlns:p14="http://schemas.microsoft.com/office/powerpoint/2010/main" val="1334079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A990F6-A2AD-4F38-8A12-B6EE088CFDBD}"/>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73F7F81-A416-4C0A-B069-D1561F5734D7}"/>
              </a:ext>
            </a:extLst>
          </p:cNvPr>
          <p:cNvSpPr>
            <a:spLocks noGrp="1"/>
          </p:cNvSpPr>
          <p:nvPr>
            <p:ph idx="1"/>
          </p:nvPr>
        </p:nvSpPr>
        <p:spPr/>
        <p:txBody>
          <a:bodyPr/>
          <a:lstStyle/>
          <a:p>
            <a:r>
              <a:rPr lang="fr-FR" b="1" u="sng" dirty="0">
                <a:solidFill>
                  <a:schemeClr val="tx1"/>
                </a:solidFill>
                <a:effectLst>
                  <a:outerShdw blurRad="38100" dist="38100" dir="2700000" algn="tl">
                    <a:srgbClr val="000000">
                      <a:alpha val="43137"/>
                    </a:srgbClr>
                  </a:outerShdw>
                </a:effectLst>
              </a:rPr>
              <a:t>Cependant,</a:t>
            </a:r>
          </a:p>
          <a:p>
            <a:pPr algn="just"/>
            <a:r>
              <a:rPr lang="fr-FR" dirty="0">
                <a:solidFill>
                  <a:schemeClr val="tx1"/>
                </a:solidFill>
              </a:rPr>
              <a:t> d'après une enquête du ministère de la santé </a:t>
            </a:r>
            <a:r>
              <a:rPr lang="fr-FR" dirty="0">
                <a:solidFill>
                  <a:srgbClr val="FF0000"/>
                </a:solidFill>
              </a:rPr>
              <a:t>menée en 2003, 12,2% des patients hospitalisés dans un établissement privé déclarent subir une discrimination contre 34.8% de ceux utilisant l'hôpital public </a:t>
            </a:r>
            <a:r>
              <a:rPr lang="fr-FR" dirty="0">
                <a:solidFill>
                  <a:schemeClr val="tx1"/>
                </a:solidFill>
              </a:rPr>
              <a:t>. </a:t>
            </a:r>
          </a:p>
          <a:p>
            <a:pPr algn="just"/>
            <a:r>
              <a:rPr lang="fr-FR" dirty="0">
                <a:solidFill>
                  <a:schemeClr val="tx1"/>
                </a:solidFill>
                <a:highlight>
                  <a:srgbClr val="FFFF00"/>
                </a:highlight>
              </a:rPr>
              <a:t>Au moins 12% des malades </a:t>
            </a:r>
            <a:r>
              <a:rPr lang="fr-FR" dirty="0">
                <a:solidFill>
                  <a:schemeClr val="tx1"/>
                </a:solidFill>
              </a:rPr>
              <a:t>(hommes et femmes) </a:t>
            </a:r>
            <a:r>
              <a:rPr lang="fr-FR" dirty="0">
                <a:solidFill>
                  <a:srgbClr val="00B050"/>
                </a:solidFill>
              </a:rPr>
              <a:t>n'ont pas trouvé une réponse à leurs besoins de soins au moment de la demande</a:t>
            </a:r>
            <a:r>
              <a:rPr lang="fr-FR" dirty="0">
                <a:solidFill>
                  <a:schemeClr val="tx1"/>
                </a:solidFill>
              </a:rPr>
              <a:t>. </a:t>
            </a:r>
          </a:p>
          <a:p>
            <a:pPr algn="just"/>
            <a:r>
              <a:rPr lang="fr-FR" dirty="0">
                <a:solidFill>
                  <a:schemeClr val="tx1"/>
                </a:solidFill>
              </a:rPr>
              <a:t>Il est aussi paradoxal </a:t>
            </a:r>
            <a:r>
              <a:rPr lang="fr-FR" dirty="0">
                <a:solidFill>
                  <a:srgbClr val="002060"/>
                </a:solidFill>
                <a:highlight>
                  <a:srgbClr val="00FFFF"/>
                </a:highlight>
              </a:rPr>
              <a:t>de constater que même en milieu urbain 11.8% de la population est concernée par ce constat (13.5% en rural).</a:t>
            </a:r>
          </a:p>
        </p:txBody>
      </p:sp>
    </p:spTree>
    <p:extLst>
      <p:ext uri="{BB962C8B-B14F-4D97-AF65-F5344CB8AC3E}">
        <p14:creationId xmlns:p14="http://schemas.microsoft.com/office/powerpoint/2010/main" val="752486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318628-3EF6-4977-AA8A-E5283A9CC18D}"/>
              </a:ext>
            </a:extLst>
          </p:cNvPr>
          <p:cNvSpPr>
            <a:spLocks noGrp="1"/>
          </p:cNvSpPr>
          <p:nvPr>
            <p:ph type="title"/>
          </p:nvPr>
        </p:nvSpPr>
        <p:spPr>
          <a:xfrm>
            <a:off x="815880" y="678872"/>
            <a:ext cx="8596668" cy="1320800"/>
          </a:xfrm>
        </p:spPr>
        <p:txBody>
          <a:bodyPr/>
          <a:lstStyle/>
          <a:p>
            <a:r>
              <a:rPr lang="fr-FR" b="1" dirty="0">
                <a:solidFill>
                  <a:srgbClr val="002060"/>
                </a:solidFill>
                <a:effectLst>
                  <a:outerShdw blurRad="38100" dist="38100" dir="2700000" algn="tl">
                    <a:srgbClr val="000000">
                      <a:alpha val="43137"/>
                    </a:srgbClr>
                  </a:outerShdw>
                </a:effectLst>
              </a:rPr>
              <a:t>B- Le respect de la dignité des patients.</a:t>
            </a:r>
          </a:p>
        </p:txBody>
      </p:sp>
      <p:sp>
        <p:nvSpPr>
          <p:cNvPr id="3" name="Espace réservé du contenu 2">
            <a:extLst>
              <a:ext uri="{FF2B5EF4-FFF2-40B4-BE49-F238E27FC236}">
                <a16:creationId xmlns:a16="http://schemas.microsoft.com/office/drawing/2014/main" id="{2DFDAEC2-2458-4AB6-A0BB-0C6F350374FB}"/>
              </a:ext>
            </a:extLst>
          </p:cNvPr>
          <p:cNvSpPr>
            <a:spLocks noGrp="1"/>
          </p:cNvSpPr>
          <p:nvPr>
            <p:ph idx="1"/>
          </p:nvPr>
        </p:nvSpPr>
        <p:spPr/>
        <p:txBody>
          <a:bodyPr>
            <a:normAutofit/>
          </a:bodyPr>
          <a:lstStyle/>
          <a:p>
            <a:pPr algn="just"/>
            <a:r>
              <a:rPr lang="fr-FR" dirty="0"/>
              <a:t>La </a:t>
            </a:r>
            <a:r>
              <a:rPr lang="fr-FR" dirty="0">
                <a:solidFill>
                  <a:srgbClr val="FF0000"/>
                </a:solidFill>
              </a:rPr>
              <a:t>délivrance des soins de santé repose également sur un principe indéniable</a:t>
            </a:r>
            <a:r>
              <a:rPr lang="fr-FR" dirty="0"/>
              <a:t>. Il s'agit du </a:t>
            </a:r>
            <a:r>
              <a:rPr lang="fr-FR" b="1" i="1" u="sng" dirty="0">
                <a:solidFill>
                  <a:srgbClr val="0070C0"/>
                </a:solidFill>
                <a:effectLst>
                  <a:outerShdw blurRad="38100" dist="38100" dir="2700000" algn="tl">
                    <a:srgbClr val="000000">
                      <a:alpha val="43137"/>
                    </a:srgbClr>
                  </a:outerShdw>
                </a:effectLst>
              </a:rPr>
              <a:t>respect de la dignité et de l'intimité des patients</a:t>
            </a:r>
            <a:r>
              <a:rPr lang="fr-FR" dirty="0"/>
              <a:t>. </a:t>
            </a:r>
          </a:p>
          <a:p>
            <a:pPr algn="just"/>
            <a:r>
              <a:rPr lang="fr-FR" dirty="0"/>
              <a:t>En effet, </a:t>
            </a:r>
            <a:r>
              <a:rPr lang="fr-FR" b="1" dirty="0">
                <a:solidFill>
                  <a:schemeClr val="tx1"/>
                </a:solidFill>
                <a:effectLst>
                  <a:outerShdw blurRad="38100" dist="38100" dir="2700000" algn="tl">
                    <a:srgbClr val="000000">
                      <a:alpha val="43137"/>
                    </a:srgbClr>
                  </a:outerShdw>
                </a:effectLst>
              </a:rPr>
              <a:t>le respect de l'intimité du patient doit être préservé lors des soins, des toilettes, des consultations et des visites médicales</a:t>
            </a:r>
            <a:r>
              <a:rPr lang="fr-FR" dirty="0">
                <a:solidFill>
                  <a:schemeClr val="tx1"/>
                </a:solidFill>
              </a:rPr>
              <a:t>, </a:t>
            </a:r>
            <a:r>
              <a:rPr lang="fr-FR" b="1" i="1" u="sng" dirty="0">
                <a:solidFill>
                  <a:schemeClr val="tx1"/>
                </a:solidFill>
                <a:effectLst>
                  <a:outerShdw blurRad="38100" dist="38100" dir="2700000" algn="tl">
                    <a:srgbClr val="000000">
                      <a:alpha val="43137"/>
                    </a:srgbClr>
                  </a:outerShdw>
                </a:effectLst>
              </a:rPr>
              <a:t>des traitements pré et post-opératoires, des radiographies, des brancardages et à tout moment de son séjour hospitalier.</a:t>
            </a:r>
            <a:r>
              <a:rPr lang="fr-FR" dirty="0">
                <a:solidFill>
                  <a:schemeClr val="tx1"/>
                </a:solidFill>
              </a:rPr>
              <a:t> </a:t>
            </a:r>
          </a:p>
          <a:p>
            <a:pPr algn="just"/>
            <a:r>
              <a:rPr lang="fr-FR" dirty="0"/>
              <a:t>La personne </a:t>
            </a:r>
            <a:r>
              <a:rPr lang="fr-FR" dirty="0">
                <a:solidFill>
                  <a:schemeClr val="tx1"/>
                </a:solidFill>
                <a:highlight>
                  <a:srgbClr val="00FFFF"/>
                </a:highlight>
              </a:rPr>
              <a:t>hospitalisée doit être traitée avec égards et ne doit pas souffrir de propos et  d'attitudes équivoques de la part du personnel.</a:t>
            </a:r>
          </a:p>
          <a:p>
            <a:pPr algn="just"/>
            <a:r>
              <a:rPr lang="fr-FR" dirty="0">
                <a:solidFill>
                  <a:schemeClr val="tx1"/>
                </a:solidFill>
              </a:rPr>
              <a:t>Lors d'un discours prononcé </a:t>
            </a:r>
            <a:r>
              <a:rPr lang="fr-FR" dirty="0">
                <a:solidFill>
                  <a:srgbClr val="C00000"/>
                </a:solidFill>
              </a:rPr>
              <a:t>à l'ONU en 1948, André Malraux</a:t>
            </a:r>
            <a:r>
              <a:rPr lang="fr-FR" dirty="0">
                <a:solidFill>
                  <a:schemeClr val="tx1"/>
                </a:solidFill>
              </a:rPr>
              <a:t>, disait que </a:t>
            </a:r>
            <a:r>
              <a:rPr lang="fr-FR" b="1" i="1" dirty="0">
                <a:solidFill>
                  <a:srgbClr val="0070C0"/>
                </a:solidFill>
                <a:effectLst>
                  <a:outerShdw blurRad="38100" dist="38100" dir="2700000" algn="tl">
                    <a:srgbClr val="000000">
                      <a:alpha val="43137"/>
                    </a:srgbClr>
                  </a:outerShdw>
                </a:effectLst>
              </a:rPr>
              <a:t>« le respect de la dignité est un principe fondamental et universel, que définir la dignité n'est pas facile, mais qu'il est parfaitement aisé de définir ce qu'est l'humiliation ».</a:t>
            </a:r>
          </a:p>
        </p:txBody>
      </p:sp>
    </p:spTree>
    <p:extLst>
      <p:ext uri="{BB962C8B-B14F-4D97-AF65-F5344CB8AC3E}">
        <p14:creationId xmlns:p14="http://schemas.microsoft.com/office/powerpoint/2010/main" val="3513875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F8EE02-6216-4BC4-AB9A-F5047AA4DAA6}"/>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BFF42D41-9D36-4CAF-B51D-9E72A6EC0CCD}"/>
              </a:ext>
            </a:extLst>
          </p:cNvPr>
          <p:cNvSpPr>
            <a:spLocks noGrp="1"/>
          </p:cNvSpPr>
          <p:nvPr>
            <p:ph idx="1"/>
          </p:nvPr>
        </p:nvSpPr>
        <p:spPr/>
        <p:txBody>
          <a:bodyPr/>
          <a:lstStyle/>
          <a:p>
            <a:pPr algn="just"/>
            <a:r>
              <a:rPr lang="fr-FR" b="1" u="sng" dirty="0">
                <a:solidFill>
                  <a:schemeClr val="tx1"/>
                </a:solidFill>
                <a:effectLst>
                  <a:outerShdw blurRad="38100" dist="38100" dir="2700000" algn="tl">
                    <a:srgbClr val="000000">
                      <a:alpha val="43137"/>
                    </a:srgbClr>
                  </a:outerShdw>
                </a:effectLst>
              </a:rPr>
              <a:t>A la lumière de cette affirmation, </a:t>
            </a:r>
          </a:p>
          <a:p>
            <a:pPr algn="just"/>
            <a:r>
              <a:rPr lang="fr-FR" u="sng" dirty="0">
                <a:solidFill>
                  <a:srgbClr val="C00000"/>
                </a:solidFill>
                <a:effectLst>
                  <a:outerShdw blurRad="38100" dist="38100" dir="2700000" algn="tl">
                    <a:srgbClr val="000000">
                      <a:alpha val="43137"/>
                    </a:srgbClr>
                  </a:outerShdw>
                </a:effectLst>
              </a:rPr>
              <a:t>le respect de la dignité d'un patient consiste à faire en sorte qu'il ne soit jamais humilié au cours de sa prise en charge</a:t>
            </a:r>
            <a:r>
              <a:rPr lang="fr-FR" dirty="0">
                <a:solidFill>
                  <a:schemeClr val="tx1"/>
                </a:solidFill>
              </a:rPr>
              <a:t>. </a:t>
            </a:r>
          </a:p>
          <a:p>
            <a:pPr algn="just"/>
            <a:r>
              <a:rPr lang="fr-FR" dirty="0">
                <a:solidFill>
                  <a:schemeClr val="tx1"/>
                </a:solidFill>
              </a:rPr>
              <a:t>C'est également, </a:t>
            </a:r>
            <a:r>
              <a:rPr lang="fr-FR" dirty="0">
                <a:solidFill>
                  <a:srgbClr val="C00000"/>
                </a:solidFill>
                <a:effectLst>
                  <a:outerShdw blurRad="38100" dist="38100" dir="2700000" algn="tl">
                    <a:srgbClr val="000000">
                      <a:alpha val="43137"/>
                    </a:srgbClr>
                  </a:outerShdw>
                </a:effectLst>
              </a:rPr>
              <a:t>respecter cette personne pour ce qu'elle est, ce qu'elle souhaite pour sa qualité de vie et d'accepter ses choix </a:t>
            </a:r>
            <a:r>
              <a:rPr lang="fr-FR" dirty="0">
                <a:solidFill>
                  <a:schemeClr val="tx1"/>
                </a:solidFill>
              </a:rPr>
              <a:t>pour que finalement, elle puisse </a:t>
            </a:r>
            <a:r>
              <a:rPr lang="fr-FR" b="1" dirty="0">
                <a:solidFill>
                  <a:srgbClr val="C00000"/>
                </a:solidFill>
                <a:effectLst>
                  <a:outerShdw blurRad="38100" dist="38100" dir="2700000" algn="tl">
                    <a:srgbClr val="000000">
                      <a:alpha val="43137"/>
                    </a:srgbClr>
                  </a:outerShdw>
                </a:effectLst>
              </a:rPr>
              <a:t>vivre sa maladie comme elle le désire.</a:t>
            </a:r>
          </a:p>
          <a:p>
            <a:endParaRPr lang="fr-FR" dirty="0"/>
          </a:p>
        </p:txBody>
      </p:sp>
    </p:spTree>
    <p:extLst>
      <p:ext uri="{BB962C8B-B14F-4D97-AF65-F5344CB8AC3E}">
        <p14:creationId xmlns:p14="http://schemas.microsoft.com/office/powerpoint/2010/main" val="1953879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EA3F49-564F-4998-8F2F-5019B6B6FAA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5199E8DA-AB99-4CF8-BC6C-0D25B38C61E1}"/>
              </a:ext>
            </a:extLst>
          </p:cNvPr>
          <p:cNvSpPr>
            <a:spLocks noGrp="1"/>
          </p:cNvSpPr>
          <p:nvPr>
            <p:ph idx="1"/>
          </p:nvPr>
        </p:nvSpPr>
        <p:spPr/>
        <p:txBody>
          <a:bodyPr>
            <a:normAutofit/>
          </a:bodyPr>
          <a:lstStyle/>
          <a:p>
            <a:pPr algn="just"/>
            <a:r>
              <a:rPr lang="fr-FR" b="1" dirty="0">
                <a:effectLst>
                  <a:outerShdw blurRad="38100" dist="38100" dir="2700000" algn="tl">
                    <a:srgbClr val="000000">
                      <a:alpha val="43137"/>
                    </a:srgbClr>
                  </a:outerShdw>
                </a:effectLst>
              </a:rPr>
              <a:t>A cet égard, </a:t>
            </a:r>
          </a:p>
          <a:p>
            <a:pPr algn="just"/>
            <a:r>
              <a:rPr lang="fr-FR" b="1" dirty="0">
                <a:solidFill>
                  <a:srgbClr val="FF0000"/>
                </a:solidFill>
                <a:effectLst>
                  <a:outerShdw blurRad="38100" dist="38100" dir="2700000" algn="tl">
                    <a:srgbClr val="000000">
                      <a:alpha val="43137"/>
                    </a:srgbClr>
                  </a:outerShdw>
                </a:effectLst>
              </a:rPr>
              <a:t>le respect de la dignité humaine se trouve inscrit dans :</a:t>
            </a:r>
          </a:p>
          <a:p>
            <a:pPr algn="just"/>
            <a:r>
              <a:rPr lang="fr-FR" b="1" dirty="0">
                <a:solidFill>
                  <a:srgbClr val="002060"/>
                </a:solidFill>
                <a:effectLst>
                  <a:outerShdw blurRad="38100" dist="38100" dir="2700000" algn="tl">
                    <a:srgbClr val="000000">
                      <a:alpha val="43137"/>
                    </a:srgbClr>
                  </a:outerShdw>
                </a:effectLst>
              </a:rPr>
              <a:t>-le préambule du pacte international relatif aux droits économiques, sociaux et culturels qui déclare que </a:t>
            </a:r>
            <a:r>
              <a:rPr lang="fr-FR" b="1" dirty="0">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  les Etats parties au présent pacte, considérant que, conformément aux principes énoncés dans la charte des nations unies, </a:t>
            </a:r>
            <a:r>
              <a:rPr lang="fr-FR" b="1" dirty="0">
                <a:solidFill>
                  <a:schemeClr val="tx1"/>
                </a:solidFill>
                <a:effectLst>
                  <a:outerShdw blurRad="38100" dist="38100" dir="2700000" algn="tl">
                    <a:srgbClr val="000000">
                      <a:alpha val="43137"/>
                    </a:srgbClr>
                  </a:outerShdw>
                </a:effectLst>
                <a:highlight>
                  <a:srgbClr val="FFFF00"/>
                </a:highlight>
              </a:rPr>
              <a:t>la reconnaissance de la dignité inhérente à tous les membres de la famille humaine et de leur droits égaux et inaliénables constitue le fondement de la liberté</a:t>
            </a:r>
            <a:r>
              <a:rPr lang="fr-FR" b="1" dirty="0">
                <a:solidFill>
                  <a:schemeClr val="tx1"/>
                </a:solidFill>
                <a:effectLst>
                  <a:outerShdw blurRad="38100" dist="38100" dir="2700000" algn="tl">
                    <a:srgbClr val="000000">
                      <a:alpha val="43137"/>
                    </a:srgbClr>
                  </a:outerShdw>
                </a:effectLst>
              </a:rPr>
              <a:t>, de la justice et de la paix dans le monde reconnaissant </a:t>
            </a:r>
            <a:r>
              <a:rPr lang="fr-FR" b="1" dirty="0">
                <a:solidFill>
                  <a:schemeClr val="tx1"/>
                </a:solidFill>
                <a:effectLst>
                  <a:outerShdw blurRad="38100" dist="38100" dir="2700000" algn="tl">
                    <a:srgbClr val="000000">
                      <a:alpha val="43137"/>
                    </a:srgbClr>
                  </a:outerShdw>
                </a:effectLst>
                <a:highlight>
                  <a:srgbClr val="FFFF00"/>
                </a:highlight>
              </a:rPr>
              <a:t>que ces droits découlent de la dignité inhérente à la personne humaine» </a:t>
            </a:r>
            <a:r>
              <a:rPr lang="fr-FR" b="1" dirty="0">
                <a:effectLst>
                  <a:outerShdw blurRad="38100" dist="38100" dir="2700000" algn="tl">
                    <a:srgbClr val="000000">
                      <a:alpha val="43137"/>
                    </a:srgbClr>
                  </a:outerShdw>
                </a:effectLst>
                <a:highlight>
                  <a:srgbClr val="FFFF00"/>
                </a:highlight>
              </a:rPr>
              <a:t>;</a:t>
            </a:r>
          </a:p>
        </p:txBody>
      </p:sp>
    </p:spTree>
    <p:extLst>
      <p:ext uri="{BB962C8B-B14F-4D97-AF65-F5344CB8AC3E}">
        <p14:creationId xmlns:p14="http://schemas.microsoft.com/office/powerpoint/2010/main" val="49890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809E62-6D84-4C13-9A95-C3DAA2FB1A82}"/>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D7058794-83BD-4013-BFC2-4673436F5FFA}"/>
              </a:ext>
            </a:extLst>
          </p:cNvPr>
          <p:cNvSpPr>
            <a:spLocks noGrp="1"/>
          </p:cNvSpPr>
          <p:nvPr>
            <p:ph idx="1"/>
          </p:nvPr>
        </p:nvSpPr>
        <p:spPr/>
        <p:txBody>
          <a:bodyPr/>
          <a:lstStyle/>
          <a:p>
            <a:pPr algn="just"/>
            <a:r>
              <a:rPr lang="fr-FR" b="1" dirty="0">
                <a:solidFill>
                  <a:schemeClr val="tx1"/>
                </a:solidFill>
                <a:effectLst>
                  <a:outerShdw blurRad="38100" dist="38100" dir="2700000" algn="tl">
                    <a:srgbClr val="000000">
                      <a:alpha val="43137"/>
                    </a:srgbClr>
                  </a:outerShdw>
                </a:effectLst>
              </a:rPr>
              <a:t>-</a:t>
            </a:r>
            <a:r>
              <a:rPr lang="fr-FR" b="1" dirty="0">
                <a:solidFill>
                  <a:schemeClr val="tx1"/>
                </a:solidFill>
                <a:effectLst>
                  <a:outerShdw blurRad="38100" dist="38100" dir="2700000" algn="tl">
                    <a:srgbClr val="000000">
                      <a:alpha val="43137"/>
                    </a:srgbClr>
                  </a:outerShdw>
                </a:effectLst>
                <a:highlight>
                  <a:srgbClr val="FFFF00"/>
                </a:highlight>
              </a:rPr>
              <a:t>l'article 2</a:t>
            </a:r>
            <a:r>
              <a:rPr lang="fr-FR" b="1" dirty="0">
                <a:solidFill>
                  <a:schemeClr val="tx1"/>
                </a:solidFill>
                <a:effectLst>
                  <a:outerShdw blurRad="38100" dist="38100" dir="2700000" algn="tl">
                    <a:srgbClr val="000000">
                      <a:alpha val="43137"/>
                    </a:srgbClr>
                  </a:outerShdw>
                </a:effectLst>
              </a:rPr>
              <a:t> de la déclaration universelle </a:t>
            </a:r>
            <a:r>
              <a:rPr lang="fr-FR" b="1" dirty="0">
                <a:solidFill>
                  <a:srgbClr val="FF0000"/>
                </a:solidFill>
                <a:effectLst>
                  <a:outerShdw blurRad="38100" dist="38100" dir="2700000" algn="tl">
                    <a:srgbClr val="000000">
                      <a:alpha val="43137"/>
                    </a:srgbClr>
                  </a:outerShdw>
                </a:effectLst>
              </a:rPr>
              <a:t>sur le génome humain et les droits de l'homme adoptée à la 29éme conférence générale de l'UNESCO le 11 novembre 1997 et qui précise :</a:t>
            </a:r>
          </a:p>
          <a:p>
            <a:pPr algn="just"/>
            <a:r>
              <a:rPr lang="fr-FR" b="1" dirty="0">
                <a:solidFill>
                  <a:srgbClr val="0070C0"/>
                </a:solidFill>
                <a:effectLst>
                  <a:outerShdw blurRad="38100" dist="38100" dir="2700000" algn="tl">
                    <a:srgbClr val="000000">
                      <a:alpha val="43137"/>
                    </a:srgbClr>
                  </a:outerShdw>
                </a:effectLst>
              </a:rPr>
              <a:t>A/ chaque individu à droit au respect de sa dignité et de ses droits, quelles </a:t>
            </a:r>
          </a:p>
          <a:p>
            <a:pPr algn="just"/>
            <a:r>
              <a:rPr lang="fr-FR" b="1" dirty="0">
                <a:solidFill>
                  <a:srgbClr val="0070C0"/>
                </a:solidFill>
                <a:effectLst>
                  <a:outerShdw blurRad="38100" dist="38100" dir="2700000" algn="tl">
                    <a:srgbClr val="000000">
                      <a:alpha val="43137"/>
                    </a:srgbClr>
                  </a:outerShdw>
                </a:effectLst>
              </a:rPr>
              <a:t>que soient ses caractéristiques génétiques ;</a:t>
            </a:r>
          </a:p>
          <a:p>
            <a:pPr algn="just"/>
            <a:r>
              <a:rPr lang="fr-FR" b="1" dirty="0">
                <a:solidFill>
                  <a:srgbClr val="0070C0"/>
                </a:solidFill>
                <a:effectLst>
                  <a:outerShdw blurRad="38100" dist="38100" dir="2700000" algn="tl">
                    <a:srgbClr val="000000">
                      <a:alpha val="43137"/>
                    </a:srgbClr>
                  </a:outerShdw>
                </a:effectLst>
              </a:rPr>
              <a:t>B/ cette dignité impose de </a:t>
            </a:r>
            <a:r>
              <a:rPr lang="fr-FR" b="1" dirty="0">
                <a:solidFill>
                  <a:srgbClr val="0070C0"/>
                </a:solidFill>
                <a:effectLst>
                  <a:outerShdw blurRad="38100" dist="38100" dir="2700000" algn="tl">
                    <a:srgbClr val="000000">
                      <a:alpha val="43137"/>
                    </a:srgbClr>
                  </a:outerShdw>
                </a:effectLst>
                <a:highlight>
                  <a:srgbClr val="FFFF00"/>
                </a:highlight>
              </a:rPr>
              <a:t>ne pas réduire les individus à leur caractéristiques génétiques </a:t>
            </a:r>
            <a:r>
              <a:rPr lang="fr-FR" b="1" dirty="0">
                <a:solidFill>
                  <a:srgbClr val="0070C0"/>
                </a:solidFill>
                <a:effectLst>
                  <a:outerShdw blurRad="38100" dist="38100" dir="2700000" algn="tl">
                    <a:srgbClr val="000000">
                      <a:alpha val="43137"/>
                    </a:srgbClr>
                  </a:outerShdw>
                </a:effectLst>
              </a:rPr>
              <a:t>et de respecter </a:t>
            </a:r>
            <a:r>
              <a:rPr lang="fr-FR" b="1" dirty="0">
                <a:solidFill>
                  <a:srgbClr val="0070C0"/>
                </a:solidFill>
                <a:effectLst>
                  <a:outerShdw blurRad="38100" dist="38100" dir="2700000" algn="tl">
                    <a:srgbClr val="000000">
                      <a:alpha val="43137"/>
                    </a:srgbClr>
                  </a:outerShdw>
                </a:effectLst>
                <a:highlight>
                  <a:srgbClr val="FFFF00"/>
                </a:highlight>
              </a:rPr>
              <a:t>le caractère unique de chacun et leur diversité.</a:t>
            </a:r>
          </a:p>
          <a:p>
            <a:endParaRPr lang="fr-FR" dirty="0"/>
          </a:p>
        </p:txBody>
      </p:sp>
    </p:spTree>
    <p:extLst>
      <p:ext uri="{BB962C8B-B14F-4D97-AF65-F5344CB8AC3E}">
        <p14:creationId xmlns:p14="http://schemas.microsoft.com/office/powerpoint/2010/main" val="3091773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ACC73E-96F9-445B-9034-CC150406AD9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CEA9149-269E-4623-913B-7514A7D21EBD}"/>
              </a:ext>
            </a:extLst>
          </p:cNvPr>
          <p:cNvSpPr>
            <a:spLocks noGrp="1"/>
          </p:cNvSpPr>
          <p:nvPr>
            <p:ph idx="1"/>
          </p:nvPr>
        </p:nvSpPr>
        <p:spPr/>
        <p:txBody>
          <a:bodyPr>
            <a:normAutofit lnSpcReduction="10000"/>
          </a:bodyPr>
          <a:lstStyle/>
          <a:p>
            <a:r>
              <a:rPr lang="fr-FR" b="1" dirty="0">
                <a:solidFill>
                  <a:schemeClr val="tx1"/>
                </a:solidFill>
                <a:effectLst>
                  <a:outerShdw blurRad="38100" dist="38100" dir="2700000" algn="tl">
                    <a:srgbClr val="000000">
                      <a:alpha val="43137"/>
                    </a:srgbClr>
                  </a:outerShdw>
                </a:effectLst>
                <a:highlight>
                  <a:srgbClr val="00FF00"/>
                </a:highlight>
              </a:rPr>
              <a:t>Au M</a:t>
            </a:r>
            <a:r>
              <a:rPr lang="fr-FR" b="1" dirty="0">
                <a:solidFill>
                  <a:srgbClr val="FF0000"/>
                </a:solidFill>
                <a:effectLst>
                  <a:outerShdw blurRad="38100" dist="38100" dir="2700000" algn="tl">
                    <a:srgbClr val="000000">
                      <a:alpha val="43137"/>
                    </a:srgbClr>
                  </a:outerShdw>
                </a:effectLst>
              </a:rPr>
              <a:t>aroc</a:t>
            </a:r>
            <a:r>
              <a:rPr lang="fr-FR" b="1" dirty="0">
                <a:solidFill>
                  <a:schemeClr val="tx1"/>
                </a:solidFill>
                <a:effectLst>
                  <a:outerShdw blurRad="38100" dist="38100" dir="2700000" algn="tl">
                    <a:srgbClr val="000000">
                      <a:alpha val="43137"/>
                    </a:srgbClr>
                  </a:outerShdw>
                </a:effectLst>
              </a:rPr>
              <a:t>:</a:t>
            </a:r>
          </a:p>
          <a:p>
            <a:pPr algn="just"/>
            <a:r>
              <a:rPr lang="fr-FR" b="1" dirty="0">
                <a:solidFill>
                  <a:srgbClr val="FF0000"/>
                </a:solidFill>
                <a:effectLst>
                  <a:outerShdw blurRad="38100" dist="38100" dir="2700000" algn="tl">
                    <a:srgbClr val="000000">
                      <a:alpha val="43137"/>
                    </a:srgbClr>
                  </a:outerShdw>
                </a:effectLst>
              </a:rPr>
              <a:t>l'article 2 </a:t>
            </a:r>
            <a:r>
              <a:rPr lang="fr-FR" b="1" dirty="0">
                <a:solidFill>
                  <a:srgbClr val="C00000"/>
                </a:solidFill>
                <a:effectLst>
                  <a:outerShdw blurRad="38100" dist="38100" dir="2700000" algn="tl">
                    <a:srgbClr val="000000">
                      <a:alpha val="43137"/>
                    </a:srgbClr>
                  </a:outerShdw>
                </a:effectLst>
              </a:rPr>
              <a:t>du du code de déontologie marocain dispose </a:t>
            </a:r>
            <a:r>
              <a:rPr lang="fr-FR" b="1" dirty="0">
                <a:solidFill>
                  <a:schemeClr val="tx1"/>
                </a:solidFill>
                <a:effectLst>
                  <a:outerShdw blurRad="38100" dist="38100" dir="2700000" algn="tl">
                    <a:srgbClr val="000000">
                      <a:alpha val="43137"/>
                    </a:srgbClr>
                  </a:outerShdw>
                </a:effectLst>
              </a:rPr>
              <a:t>: </a:t>
            </a:r>
          </a:p>
          <a:p>
            <a:pPr algn="just"/>
            <a:r>
              <a:rPr lang="fr-FR" b="1" dirty="0">
                <a:solidFill>
                  <a:srgbClr val="002060"/>
                </a:solidFill>
                <a:effectLst>
                  <a:outerShdw blurRad="38100" dist="38100" dir="2700000" algn="tl">
                    <a:srgbClr val="000000">
                      <a:alpha val="43137"/>
                    </a:srgbClr>
                  </a:outerShdw>
                </a:effectLst>
              </a:rPr>
              <a:t>«le médecin, </a:t>
            </a:r>
            <a:r>
              <a:rPr lang="fr-FR" b="1" dirty="0">
                <a:solidFill>
                  <a:srgbClr val="002060"/>
                </a:solidFill>
                <a:effectLst>
                  <a:outerShdw blurRad="38100" dist="38100" dir="2700000" algn="tl">
                    <a:srgbClr val="000000">
                      <a:alpha val="43137"/>
                    </a:srgbClr>
                  </a:outerShdw>
                </a:effectLst>
                <a:highlight>
                  <a:srgbClr val="00FF00"/>
                </a:highlight>
              </a:rPr>
              <a:t>au service de l'individu et de la collectivité</a:t>
            </a:r>
            <a:r>
              <a:rPr lang="fr-FR" b="1" dirty="0">
                <a:solidFill>
                  <a:srgbClr val="002060"/>
                </a:solidFill>
                <a:effectLst>
                  <a:outerShdw blurRad="38100" dist="38100" dir="2700000" algn="tl">
                    <a:srgbClr val="000000">
                      <a:alpha val="43137"/>
                    </a:srgbClr>
                  </a:outerShdw>
                </a:effectLst>
              </a:rPr>
              <a:t>, exerce sa mission dans </a:t>
            </a:r>
            <a:r>
              <a:rPr lang="fr-FR" b="1" dirty="0">
                <a:solidFill>
                  <a:srgbClr val="002060"/>
                </a:solidFill>
                <a:effectLst>
                  <a:outerShdw blurRad="38100" dist="38100" dir="2700000" algn="tl">
                    <a:srgbClr val="000000">
                      <a:alpha val="43137"/>
                    </a:srgbClr>
                  </a:outerShdw>
                </a:effectLst>
                <a:highlight>
                  <a:srgbClr val="00FF00"/>
                </a:highlight>
              </a:rPr>
              <a:t>le respect de la vie humaine</a:t>
            </a:r>
            <a:r>
              <a:rPr lang="fr-FR" b="1" dirty="0">
                <a:solidFill>
                  <a:srgbClr val="002060"/>
                </a:solidFill>
                <a:effectLst>
                  <a:outerShdw blurRad="38100" dist="38100" dir="2700000" algn="tl">
                    <a:srgbClr val="000000">
                      <a:alpha val="43137"/>
                    </a:srgbClr>
                  </a:outerShdw>
                </a:effectLst>
              </a:rPr>
              <a:t>, de la personne et de </a:t>
            </a:r>
            <a:r>
              <a:rPr lang="fr-FR" b="1" dirty="0">
                <a:solidFill>
                  <a:srgbClr val="002060"/>
                </a:solidFill>
                <a:effectLst>
                  <a:outerShdw blurRad="38100" dist="38100" dir="2700000" algn="tl">
                    <a:srgbClr val="000000">
                      <a:alpha val="43137"/>
                    </a:srgbClr>
                  </a:outerShdw>
                </a:effectLst>
                <a:highlight>
                  <a:srgbClr val="00FF00"/>
                </a:highlight>
              </a:rPr>
              <a:t>sa dignité </a:t>
            </a:r>
            <a:r>
              <a:rPr lang="fr-FR" b="1" dirty="0">
                <a:solidFill>
                  <a:srgbClr val="002060"/>
                </a:solidFill>
                <a:effectLst>
                  <a:outerShdw blurRad="38100" dist="38100" dir="2700000" algn="tl">
                    <a:srgbClr val="000000">
                      <a:alpha val="43137"/>
                    </a:srgbClr>
                  </a:outerShdw>
                </a:effectLst>
              </a:rPr>
              <a:t>ainsi que dans </a:t>
            </a:r>
            <a:r>
              <a:rPr lang="fr-FR" b="1" dirty="0">
                <a:solidFill>
                  <a:srgbClr val="002060"/>
                </a:solidFill>
                <a:effectLst>
                  <a:outerShdw blurRad="38100" dist="38100" dir="2700000" algn="tl">
                    <a:srgbClr val="000000">
                      <a:alpha val="43137"/>
                    </a:srgbClr>
                  </a:outerShdw>
                </a:effectLst>
                <a:highlight>
                  <a:srgbClr val="00FF00"/>
                </a:highlight>
              </a:rPr>
              <a:t>l'amélioration du niveau sanitaire</a:t>
            </a:r>
            <a:r>
              <a:rPr lang="fr-FR" b="1" dirty="0">
                <a:solidFill>
                  <a:srgbClr val="002060"/>
                </a:solidFill>
                <a:effectLst>
                  <a:outerShdw blurRad="38100" dist="38100" dir="2700000" algn="tl">
                    <a:srgbClr val="000000">
                      <a:alpha val="43137"/>
                    </a:srgbClr>
                  </a:outerShdw>
                </a:effectLst>
              </a:rPr>
              <a:t>. Le respect dû à la personne ne cesse pas de </a:t>
            </a:r>
            <a:r>
              <a:rPr lang="fr-FR" b="1" dirty="0">
                <a:solidFill>
                  <a:srgbClr val="002060"/>
                </a:solidFill>
                <a:effectLst>
                  <a:outerShdw blurRad="38100" dist="38100" dir="2700000" algn="tl">
                    <a:srgbClr val="000000">
                      <a:alpha val="43137"/>
                    </a:srgbClr>
                  </a:outerShdw>
                </a:effectLst>
                <a:highlight>
                  <a:srgbClr val="00FF00"/>
                </a:highlight>
              </a:rPr>
              <a:t>s'imposer après la mort</a:t>
            </a:r>
            <a:r>
              <a:rPr lang="fr-FR" b="1" dirty="0">
                <a:solidFill>
                  <a:srgbClr val="002060"/>
                </a:solidFill>
                <a:effectLst>
                  <a:outerShdw blurRad="38100" dist="38100" dir="2700000" algn="tl">
                    <a:srgbClr val="000000">
                      <a:alpha val="43137"/>
                    </a:srgbClr>
                  </a:outerShdw>
                </a:effectLst>
              </a:rPr>
              <a:t>.»</a:t>
            </a:r>
          </a:p>
          <a:p>
            <a:pPr algn="just"/>
            <a:r>
              <a:rPr lang="fr-FR" b="1" dirty="0">
                <a:solidFill>
                  <a:schemeClr val="tx1"/>
                </a:solidFill>
                <a:effectLst>
                  <a:outerShdw blurRad="38100" dist="38100" dir="2700000" algn="tl">
                    <a:srgbClr val="000000">
                      <a:alpha val="43137"/>
                    </a:srgbClr>
                  </a:outerShdw>
                </a:effectLst>
              </a:rPr>
              <a:t>Ceci dit, </a:t>
            </a:r>
          </a:p>
          <a:p>
            <a:pPr algn="just"/>
            <a:r>
              <a:rPr lang="fr-FR" b="1" dirty="0">
                <a:solidFill>
                  <a:srgbClr val="FF0000"/>
                </a:solidFill>
                <a:effectLst>
                  <a:outerShdw blurRad="38100" dist="38100" dir="2700000" algn="tl">
                    <a:srgbClr val="000000">
                      <a:alpha val="43137"/>
                    </a:srgbClr>
                  </a:outerShdw>
                </a:effectLst>
              </a:rPr>
              <a:t>la dignité du patient représente un critère juridique et éthique </a:t>
            </a:r>
            <a:r>
              <a:rPr lang="fr-FR" b="1" dirty="0">
                <a:solidFill>
                  <a:schemeClr val="tx1"/>
                </a:solidFill>
                <a:effectLst>
                  <a:outerShdw blurRad="38100" dist="38100" dir="2700000" algn="tl">
                    <a:srgbClr val="000000">
                      <a:alpha val="43137"/>
                    </a:srgbClr>
                  </a:outerShdw>
                </a:effectLst>
              </a:rPr>
              <a:t>qui peut être </a:t>
            </a:r>
            <a:r>
              <a:rPr lang="fr-FR" b="1" dirty="0">
                <a:solidFill>
                  <a:srgbClr val="FF0000"/>
                </a:solidFill>
                <a:effectLst>
                  <a:outerShdw blurRad="38100" dist="38100" dir="2700000" algn="tl">
                    <a:srgbClr val="000000">
                      <a:alpha val="43137"/>
                    </a:srgbClr>
                  </a:outerShdw>
                </a:effectLst>
              </a:rPr>
              <a:t>préservée par le respect du principe d'indisponibilité de la personne</a:t>
            </a:r>
            <a:r>
              <a:rPr lang="fr-FR" b="1" dirty="0">
                <a:solidFill>
                  <a:schemeClr val="tx1"/>
                </a:solidFill>
                <a:effectLst>
                  <a:outerShdw blurRad="38100" dist="38100" dir="2700000" algn="tl">
                    <a:srgbClr val="000000">
                      <a:alpha val="43137"/>
                    </a:srgbClr>
                  </a:outerShdw>
                </a:effectLst>
              </a:rPr>
              <a:t>, par </a:t>
            </a:r>
            <a:r>
              <a:rPr lang="fr-FR" b="1" dirty="0">
                <a:solidFill>
                  <a:srgbClr val="FF0000"/>
                </a:solidFill>
                <a:effectLst>
                  <a:outerShdw blurRad="38100" dist="38100" dir="2700000" algn="tl">
                    <a:srgbClr val="000000">
                      <a:alpha val="43137"/>
                    </a:srgbClr>
                  </a:outerShdw>
                </a:effectLst>
              </a:rPr>
              <a:t>son information</a:t>
            </a:r>
            <a:r>
              <a:rPr lang="fr-FR" b="1" dirty="0">
                <a:solidFill>
                  <a:schemeClr val="tx1"/>
                </a:solidFill>
                <a:effectLst>
                  <a:outerShdw blurRad="38100" dist="38100" dir="2700000" algn="tl">
                    <a:srgbClr val="000000">
                      <a:alpha val="43137"/>
                    </a:srgbClr>
                  </a:outerShdw>
                </a:effectLst>
              </a:rPr>
              <a:t>, par </a:t>
            </a:r>
            <a:r>
              <a:rPr lang="fr-FR" b="1" dirty="0">
                <a:solidFill>
                  <a:srgbClr val="FF0000"/>
                </a:solidFill>
                <a:effectLst>
                  <a:outerShdw blurRad="38100" dist="38100" dir="2700000" algn="tl">
                    <a:srgbClr val="000000">
                      <a:alpha val="43137"/>
                    </a:srgbClr>
                  </a:outerShdw>
                </a:effectLst>
              </a:rPr>
              <a:t>la réaffirmation du droit au traitement de la douleur et par le respect des règles professionnelles</a:t>
            </a:r>
            <a:r>
              <a:rPr lang="fr-FR" b="1" dirty="0">
                <a:solidFill>
                  <a:schemeClr val="tx1"/>
                </a:solidFill>
                <a:effectLst>
                  <a:outerShdw blurRad="38100" dist="38100" dir="2700000" algn="tl">
                    <a:srgbClr val="000000">
                      <a:alpha val="43137"/>
                    </a:srgbClr>
                  </a:outerShdw>
                </a:effectLst>
              </a:rPr>
              <a:t> qui encadre l'exercice médical.</a:t>
            </a:r>
          </a:p>
        </p:txBody>
      </p:sp>
    </p:spTree>
    <p:extLst>
      <p:ext uri="{BB962C8B-B14F-4D97-AF65-F5344CB8AC3E}">
        <p14:creationId xmlns:p14="http://schemas.microsoft.com/office/powerpoint/2010/main" val="305971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791F25-6BDA-4F01-A9AF-1A165243400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E0B543B1-86F0-4D53-A6AE-B2F8B84A4B7B}"/>
              </a:ext>
            </a:extLst>
          </p:cNvPr>
          <p:cNvSpPr>
            <a:spLocks noGrp="1"/>
          </p:cNvSpPr>
          <p:nvPr>
            <p:ph idx="1"/>
          </p:nvPr>
        </p:nvSpPr>
        <p:spPr/>
        <p:txBody>
          <a:bodyPr>
            <a:normAutofit/>
          </a:bodyPr>
          <a:lstStyle/>
          <a:p>
            <a:pPr algn="just"/>
            <a:r>
              <a:rPr lang="fr-FR" b="1" dirty="0">
                <a:solidFill>
                  <a:srgbClr val="FF0000"/>
                </a:solidFill>
                <a:effectLst>
                  <a:outerShdw blurRad="38100" dist="38100" dir="2700000" algn="tl">
                    <a:srgbClr val="000000">
                      <a:alpha val="43137"/>
                    </a:srgbClr>
                  </a:outerShdw>
                </a:effectLst>
              </a:rPr>
              <a:t>- parler respectueusement ;</a:t>
            </a:r>
          </a:p>
          <a:p>
            <a:pPr algn="just"/>
            <a:r>
              <a:rPr lang="fr-FR" b="1" dirty="0">
                <a:solidFill>
                  <a:srgbClr val="FF0000"/>
                </a:solidFill>
                <a:effectLst>
                  <a:outerShdw blurRad="38100" dist="38100" dir="2700000" algn="tl">
                    <a:srgbClr val="000000">
                      <a:alpha val="43137"/>
                    </a:srgbClr>
                  </a:outerShdw>
                </a:effectLst>
              </a:rPr>
              <a:t>- respecter l'intimité</a:t>
            </a:r>
          </a:p>
          <a:p>
            <a:pPr algn="just"/>
            <a:r>
              <a:rPr lang="fr-FR" b="1" dirty="0">
                <a:solidFill>
                  <a:schemeClr val="tx1"/>
                </a:solidFill>
                <a:effectLst>
                  <a:outerShdw blurRad="38100" dist="38100" dir="2700000" algn="tl">
                    <a:srgbClr val="000000">
                      <a:alpha val="43137"/>
                    </a:srgbClr>
                  </a:outerShdw>
                </a:effectLst>
              </a:rPr>
              <a:t>Ces deux critères </a:t>
            </a:r>
            <a:r>
              <a:rPr lang="fr-FR" b="1" dirty="0">
                <a:solidFill>
                  <a:srgbClr val="FF0000"/>
                </a:solidFill>
                <a:effectLst>
                  <a:outerShdw blurRad="38100" dist="38100" dir="2700000" algn="tl">
                    <a:srgbClr val="000000">
                      <a:alpha val="43137"/>
                    </a:srgbClr>
                  </a:outerShdw>
                </a:effectLst>
              </a:rPr>
              <a:t>semblent être peu appréciés </a:t>
            </a:r>
            <a:r>
              <a:rPr lang="fr-FR" b="1" dirty="0">
                <a:solidFill>
                  <a:schemeClr val="tx1"/>
                </a:solidFill>
                <a:effectLst>
                  <a:outerShdw blurRad="38100" dist="38100" dir="2700000" algn="tl">
                    <a:srgbClr val="000000">
                      <a:alpha val="43137"/>
                    </a:srgbClr>
                  </a:outerShdw>
                </a:effectLst>
              </a:rPr>
              <a:t>par les femmes (respectivement 24% et 15%) que par les hommes (19% et 13%). </a:t>
            </a:r>
          </a:p>
          <a:p>
            <a:pPr algn="just"/>
            <a:r>
              <a:rPr lang="fr-FR" b="1" dirty="0">
                <a:solidFill>
                  <a:srgbClr val="FF0000"/>
                </a:solidFill>
                <a:effectLst>
                  <a:outerShdw blurRad="38100" dist="38100" dir="2700000" algn="tl">
                    <a:srgbClr val="000000">
                      <a:alpha val="43137"/>
                    </a:srgbClr>
                  </a:outerShdw>
                </a:effectLst>
              </a:rPr>
              <a:t>Entre milieux de résidence</a:t>
            </a:r>
            <a:r>
              <a:rPr lang="fr-FR" b="1" dirty="0">
                <a:solidFill>
                  <a:schemeClr val="tx1"/>
                </a:solidFill>
                <a:effectLst>
                  <a:outerShdw blurRad="38100" dist="38100" dir="2700000" algn="tl">
                    <a:srgbClr val="000000">
                      <a:alpha val="43137"/>
                    </a:srgbClr>
                  </a:outerShdw>
                </a:effectLst>
              </a:rPr>
              <a:t>, les habitants en milieu rural apprécient moins le comportement des prestataires vis-à-vis de ces deux critères.</a:t>
            </a:r>
          </a:p>
        </p:txBody>
      </p:sp>
    </p:spTree>
    <p:extLst>
      <p:ext uri="{BB962C8B-B14F-4D97-AF65-F5344CB8AC3E}">
        <p14:creationId xmlns:p14="http://schemas.microsoft.com/office/powerpoint/2010/main" val="3214435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A65A2E-14E2-4680-9457-9C3DC638D8DC}"/>
              </a:ext>
            </a:extLst>
          </p:cNvPr>
          <p:cNvSpPr>
            <a:spLocks noGrp="1"/>
          </p:cNvSpPr>
          <p:nvPr>
            <p:ph type="title"/>
          </p:nvPr>
        </p:nvSpPr>
        <p:spPr>
          <a:xfrm>
            <a:off x="677334" y="609600"/>
            <a:ext cx="8596668" cy="872836"/>
          </a:xfrm>
        </p:spPr>
        <p:txBody>
          <a:bodyPr>
            <a:normAutofit/>
          </a:bodyPr>
          <a:lstStyle/>
          <a:p>
            <a:r>
              <a:rPr lang="fr-FR" sz="2400" b="1" dirty="0">
                <a:solidFill>
                  <a:srgbClr val="002060"/>
                </a:solidFill>
                <a:effectLst>
                  <a:outerShdw blurRad="38100" dist="38100" dir="2700000" algn="tl">
                    <a:srgbClr val="000000">
                      <a:alpha val="43137"/>
                    </a:srgbClr>
                  </a:outerShdw>
                </a:effectLst>
              </a:rPr>
              <a:t>C- l'assurance maladie, un facteur essentiel d'accès aux soins.</a:t>
            </a:r>
          </a:p>
        </p:txBody>
      </p:sp>
      <p:sp>
        <p:nvSpPr>
          <p:cNvPr id="3" name="Espace réservé du contenu 2">
            <a:extLst>
              <a:ext uri="{FF2B5EF4-FFF2-40B4-BE49-F238E27FC236}">
                <a16:creationId xmlns:a16="http://schemas.microsoft.com/office/drawing/2014/main" id="{F2761AF2-F375-436C-86D8-571C3F43F4EF}"/>
              </a:ext>
            </a:extLst>
          </p:cNvPr>
          <p:cNvSpPr>
            <a:spLocks noGrp="1"/>
          </p:cNvSpPr>
          <p:nvPr>
            <p:ph idx="1"/>
          </p:nvPr>
        </p:nvSpPr>
        <p:spPr>
          <a:xfrm>
            <a:off x="677334" y="1717964"/>
            <a:ext cx="8596668" cy="4779817"/>
          </a:xfrm>
        </p:spPr>
        <p:txBody>
          <a:bodyPr>
            <a:normAutofit/>
          </a:bodyPr>
          <a:lstStyle/>
          <a:p>
            <a:pPr algn="just"/>
            <a:r>
              <a:rPr lang="fr-FR" dirty="0">
                <a:solidFill>
                  <a:schemeClr val="tx1"/>
                </a:solidFill>
              </a:rPr>
              <a:t>Après sa </a:t>
            </a:r>
            <a:r>
              <a:rPr lang="fr-FR" dirty="0">
                <a:solidFill>
                  <a:schemeClr val="tx1"/>
                </a:solidFill>
                <a:highlight>
                  <a:srgbClr val="00FF00"/>
                </a:highlight>
              </a:rPr>
              <a:t>première consultation médicale, </a:t>
            </a:r>
            <a:r>
              <a:rPr lang="fr-FR" dirty="0">
                <a:solidFill>
                  <a:schemeClr val="tx1"/>
                </a:solidFill>
              </a:rPr>
              <a:t>le patient </a:t>
            </a:r>
            <a:r>
              <a:rPr lang="fr-FR" dirty="0">
                <a:solidFill>
                  <a:srgbClr val="FF0000"/>
                </a:solidFill>
              </a:rPr>
              <a:t>souffrant d'une maladie physique ou mentale, se trouve obligé dans la majorité des cas, d'exécuter les prescriptions de son médecin portant soit sur l'achat des médicaments</a:t>
            </a:r>
            <a:r>
              <a:rPr lang="fr-FR" dirty="0">
                <a:solidFill>
                  <a:schemeClr val="tx1"/>
                </a:solidFill>
              </a:rPr>
              <a:t>, </a:t>
            </a:r>
          </a:p>
          <a:p>
            <a:pPr algn="just"/>
            <a:r>
              <a:rPr lang="fr-FR" dirty="0">
                <a:solidFill>
                  <a:schemeClr val="tx1"/>
                </a:solidFill>
              </a:rPr>
              <a:t>la réalisation </a:t>
            </a:r>
            <a:r>
              <a:rPr lang="fr-FR" dirty="0">
                <a:solidFill>
                  <a:srgbClr val="FF0000"/>
                </a:solidFill>
              </a:rPr>
              <a:t>d'analyse médicale, soit sur une hospitalisation d'urgence </a:t>
            </a:r>
            <a:r>
              <a:rPr lang="fr-FR" dirty="0">
                <a:solidFill>
                  <a:schemeClr val="tx1"/>
                </a:solidFill>
              </a:rPr>
              <a:t>avec tous </a:t>
            </a:r>
            <a:r>
              <a:rPr lang="fr-FR" dirty="0">
                <a:solidFill>
                  <a:srgbClr val="FF0000"/>
                </a:solidFill>
              </a:rPr>
              <a:t>les frais qu'elle engendre. </a:t>
            </a:r>
          </a:p>
          <a:p>
            <a:pPr algn="just"/>
            <a:r>
              <a:rPr lang="fr-FR" dirty="0">
                <a:solidFill>
                  <a:schemeClr val="tx1"/>
                </a:solidFill>
              </a:rPr>
              <a:t>Cependant, </a:t>
            </a:r>
            <a:r>
              <a:rPr lang="fr-FR" dirty="0">
                <a:solidFill>
                  <a:srgbClr val="FF0000"/>
                </a:solidFill>
                <a:highlight>
                  <a:srgbClr val="FFFF00"/>
                </a:highlight>
              </a:rPr>
              <a:t>le coût élevé de ces actes, la pauvreté régnante au Maroc,</a:t>
            </a:r>
            <a:r>
              <a:rPr lang="fr-FR" dirty="0">
                <a:solidFill>
                  <a:schemeClr val="tx1"/>
                </a:solidFill>
              </a:rPr>
              <a:t> </a:t>
            </a:r>
            <a:r>
              <a:rPr lang="fr-FR" dirty="0">
                <a:solidFill>
                  <a:srgbClr val="FF0000"/>
                </a:solidFill>
                <a:highlight>
                  <a:srgbClr val="FFFF00"/>
                </a:highlight>
              </a:rPr>
              <a:t>la non gratuité du service public hospitalier, </a:t>
            </a:r>
            <a:r>
              <a:rPr lang="fr-FR" dirty="0">
                <a:solidFill>
                  <a:schemeClr val="tx1"/>
                </a:solidFill>
              </a:rPr>
              <a:t>empêchent </a:t>
            </a:r>
            <a:r>
              <a:rPr lang="fr-FR" dirty="0">
                <a:solidFill>
                  <a:srgbClr val="FF0000"/>
                </a:solidFill>
                <a:highlight>
                  <a:srgbClr val="FFFF00"/>
                </a:highlight>
              </a:rPr>
              <a:t>la continuité des soins et par conséquent altère la santé du patient.</a:t>
            </a:r>
          </a:p>
          <a:p>
            <a:pPr algn="just"/>
            <a:r>
              <a:rPr lang="fr-FR" dirty="0">
                <a:solidFill>
                  <a:schemeClr val="tx1"/>
                </a:solidFill>
              </a:rPr>
              <a:t>Dés lors, on </a:t>
            </a:r>
            <a:r>
              <a:rPr lang="fr-FR" dirty="0">
                <a:solidFill>
                  <a:srgbClr val="002060"/>
                </a:solidFill>
                <a:highlight>
                  <a:srgbClr val="FFFF00"/>
                </a:highlight>
              </a:rPr>
              <a:t>ne peut passer outre le rôle de la couverture médicale</a:t>
            </a:r>
            <a:r>
              <a:rPr lang="fr-FR" dirty="0">
                <a:solidFill>
                  <a:schemeClr val="tx1"/>
                </a:solidFill>
              </a:rPr>
              <a:t>. Cette dernière </a:t>
            </a:r>
            <a:r>
              <a:rPr lang="fr-FR" dirty="0">
                <a:solidFill>
                  <a:srgbClr val="002060"/>
                </a:solidFill>
              </a:rPr>
              <a:t>constitue un déterminant important de l'accès des malades aux soins </a:t>
            </a:r>
            <a:r>
              <a:rPr lang="fr-FR" dirty="0">
                <a:solidFill>
                  <a:schemeClr val="tx1"/>
                </a:solidFill>
              </a:rPr>
              <a:t>de santé et à </a:t>
            </a:r>
            <a:r>
              <a:rPr lang="fr-FR" dirty="0">
                <a:solidFill>
                  <a:schemeClr val="tx1"/>
                </a:solidFill>
                <a:highlight>
                  <a:srgbClr val="FFFF00"/>
                </a:highlight>
              </a:rPr>
              <a:t>l'allégement des dépenses de santé.</a:t>
            </a:r>
          </a:p>
        </p:txBody>
      </p:sp>
    </p:spTree>
    <p:extLst>
      <p:ext uri="{BB962C8B-B14F-4D97-AF65-F5344CB8AC3E}">
        <p14:creationId xmlns:p14="http://schemas.microsoft.com/office/powerpoint/2010/main" val="54716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747944-6BD4-48E0-9B3E-BF87A786267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35CF2743-6A1C-4BD7-A1A5-51F687BC6F83}"/>
              </a:ext>
            </a:extLst>
          </p:cNvPr>
          <p:cNvSpPr>
            <a:spLocks noGrp="1"/>
          </p:cNvSpPr>
          <p:nvPr>
            <p:ph idx="1"/>
          </p:nvPr>
        </p:nvSpPr>
        <p:spPr>
          <a:xfrm>
            <a:off x="677334" y="2160589"/>
            <a:ext cx="8596668" cy="3880773"/>
          </a:xfrm>
        </p:spPr>
        <p:txBody>
          <a:bodyPr/>
          <a:lstStyle/>
          <a:p>
            <a:pPr algn="just"/>
            <a:r>
              <a:rPr lang="fr-FR" b="1" dirty="0">
                <a:effectLst>
                  <a:outerShdw blurRad="38100" dist="38100" dir="2700000" algn="tl">
                    <a:srgbClr val="000000">
                      <a:alpha val="43137"/>
                    </a:srgbClr>
                  </a:outerShdw>
                </a:effectLst>
              </a:rPr>
              <a:t>Certes, </a:t>
            </a:r>
          </a:p>
          <a:p>
            <a:pPr algn="just"/>
            <a:r>
              <a:rPr lang="fr-FR" b="1" dirty="0">
                <a:solidFill>
                  <a:schemeClr val="tx1"/>
                </a:solidFill>
                <a:effectLst>
                  <a:outerShdw blurRad="38100" dist="38100" dir="2700000" algn="tl">
                    <a:srgbClr val="000000">
                      <a:alpha val="43137"/>
                    </a:srgbClr>
                  </a:outerShdw>
                </a:effectLst>
              </a:rPr>
              <a:t>le droit à l'éducation, le droit au travail comme le </a:t>
            </a:r>
            <a:r>
              <a:rPr lang="fr-FR" b="1" dirty="0">
                <a:solidFill>
                  <a:srgbClr val="00B050"/>
                </a:solidFill>
                <a:effectLst>
                  <a:outerShdw blurRad="38100" dist="38100" dir="2700000" algn="tl">
                    <a:srgbClr val="000000">
                      <a:alpha val="43137"/>
                    </a:srgbClr>
                  </a:outerShdw>
                </a:effectLst>
              </a:rPr>
              <a:t>"droit à la santé"</a:t>
            </a:r>
            <a:r>
              <a:rPr lang="fr-FR" b="1" dirty="0">
                <a:effectLst>
                  <a:outerShdw blurRad="38100" dist="38100" dir="2700000" algn="tl">
                    <a:srgbClr val="000000">
                      <a:alpha val="43137"/>
                    </a:srgbClr>
                  </a:outerShdw>
                </a:effectLst>
              </a:rPr>
              <a:t> ne </a:t>
            </a:r>
            <a:r>
              <a:rPr lang="fr-FR" b="1" dirty="0">
                <a:effectLst>
                  <a:outerShdw blurRad="38100" dist="38100" dir="2700000" algn="tl">
                    <a:srgbClr val="000000">
                      <a:alpha val="43137"/>
                    </a:srgbClr>
                  </a:outerShdw>
                </a:effectLst>
                <a:highlight>
                  <a:srgbClr val="FFFF00"/>
                </a:highlight>
              </a:rPr>
              <a:t>constituent nullement des obligations contraignantes</a:t>
            </a:r>
            <a:r>
              <a:rPr lang="fr-FR" b="1" dirty="0">
                <a:effectLst>
                  <a:outerShdw blurRad="38100" dist="38100" dir="2700000" algn="tl">
                    <a:srgbClr val="000000">
                      <a:alpha val="43137"/>
                    </a:srgbClr>
                  </a:outerShdw>
                </a:effectLst>
              </a:rPr>
              <a:t>, </a:t>
            </a:r>
          </a:p>
          <a:p>
            <a:pPr algn="just"/>
            <a:r>
              <a:rPr lang="fr-FR" b="1" dirty="0">
                <a:effectLst>
                  <a:outerShdw blurRad="38100" dist="38100" dir="2700000" algn="tl">
                    <a:srgbClr val="000000">
                      <a:alpha val="43137"/>
                    </a:srgbClr>
                  </a:outerShdw>
                </a:effectLst>
              </a:rPr>
              <a:t>bien qu'ils mettent l'accent </a:t>
            </a:r>
            <a:r>
              <a:rPr lang="fr-FR" b="1" dirty="0">
                <a:effectLst>
                  <a:outerShdw blurRad="38100" dist="38100" dir="2700000" algn="tl">
                    <a:srgbClr val="000000">
                      <a:alpha val="43137"/>
                    </a:srgbClr>
                  </a:outerShdw>
                </a:effectLst>
                <a:highlight>
                  <a:srgbClr val="FFFF00"/>
                </a:highlight>
              </a:rPr>
              <a:t>sur la responsabilité sociale de l'Etat</a:t>
            </a:r>
            <a:r>
              <a:rPr lang="fr-FR" b="1" dirty="0">
                <a:effectLst>
                  <a:outerShdw blurRad="38100" dist="38100" dir="2700000" algn="tl">
                    <a:srgbClr val="000000">
                      <a:alpha val="43137"/>
                    </a:srgbClr>
                  </a:outerShdw>
                </a:effectLst>
              </a:rPr>
              <a:t> en des </a:t>
            </a:r>
            <a:r>
              <a:rPr lang="fr-FR" b="1" dirty="0">
                <a:effectLst>
                  <a:outerShdw blurRad="38100" dist="38100" dir="2700000" algn="tl">
                    <a:srgbClr val="000000">
                      <a:alpha val="43137"/>
                    </a:srgbClr>
                  </a:outerShdw>
                </a:effectLst>
                <a:highlight>
                  <a:srgbClr val="FFFF00"/>
                </a:highlight>
              </a:rPr>
              <a:t>domaines vitaux envers sa population </a:t>
            </a:r>
            <a:r>
              <a:rPr lang="fr-FR" b="1" dirty="0">
                <a:effectLst>
                  <a:outerShdw blurRad="38100" dist="38100" dir="2700000" algn="tl">
                    <a:srgbClr val="000000">
                      <a:alpha val="43137"/>
                    </a:srgbClr>
                  </a:outerShdw>
                </a:effectLst>
              </a:rPr>
              <a:t>et fassent parties de ce qu' 'on </a:t>
            </a:r>
            <a:r>
              <a:rPr lang="fr-FR" b="1" dirty="0">
                <a:solidFill>
                  <a:srgbClr val="C00000"/>
                </a:solidFill>
                <a:effectLst>
                  <a:outerShdw blurRad="38100" dist="38100" dir="2700000" algn="tl">
                    <a:srgbClr val="000000">
                      <a:alpha val="43137"/>
                    </a:srgbClr>
                  </a:outerShdw>
                </a:effectLst>
              </a:rPr>
              <a:t>qualifie communément de" droits de l'homme ".</a:t>
            </a:r>
          </a:p>
          <a:p>
            <a:endParaRPr lang="fr-FR" dirty="0"/>
          </a:p>
        </p:txBody>
      </p:sp>
    </p:spTree>
    <p:extLst>
      <p:ext uri="{BB962C8B-B14F-4D97-AF65-F5344CB8AC3E}">
        <p14:creationId xmlns:p14="http://schemas.microsoft.com/office/powerpoint/2010/main" val="245434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0F19B6-FB7F-4A63-8F59-6E8B1F431BDD}"/>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1E59389-19A3-4142-8E24-47976E0DAE89}"/>
              </a:ext>
            </a:extLst>
          </p:cNvPr>
          <p:cNvSpPr>
            <a:spLocks noGrp="1"/>
          </p:cNvSpPr>
          <p:nvPr>
            <p:ph idx="1"/>
          </p:nvPr>
        </p:nvSpPr>
        <p:spPr/>
        <p:txBody>
          <a:bodyPr>
            <a:normAutofit/>
          </a:bodyPr>
          <a:lstStyle/>
          <a:p>
            <a:pPr algn="just"/>
            <a:r>
              <a:rPr lang="fr-FR" dirty="0">
                <a:solidFill>
                  <a:schemeClr val="tx1"/>
                </a:solidFill>
                <a:highlight>
                  <a:srgbClr val="FFFF00"/>
                </a:highlight>
              </a:rPr>
              <a:t>Dans la plupart des pays occidentaux</a:t>
            </a:r>
            <a:r>
              <a:rPr lang="fr-FR" dirty="0">
                <a:solidFill>
                  <a:schemeClr val="tx1"/>
                </a:solidFill>
              </a:rPr>
              <a:t>, </a:t>
            </a:r>
            <a:r>
              <a:rPr lang="fr-FR" dirty="0">
                <a:solidFill>
                  <a:srgbClr val="00B050"/>
                </a:solidFill>
              </a:rPr>
              <a:t>une grande part de l'assurance maladie est prise en charge par l'Etat.</a:t>
            </a:r>
            <a:r>
              <a:rPr lang="fr-FR" dirty="0">
                <a:solidFill>
                  <a:schemeClr val="tx1"/>
                </a:solidFill>
              </a:rPr>
              <a:t> </a:t>
            </a:r>
          </a:p>
          <a:p>
            <a:pPr algn="just"/>
            <a:r>
              <a:rPr lang="fr-FR" dirty="0">
                <a:solidFill>
                  <a:schemeClr val="tx1"/>
                </a:solidFill>
              </a:rPr>
              <a:t>C'est d'ailleurs </a:t>
            </a:r>
            <a:r>
              <a:rPr lang="fr-FR" dirty="0">
                <a:solidFill>
                  <a:schemeClr val="accent5">
                    <a:lumMod val="75000"/>
                  </a:schemeClr>
                </a:solidFill>
              </a:rPr>
              <a:t>une des composantes fondamentales de la sécurité sociale</a:t>
            </a:r>
            <a:r>
              <a:rPr lang="fr-FR" dirty="0">
                <a:solidFill>
                  <a:schemeClr val="tx1"/>
                </a:solidFill>
              </a:rPr>
              <a:t>, et </a:t>
            </a:r>
            <a:r>
              <a:rPr lang="fr-FR" b="1" i="1" u="sng" dirty="0">
                <a:solidFill>
                  <a:schemeClr val="tx1"/>
                </a:solidFill>
                <a:effectLst>
                  <a:outerShdw blurRad="38100" dist="38100" dir="2700000" algn="tl">
                    <a:srgbClr val="000000">
                      <a:alpha val="43137"/>
                    </a:srgbClr>
                  </a:outerShdw>
                </a:effectLst>
              </a:rPr>
              <a:t>un devoir de l'Etat</a:t>
            </a:r>
            <a:r>
              <a:rPr lang="fr-FR" dirty="0">
                <a:solidFill>
                  <a:schemeClr val="tx1"/>
                </a:solidFill>
              </a:rPr>
              <a:t>, tel qu'il est </a:t>
            </a:r>
            <a:r>
              <a:rPr lang="fr-FR" dirty="0">
                <a:solidFill>
                  <a:srgbClr val="FF0000"/>
                </a:solidFill>
              </a:rPr>
              <a:t>proclamé par la déclaration universelle des droits de l'homme de 1948 </a:t>
            </a:r>
            <a:r>
              <a:rPr lang="fr-FR" dirty="0">
                <a:solidFill>
                  <a:schemeClr val="tx1"/>
                </a:solidFill>
              </a:rPr>
              <a:t>: </a:t>
            </a:r>
          </a:p>
          <a:p>
            <a:pPr algn="just"/>
            <a:r>
              <a:rPr lang="fr-FR" dirty="0">
                <a:solidFill>
                  <a:srgbClr val="C00000"/>
                </a:solidFill>
              </a:rPr>
              <a:t>« toute personne, en tant que membre de la société, a le droit à la sécurité sociale ».</a:t>
            </a:r>
            <a:r>
              <a:rPr lang="fr-FR" dirty="0">
                <a:solidFill>
                  <a:schemeClr val="tx1"/>
                </a:solidFill>
              </a:rPr>
              <a:t> </a:t>
            </a:r>
          </a:p>
          <a:p>
            <a:pPr algn="just"/>
            <a:r>
              <a:rPr lang="fr-FR" dirty="0">
                <a:solidFill>
                  <a:srgbClr val="C00000"/>
                </a:solidFill>
              </a:rPr>
              <a:t>L'article 22 de ladite déclaration ajoute </a:t>
            </a:r>
            <a:r>
              <a:rPr lang="fr-FR" dirty="0">
                <a:solidFill>
                  <a:schemeClr val="tx1"/>
                </a:solidFill>
              </a:rPr>
              <a:t>qu' « </a:t>
            </a:r>
            <a:r>
              <a:rPr lang="fr-FR" b="1" dirty="0">
                <a:solidFill>
                  <a:schemeClr val="tx1"/>
                </a:solidFill>
                <a:effectLst>
                  <a:outerShdw blurRad="38100" dist="38100" dir="2700000" algn="tl">
                    <a:srgbClr val="000000">
                      <a:alpha val="43137"/>
                    </a:srgbClr>
                  </a:outerShdw>
                </a:effectLst>
              </a:rPr>
              <a:t>elle est fondée à </a:t>
            </a:r>
            <a:r>
              <a:rPr lang="fr-FR" b="1" dirty="0">
                <a:solidFill>
                  <a:schemeClr val="tx1"/>
                </a:solidFill>
                <a:effectLst>
                  <a:outerShdw blurRad="38100" dist="38100" dir="2700000" algn="tl">
                    <a:srgbClr val="000000">
                      <a:alpha val="43137"/>
                    </a:srgbClr>
                  </a:outerShdw>
                </a:effectLst>
                <a:highlight>
                  <a:srgbClr val="FFFF00"/>
                </a:highlight>
              </a:rPr>
              <a:t>obtenir la satisfaction des droits économiques, sociaux et culturels indispensables à sa dignité </a:t>
            </a:r>
            <a:r>
              <a:rPr lang="fr-FR" b="1" dirty="0">
                <a:solidFill>
                  <a:schemeClr val="tx1"/>
                </a:solidFill>
                <a:effectLst>
                  <a:outerShdw blurRad="38100" dist="38100" dir="2700000" algn="tl">
                    <a:srgbClr val="000000">
                      <a:alpha val="43137"/>
                    </a:srgbClr>
                  </a:outerShdw>
                </a:effectLst>
              </a:rPr>
              <a:t>et au </a:t>
            </a:r>
            <a:r>
              <a:rPr lang="fr-FR" b="1" dirty="0">
                <a:solidFill>
                  <a:schemeClr val="tx1"/>
                </a:solidFill>
                <a:effectLst>
                  <a:outerShdw blurRad="38100" dist="38100" dir="2700000" algn="tl">
                    <a:srgbClr val="000000">
                      <a:alpha val="43137"/>
                    </a:srgbClr>
                  </a:outerShdw>
                </a:effectLst>
                <a:highlight>
                  <a:srgbClr val="FFFF00"/>
                </a:highlight>
              </a:rPr>
              <a:t>libre développement de sa personnalité</a:t>
            </a:r>
            <a:r>
              <a:rPr lang="fr-FR" b="1" dirty="0">
                <a:solidFill>
                  <a:schemeClr val="tx1"/>
                </a:solidFill>
                <a:effectLst>
                  <a:outerShdw blurRad="38100" dist="38100" dir="2700000" algn="tl">
                    <a:srgbClr val="000000">
                      <a:alpha val="43137"/>
                    </a:srgbClr>
                  </a:outerShdw>
                </a:effectLst>
              </a:rPr>
              <a:t>, grâce à l'effort national et </a:t>
            </a:r>
            <a:r>
              <a:rPr lang="fr-FR" b="1" dirty="0">
                <a:solidFill>
                  <a:schemeClr val="tx1"/>
                </a:solidFill>
                <a:effectLst>
                  <a:outerShdw blurRad="38100" dist="38100" dir="2700000" algn="tl">
                    <a:srgbClr val="000000">
                      <a:alpha val="43137"/>
                    </a:srgbClr>
                  </a:outerShdw>
                </a:effectLst>
                <a:highlight>
                  <a:srgbClr val="FFFF00"/>
                </a:highlight>
              </a:rPr>
              <a:t>à la coopération internationale</a:t>
            </a:r>
            <a:r>
              <a:rPr lang="fr-FR" b="1" dirty="0">
                <a:solidFill>
                  <a:schemeClr val="tx1"/>
                </a:solidFill>
                <a:effectLst>
                  <a:outerShdw blurRad="38100" dist="38100" dir="2700000" algn="tl">
                    <a:srgbClr val="000000">
                      <a:alpha val="43137"/>
                    </a:srgbClr>
                  </a:outerShdw>
                </a:effectLst>
              </a:rPr>
              <a:t>, compte tenu de l'organisation et des ressources de chaque pays ».</a:t>
            </a:r>
          </a:p>
          <a:p>
            <a:endParaRPr lang="fr-FR" dirty="0"/>
          </a:p>
        </p:txBody>
      </p:sp>
    </p:spTree>
    <p:extLst>
      <p:ext uri="{BB962C8B-B14F-4D97-AF65-F5344CB8AC3E}">
        <p14:creationId xmlns:p14="http://schemas.microsoft.com/office/powerpoint/2010/main" val="951917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55CF6D-1004-4545-BBC9-F8E0DBA7EF0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AF479DEF-9E9E-427D-AF29-599C42DFA897}"/>
              </a:ext>
            </a:extLst>
          </p:cNvPr>
          <p:cNvSpPr>
            <a:spLocks noGrp="1"/>
          </p:cNvSpPr>
          <p:nvPr>
            <p:ph idx="1"/>
          </p:nvPr>
        </p:nvSpPr>
        <p:spPr>
          <a:xfrm>
            <a:off x="677334" y="2160589"/>
            <a:ext cx="8596668" cy="4600429"/>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Cette déclaration est relayée par </a:t>
            </a:r>
            <a:r>
              <a:rPr lang="fr-FR" b="1" dirty="0">
                <a:solidFill>
                  <a:schemeClr val="tx1"/>
                </a:solidFill>
                <a:effectLst>
                  <a:outerShdw blurRad="38100" dist="38100" dir="2700000" algn="tl">
                    <a:srgbClr val="000000">
                      <a:alpha val="43137"/>
                    </a:srgbClr>
                  </a:outerShdw>
                </a:effectLst>
                <a:highlight>
                  <a:srgbClr val="FFFF00"/>
                </a:highlight>
              </a:rPr>
              <a:t>le pacte international relatif aux droits économiques, sociaux et culturels adoptée en 1966</a:t>
            </a:r>
            <a:r>
              <a:rPr lang="fr-FR" b="1" dirty="0">
                <a:solidFill>
                  <a:schemeClr val="tx1"/>
                </a:solidFill>
                <a:effectLst>
                  <a:outerShdw blurRad="38100" dist="38100" dir="2700000" algn="tl">
                    <a:srgbClr val="000000">
                      <a:alpha val="43137"/>
                    </a:srgbClr>
                  </a:outerShdw>
                </a:effectLst>
              </a:rPr>
              <a:t>, qui énonce dans son article 9 que :</a:t>
            </a:r>
          </a:p>
          <a:p>
            <a:pPr algn="just"/>
            <a:r>
              <a:rPr lang="fr-FR" b="1" dirty="0">
                <a:solidFill>
                  <a:schemeClr val="tx1"/>
                </a:solidFill>
                <a:effectLst>
                  <a:outerShdw blurRad="38100" dist="38100" dir="2700000" algn="tl">
                    <a:srgbClr val="000000">
                      <a:alpha val="43137"/>
                    </a:srgbClr>
                  </a:outerShdw>
                </a:effectLst>
              </a:rPr>
              <a:t>«  </a:t>
            </a:r>
            <a:r>
              <a:rPr lang="fr-FR" b="1" dirty="0">
                <a:solidFill>
                  <a:srgbClr val="C00000"/>
                </a:solidFill>
                <a:effectLst>
                  <a:outerShdw blurRad="38100" dist="38100" dir="2700000" algn="tl">
                    <a:srgbClr val="000000">
                      <a:alpha val="43137"/>
                    </a:srgbClr>
                  </a:outerShdw>
                </a:effectLst>
              </a:rPr>
              <a:t>les états parties </a:t>
            </a:r>
            <a:r>
              <a:rPr lang="fr-FR" b="1" dirty="0">
                <a:solidFill>
                  <a:srgbClr val="C00000"/>
                </a:solidFill>
                <a:effectLst>
                  <a:outerShdw blurRad="38100" dist="38100" dir="2700000" algn="tl">
                    <a:srgbClr val="000000">
                      <a:alpha val="43137"/>
                    </a:srgbClr>
                  </a:outerShdw>
                </a:effectLst>
                <a:highlight>
                  <a:srgbClr val="00FF00"/>
                </a:highlight>
              </a:rPr>
              <a:t>reconnaissent le droit de toute personne à la sécurité sociale, y compris aux assurances sociales</a:t>
            </a:r>
            <a:r>
              <a:rPr lang="fr-FR" b="1" dirty="0">
                <a:solidFill>
                  <a:srgbClr val="C00000"/>
                </a:solidFill>
                <a:effectLst>
                  <a:outerShdw blurRad="38100" dist="38100" dir="2700000" algn="tl">
                    <a:srgbClr val="000000">
                      <a:alpha val="43137"/>
                    </a:srgbClr>
                  </a:outerShdw>
                </a:effectLst>
              </a:rPr>
              <a:t>».</a:t>
            </a:r>
          </a:p>
          <a:p>
            <a:pPr algn="just"/>
            <a:r>
              <a:rPr lang="fr-FR" b="1" dirty="0">
                <a:solidFill>
                  <a:schemeClr val="tx1"/>
                </a:solidFill>
                <a:effectLst>
                  <a:outerShdw blurRad="38100" dist="38100" dir="2700000" algn="tl">
                    <a:srgbClr val="000000">
                      <a:alpha val="43137"/>
                    </a:srgbClr>
                  </a:outerShdw>
                </a:effectLst>
              </a:rPr>
              <a:t>  </a:t>
            </a:r>
            <a:r>
              <a:rPr lang="fr-FR" b="1" dirty="0">
                <a:solidFill>
                  <a:srgbClr val="0070C0"/>
                </a:solidFill>
                <a:effectLst>
                  <a:outerShdw blurRad="38100" dist="38100" dir="2700000" algn="tl">
                    <a:srgbClr val="000000">
                      <a:alpha val="43137"/>
                    </a:srgbClr>
                  </a:outerShdw>
                </a:effectLst>
              </a:rPr>
              <a:t>De ce fait, le Maroc:</a:t>
            </a:r>
          </a:p>
          <a:p>
            <a:pPr algn="just"/>
            <a:r>
              <a:rPr lang="fr-FR" b="1" dirty="0">
                <a:solidFill>
                  <a:schemeClr val="tx1"/>
                </a:solidFill>
                <a:effectLst>
                  <a:outerShdw blurRad="38100" dist="38100" dir="2700000" algn="tl">
                    <a:srgbClr val="000000">
                      <a:alpha val="43137"/>
                    </a:srgbClr>
                  </a:outerShdw>
                </a:effectLst>
              </a:rPr>
              <a:t>en </a:t>
            </a:r>
            <a:r>
              <a:rPr lang="fr-FR" b="1" dirty="0">
                <a:solidFill>
                  <a:srgbClr val="FF0000"/>
                </a:solidFill>
                <a:effectLst>
                  <a:outerShdw blurRad="38100" dist="38100" dir="2700000" algn="tl">
                    <a:srgbClr val="000000">
                      <a:alpha val="43137"/>
                    </a:srgbClr>
                  </a:outerShdw>
                </a:effectLst>
              </a:rPr>
              <a:t>tant que membre actif de la communauté internationale est résolument entré dans un processus de développement humain et de consolidation des droits économiques et sociaux</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Ce processus place </a:t>
            </a:r>
            <a:r>
              <a:rPr lang="fr-FR" b="1" dirty="0">
                <a:solidFill>
                  <a:srgbClr val="FF0000"/>
                </a:solidFill>
                <a:effectLst>
                  <a:outerShdw blurRad="38100" dist="38100" dir="2700000" algn="tl">
                    <a:srgbClr val="000000">
                      <a:alpha val="43137"/>
                    </a:srgbClr>
                  </a:outerShdw>
                </a:effectLst>
              </a:rPr>
              <a:t>la dignité de l'homme, son bien être et son droit à la santé au centre des préoccupations.</a:t>
            </a:r>
            <a:r>
              <a:rPr lang="fr-FR" b="1" dirty="0">
                <a:solidFill>
                  <a:schemeClr val="tx1"/>
                </a:solidFill>
                <a:effectLst>
                  <a:outerShdw blurRad="38100" dist="38100" dir="2700000" algn="tl">
                    <a:srgbClr val="000000">
                      <a:alpha val="43137"/>
                    </a:srgbClr>
                  </a:outerShdw>
                </a:effectLst>
              </a:rPr>
              <a:t> </a:t>
            </a:r>
          </a:p>
          <a:p>
            <a:pPr algn="just"/>
            <a:r>
              <a:rPr lang="fr-FR" b="1" dirty="0">
                <a:solidFill>
                  <a:srgbClr val="FF0000"/>
                </a:solidFill>
                <a:effectLst>
                  <a:outerShdw blurRad="38100" dist="38100" dir="2700000" algn="tl">
                    <a:srgbClr val="000000">
                      <a:alpha val="43137"/>
                    </a:srgbClr>
                  </a:outerShdw>
                </a:effectLst>
                <a:highlight>
                  <a:srgbClr val="00FFFF"/>
                </a:highlight>
              </a:rPr>
              <a:t>L'entrée en vigueur de l'assurance maladie obligatoire (AMO</a:t>
            </a:r>
            <a:r>
              <a:rPr lang="fr-FR" b="1" dirty="0">
                <a:solidFill>
                  <a:schemeClr val="tx1"/>
                </a:solidFill>
                <a:effectLst>
                  <a:outerShdw blurRad="38100" dist="38100" dir="2700000" algn="tl">
                    <a:srgbClr val="000000">
                      <a:alpha val="43137"/>
                    </a:srgbClr>
                  </a:outerShdw>
                </a:effectLst>
              </a:rPr>
              <a:t>) et </a:t>
            </a:r>
            <a:r>
              <a:rPr lang="fr-FR" b="1" dirty="0">
                <a:solidFill>
                  <a:schemeClr val="tx1"/>
                </a:solidFill>
                <a:effectLst>
                  <a:outerShdw blurRad="38100" dist="38100" dir="2700000" algn="tl">
                    <a:srgbClr val="000000">
                      <a:alpha val="43137"/>
                    </a:srgbClr>
                  </a:outerShdw>
                </a:effectLst>
                <a:highlight>
                  <a:srgbClr val="00FFFF"/>
                </a:highlight>
              </a:rPr>
              <a:t>du régime d'assistance médicale aux économiquement démunis (</a:t>
            </a:r>
            <a:r>
              <a:rPr lang="fr-FR" b="1" dirty="0" err="1">
                <a:solidFill>
                  <a:schemeClr val="tx1"/>
                </a:solidFill>
                <a:effectLst>
                  <a:outerShdw blurRad="38100" dist="38100" dir="2700000" algn="tl">
                    <a:srgbClr val="000000">
                      <a:alpha val="43137"/>
                    </a:srgbClr>
                  </a:outerShdw>
                </a:effectLst>
                <a:highlight>
                  <a:srgbClr val="00FFFF"/>
                </a:highlight>
              </a:rPr>
              <a:t>Ramed</a:t>
            </a:r>
            <a:r>
              <a:rPr lang="fr-FR" b="1" dirty="0">
                <a:solidFill>
                  <a:schemeClr val="tx1"/>
                </a:solidFill>
                <a:effectLst>
                  <a:outerShdw blurRad="38100" dist="38100" dir="2700000" algn="tl">
                    <a:srgbClr val="000000">
                      <a:alpha val="43137"/>
                    </a:srgbClr>
                  </a:outerShdw>
                </a:effectLst>
                <a:highlight>
                  <a:srgbClr val="00FFFF"/>
                </a:highlight>
              </a:rPr>
              <a:t>),</a:t>
            </a:r>
            <a:r>
              <a:rPr lang="fr-FR" b="1" dirty="0">
                <a:solidFill>
                  <a:schemeClr val="tx1"/>
                </a:solidFill>
                <a:effectLst>
                  <a:outerShdw blurRad="38100" dist="38100" dir="2700000" algn="tl">
                    <a:srgbClr val="000000">
                      <a:alpha val="43137"/>
                    </a:srgbClr>
                  </a:outerShdw>
                </a:effectLst>
              </a:rPr>
              <a:t> est de nature </a:t>
            </a:r>
            <a:r>
              <a:rPr lang="fr-FR" b="1" u="sng" dirty="0">
                <a:solidFill>
                  <a:srgbClr val="FF0000"/>
                </a:solidFill>
                <a:effectLst>
                  <a:outerShdw blurRad="38100" dist="38100" dir="2700000" algn="tl">
                    <a:srgbClr val="000000">
                      <a:alpha val="43137"/>
                    </a:srgbClr>
                  </a:outerShdw>
                </a:effectLst>
              </a:rPr>
              <a:t>à renforcer l'égalité des chances en matière de soins.</a:t>
            </a:r>
          </a:p>
        </p:txBody>
      </p:sp>
    </p:spTree>
    <p:extLst>
      <p:ext uri="{BB962C8B-B14F-4D97-AF65-F5344CB8AC3E}">
        <p14:creationId xmlns:p14="http://schemas.microsoft.com/office/powerpoint/2010/main" val="1070690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F38EFA-B0B8-4873-AAE0-335A794847B9}"/>
              </a:ext>
            </a:extLst>
          </p:cNvPr>
          <p:cNvSpPr>
            <a:spLocks noGrp="1"/>
          </p:cNvSpPr>
          <p:nvPr>
            <p:ph type="title"/>
          </p:nvPr>
        </p:nvSpPr>
        <p:spPr>
          <a:xfrm>
            <a:off x="677334" y="609600"/>
            <a:ext cx="8596668" cy="304800"/>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187756CA-E4A6-4485-AA8A-33F825BF2E68}"/>
              </a:ext>
            </a:extLst>
          </p:cNvPr>
          <p:cNvSpPr>
            <a:spLocks noGrp="1"/>
          </p:cNvSpPr>
          <p:nvPr>
            <p:ph idx="1"/>
          </p:nvPr>
        </p:nvSpPr>
        <p:spPr>
          <a:xfrm>
            <a:off x="677334" y="1371601"/>
            <a:ext cx="8596668" cy="5486400"/>
          </a:xfrm>
        </p:spPr>
        <p:txBody>
          <a:bodyPr>
            <a:normAutofit/>
          </a:bodyPr>
          <a:lstStyle/>
          <a:p>
            <a:r>
              <a:rPr lang="fr-FR" b="1" dirty="0">
                <a:solidFill>
                  <a:schemeClr val="tx1"/>
                </a:solidFill>
                <a:effectLst>
                  <a:outerShdw blurRad="38100" dist="38100" dir="2700000" algn="tl">
                    <a:srgbClr val="000000">
                      <a:alpha val="43137"/>
                    </a:srgbClr>
                  </a:outerShdw>
                </a:effectLst>
              </a:rPr>
              <a:t>Dans cet esprit, </a:t>
            </a:r>
            <a:r>
              <a:rPr lang="fr-FR" b="1" dirty="0">
                <a:solidFill>
                  <a:schemeClr val="tx1"/>
                </a:solidFill>
                <a:effectLst>
                  <a:outerShdw blurRad="38100" dist="38100" dir="2700000" algn="tl">
                    <a:srgbClr val="000000">
                      <a:alpha val="43137"/>
                    </a:srgbClr>
                  </a:outerShdw>
                </a:effectLst>
                <a:highlight>
                  <a:srgbClr val="00FFFF"/>
                </a:highlight>
              </a:rPr>
              <a:t>des conventions ont été signées par l'agence nationale d' assurance maladie avec les prestataires de soins</a:t>
            </a:r>
            <a:r>
              <a:rPr lang="fr-FR" b="1" dirty="0">
                <a:solidFill>
                  <a:schemeClr val="tx1"/>
                </a:solidFill>
                <a:effectLst>
                  <a:outerShdw blurRad="38100" dist="38100" dir="2700000" algn="tl">
                    <a:srgbClr val="000000">
                      <a:alpha val="43137"/>
                    </a:srgbClr>
                  </a:outerShdw>
                </a:effectLst>
              </a:rPr>
              <a:t>, en vue de permettre à la </a:t>
            </a:r>
            <a:r>
              <a:rPr lang="fr-FR" b="1" dirty="0">
                <a:solidFill>
                  <a:schemeClr val="tx1"/>
                </a:solidFill>
                <a:effectLst>
                  <a:outerShdw blurRad="38100" dist="38100" dir="2700000" algn="tl">
                    <a:srgbClr val="000000">
                      <a:alpha val="43137"/>
                    </a:srgbClr>
                  </a:outerShdw>
                </a:effectLst>
                <a:highlight>
                  <a:srgbClr val="FFFF00"/>
                </a:highlight>
              </a:rPr>
              <a:t>population uniquement assurés auprès des organismes gestionnaires(CNSS et la CNOPS)</a:t>
            </a:r>
            <a:r>
              <a:rPr lang="fr-FR" b="1" dirty="0">
                <a:solidFill>
                  <a:schemeClr val="tx1"/>
                </a:solidFill>
                <a:effectLst>
                  <a:outerShdw blurRad="38100" dist="38100" dir="2700000" algn="tl">
                    <a:srgbClr val="000000">
                      <a:alpha val="43137"/>
                    </a:srgbClr>
                  </a:outerShdw>
                </a:effectLst>
              </a:rPr>
              <a:t> l'accès à des soins </a:t>
            </a:r>
            <a:r>
              <a:rPr lang="fr-FR" b="1" dirty="0">
                <a:solidFill>
                  <a:schemeClr val="tx1"/>
                </a:solidFill>
                <a:effectLst>
                  <a:outerShdw blurRad="38100" dist="38100" dir="2700000" algn="tl">
                    <a:srgbClr val="000000">
                      <a:alpha val="43137"/>
                    </a:srgbClr>
                  </a:outerShdw>
                </a:effectLst>
                <a:highlight>
                  <a:srgbClr val="FFFF00"/>
                </a:highlight>
              </a:rPr>
              <a:t>reconnus de qualité</a:t>
            </a:r>
            <a:r>
              <a:rPr lang="fr-FR" b="1" dirty="0">
                <a:solidFill>
                  <a:schemeClr val="tx1"/>
                </a:solidFill>
                <a:effectLst>
                  <a:outerShdw blurRad="38100" dist="38100" dir="2700000" algn="tl">
                    <a:srgbClr val="000000">
                      <a:alpha val="43137"/>
                    </a:srgbClr>
                  </a:outerShdw>
                </a:effectLst>
              </a:rPr>
              <a:t>. </a:t>
            </a:r>
          </a:p>
          <a:p>
            <a:r>
              <a:rPr lang="fr-FR" b="1" dirty="0">
                <a:solidFill>
                  <a:schemeClr val="tx1"/>
                </a:solidFill>
                <a:effectLst>
                  <a:outerShdw blurRad="38100" dist="38100" dir="2700000" algn="tl">
                    <a:srgbClr val="000000">
                      <a:alpha val="43137"/>
                    </a:srgbClr>
                  </a:outerShdw>
                </a:effectLst>
              </a:rPr>
              <a:t>On cite à titre d'exemple :</a:t>
            </a:r>
          </a:p>
          <a:p>
            <a:pPr>
              <a:buClr>
                <a:srgbClr val="0070C0"/>
              </a:buClr>
              <a:buSzPct val="182000"/>
              <a:buFont typeface="Wingdings" panose="05000000000000000000" pitchFamily="2" charset="2"/>
              <a:buChar char="Ü"/>
            </a:pPr>
            <a:r>
              <a:rPr lang="fr-FR" b="1" dirty="0">
                <a:solidFill>
                  <a:schemeClr val="tx1"/>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highlight>
                  <a:srgbClr val="FFFF00"/>
                </a:highlight>
              </a:rPr>
              <a:t>La convention nationale conclue entre les organismes gestionnaires de l'assurance maladie obligatoire et les médecins et les établissements de soins du secteur privé</a:t>
            </a:r>
            <a:r>
              <a:rPr lang="fr-FR" b="1" dirty="0">
                <a:solidFill>
                  <a:schemeClr val="tx1"/>
                </a:solidFill>
                <a:effectLst>
                  <a:outerShdw blurRad="38100" dist="38100" dir="2700000" algn="tl">
                    <a:srgbClr val="000000">
                      <a:alpha val="43137"/>
                    </a:srgbClr>
                  </a:outerShdw>
                </a:effectLst>
              </a:rPr>
              <a:t> (</a:t>
            </a:r>
            <a:r>
              <a:rPr lang="fr-FR" b="1" dirty="0">
                <a:solidFill>
                  <a:srgbClr val="FF0000"/>
                </a:solidFill>
                <a:effectLst>
                  <a:outerShdw blurRad="38100" dist="38100" dir="2700000" algn="tl">
                    <a:srgbClr val="000000">
                      <a:alpha val="43137"/>
                    </a:srgbClr>
                  </a:outerShdw>
                </a:effectLst>
              </a:rPr>
              <a:t>arrêté du ministre de la santé du 4 août 2006</a:t>
            </a:r>
            <a:r>
              <a:rPr lang="fr-FR" b="1" dirty="0">
                <a:solidFill>
                  <a:schemeClr val="tx1"/>
                </a:solidFill>
                <a:effectLst>
                  <a:outerShdw blurRad="38100" dist="38100" dir="2700000" algn="tl">
                    <a:srgbClr val="000000">
                      <a:alpha val="43137"/>
                    </a:srgbClr>
                  </a:outerShdw>
                </a:effectLst>
              </a:rPr>
              <a:t>). </a:t>
            </a:r>
          </a:p>
          <a:p>
            <a:pPr>
              <a:buClr>
                <a:srgbClr val="0070C0"/>
              </a:buClr>
              <a:buSzPct val="182000"/>
              <a:buFont typeface="Wingdings" panose="05000000000000000000" pitchFamily="2" charset="2"/>
              <a:buChar char="Ü"/>
            </a:pPr>
            <a:r>
              <a:rPr lang="fr-FR" b="1" dirty="0">
                <a:solidFill>
                  <a:schemeClr val="tx1"/>
                </a:solidFill>
                <a:effectLst>
                  <a:outerShdw blurRad="38100" dist="38100" dir="2700000" algn="tl">
                    <a:srgbClr val="000000">
                      <a:alpha val="43137"/>
                    </a:srgbClr>
                  </a:outerShdw>
                </a:effectLst>
              </a:rPr>
              <a:t>Cette convention </a:t>
            </a:r>
            <a:r>
              <a:rPr lang="fr-FR" b="1" dirty="0">
                <a:solidFill>
                  <a:schemeClr val="tx1"/>
                </a:solidFill>
                <a:effectLst>
                  <a:outerShdw blurRad="38100" dist="38100" dir="2700000" algn="tl">
                    <a:srgbClr val="000000">
                      <a:alpha val="43137"/>
                    </a:srgbClr>
                  </a:outerShdw>
                </a:effectLst>
                <a:highlight>
                  <a:srgbClr val="FFFF00"/>
                </a:highlight>
              </a:rPr>
              <a:t>constitue, le principal outil de mise en œuvre et de régulation du régime de l'assurance maladie obligatoire (AMO)</a:t>
            </a:r>
            <a:r>
              <a:rPr lang="fr-FR" b="1" dirty="0">
                <a:solidFill>
                  <a:schemeClr val="tx1"/>
                </a:solidFill>
                <a:effectLst>
                  <a:outerShdw blurRad="38100" dist="38100" dir="2700000" algn="tl">
                    <a:srgbClr val="000000">
                      <a:alpha val="43137"/>
                    </a:srgbClr>
                  </a:outerShdw>
                </a:effectLst>
              </a:rPr>
              <a:t>. </a:t>
            </a:r>
          </a:p>
          <a:p>
            <a:pPr>
              <a:buClr>
                <a:srgbClr val="0070C0"/>
              </a:buClr>
              <a:buSzPct val="182000"/>
              <a:buFont typeface="Wingdings" panose="05000000000000000000" pitchFamily="2" charset="2"/>
              <a:buChar char="Ü"/>
            </a:pPr>
            <a:r>
              <a:rPr lang="fr-FR" b="1" dirty="0">
                <a:solidFill>
                  <a:schemeClr val="tx1"/>
                </a:solidFill>
                <a:effectLst>
                  <a:outerShdw blurRad="38100" dist="38100" dir="2700000" algn="tl">
                    <a:srgbClr val="000000">
                      <a:alpha val="43137"/>
                    </a:srgbClr>
                  </a:outerShdw>
                </a:effectLst>
              </a:rPr>
              <a:t>Elle </a:t>
            </a:r>
            <a:r>
              <a:rPr lang="fr-FR" b="1" dirty="0">
                <a:solidFill>
                  <a:schemeClr val="tx1"/>
                </a:solidFill>
                <a:effectLst>
                  <a:outerShdw blurRad="38100" dist="38100" dir="2700000" algn="tl">
                    <a:srgbClr val="000000">
                      <a:alpha val="43137"/>
                    </a:srgbClr>
                  </a:outerShdw>
                </a:effectLst>
                <a:highlight>
                  <a:srgbClr val="FFFF00"/>
                </a:highlight>
              </a:rPr>
              <a:t>s'applique</a:t>
            </a:r>
            <a:r>
              <a:rPr lang="fr-FR" b="1" dirty="0">
                <a:solidFill>
                  <a:schemeClr val="tx1"/>
                </a:solidFill>
                <a:effectLst>
                  <a:outerShdw blurRad="38100" dist="38100" dir="2700000" algn="tl">
                    <a:srgbClr val="000000">
                      <a:alpha val="43137"/>
                    </a:srgbClr>
                  </a:outerShdw>
                </a:effectLst>
              </a:rPr>
              <a:t> non seulement à l'ensemble des médecins exerçant à titre libéral et l'ensemble des établissement de soins du secteur privé, mais </a:t>
            </a:r>
            <a:r>
              <a:rPr lang="fr-FR" b="1" dirty="0">
                <a:solidFill>
                  <a:schemeClr val="tx1"/>
                </a:solidFill>
                <a:effectLst>
                  <a:outerShdw blurRad="38100" dist="38100" dir="2700000" algn="tl">
                    <a:srgbClr val="000000">
                      <a:alpha val="43137"/>
                    </a:srgbClr>
                  </a:outerShdw>
                </a:effectLst>
                <a:highlight>
                  <a:srgbClr val="FFFF00"/>
                </a:highlight>
              </a:rPr>
              <a:t>également à l'ensemble des organismes gestionnaires de l'AMO</a:t>
            </a:r>
            <a:r>
              <a:rPr lang="fr-FR" b="1" dirty="0">
                <a:solidFill>
                  <a:schemeClr val="tx1"/>
                </a:solidFill>
                <a:effectLst>
                  <a:outerShdw blurRad="38100" dist="38100" dir="2700000" algn="tl">
                    <a:srgbClr val="000000">
                      <a:alpha val="43137"/>
                    </a:srgbClr>
                  </a:outerShdw>
                </a:effectLst>
              </a:rPr>
              <a:t>, ainsi qu'à l'ensemble </a:t>
            </a:r>
            <a:r>
              <a:rPr lang="fr-FR" b="1" dirty="0">
                <a:solidFill>
                  <a:schemeClr val="tx1"/>
                </a:solidFill>
                <a:effectLst>
                  <a:outerShdw blurRad="38100" dist="38100" dir="2700000" algn="tl">
                    <a:srgbClr val="000000">
                      <a:alpha val="43137"/>
                    </a:srgbClr>
                  </a:outerShdw>
                </a:effectLst>
                <a:highlight>
                  <a:srgbClr val="FFFF00"/>
                </a:highlight>
              </a:rPr>
              <a:t>des bénéficiaires de ce régime.</a:t>
            </a:r>
          </a:p>
          <a:p>
            <a:endParaRPr lang="fr-FR" b="1" dirty="0">
              <a:solidFill>
                <a:schemeClr val="tx1"/>
              </a:solidFill>
              <a:effectLst>
                <a:outerShdw blurRad="38100" dist="38100" dir="2700000" algn="tl">
                  <a:srgbClr val="000000">
                    <a:alpha val="43137"/>
                  </a:srgbClr>
                </a:outerShdw>
              </a:effectLst>
            </a:endParaRPr>
          </a:p>
          <a:p>
            <a:endParaRPr lang="fr-FR" dirty="0"/>
          </a:p>
        </p:txBody>
      </p:sp>
    </p:spTree>
    <p:extLst>
      <p:ext uri="{BB962C8B-B14F-4D97-AF65-F5344CB8AC3E}">
        <p14:creationId xmlns:p14="http://schemas.microsoft.com/office/powerpoint/2010/main" val="2876714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C276B7-7463-4687-BB23-434A59791B4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11805A1B-8D66-4BB7-93DF-1ED499885762}"/>
              </a:ext>
            </a:extLst>
          </p:cNvPr>
          <p:cNvSpPr>
            <a:spLocks noGrp="1"/>
          </p:cNvSpPr>
          <p:nvPr>
            <p:ph idx="1"/>
          </p:nvPr>
        </p:nvSpPr>
        <p:spPr/>
        <p:txBody>
          <a:bodyPr/>
          <a:lstStyle/>
          <a:p>
            <a:pPr marL="0" indent="0" algn="just">
              <a:buNone/>
            </a:pPr>
            <a:r>
              <a:rPr lang="fr-FR" b="1" dirty="0">
                <a:solidFill>
                  <a:srgbClr val="FF0000"/>
                </a:solidFill>
                <a:effectLst>
                  <a:outerShdw blurRad="38100" dist="38100" dir="2700000" algn="tl">
                    <a:srgbClr val="000000">
                      <a:alpha val="43137"/>
                    </a:srgbClr>
                  </a:outerShdw>
                </a:effectLst>
              </a:rPr>
              <a:t>De ce fait, selon les termes de ladite convention:</a:t>
            </a:r>
          </a:p>
          <a:p>
            <a:pPr marL="0" indent="0" algn="just">
              <a:buNone/>
            </a:pPr>
            <a:r>
              <a:rPr lang="fr-FR" b="1" dirty="0">
                <a:solidFill>
                  <a:schemeClr val="tx1"/>
                </a:solidFill>
                <a:effectLst>
                  <a:outerShdw blurRad="38100" dist="38100" dir="2700000" algn="tl">
                    <a:srgbClr val="000000">
                      <a:alpha val="43137"/>
                    </a:srgbClr>
                  </a:outerShdw>
                </a:effectLst>
                <a:highlight>
                  <a:srgbClr val="FFFF00"/>
                </a:highlight>
              </a:rPr>
              <a:t>les parties signataires s'engagent, chacune en ce qui la concerne à </a:t>
            </a:r>
            <a:r>
              <a:rPr lang="fr-FR" b="1" dirty="0">
                <a:solidFill>
                  <a:schemeClr val="tx1"/>
                </a:solidFill>
                <a:effectLst>
                  <a:outerShdw blurRad="38100" dist="38100" dir="2700000" algn="tl">
                    <a:srgbClr val="000000">
                      <a:alpha val="43137"/>
                    </a:srgbClr>
                  </a:outerShdw>
                </a:effectLst>
              </a:rPr>
              <a:t>:</a:t>
            </a:r>
          </a:p>
          <a:p>
            <a:pPr algn="just">
              <a:buClr>
                <a:srgbClr val="00B0F0"/>
              </a:buClr>
              <a:buSzPct val="178000"/>
              <a:buFont typeface="Wingdings 3" panose="05040102010807070707" pitchFamily="18" charset="2"/>
              <a:buChar char="["/>
            </a:pPr>
            <a:r>
              <a:rPr lang="fr-FR" b="1" dirty="0">
                <a:solidFill>
                  <a:schemeClr val="tx1"/>
                </a:solidFill>
                <a:effectLst>
                  <a:outerShdw blurRad="38100" dist="38100" dir="2700000" algn="tl">
                    <a:srgbClr val="000000">
                      <a:alpha val="43137"/>
                    </a:srgbClr>
                  </a:outerShdw>
                </a:effectLst>
                <a:highlight>
                  <a:srgbClr val="FFFF00"/>
                </a:highlight>
              </a:rPr>
              <a:t>Garantir, </a:t>
            </a:r>
            <a:r>
              <a:rPr lang="fr-FR" b="1" dirty="0">
                <a:solidFill>
                  <a:schemeClr val="tx1"/>
                </a:solidFill>
                <a:effectLst>
                  <a:outerShdw blurRad="38100" dist="38100" dir="2700000" algn="tl">
                    <a:srgbClr val="000000">
                      <a:alpha val="43137"/>
                    </a:srgbClr>
                  </a:outerShdw>
                </a:effectLst>
              </a:rPr>
              <a:t>à tous les bénéficiaires, </a:t>
            </a:r>
            <a:r>
              <a:rPr lang="fr-FR" b="1" dirty="0">
                <a:solidFill>
                  <a:schemeClr val="tx1"/>
                </a:solidFill>
                <a:effectLst>
                  <a:outerShdw blurRad="38100" dist="38100" dir="2700000" algn="tl">
                    <a:srgbClr val="000000">
                      <a:alpha val="43137"/>
                    </a:srgbClr>
                  </a:outerShdw>
                </a:effectLst>
                <a:highlight>
                  <a:srgbClr val="FFFF00"/>
                </a:highlight>
              </a:rPr>
              <a:t>l'accès à des soins de qualité </a:t>
            </a:r>
            <a:r>
              <a:rPr lang="fr-FR" b="1" dirty="0">
                <a:solidFill>
                  <a:schemeClr val="tx1"/>
                </a:solidFill>
                <a:effectLst>
                  <a:outerShdw blurRad="38100" dist="38100" dir="2700000" algn="tl">
                    <a:srgbClr val="000000">
                      <a:alpha val="43137"/>
                    </a:srgbClr>
                  </a:outerShdw>
                </a:effectLst>
              </a:rPr>
              <a:t>(les exigences de </a:t>
            </a:r>
            <a:r>
              <a:rPr lang="fr-FR" b="1" dirty="0">
                <a:solidFill>
                  <a:schemeClr val="tx1"/>
                </a:solidFill>
                <a:effectLst>
                  <a:outerShdw blurRad="38100" dist="38100" dir="2700000" algn="tl">
                    <a:srgbClr val="000000">
                      <a:alpha val="43137"/>
                    </a:srgbClr>
                  </a:outerShdw>
                </a:effectLst>
                <a:highlight>
                  <a:srgbClr val="FFFF00"/>
                </a:highlight>
              </a:rPr>
              <a:t>qualité portent autant sur:</a:t>
            </a:r>
          </a:p>
          <a:p>
            <a:pPr algn="just">
              <a:buClr>
                <a:srgbClr val="00B0F0"/>
              </a:buClr>
              <a:buSzPct val="178000"/>
              <a:buFont typeface="Wingdings 3" panose="05040102010807070707" pitchFamily="18" charset="2"/>
              <a:buChar char="["/>
            </a:pPr>
            <a:r>
              <a:rPr lang="fr-FR" b="1" dirty="0">
                <a:solidFill>
                  <a:schemeClr val="tx1"/>
                </a:solidFill>
                <a:effectLst>
                  <a:outerShdw blurRad="38100" dist="38100" dir="2700000" algn="tl">
                    <a:srgbClr val="000000">
                      <a:alpha val="43137"/>
                    </a:srgbClr>
                  </a:outerShdw>
                </a:effectLst>
                <a:highlight>
                  <a:srgbClr val="FFFF00"/>
                </a:highlight>
              </a:rPr>
              <a:t> les moyens, les procédures diagnostiques et thérapeutiques, </a:t>
            </a:r>
          </a:p>
          <a:p>
            <a:pPr algn="just">
              <a:buClr>
                <a:srgbClr val="00B0F0"/>
              </a:buClr>
              <a:buSzPct val="178000"/>
              <a:buFont typeface="Wingdings 3" panose="05040102010807070707" pitchFamily="18" charset="2"/>
              <a:buChar char="["/>
            </a:pPr>
            <a:r>
              <a:rPr lang="fr-FR" b="1" dirty="0">
                <a:solidFill>
                  <a:schemeClr val="tx1"/>
                </a:solidFill>
                <a:effectLst>
                  <a:outerShdw blurRad="38100" dist="38100" dir="2700000" algn="tl">
                    <a:srgbClr val="000000">
                      <a:alpha val="43137"/>
                    </a:srgbClr>
                  </a:outerShdw>
                </a:effectLst>
              </a:rPr>
              <a:t>que sur </a:t>
            </a:r>
            <a:r>
              <a:rPr lang="fr-FR" b="1" dirty="0">
                <a:solidFill>
                  <a:schemeClr val="tx1"/>
                </a:solidFill>
                <a:effectLst>
                  <a:outerShdw blurRad="38100" dist="38100" dir="2700000" algn="tl">
                    <a:srgbClr val="000000">
                      <a:alpha val="43137"/>
                    </a:srgbClr>
                  </a:outerShdw>
                </a:effectLst>
                <a:highlight>
                  <a:srgbClr val="FFFF00"/>
                </a:highlight>
              </a:rPr>
              <a:t>la manière dont ils sont mis en œuvre</a:t>
            </a:r>
            <a:r>
              <a:rPr lang="fr-FR" b="1" dirty="0">
                <a:solidFill>
                  <a:schemeClr val="tx1"/>
                </a:solidFill>
                <a:effectLst>
                  <a:outerShdw blurRad="38100" dist="38100" dir="2700000" algn="tl">
                    <a:srgbClr val="000000">
                      <a:alpha val="43137"/>
                    </a:srgbClr>
                  </a:outerShdw>
                </a:effectLst>
              </a:rPr>
              <a:t>) </a:t>
            </a:r>
          </a:p>
          <a:p>
            <a:pPr algn="just">
              <a:buClr>
                <a:srgbClr val="00B0F0"/>
              </a:buClr>
              <a:buSzPct val="178000"/>
              <a:buFont typeface="Wingdings 3" panose="05040102010807070707" pitchFamily="18" charset="2"/>
              <a:buChar char="["/>
            </a:pPr>
            <a:r>
              <a:rPr lang="fr-FR" b="1" dirty="0">
                <a:solidFill>
                  <a:schemeClr val="tx1"/>
                </a:solidFill>
                <a:effectLst>
                  <a:outerShdw blurRad="38100" dist="38100" dir="2700000" algn="tl">
                    <a:srgbClr val="000000">
                      <a:alpha val="43137"/>
                    </a:srgbClr>
                  </a:outerShdw>
                </a:effectLst>
              </a:rPr>
              <a:t>et </a:t>
            </a:r>
            <a:r>
              <a:rPr lang="fr-FR" b="1" dirty="0">
                <a:solidFill>
                  <a:schemeClr val="tx1"/>
                </a:solidFill>
                <a:effectLst>
                  <a:outerShdw blurRad="38100" dist="38100" dir="2700000" algn="tl">
                    <a:srgbClr val="000000">
                      <a:alpha val="43137"/>
                    </a:srgbClr>
                  </a:outerShdw>
                </a:effectLst>
                <a:highlight>
                  <a:srgbClr val="FFFF00"/>
                </a:highlight>
              </a:rPr>
              <a:t>améliorer progressivement leur prise en charge ;</a:t>
            </a:r>
          </a:p>
          <a:p>
            <a:endParaRPr lang="fr-FR" dirty="0"/>
          </a:p>
        </p:txBody>
      </p:sp>
    </p:spTree>
    <p:extLst>
      <p:ext uri="{BB962C8B-B14F-4D97-AF65-F5344CB8AC3E}">
        <p14:creationId xmlns:p14="http://schemas.microsoft.com/office/powerpoint/2010/main" val="906632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65A7A3-0F43-4052-A8A4-04D8951AFC40}"/>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F63CEDB2-C4F5-44E5-A243-DC78602A803E}"/>
              </a:ext>
            </a:extLst>
          </p:cNvPr>
          <p:cNvSpPr>
            <a:spLocks noGrp="1"/>
          </p:cNvSpPr>
          <p:nvPr>
            <p:ph idx="1"/>
          </p:nvPr>
        </p:nvSpPr>
        <p:spPr/>
        <p:txBody>
          <a:bodyPr>
            <a:normAutofit/>
          </a:bodyPr>
          <a:lstStyle/>
          <a:p>
            <a:pPr algn="just">
              <a:buClr>
                <a:srgbClr val="0070C0"/>
              </a:buClr>
              <a:buSzPct val="178000"/>
              <a:buFont typeface="Wingdings 3" panose="05040102010807070707" pitchFamily="18" charset="2"/>
              <a:buChar char="c"/>
            </a:pPr>
            <a:r>
              <a:rPr lang="fr-FR" b="1" dirty="0">
                <a:solidFill>
                  <a:schemeClr val="tx1"/>
                </a:solidFill>
                <a:effectLst>
                  <a:outerShdw blurRad="38100" dist="38100" dir="2700000" algn="tl">
                    <a:srgbClr val="000000">
                      <a:alpha val="43137"/>
                    </a:srgbClr>
                  </a:outerShdw>
                </a:effectLst>
              </a:rPr>
              <a:t>Mettre en </a:t>
            </a:r>
            <a:r>
              <a:rPr lang="fr-FR" b="1" dirty="0">
                <a:solidFill>
                  <a:schemeClr val="tx1"/>
                </a:solidFill>
                <a:effectLst>
                  <a:outerShdw blurRad="38100" dist="38100" dir="2700000" algn="tl">
                    <a:srgbClr val="000000">
                      <a:alpha val="43137"/>
                    </a:srgbClr>
                  </a:outerShdw>
                </a:effectLst>
                <a:highlight>
                  <a:srgbClr val="FFFF00"/>
                </a:highlight>
              </a:rPr>
              <a:t>application la maîtrise médicalisée des dépenses</a:t>
            </a:r>
            <a:r>
              <a:rPr lang="fr-FR" b="1" dirty="0">
                <a:solidFill>
                  <a:schemeClr val="tx1"/>
                </a:solidFill>
                <a:effectLst>
                  <a:outerShdw blurRad="38100" dist="38100" dir="2700000" algn="tl">
                    <a:srgbClr val="000000">
                      <a:alpha val="43137"/>
                    </a:srgbClr>
                  </a:outerShdw>
                </a:effectLst>
              </a:rPr>
              <a:t>, par </a:t>
            </a:r>
            <a:r>
              <a:rPr lang="fr-FR" b="1" dirty="0">
                <a:solidFill>
                  <a:schemeClr val="tx1"/>
                </a:solidFill>
                <a:effectLst>
                  <a:outerShdw blurRad="38100" dist="38100" dir="2700000" algn="tl">
                    <a:srgbClr val="000000">
                      <a:alpha val="43137"/>
                    </a:srgbClr>
                  </a:outerShdw>
                </a:effectLst>
                <a:highlight>
                  <a:srgbClr val="FFFF00"/>
                </a:highlight>
              </a:rPr>
              <a:t>application concertée des références médicales nationales </a:t>
            </a:r>
            <a:r>
              <a:rPr lang="fr-FR" b="1" dirty="0">
                <a:solidFill>
                  <a:schemeClr val="tx1"/>
                </a:solidFill>
                <a:effectLst>
                  <a:outerShdw blurRad="38100" dist="38100" dir="2700000" algn="tl">
                    <a:srgbClr val="000000">
                      <a:alpha val="43137"/>
                    </a:srgbClr>
                  </a:outerShdw>
                </a:effectLst>
              </a:rPr>
              <a:t>qui leur sont opposables, </a:t>
            </a:r>
          </a:p>
          <a:p>
            <a:pPr algn="just">
              <a:buClr>
                <a:srgbClr val="0070C0"/>
              </a:buClr>
              <a:buSzPct val="178000"/>
              <a:buFont typeface="Wingdings 3" panose="05040102010807070707" pitchFamily="18" charset="2"/>
              <a:buChar char="c"/>
            </a:pPr>
            <a:r>
              <a:rPr lang="fr-FR" b="1" dirty="0">
                <a:solidFill>
                  <a:schemeClr val="tx1"/>
                </a:solidFill>
                <a:effectLst>
                  <a:outerShdw blurRad="38100" dist="38100" dir="2700000" algn="tl">
                    <a:srgbClr val="000000">
                      <a:alpha val="43137"/>
                    </a:srgbClr>
                  </a:outerShdw>
                </a:effectLst>
                <a:highlight>
                  <a:srgbClr val="FFFF00"/>
                </a:highlight>
              </a:rPr>
              <a:t>des protocoles de soins ayant fait l'objet d'un consensus national et de tous les outils instaurés dans le cadre de la couverture médicale obligatoire de base ;</a:t>
            </a:r>
          </a:p>
          <a:p>
            <a:pPr algn="just">
              <a:buClr>
                <a:srgbClr val="0070C0"/>
              </a:buClr>
              <a:buSzPct val="178000"/>
              <a:buFont typeface="Wingdings 3" panose="05040102010807070707" pitchFamily="18" charset="2"/>
              <a:buChar char="c"/>
            </a:pPr>
            <a:r>
              <a:rPr lang="fr-FR" b="1" dirty="0">
                <a:solidFill>
                  <a:schemeClr val="tx1"/>
                </a:solidFill>
                <a:effectLst>
                  <a:outerShdw blurRad="38100" dist="38100" dir="2700000" algn="tl">
                    <a:srgbClr val="000000">
                      <a:alpha val="43137"/>
                    </a:srgbClr>
                  </a:outerShdw>
                </a:effectLst>
                <a:highlight>
                  <a:srgbClr val="FFFF00"/>
                </a:highlight>
              </a:rPr>
              <a:t>Adapter la pratique médicale</a:t>
            </a:r>
            <a:r>
              <a:rPr lang="fr-FR" b="1" dirty="0">
                <a:solidFill>
                  <a:schemeClr val="tx1"/>
                </a:solidFill>
                <a:effectLst>
                  <a:outerShdw blurRad="38100" dist="38100" dir="2700000" algn="tl">
                    <a:srgbClr val="000000">
                      <a:alpha val="43137"/>
                    </a:srgbClr>
                  </a:outerShdw>
                </a:effectLst>
              </a:rPr>
              <a:t> en particulier, </a:t>
            </a:r>
            <a:r>
              <a:rPr lang="fr-FR" b="1" dirty="0">
                <a:solidFill>
                  <a:srgbClr val="FF0000"/>
                </a:solidFill>
                <a:effectLst>
                  <a:outerShdw blurRad="38100" dist="38100" dir="2700000" algn="tl">
                    <a:srgbClr val="000000">
                      <a:alpha val="43137"/>
                    </a:srgbClr>
                  </a:outerShdw>
                </a:effectLst>
                <a:highlight>
                  <a:srgbClr val="FFFF00"/>
                </a:highlight>
              </a:rPr>
              <a:t>par la mise en </a:t>
            </a:r>
            <a:r>
              <a:rPr lang="fr-FR" b="1" dirty="0" err="1">
                <a:solidFill>
                  <a:srgbClr val="FF0000"/>
                </a:solidFill>
                <a:effectLst>
                  <a:outerShdw blurRad="38100" dist="38100" dir="2700000" algn="tl">
                    <a:srgbClr val="000000">
                      <a:alpha val="43137"/>
                    </a:srgbClr>
                  </a:outerShdw>
                </a:effectLst>
                <a:highlight>
                  <a:srgbClr val="FFFF00"/>
                </a:highlight>
              </a:rPr>
              <a:t>oeuvre</a:t>
            </a:r>
            <a:r>
              <a:rPr lang="fr-FR" b="1" dirty="0">
                <a:solidFill>
                  <a:srgbClr val="FF0000"/>
                </a:solidFill>
                <a:effectLst>
                  <a:outerShdw blurRad="38100" dist="38100" dir="2700000" algn="tl">
                    <a:srgbClr val="000000">
                      <a:alpha val="43137"/>
                    </a:srgbClr>
                  </a:outerShdw>
                </a:effectLst>
                <a:highlight>
                  <a:srgbClr val="FFFF00"/>
                </a:highlight>
              </a:rPr>
              <a:t> d'un dispositif de coordination et de continuité des soins </a:t>
            </a:r>
            <a:r>
              <a:rPr lang="fr-FR" b="1" dirty="0">
                <a:solidFill>
                  <a:schemeClr val="tx1"/>
                </a:solidFill>
                <a:effectLst>
                  <a:outerShdw blurRad="38100" dist="38100" dir="2700000" algn="tl">
                    <a:srgbClr val="000000">
                      <a:alpha val="43137"/>
                    </a:srgbClr>
                  </a:outerShdw>
                </a:effectLst>
              </a:rPr>
              <a:t>dans le but </a:t>
            </a:r>
            <a:r>
              <a:rPr lang="fr-FR" b="1" dirty="0">
                <a:solidFill>
                  <a:schemeClr val="tx1"/>
                </a:solidFill>
                <a:effectLst>
                  <a:outerShdw blurRad="38100" dist="38100" dir="2700000" algn="tl">
                    <a:srgbClr val="000000">
                      <a:alpha val="43137"/>
                    </a:srgbClr>
                  </a:outerShdw>
                </a:effectLst>
                <a:highlight>
                  <a:srgbClr val="FFFF00"/>
                </a:highlight>
              </a:rPr>
              <a:t>d'améliorer la qualité des soins et l'utilisation efficiente des ressources</a:t>
            </a:r>
          </a:p>
          <a:p>
            <a:pPr algn="just">
              <a:buClr>
                <a:srgbClr val="0070C0"/>
              </a:buClr>
              <a:buSzPct val="178000"/>
              <a:buFont typeface="Wingdings 3" panose="05040102010807070707" pitchFamily="18" charset="2"/>
              <a:buChar char="c"/>
            </a:pPr>
            <a:r>
              <a:rPr lang="fr-FR" b="1" dirty="0">
                <a:solidFill>
                  <a:schemeClr val="tx1"/>
                </a:solidFill>
                <a:effectLst>
                  <a:outerShdw blurRad="38100" dist="38100" dir="2700000" algn="tl">
                    <a:srgbClr val="000000">
                      <a:alpha val="43137"/>
                    </a:srgbClr>
                  </a:outerShdw>
                </a:effectLst>
                <a:highlight>
                  <a:srgbClr val="FFFF00"/>
                </a:highlight>
              </a:rPr>
              <a:t>Respecter l'équilibre conventionnel </a:t>
            </a:r>
            <a:r>
              <a:rPr lang="fr-FR" b="1" dirty="0">
                <a:solidFill>
                  <a:schemeClr val="tx1"/>
                </a:solidFill>
                <a:effectLst>
                  <a:outerShdw blurRad="38100" dist="38100" dir="2700000" algn="tl">
                    <a:srgbClr val="000000">
                      <a:alpha val="43137"/>
                    </a:srgbClr>
                  </a:outerShdw>
                </a:effectLst>
              </a:rPr>
              <a:t>garantissant aux bénéficiaires </a:t>
            </a:r>
            <a:r>
              <a:rPr lang="fr-FR" b="1" dirty="0">
                <a:solidFill>
                  <a:schemeClr val="tx1"/>
                </a:solidFill>
                <a:effectLst>
                  <a:outerShdw blurRad="38100" dist="38100" dir="2700000" algn="tl">
                    <a:srgbClr val="000000">
                      <a:alpha val="43137"/>
                    </a:srgbClr>
                  </a:outerShdw>
                </a:effectLst>
                <a:highlight>
                  <a:srgbClr val="FFFF00"/>
                </a:highlight>
              </a:rPr>
              <a:t>un libre accès aux soins.</a:t>
            </a:r>
          </a:p>
          <a:p>
            <a:endParaRPr lang="fr-FR" dirty="0"/>
          </a:p>
        </p:txBody>
      </p:sp>
    </p:spTree>
    <p:extLst>
      <p:ext uri="{BB962C8B-B14F-4D97-AF65-F5344CB8AC3E}">
        <p14:creationId xmlns:p14="http://schemas.microsoft.com/office/powerpoint/2010/main" val="240759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5971A1-5C9D-438C-A3DF-3CFAB6CB8BA7}"/>
              </a:ext>
            </a:extLst>
          </p:cNvPr>
          <p:cNvSpPr>
            <a:spLocks noGrp="1"/>
          </p:cNvSpPr>
          <p:nvPr>
            <p:ph type="title"/>
          </p:nvPr>
        </p:nvSpPr>
        <p:spPr>
          <a:xfrm>
            <a:off x="677334" y="609600"/>
            <a:ext cx="8596668" cy="914400"/>
          </a:xfrm>
        </p:spPr>
        <p:txBody>
          <a:bodyPr>
            <a:normAutofit/>
          </a:bodyPr>
          <a:lstStyle/>
          <a:p>
            <a:r>
              <a:rPr lang="fr-FR" sz="2400" b="1" dirty="0">
                <a:solidFill>
                  <a:srgbClr val="002060"/>
                </a:solidFill>
                <a:effectLst>
                  <a:outerShdw blurRad="38100" dist="38100" dir="2700000" algn="tl">
                    <a:srgbClr val="000000">
                      <a:alpha val="43137"/>
                    </a:srgbClr>
                  </a:outerShdw>
                </a:effectLst>
              </a:rPr>
              <a:t>Sous -paragraphe2 : les entraves à la dispensation des soins.</a:t>
            </a:r>
          </a:p>
        </p:txBody>
      </p:sp>
      <p:sp>
        <p:nvSpPr>
          <p:cNvPr id="3" name="Espace réservé du contenu 2">
            <a:extLst>
              <a:ext uri="{FF2B5EF4-FFF2-40B4-BE49-F238E27FC236}">
                <a16:creationId xmlns:a16="http://schemas.microsoft.com/office/drawing/2014/main" id="{6F6D410C-C664-47A3-92CA-6099D7DDE43E}"/>
              </a:ext>
            </a:extLst>
          </p:cNvPr>
          <p:cNvSpPr>
            <a:spLocks noGrp="1"/>
          </p:cNvSpPr>
          <p:nvPr>
            <p:ph idx="1"/>
          </p:nvPr>
        </p:nvSpPr>
        <p:spPr>
          <a:xfrm>
            <a:off x="677334" y="1524001"/>
            <a:ext cx="8596668" cy="4517362"/>
          </a:xfrm>
        </p:spPr>
        <p:txBody>
          <a:bodyPr/>
          <a:lstStyle/>
          <a:p>
            <a:pPr marL="0" indent="0" algn="just">
              <a:buNone/>
            </a:pPr>
            <a:r>
              <a:rPr lang="fr-FR" b="1" dirty="0">
                <a:effectLst>
                  <a:outerShdw blurRad="38100" dist="38100" dir="2700000" algn="tl">
                    <a:srgbClr val="000000">
                      <a:alpha val="43137"/>
                    </a:srgbClr>
                  </a:outerShdw>
                </a:effectLst>
              </a:rPr>
              <a:t>A part </a:t>
            </a:r>
            <a:r>
              <a:rPr lang="fr-FR" b="1" dirty="0">
                <a:solidFill>
                  <a:srgbClr val="FF0000"/>
                </a:solidFill>
                <a:effectLst>
                  <a:outerShdw blurRad="38100" dist="38100" dir="2700000" algn="tl">
                    <a:srgbClr val="000000">
                      <a:alpha val="43137"/>
                    </a:srgbClr>
                  </a:outerShdw>
                </a:effectLst>
              </a:rPr>
              <a:t>l'opposition du patient aux soins </a:t>
            </a:r>
            <a:r>
              <a:rPr lang="fr-FR" b="1" dirty="0">
                <a:effectLst>
                  <a:outerShdw blurRad="38100" dist="38100" dir="2700000" algn="tl">
                    <a:srgbClr val="000000">
                      <a:alpha val="43137"/>
                    </a:srgbClr>
                  </a:outerShdw>
                </a:effectLst>
              </a:rPr>
              <a:t>dans le </a:t>
            </a:r>
            <a:r>
              <a:rPr lang="fr-FR" b="1" dirty="0">
                <a:solidFill>
                  <a:srgbClr val="FF0000"/>
                </a:solidFill>
                <a:effectLst>
                  <a:outerShdw blurRad="38100" dist="38100" dir="2700000" algn="tl">
                    <a:srgbClr val="000000">
                      <a:alpha val="43137"/>
                    </a:srgbClr>
                  </a:outerShdw>
                </a:effectLst>
                <a:highlight>
                  <a:srgbClr val="FFFF00"/>
                </a:highlight>
              </a:rPr>
              <a:t>cadre de l'exercice de son droit au consentement </a:t>
            </a:r>
            <a:r>
              <a:rPr lang="fr-FR" b="1" dirty="0">
                <a:effectLst>
                  <a:outerShdw blurRad="38100" dist="38100" dir="2700000" algn="tl">
                    <a:srgbClr val="000000">
                      <a:alpha val="43137"/>
                    </a:srgbClr>
                  </a:outerShdw>
                </a:effectLst>
              </a:rPr>
              <a:t>et à </a:t>
            </a:r>
            <a:r>
              <a:rPr lang="fr-FR" b="1" dirty="0">
                <a:effectLst>
                  <a:outerShdw blurRad="38100" dist="38100" dir="2700000" algn="tl">
                    <a:srgbClr val="000000">
                      <a:alpha val="43137"/>
                    </a:srgbClr>
                  </a:outerShdw>
                </a:effectLst>
                <a:highlight>
                  <a:srgbClr val="FFFF00"/>
                </a:highlight>
              </a:rPr>
              <a:t>l' inviolabilité de son corps(C</a:t>
            </a:r>
            <a:r>
              <a:rPr lang="fr-FR" b="1" dirty="0">
                <a:effectLst>
                  <a:outerShdw blurRad="38100" dist="38100" dir="2700000" algn="tl">
                    <a:srgbClr val="000000">
                      <a:alpha val="43137"/>
                    </a:srgbClr>
                  </a:outerShdw>
                </a:effectLst>
              </a:rPr>
              <a:t>), </a:t>
            </a:r>
          </a:p>
          <a:p>
            <a:pPr marL="0" indent="0" algn="just">
              <a:buNone/>
            </a:pPr>
            <a:r>
              <a:rPr lang="fr-FR" b="1" dirty="0">
                <a:effectLst>
                  <a:outerShdw blurRad="38100" dist="38100" dir="2700000" algn="tl">
                    <a:srgbClr val="000000">
                      <a:alpha val="43137"/>
                    </a:srgbClr>
                  </a:outerShdw>
                </a:effectLst>
                <a:highlight>
                  <a:srgbClr val="FFFF00"/>
                </a:highlight>
              </a:rPr>
              <a:t>les soins nécessaires au patient peuvent être refusés</a:t>
            </a:r>
            <a:r>
              <a:rPr lang="fr-FR" b="1" dirty="0">
                <a:effectLst>
                  <a:outerShdw blurRad="38100" dist="38100" dir="2700000" algn="tl">
                    <a:srgbClr val="000000">
                      <a:alpha val="43137"/>
                    </a:srgbClr>
                  </a:outerShdw>
                </a:effectLst>
              </a:rPr>
              <a:t> par </a:t>
            </a:r>
            <a:r>
              <a:rPr lang="fr-FR" b="1" dirty="0">
                <a:effectLst>
                  <a:outerShdw blurRad="38100" dist="38100" dir="2700000" algn="tl">
                    <a:srgbClr val="000000">
                      <a:alpha val="43137"/>
                    </a:srgbClr>
                  </a:outerShdw>
                </a:effectLst>
                <a:highlight>
                  <a:srgbClr val="FFFF00"/>
                </a:highlight>
              </a:rPr>
              <a:t>les acteurs de soins </a:t>
            </a:r>
            <a:r>
              <a:rPr lang="fr-FR" b="1" dirty="0">
                <a:effectLst>
                  <a:outerShdw blurRad="38100" dist="38100" dir="2700000" algn="tl">
                    <a:srgbClr val="000000">
                      <a:alpha val="43137"/>
                    </a:srgbClr>
                  </a:outerShdw>
                </a:effectLst>
              </a:rPr>
              <a:t>qu'ils exercent à </a:t>
            </a:r>
            <a:r>
              <a:rPr lang="fr-FR" b="1" dirty="0">
                <a:solidFill>
                  <a:srgbClr val="FF0000"/>
                </a:solidFill>
                <a:effectLst>
                  <a:outerShdw blurRad="38100" dist="38100" dir="2700000" algn="tl">
                    <a:srgbClr val="000000">
                      <a:alpha val="43137"/>
                    </a:srgbClr>
                  </a:outerShdw>
                </a:effectLst>
              </a:rPr>
              <a:t>titre privé ou public </a:t>
            </a:r>
            <a:r>
              <a:rPr lang="fr-FR" b="1" dirty="0">
                <a:effectLst>
                  <a:outerShdw blurRad="38100" dist="38100" dir="2700000" algn="tl">
                    <a:srgbClr val="000000">
                      <a:alpha val="43137"/>
                    </a:srgbClr>
                  </a:outerShdw>
                </a:effectLst>
              </a:rPr>
              <a:t>(A ;B).</a:t>
            </a:r>
          </a:p>
        </p:txBody>
      </p:sp>
    </p:spTree>
    <p:extLst>
      <p:ext uri="{BB962C8B-B14F-4D97-AF65-F5344CB8AC3E}">
        <p14:creationId xmlns:p14="http://schemas.microsoft.com/office/powerpoint/2010/main" val="2254164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065B64-EB67-4340-A594-D91BEE35CDC8}"/>
              </a:ext>
            </a:extLst>
          </p:cNvPr>
          <p:cNvSpPr>
            <a:spLocks noGrp="1"/>
          </p:cNvSpPr>
          <p:nvPr>
            <p:ph type="title"/>
          </p:nvPr>
        </p:nvSpPr>
        <p:spPr>
          <a:xfrm>
            <a:off x="677334" y="609600"/>
            <a:ext cx="8596668" cy="872836"/>
          </a:xfrm>
        </p:spPr>
        <p:txBody>
          <a:bodyPr/>
          <a:lstStyle/>
          <a:p>
            <a:r>
              <a:rPr lang="fr-FR" b="1" dirty="0" err="1">
                <a:solidFill>
                  <a:srgbClr val="FF0000"/>
                </a:solidFill>
                <a:effectLst>
                  <a:outerShdw blurRad="38100" dist="38100" dir="2700000" algn="tl">
                    <a:srgbClr val="000000">
                      <a:alpha val="43137"/>
                    </a:srgbClr>
                  </a:outerShdw>
                </a:effectLst>
              </a:rPr>
              <a:t>A-le</a:t>
            </a:r>
            <a:r>
              <a:rPr lang="fr-FR" b="1" dirty="0">
                <a:solidFill>
                  <a:srgbClr val="FF0000"/>
                </a:solidFill>
                <a:effectLst>
                  <a:outerShdw blurRad="38100" dist="38100" dir="2700000" algn="tl">
                    <a:srgbClr val="000000">
                      <a:alpha val="43137"/>
                    </a:srgbClr>
                  </a:outerShdw>
                </a:effectLst>
              </a:rPr>
              <a:t> refus de soins par le médecin.</a:t>
            </a:r>
          </a:p>
        </p:txBody>
      </p:sp>
      <p:sp>
        <p:nvSpPr>
          <p:cNvPr id="3" name="Espace réservé du contenu 2">
            <a:extLst>
              <a:ext uri="{FF2B5EF4-FFF2-40B4-BE49-F238E27FC236}">
                <a16:creationId xmlns:a16="http://schemas.microsoft.com/office/drawing/2014/main" id="{C3EAB88C-24E5-4A06-9257-CAFC927E2DBE}"/>
              </a:ext>
            </a:extLst>
          </p:cNvPr>
          <p:cNvSpPr>
            <a:spLocks noGrp="1"/>
          </p:cNvSpPr>
          <p:nvPr>
            <p:ph idx="1"/>
          </p:nvPr>
        </p:nvSpPr>
        <p:spPr>
          <a:xfrm>
            <a:off x="677334" y="2160589"/>
            <a:ext cx="8596668" cy="4254066"/>
          </a:xfrm>
        </p:spPr>
        <p:txBody>
          <a:bodyPr>
            <a:normAutofit lnSpcReduction="10000"/>
          </a:bodyPr>
          <a:lstStyle/>
          <a:p>
            <a:pPr algn="just"/>
            <a:r>
              <a:rPr lang="fr-FR" b="1" dirty="0">
                <a:solidFill>
                  <a:schemeClr val="tx1"/>
                </a:solidFill>
                <a:effectLst>
                  <a:outerShdw blurRad="38100" dist="38100" dir="2700000" algn="tl">
                    <a:srgbClr val="000000">
                      <a:alpha val="43137"/>
                    </a:srgbClr>
                  </a:outerShdw>
                </a:effectLst>
              </a:rPr>
              <a:t>Le devoir médical de </a:t>
            </a:r>
            <a:r>
              <a:rPr lang="fr-FR" b="1" dirty="0">
                <a:solidFill>
                  <a:schemeClr val="tx1"/>
                </a:solidFill>
                <a:effectLst>
                  <a:outerShdw blurRad="38100" dist="38100" dir="2700000" algn="tl">
                    <a:srgbClr val="000000">
                      <a:alpha val="43137"/>
                    </a:srgbClr>
                  </a:outerShdw>
                </a:effectLst>
                <a:highlight>
                  <a:srgbClr val="FFFF00"/>
                </a:highlight>
              </a:rPr>
              <a:t>«  secours à une personne en danger </a:t>
            </a:r>
            <a:r>
              <a:rPr lang="fr-FR" b="1" dirty="0">
                <a:solidFill>
                  <a:schemeClr val="tx1"/>
                </a:solidFill>
                <a:effectLst>
                  <a:outerShdw blurRad="38100" dist="38100" dir="2700000" algn="tl">
                    <a:srgbClr val="000000">
                      <a:alpha val="43137"/>
                    </a:srgbClr>
                  </a:outerShdw>
                </a:effectLst>
              </a:rPr>
              <a:t>» est bien connu. </a:t>
            </a:r>
          </a:p>
          <a:p>
            <a:pPr algn="just"/>
            <a:r>
              <a:rPr lang="fr-FR" b="1" dirty="0">
                <a:solidFill>
                  <a:schemeClr val="tx1"/>
                </a:solidFill>
                <a:effectLst>
                  <a:outerShdw blurRad="38100" dist="38100" dir="2700000" algn="tl">
                    <a:srgbClr val="000000">
                      <a:alpha val="43137"/>
                    </a:srgbClr>
                  </a:outerShdw>
                </a:effectLst>
              </a:rPr>
              <a:t>Il est </a:t>
            </a:r>
            <a:r>
              <a:rPr lang="fr-FR" b="1" dirty="0">
                <a:solidFill>
                  <a:schemeClr val="tx1"/>
                </a:solidFill>
                <a:effectLst>
                  <a:outerShdw blurRad="38100" dist="38100" dir="2700000" algn="tl">
                    <a:srgbClr val="000000">
                      <a:alpha val="43137"/>
                    </a:srgbClr>
                  </a:outerShdw>
                </a:effectLst>
                <a:highlight>
                  <a:srgbClr val="FFFF00"/>
                </a:highlight>
              </a:rPr>
              <a:t>considéré par le code de déontologie marocain comme l'un des premiers devoirs généraux des médecins</a:t>
            </a:r>
            <a:r>
              <a:rPr lang="fr-FR" b="1" dirty="0">
                <a:solidFill>
                  <a:schemeClr val="tx1"/>
                </a:solidFill>
                <a:effectLst>
                  <a:outerShdw blurRad="38100" dist="38100" dir="2700000" algn="tl">
                    <a:srgbClr val="000000">
                      <a:alpha val="43137"/>
                    </a:srgbClr>
                  </a:outerShdw>
                </a:effectLst>
              </a:rPr>
              <a:t>, en ces termes: </a:t>
            </a:r>
          </a:p>
          <a:p>
            <a:pPr algn="just"/>
            <a:r>
              <a:rPr lang="fr-FR" b="1" dirty="0">
                <a:solidFill>
                  <a:schemeClr val="tx1"/>
                </a:solidFill>
                <a:effectLst>
                  <a:outerShdw blurRad="38100" dist="38100" dir="2700000" algn="tl">
                    <a:srgbClr val="000000">
                      <a:alpha val="43137"/>
                    </a:srgbClr>
                  </a:outerShdw>
                </a:effectLst>
                <a:highlight>
                  <a:srgbClr val="FFFF00"/>
                </a:highlight>
              </a:rPr>
              <a:t>« quelle que soit sa spécialité ou sa fonction, hors le seul cas de force majeur, tout médecin doit porter secours d'extrême urgence à un malade en danger immédiat si d'autre soins médicaux ne peuvent pas lui être assurés ».</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En outre, </a:t>
            </a:r>
            <a:r>
              <a:rPr lang="fr-FR" b="1" dirty="0">
                <a:solidFill>
                  <a:schemeClr val="tx1"/>
                </a:solidFill>
                <a:effectLst>
                  <a:outerShdw blurRad="38100" dist="38100" dir="2700000" algn="tl">
                    <a:srgbClr val="000000">
                      <a:alpha val="43137"/>
                    </a:srgbClr>
                  </a:outerShdw>
                </a:effectLst>
                <a:highlight>
                  <a:srgbClr val="00FFFF"/>
                </a:highlight>
              </a:rPr>
              <a:t>un médecin ne peut abandonner ses malades </a:t>
            </a:r>
            <a:r>
              <a:rPr lang="fr-FR" b="1" dirty="0">
                <a:solidFill>
                  <a:schemeClr val="tx1"/>
                </a:solidFill>
                <a:effectLst>
                  <a:outerShdw blurRad="38100" dist="38100" dir="2700000" algn="tl">
                    <a:srgbClr val="000000">
                      <a:alpha val="43137"/>
                    </a:srgbClr>
                  </a:outerShdw>
                </a:effectLst>
              </a:rPr>
              <a:t>en cas </a:t>
            </a:r>
            <a:r>
              <a:rPr lang="fr-FR" b="1" dirty="0">
                <a:solidFill>
                  <a:schemeClr val="tx1"/>
                </a:solidFill>
                <a:effectLst>
                  <a:outerShdw blurRad="38100" dist="38100" dir="2700000" algn="tl">
                    <a:srgbClr val="000000">
                      <a:alpha val="43137"/>
                    </a:srgbClr>
                  </a:outerShdw>
                </a:effectLst>
                <a:highlight>
                  <a:srgbClr val="00FFFF"/>
                </a:highlight>
              </a:rPr>
              <a:t>de danger public, sauf sur l'ordre formel </a:t>
            </a:r>
            <a:r>
              <a:rPr lang="fr-FR" b="1" dirty="0">
                <a:solidFill>
                  <a:schemeClr val="tx1"/>
                </a:solidFill>
                <a:effectLst>
                  <a:outerShdw blurRad="38100" dist="38100" dir="2700000" algn="tl">
                    <a:srgbClr val="000000">
                      <a:alpha val="43137"/>
                    </a:srgbClr>
                  </a:outerShdw>
                </a:effectLst>
              </a:rPr>
              <a:t>et </a:t>
            </a:r>
            <a:r>
              <a:rPr lang="fr-FR" b="1" dirty="0">
                <a:solidFill>
                  <a:schemeClr val="tx1"/>
                </a:solidFill>
                <a:effectLst>
                  <a:outerShdw blurRad="38100" dist="38100" dir="2700000" algn="tl">
                    <a:srgbClr val="000000">
                      <a:alpha val="43137"/>
                    </a:srgbClr>
                  </a:outerShdw>
                </a:effectLst>
                <a:highlight>
                  <a:srgbClr val="00FFFF"/>
                </a:highlight>
              </a:rPr>
              <a:t>donné par écrit des autorités qualifiées</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highlight>
                  <a:srgbClr val="FF0000"/>
                </a:highlight>
              </a:rPr>
              <a:t>De ce fait: </a:t>
            </a:r>
          </a:p>
          <a:p>
            <a:pPr algn="just"/>
            <a:r>
              <a:rPr lang="fr-FR" b="1" dirty="0">
                <a:solidFill>
                  <a:schemeClr val="tx1"/>
                </a:solidFill>
                <a:effectLst>
                  <a:outerShdw blurRad="38100" dist="38100" dir="2700000" algn="tl">
                    <a:srgbClr val="000000">
                      <a:alpha val="43137"/>
                    </a:srgbClr>
                  </a:outerShdw>
                </a:effectLst>
              </a:rPr>
              <a:t>tout </a:t>
            </a:r>
            <a:r>
              <a:rPr lang="fr-FR" b="1" dirty="0">
                <a:solidFill>
                  <a:srgbClr val="C00000"/>
                </a:solidFill>
                <a:effectLst>
                  <a:outerShdw blurRad="38100" dist="38100" dir="2700000" algn="tl">
                    <a:srgbClr val="000000">
                      <a:alpha val="43137"/>
                    </a:srgbClr>
                  </a:outerShdw>
                </a:effectLst>
              </a:rPr>
              <a:t>manquement</a:t>
            </a:r>
            <a:r>
              <a:rPr lang="fr-FR" b="1" dirty="0">
                <a:solidFill>
                  <a:schemeClr val="tx1"/>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highlight>
                  <a:srgbClr val="00FF00"/>
                </a:highlight>
              </a:rPr>
              <a:t>à cette obligation d'assistance peut être sanctionnée </a:t>
            </a:r>
            <a:r>
              <a:rPr lang="fr-FR" b="1" dirty="0">
                <a:solidFill>
                  <a:schemeClr val="tx1"/>
                </a:solidFill>
                <a:effectLst>
                  <a:outerShdw blurRad="38100" dist="38100" dir="2700000" algn="tl">
                    <a:srgbClr val="000000">
                      <a:alpha val="43137"/>
                    </a:srgbClr>
                  </a:outerShdw>
                </a:effectLst>
              </a:rPr>
              <a:t>aussi bien </a:t>
            </a:r>
            <a:r>
              <a:rPr lang="fr-FR" b="1" dirty="0">
                <a:solidFill>
                  <a:srgbClr val="C00000"/>
                </a:solidFill>
                <a:effectLst>
                  <a:outerShdw blurRad="38100" dist="38100" dir="2700000" algn="tl">
                    <a:srgbClr val="000000">
                      <a:alpha val="43137"/>
                    </a:srgbClr>
                  </a:outerShdw>
                </a:effectLst>
              </a:rPr>
              <a:t>pénalement, </a:t>
            </a:r>
            <a:r>
              <a:rPr lang="fr-FR" b="1" dirty="0">
                <a:solidFill>
                  <a:schemeClr val="tx1"/>
                </a:solidFill>
                <a:effectLst>
                  <a:outerShdw blurRad="38100" dist="38100" dir="2700000" algn="tl">
                    <a:srgbClr val="000000">
                      <a:alpha val="43137"/>
                    </a:srgbClr>
                  </a:outerShdw>
                </a:effectLst>
                <a:highlight>
                  <a:srgbClr val="00FF00"/>
                </a:highlight>
              </a:rPr>
              <a:t>disciplinairement que civilement</a:t>
            </a:r>
            <a:r>
              <a:rPr lang="fr-FR" b="1" dirty="0">
                <a:solidFill>
                  <a:schemeClr val="tx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2884338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BD3211-188E-48F8-ACF4-E4753FA685D6}"/>
              </a:ext>
            </a:extLst>
          </p:cNvPr>
          <p:cNvSpPr>
            <a:spLocks noGrp="1"/>
          </p:cNvSpPr>
          <p:nvPr>
            <p:ph type="title"/>
          </p:nvPr>
        </p:nvSpPr>
        <p:spPr>
          <a:xfrm>
            <a:off x="677334" y="609600"/>
            <a:ext cx="8596668" cy="651164"/>
          </a:xfrm>
        </p:spPr>
        <p:txBody>
          <a:bodyPr>
            <a:normAutofit/>
          </a:bodyPr>
          <a:lstStyle/>
          <a:p>
            <a:endParaRPr lang="fr-FR" dirty="0"/>
          </a:p>
        </p:txBody>
      </p:sp>
      <p:sp>
        <p:nvSpPr>
          <p:cNvPr id="3" name="Espace réservé du contenu 2">
            <a:extLst>
              <a:ext uri="{FF2B5EF4-FFF2-40B4-BE49-F238E27FC236}">
                <a16:creationId xmlns:a16="http://schemas.microsoft.com/office/drawing/2014/main" id="{75E385EB-186F-48C8-AE63-E86D328C2FB2}"/>
              </a:ext>
            </a:extLst>
          </p:cNvPr>
          <p:cNvSpPr>
            <a:spLocks noGrp="1"/>
          </p:cNvSpPr>
          <p:nvPr>
            <p:ph idx="1"/>
          </p:nvPr>
        </p:nvSpPr>
        <p:spPr>
          <a:xfrm>
            <a:off x="677334" y="1260765"/>
            <a:ext cx="8596668" cy="4780598"/>
          </a:xfrm>
        </p:spPr>
        <p:txBody>
          <a:bodyPr>
            <a:normAutofit/>
          </a:bodyPr>
          <a:lstStyle/>
          <a:p>
            <a:r>
              <a:rPr lang="fr-FR" b="1" dirty="0">
                <a:solidFill>
                  <a:schemeClr val="tx1"/>
                </a:solidFill>
                <a:effectLst>
                  <a:outerShdw blurRad="38100" dist="38100" dir="2700000" algn="tl">
                    <a:srgbClr val="000000">
                      <a:alpha val="43137"/>
                    </a:srgbClr>
                  </a:outerShdw>
                </a:effectLst>
                <a:highlight>
                  <a:srgbClr val="00FF00"/>
                </a:highlight>
              </a:rPr>
              <a:t>Cependant, </a:t>
            </a:r>
          </a:p>
          <a:p>
            <a:pPr algn="just"/>
            <a:r>
              <a:rPr lang="fr-FR" b="1" dirty="0">
                <a:solidFill>
                  <a:schemeClr val="tx1"/>
                </a:solidFill>
                <a:effectLst>
                  <a:outerShdw blurRad="38100" dist="38100" dir="2700000" algn="tl">
                    <a:srgbClr val="000000">
                      <a:alpha val="43137"/>
                    </a:srgbClr>
                  </a:outerShdw>
                </a:effectLst>
              </a:rPr>
              <a:t>Hors </a:t>
            </a:r>
            <a:r>
              <a:rPr lang="fr-FR" b="1" dirty="0">
                <a:solidFill>
                  <a:schemeClr val="tx1"/>
                </a:solidFill>
                <a:effectLst>
                  <a:outerShdw blurRad="38100" dist="38100" dir="2700000" algn="tl">
                    <a:srgbClr val="000000">
                      <a:alpha val="43137"/>
                    </a:srgbClr>
                  </a:outerShdw>
                </a:effectLst>
                <a:highlight>
                  <a:srgbClr val="FFFF00"/>
                </a:highlight>
              </a:rPr>
              <a:t>cas d'urgence </a:t>
            </a:r>
            <a:r>
              <a:rPr lang="fr-FR" b="1" dirty="0">
                <a:solidFill>
                  <a:schemeClr val="tx1"/>
                </a:solidFill>
                <a:effectLst>
                  <a:outerShdw blurRad="38100" dist="38100" dir="2700000" algn="tl">
                    <a:srgbClr val="000000">
                      <a:alpha val="43137"/>
                    </a:srgbClr>
                  </a:outerShdw>
                </a:effectLst>
              </a:rPr>
              <a:t>et celui où il </a:t>
            </a:r>
            <a:r>
              <a:rPr lang="fr-FR" b="1" dirty="0">
                <a:solidFill>
                  <a:schemeClr val="tx1"/>
                </a:solidFill>
                <a:effectLst>
                  <a:outerShdw blurRad="38100" dist="38100" dir="2700000" algn="tl">
                    <a:srgbClr val="000000">
                      <a:alpha val="43137"/>
                    </a:srgbClr>
                  </a:outerShdw>
                </a:effectLst>
                <a:highlight>
                  <a:srgbClr val="FFFF00"/>
                </a:highlight>
              </a:rPr>
              <a:t>manquerait à ses devoirs d'humanité</a:t>
            </a:r>
            <a:r>
              <a:rPr lang="fr-FR" b="1" dirty="0">
                <a:solidFill>
                  <a:schemeClr val="tx1"/>
                </a:solidFill>
                <a:effectLst>
                  <a:outerShdw blurRad="38100" dist="38100" dir="2700000" algn="tl">
                    <a:srgbClr val="000000">
                      <a:alpha val="43137"/>
                    </a:srgbClr>
                  </a:outerShdw>
                </a:effectLst>
              </a:rPr>
              <a:t>, le médecin a toujours </a:t>
            </a:r>
            <a:r>
              <a:rPr lang="fr-FR" b="1" i="1" u="sng" dirty="0">
                <a:solidFill>
                  <a:schemeClr val="tx1"/>
                </a:solidFill>
                <a:effectLst>
                  <a:outerShdw blurRad="38100" dist="38100" dir="2700000" algn="tl">
                    <a:srgbClr val="000000">
                      <a:alpha val="43137"/>
                    </a:srgbClr>
                  </a:outerShdw>
                </a:effectLst>
              </a:rPr>
              <a:t>le droit de refuser ses soins pour des raisons professionnelles ou personnelles</a:t>
            </a:r>
            <a:r>
              <a:rPr lang="fr-FR" b="1" dirty="0">
                <a:solidFill>
                  <a:schemeClr val="tx1"/>
                </a:solidFill>
                <a:effectLst>
                  <a:outerShdw blurRad="38100" dist="38100" dir="2700000" algn="tl">
                    <a:srgbClr val="000000">
                      <a:alpha val="43137"/>
                    </a:srgbClr>
                  </a:outerShdw>
                </a:effectLst>
              </a:rPr>
              <a:t> (</a:t>
            </a:r>
            <a:r>
              <a:rPr lang="fr-FR" b="1" dirty="0">
                <a:solidFill>
                  <a:srgbClr val="FF0000"/>
                </a:solidFill>
                <a:effectLst>
                  <a:outerShdw blurRad="38100" dist="38100" dir="2700000" algn="tl">
                    <a:srgbClr val="000000">
                      <a:alpha val="43137"/>
                    </a:srgbClr>
                  </a:outerShdw>
                </a:effectLst>
              </a:rPr>
              <a:t>en cas de mésentente avec un patient, ou d'incompétence compte tenu de la spécificité d'une maladie),</a:t>
            </a:r>
            <a:r>
              <a:rPr lang="fr-FR" b="1" dirty="0">
                <a:solidFill>
                  <a:schemeClr val="tx1"/>
                </a:solidFill>
                <a:effectLst>
                  <a:outerShdw blurRad="38100" dist="38100" dir="2700000" algn="tl">
                    <a:srgbClr val="000000">
                      <a:alpha val="43137"/>
                    </a:srgbClr>
                  </a:outerShdw>
                </a:effectLst>
              </a:rPr>
              <a:t> étant donné qu'il s'agit d'un </a:t>
            </a:r>
            <a:r>
              <a:rPr lang="fr-FR" b="1" dirty="0">
                <a:solidFill>
                  <a:srgbClr val="FF0000"/>
                </a:solidFill>
                <a:effectLst>
                  <a:outerShdw blurRad="38100" dist="38100" dir="2700000" algn="tl">
                    <a:srgbClr val="000000">
                      <a:alpha val="43137"/>
                    </a:srgbClr>
                  </a:outerShdw>
                </a:effectLst>
                <a:highlight>
                  <a:srgbClr val="FFFF00"/>
                </a:highlight>
              </a:rPr>
              <a:t>contrat intuitu personae.</a:t>
            </a:r>
          </a:p>
          <a:p>
            <a:pPr algn="just"/>
            <a:r>
              <a:rPr lang="fr-FR" b="1" dirty="0">
                <a:solidFill>
                  <a:schemeClr val="tx1"/>
                </a:solidFill>
                <a:effectLst>
                  <a:outerShdw blurRad="38100" dist="38100" dir="2700000" algn="tl">
                    <a:srgbClr val="000000">
                      <a:alpha val="43137"/>
                    </a:srgbClr>
                  </a:outerShdw>
                </a:effectLst>
                <a:highlight>
                  <a:srgbClr val="FFFF00"/>
                </a:highlight>
              </a:rPr>
              <a:t>A cet égard, l'article 24 du code de déontologie dispose : </a:t>
            </a:r>
          </a:p>
          <a:p>
            <a:pPr algn="just"/>
            <a:r>
              <a:rPr lang="fr-FR" b="1" dirty="0">
                <a:solidFill>
                  <a:srgbClr val="C00000"/>
                </a:solidFill>
                <a:effectLst>
                  <a:outerShdw blurRad="38100" dist="38100" dir="2700000" algn="tl">
                    <a:srgbClr val="000000">
                      <a:alpha val="43137"/>
                    </a:srgbClr>
                  </a:outerShdw>
                </a:effectLst>
              </a:rPr>
              <a:t>« Le médecin peut... se dégager de sa mission en se conformant aux prescriptions de l'article 25, à condition :</a:t>
            </a:r>
          </a:p>
          <a:p>
            <a:pPr algn="just"/>
            <a:r>
              <a:rPr lang="fr-FR" b="1" dirty="0">
                <a:solidFill>
                  <a:srgbClr val="0070C0"/>
                </a:solidFill>
                <a:effectLst>
                  <a:outerShdw blurRad="38100" dist="38100" dir="2700000" algn="tl">
                    <a:srgbClr val="000000">
                      <a:alpha val="43137"/>
                    </a:srgbClr>
                  </a:outerShdw>
                </a:effectLst>
              </a:rPr>
              <a:t>1° De ne jamais </a:t>
            </a:r>
            <a:r>
              <a:rPr lang="fr-FR" b="1" dirty="0">
                <a:solidFill>
                  <a:srgbClr val="0070C0"/>
                </a:solidFill>
                <a:effectLst>
                  <a:outerShdw blurRad="38100" dist="38100" dir="2700000" algn="tl">
                    <a:srgbClr val="000000">
                      <a:alpha val="43137"/>
                    </a:srgbClr>
                  </a:outerShdw>
                </a:effectLst>
                <a:highlight>
                  <a:srgbClr val="FFFF00"/>
                </a:highlight>
              </a:rPr>
              <a:t>nuire de ce fait au malade </a:t>
            </a:r>
            <a:r>
              <a:rPr lang="fr-FR" b="1" dirty="0">
                <a:solidFill>
                  <a:srgbClr val="0070C0"/>
                </a:solidFill>
                <a:effectLst>
                  <a:outerShdw blurRad="38100" dist="38100" dir="2700000" algn="tl">
                    <a:srgbClr val="000000">
                      <a:alpha val="43137"/>
                    </a:srgbClr>
                  </a:outerShdw>
                </a:effectLst>
              </a:rPr>
              <a:t>dont il se sépare ;</a:t>
            </a:r>
          </a:p>
          <a:p>
            <a:pPr algn="just"/>
            <a:r>
              <a:rPr lang="fr-FR" b="1" dirty="0">
                <a:solidFill>
                  <a:srgbClr val="0070C0"/>
                </a:solidFill>
                <a:effectLst>
                  <a:outerShdw blurRad="38100" dist="38100" dir="2700000" algn="tl">
                    <a:srgbClr val="000000">
                      <a:alpha val="43137"/>
                    </a:srgbClr>
                  </a:outerShdw>
                </a:effectLst>
              </a:rPr>
              <a:t>2° De </a:t>
            </a:r>
            <a:r>
              <a:rPr lang="fr-FR" b="1" dirty="0">
                <a:solidFill>
                  <a:srgbClr val="0070C0"/>
                </a:solidFill>
                <a:effectLst>
                  <a:outerShdw blurRad="38100" dist="38100" dir="2700000" algn="tl">
                    <a:srgbClr val="000000">
                      <a:alpha val="43137"/>
                    </a:srgbClr>
                  </a:outerShdw>
                </a:effectLst>
                <a:highlight>
                  <a:srgbClr val="FFFF00"/>
                </a:highlight>
              </a:rPr>
              <a:t>fournir les renseignements </a:t>
            </a:r>
            <a:r>
              <a:rPr lang="fr-FR" b="1" dirty="0">
                <a:solidFill>
                  <a:srgbClr val="0070C0"/>
                </a:solidFill>
                <a:effectLst>
                  <a:outerShdw blurRad="38100" dist="38100" dir="2700000" algn="tl">
                    <a:srgbClr val="000000">
                      <a:alpha val="43137"/>
                    </a:srgbClr>
                  </a:outerShdw>
                </a:effectLst>
              </a:rPr>
              <a:t>qu'il juge en </a:t>
            </a:r>
            <a:r>
              <a:rPr lang="fr-FR" b="1" dirty="0">
                <a:solidFill>
                  <a:srgbClr val="0070C0"/>
                </a:solidFill>
                <a:effectLst>
                  <a:outerShdw blurRad="38100" dist="38100" dir="2700000" algn="tl">
                    <a:srgbClr val="000000">
                      <a:alpha val="43137"/>
                    </a:srgbClr>
                  </a:outerShdw>
                </a:effectLst>
                <a:highlight>
                  <a:srgbClr val="FFFF00"/>
                </a:highlight>
              </a:rPr>
              <a:t>conscience utiles à la continuation des soins.</a:t>
            </a:r>
          </a:p>
          <a:p>
            <a:endParaRPr lang="fr-FR" dirty="0"/>
          </a:p>
        </p:txBody>
      </p:sp>
    </p:spTree>
    <p:extLst>
      <p:ext uri="{BB962C8B-B14F-4D97-AF65-F5344CB8AC3E}">
        <p14:creationId xmlns:p14="http://schemas.microsoft.com/office/powerpoint/2010/main" val="1640413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A6B772-3169-4835-ADD9-733BB31C0D5D}"/>
              </a:ext>
            </a:extLst>
          </p:cNvPr>
          <p:cNvSpPr>
            <a:spLocks noGrp="1"/>
          </p:cNvSpPr>
          <p:nvPr>
            <p:ph type="title"/>
          </p:nvPr>
        </p:nvSpPr>
        <p:spPr>
          <a:xfrm>
            <a:off x="677334" y="623454"/>
            <a:ext cx="8596668" cy="1320800"/>
          </a:xfrm>
        </p:spPr>
        <p:txBody>
          <a:bodyPr>
            <a:normAutofit/>
          </a:bodyPr>
          <a:lstStyle/>
          <a:p>
            <a:r>
              <a:rPr lang="fr-FR" sz="2400" dirty="0" err="1">
                <a:solidFill>
                  <a:srgbClr val="002060"/>
                </a:solidFill>
              </a:rPr>
              <a:t>B-le</a:t>
            </a:r>
            <a:r>
              <a:rPr lang="fr-FR" sz="2400" dirty="0">
                <a:solidFill>
                  <a:srgbClr val="002060"/>
                </a:solidFill>
              </a:rPr>
              <a:t> refus d'admission à l'établissement de soins.</a:t>
            </a:r>
          </a:p>
        </p:txBody>
      </p:sp>
      <p:sp>
        <p:nvSpPr>
          <p:cNvPr id="3" name="Espace réservé du contenu 2">
            <a:extLst>
              <a:ext uri="{FF2B5EF4-FFF2-40B4-BE49-F238E27FC236}">
                <a16:creationId xmlns:a16="http://schemas.microsoft.com/office/drawing/2014/main" id="{7A4323F8-E255-4E51-B868-77EB20925F50}"/>
              </a:ext>
            </a:extLst>
          </p:cNvPr>
          <p:cNvSpPr>
            <a:spLocks noGrp="1"/>
          </p:cNvSpPr>
          <p:nvPr>
            <p:ph idx="1"/>
          </p:nvPr>
        </p:nvSpPr>
        <p:spPr/>
        <p:txBody>
          <a:bodyPr>
            <a:normAutofit/>
          </a:bodyPr>
          <a:lstStyle/>
          <a:p>
            <a:pPr algn="just"/>
            <a:r>
              <a:rPr lang="fr-FR" b="1" dirty="0">
                <a:solidFill>
                  <a:schemeClr val="tx1"/>
                </a:solidFill>
                <a:effectLst>
                  <a:outerShdw blurRad="38100" dist="38100" dir="2700000" algn="tl">
                    <a:srgbClr val="000000">
                      <a:alpha val="43137"/>
                    </a:srgbClr>
                  </a:outerShdw>
                </a:effectLst>
              </a:rPr>
              <a:t>Si en principe </a:t>
            </a:r>
            <a:r>
              <a:rPr lang="fr-FR" b="1" dirty="0">
                <a:solidFill>
                  <a:schemeClr val="tx1"/>
                </a:solidFill>
                <a:effectLst>
                  <a:outerShdw blurRad="38100" dist="38100" dir="2700000" algn="tl">
                    <a:srgbClr val="000000">
                      <a:alpha val="43137"/>
                    </a:srgbClr>
                  </a:outerShdw>
                </a:effectLst>
                <a:highlight>
                  <a:srgbClr val="FFFF00"/>
                </a:highlight>
              </a:rPr>
              <a:t>le malade semble être protégé contre les refus de soins injustifiés des médecins, </a:t>
            </a:r>
            <a:r>
              <a:rPr lang="fr-FR" b="1" dirty="0">
                <a:solidFill>
                  <a:schemeClr val="tx1"/>
                </a:solidFill>
                <a:effectLst>
                  <a:outerShdw blurRad="38100" dist="38100" dir="2700000" algn="tl">
                    <a:srgbClr val="000000">
                      <a:alpha val="43137"/>
                    </a:srgbClr>
                  </a:outerShdw>
                </a:effectLst>
              </a:rPr>
              <a:t>des </a:t>
            </a:r>
            <a:r>
              <a:rPr lang="fr-FR" b="1" dirty="0">
                <a:solidFill>
                  <a:schemeClr val="tx1"/>
                </a:solidFill>
                <a:effectLst>
                  <a:outerShdw blurRad="38100" dist="38100" dir="2700000" algn="tl">
                    <a:srgbClr val="000000">
                      <a:alpha val="43137"/>
                    </a:srgbClr>
                  </a:outerShdw>
                </a:effectLst>
                <a:highlight>
                  <a:srgbClr val="FFFF00"/>
                </a:highlight>
              </a:rPr>
              <a:t>obstacles persistent lorsqu'on est en présence d'un établissement </a:t>
            </a:r>
            <a:r>
              <a:rPr lang="fr-FR" b="1" dirty="0">
                <a:solidFill>
                  <a:schemeClr val="tx1"/>
                </a:solidFill>
                <a:effectLst>
                  <a:outerShdw blurRad="38100" dist="38100" dir="2700000" algn="tl">
                    <a:srgbClr val="000000">
                      <a:alpha val="43137"/>
                    </a:srgbClr>
                  </a:outerShdw>
                </a:effectLst>
              </a:rPr>
              <a:t>hospitalier où </a:t>
            </a:r>
            <a:r>
              <a:rPr lang="fr-FR" b="1" dirty="0">
                <a:solidFill>
                  <a:srgbClr val="C00000"/>
                </a:solidFill>
                <a:effectLst>
                  <a:outerShdw blurRad="38100" dist="38100" dir="2700000" algn="tl">
                    <a:srgbClr val="000000">
                      <a:alpha val="43137"/>
                    </a:srgbClr>
                  </a:outerShdw>
                </a:effectLst>
                <a:highlight>
                  <a:srgbClr val="FFFF00"/>
                </a:highlight>
              </a:rPr>
              <a:t>dans certains cas le refus d'admission est licite.</a:t>
            </a:r>
          </a:p>
          <a:p>
            <a:pPr algn="just"/>
            <a:r>
              <a:rPr lang="fr-FR" b="1" dirty="0">
                <a:solidFill>
                  <a:schemeClr val="tx1"/>
                </a:solidFill>
                <a:effectLst>
                  <a:outerShdw blurRad="38100" dist="38100" dir="2700000" algn="tl">
                    <a:srgbClr val="000000">
                      <a:alpha val="43137"/>
                    </a:srgbClr>
                  </a:outerShdw>
                </a:effectLst>
              </a:rPr>
              <a:t>En effet, </a:t>
            </a:r>
          </a:p>
          <a:p>
            <a:pPr algn="just"/>
            <a:r>
              <a:rPr lang="fr-FR" b="1" dirty="0">
                <a:solidFill>
                  <a:srgbClr val="C00000"/>
                </a:solidFill>
                <a:effectLst>
                  <a:outerShdw blurRad="38100" dist="38100" dir="2700000" algn="tl">
                    <a:srgbClr val="000000">
                      <a:alpha val="43137"/>
                    </a:srgbClr>
                  </a:outerShdw>
                </a:effectLst>
                <a:highlight>
                  <a:srgbClr val="FFFF00"/>
                </a:highlight>
              </a:rPr>
              <a:t>les établissements qui assurent le service public</a:t>
            </a:r>
            <a:r>
              <a:rPr lang="fr-FR" b="1" dirty="0">
                <a:solidFill>
                  <a:schemeClr val="tx1"/>
                </a:solidFill>
                <a:effectLst>
                  <a:outerShdw blurRad="38100" dist="38100" dir="2700000" algn="tl">
                    <a:srgbClr val="000000">
                      <a:alpha val="43137"/>
                    </a:srgbClr>
                  </a:outerShdw>
                </a:effectLst>
              </a:rPr>
              <a:t> hospitalier </a:t>
            </a:r>
            <a:r>
              <a:rPr lang="fr-FR" b="1" dirty="0">
                <a:solidFill>
                  <a:schemeClr val="tx1"/>
                </a:solidFill>
                <a:effectLst>
                  <a:outerShdw blurRad="38100" dist="38100" dir="2700000" algn="tl">
                    <a:srgbClr val="000000">
                      <a:alpha val="43137"/>
                    </a:srgbClr>
                  </a:outerShdw>
                </a:effectLst>
                <a:highlight>
                  <a:srgbClr val="FFFF00"/>
                </a:highlight>
              </a:rPr>
              <a:t>sont soumis aux principes de fonctionnement des services publics </a:t>
            </a:r>
            <a:r>
              <a:rPr lang="fr-FR" b="1" dirty="0">
                <a:solidFill>
                  <a:schemeClr val="tx1"/>
                </a:solidFill>
                <a:effectLst>
                  <a:outerShdw blurRad="38100" dist="38100" dir="2700000" algn="tl">
                    <a:srgbClr val="000000">
                      <a:alpha val="43137"/>
                    </a:srgbClr>
                  </a:outerShdw>
                </a:effectLst>
              </a:rPr>
              <a:t>dont la valeur juridique peut </a:t>
            </a:r>
            <a:r>
              <a:rPr lang="fr-FR" b="1" dirty="0">
                <a:solidFill>
                  <a:srgbClr val="002060"/>
                </a:solidFill>
                <a:effectLst>
                  <a:outerShdw blurRad="38100" dist="38100" dir="2700000" algn="tl">
                    <a:srgbClr val="000000">
                      <a:alpha val="43137"/>
                    </a:srgbClr>
                  </a:outerShdw>
                </a:effectLst>
              </a:rPr>
              <a:t>être très forte, à savoir, la continuité, l'égalité et l'adaptabilité.</a:t>
            </a:r>
          </a:p>
        </p:txBody>
      </p:sp>
    </p:spTree>
    <p:extLst>
      <p:ext uri="{BB962C8B-B14F-4D97-AF65-F5344CB8AC3E}">
        <p14:creationId xmlns:p14="http://schemas.microsoft.com/office/powerpoint/2010/main" val="2834084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928054-E1FB-4A03-B404-5D9B278E2DDA}"/>
              </a:ext>
            </a:extLst>
          </p:cNvPr>
          <p:cNvSpPr>
            <a:spLocks noGrp="1"/>
          </p:cNvSpPr>
          <p:nvPr>
            <p:ph type="title"/>
          </p:nvPr>
        </p:nvSpPr>
        <p:spPr>
          <a:xfrm>
            <a:off x="677334" y="609600"/>
            <a:ext cx="8596668" cy="346364"/>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D860080E-30DF-423E-950E-DE5BF9EE9DE7}"/>
              </a:ext>
            </a:extLst>
          </p:cNvPr>
          <p:cNvSpPr>
            <a:spLocks noGrp="1"/>
          </p:cNvSpPr>
          <p:nvPr>
            <p:ph idx="1"/>
          </p:nvPr>
        </p:nvSpPr>
        <p:spPr>
          <a:xfrm>
            <a:off x="677334" y="1413165"/>
            <a:ext cx="8596668" cy="4628198"/>
          </a:xfrm>
        </p:spPr>
        <p:txBody>
          <a:bodyPr/>
          <a:lstStyle/>
          <a:p>
            <a:pPr algn="just"/>
            <a:r>
              <a:rPr lang="fr-FR" b="1" dirty="0">
                <a:effectLst>
                  <a:outerShdw blurRad="38100" dist="38100" dir="2700000" algn="tl">
                    <a:srgbClr val="000000">
                      <a:alpha val="43137"/>
                    </a:srgbClr>
                  </a:outerShdw>
                </a:effectLst>
              </a:rPr>
              <a:t>Ainsi, </a:t>
            </a:r>
            <a:r>
              <a:rPr lang="fr-FR" b="1" dirty="0">
                <a:effectLst>
                  <a:outerShdw blurRad="38100" dist="38100" dir="2700000" algn="tl">
                    <a:srgbClr val="000000">
                      <a:alpha val="43137"/>
                    </a:srgbClr>
                  </a:outerShdw>
                </a:effectLst>
                <a:highlight>
                  <a:srgbClr val="FFFF00"/>
                </a:highlight>
              </a:rPr>
              <a:t>tout refus d'admission </a:t>
            </a:r>
            <a:r>
              <a:rPr lang="fr-FR" b="1" dirty="0">
                <a:effectLst>
                  <a:outerShdw blurRad="38100" dist="38100" dir="2700000" algn="tl">
                    <a:srgbClr val="000000">
                      <a:alpha val="43137"/>
                    </a:srgbClr>
                  </a:outerShdw>
                </a:effectLst>
                <a:highlight>
                  <a:srgbClr val="00FFFF"/>
                </a:highlight>
              </a:rPr>
              <a:t>n'est licite </a:t>
            </a:r>
            <a:r>
              <a:rPr lang="fr-FR" b="1" dirty="0">
                <a:effectLst>
                  <a:outerShdw blurRad="38100" dist="38100" dir="2700000" algn="tl">
                    <a:srgbClr val="000000">
                      <a:alpha val="43137"/>
                    </a:srgbClr>
                  </a:outerShdw>
                </a:effectLst>
                <a:highlight>
                  <a:srgbClr val="FFFF00"/>
                </a:highlight>
              </a:rPr>
              <a:t>que si l'hospitalisation n'est pas urgente. </a:t>
            </a:r>
          </a:p>
          <a:p>
            <a:pPr algn="just"/>
            <a:r>
              <a:rPr lang="fr-FR" b="1" u="sng" dirty="0">
                <a:solidFill>
                  <a:srgbClr val="FF0000"/>
                </a:solidFill>
                <a:effectLst>
                  <a:outerShdw blurRad="38100" dist="38100" dir="2700000" algn="tl">
                    <a:srgbClr val="000000">
                      <a:alpha val="43137"/>
                    </a:srgbClr>
                  </a:outerShdw>
                </a:effectLst>
              </a:rPr>
              <a:t>Au cas contraire:</a:t>
            </a:r>
          </a:p>
          <a:p>
            <a:pPr marL="0" indent="0" algn="just">
              <a:buNone/>
            </a:pPr>
            <a:r>
              <a:rPr lang="fr-FR" b="1" dirty="0">
                <a:solidFill>
                  <a:schemeClr val="tx1"/>
                </a:solidFill>
                <a:effectLst>
                  <a:outerShdw blurRad="38100" dist="38100" dir="2700000" algn="tl">
                    <a:srgbClr val="000000">
                      <a:alpha val="43137"/>
                    </a:srgbClr>
                  </a:outerShdw>
                </a:effectLst>
              </a:rPr>
              <a:t>L'hôpital </a:t>
            </a:r>
            <a:r>
              <a:rPr lang="fr-FR" b="1" dirty="0">
                <a:solidFill>
                  <a:schemeClr val="tx1"/>
                </a:solidFill>
                <a:effectLst>
                  <a:outerShdw blurRad="38100" dist="38100" dir="2700000" algn="tl">
                    <a:srgbClr val="000000">
                      <a:alpha val="43137"/>
                    </a:srgbClr>
                  </a:outerShdw>
                </a:effectLst>
                <a:highlight>
                  <a:srgbClr val="FFFF00"/>
                </a:highlight>
              </a:rPr>
              <a:t>doit toujours assurer lui-même les premiers soins </a:t>
            </a:r>
            <a:r>
              <a:rPr lang="fr-FR" b="1" dirty="0">
                <a:solidFill>
                  <a:schemeClr val="tx1"/>
                </a:solidFill>
                <a:effectLst>
                  <a:outerShdw blurRad="38100" dist="38100" dir="2700000" algn="tl">
                    <a:srgbClr val="000000">
                      <a:alpha val="43137"/>
                    </a:srgbClr>
                  </a:outerShdw>
                </a:effectLst>
              </a:rPr>
              <a:t>que, techniquement, </a:t>
            </a:r>
            <a:r>
              <a:rPr lang="fr-FR" b="1" dirty="0">
                <a:solidFill>
                  <a:schemeClr val="tx1"/>
                </a:solidFill>
                <a:effectLst>
                  <a:outerShdw blurRad="38100" dist="38100" dir="2700000" algn="tl">
                    <a:srgbClr val="000000">
                      <a:alpha val="43137"/>
                    </a:srgbClr>
                  </a:outerShdw>
                </a:effectLst>
                <a:highlight>
                  <a:srgbClr val="FFFF00"/>
                </a:highlight>
              </a:rPr>
              <a:t>il est dans la capacité de délivrer puis se charger lui-même du transport du patient</a:t>
            </a:r>
            <a:r>
              <a:rPr lang="fr-FR" b="1" dirty="0">
                <a:solidFill>
                  <a:schemeClr val="tx1"/>
                </a:solidFill>
                <a:effectLst>
                  <a:outerShdw blurRad="38100" dist="38100" dir="2700000" algn="tl">
                    <a:srgbClr val="000000">
                      <a:alpha val="43137"/>
                    </a:srgbClr>
                  </a:outerShdw>
                </a:effectLst>
              </a:rPr>
              <a:t> dans l'établissement </a:t>
            </a:r>
            <a:r>
              <a:rPr lang="fr-FR" b="1" dirty="0">
                <a:solidFill>
                  <a:srgbClr val="C00000"/>
                </a:solidFill>
                <a:effectLst>
                  <a:outerShdw blurRad="38100" dist="38100" dir="2700000" algn="tl">
                    <a:srgbClr val="000000">
                      <a:alpha val="43137"/>
                    </a:srgbClr>
                  </a:outerShdw>
                </a:effectLst>
              </a:rPr>
              <a:t>mieux équipé le plus proche et même dans un établissement privé en cas d'extrême urgence.</a:t>
            </a:r>
          </a:p>
          <a:p>
            <a:endParaRPr lang="fr-FR" dirty="0"/>
          </a:p>
        </p:txBody>
      </p:sp>
    </p:spTree>
    <p:extLst>
      <p:ext uri="{BB962C8B-B14F-4D97-AF65-F5344CB8AC3E}">
        <p14:creationId xmlns:p14="http://schemas.microsoft.com/office/powerpoint/2010/main" val="3844494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4CA503-FFFE-4060-903B-E25BD1DD5A3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31694AA-70C6-4587-81CC-E2A4797EF1B7}"/>
              </a:ext>
            </a:extLst>
          </p:cNvPr>
          <p:cNvSpPr>
            <a:spLocks noGrp="1"/>
          </p:cNvSpPr>
          <p:nvPr>
            <p:ph idx="1"/>
          </p:nvPr>
        </p:nvSpPr>
        <p:spPr/>
        <p:txBody>
          <a:bodyPr/>
          <a:lstStyle/>
          <a:p>
            <a:pPr algn="just"/>
            <a:r>
              <a:rPr lang="fr-FR" dirty="0"/>
              <a:t>Néanmoins, </a:t>
            </a:r>
          </a:p>
          <a:p>
            <a:pPr algn="just"/>
            <a:r>
              <a:rPr lang="fr-FR" dirty="0"/>
              <a:t>ayant </a:t>
            </a:r>
            <a:r>
              <a:rPr lang="fr-FR" b="1" dirty="0">
                <a:solidFill>
                  <a:srgbClr val="C00000"/>
                </a:solidFill>
                <a:effectLst>
                  <a:outerShdw blurRad="38100" dist="38100" dir="2700000" algn="tl">
                    <a:srgbClr val="000000">
                      <a:alpha val="43137"/>
                    </a:srgbClr>
                  </a:outerShdw>
                </a:effectLst>
              </a:rPr>
              <a:t>affirmé dans les différents préambules des constitutions son attachement aux droits de l'homme </a:t>
            </a:r>
            <a:r>
              <a:rPr lang="fr-FR" dirty="0">
                <a:solidFill>
                  <a:schemeClr val="tx1"/>
                </a:solidFill>
              </a:rPr>
              <a:t>tels qu' ils sont universellement reconnu et </a:t>
            </a:r>
            <a:r>
              <a:rPr lang="fr-FR" b="1" dirty="0">
                <a:solidFill>
                  <a:srgbClr val="00B0F0"/>
                </a:solidFill>
                <a:effectLst>
                  <a:outerShdw blurRad="38100" dist="38100" dir="2700000" algn="tl">
                    <a:srgbClr val="000000">
                      <a:alpha val="43137"/>
                    </a:srgbClr>
                  </a:outerShdw>
                </a:effectLst>
              </a:rPr>
              <a:t>ayant ratifié la charte internationale des droits de l'homme (la </a:t>
            </a:r>
            <a:r>
              <a:rPr lang="fr-FR" b="1" dirty="0">
                <a:solidFill>
                  <a:srgbClr val="0070C0"/>
                </a:solidFill>
                <a:effectLst>
                  <a:outerShdw blurRad="38100" dist="38100" dir="2700000" algn="tl">
                    <a:srgbClr val="000000">
                      <a:alpha val="43137"/>
                    </a:srgbClr>
                  </a:outerShdw>
                </a:effectLst>
              </a:rPr>
              <a:t>déclaration universelle de 1948, le pacte international de droits économiques, sociaux et culturels de 1966</a:t>
            </a:r>
            <a:r>
              <a:rPr lang="fr-FR" b="1" dirty="0">
                <a:solidFill>
                  <a:srgbClr val="00B0F0"/>
                </a:solidFill>
                <a:effectLst>
                  <a:outerShdw blurRad="38100" dist="38100" dir="2700000" algn="tl">
                    <a:srgbClr val="000000">
                      <a:alpha val="43137"/>
                    </a:srgbClr>
                  </a:outerShdw>
                </a:effectLst>
              </a:rPr>
              <a:t> </a:t>
            </a:r>
            <a:r>
              <a:rPr lang="fr-FR" dirty="0"/>
              <a:t>et les normes universelles ou régionales qui la complètent), </a:t>
            </a:r>
          </a:p>
          <a:p>
            <a:pPr algn="just">
              <a:buClr>
                <a:schemeClr val="accent5">
                  <a:lumMod val="75000"/>
                </a:schemeClr>
              </a:buClr>
              <a:buSzPct val="168000"/>
              <a:buFont typeface="Wingdings" panose="05000000000000000000" pitchFamily="2" charset="2"/>
              <a:buChar char="Ü"/>
            </a:pPr>
            <a:r>
              <a:rPr lang="fr-FR" dirty="0"/>
              <a:t>le Maroc </a:t>
            </a:r>
            <a:r>
              <a:rPr lang="fr-FR" b="1" dirty="0">
                <a:solidFill>
                  <a:srgbClr val="C00000"/>
                </a:solidFill>
              </a:rPr>
              <a:t>reconnaît implicitement </a:t>
            </a:r>
            <a:r>
              <a:rPr lang="fr-FR" b="1" dirty="0">
                <a:solidFill>
                  <a:srgbClr val="7030A0"/>
                </a:solidFill>
              </a:rPr>
              <a:t>le "droit à la santé </a:t>
            </a:r>
            <a:r>
              <a:rPr lang="fr-FR" b="1" dirty="0">
                <a:solidFill>
                  <a:srgbClr val="C00000"/>
                </a:solidFill>
              </a:rPr>
              <a:t>" pour sa population.</a:t>
            </a:r>
          </a:p>
          <a:p>
            <a:endParaRPr lang="fr-FR" dirty="0"/>
          </a:p>
        </p:txBody>
      </p:sp>
    </p:spTree>
    <p:extLst>
      <p:ext uri="{BB962C8B-B14F-4D97-AF65-F5344CB8AC3E}">
        <p14:creationId xmlns:p14="http://schemas.microsoft.com/office/powerpoint/2010/main" val="1503664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1111A9-0543-4C9A-A161-B750BCF96888}"/>
              </a:ext>
            </a:extLst>
          </p:cNvPr>
          <p:cNvSpPr>
            <a:spLocks noGrp="1"/>
          </p:cNvSpPr>
          <p:nvPr>
            <p:ph type="title"/>
          </p:nvPr>
        </p:nvSpPr>
        <p:spPr>
          <a:xfrm>
            <a:off x="677334" y="609600"/>
            <a:ext cx="8596668" cy="360218"/>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E06D5317-12F6-4003-A048-60376AB6D697}"/>
              </a:ext>
            </a:extLst>
          </p:cNvPr>
          <p:cNvSpPr>
            <a:spLocks noGrp="1"/>
          </p:cNvSpPr>
          <p:nvPr>
            <p:ph idx="1"/>
          </p:nvPr>
        </p:nvSpPr>
        <p:spPr>
          <a:xfrm>
            <a:off x="677334" y="1316182"/>
            <a:ext cx="8596668" cy="5306291"/>
          </a:xfrm>
        </p:spPr>
        <p:txBody>
          <a:bodyPr>
            <a:normAutofit lnSpcReduction="10000"/>
          </a:bodyPr>
          <a:lstStyle/>
          <a:p>
            <a:pPr algn="just"/>
            <a:r>
              <a:rPr lang="fr-FR" b="1" dirty="0">
                <a:solidFill>
                  <a:schemeClr val="tx1"/>
                </a:solidFill>
                <a:effectLst>
                  <a:outerShdw blurRad="38100" dist="38100" dir="2700000" algn="tl">
                    <a:srgbClr val="000000">
                      <a:alpha val="43137"/>
                    </a:srgbClr>
                  </a:outerShdw>
                </a:effectLst>
              </a:rPr>
              <a:t>En outre</a:t>
            </a:r>
            <a:r>
              <a:rPr lang="fr-FR" b="1" dirty="0">
                <a:solidFill>
                  <a:srgbClr val="C00000"/>
                </a:solidFill>
                <a:effectLst>
                  <a:outerShdw blurRad="38100" dist="38100" dir="2700000" algn="tl">
                    <a:srgbClr val="000000">
                      <a:alpha val="43137"/>
                    </a:srgbClr>
                  </a:outerShdw>
                </a:effectLst>
              </a:rPr>
              <a:t>, un refus lié à l'absence de place au sein de l'hôpital</a:t>
            </a:r>
            <a:r>
              <a:rPr lang="fr-FR" b="1" dirty="0">
                <a:solidFill>
                  <a:schemeClr val="tx1"/>
                </a:solidFill>
                <a:effectLst>
                  <a:outerShdw blurRad="38100" dist="38100" dir="2700000" algn="tl">
                    <a:srgbClr val="000000">
                      <a:alpha val="43137"/>
                    </a:srgbClr>
                  </a:outerShdw>
                </a:effectLst>
              </a:rPr>
              <a:t>, autrement dit, à </a:t>
            </a:r>
            <a:r>
              <a:rPr lang="fr-FR" b="1" dirty="0">
                <a:solidFill>
                  <a:schemeClr val="tx1"/>
                </a:solidFill>
                <a:effectLst>
                  <a:outerShdw blurRad="38100" dist="38100" dir="2700000" algn="tl">
                    <a:srgbClr val="000000">
                      <a:alpha val="43137"/>
                    </a:srgbClr>
                  </a:outerShdw>
                </a:effectLst>
                <a:highlight>
                  <a:srgbClr val="FFFF00"/>
                </a:highlight>
              </a:rPr>
              <a:t>l'encombrement excessif du service </a:t>
            </a:r>
            <a:r>
              <a:rPr lang="fr-FR" b="1" dirty="0">
                <a:solidFill>
                  <a:schemeClr val="tx1"/>
                </a:solidFill>
                <a:effectLst>
                  <a:outerShdw blurRad="38100" dist="38100" dir="2700000" algn="tl">
                    <a:srgbClr val="000000">
                      <a:alpha val="43137"/>
                    </a:srgbClr>
                  </a:outerShdw>
                </a:effectLst>
                <a:highlight>
                  <a:srgbClr val="00FFFF"/>
                </a:highlight>
              </a:rPr>
              <a:t>ne suffit pas</a:t>
            </a:r>
            <a:r>
              <a:rPr lang="fr-FR" b="1" dirty="0">
                <a:solidFill>
                  <a:schemeClr val="tx1"/>
                </a:solidFill>
                <a:effectLst>
                  <a:outerShdw blurRad="38100" dist="38100" dir="2700000" algn="tl">
                    <a:srgbClr val="000000">
                      <a:alpha val="43137"/>
                    </a:srgbClr>
                  </a:outerShdw>
                </a:effectLst>
              </a:rPr>
              <a:t>, étant donné que l'hôpital n'est pas considéré comme </a:t>
            </a:r>
            <a:r>
              <a:rPr lang="fr-FR" b="1" dirty="0">
                <a:solidFill>
                  <a:srgbClr val="C00000"/>
                </a:solidFill>
                <a:effectLst>
                  <a:outerShdw blurRad="38100" dist="38100" dir="2700000" algn="tl">
                    <a:srgbClr val="000000">
                      <a:alpha val="43137"/>
                    </a:srgbClr>
                  </a:outerShdw>
                </a:effectLst>
              </a:rPr>
              <a:t>« plein » </a:t>
            </a:r>
            <a:r>
              <a:rPr lang="fr-FR" b="1" dirty="0">
                <a:solidFill>
                  <a:schemeClr val="tx1"/>
                </a:solidFill>
                <a:effectLst>
                  <a:outerShdw blurRad="38100" dist="38100" dir="2700000" algn="tl">
                    <a:srgbClr val="000000">
                      <a:alpha val="43137"/>
                    </a:srgbClr>
                  </a:outerShdw>
                </a:effectLst>
              </a:rPr>
              <a:t>lorsque tous ses lits </a:t>
            </a:r>
            <a:r>
              <a:rPr lang="fr-FR" b="1" dirty="0">
                <a:solidFill>
                  <a:srgbClr val="C00000"/>
                </a:solidFill>
                <a:effectLst>
                  <a:outerShdw blurRad="38100" dist="38100" dir="2700000" algn="tl">
                    <a:srgbClr val="000000">
                      <a:alpha val="43137"/>
                    </a:srgbClr>
                  </a:outerShdw>
                </a:effectLst>
              </a:rPr>
              <a:t>« officiels »</a:t>
            </a:r>
            <a:r>
              <a:rPr lang="fr-FR" b="1" dirty="0">
                <a:solidFill>
                  <a:schemeClr val="tx1"/>
                </a:solidFill>
                <a:effectLst>
                  <a:outerShdw blurRad="38100" dist="38100" dir="2700000" algn="tl">
                    <a:srgbClr val="000000">
                      <a:alpha val="43137"/>
                    </a:srgbClr>
                  </a:outerShdw>
                </a:effectLst>
              </a:rPr>
              <a:t> sont </a:t>
            </a:r>
            <a:r>
              <a:rPr lang="fr-FR" b="1" dirty="0">
                <a:solidFill>
                  <a:schemeClr val="tx1"/>
                </a:solidFill>
                <a:effectLst>
                  <a:outerShdw blurRad="38100" dist="38100" dir="2700000" algn="tl">
                    <a:srgbClr val="000000">
                      <a:alpha val="43137"/>
                    </a:srgbClr>
                  </a:outerShdw>
                </a:effectLst>
                <a:highlight>
                  <a:srgbClr val="FFFF00"/>
                </a:highlight>
              </a:rPr>
              <a:t>occupés,</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mais seulement lorsqu'il </a:t>
            </a:r>
            <a:r>
              <a:rPr lang="fr-FR" b="1" u="sng" dirty="0">
                <a:solidFill>
                  <a:srgbClr val="00B0F0"/>
                </a:solidFill>
              </a:rPr>
              <a:t>ne peut plus ajouter, pour des raisons matérielles, des lits supplémentaires. </a:t>
            </a:r>
          </a:p>
          <a:p>
            <a:pPr algn="just"/>
            <a:r>
              <a:rPr lang="fr-FR" b="1" dirty="0">
                <a:solidFill>
                  <a:srgbClr val="C00000"/>
                </a:solidFill>
                <a:effectLst>
                  <a:outerShdw blurRad="38100" dist="38100" dir="2700000" algn="tl">
                    <a:srgbClr val="000000">
                      <a:alpha val="43137"/>
                    </a:srgbClr>
                  </a:outerShdw>
                </a:effectLst>
              </a:rPr>
              <a:t>Même si l'hôpital est surchargé</a:t>
            </a:r>
            <a:r>
              <a:rPr lang="fr-FR" b="1" dirty="0">
                <a:solidFill>
                  <a:schemeClr val="tx1"/>
                </a:solidFill>
                <a:effectLst>
                  <a:outerShdw blurRad="38100" dist="38100" dir="2700000" algn="tl">
                    <a:srgbClr val="000000">
                      <a:alpha val="43137"/>
                    </a:srgbClr>
                  </a:outerShdw>
                </a:effectLst>
              </a:rPr>
              <a:t>, il doit admettre </a:t>
            </a:r>
            <a:r>
              <a:rPr lang="fr-FR" b="1" dirty="0">
                <a:solidFill>
                  <a:schemeClr val="tx1"/>
                </a:solidFill>
                <a:effectLst>
                  <a:outerShdw blurRad="38100" dist="38100" dir="2700000" algn="tl">
                    <a:srgbClr val="000000">
                      <a:alpha val="43137"/>
                    </a:srgbClr>
                  </a:outerShdw>
                </a:effectLst>
                <a:highlight>
                  <a:srgbClr val="FFFF00"/>
                </a:highlight>
              </a:rPr>
              <a:t>les malades dont l'hospitalisation est urgente </a:t>
            </a:r>
            <a:r>
              <a:rPr lang="fr-FR" b="1" dirty="0">
                <a:solidFill>
                  <a:schemeClr val="tx1"/>
                </a:solidFill>
                <a:effectLst>
                  <a:outerShdw blurRad="38100" dist="38100" dir="2700000" algn="tl">
                    <a:srgbClr val="000000">
                      <a:alpha val="43137"/>
                    </a:srgbClr>
                  </a:outerShdw>
                </a:effectLst>
              </a:rPr>
              <a:t>et </a:t>
            </a:r>
            <a:r>
              <a:rPr lang="fr-FR" b="1" dirty="0">
                <a:solidFill>
                  <a:srgbClr val="C00000"/>
                </a:solidFill>
                <a:effectLst>
                  <a:outerShdw blurRad="38100" dist="38100" dir="2700000" algn="tl">
                    <a:srgbClr val="000000">
                      <a:alpha val="43137"/>
                    </a:srgbClr>
                  </a:outerShdw>
                </a:effectLst>
              </a:rPr>
              <a:t>les transporter vers un autre établissement</a:t>
            </a:r>
            <a:r>
              <a:rPr lang="fr-FR" b="1" dirty="0">
                <a:solidFill>
                  <a:schemeClr val="tx1"/>
                </a:solidFill>
                <a:effectLst>
                  <a:outerShdw blurRad="38100" dist="38100" dir="2700000" algn="tl">
                    <a:srgbClr val="000000">
                      <a:alpha val="43137"/>
                    </a:srgbClr>
                  </a:outerShdw>
                </a:effectLst>
              </a:rPr>
              <a:t>. </a:t>
            </a:r>
          </a:p>
          <a:p>
            <a:pPr algn="just"/>
            <a:r>
              <a:rPr lang="fr-FR" b="1" dirty="0">
                <a:solidFill>
                  <a:srgbClr val="C00000"/>
                </a:solidFill>
                <a:effectLst>
                  <a:outerShdw blurRad="38100" dist="38100" dir="2700000" algn="tl">
                    <a:srgbClr val="000000">
                      <a:alpha val="43137"/>
                    </a:srgbClr>
                  </a:outerShdw>
                </a:effectLst>
                <a:highlight>
                  <a:srgbClr val="FFFF00"/>
                </a:highlight>
              </a:rPr>
              <a:t>L'article 41 de </a:t>
            </a:r>
            <a:r>
              <a:rPr lang="fr-FR" b="1" dirty="0">
                <a:solidFill>
                  <a:schemeClr val="tx1"/>
                </a:solidFill>
                <a:effectLst>
                  <a:outerShdw blurRad="38100" dist="38100" dir="2700000" algn="tl">
                    <a:srgbClr val="000000">
                      <a:alpha val="43137"/>
                    </a:srgbClr>
                  </a:outerShdw>
                </a:effectLst>
              </a:rPr>
              <a:t>l'avant projet d'arrêté de la ministre de la santé portant le règlement intérieur des hôpitaux marocain prévoit que : </a:t>
            </a:r>
          </a:p>
          <a:p>
            <a:pPr algn="just"/>
            <a:r>
              <a:rPr lang="fr-FR" b="1" dirty="0">
                <a:solidFill>
                  <a:schemeClr val="tx1"/>
                </a:solidFill>
                <a:effectLst>
                  <a:outerShdw blurRad="38100" dist="38100" dir="2700000" algn="tl">
                    <a:srgbClr val="000000">
                      <a:alpha val="43137"/>
                    </a:srgbClr>
                  </a:outerShdw>
                </a:effectLst>
              </a:rPr>
              <a:t>« Tout patient, </a:t>
            </a:r>
            <a:r>
              <a:rPr lang="fr-FR" b="1" dirty="0">
                <a:solidFill>
                  <a:srgbClr val="00B0F0"/>
                </a:solidFill>
                <a:effectLst>
                  <a:outerShdw blurRad="38100" dist="38100" dir="2700000" algn="tl">
                    <a:srgbClr val="000000">
                      <a:alpha val="43137"/>
                    </a:srgbClr>
                  </a:outerShdw>
                </a:effectLst>
              </a:rPr>
              <a:t>blessé ou parturiente qui se présente en situation d'urgence doit être reçu</a:t>
            </a:r>
            <a:r>
              <a:rPr lang="fr-FR" b="1" dirty="0">
                <a:solidFill>
                  <a:schemeClr val="tx1"/>
                </a:solidFill>
                <a:effectLst>
                  <a:outerShdw blurRad="38100" dist="38100" dir="2700000" algn="tl">
                    <a:srgbClr val="000000">
                      <a:alpha val="43137"/>
                    </a:srgbClr>
                  </a:outerShdw>
                </a:effectLst>
              </a:rPr>
              <a:t>, </a:t>
            </a:r>
            <a:r>
              <a:rPr lang="fr-FR" b="1" dirty="0">
                <a:solidFill>
                  <a:srgbClr val="00B0F0"/>
                </a:solidFill>
                <a:effectLst>
                  <a:outerShdw blurRad="38100" dist="38100" dir="2700000" algn="tl">
                    <a:srgbClr val="000000">
                      <a:alpha val="43137"/>
                    </a:srgbClr>
                  </a:outerShdw>
                </a:effectLst>
              </a:rPr>
              <a:t>examiné et admis en hospitalisation</a:t>
            </a:r>
            <a:r>
              <a:rPr lang="fr-FR" b="1" dirty="0">
                <a:solidFill>
                  <a:schemeClr val="tx1"/>
                </a:solidFill>
                <a:effectLst>
                  <a:outerShdw blurRad="38100" dist="38100" dir="2700000" algn="tl">
                    <a:srgbClr val="000000">
                      <a:alpha val="43137"/>
                    </a:srgbClr>
                  </a:outerShdw>
                </a:effectLst>
              </a:rPr>
              <a:t>, le cas échéant, si son état </a:t>
            </a:r>
            <a:r>
              <a:rPr lang="fr-FR" b="1" dirty="0">
                <a:solidFill>
                  <a:schemeClr val="tx1"/>
                </a:solidFill>
                <a:effectLst>
                  <a:outerShdw blurRad="38100" dist="38100" dir="2700000" algn="tl">
                    <a:srgbClr val="000000">
                      <a:alpha val="43137"/>
                    </a:srgbClr>
                  </a:outerShdw>
                </a:effectLst>
                <a:highlight>
                  <a:srgbClr val="00FFFF"/>
                </a:highlight>
              </a:rPr>
              <a:t>l'exige même en cas d'indisponibilité de lits</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Les </a:t>
            </a:r>
            <a:r>
              <a:rPr lang="fr-FR" b="1" dirty="0">
                <a:solidFill>
                  <a:srgbClr val="00B0F0"/>
                </a:solidFill>
                <a:effectLst>
                  <a:outerShdw blurRad="38100" dist="38100" dir="2700000" algn="tl">
                    <a:srgbClr val="000000">
                      <a:alpha val="43137"/>
                    </a:srgbClr>
                  </a:outerShdw>
                </a:effectLst>
              </a:rPr>
              <a:t>frais ne lui sont demandés qu'à la fin des soins</a:t>
            </a:r>
            <a:r>
              <a:rPr lang="fr-FR" b="1" dirty="0">
                <a:solidFill>
                  <a:schemeClr val="tx1"/>
                </a:solidFill>
                <a:effectLst>
                  <a:outerShdw blurRad="38100" dist="38100" dir="2700000" algn="tl">
                    <a:srgbClr val="000000">
                      <a:alpha val="43137"/>
                    </a:srgbClr>
                  </a:outerShdw>
                </a:effectLst>
              </a:rPr>
              <a:t>. Si son état de santé </a:t>
            </a:r>
            <a:r>
              <a:rPr lang="fr-FR" b="1" dirty="0">
                <a:solidFill>
                  <a:srgbClr val="FF0000"/>
                </a:solidFill>
                <a:effectLst>
                  <a:outerShdw blurRad="38100" dist="38100" dir="2700000" algn="tl">
                    <a:srgbClr val="000000">
                      <a:alpha val="43137"/>
                    </a:srgbClr>
                  </a:outerShdw>
                </a:effectLst>
              </a:rPr>
              <a:t>n'est pas jugé médicalement urgent </a:t>
            </a:r>
            <a:r>
              <a:rPr lang="fr-FR" b="1" dirty="0">
                <a:solidFill>
                  <a:schemeClr val="tx1"/>
                </a:solidFill>
                <a:effectLst>
                  <a:outerShdw blurRad="38100" dist="38100" dir="2700000" algn="tl">
                    <a:srgbClr val="000000">
                      <a:alpha val="43137"/>
                    </a:srgbClr>
                  </a:outerShdw>
                </a:effectLst>
              </a:rPr>
              <a:t>; il est </a:t>
            </a:r>
            <a:r>
              <a:rPr lang="fr-FR" b="1" dirty="0">
                <a:solidFill>
                  <a:srgbClr val="FF0000"/>
                </a:solidFill>
                <a:effectLst>
                  <a:outerShdw blurRad="38100" dist="38100" dir="2700000" algn="tl">
                    <a:srgbClr val="000000">
                      <a:alpha val="43137"/>
                    </a:srgbClr>
                  </a:outerShdw>
                </a:effectLst>
              </a:rPr>
              <a:t>référé vers la structure de soins appropriée ou bien pris directement en charge en cas de possibilité </a:t>
            </a:r>
            <a:r>
              <a:rPr lang="fr-FR" b="1" dirty="0">
                <a:solidFill>
                  <a:schemeClr val="tx1"/>
                </a:solidFill>
                <a:effectLst>
                  <a:outerShdw blurRad="38100" dist="38100" dir="2700000" algn="tl">
                    <a:srgbClr val="000000">
                      <a:alpha val="43137"/>
                    </a:srgbClr>
                  </a:outerShdw>
                </a:effectLst>
              </a:rPr>
              <a:t>... ».</a:t>
            </a:r>
          </a:p>
          <a:p>
            <a:endParaRPr lang="fr-FR" dirty="0"/>
          </a:p>
        </p:txBody>
      </p:sp>
    </p:spTree>
    <p:extLst>
      <p:ext uri="{BB962C8B-B14F-4D97-AF65-F5344CB8AC3E}">
        <p14:creationId xmlns:p14="http://schemas.microsoft.com/office/powerpoint/2010/main" val="40608318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F76F98-D7A6-4C37-A2FA-213BC838CE7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A1149B94-E46A-444B-82B8-CFCE5F782943}"/>
              </a:ext>
            </a:extLst>
          </p:cNvPr>
          <p:cNvSpPr>
            <a:spLocks noGrp="1"/>
          </p:cNvSpPr>
          <p:nvPr>
            <p:ph idx="1"/>
          </p:nvPr>
        </p:nvSpPr>
        <p:spPr/>
        <p:txBody>
          <a:bodyPr/>
          <a:lstStyle/>
          <a:p>
            <a:pPr algn="just"/>
            <a:r>
              <a:rPr lang="fr-FR" b="1" dirty="0">
                <a:solidFill>
                  <a:schemeClr val="tx1"/>
                </a:solidFill>
                <a:effectLst>
                  <a:outerShdw blurRad="38100" dist="38100" dir="2700000" algn="tl">
                    <a:srgbClr val="000000">
                      <a:alpha val="43137"/>
                    </a:srgbClr>
                  </a:outerShdw>
                </a:effectLst>
              </a:rPr>
              <a:t>Il convient donc de se demander, si </a:t>
            </a:r>
            <a:r>
              <a:rPr lang="fr-FR" b="1" dirty="0">
                <a:solidFill>
                  <a:srgbClr val="FF0000"/>
                </a:solidFill>
                <a:effectLst>
                  <a:outerShdw blurRad="38100" dist="38100" dir="2700000" algn="tl">
                    <a:srgbClr val="000000">
                      <a:alpha val="43137"/>
                    </a:srgbClr>
                  </a:outerShdw>
                </a:effectLst>
              </a:rPr>
              <a:t>le malade dispose d'une action juridique susceptible d'être mise en œuvre lorsqu' il se heurte à un refus d'admission ?</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En fait, dans le cadre du </a:t>
            </a:r>
            <a:r>
              <a:rPr lang="fr-FR" b="1" dirty="0">
                <a:solidFill>
                  <a:srgbClr val="0070C0"/>
                </a:solidFill>
                <a:effectLst>
                  <a:outerShdw blurRad="38100" dist="38100" dir="2700000" algn="tl">
                    <a:srgbClr val="000000">
                      <a:alpha val="43137"/>
                    </a:srgbClr>
                  </a:outerShdw>
                </a:effectLst>
              </a:rPr>
              <a:t>service public hospitalier, l'usager dispose d'un recours administratif pour faire respecter son droit à l'admission, notamment, un recours pour excès de pouvoir lorsque ce refus émane du directeur de l'hôpital.</a:t>
            </a:r>
          </a:p>
          <a:p>
            <a:endParaRPr lang="fr-FR" dirty="0"/>
          </a:p>
        </p:txBody>
      </p:sp>
    </p:spTree>
    <p:extLst>
      <p:ext uri="{BB962C8B-B14F-4D97-AF65-F5344CB8AC3E}">
        <p14:creationId xmlns:p14="http://schemas.microsoft.com/office/powerpoint/2010/main" val="3325011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105E90-175D-4A9E-9DB1-FAB06FD16BBF}"/>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F3D19C3C-0657-46E9-98BD-29586537966D}"/>
              </a:ext>
            </a:extLst>
          </p:cNvPr>
          <p:cNvSpPr>
            <a:spLocks noGrp="1"/>
          </p:cNvSpPr>
          <p:nvPr>
            <p:ph idx="1"/>
          </p:nvPr>
        </p:nvSpPr>
        <p:spPr/>
        <p:txBody>
          <a:bodyPr/>
          <a:lstStyle/>
          <a:p>
            <a:pPr algn="just"/>
            <a:r>
              <a:rPr lang="fr-FR" b="1" dirty="0">
                <a:solidFill>
                  <a:schemeClr val="tx1"/>
                </a:solidFill>
                <a:effectLst>
                  <a:outerShdw blurRad="38100" dist="38100" dir="2700000" algn="tl">
                    <a:srgbClr val="000000">
                      <a:alpha val="43137"/>
                    </a:srgbClr>
                  </a:outerShdw>
                </a:effectLst>
              </a:rPr>
              <a:t>Quant aux </a:t>
            </a:r>
            <a:r>
              <a:rPr lang="fr-FR" b="1" dirty="0">
                <a:solidFill>
                  <a:schemeClr val="tx1"/>
                </a:solidFill>
                <a:effectLst>
                  <a:outerShdw blurRad="38100" dist="38100" dir="2700000" algn="tl">
                    <a:srgbClr val="000000">
                      <a:alpha val="43137"/>
                    </a:srgbClr>
                  </a:outerShdw>
                </a:effectLst>
                <a:highlight>
                  <a:srgbClr val="00FFFF"/>
                </a:highlight>
              </a:rPr>
              <a:t>cliniques privées </a:t>
            </a:r>
            <a:r>
              <a:rPr lang="fr-FR" b="1" dirty="0">
                <a:solidFill>
                  <a:schemeClr val="tx1"/>
                </a:solidFill>
                <a:effectLst>
                  <a:outerShdw blurRad="38100" dist="38100" dir="2700000" algn="tl">
                    <a:srgbClr val="000000">
                      <a:alpha val="43137"/>
                    </a:srgbClr>
                  </a:outerShdw>
                </a:effectLst>
              </a:rPr>
              <a:t>qui </a:t>
            </a:r>
            <a:r>
              <a:rPr lang="fr-FR" b="1" dirty="0">
                <a:solidFill>
                  <a:schemeClr val="tx1"/>
                </a:solidFill>
                <a:effectLst>
                  <a:outerShdw blurRad="38100" dist="38100" dir="2700000" algn="tl">
                    <a:srgbClr val="000000">
                      <a:alpha val="43137"/>
                    </a:srgbClr>
                  </a:outerShdw>
                </a:effectLst>
                <a:highlight>
                  <a:srgbClr val="00FFFF"/>
                </a:highlight>
              </a:rPr>
              <a:t>ne participent en aucune manière au service public hospitalier, </a:t>
            </a:r>
            <a:r>
              <a:rPr lang="fr-FR" b="1" dirty="0">
                <a:solidFill>
                  <a:schemeClr val="tx1"/>
                </a:solidFill>
                <a:effectLst>
                  <a:outerShdw blurRad="38100" dist="38100" dir="2700000" algn="tl">
                    <a:srgbClr val="000000">
                      <a:alpha val="43137"/>
                    </a:srgbClr>
                  </a:outerShdw>
                </a:effectLst>
              </a:rPr>
              <a:t>elles ne </a:t>
            </a:r>
            <a:r>
              <a:rPr lang="fr-FR" b="1" dirty="0">
                <a:solidFill>
                  <a:schemeClr val="tx1"/>
                </a:solidFill>
                <a:effectLst>
                  <a:outerShdw blurRad="38100" dist="38100" dir="2700000" algn="tl">
                    <a:srgbClr val="000000">
                      <a:alpha val="43137"/>
                    </a:srgbClr>
                  </a:outerShdw>
                </a:effectLst>
                <a:highlight>
                  <a:srgbClr val="00FFFF"/>
                </a:highlight>
              </a:rPr>
              <a:t>sont évidemment pas liées par les règles de fonctionnement desdits services</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Elles sont</a:t>
            </a:r>
            <a:r>
              <a:rPr lang="fr-FR" b="1" dirty="0">
                <a:solidFill>
                  <a:schemeClr val="tx1"/>
                </a:solidFill>
                <a:effectLst>
                  <a:outerShdw blurRad="38100" dist="38100" dir="2700000" algn="tl">
                    <a:srgbClr val="000000">
                      <a:alpha val="43137"/>
                    </a:srgbClr>
                  </a:outerShdw>
                </a:effectLst>
                <a:highlight>
                  <a:srgbClr val="FFFF00"/>
                </a:highlight>
              </a:rPr>
              <a:t>, </a:t>
            </a:r>
            <a:r>
              <a:rPr lang="fr-FR" b="1" dirty="0">
                <a:solidFill>
                  <a:srgbClr val="FF0000"/>
                </a:solidFill>
                <a:effectLst>
                  <a:outerShdw blurRad="38100" dist="38100" dir="2700000" algn="tl">
                    <a:srgbClr val="000000">
                      <a:alpha val="43137"/>
                    </a:srgbClr>
                  </a:outerShdw>
                </a:effectLst>
                <a:highlight>
                  <a:srgbClr val="FFFF00"/>
                </a:highlight>
              </a:rPr>
              <a:t>cependant, soumises aux obligations d'assistance qui résultent de l'article 431 du code pénal.</a:t>
            </a:r>
          </a:p>
        </p:txBody>
      </p:sp>
    </p:spTree>
    <p:extLst>
      <p:ext uri="{BB962C8B-B14F-4D97-AF65-F5344CB8AC3E}">
        <p14:creationId xmlns:p14="http://schemas.microsoft.com/office/powerpoint/2010/main" val="32644545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D578FA-567F-4FCB-8686-537299923C47}"/>
              </a:ext>
            </a:extLst>
          </p:cNvPr>
          <p:cNvSpPr>
            <a:spLocks noGrp="1"/>
          </p:cNvSpPr>
          <p:nvPr>
            <p:ph type="title"/>
          </p:nvPr>
        </p:nvSpPr>
        <p:spPr>
          <a:xfrm>
            <a:off x="677334" y="609600"/>
            <a:ext cx="8596668" cy="845127"/>
          </a:xfrm>
        </p:spPr>
        <p:txBody>
          <a:bodyPr>
            <a:normAutofit/>
          </a:bodyPr>
          <a:lstStyle/>
          <a:p>
            <a:r>
              <a:rPr lang="fr-FR" sz="2400" b="1" dirty="0">
                <a:solidFill>
                  <a:srgbClr val="FF0000"/>
                </a:solidFill>
                <a:effectLst>
                  <a:outerShdw blurRad="38100" dist="38100" dir="2700000" algn="tl">
                    <a:srgbClr val="000000">
                      <a:alpha val="43137"/>
                    </a:srgbClr>
                  </a:outerShdw>
                </a:effectLst>
              </a:rPr>
              <a:t>C- le refus de soins opposé par le patient.</a:t>
            </a:r>
          </a:p>
        </p:txBody>
      </p:sp>
      <p:sp>
        <p:nvSpPr>
          <p:cNvPr id="3" name="Espace réservé du contenu 2">
            <a:extLst>
              <a:ext uri="{FF2B5EF4-FFF2-40B4-BE49-F238E27FC236}">
                <a16:creationId xmlns:a16="http://schemas.microsoft.com/office/drawing/2014/main" id="{2EDDC789-672B-44D0-88C5-18A20C0584E0}"/>
              </a:ext>
            </a:extLst>
          </p:cNvPr>
          <p:cNvSpPr>
            <a:spLocks noGrp="1"/>
          </p:cNvSpPr>
          <p:nvPr>
            <p:ph idx="1"/>
          </p:nvPr>
        </p:nvSpPr>
        <p:spPr>
          <a:xfrm>
            <a:off x="677334" y="1454727"/>
            <a:ext cx="8596668" cy="4586635"/>
          </a:xfrm>
        </p:spPr>
        <p:txBody>
          <a:bodyPr>
            <a:normAutofit/>
          </a:bodyPr>
          <a:lstStyle/>
          <a:p>
            <a:r>
              <a:rPr lang="fr-FR" dirty="0"/>
              <a:t>Le patient </a:t>
            </a:r>
            <a:r>
              <a:rPr lang="fr-FR" dirty="0">
                <a:solidFill>
                  <a:srgbClr val="C00000"/>
                </a:solidFill>
              </a:rPr>
              <a:t>ne commet aucune faute en soi </a:t>
            </a:r>
            <a:r>
              <a:rPr lang="fr-FR" dirty="0"/>
              <a:t>en </a:t>
            </a:r>
            <a:r>
              <a:rPr lang="fr-FR" dirty="0">
                <a:solidFill>
                  <a:srgbClr val="C00000"/>
                </a:solidFill>
              </a:rPr>
              <a:t>refusant des soins ou un traitement projeté.</a:t>
            </a:r>
          </a:p>
          <a:p>
            <a:r>
              <a:rPr lang="fr-FR" dirty="0"/>
              <a:t> </a:t>
            </a:r>
            <a:r>
              <a:rPr lang="fr-FR" b="1" dirty="0">
                <a:solidFill>
                  <a:schemeClr val="tx1"/>
                </a:solidFill>
                <a:effectLst>
                  <a:outerShdw blurRad="38100" dist="38100" dir="2700000" algn="tl">
                    <a:srgbClr val="000000">
                      <a:alpha val="43137"/>
                    </a:srgbClr>
                  </a:outerShdw>
                </a:effectLst>
              </a:rPr>
              <a:t>Car </a:t>
            </a:r>
            <a:r>
              <a:rPr lang="fr-FR" b="1" dirty="0">
                <a:solidFill>
                  <a:schemeClr val="tx1"/>
                </a:solidFill>
                <a:effectLst>
                  <a:outerShdw blurRad="38100" dist="38100" dir="2700000" algn="tl">
                    <a:srgbClr val="000000">
                      <a:alpha val="43137"/>
                    </a:srgbClr>
                  </a:outerShdw>
                </a:effectLst>
                <a:highlight>
                  <a:srgbClr val="FFFF00"/>
                </a:highlight>
              </a:rPr>
              <a:t>son droit à l'intégrité physique lui donne le droit de décider lui-même s'il consentira ou non à un traitement médical</a:t>
            </a:r>
            <a:r>
              <a:rPr lang="fr-FR" b="1" dirty="0">
                <a:solidFill>
                  <a:schemeClr val="tx1"/>
                </a:solidFill>
                <a:effectLst>
                  <a:outerShdw blurRad="38100" dist="38100" dir="2700000" algn="tl">
                    <a:srgbClr val="000000">
                      <a:alpha val="43137"/>
                    </a:srgbClr>
                  </a:outerShdw>
                </a:effectLst>
              </a:rPr>
              <a:t>. </a:t>
            </a:r>
          </a:p>
          <a:p>
            <a:pPr>
              <a:buClr>
                <a:srgbClr val="00B050"/>
              </a:buClr>
              <a:buSzPct val="137000"/>
              <a:buFont typeface="Wingdings" panose="05000000000000000000" pitchFamily="2" charset="2"/>
              <a:buChar char="v"/>
            </a:pPr>
            <a:r>
              <a:rPr lang="fr-FR" b="1" dirty="0">
                <a:solidFill>
                  <a:srgbClr val="FF0000"/>
                </a:solidFill>
                <a:effectLst>
                  <a:outerShdw blurRad="38100" dist="38100" dir="2700000" algn="tl">
                    <a:srgbClr val="000000">
                      <a:alpha val="43137"/>
                    </a:srgbClr>
                  </a:outerShdw>
                </a:effectLst>
              </a:rPr>
              <a:t>Les raisons d'un refus du traitement peuvent être fort diverses</a:t>
            </a:r>
            <a:r>
              <a:rPr lang="fr-FR" b="1" dirty="0">
                <a:solidFill>
                  <a:schemeClr val="tx1"/>
                </a:solidFill>
                <a:effectLst>
                  <a:outerShdw blurRad="38100" dist="38100" dir="2700000" algn="tl">
                    <a:srgbClr val="000000">
                      <a:alpha val="43137"/>
                    </a:srgbClr>
                  </a:outerShdw>
                </a:effectLst>
              </a:rPr>
              <a:t>: </a:t>
            </a:r>
          </a:p>
          <a:p>
            <a:pPr>
              <a:buClr>
                <a:srgbClr val="00B050"/>
              </a:buClr>
              <a:buSzPct val="137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pour certains </a:t>
            </a:r>
            <a:r>
              <a:rPr lang="fr-FR" b="1" dirty="0">
                <a:solidFill>
                  <a:srgbClr val="FF0000"/>
                </a:solidFill>
                <a:effectLst>
                  <a:outerShdw blurRad="38100" dist="38100" dir="2700000" algn="tl">
                    <a:srgbClr val="000000">
                      <a:alpha val="43137"/>
                    </a:srgbClr>
                  </a:outerShdw>
                </a:effectLst>
              </a:rPr>
              <a:t>l'utilité de l'opération </a:t>
            </a:r>
            <a:r>
              <a:rPr lang="fr-FR" b="1" dirty="0">
                <a:solidFill>
                  <a:schemeClr val="tx1"/>
                </a:solidFill>
                <a:effectLst>
                  <a:outerShdw blurRad="38100" dist="38100" dir="2700000" algn="tl">
                    <a:srgbClr val="000000">
                      <a:alpha val="43137"/>
                    </a:srgbClr>
                  </a:outerShdw>
                </a:effectLst>
              </a:rPr>
              <a:t>ne fait </a:t>
            </a:r>
            <a:r>
              <a:rPr lang="fr-FR" b="1" dirty="0">
                <a:solidFill>
                  <a:srgbClr val="FF0000"/>
                </a:solidFill>
                <a:effectLst>
                  <a:outerShdw blurRad="38100" dist="38100" dir="2700000" algn="tl">
                    <a:srgbClr val="000000">
                      <a:alpha val="43137"/>
                    </a:srgbClr>
                  </a:outerShdw>
                </a:effectLst>
              </a:rPr>
              <a:t>pas le poids face aux risques graves qui y sont liés</a:t>
            </a:r>
            <a:r>
              <a:rPr lang="fr-FR" b="1" dirty="0">
                <a:solidFill>
                  <a:schemeClr val="tx1"/>
                </a:solidFill>
                <a:effectLst>
                  <a:outerShdw blurRad="38100" dist="38100" dir="2700000" algn="tl">
                    <a:srgbClr val="000000">
                      <a:alpha val="43137"/>
                    </a:srgbClr>
                  </a:outerShdw>
                </a:effectLst>
              </a:rPr>
              <a:t>; </a:t>
            </a:r>
          </a:p>
          <a:p>
            <a:pPr>
              <a:buClr>
                <a:srgbClr val="00B050"/>
              </a:buClr>
              <a:buSzPct val="137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d'autres </a:t>
            </a:r>
            <a:r>
              <a:rPr lang="fr-FR" b="1" dirty="0">
                <a:solidFill>
                  <a:srgbClr val="FF0000"/>
                </a:solidFill>
                <a:effectLst>
                  <a:outerShdw blurRad="38100" dist="38100" dir="2700000" algn="tl">
                    <a:srgbClr val="000000">
                      <a:alpha val="43137"/>
                    </a:srgbClr>
                  </a:outerShdw>
                </a:effectLst>
              </a:rPr>
              <a:t>refusent certaines sortes de traitement sur base de convictions religieuses, par exemple, les témoins de Jéhovah</a:t>
            </a:r>
            <a:r>
              <a:rPr lang="fr-FR" b="1" dirty="0">
                <a:solidFill>
                  <a:schemeClr val="tx1"/>
                </a:solidFill>
                <a:effectLst>
                  <a:outerShdw blurRad="38100" dist="38100" dir="2700000" algn="tl">
                    <a:srgbClr val="000000">
                      <a:alpha val="43137"/>
                    </a:srgbClr>
                  </a:outerShdw>
                </a:effectLst>
              </a:rPr>
              <a:t> qui refusent les </a:t>
            </a:r>
            <a:r>
              <a:rPr lang="fr-FR" b="1" dirty="0">
                <a:solidFill>
                  <a:srgbClr val="FF0000"/>
                </a:solidFill>
                <a:effectLst>
                  <a:outerShdw blurRad="38100" dist="38100" dir="2700000" algn="tl">
                    <a:srgbClr val="000000">
                      <a:alpha val="43137"/>
                    </a:srgbClr>
                  </a:outerShdw>
                </a:effectLst>
              </a:rPr>
              <a:t>transfusions sanguines, </a:t>
            </a:r>
          </a:p>
          <a:p>
            <a:pPr>
              <a:buClr>
                <a:srgbClr val="00B050"/>
              </a:buClr>
              <a:buSzPct val="137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d'autres encore </a:t>
            </a:r>
            <a:r>
              <a:rPr lang="fr-FR" b="1" dirty="0">
                <a:solidFill>
                  <a:srgbClr val="FF0000"/>
                </a:solidFill>
                <a:effectLst>
                  <a:outerShdw blurRad="38100" dist="38100" dir="2700000" algn="tl">
                    <a:srgbClr val="000000">
                      <a:alpha val="43137"/>
                    </a:srgbClr>
                  </a:outerShdw>
                </a:effectLst>
              </a:rPr>
              <a:t>craignent les mutilations ou les désagréments </a:t>
            </a:r>
            <a:r>
              <a:rPr lang="fr-FR" b="1" dirty="0">
                <a:solidFill>
                  <a:schemeClr val="tx1"/>
                </a:solidFill>
                <a:effectLst>
                  <a:outerShdw blurRad="38100" dist="38100" dir="2700000" algn="tl">
                    <a:srgbClr val="000000">
                      <a:alpha val="43137"/>
                    </a:srgbClr>
                  </a:outerShdw>
                </a:effectLst>
              </a:rPr>
              <a:t>etc....</a:t>
            </a:r>
          </a:p>
        </p:txBody>
      </p:sp>
    </p:spTree>
    <p:extLst>
      <p:ext uri="{BB962C8B-B14F-4D97-AF65-F5344CB8AC3E}">
        <p14:creationId xmlns:p14="http://schemas.microsoft.com/office/powerpoint/2010/main" val="270491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D64B4F-1C58-4353-BC9C-A67EF2578B0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0FFEF7A-D614-440D-B2EE-44919265638A}"/>
              </a:ext>
            </a:extLst>
          </p:cNvPr>
          <p:cNvSpPr>
            <a:spLocks noGrp="1"/>
          </p:cNvSpPr>
          <p:nvPr>
            <p:ph idx="1"/>
          </p:nvPr>
        </p:nvSpPr>
        <p:spPr/>
        <p:txBody>
          <a:bodyPr>
            <a:normAutofit/>
          </a:bodyPr>
          <a:lstStyle/>
          <a:p>
            <a:pPr algn="just"/>
            <a:r>
              <a:rPr lang="fr-FR" b="1" dirty="0">
                <a:solidFill>
                  <a:srgbClr val="FF0000"/>
                </a:solidFill>
                <a:effectLst>
                  <a:outerShdw blurRad="38100" dist="38100" dir="2700000" algn="tl">
                    <a:srgbClr val="000000">
                      <a:alpha val="43137"/>
                    </a:srgbClr>
                  </a:outerShdw>
                </a:effectLst>
              </a:rPr>
              <a:t>Le médecin a alors </a:t>
            </a:r>
            <a:r>
              <a:rPr lang="fr-FR" b="1" dirty="0">
                <a:solidFill>
                  <a:srgbClr val="00B050"/>
                </a:solidFill>
                <a:effectLst>
                  <a:outerShdw blurRad="38100" dist="38100" dir="2700000" algn="tl">
                    <a:srgbClr val="000000">
                      <a:alpha val="43137"/>
                    </a:srgbClr>
                  </a:outerShdw>
                </a:effectLst>
              </a:rPr>
              <a:t>le devoir d'informer le patient des conséquences </a:t>
            </a:r>
            <a:r>
              <a:rPr lang="fr-FR" b="1" dirty="0">
                <a:solidFill>
                  <a:srgbClr val="FF0000"/>
                </a:solidFill>
                <a:effectLst>
                  <a:outerShdw blurRad="38100" dist="38100" dir="2700000" algn="tl">
                    <a:srgbClr val="000000">
                      <a:alpha val="43137"/>
                    </a:srgbClr>
                  </a:outerShdw>
                </a:effectLst>
              </a:rPr>
              <a:t>et des </a:t>
            </a:r>
            <a:r>
              <a:rPr lang="fr-FR" b="1" dirty="0">
                <a:solidFill>
                  <a:srgbClr val="00B050"/>
                </a:solidFill>
                <a:effectLst>
                  <a:outerShdw blurRad="38100" dist="38100" dir="2700000" algn="tl">
                    <a:srgbClr val="000000">
                      <a:alpha val="43137"/>
                    </a:srgbClr>
                  </a:outerShdw>
                </a:effectLst>
              </a:rPr>
              <a:t>risques</a:t>
            </a:r>
            <a:r>
              <a:rPr lang="fr-FR" b="1" dirty="0">
                <a:solidFill>
                  <a:srgbClr val="FF0000"/>
                </a:solidFill>
                <a:effectLst>
                  <a:outerShdw blurRad="38100" dist="38100" dir="2700000" algn="tl">
                    <a:srgbClr val="000000">
                      <a:alpha val="43137"/>
                    </a:srgbClr>
                  </a:outerShdw>
                </a:effectLst>
              </a:rPr>
              <a:t> possibles liés au refus du traitement</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Le médecin </a:t>
            </a:r>
            <a:r>
              <a:rPr lang="fr-FR" b="1" dirty="0">
                <a:solidFill>
                  <a:srgbClr val="FF0000"/>
                </a:solidFill>
                <a:effectLst>
                  <a:outerShdw blurRad="38100" dist="38100" dir="2700000" algn="tl">
                    <a:srgbClr val="000000">
                      <a:alpha val="43137"/>
                    </a:srgbClr>
                  </a:outerShdw>
                </a:effectLst>
              </a:rPr>
              <a:t>peut proposer éventuellement des alternatives de traitement</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En principe,</a:t>
            </a:r>
          </a:p>
          <a:p>
            <a:pPr algn="just">
              <a:buClr>
                <a:srgbClr val="00B0F0"/>
              </a:buClr>
              <a:buSzPct val="119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 </a:t>
            </a:r>
            <a:r>
              <a:rPr lang="fr-FR" b="1" dirty="0">
                <a:solidFill>
                  <a:srgbClr val="FF0000"/>
                </a:solidFill>
                <a:effectLst>
                  <a:outerShdw blurRad="38100" dist="38100" dir="2700000" algn="tl">
                    <a:srgbClr val="000000">
                      <a:alpha val="43137"/>
                    </a:srgbClr>
                  </a:outerShdw>
                </a:effectLst>
              </a:rPr>
              <a:t>une obligation d'accompagnement et de surveillance continue repose sur le médecin.</a:t>
            </a:r>
            <a:r>
              <a:rPr lang="fr-FR" b="1" dirty="0">
                <a:solidFill>
                  <a:schemeClr val="tx1"/>
                </a:solidFill>
                <a:effectLst>
                  <a:outerShdw blurRad="38100" dist="38100" dir="2700000" algn="tl">
                    <a:srgbClr val="000000">
                      <a:alpha val="43137"/>
                    </a:srgbClr>
                  </a:outerShdw>
                </a:effectLst>
              </a:rPr>
              <a:t> </a:t>
            </a:r>
          </a:p>
          <a:p>
            <a:pPr algn="just">
              <a:buClr>
                <a:srgbClr val="00B0F0"/>
              </a:buClr>
              <a:buSzPct val="119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En plus, le </a:t>
            </a:r>
            <a:r>
              <a:rPr lang="fr-FR" b="1" dirty="0">
                <a:solidFill>
                  <a:srgbClr val="FF0000"/>
                </a:solidFill>
                <a:effectLst>
                  <a:outerShdw blurRad="38100" dist="38100" dir="2700000" algn="tl">
                    <a:srgbClr val="000000">
                      <a:alpha val="43137"/>
                    </a:srgbClr>
                  </a:outerShdw>
                </a:effectLst>
              </a:rPr>
              <a:t>refus de tout traitement peut, le cas échéant, constituer une raison pour le médecin de mettre fin au contrat médical</a:t>
            </a:r>
            <a:r>
              <a:rPr lang="fr-FR" b="1" dirty="0">
                <a:solidFill>
                  <a:schemeClr val="tx1"/>
                </a:solidFill>
                <a:effectLst>
                  <a:outerShdw blurRad="38100" dist="38100" dir="2700000" algn="tl">
                    <a:srgbClr val="000000">
                      <a:alpha val="43137"/>
                    </a:srgbClr>
                  </a:outerShdw>
                </a:effectLst>
              </a:rPr>
              <a:t>. </a:t>
            </a:r>
          </a:p>
          <a:p>
            <a:pPr algn="just">
              <a:buClr>
                <a:srgbClr val="00B0F0"/>
              </a:buClr>
              <a:buSzPct val="119000"/>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Si </a:t>
            </a:r>
            <a:r>
              <a:rPr lang="fr-FR" b="1" dirty="0">
                <a:solidFill>
                  <a:srgbClr val="FF0000"/>
                </a:solidFill>
                <a:effectLst>
                  <a:outerShdw blurRad="38100" dist="38100" dir="2700000" algn="tl">
                    <a:srgbClr val="000000">
                      <a:alpha val="43137"/>
                    </a:srgbClr>
                  </a:outerShdw>
                </a:effectLst>
              </a:rPr>
              <a:t>un dommage découle du refus du traitement, le patient doit alors le supporter lui-même, sauf si le médecin a également commis une faute</a:t>
            </a:r>
            <a:endParaRPr lang="fr-FR" b="1" dirty="0">
              <a:solidFill>
                <a:schemeClr val="tx1"/>
              </a:solidFill>
              <a:effectLst>
                <a:outerShdw blurRad="38100" dist="38100" dir="2700000" algn="tl">
                  <a:srgbClr val="000000">
                    <a:alpha val="43137"/>
                  </a:srgbClr>
                </a:outerShdw>
              </a:effectLst>
            </a:endParaRPr>
          </a:p>
          <a:p>
            <a:endParaRPr lang="fr-FR" dirty="0"/>
          </a:p>
        </p:txBody>
      </p:sp>
    </p:spTree>
    <p:extLst>
      <p:ext uri="{BB962C8B-B14F-4D97-AF65-F5344CB8AC3E}">
        <p14:creationId xmlns:p14="http://schemas.microsoft.com/office/powerpoint/2010/main" val="2095030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47FE55-F587-4645-B104-BC1C6F60A77C}"/>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15AF881-C444-49AD-84D7-263CDF241723}"/>
              </a:ext>
            </a:extLst>
          </p:cNvPr>
          <p:cNvSpPr>
            <a:spLocks noGrp="1"/>
          </p:cNvSpPr>
          <p:nvPr>
            <p:ph idx="1"/>
          </p:nvPr>
        </p:nvSpPr>
        <p:spPr>
          <a:xfrm>
            <a:off x="677334" y="2160589"/>
            <a:ext cx="8596668" cy="4697411"/>
          </a:xfrm>
        </p:spPr>
        <p:txBody>
          <a:bodyPr>
            <a:normAutofit fontScale="92500" lnSpcReduction="20000"/>
          </a:bodyPr>
          <a:lstStyle/>
          <a:p>
            <a:pPr algn="just"/>
            <a:r>
              <a:rPr lang="fr-FR" b="1" dirty="0">
                <a:solidFill>
                  <a:schemeClr val="tx1"/>
                </a:solidFill>
                <a:effectLst>
                  <a:outerShdw blurRad="38100" dist="38100" dir="2700000" algn="tl">
                    <a:srgbClr val="000000">
                      <a:alpha val="43137"/>
                    </a:srgbClr>
                  </a:outerShdw>
                </a:effectLst>
                <a:highlight>
                  <a:srgbClr val="FFFF00"/>
                </a:highlight>
              </a:rPr>
              <a:t>Selon l'article 30 du code marocain de déontologie médicale : </a:t>
            </a:r>
          </a:p>
          <a:p>
            <a:pPr algn="just"/>
            <a:r>
              <a:rPr lang="fr-FR" b="1" dirty="0">
                <a:solidFill>
                  <a:srgbClr val="C00000"/>
                </a:solidFill>
                <a:effectLst>
                  <a:outerShdw blurRad="38100" dist="38100" dir="2700000" algn="tl">
                    <a:srgbClr val="000000">
                      <a:alpha val="43137"/>
                    </a:srgbClr>
                  </a:outerShdw>
                </a:effectLst>
              </a:rPr>
              <a:t>«Après avoir établi un </a:t>
            </a:r>
            <a:r>
              <a:rPr lang="fr-FR" b="1" dirty="0">
                <a:solidFill>
                  <a:srgbClr val="C00000"/>
                </a:solidFill>
                <a:effectLst>
                  <a:outerShdw blurRad="38100" dist="38100" dir="2700000" algn="tl">
                    <a:srgbClr val="000000">
                      <a:alpha val="43137"/>
                    </a:srgbClr>
                  </a:outerShdw>
                </a:effectLst>
                <a:highlight>
                  <a:srgbClr val="FFFF00"/>
                </a:highlight>
              </a:rPr>
              <a:t>diagnostic ferme comportant une décision sérieuse</a:t>
            </a:r>
            <a:r>
              <a:rPr lang="fr-FR" b="1" dirty="0">
                <a:solidFill>
                  <a:srgbClr val="C00000"/>
                </a:solidFill>
                <a:effectLst>
                  <a:outerShdw blurRad="38100" dist="38100" dir="2700000" algn="tl">
                    <a:srgbClr val="000000">
                      <a:alpha val="43137"/>
                    </a:srgbClr>
                  </a:outerShdw>
                </a:effectLst>
              </a:rPr>
              <a:t>, surtout si la vie du malade est en danger, </a:t>
            </a:r>
            <a:r>
              <a:rPr lang="fr-FR" b="1" dirty="0">
                <a:solidFill>
                  <a:srgbClr val="C00000"/>
                </a:solidFill>
                <a:effectLst>
                  <a:outerShdw blurRad="38100" dist="38100" dir="2700000" algn="tl">
                    <a:srgbClr val="000000">
                      <a:alpha val="43137"/>
                    </a:srgbClr>
                  </a:outerShdw>
                </a:effectLst>
                <a:highlight>
                  <a:srgbClr val="FFFF00"/>
                </a:highlight>
              </a:rPr>
              <a:t>un médecin doit s'efforcer d'imposer l'exécution de sa décision. </a:t>
            </a:r>
            <a:r>
              <a:rPr lang="fr-FR" b="1" dirty="0">
                <a:solidFill>
                  <a:srgbClr val="C00000"/>
                </a:solidFill>
                <a:effectLst>
                  <a:outerShdw blurRad="38100" dist="38100" dir="2700000" algn="tl">
                    <a:srgbClr val="000000">
                      <a:alpha val="43137"/>
                    </a:srgbClr>
                  </a:outerShdw>
                </a:effectLst>
              </a:rPr>
              <a:t>En cas de refus, </a:t>
            </a:r>
            <a:r>
              <a:rPr lang="fr-FR" b="1" dirty="0">
                <a:solidFill>
                  <a:srgbClr val="C00000"/>
                </a:solidFill>
                <a:effectLst>
                  <a:outerShdw blurRad="38100" dist="38100" dir="2700000" algn="tl">
                    <a:srgbClr val="000000">
                      <a:alpha val="43137"/>
                    </a:srgbClr>
                  </a:outerShdw>
                </a:effectLst>
                <a:highlight>
                  <a:srgbClr val="FFFF00"/>
                </a:highlight>
              </a:rPr>
              <a:t>il peut cesser ses soins </a:t>
            </a:r>
            <a:r>
              <a:rPr lang="fr-FR" b="1" dirty="0">
                <a:solidFill>
                  <a:srgbClr val="C00000"/>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Dans le cadre de </a:t>
            </a:r>
            <a:r>
              <a:rPr lang="fr-FR" b="1" dirty="0">
                <a:solidFill>
                  <a:schemeClr val="tx1"/>
                </a:solidFill>
                <a:effectLst>
                  <a:outerShdw blurRad="38100" dist="38100" dir="2700000" algn="tl">
                    <a:srgbClr val="000000">
                      <a:alpha val="43137"/>
                    </a:srgbClr>
                  </a:outerShdw>
                </a:effectLst>
                <a:highlight>
                  <a:srgbClr val="FFFF00"/>
                </a:highlight>
              </a:rPr>
              <a:t>l'avortement thérapeutique le code de déontologie médical rappelle également dans son article 32 </a:t>
            </a:r>
            <a:r>
              <a:rPr lang="fr-FR" b="1" dirty="0">
                <a:solidFill>
                  <a:schemeClr val="tx1"/>
                </a:solidFill>
                <a:effectLst>
                  <a:outerShdw blurRad="38100" dist="38100" dir="2700000" algn="tl">
                    <a:srgbClr val="000000">
                      <a:alpha val="43137"/>
                    </a:srgbClr>
                  </a:outerShdw>
                </a:effectLst>
              </a:rPr>
              <a:t>qu’: </a:t>
            </a:r>
          </a:p>
          <a:p>
            <a:pPr algn="just"/>
            <a:r>
              <a:rPr lang="fr-FR" b="1" dirty="0">
                <a:solidFill>
                  <a:schemeClr val="tx1"/>
                </a:solidFill>
                <a:effectLst>
                  <a:outerShdw blurRad="38100" dist="38100" dir="2700000" algn="tl">
                    <a:srgbClr val="000000">
                      <a:alpha val="43137"/>
                    </a:srgbClr>
                  </a:outerShdw>
                </a:effectLst>
              </a:rPr>
              <a:t>«... </a:t>
            </a:r>
            <a:r>
              <a:rPr lang="fr-FR" b="1" dirty="0">
                <a:solidFill>
                  <a:srgbClr val="C00000"/>
                </a:solidFill>
                <a:effectLst>
                  <a:outerShdw blurRad="38100" dist="38100" dir="2700000" algn="tl">
                    <a:srgbClr val="000000">
                      <a:alpha val="43137"/>
                    </a:srgbClr>
                  </a:outerShdw>
                </a:effectLst>
              </a:rPr>
              <a:t>en cas </a:t>
            </a:r>
            <a:r>
              <a:rPr lang="fr-FR" b="1" dirty="0">
                <a:solidFill>
                  <a:srgbClr val="C00000"/>
                </a:solidFill>
                <a:effectLst>
                  <a:outerShdw blurRad="38100" dist="38100" dir="2700000" algn="tl">
                    <a:srgbClr val="000000">
                      <a:alpha val="43137"/>
                    </a:srgbClr>
                  </a:outerShdw>
                </a:effectLst>
                <a:highlight>
                  <a:srgbClr val="FFFF00"/>
                </a:highlight>
              </a:rPr>
              <a:t>d'indication d'avortement thérapeutique </a:t>
            </a:r>
            <a:r>
              <a:rPr lang="fr-FR" b="1" dirty="0">
                <a:solidFill>
                  <a:srgbClr val="C00000"/>
                </a:solidFill>
                <a:effectLst>
                  <a:outerShdw blurRad="38100" dist="38100" dir="2700000" algn="tl">
                    <a:srgbClr val="000000">
                      <a:alpha val="43137"/>
                    </a:srgbClr>
                  </a:outerShdw>
                </a:effectLst>
              </a:rPr>
              <a:t>et </a:t>
            </a:r>
            <a:r>
              <a:rPr lang="fr-FR" b="1" dirty="0">
                <a:solidFill>
                  <a:srgbClr val="C00000"/>
                </a:solidFill>
                <a:effectLst>
                  <a:outerShdw blurRad="38100" dist="38100" dir="2700000" algn="tl">
                    <a:srgbClr val="000000">
                      <a:alpha val="43137"/>
                    </a:srgbClr>
                  </a:outerShdw>
                </a:effectLst>
                <a:highlight>
                  <a:srgbClr val="FFFF00"/>
                </a:highlight>
              </a:rPr>
              <a:t>hors le cas d'extrême urgence </a:t>
            </a:r>
            <a:r>
              <a:rPr lang="fr-FR" b="1" dirty="0">
                <a:solidFill>
                  <a:srgbClr val="C00000"/>
                </a:solidFill>
                <a:effectLst>
                  <a:outerShdw blurRad="38100" dist="38100" dir="2700000" algn="tl">
                    <a:srgbClr val="000000">
                      <a:alpha val="43137"/>
                    </a:srgbClr>
                  </a:outerShdw>
                </a:effectLst>
              </a:rPr>
              <a:t>...si la malade, </a:t>
            </a:r>
            <a:r>
              <a:rPr lang="fr-FR" b="1" dirty="0">
                <a:solidFill>
                  <a:srgbClr val="C00000"/>
                </a:solidFill>
                <a:effectLst>
                  <a:outerShdw blurRad="38100" dist="38100" dir="2700000" algn="tl">
                    <a:srgbClr val="000000">
                      <a:alpha val="43137"/>
                    </a:srgbClr>
                  </a:outerShdw>
                </a:effectLst>
                <a:highlight>
                  <a:srgbClr val="FFFF00"/>
                </a:highlight>
              </a:rPr>
              <a:t>dûment prévenue de la gravité du cas</a:t>
            </a:r>
            <a:r>
              <a:rPr lang="fr-FR" b="1" dirty="0">
                <a:solidFill>
                  <a:srgbClr val="C00000"/>
                </a:solidFill>
                <a:effectLst>
                  <a:outerShdw blurRad="38100" dist="38100" dir="2700000" algn="tl">
                    <a:srgbClr val="000000">
                      <a:alpha val="43137"/>
                    </a:srgbClr>
                  </a:outerShdw>
                </a:effectLst>
              </a:rPr>
              <a:t>, refuse </a:t>
            </a:r>
            <a:r>
              <a:rPr lang="fr-FR" b="1" dirty="0">
                <a:solidFill>
                  <a:srgbClr val="C00000"/>
                </a:solidFill>
                <a:effectLst>
                  <a:outerShdw blurRad="38100" dist="38100" dir="2700000" algn="tl">
                    <a:srgbClr val="000000">
                      <a:alpha val="43137"/>
                    </a:srgbClr>
                  </a:outerShdw>
                </a:effectLst>
                <a:highlight>
                  <a:srgbClr val="FFFF00"/>
                </a:highlight>
              </a:rPr>
              <a:t>l'intervention, le médecin doit s'incliner devant la volonté librement exprimée de la malade ». </a:t>
            </a:r>
          </a:p>
          <a:p>
            <a:pPr algn="just"/>
            <a:r>
              <a:rPr lang="fr-FR" b="1" dirty="0">
                <a:solidFill>
                  <a:schemeClr val="tx1"/>
                </a:solidFill>
                <a:effectLst>
                  <a:outerShdw blurRad="38100" dist="38100" dir="2700000" algn="tl">
                    <a:srgbClr val="000000">
                      <a:alpha val="43137"/>
                    </a:srgbClr>
                  </a:outerShdw>
                </a:effectLst>
              </a:rPr>
              <a:t>- </a:t>
            </a:r>
            <a:r>
              <a:rPr lang="fr-FR" b="1" dirty="0">
                <a:solidFill>
                  <a:srgbClr val="0070C0"/>
                </a:solidFill>
                <a:effectLst>
                  <a:outerShdw blurRad="38100" dist="38100" dir="2700000" algn="tl">
                    <a:srgbClr val="000000">
                      <a:alpha val="43137"/>
                    </a:srgbClr>
                  </a:outerShdw>
                </a:effectLst>
              </a:rPr>
              <a:t>l'égalité d 'accès au service public </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cela signifie </a:t>
            </a:r>
            <a:r>
              <a:rPr lang="fr-FR" b="1" dirty="0">
                <a:solidFill>
                  <a:srgbClr val="C00000"/>
                </a:solidFill>
                <a:effectLst>
                  <a:outerShdw blurRad="38100" dist="38100" dir="2700000" algn="tl">
                    <a:srgbClr val="000000">
                      <a:alpha val="43137"/>
                    </a:srgbClr>
                  </a:outerShdw>
                </a:effectLst>
              </a:rPr>
              <a:t>que toute personne justifiant de la nécessité d 'une hospitalisation à droit à ce que son admission soit prononcée par le Directeur de l'Etablissement ;</a:t>
            </a:r>
          </a:p>
          <a:p>
            <a:pPr algn="just"/>
            <a:r>
              <a:rPr lang="fr-FR" b="1" dirty="0">
                <a:solidFill>
                  <a:schemeClr val="tx1"/>
                </a:solidFill>
                <a:effectLst>
                  <a:outerShdw blurRad="38100" dist="38100" dir="2700000" algn="tl">
                    <a:srgbClr val="000000">
                      <a:alpha val="43137"/>
                    </a:srgbClr>
                  </a:outerShdw>
                </a:effectLst>
              </a:rPr>
              <a:t>-</a:t>
            </a:r>
            <a:r>
              <a:rPr lang="fr-FR" b="1" dirty="0">
                <a:solidFill>
                  <a:srgbClr val="C00000"/>
                </a:solidFill>
                <a:effectLst>
                  <a:outerShdw blurRad="38100" dist="38100" dir="2700000" algn="tl">
                    <a:srgbClr val="000000">
                      <a:alpha val="43137"/>
                    </a:srgbClr>
                  </a:outerShdw>
                </a:effectLst>
              </a:rPr>
              <a:t>l'égalité de traitement  qui vise la non discrimination entre les usagers à raison de leurs convictions, appartenance syndicale ou politique, de leur race etc.....</a:t>
            </a:r>
          </a:p>
        </p:txBody>
      </p:sp>
    </p:spTree>
    <p:extLst>
      <p:ext uri="{BB962C8B-B14F-4D97-AF65-F5344CB8AC3E}">
        <p14:creationId xmlns:p14="http://schemas.microsoft.com/office/powerpoint/2010/main" val="977735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1E7CF5-7480-40BA-A771-D843791745AC}"/>
              </a:ext>
            </a:extLst>
          </p:cNvPr>
          <p:cNvSpPr>
            <a:spLocks noGrp="1"/>
          </p:cNvSpPr>
          <p:nvPr>
            <p:ph type="title"/>
          </p:nvPr>
        </p:nvSpPr>
        <p:spPr>
          <a:xfrm>
            <a:off x="1295402" y="982132"/>
            <a:ext cx="9601196" cy="403323"/>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F58CF482-7E07-4347-B4DB-204A5E86C749}"/>
              </a:ext>
            </a:extLst>
          </p:cNvPr>
          <p:cNvSpPr>
            <a:spLocks noGrp="1"/>
          </p:cNvSpPr>
          <p:nvPr>
            <p:ph idx="1"/>
          </p:nvPr>
        </p:nvSpPr>
        <p:spPr>
          <a:xfrm>
            <a:off x="1295401" y="1662544"/>
            <a:ext cx="9601196" cy="5084619"/>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Par ailleurs, ces dernières années, le Maroc a connu l'adoption d'une nouvelle</a:t>
            </a:r>
          </a:p>
          <a:p>
            <a:pPr algn="just"/>
            <a:r>
              <a:rPr lang="fr-FR" b="1" i="1" u="sng" dirty="0">
                <a:solidFill>
                  <a:schemeClr val="tx1"/>
                </a:solidFill>
                <a:effectLst>
                  <a:outerShdw blurRad="38100" dist="38100" dir="2700000" algn="tl">
                    <a:srgbClr val="000000">
                      <a:alpha val="43137"/>
                    </a:srgbClr>
                  </a:outerShdw>
                </a:effectLst>
                <a:highlight>
                  <a:srgbClr val="FFFF00"/>
                </a:highlight>
              </a:rPr>
              <a:t>Constitution en 2011  dans son article 31 la nouvelle constitution est </a:t>
            </a:r>
            <a:r>
              <a:rPr lang="fr-FR" b="1" i="1" u="sng" dirty="0">
                <a:solidFill>
                  <a:srgbClr val="00B050"/>
                </a:solidFill>
                <a:effectLst>
                  <a:outerShdw blurRad="38100" dist="38100" dir="2700000" algn="tl">
                    <a:srgbClr val="000000">
                      <a:alpha val="43137"/>
                    </a:srgbClr>
                  </a:outerShdw>
                </a:effectLst>
              </a:rPr>
              <a:t>à ce propos </a:t>
            </a:r>
            <a:r>
              <a:rPr lang="fr-FR" b="1" i="1" u="sng" dirty="0">
                <a:solidFill>
                  <a:srgbClr val="002060"/>
                </a:solidFill>
                <a:effectLst>
                  <a:outerShdw blurRad="38100" dist="38100" dir="2700000" algn="tl">
                    <a:srgbClr val="000000">
                      <a:alpha val="43137"/>
                    </a:srgbClr>
                  </a:outerShdw>
                </a:effectLst>
                <a:highlight>
                  <a:srgbClr val="00FFFF"/>
                </a:highlight>
              </a:rPr>
              <a:t>plus clair puisqu'il spécifie que:</a:t>
            </a:r>
          </a:p>
          <a:p>
            <a:pPr algn="just"/>
            <a:r>
              <a:rPr lang="fr-FR" b="1" i="1" dirty="0">
                <a:solidFill>
                  <a:schemeClr val="tx1"/>
                </a:solidFill>
                <a:effectLst>
                  <a:outerShdw blurRad="38100" dist="38100" dir="2700000" algn="tl">
                    <a:srgbClr val="000000">
                      <a:alpha val="43137"/>
                    </a:srgbClr>
                  </a:outerShdw>
                </a:effectLst>
              </a:rPr>
              <a:t> l'Etat, les établissements publics et les collectivités territoriales œuvrent à la mobilisation de tous les moyens à disposition pour </a:t>
            </a:r>
            <a:r>
              <a:rPr lang="fr-FR" b="1" i="1" dirty="0">
                <a:solidFill>
                  <a:schemeClr val="tx1"/>
                </a:solidFill>
                <a:effectLst>
                  <a:outerShdw blurRad="38100" dist="38100" dir="2700000" algn="tl">
                    <a:srgbClr val="000000">
                      <a:alpha val="43137"/>
                    </a:srgbClr>
                  </a:outerShdw>
                </a:effectLst>
                <a:highlight>
                  <a:srgbClr val="FFFF00"/>
                </a:highlight>
              </a:rPr>
              <a:t>faciliter l'égal accès des citoyennes et citoyens aux conditions leur permettant de jouir des droits </a:t>
            </a:r>
            <a:r>
              <a:rPr lang="fr-FR" b="1" i="1" dirty="0">
                <a:solidFill>
                  <a:schemeClr val="tx1"/>
                </a:solidFill>
                <a:effectLst>
                  <a:outerShdw blurRad="38100" dist="38100" dir="2700000" algn="tl">
                    <a:srgbClr val="000000">
                      <a:alpha val="43137"/>
                    </a:srgbClr>
                  </a:outerShdw>
                </a:effectLst>
              </a:rPr>
              <a:t>: aux soins, à la protection sociale, à la couverture médicale …</a:t>
            </a:r>
          </a:p>
          <a:p>
            <a:pPr algn="just"/>
            <a:r>
              <a:rPr lang="fr-FR" b="1" dirty="0">
                <a:solidFill>
                  <a:schemeClr val="tx1"/>
                </a:solidFill>
                <a:effectLst>
                  <a:outerShdw blurRad="38100" dist="38100" dir="2700000" algn="tl">
                    <a:srgbClr val="000000">
                      <a:alpha val="43137"/>
                    </a:srgbClr>
                  </a:outerShdw>
                </a:effectLst>
                <a:highlight>
                  <a:srgbClr val="00FFFF"/>
                </a:highlight>
              </a:rPr>
              <a:t>Quant </a:t>
            </a:r>
            <a:r>
              <a:rPr lang="fr-FR" b="1" dirty="0">
                <a:solidFill>
                  <a:srgbClr val="FF0000"/>
                </a:solidFill>
                <a:effectLst>
                  <a:outerShdw blurRad="38100" dist="38100" dir="2700000" algn="tl">
                    <a:srgbClr val="000000">
                      <a:alpha val="43137"/>
                    </a:srgbClr>
                  </a:outerShdw>
                </a:effectLst>
                <a:highlight>
                  <a:srgbClr val="00FFFF"/>
                </a:highlight>
              </a:rPr>
              <a:t>au lois reconnaissantes ce droit à la santé</a:t>
            </a:r>
            <a:r>
              <a:rPr lang="fr-FR" b="1" dirty="0">
                <a:solidFill>
                  <a:schemeClr val="tx1"/>
                </a:solidFill>
                <a:effectLst>
                  <a:outerShdw blurRad="38100" dist="38100" dir="2700000" algn="tl">
                    <a:srgbClr val="000000">
                      <a:alpha val="43137"/>
                    </a:srgbClr>
                  </a:outerShdw>
                </a:effectLst>
                <a:highlight>
                  <a:srgbClr val="00FFFF"/>
                </a:highlight>
              </a:rPr>
              <a:t>. Il s 'agit </a:t>
            </a:r>
            <a:r>
              <a:rPr lang="fr-FR" b="1" dirty="0">
                <a:solidFill>
                  <a:srgbClr val="FF0000"/>
                </a:solidFill>
                <a:effectLst>
                  <a:outerShdw blurRad="38100" dist="38100" dir="2700000" algn="tl">
                    <a:srgbClr val="000000">
                      <a:alpha val="43137"/>
                    </a:srgbClr>
                  </a:outerShdw>
                </a:effectLst>
                <a:highlight>
                  <a:srgbClr val="00FFFF"/>
                </a:highlight>
              </a:rPr>
              <a:t>de la loi 65-00 portant code de la</a:t>
            </a:r>
            <a:r>
              <a:rPr lang="fr-FR" b="1" dirty="0">
                <a:solidFill>
                  <a:srgbClr val="FF0000"/>
                </a:solidFill>
                <a:effectLst>
                  <a:outerShdw blurRad="38100" dist="38100" dir="2700000" algn="tl">
                    <a:srgbClr val="000000">
                      <a:alpha val="43137"/>
                    </a:srgbClr>
                  </a:outerShdw>
                </a:effectLst>
              </a:rPr>
              <a:t> couverture médicale de base</a:t>
            </a:r>
            <a:r>
              <a:rPr lang="fr-FR" b="1" dirty="0">
                <a:solidFill>
                  <a:schemeClr val="tx1"/>
                </a:solidFill>
                <a:effectLst>
                  <a:outerShdw blurRad="38100" dist="38100" dir="2700000" algn="tl">
                    <a:srgbClr val="000000">
                      <a:alpha val="43137"/>
                    </a:srgbClr>
                  </a:outerShdw>
                </a:effectLst>
              </a:rPr>
              <a:t>, qui affirme dans son préambule : </a:t>
            </a:r>
          </a:p>
          <a:p>
            <a:pPr algn="just"/>
            <a:r>
              <a:rPr lang="fr-FR" b="1" dirty="0">
                <a:solidFill>
                  <a:schemeClr val="tx1"/>
                </a:solidFill>
                <a:effectLst>
                  <a:outerShdw blurRad="38100" dist="38100" dir="2700000" algn="tl">
                    <a:srgbClr val="000000">
                      <a:alpha val="43137"/>
                    </a:srgbClr>
                  </a:outerShdw>
                </a:effectLst>
              </a:rPr>
              <a:t>« ...la protection de la santé implique pour l'Etat , </a:t>
            </a:r>
            <a:r>
              <a:rPr lang="fr-FR" b="1" dirty="0">
                <a:solidFill>
                  <a:schemeClr val="tx1"/>
                </a:solidFill>
                <a:effectLst>
                  <a:outerShdw blurRad="38100" dist="38100" dir="2700000" algn="tl">
                    <a:srgbClr val="000000">
                      <a:alpha val="43137"/>
                    </a:srgbClr>
                  </a:outerShdw>
                </a:effectLst>
                <a:highlight>
                  <a:srgbClr val="FFFF00"/>
                </a:highlight>
              </a:rPr>
              <a:t>l'engagement d'assurer gratuitement les prestations de santé préventive à l'ensemble des citoyens </a:t>
            </a:r>
            <a:r>
              <a:rPr lang="fr-FR" b="1" dirty="0">
                <a:solidFill>
                  <a:schemeClr val="tx1"/>
                </a:solidFill>
                <a:effectLst>
                  <a:outerShdw blurRad="38100" dist="38100" dir="2700000" algn="tl">
                    <a:srgbClr val="000000">
                      <a:alpha val="43137"/>
                    </a:srgbClr>
                  </a:outerShdw>
                </a:effectLst>
              </a:rPr>
              <a:t>à titre </a:t>
            </a:r>
            <a:r>
              <a:rPr lang="fr-FR" b="1" dirty="0">
                <a:solidFill>
                  <a:schemeClr val="tx1"/>
                </a:solidFill>
                <a:effectLst>
                  <a:outerShdw blurRad="38100" dist="38100" dir="2700000" algn="tl">
                    <a:srgbClr val="000000">
                      <a:alpha val="43137"/>
                    </a:srgbClr>
                  </a:outerShdw>
                </a:effectLst>
                <a:highlight>
                  <a:srgbClr val="FFFF00"/>
                </a:highlight>
              </a:rPr>
              <a:t>individuel et collectif</a:t>
            </a:r>
            <a:r>
              <a:rPr lang="fr-FR" b="1" dirty="0">
                <a:solidFill>
                  <a:schemeClr val="tx1"/>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highlight>
                  <a:srgbClr val="FFFF00"/>
                </a:highlight>
              </a:rPr>
              <a:t>l'organisation d'une offre de soins de qualité répartie harmonieusement sur le territoire</a:t>
            </a:r>
            <a:r>
              <a:rPr lang="fr-FR" b="1" dirty="0">
                <a:solidFill>
                  <a:schemeClr val="tx1"/>
                </a:solidFill>
                <a:effectLst>
                  <a:outerShdw blurRad="38100" dist="38100" dir="2700000" algn="tl">
                    <a:srgbClr val="000000">
                      <a:alpha val="43137"/>
                    </a:srgbClr>
                  </a:outerShdw>
                </a:effectLst>
              </a:rPr>
              <a:t> ...afin de concrétiser l'engagement de l'Etat ,qui consacre </a:t>
            </a:r>
            <a:r>
              <a:rPr lang="fr-FR" b="1" dirty="0">
                <a:solidFill>
                  <a:schemeClr val="tx1"/>
                </a:solidFill>
                <a:effectLst>
                  <a:outerShdw blurRad="38100" dist="38100" dir="2700000" algn="tl">
                    <a:srgbClr val="000000">
                      <a:alpha val="43137"/>
                    </a:srgbClr>
                  </a:outerShdw>
                </a:effectLst>
                <a:highlight>
                  <a:srgbClr val="FFFF00"/>
                </a:highlight>
              </a:rPr>
              <a:t>le principe du droit à la santé </a:t>
            </a:r>
            <a:r>
              <a:rPr lang="fr-FR" b="1" dirty="0">
                <a:solidFill>
                  <a:schemeClr val="tx1"/>
                </a:solidFill>
                <a:effectLst>
                  <a:outerShdw blurRad="38100" dist="38100" dir="2700000" algn="tl">
                    <a:srgbClr val="000000">
                      <a:alpha val="43137"/>
                    </a:srgbClr>
                  </a:outerShdw>
                </a:effectLst>
              </a:rPr>
              <a:t>tel que prévu par les conventions internationales, la présente loi constitue le parachèvement de l'expérience du Maroc en matière de couverture médicale . »</a:t>
            </a:r>
          </a:p>
          <a:p>
            <a:pPr marL="0" indent="0">
              <a:buNone/>
            </a:pPr>
            <a:endParaRPr lang="fr-FR" dirty="0"/>
          </a:p>
        </p:txBody>
      </p:sp>
    </p:spTree>
    <p:extLst>
      <p:ext uri="{BB962C8B-B14F-4D97-AF65-F5344CB8AC3E}">
        <p14:creationId xmlns:p14="http://schemas.microsoft.com/office/powerpoint/2010/main" val="2584792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E1ED72-864F-4C24-82E3-B58C2B0A876F}"/>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D424281D-718F-44BD-9A71-EB084C3AA313}"/>
              </a:ext>
            </a:extLst>
          </p:cNvPr>
          <p:cNvSpPr>
            <a:spLocks noGrp="1"/>
          </p:cNvSpPr>
          <p:nvPr>
            <p:ph idx="1"/>
          </p:nvPr>
        </p:nvSpPr>
        <p:spPr/>
        <p:txBody>
          <a:bodyPr/>
          <a:lstStyle/>
          <a:p>
            <a:pPr algn="just"/>
            <a:r>
              <a:rPr lang="fr-FR" b="1" dirty="0">
                <a:solidFill>
                  <a:schemeClr val="tx1"/>
                </a:solidFill>
                <a:effectLst>
                  <a:outerShdw blurRad="38100" dist="38100" dir="2700000" algn="tl">
                    <a:srgbClr val="000000">
                      <a:alpha val="43137"/>
                    </a:srgbClr>
                  </a:outerShdw>
                </a:effectLst>
              </a:rPr>
              <a:t>En outre, </a:t>
            </a:r>
            <a:r>
              <a:rPr lang="fr-FR" b="1" dirty="0">
                <a:solidFill>
                  <a:schemeClr val="tx1"/>
                </a:solidFill>
                <a:effectLst>
                  <a:outerShdw blurRad="38100" dist="38100" dir="2700000" algn="tl">
                    <a:srgbClr val="000000">
                      <a:alpha val="43137"/>
                    </a:srgbClr>
                  </a:outerShdw>
                </a:effectLst>
                <a:highlight>
                  <a:srgbClr val="FFFF00"/>
                </a:highlight>
              </a:rPr>
              <a:t>l'intérêt accordé par le Maroc au droit à la santé est illustré par le mot d'ordre mobilisateur et fédérateur lancé par le premier ministre EL FASSI au colloque national sur la stratégie de la santé 2008-2012</a:t>
            </a:r>
            <a:r>
              <a:rPr lang="fr-FR" b="1" dirty="0">
                <a:solidFill>
                  <a:schemeClr val="tx1"/>
                </a:solidFill>
                <a:effectLst>
                  <a:outerShdw blurRad="38100" dist="38100" dir="2700000" algn="tl">
                    <a:srgbClr val="000000">
                      <a:alpha val="43137"/>
                    </a:srgbClr>
                  </a:outerShdw>
                </a:effectLst>
              </a:rPr>
              <a:t>, en ces termes : </a:t>
            </a:r>
          </a:p>
          <a:p>
            <a:pPr algn="just"/>
            <a:r>
              <a:rPr lang="fr-FR" b="1" dirty="0">
                <a:solidFill>
                  <a:schemeClr val="tx1"/>
                </a:solidFill>
                <a:effectLst>
                  <a:outerShdw blurRad="38100" dist="38100" dir="2700000" algn="tl">
                    <a:srgbClr val="000000">
                      <a:alpha val="43137"/>
                    </a:srgbClr>
                  </a:outerShdw>
                </a:effectLst>
              </a:rPr>
              <a:t>« Il ne saurait y avoir de stratégie efficiente, </a:t>
            </a:r>
            <a:r>
              <a:rPr lang="fr-FR" b="1" dirty="0">
                <a:solidFill>
                  <a:schemeClr val="tx1"/>
                </a:solidFill>
                <a:effectLst>
                  <a:outerShdw blurRad="38100" dist="38100" dir="2700000" algn="tl">
                    <a:srgbClr val="000000">
                      <a:alpha val="43137"/>
                    </a:srgbClr>
                  </a:outerShdw>
                </a:effectLst>
                <a:highlight>
                  <a:srgbClr val="00FFFF"/>
                </a:highlight>
              </a:rPr>
              <a:t>sans le plein exercice du droit à la santé pour tous </a:t>
            </a:r>
            <a:r>
              <a:rPr lang="fr-FR" b="1" dirty="0">
                <a:solidFill>
                  <a:schemeClr val="tx1"/>
                </a:solidFill>
                <a:effectLst>
                  <a:outerShdw blurRad="38100" dist="38100" dir="2700000" algn="tl">
                    <a:srgbClr val="000000">
                      <a:alpha val="43137"/>
                    </a:srgbClr>
                  </a:outerShdw>
                </a:effectLst>
              </a:rPr>
              <a:t>et </a:t>
            </a:r>
            <a:r>
              <a:rPr lang="fr-FR" b="1" dirty="0">
                <a:solidFill>
                  <a:schemeClr val="tx1"/>
                </a:solidFill>
                <a:effectLst>
                  <a:outerShdw blurRad="38100" dist="38100" dir="2700000" algn="tl">
                    <a:srgbClr val="000000">
                      <a:alpha val="43137"/>
                    </a:srgbClr>
                  </a:outerShdw>
                </a:effectLst>
                <a:highlight>
                  <a:srgbClr val="00FFFF"/>
                </a:highlight>
              </a:rPr>
              <a:t>il ne saurait y avoir d'application de ce principe universel sans une mobilisation tous azimuts de tous les acteurs et partenaires publics, privés et associatifs</a:t>
            </a:r>
            <a:r>
              <a:rPr lang="fr-FR" b="1" dirty="0">
                <a:solidFill>
                  <a:schemeClr val="tx1"/>
                </a:solidFill>
                <a:effectLst>
                  <a:outerShdw blurRad="38100" dist="38100" dir="2700000" algn="tl">
                    <a:srgbClr val="000000">
                      <a:alpha val="43137"/>
                    </a:srgbClr>
                  </a:outerShdw>
                </a:effectLst>
              </a:rPr>
              <a:t>, pour traduire les politiques dans les faits. »</a:t>
            </a:r>
          </a:p>
          <a:p>
            <a:endParaRPr lang="fr-FR" dirty="0"/>
          </a:p>
        </p:txBody>
      </p:sp>
    </p:spTree>
    <p:extLst>
      <p:ext uri="{BB962C8B-B14F-4D97-AF65-F5344CB8AC3E}">
        <p14:creationId xmlns:p14="http://schemas.microsoft.com/office/powerpoint/2010/main" val="3715692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F6753E-8A12-4201-A86A-598A23F28B08}"/>
              </a:ext>
            </a:extLst>
          </p:cNvPr>
          <p:cNvSpPr>
            <a:spLocks noGrp="1"/>
          </p:cNvSpPr>
          <p:nvPr>
            <p:ph type="title"/>
          </p:nvPr>
        </p:nvSpPr>
        <p:spPr/>
        <p:txBody>
          <a:bodyPr>
            <a:normAutofit/>
          </a:bodyPr>
          <a:lstStyle/>
          <a:p>
            <a:r>
              <a:rPr lang="fr-FR" b="1" dirty="0">
                <a:solidFill>
                  <a:srgbClr val="00B050"/>
                </a:solidFill>
                <a:effectLst>
                  <a:outerShdw blurRad="38100" dist="38100" dir="2700000" algn="tl">
                    <a:srgbClr val="000000">
                      <a:alpha val="43137"/>
                    </a:srgbClr>
                  </a:outerShdw>
                </a:effectLst>
              </a:rPr>
              <a:t>Sous -Section 2 : L'accès libre et équitable du patient aux soins.</a:t>
            </a:r>
          </a:p>
        </p:txBody>
      </p:sp>
      <p:sp>
        <p:nvSpPr>
          <p:cNvPr id="3" name="Espace réservé du contenu 2">
            <a:extLst>
              <a:ext uri="{FF2B5EF4-FFF2-40B4-BE49-F238E27FC236}">
                <a16:creationId xmlns:a16="http://schemas.microsoft.com/office/drawing/2014/main" id="{5BEECAD4-4AA3-4A24-AD50-9940906B218F}"/>
              </a:ext>
            </a:extLst>
          </p:cNvPr>
          <p:cNvSpPr>
            <a:spLocks noGrp="1"/>
          </p:cNvSpPr>
          <p:nvPr>
            <p:ph idx="1"/>
          </p:nvPr>
        </p:nvSpPr>
        <p:spPr/>
        <p:txBody>
          <a:bodyPr/>
          <a:lstStyle/>
          <a:p>
            <a:pPr algn="just"/>
            <a:r>
              <a:rPr lang="fr-FR" b="1" dirty="0">
                <a:solidFill>
                  <a:schemeClr val="tx1"/>
                </a:solidFill>
                <a:effectLst>
                  <a:outerShdw blurRad="38100" dist="38100" dir="2700000" algn="tl">
                    <a:srgbClr val="000000">
                      <a:alpha val="43137"/>
                    </a:srgbClr>
                  </a:outerShdw>
                </a:effectLst>
              </a:rPr>
              <a:t>Selon </a:t>
            </a:r>
            <a:r>
              <a:rPr lang="fr-FR" b="1" dirty="0">
                <a:solidFill>
                  <a:schemeClr val="tx1"/>
                </a:solidFill>
                <a:effectLst>
                  <a:outerShdw blurRad="38100" dist="38100" dir="2700000" algn="tl">
                    <a:srgbClr val="000000">
                      <a:alpha val="43137"/>
                    </a:srgbClr>
                  </a:outerShdw>
                </a:effectLst>
                <a:highlight>
                  <a:srgbClr val="00FFFF"/>
                </a:highlight>
              </a:rPr>
              <a:t>l'OMS,</a:t>
            </a:r>
            <a:r>
              <a:rPr lang="fr-FR" b="1" dirty="0">
                <a:solidFill>
                  <a:schemeClr val="tx1"/>
                </a:solidFill>
                <a:effectLst>
                  <a:outerShdw blurRad="38100" dist="38100" dir="2700000" algn="tl">
                    <a:srgbClr val="000000">
                      <a:alpha val="43137"/>
                    </a:srgbClr>
                  </a:outerShdw>
                </a:effectLst>
              </a:rPr>
              <a:t> le </a:t>
            </a:r>
            <a:r>
              <a:rPr lang="fr-FR" b="1" dirty="0">
                <a:solidFill>
                  <a:srgbClr val="0070C0"/>
                </a:solidFill>
                <a:effectLst>
                  <a:outerShdw blurRad="38100" dist="38100" dir="2700000" algn="tl">
                    <a:srgbClr val="000000">
                      <a:alpha val="43137"/>
                    </a:srgbClr>
                  </a:outerShdw>
                </a:effectLst>
              </a:rPr>
              <a:t>droit de toutes les personnes à la santé, y compris l'accès à des services et à des soins essentiels de qualité est primordial</a:t>
            </a:r>
            <a:r>
              <a:rPr lang="fr-FR" b="1" dirty="0">
                <a:solidFill>
                  <a:schemeClr val="tx1"/>
                </a:solidFill>
                <a:effectLst>
                  <a:outerShdw blurRad="38100" dist="38100" dir="2700000" algn="tl">
                    <a:srgbClr val="000000">
                      <a:alpha val="43137"/>
                    </a:srgbClr>
                  </a:outerShdw>
                </a:effectLst>
              </a:rPr>
              <a:t>. </a:t>
            </a:r>
          </a:p>
          <a:p>
            <a:pPr algn="just"/>
            <a:r>
              <a:rPr lang="fr-FR" b="1" dirty="0">
                <a:solidFill>
                  <a:schemeClr val="tx1"/>
                </a:solidFill>
                <a:effectLst>
                  <a:outerShdw blurRad="38100" dist="38100" dir="2700000" algn="tl">
                    <a:srgbClr val="000000">
                      <a:alpha val="43137"/>
                    </a:srgbClr>
                  </a:outerShdw>
                </a:effectLst>
              </a:rPr>
              <a:t>Chaque personne </a:t>
            </a:r>
            <a:r>
              <a:rPr lang="fr-FR" b="1" dirty="0">
                <a:solidFill>
                  <a:srgbClr val="0070C0"/>
                </a:solidFill>
                <a:effectLst>
                  <a:outerShdw blurRad="38100" dist="38100" dir="2700000" algn="tl">
                    <a:srgbClr val="000000">
                      <a:alpha val="43137"/>
                    </a:srgbClr>
                  </a:outerShdw>
                </a:effectLst>
              </a:rPr>
              <a:t>doit avoir accès (sur les plans physique, financier...) </a:t>
            </a:r>
            <a:r>
              <a:rPr lang="fr-FR" b="1" dirty="0">
                <a:solidFill>
                  <a:schemeClr val="tx1"/>
                </a:solidFill>
                <a:effectLst>
                  <a:outerShdw blurRad="38100" dist="38100" dir="2700000" algn="tl">
                    <a:srgbClr val="000000">
                      <a:alpha val="43137"/>
                    </a:srgbClr>
                  </a:outerShdw>
                </a:effectLst>
              </a:rPr>
              <a:t>à un ensemble </a:t>
            </a:r>
            <a:r>
              <a:rPr lang="fr-FR" b="1" dirty="0">
                <a:solidFill>
                  <a:srgbClr val="0070C0"/>
                </a:solidFill>
                <a:effectLst>
                  <a:outerShdw blurRad="38100" dist="38100" dir="2700000" algn="tl">
                    <a:srgbClr val="000000">
                      <a:alpha val="43137"/>
                    </a:srgbClr>
                  </a:outerShdw>
                </a:effectLst>
              </a:rPr>
              <a:t>déterminé de services et de soins de santé de qualité acceptable.</a:t>
            </a:r>
          </a:p>
        </p:txBody>
      </p:sp>
    </p:spTree>
    <p:extLst>
      <p:ext uri="{BB962C8B-B14F-4D97-AF65-F5344CB8AC3E}">
        <p14:creationId xmlns:p14="http://schemas.microsoft.com/office/powerpoint/2010/main" val="2262590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9736BF-8BBE-4B1C-887C-C937AA27A2A4}"/>
              </a:ext>
            </a:extLst>
          </p:cNvPr>
          <p:cNvSpPr>
            <a:spLocks noGrp="1"/>
          </p:cNvSpPr>
          <p:nvPr>
            <p:ph type="title"/>
          </p:nvPr>
        </p:nvSpPr>
        <p:spPr/>
        <p:txBody>
          <a:bodyPr/>
          <a:lstStyle/>
          <a:p>
            <a:r>
              <a:rPr lang="fr-FR" b="1" dirty="0">
                <a:solidFill>
                  <a:srgbClr val="7030A0"/>
                </a:solidFill>
                <a:effectLst>
                  <a:outerShdw blurRad="38100" dist="38100" dir="2700000" algn="tl">
                    <a:srgbClr val="000000">
                      <a:alpha val="43137"/>
                    </a:srgbClr>
                  </a:outerShdw>
                </a:effectLst>
              </a:rPr>
              <a:t>Paragraphe1 : le droit aux soins</a:t>
            </a:r>
          </a:p>
        </p:txBody>
      </p:sp>
      <p:sp>
        <p:nvSpPr>
          <p:cNvPr id="3" name="Espace réservé du contenu 2">
            <a:extLst>
              <a:ext uri="{FF2B5EF4-FFF2-40B4-BE49-F238E27FC236}">
                <a16:creationId xmlns:a16="http://schemas.microsoft.com/office/drawing/2014/main" id="{399E929F-F688-43E6-A154-6F0A8B663F2D}"/>
              </a:ext>
            </a:extLst>
          </p:cNvPr>
          <p:cNvSpPr>
            <a:spLocks noGrp="1"/>
          </p:cNvSpPr>
          <p:nvPr>
            <p:ph idx="1"/>
          </p:nvPr>
        </p:nvSpPr>
        <p:spPr/>
        <p:txBody>
          <a:bodyPr>
            <a:normAutofit lnSpcReduction="10000"/>
          </a:bodyPr>
          <a:lstStyle/>
          <a:p>
            <a:pPr algn="just"/>
            <a:r>
              <a:rPr lang="fr-FR" b="1" dirty="0">
                <a:solidFill>
                  <a:schemeClr val="tx1"/>
                </a:solidFill>
                <a:effectLst>
                  <a:outerShdw blurRad="38100" dist="38100" dir="2700000" algn="tl">
                    <a:srgbClr val="000000">
                      <a:alpha val="43137"/>
                    </a:srgbClr>
                  </a:outerShdw>
                </a:effectLst>
              </a:rPr>
              <a:t>Par nature:</a:t>
            </a:r>
          </a:p>
          <a:p>
            <a:pPr algn="just"/>
            <a:r>
              <a:rPr lang="fr-FR" dirty="0">
                <a:solidFill>
                  <a:schemeClr val="tx1"/>
                </a:solidFill>
                <a:highlight>
                  <a:srgbClr val="00FFFF"/>
                </a:highlight>
              </a:rPr>
              <a:t>le droit aux soins recouvre pour tout patient  </a:t>
            </a:r>
            <a:r>
              <a:rPr lang="fr-FR" dirty="0">
                <a:solidFill>
                  <a:schemeClr val="tx1"/>
                </a:solidFill>
              </a:rPr>
              <a:t>la </a:t>
            </a:r>
            <a:r>
              <a:rPr lang="fr-FR" b="1" dirty="0">
                <a:solidFill>
                  <a:srgbClr val="C00000"/>
                </a:solidFill>
                <a:effectLst>
                  <a:outerShdw blurRad="38100" dist="38100" dir="2700000" algn="tl">
                    <a:srgbClr val="000000">
                      <a:alpha val="43137"/>
                    </a:srgbClr>
                  </a:outerShdw>
                </a:effectLst>
              </a:rPr>
              <a:t>capacité d'obtenir les soins que son état nécessite, </a:t>
            </a:r>
          </a:p>
          <a:p>
            <a:pPr algn="just"/>
            <a:r>
              <a:rPr lang="fr-FR" dirty="0">
                <a:solidFill>
                  <a:schemeClr val="tx1"/>
                </a:solidFill>
              </a:rPr>
              <a:t>tout en incluant </a:t>
            </a:r>
            <a:r>
              <a:rPr lang="fr-FR" b="1" u="sng" dirty="0">
                <a:solidFill>
                  <a:srgbClr val="C00000"/>
                </a:solidFill>
                <a:effectLst>
                  <a:outerShdw blurRad="38100" dist="38100" dir="2700000" algn="tl">
                    <a:srgbClr val="000000">
                      <a:alpha val="43137"/>
                    </a:srgbClr>
                  </a:outerShdw>
                </a:effectLst>
              </a:rPr>
              <a:t>l'égalité d'accès au service public et l'obligation générale d' assistance due à toute personne en péril.</a:t>
            </a:r>
          </a:p>
          <a:p>
            <a:pPr algn="just"/>
            <a:r>
              <a:rPr lang="fr-FR" b="1" dirty="0">
                <a:solidFill>
                  <a:schemeClr val="tx1"/>
                </a:solidFill>
                <a:effectLst>
                  <a:outerShdw blurRad="38100" dist="38100" dir="2700000" algn="tl">
                    <a:srgbClr val="000000">
                      <a:alpha val="43137"/>
                    </a:srgbClr>
                  </a:outerShdw>
                </a:effectLst>
              </a:rPr>
              <a:t>Autrement dit:</a:t>
            </a:r>
          </a:p>
          <a:p>
            <a:pPr algn="just"/>
            <a:r>
              <a:rPr lang="fr-FR" dirty="0">
                <a:solidFill>
                  <a:schemeClr val="tx1"/>
                </a:solidFill>
              </a:rPr>
              <a:t>ce </a:t>
            </a:r>
            <a:r>
              <a:rPr lang="fr-FR" i="1" dirty="0">
                <a:solidFill>
                  <a:srgbClr val="C00000"/>
                </a:solidFill>
                <a:effectLst>
                  <a:outerShdw blurRad="38100" dist="38100" dir="2700000" algn="tl">
                    <a:srgbClr val="000000">
                      <a:alpha val="43137"/>
                    </a:srgbClr>
                  </a:outerShdw>
                </a:effectLst>
              </a:rPr>
              <a:t>droit signifie que </a:t>
            </a:r>
            <a:r>
              <a:rPr lang="fr-FR" i="1" dirty="0">
                <a:solidFill>
                  <a:srgbClr val="C00000"/>
                </a:solidFill>
                <a:effectLst>
                  <a:outerShdw blurRad="38100" dist="38100" dir="2700000" algn="tl">
                    <a:srgbClr val="000000">
                      <a:alpha val="43137"/>
                    </a:srgbClr>
                  </a:outerShdw>
                </a:effectLst>
                <a:highlight>
                  <a:srgbClr val="FFFF00"/>
                </a:highlight>
              </a:rPr>
              <a:t>tout patient malade bénéficiera des soins qui lui sont nécessaires, sans autre considération de sa pathologie ou son handicap</a:t>
            </a:r>
            <a:r>
              <a:rPr lang="fr-FR" dirty="0">
                <a:solidFill>
                  <a:schemeClr val="tx1"/>
                </a:solidFill>
              </a:rPr>
              <a:t>. </a:t>
            </a:r>
          </a:p>
          <a:p>
            <a:pPr algn="just"/>
            <a:r>
              <a:rPr lang="fr-FR" dirty="0">
                <a:solidFill>
                  <a:schemeClr val="tx1"/>
                </a:solidFill>
              </a:rPr>
              <a:t>En outre, </a:t>
            </a:r>
            <a:r>
              <a:rPr lang="fr-FR" b="1" dirty="0">
                <a:solidFill>
                  <a:srgbClr val="C00000"/>
                </a:solidFill>
                <a:effectLst>
                  <a:outerShdw blurRad="38100" dist="38100" dir="2700000" algn="tl">
                    <a:srgbClr val="000000">
                      <a:alpha val="43137"/>
                    </a:srgbClr>
                  </a:outerShdw>
                </a:effectLst>
              </a:rPr>
              <a:t>le droit aux soins suppose à la fois la compétence des professionnels qui les dispensent et la capacité technique de l'établissement </a:t>
            </a:r>
            <a:r>
              <a:rPr lang="fr-FR" dirty="0">
                <a:solidFill>
                  <a:schemeClr val="tx1"/>
                </a:solidFill>
              </a:rPr>
              <a:t>au sein duquel ils sont donnés. Il s'agit, en effet, </a:t>
            </a:r>
            <a:r>
              <a:rPr lang="fr-FR" dirty="0">
                <a:solidFill>
                  <a:schemeClr val="tx1"/>
                </a:solidFill>
                <a:highlight>
                  <a:srgbClr val="00FFFF"/>
                </a:highlight>
              </a:rPr>
              <a:t>de donner des soins attentifs et conformes aux données de la science.</a:t>
            </a:r>
          </a:p>
        </p:txBody>
      </p:sp>
    </p:spTree>
    <p:extLst>
      <p:ext uri="{BB962C8B-B14F-4D97-AF65-F5344CB8AC3E}">
        <p14:creationId xmlns:p14="http://schemas.microsoft.com/office/powerpoint/2010/main" val="3159947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548B80-645F-4FC5-91A0-0775998A872D}"/>
              </a:ext>
            </a:extLst>
          </p:cNvPr>
          <p:cNvSpPr>
            <a:spLocks noGrp="1"/>
          </p:cNvSpPr>
          <p:nvPr>
            <p:ph type="title"/>
          </p:nvPr>
        </p:nvSpPr>
        <p:spPr/>
        <p:txBody>
          <a:bodyPr>
            <a:normAutofit/>
          </a:bodyPr>
          <a:lstStyle/>
          <a:p>
            <a:r>
              <a:rPr lang="fr-FR" b="1" dirty="0">
                <a:solidFill>
                  <a:srgbClr val="002060"/>
                </a:solidFill>
                <a:effectLst>
                  <a:outerShdw blurRad="38100" dist="38100" dir="2700000" algn="tl">
                    <a:srgbClr val="000000">
                      <a:alpha val="43137"/>
                    </a:srgbClr>
                  </a:outerShdw>
                </a:effectLst>
              </a:rPr>
              <a:t>Sous- paragraphe1 : Les principes juridiques entourant l'accès aux soins.</a:t>
            </a:r>
          </a:p>
        </p:txBody>
      </p:sp>
      <p:sp>
        <p:nvSpPr>
          <p:cNvPr id="3" name="Espace réservé du contenu 2">
            <a:extLst>
              <a:ext uri="{FF2B5EF4-FFF2-40B4-BE49-F238E27FC236}">
                <a16:creationId xmlns:a16="http://schemas.microsoft.com/office/drawing/2014/main" id="{15E2F37F-855E-4DB5-A353-4341E7B7B568}"/>
              </a:ext>
            </a:extLst>
          </p:cNvPr>
          <p:cNvSpPr>
            <a:spLocks noGrp="1"/>
          </p:cNvSpPr>
          <p:nvPr>
            <p:ph idx="1"/>
          </p:nvPr>
        </p:nvSpPr>
        <p:spPr/>
        <p:txBody>
          <a:bodyPr/>
          <a:lstStyle/>
          <a:p>
            <a:r>
              <a:rPr lang="fr-FR" dirty="0">
                <a:solidFill>
                  <a:schemeClr val="tx1"/>
                </a:solidFill>
              </a:rPr>
              <a:t>Les principes entourant </a:t>
            </a:r>
            <a:r>
              <a:rPr lang="fr-FR" b="1" dirty="0">
                <a:solidFill>
                  <a:srgbClr val="C00000"/>
                </a:solidFill>
                <a:effectLst>
                  <a:outerShdw blurRad="38100" dist="38100" dir="2700000" algn="tl">
                    <a:srgbClr val="000000">
                      <a:alpha val="43137"/>
                    </a:srgbClr>
                  </a:outerShdw>
                </a:effectLst>
              </a:rPr>
              <a:t>l'accès aux soins sont la non discrimination (A</a:t>
            </a:r>
            <a:r>
              <a:rPr lang="fr-FR" dirty="0">
                <a:solidFill>
                  <a:schemeClr val="tx1"/>
                </a:solidFill>
              </a:rPr>
              <a:t>), le </a:t>
            </a:r>
            <a:r>
              <a:rPr lang="fr-FR" b="1" dirty="0">
                <a:solidFill>
                  <a:srgbClr val="C00000"/>
                </a:solidFill>
                <a:effectLst>
                  <a:outerShdw blurRad="38100" dist="38100" dir="2700000" algn="tl">
                    <a:srgbClr val="000000">
                      <a:alpha val="43137"/>
                    </a:srgbClr>
                  </a:outerShdw>
                </a:effectLst>
              </a:rPr>
              <a:t>respect de la dignité des patients (B), </a:t>
            </a:r>
            <a:r>
              <a:rPr lang="fr-FR" dirty="0">
                <a:solidFill>
                  <a:schemeClr val="tx1"/>
                </a:solidFill>
              </a:rPr>
              <a:t>ensuite </a:t>
            </a:r>
            <a:r>
              <a:rPr lang="fr-FR" b="1" dirty="0">
                <a:solidFill>
                  <a:srgbClr val="C00000"/>
                </a:solidFill>
                <a:effectLst>
                  <a:outerShdw blurRad="38100" dist="38100" dir="2700000" algn="tl">
                    <a:srgbClr val="000000">
                      <a:alpha val="43137"/>
                    </a:srgbClr>
                  </a:outerShdw>
                </a:effectLst>
              </a:rPr>
              <a:t>l'assurance maladie en tant que facteur essentiel d'accès aux soins(C)</a:t>
            </a:r>
          </a:p>
        </p:txBody>
      </p:sp>
    </p:spTree>
    <p:extLst>
      <p:ext uri="{BB962C8B-B14F-4D97-AF65-F5344CB8AC3E}">
        <p14:creationId xmlns:p14="http://schemas.microsoft.com/office/powerpoint/2010/main" val="580364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30554B-D3CF-4ED4-9F21-67BD5D79966F}"/>
              </a:ext>
            </a:extLst>
          </p:cNvPr>
          <p:cNvSpPr>
            <a:spLocks noGrp="1"/>
          </p:cNvSpPr>
          <p:nvPr>
            <p:ph type="title"/>
          </p:nvPr>
        </p:nvSpPr>
        <p:spPr>
          <a:xfrm>
            <a:off x="995988" y="568036"/>
            <a:ext cx="8596668" cy="845128"/>
          </a:xfrm>
        </p:spPr>
        <p:txBody>
          <a:bodyPr>
            <a:normAutofit/>
          </a:bodyPr>
          <a:lstStyle/>
          <a:p>
            <a:r>
              <a:rPr lang="fr-FR" sz="2400" b="1" dirty="0" err="1">
                <a:solidFill>
                  <a:srgbClr val="002060"/>
                </a:solidFill>
                <a:effectLst>
                  <a:outerShdw blurRad="38100" dist="38100" dir="2700000" algn="tl">
                    <a:srgbClr val="000000">
                      <a:alpha val="43137"/>
                    </a:srgbClr>
                  </a:outerShdw>
                </a:effectLst>
              </a:rPr>
              <a:t>A-la</a:t>
            </a:r>
            <a:r>
              <a:rPr lang="fr-FR" sz="2400" b="1" dirty="0">
                <a:solidFill>
                  <a:srgbClr val="002060"/>
                </a:solidFill>
                <a:effectLst>
                  <a:outerShdw blurRad="38100" dist="38100" dir="2700000" algn="tl">
                    <a:srgbClr val="000000">
                      <a:alpha val="43137"/>
                    </a:srgbClr>
                  </a:outerShdw>
                </a:effectLst>
              </a:rPr>
              <a:t> consécration du principe de non discrimination.</a:t>
            </a:r>
          </a:p>
        </p:txBody>
      </p:sp>
      <p:sp>
        <p:nvSpPr>
          <p:cNvPr id="3" name="Espace réservé du contenu 2">
            <a:extLst>
              <a:ext uri="{FF2B5EF4-FFF2-40B4-BE49-F238E27FC236}">
                <a16:creationId xmlns:a16="http://schemas.microsoft.com/office/drawing/2014/main" id="{B560943F-0420-419F-9714-43A342FD662E}"/>
              </a:ext>
            </a:extLst>
          </p:cNvPr>
          <p:cNvSpPr>
            <a:spLocks noGrp="1"/>
          </p:cNvSpPr>
          <p:nvPr>
            <p:ph idx="1"/>
          </p:nvPr>
        </p:nvSpPr>
        <p:spPr>
          <a:xfrm>
            <a:off x="677334" y="1413164"/>
            <a:ext cx="8596668" cy="5320145"/>
          </a:xfrm>
        </p:spPr>
        <p:txBody>
          <a:bodyPr>
            <a:normAutofit/>
          </a:bodyPr>
          <a:lstStyle/>
          <a:p>
            <a:pPr algn="just"/>
            <a:r>
              <a:rPr lang="fr-FR" dirty="0">
                <a:solidFill>
                  <a:schemeClr val="tx1"/>
                </a:solidFill>
                <a:highlight>
                  <a:srgbClr val="FFFF00"/>
                </a:highlight>
              </a:rPr>
              <a:t>Le principe d'égalité </a:t>
            </a:r>
            <a:r>
              <a:rPr lang="fr-FR" dirty="0">
                <a:solidFill>
                  <a:schemeClr val="tx1"/>
                </a:solidFill>
              </a:rPr>
              <a:t>aux soins sans discrimination se </a:t>
            </a:r>
            <a:r>
              <a:rPr lang="fr-FR" dirty="0">
                <a:solidFill>
                  <a:schemeClr val="tx1"/>
                </a:solidFill>
                <a:highlight>
                  <a:srgbClr val="FFFF00"/>
                </a:highlight>
              </a:rPr>
              <a:t>trouve affirmé par la loi 65-00 portant code de la couverture médicale</a:t>
            </a:r>
            <a:r>
              <a:rPr lang="fr-FR" dirty="0">
                <a:solidFill>
                  <a:schemeClr val="tx1"/>
                </a:solidFill>
              </a:rPr>
              <a:t>. </a:t>
            </a:r>
          </a:p>
          <a:p>
            <a:pPr algn="just"/>
            <a:r>
              <a:rPr lang="fr-FR" dirty="0">
                <a:solidFill>
                  <a:schemeClr val="tx1"/>
                </a:solidFill>
              </a:rPr>
              <a:t>Conformément au préambule de ladite loi </a:t>
            </a:r>
            <a:r>
              <a:rPr lang="fr-FR" dirty="0">
                <a:solidFill>
                  <a:schemeClr val="accent5">
                    <a:lumMod val="75000"/>
                  </a:schemeClr>
                </a:solidFill>
              </a:rPr>
              <a:t>: «</a:t>
            </a:r>
            <a:r>
              <a:rPr lang="fr-FR" dirty="0">
                <a:solidFill>
                  <a:srgbClr val="C00000"/>
                </a:solidFill>
              </a:rPr>
              <a:t>l'une des priorités de l'Etat en matière de santé est d'assurer à toute la population l'égalité et l'équité dans l'accès aux soins. Cette priorité fait l'objet d'un consensus national qui s'inscrit dans la mouvance internationale car elle représente un instrument efficace de justice sociale et de lutte contre les inégalités».</a:t>
            </a:r>
          </a:p>
          <a:p>
            <a:pPr algn="just"/>
            <a:r>
              <a:rPr lang="fr-FR" dirty="0">
                <a:solidFill>
                  <a:schemeClr val="tx1"/>
                </a:solidFill>
              </a:rPr>
              <a:t>En outre</a:t>
            </a:r>
            <a:r>
              <a:rPr lang="fr-FR" dirty="0">
                <a:solidFill>
                  <a:srgbClr val="00B0F0"/>
                </a:solidFill>
              </a:rPr>
              <a:t>, l'article premier de la même loi ajoute </a:t>
            </a:r>
            <a:r>
              <a:rPr lang="fr-FR" dirty="0">
                <a:solidFill>
                  <a:schemeClr val="tx1"/>
                </a:solidFill>
              </a:rPr>
              <a:t>: </a:t>
            </a:r>
            <a:r>
              <a:rPr lang="fr-FR" b="1" dirty="0">
                <a:solidFill>
                  <a:srgbClr val="FF0000"/>
                </a:solidFill>
                <a:effectLst>
                  <a:outerShdw blurRad="38100" dist="38100" dir="2700000" algn="tl">
                    <a:srgbClr val="000000">
                      <a:alpha val="43137"/>
                    </a:srgbClr>
                  </a:outerShdw>
                </a:effectLst>
              </a:rPr>
              <a:t>« le financement des prestations de soins de santé </a:t>
            </a:r>
            <a:r>
              <a:rPr lang="fr-FR" b="1" dirty="0">
                <a:solidFill>
                  <a:srgbClr val="00B050"/>
                </a:solidFill>
                <a:effectLst>
                  <a:outerShdw blurRad="38100" dist="38100" dir="2700000" algn="tl">
                    <a:srgbClr val="000000">
                      <a:alpha val="43137"/>
                    </a:srgbClr>
                  </a:outerShdw>
                </a:effectLst>
              </a:rPr>
              <a:t>est fondé sur les principes de la solidarité et de l'équité, afin de garantir à l'ensemble de la population du Royaume l'accès aux dites prestations..</a:t>
            </a:r>
            <a:r>
              <a:rPr lang="fr-FR" b="1" dirty="0">
                <a:solidFill>
                  <a:srgbClr val="FF0000"/>
                </a:solidFill>
                <a:effectLst>
                  <a:outerShdw blurRad="38100" dist="38100" dir="2700000" algn="tl">
                    <a:srgbClr val="000000">
                      <a:alpha val="43137"/>
                    </a:srgbClr>
                  </a:outerShdw>
                </a:effectLst>
              </a:rPr>
              <a:t>.les personnes assurées dans ce cadre et les bénéficiaires doivent </a:t>
            </a:r>
            <a:r>
              <a:rPr lang="fr-FR" b="1" u="sng" dirty="0">
                <a:solidFill>
                  <a:srgbClr val="FF0000"/>
                </a:solidFill>
                <a:effectLst>
                  <a:outerShdw blurRad="38100" dist="38100" dir="2700000" algn="tl">
                    <a:srgbClr val="000000">
                      <a:alpha val="43137"/>
                    </a:srgbClr>
                  </a:outerShdw>
                </a:effectLst>
              </a:rPr>
              <a:t>être couverts sans discrimination aucune due à l'âge, au sexe, à la nature de l'activité ,au niveau et à la nature de leur revenu, à leur antécédent pathologique ou à leur zone de résidence</a:t>
            </a:r>
            <a:r>
              <a:rPr lang="fr-FR" b="1" dirty="0">
                <a:solidFill>
                  <a:srgbClr val="FF0000"/>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03368997"/>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6</TotalTime>
  <Words>3744</Words>
  <Application>Microsoft Office PowerPoint</Application>
  <PresentationFormat>Grand écran</PresentationFormat>
  <Paragraphs>152</Paragraphs>
  <Slides>35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35</vt:i4>
      </vt:variant>
    </vt:vector>
  </HeadingPairs>
  <TitlesOfParts>
    <vt:vector size="40" baseType="lpstr">
      <vt:lpstr>Arial</vt:lpstr>
      <vt:lpstr>Trebuchet MS</vt:lpstr>
      <vt:lpstr>Wingdings</vt:lpstr>
      <vt:lpstr>Wingdings 3</vt:lpstr>
      <vt:lpstr>Facette</vt:lpstr>
      <vt:lpstr>Sous-paragraphe2 : En droit positif</vt:lpstr>
      <vt:lpstr>Présentation PowerPoint</vt:lpstr>
      <vt:lpstr>Présentation PowerPoint</vt:lpstr>
      <vt:lpstr>Présentation PowerPoint</vt:lpstr>
      <vt:lpstr>Présentation PowerPoint</vt:lpstr>
      <vt:lpstr>Sous -Section 2 : L'accès libre et équitable du patient aux soins.</vt:lpstr>
      <vt:lpstr>Paragraphe1 : le droit aux soins</vt:lpstr>
      <vt:lpstr>Sous- paragraphe1 : Les principes juridiques entourant l'accès aux soins.</vt:lpstr>
      <vt:lpstr>A-la consécration du principe de non discrimination.</vt:lpstr>
      <vt:lpstr>Présentation PowerPoint</vt:lpstr>
      <vt:lpstr>Présentation PowerPoint</vt:lpstr>
      <vt:lpstr>Présentation PowerPoint</vt:lpstr>
      <vt:lpstr>B- Le respect de la dignité des patients.</vt:lpstr>
      <vt:lpstr>Présentation PowerPoint</vt:lpstr>
      <vt:lpstr>Présentation PowerPoint</vt:lpstr>
      <vt:lpstr>Présentation PowerPoint</vt:lpstr>
      <vt:lpstr>Présentation PowerPoint</vt:lpstr>
      <vt:lpstr>Présentation PowerPoint</vt:lpstr>
      <vt:lpstr>C- l'assurance maladie, un facteur essentiel d'accès aux soins.</vt:lpstr>
      <vt:lpstr>Présentation PowerPoint</vt:lpstr>
      <vt:lpstr>Présentation PowerPoint</vt:lpstr>
      <vt:lpstr>Présentation PowerPoint</vt:lpstr>
      <vt:lpstr>Présentation PowerPoint</vt:lpstr>
      <vt:lpstr>Présentation PowerPoint</vt:lpstr>
      <vt:lpstr>Sous -paragraphe2 : les entraves à la dispensation des soins.</vt:lpstr>
      <vt:lpstr>A-le refus de soins par le médecin.</vt:lpstr>
      <vt:lpstr>Présentation PowerPoint</vt:lpstr>
      <vt:lpstr>B-le refus d'admission à l'établissement de soins.</vt:lpstr>
      <vt:lpstr>Présentation PowerPoint</vt:lpstr>
      <vt:lpstr>Présentation PowerPoint</vt:lpstr>
      <vt:lpstr>Présentation PowerPoint</vt:lpstr>
      <vt:lpstr>Présentation PowerPoint</vt:lpstr>
      <vt:lpstr>C- le refus de soins opposé par le patient.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Elhabib Idlahcen</dc:creator>
  <cp:lastModifiedBy>Elhabib Idlahcen</cp:lastModifiedBy>
  <cp:revision>2</cp:revision>
  <dcterms:created xsi:type="dcterms:W3CDTF">2017-11-09T10:45:55Z</dcterms:created>
  <dcterms:modified xsi:type="dcterms:W3CDTF">2017-11-09T10:52:35Z</dcterms:modified>
</cp:coreProperties>
</file>