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5"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9" d="100"/>
          <a:sy n="59" d="100"/>
        </p:scale>
        <p:origin x="-1674" y="-29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7CCF3A7D-AE8F-4A72-A455-FC9DA173ECD3}" type="datetimeFigureOut">
              <a:rPr lang="fr-FR" smtClean="0"/>
              <a:pPr/>
              <a:t>24/10/2014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7D28A5E-A816-4E61-B507-E0333667CF55}"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CCF3A7D-AE8F-4A72-A455-FC9DA173ECD3}" type="datetimeFigureOut">
              <a:rPr lang="fr-FR" smtClean="0"/>
              <a:pPr/>
              <a:t>24/10/2014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7D28A5E-A816-4E61-B507-E0333667CF55}"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CCF3A7D-AE8F-4A72-A455-FC9DA173ECD3}" type="datetimeFigureOut">
              <a:rPr lang="fr-FR" smtClean="0"/>
              <a:pPr/>
              <a:t>24/10/2014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7D28A5E-A816-4E61-B507-E0333667CF55}"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CCF3A7D-AE8F-4A72-A455-FC9DA173ECD3}" type="datetimeFigureOut">
              <a:rPr lang="fr-FR" smtClean="0"/>
              <a:pPr/>
              <a:t>24/10/2014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7D28A5E-A816-4E61-B507-E0333667CF55}"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7CCF3A7D-AE8F-4A72-A455-FC9DA173ECD3}" type="datetimeFigureOut">
              <a:rPr lang="fr-FR" smtClean="0"/>
              <a:pPr/>
              <a:t>24/10/2014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7D28A5E-A816-4E61-B507-E0333667CF55}"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7CCF3A7D-AE8F-4A72-A455-FC9DA173ECD3}" type="datetimeFigureOut">
              <a:rPr lang="fr-FR" smtClean="0"/>
              <a:pPr/>
              <a:t>24/10/2014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7D28A5E-A816-4E61-B507-E0333667CF55}"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CCF3A7D-AE8F-4A72-A455-FC9DA173ECD3}" type="datetimeFigureOut">
              <a:rPr lang="fr-FR" smtClean="0"/>
              <a:pPr/>
              <a:t>24/10/2014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7D28A5E-A816-4E61-B507-E0333667CF55}"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7CCF3A7D-AE8F-4A72-A455-FC9DA173ECD3}" type="datetimeFigureOut">
              <a:rPr lang="fr-FR" smtClean="0"/>
              <a:pPr/>
              <a:t>24/10/2014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7D28A5E-A816-4E61-B507-E0333667CF55}"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CCF3A7D-AE8F-4A72-A455-FC9DA173ECD3}" type="datetimeFigureOut">
              <a:rPr lang="fr-FR" smtClean="0"/>
              <a:pPr/>
              <a:t>24/10/2014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7D28A5E-A816-4E61-B507-E0333667CF55}"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7CCF3A7D-AE8F-4A72-A455-FC9DA173ECD3}" type="datetimeFigureOut">
              <a:rPr lang="fr-FR" smtClean="0"/>
              <a:pPr/>
              <a:t>24/10/2014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7D28A5E-A816-4E61-B507-E0333667CF55}"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7CCF3A7D-AE8F-4A72-A455-FC9DA173ECD3}" type="datetimeFigureOut">
              <a:rPr lang="fr-FR" smtClean="0"/>
              <a:pPr/>
              <a:t>24/10/2014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7D28A5E-A816-4E61-B507-E0333667CF55}"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F3A7D-AE8F-4A72-A455-FC9DA173ECD3}" type="datetimeFigureOut">
              <a:rPr lang="fr-FR" smtClean="0"/>
              <a:pPr/>
              <a:t>24/10/2014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D28A5E-A816-4E61-B507-E0333667CF55}"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google.com.eg/url?sa=i&amp;source=images&amp;cd=&amp;cad=rja&amp;docid=JMZTQ0Yw0hjirM&amp;tbnid=6BIST6iuPSlu2M:&amp;ved=0CAgQjRwwAA&amp;url=http://fr.wikipedia.org/wiki/Sch%C3%A9ma_de_Jakobson&amp;ei=jEpkUtzlNcvW4ATm0YD4CQ&amp;psig=AFQjCNEVzMX1h9YMc3-jLUwJjHZvPIZPJA&amp;ust=1382390796920359"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fontScale="90000"/>
          </a:bodyPr>
          <a:lstStyle/>
          <a:p>
            <a:r>
              <a:rPr lang="fr-FR" dirty="0" smtClean="0"/>
              <a:t>Schéma de communication de Jakobson</a:t>
            </a:r>
            <a:endParaRPr lang="fr-FR" dirty="0"/>
          </a:p>
        </p:txBody>
      </p:sp>
      <p:pic>
        <p:nvPicPr>
          <p:cNvPr id="7" name="Picture 2" descr="http://upload.wikimedia.org/wikipedia/commons/1/1b/Schema_communication_generale_jakobson.png">
            <a:hlinkClick r:id="rId2"/>
          </p:cNvPr>
          <p:cNvPicPr>
            <a:picLocks noGrp="1" noChangeAspect="1" noChangeArrowheads="1"/>
          </p:cNvPicPr>
          <p:nvPr>
            <p:ph idx="1"/>
          </p:nvPr>
        </p:nvPicPr>
        <p:blipFill>
          <a:blip r:embed="rId3" cstate="print"/>
          <a:srcRect/>
          <a:stretch>
            <a:fillRect/>
          </a:stretch>
        </p:blipFill>
        <p:spPr bwMode="auto">
          <a:xfrm>
            <a:off x="2427784" y="2670782"/>
            <a:ext cx="4288431" cy="238479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b="1" i="1" u="sng" dirty="0" smtClean="0">
                <a:solidFill>
                  <a:srgbClr val="C00000"/>
                </a:solidFill>
              </a:rPr>
              <a:t>La fonction poétique </a:t>
            </a:r>
            <a:r>
              <a:rPr lang="fr-FR" dirty="0" smtClean="0"/>
              <a:t>: Elle concerne le message lui-même ou plus exactement la manière de le faire passer. </a:t>
            </a:r>
          </a:p>
          <a:p>
            <a:r>
              <a:rPr lang="fr-FR" dirty="0" smtClean="0"/>
              <a:t>Elle est soulignée par:</a:t>
            </a:r>
          </a:p>
          <a:p>
            <a:r>
              <a:rPr lang="fr-FR" dirty="0" smtClean="0">
                <a:solidFill>
                  <a:schemeClr val="accent1">
                    <a:lumMod val="75000"/>
                  </a:schemeClr>
                </a:solidFill>
              </a:rPr>
              <a:t>- Les sonorités</a:t>
            </a:r>
          </a:p>
          <a:p>
            <a:r>
              <a:rPr lang="fr-FR" dirty="0" smtClean="0">
                <a:solidFill>
                  <a:schemeClr val="accent1">
                    <a:lumMod val="75000"/>
                  </a:schemeClr>
                </a:solidFill>
              </a:rPr>
              <a:t>- Allitération</a:t>
            </a:r>
          </a:p>
          <a:p>
            <a:r>
              <a:rPr lang="fr-FR" dirty="0" smtClean="0">
                <a:solidFill>
                  <a:schemeClr val="accent1">
                    <a:lumMod val="75000"/>
                  </a:schemeClr>
                </a:solidFill>
              </a:rPr>
              <a:t>- Rime</a:t>
            </a:r>
          </a:p>
          <a:p>
            <a:r>
              <a:rPr lang="fr-FR" dirty="0" smtClean="0">
                <a:solidFill>
                  <a:schemeClr val="accent1">
                    <a:lumMod val="75000"/>
                  </a:schemeClr>
                </a:solidFill>
              </a:rPr>
              <a:t>- Rythme</a:t>
            </a:r>
          </a:p>
          <a:p>
            <a:endParaRPr lang="fr-FR" dirty="0" smtClean="0"/>
          </a:p>
          <a:p>
            <a:endParaRPr lang="fr-FR" dirty="0" smtClean="0"/>
          </a:p>
          <a:p>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b="1" i="1" u="sng" dirty="0" smtClean="0">
                <a:solidFill>
                  <a:srgbClr val="C00000"/>
                </a:solidFill>
              </a:rPr>
              <a:t>la fonction référentielle : </a:t>
            </a:r>
            <a:r>
              <a:rPr lang="fr-FR" dirty="0" smtClean="0"/>
              <a:t>concerne tout ce qui</a:t>
            </a:r>
          </a:p>
          <a:p>
            <a:r>
              <a:rPr lang="fr-FR" dirty="0" smtClean="0"/>
              <a:t>renvoie au référent situationnel ou textuel:</a:t>
            </a:r>
          </a:p>
          <a:p>
            <a:pPr>
              <a:buNone/>
            </a:pPr>
            <a:endParaRPr lang="fr-FR" dirty="0" smtClean="0"/>
          </a:p>
          <a:p>
            <a:r>
              <a:rPr lang="fr-FR" dirty="0" smtClean="0">
                <a:solidFill>
                  <a:schemeClr val="accent1">
                    <a:lumMod val="75000"/>
                  </a:schemeClr>
                </a:solidFill>
              </a:rPr>
              <a:t>- les lieux</a:t>
            </a:r>
          </a:p>
          <a:p>
            <a:r>
              <a:rPr lang="fr-FR" dirty="0" smtClean="0">
                <a:solidFill>
                  <a:schemeClr val="accent1">
                    <a:lumMod val="75000"/>
                  </a:schemeClr>
                </a:solidFill>
              </a:rPr>
              <a:t>- les faits, les dates</a:t>
            </a:r>
          </a:p>
          <a:p>
            <a:r>
              <a:rPr lang="fr-FR" dirty="0" smtClean="0">
                <a:solidFill>
                  <a:schemeClr val="accent1">
                    <a:lumMod val="75000"/>
                  </a:schemeClr>
                </a:solidFill>
              </a:rPr>
              <a:t>- les événements</a:t>
            </a:r>
          </a:p>
          <a:p>
            <a:r>
              <a:rPr lang="fr-FR" dirty="0" smtClean="0">
                <a:solidFill>
                  <a:schemeClr val="accent1">
                    <a:lumMod val="75000"/>
                  </a:schemeClr>
                </a:solidFill>
              </a:rPr>
              <a:t>- les indices temporels</a:t>
            </a:r>
            <a:endParaRPr lang="fr-FR" dirty="0">
              <a:solidFill>
                <a:schemeClr val="accent1">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u="sng" dirty="0" smtClean="0">
                <a:solidFill>
                  <a:srgbClr val="C00000"/>
                </a:solidFill>
              </a:rPr>
              <a:t>La fonction métalinguistique</a:t>
            </a:r>
            <a:endParaRPr lang="fr-FR" b="1" i="1" u="sng" dirty="0">
              <a:solidFill>
                <a:srgbClr val="C00000"/>
              </a:solidFill>
            </a:endParaRPr>
          </a:p>
        </p:txBody>
      </p:sp>
      <p:sp>
        <p:nvSpPr>
          <p:cNvPr id="3" name="Espace réservé du contenu 2"/>
          <p:cNvSpPr>
            <a:spLocks noGrp="1"/>
          </p:cNvSpPr>
          <p:nvPr>
            <p:ph idx="1"/>
          </p:nvPr>
        </p:nvSpPr>
        <p:spPr/>
        <p:txBody>
          <a:bodyPr>
            <a:normAutofit/>
          </a:bodyPr>
          <a:lstStyle/>
          <a:p>
            <a:pPr algn="just">
              <a:buNone/>
            </a:pPr>
            <a:r>
              <a:rPr lang="fr-FR" dirty="0" smtClean="0"/>
              <a:t>    Elle se rapporte au code c.à.d. à tout ce qui dans le message sert à donner les explications du code utilisé par le destinateur du message.</a:t>
            </a:r>
          </a:p>
          <a:p>
            <a:r>
              <a:rPr lang="fr-FR" dirty="0" smtClean="0">
                <a:solidFill>
                  <a:schemeClr val="accent1">
                    <a:lumMod val="75000"/>
                  </a:schemeClr>
                </a:solidFill>
              </a:rPr>
              <a:t>Toute question relative au lexique (vocabulaire)</a:t>
            </a:r>
          </a:p>
          <a:p>
            <a:r>
              <a:rPr lang="fr-FR" dirty="0" smtClean="0">
                <a:solidFill>
                  <a:schemeClr val="accent1">
                    <a:lumMod val="75000"/>
                  </a:schemeClr>
                </a:solidFill>
              </a:rPr>
              <a:t>ex : qu’entendez-vous par ?</a:t>
            </a:r>
          </a:p>
          <a:p>
            <a:r>
              <a:rPr lang="fr-FR" smtClean="0">
                <a:solidFill>
                  <a:schemeClr val="accent1">
                    <a:lumMod val="75000"/>
                  </a:schemeClr>
                </a:solidFill>
              </a:rPr>
              <a:t>Qu’est-ce-que cela signifie </a:t>
            </a:r>
            <a:r>
              <a:rPr lang="fr-FR" dirty="0" smtClean="0">
                <a:solidFill>
                  <a:schemeClr val="accent1">
                    <a:lumMod val="75000"/>
                  </a:schemeClr>
                </a:solidFill>
              </a:rPr>
              <a:t>?</a:t>
            </a:r>
          </a:p>
          <a:p>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grpSp>
        <p:nvGrpSpPr>
          <p:cNvPr id="4" name="Group 2"/>
          <p:cNvGrpSpPr>
            <a:grpSpLocks noGrp="1"/>
          </p:cNvGrpSpPr>
          <p:nvPr/>
        </p:nvGrpSpPr>
        <p:grpSpPr bwMode="auto">
          <a:xfrm>
            <a:off x="609600" y="1752600"/>
            <a:ext cx="8229600" cy="4525963"/>
            <a:chOff x="1629" y="1184"/>
            <a:chExt cx="2932" cy="2253"/>
          </a:xfrm>
        </p:grpSpPr>
        <p:sp>
          <p:nvSpPr>
            <p:cNvPr id="5" name="Freeform 3"/>
            <p:cNvSpPr>
              <a:spLocks/>
            </p:cNvSpPr>
            <p:nvPr/>
          </p:nvSpPr>
          <p:spPr bwMode="auto">
            <a:xfrm>
              <a:off x="1629" y="2111"/>
              <a:ext cx="1414" cy="1315"/>
            </a:xfrm>
            <a:custGeom>
              <a:avLst/>
              <a:gdLst>
                <a:gd name="T0" fmla="*/ 1338 w 1414"/>
                <a:gd name="T1" fmla="*/ 926 h 1315"/>
                <a:gd name="T2" fmla="*/ 1233 w 1414"/>
                <a:gd name="T3" fmla="*/ 926 h 1315"/>
                <a:gd name="T4" fmla="*/ 1129 w 1414"/>
                <a:gd name="T5" fmla="*/ 905 h 1315"/>
                <a:gd name="T6" fmla="*/ 1034 w 1414"/>
                <a:gd name="T7" fmla="*/ 894 h 1315"/>
                <a:gd name="T8" fmla="*/ 939 w 1414"/>
                <a:gd name="T9" fmla="*/ 873 h 1315"/>
                <a:gd name="T10" fmla="*/ 844 w 1414"/>
                <a:gd name="T11" fmla="*/ 842 h 1315"/>
                <a:gd name="T12" fmla="*/ 749 w 1414"/>
                <a:gd name="T13" fmla="*/ 821 h 1315"/>
                <a:gd name="T14" fmla="*/ 664 w 1414"/>
                <a:gd name="T15" fmla="*/ 779 h 1315"/>
                <a:gd name="T16" fmla="*/ 579 w 1414"/>
                <a:gd name="T17" fmla="*/ 747 h 1315"/>
                <a:gd name="T18" fmla="*/ 503 w 1414"/>
                <a:gd name="T19" fmla="*/ 705 h 1315"/>
                <a:gd name="T20" fmla="*/ 427 w 1414"/>
                <a:gd name="T21" fmla="*/ 663 h 1315"/>
                <a:gd name="T22" fmla="*/ 360 w 1414"/>
                <a:gd name="T23" fmla="*/ 610 h 1315"/>
                <a:gd name="T24" fmla="*/ 294 w 1414"/>
                <a:gd name="T25" fmla="*/ 568 h 1315"/>
                <a:gd name="T26" fmla="*/ 237 w 1414"/>
                <a:gd name="T27" fmla="*/ 505 h 1315"/>
                <a:gd name="T28" fmla="*/ 180 w 1414"/>
                <a:gd name="T29" fmla="*/ 452 h 1315"/>
                <a:gd name="T30" fmla="*/ 132 w 1414"/>
                <a:gd name="T31" fmla="*/ 400 h 1315"/>
                <a:gd name="T32" fmla="*/ 94 w 1414"/>
                <a:gd name="T33" fmla="*/ 336 h 1315"/>
                <a:gd name="T34" fmla="*/ 66 w 1414"/>
                <a:gd name="T35" fmla="*/ 273 h 1315"/>
                <a:gd name="T36" fmla="*/ 38 w 1414"/>
                <a:gd name="T37" fmla="*/ 210 h 1315"/>
                <a:gd name="T38" fmla="*/ 19 w 1414"/>
                <a:gd name="T39" fmla="*/ 147 h 1315"/>
                <a:gd name="T40" fmla="*/ 0 w 1414"/>
                <a:gd name="T41" fmla="*/ 84 h 1315"/>
                <a:gd name="T42" fmla="*/ 0 w 1414"/>
                <a:gd name="T43" fmla="*/ 21 h 1315"/>
                <a:gd name="T44" fmla="*/ 0 w 1414"/>
                <a:gd name="T45" fmla="*/ 400 h 1315"/>
                <a:gd name="T46" fmla="*/ 0 w 1414"/>
                <a:gd name="T47" fmla="*/ 463 h 1315"/>
                <a:gd name="T48" fmla="*/ 19 w 1414"/>
                <a:gd name="T49" fmla="*/ 526 h 1315"/>
                <a:gd name="T50" fmla="*/ 38 w 1414"/>
                <a:gd name="T51" fmla="*/ 589 h 1315"/>
                <a:gd name="T52" fmla="*/ 66 w 1414"/>
                <a:gd name="T53" fmla="*/ 652 h 1315"/>
                <a:gd name="T54" fmla="*/ 94 w 1414"/>
                <a:gd name="T55" fmla="*/ 715 h 1315"/>
                <a:gd name="T56" fmla="*/ 132 w 1414"/>
                <a:gd name="T57" fmla="*/ 779 h 1315"/>
                <a:gd name="T58" fmla="*/ 180 w 1414"/>
                <a:gd name="T59" fmla="*/ 831 h 1315"/>
                <a:gd name="T60" fmla="*/ 237 w 1414"/>
                <a:gd name="T61" fmla="*/ 884 h 1315"/>
                <a:gd name="T62" fmla="*/ 294 w 1414"/>
                <a:gd name="T63" fmla="*/ 947 h 1315"/>
                <a:gd name="T64" fmla="*/ 360 w 1414"/>
                <a:gd name="T65" fmla="*/ 989 h 1315"/>
                <a:gd name="T66" fmla="*/ 427 w 1414"/>
                <a:gd name="T67" fmla="*/ 1042 h 1315"/>
                <a:gd name="T68" fmla="*/ 503 w 1414"/>
                <a:gd name="T69" fmla="*/ 1084 h 1315"/>
                <a:gd name="T70" fmla="*/ 579 w 1414"/>
                <a:gd name="T71" fmla="*/ 1126 h 1315"/>
                <a:gd name="T72" fmla="*/ 664 w 1414"/>
                <a:gd name="T73" fmla="*/ 1158 h 1315"/>
                <a:gd name="T74" fmla="*/ 749 w 1414"/>
                <a:gd name="T75" fmla="*/ 1200 h 1315"/>
                <a:gd name="T76" fmla="*/ 844 w 1414"/>
                <a:gd name="T77" fmla="*/ 1221 h 1315"/>
                <a:gd name="T78" fmla="*/ 939 w 1414"/>
                <a:gd name="T79" fmla="*/ 1252 h 1315"/>
                <a:gd name="T80" fmla="*/ 1034 w 1414"/>
                <a:gd name="T81" fmla="*/ 1273 h 1315"/>
                <a:gd name="T82" fmla="*/ 1129 w 1414"/>
                <a:gd name="T83" fmla="*/ 1284 h 1315"/>
                <a:gd name="T84" fmla="*/ 1233 w 1414"/>
                <a:gd name="T85" fmla="*/ 1305 h 1315"/>
                <a:gd name="T86" fmla="*/ 1338 w 1414"/>
                <a:gd name="T87" fmla="*/ 1305 h 1315"/>
                <a:gd name="T88" fmla="*/ 1414 w 1414"/>
                <a:gd name="T89" fmla="*/ 936 h 131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14"/>
                <a:gd name="T136" fmla="*/ 0 h 1315"/>
                <a:gd name="T137" fmla="*/ 1414 w 1414"/>
                <a:gd name="T138" fmla="*/ 1315 h 131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14" h="1315">
                  <a:moveTo>
                    <a:pt x="1414" y="936"/>
                  </a:moveTo>
                  <a:lnTo>
                    <a:pt x="1385" y="936"/>
                  </a:lnTo>
                  <a:lnTo>
                    <a:pt x="1338" y="926"/>
                  </a:lnTo>
                  <a:lnTo>
                    <a:pt x="1309" y="926"/>
                  </a:lnTo>
                  <a:lnTo>
                    <a:pt x="1281" y="926"/>
                  </a:lnTo>
                  <a:lnTo>
                    <a:pt x="1233" y="926"/>
                  </a:lnTo>
                  <a:lnTo>
                    <a:pt x="1205" y="915"/>
                  </a:lnTo>
                  <a:lnTo>
                    <a:pt x="1186" y="915"/>
                  </a:lnTo>
                  <a:lnTo>
                    <a:pt x="1129" y="905"/>
                  </a:lnTo>
                  <a:lnTo>
                    <a:pt x="1110" y="905"/>
                  </a:lnTo>
                  <a:lnTo>
                    <a:pt x="1082" y="905"/>
                  </a:lnTo>
                  <a:lnTo>
                    <a:pt x="1034" y="894"/>
                  </a:lnTo>
                  <a:lnTo>
                    <a:pt x="1015" y="884"/>
                  </a:lnTo>
                  <a:lnTo>
                    <a:pt x="987" y="884"/>
                  </a:lnTo>
                  <a:lnTo>
                    <a:pt x="939" y="873"/>
                  </a:lnTo>
                  <a:lnTo>
                    <a:pt x="911" y="863"/>
                  </a:lnTo>
                  <a:lnTo>
                    <a:pt x="892" y="863"/>
                  </a:lnTo>
                  <a:lnTo>
                    <a:pt x="844" y="842"/>
                  </a:lnTo>
                  <a:lnTo>
                    <a:pt x="825" y="842"/>
                  </a:lnTo>
                  <a:lnTo>
                    <a:pt x="797" y="831"/>
                  </a:lnTo>
                  <a:lnTo>
                    <a:pt x="749" y="821"/>
                  </a:lnTo>
                  <a:lnTo>
                    <a:pt x="730" y="810"/>
                  </a:lnTo>
                  <a:lnTo>
                    <a:pt x="711" y="800"/>
                  </a:lnTo>
                  <a:lnTo>
                    <a:pt x="664" y="779"/>
                  </a:lnTo>
                  <a:lnTo>
                    <a:pt x="645" y="779"/>
                  </a:lnTo>
                  <a:lnTo>
                    <a:pt x="626" y="768"/>
                  </a:lnTo>
                  <a:lnTo>
                    <a:pt x="579" y="747"/>
                  </a:lnTo>
                  <a:lnTo>
                    <a:pt x="560" y="736"/>
                  </a:lnTo>
                  <a:lnTo>
                    <a:pt x="541" y="726"/>
                  </a:lnTo>
                  <a:lnTo>
                    <a:pt x="503" y="705"/>
                  </a:lnTo>
                  <a:lnTo>
                    <a:pt x="484" y="694"/>
                  </a:lnTo>
                  <a:lnTo>
                    <a:pt x="465" y="684"/>
                  </a:lnTo>
                  <a:lnTo>
                    <a:pt x="427" y="663"/>
                  </a:lnTo>
                  <a:lnTo>
                    <a:pt x="408" y="652"/>
                  </a:lnTo>
                  <a:lnTo>
                    <a:pt x="389" y="642"/>
                  </a:lnTo>
                  <a:lnTo>
                    <a:pt x="360" y="610"/>
                  </a:lnTo>
                  <a:lnTo>
                    <a:pt x="341" y="600"/>
                  </a:lnTo>
                  <a:lnTo>
                    <a:pt x="322" y="589"/>
                  </a:lnTo>
                  <a:lnTo>
                    <a:pt x="294" y="568"/>
                  </a:lnTo>
                  <a:lnTo>
                    <a:pt x="275" y="547"/>
                  </a:lnTo>
                  <a:lnTo>
                    <a:pt x="265" y="536"/>
                  </a:lnTo>
                  <a:lnTo>
                    <a:pt x="237" y="505"/>
                  </a:lnTo>
                  <a:lnTo>
                    <a:pt x="218" y="494"/>
                  </a:lnTo>
                  <a:lnTo>
                    <a:pt x="208" y="484"/>
                  </a:lnTo>
                  <a:lnTo>
                    <a:pt x="180" y="452"/>
                  </a:lnTo>
                  <a:lnTo>
                    <a:pt x="170" y="442"/>
                  </a:lnTo>
                  <a:lnTo>
                    <a:pt x="161" y="421"/>
                  </a:lnTo>
                  <a:lnTo>
                    <a:pt x="132" y="400"/>
                  </a:lnTo>
                  <a:lnTo>
                    <a:pt x="123" y="379"/>
                  </a:lnTo>
                  <a:lnTo>
                    <a:pt x="113" y="368"/>
                  </a:lnTo>
                  <a:lnTo>
                    <a:pt x="94" y="336"/>
                  </a:lnTo>
                  <a:lnTo>
                    <a:pt x="85" y="326"/>
                  </a:lnTo>
                  <a:lnTo>
                    <a:pt x="76" y="305"/>
                  </a:lnTo>
                  <a:lnTo>
                    <a:pt x="66" y="273"/>
                  </a:lnTo>
                  <a:lnTo>
                    <a:pt x="57" y="263"/>
                  </a:lnTo>
                  <a:lnTo>
                    <a:pt x="47" y="242"/>
                  </a:lnTo>
                  <a:lnTo>
                    <a:pt x="38" y="210"/>
                  </a:lnTo>
                  <a:lnTo>
                    <a:pt x="28" y="200"/>
                  </a:lnTo>
                  <a:lnTo>
                    <a:pt x="28" y="179"/>
                  </a:lnTo>
                  <a:lnTo>
                    <a:pt x="19" y="147"/>
                  </a:lnTo>
                  <a:lnTo>
                    <a:pt x="9" y="136"/>
                  </a:lnTo>
                  <a:lnTo>
                    <a:pt x="9" y="115"/>
                  </a:lnTo>
                  <a:lnTo>
                    <a:pt x="0" y="84"/>
                  </a:lnTo>
                  <a:lnTo>
                    <a:pt x="0" y="63"/>
                  </a:lnTo>
                  <a:lnTo>
                    <a:pt x="0" y="52"/>
                  </a:lnTo>
                  <a:lnTo>
                    <a:pt x="0" y="21"/>
                  </a:lnTo>
                  <a:lnTo>
                    <a:pt x="0" y="0"/>
                  </a:lnTo>
                  <a:lnTo>
                    <a:pt x="0" y="379"/>
                  </a:lnTo>
                  <a:lnTo>
                    <a:pt x="0" y="400"/>
                  </a:lnTo>
                  <a:lnTo>
                    <a:pt x="0" y="431"/>
                  </a:lnTo>
                  <a:lnTo>
                    <a:pt x="0" y="442"/>
                  </a:lnTo>
                  <a:lnTo>
                    <a:pt x="0" y="463"/>
                  </a:lnTo>
                  <a:lnTo>
                    <a:pt x="9" y="494"/>
                  </a:lnTo>
                  <a:lnTo>
                    <a:pt x="9" y="515"/>
                  </a:lnTo>
                  <a:lnTo>
                    <a:pt x="19" y="526"/>
                  </a:lnTo>
                  <a:lnTo>
                    <a:pt x="28" y="558"/>
                  </a:lnTo>
                  <a:lnTo>
                    <a:pt x="28" y="579"/>
                  </a:lnTo>
                  <a:lnTo>
                    <a:pt x="38" y="589"/>
                  </a:lnTo>
                  <a:lnTo>
                    <a:pt x="47" y="621"/>
                  </a:lnTo>
                  <a:lnTo>
                    <a:pt x="57" y="642"/>
                  </a:lnTo>
                  <a:lnTo>
                    <a:pt x="66" y="652"/>
                  </a:lnTo>
                  <a:lnTo>
                    <a:pt x="76" y="684"/>
                  </a:lnTo>
                  <a:lnTo>
                    <a:pt x="85" y="705"/>
                  </a:lnTo>
                  <a:lnTo>
                    <a:pt x="94" y="715"/>
                  </a:lnTo>
                  <a:lnTo>
                    <a:pt x="113" y="747"/>
                  </a:lnTo>
                  <a:lnTo>
                    <a:pt x="123" y="758"/>
                  </a:lnTo>
                  <a:lnTo>
                    <a:pt x="132" y="779"/>
                  </a:lnTo>
                  <a:lnTo>
                    <a:pt x="161" y="800"/>
                  </a:lnTo>
                  <a:lnTo>
                    <a:pt x="170" y="821"/>
                  </a:lnTo>
                  <a:lnTo>
                    <a:pt x="180" y="831"/>
                  </a:lnTo>
                  <a:lnTo>
                    <a:pt x="208" y="863"/>
                  </a:lnTo>
                  <a:lnTo>
                    <a:pt x="218" y="873"/>
                  </a:lnTo>
                  <a:lnTo>
                    <a:pt x="237" y="884"/>
                  </a:lnTo>
                  <a:lnTo>
                    <a:pt x="265" y="915"/>
                  </a:lnTo>
                  <a:lnTo>
                    <a:pt x="275" y="926"/>
                  </a:lnTo>
                  <a:lnTo>
                    <a:pt x="294" y="947"/>
                  </a:lnTo>
                  <a:lnTo>
                    <a:pt x="322" y="968"/>
                  </a:lnTo>
                  <a:lnTo>
                    <a:pt x="341" y="979"/>
                  </a:lnTo>
                  <a:lnTo>
                    <a:pt x="360" y="989"/>
                  </a:lnTo>
                  <a:lnTo>
                    <a:pt x="389" y="1021"/>
                  </a:lnTo>
                  <a:lnTo>
                    <a:pt x="408" y="1031"/>
                  </a:lnTo>
                  <a:lnTo>
                    <a:pt x="427" y="1042"/>
                  </a:lnTo>
                  <a:lnTo>
                    <a:pt x="465" y="1063"/>
                  </a:lnTo>
                  <a:lnTo>
                    <a:pt x="484" y="1073"/>
                  </a:lnTo>
                  <a:lnTo>
                    <a:pt x="503" y="1084"/>
                  </a:lnTo>
                  <a:lnTo>
                    <a:pt x="541" y="1105"/>
                  </a:lnTo>
                  <a:lnTo>
                    <a:pt x="560" y="1115"/>
                  </a:lnTo>
                  <a:lnTo>
                    <a:pt x="579" y="1126"/>
                  </a:lnTo>
                  <a:lnTo>
                    <a:pt x="626" y="1147"/>
                  </a:lnTo>
                  <a:lnTo>
                    <a:pt x="645" y="1158"/>
                  </a:lnTo>
                  <a:lnTo>
                    <a:pt x="664" y="1158"/>
                  </a:lnTo>
                  <a:lnTo>
                    <a:pt x="711" y="1179"/>
                  </a:lnTo>
                  <a:lnTo>
                    <a:pt x="730" y="1189"/>
                  </a:lnTo>
                  <a:lnTo>
                    <a:pt x="749" y="1200"/>
                  </a:lnTo>
                  <a:lnTo>
                    <a:pt x="797" y="1210"/>
                  </a:lnTo>
                  <a:lnTo>
                    <a:pt x="825" y="1221"/>
                  </a:lnTo>
                  <a:lnTo>
                    <a:pt x="844" y="1221"/>
                  </a:lnTo>
                  <a:lnTo>
                    <a:pt x="892" y="1242"/>
                  </a:lnTo>
                  <a:lnTo>
                    <a:pt x="911" y="1242"/>
                  </a:lnTo>
                  <a:lnTo>
                    <a:pt x="939" y="1252"/>
                  </a:lnTo>
                  <a:lnTo>
                    <a:pt x="987" y="1263"/>
                  </a:lnTo>
                  <a:lnTo>
                    <a:pt x="1015" y="1263"/>
                  </a:lnTo>
                  <a:lnTo>
                    <a:pt x="1034" y="1273"/>
                  </a:lnTo>
                  <a:lnTo>
                    <a:pt x="1082" y="1284"/>
                  </a:lnTo>
                  <a:lnTo>
                    <a:pt x="1110" y="1284"/>
                  </a:lnTo>
                  <a:lnTo>
                    <a:pt x="1129" y="1284"/>
                  </a:lnTo>
                  <a:lnTo>
                    <a:pt x="1186" y="1294"/>
                  </a:lnTo>
                  <a:lnTo>
                    <a:pt x="1205" y="1294"/>
                  </a:lnTo>
                  <a:lnTo>
                    <a:pt x="1233" y="1305"/>
                  </a:lnTo>
                  <a:lnTo>
                    <a:pt x="1281" y="1305"/>
                  </a:lnTo>
                  <a:lnTo>
                    <a:pt x="1309" y="1305"/>
                  </a:lnTo>
                  <a:lnTo>
                    <a:pt x="1338" y="1305"/>
                  </a:lnTo>
                  <a:lnTo>
                    <a:pt x="1385" y="1315"/>
                  </a:lnTo>
                  <a:lnTo>
                    <a:pt x="1414" y="1315"/>
                  </a:lnTo>
                  <a:lnTo>
                    <a:pt x="1414" y="936"/>
                  </a:lnTo>
                  <a:close/>
                </a:path>
              </a:pathLst>
            </a:custGeom>
            <a:solidFill>
              <a:srgbClr val="008080"/>
            </a:solidFill>
            <a:ln w="9525">
              <a:noFill/>
              <a:round/>
              <a:headEnd/>
              <a:tailEnd/>
            </a:ln>
          </p:spPr>
          <p:txBody>
            <a:bodyPr lIns="91414" tIns="45708" rIns="91414" bIns="45708"/>
            <a:lstStyle/>
            <a:p>
              <a:pPr algn="ctr"/>
              <a:endParaRPr lang="fr-FR"/>
            </a:p>
          </p:txBody>
        </p:sp>
        <p:sp>
          <p:nvSpPr>
            <p:cNvPr id="6" name="Freeform 4"/>
            <p:cNvSpPr>
              <a:spLocks/>
            </p:cNvSpPr>
            <p:nvPr/>
          </p:nvSpPr>
          <p:spPr bwMode="auto">
            <a:xfrm>
              <a:off x="3043" y="2121"/>
              <a:ext cx="47" cy="1316"/>
            </a:xfrm>
            <a:custGeom>
              <a:avLst/>
              <a:gdLst>
                <a:gd name="T0" fmla="*/ 47 w 47"/>
                <a:gd name="T1" fmla="*/ 0 h 1316"/>
                <a:gd name="T2" fmla="*/ 0 w 47"/>
                <a:gd name="T3" fmla="*/ 937 h 1316"/>
                <a:gd name="T4" fmla="*/ 0 w 47"/>
                <a:gd name="T5" fmla="*/ 1316 h 1316"/>
                <a:gd name="T6" fmla="*/ 47 w 47"/>
                <a:gd name="T7" fmla="*/ 379 h 1316"/>
                <a:gd name="T8" fmla="*/ 47 w 47"/>
                <a:gd name="T9" fmla="*/ 0 h 1316"/>
                <a:gd name="T10" fmla="*/ 0 60000 65536"/>
                <a:gd name="T11" fmla="*/ 0 60000 65536"/>
                <a:gd name="T12" fmla="*/ 0 60000 65536"/>
                <a:gd name="T13" fmla="*/ 0 60000 65536"/>
                <a:gd name="T14" fmla="*/ 0 60000 65536"/>
                <a:gd name="T15" fmla="*/ 0 w 47"/>
                <a:gd name="T16" fmla="*/ 0 h 1316"/>
                <a:gd name="T17" fmla="*/ 47 w 47"/>
                <a:gd name="T18" fmla="*/ 1316 h 1316"/>
              </a:gdLst>
              <a:ahLst/>
              <a:cxnLst>
                <a:cxn ang="T10">
                  <a:pos x="T0" y="T1"/>
                </a:cxn>
                <a:cxn ang="T11">
                  <a:pos x="T2" y="T3"/>
                </a:cxn>
                <a:cxn ang="T12">
                  <a:pos x="T4" y="T5"/>
                </a:cxn>
                <a:cxn ang="T13">
                  <a:pos x="T6" y="T7"/>
                </a:cxn>
                <a:cxn ang="T14">
                  <a:pos x="T8" y="T9"/>
                </a:cxn>
              </a:cxnLst>
              <a:rect l="T15" t="T16" r="T17" b="T18"/>
              <a:pathLst>
                <a:path w="47" h="1316">
                  <a:moveTo>
                    <a:pt x="47" y="0"/>
                  </a:moveTo>
                  <a:lnTo>
                    <a:pt x="0" y="937"/>
                  </a:lnTo>
                  <a:lnTo>
                    <a:pt x="0" y="1316"/>
                  </a:lnTo>
                  <a:lnTo>
                    <a:pt x="47" y="379"/>
                  </a:lnTo>
                  <a:lnTo>
                    <a:pt x="47" y="0"/>
                  </a:lnTo>
                  <a:close/>
                </a:path>
              </a:pathLst>
            </a:custGeom>
            <a:solidFill>
              <a:srgbClr val="008080"/>
            </a:solidFill>
            <a:ln w="9525">
              <a:noFill/>
              <a:round/>
              <a:headEnd/>
              <a:tailEnd/>
            </a:ln>
          </p:spPr>
          <p:txBody>
            <a:bodyPr lIns="91414" tIns="45708" rIns="91414" bIns="45708"/>
            <a:lstStyle/>
            <a:p>
              <a:pPr algn="ctr"/>
              <a:endParaRPr lang="fr-FR"/>
            </a:p>
          </p:txBody>
        </p:sp>
        <p:sp>
          <p:nvSpPr>
            <p:cNvPr id="7" name="Freeform 5"/>
            <p:cNvSpPr>
              <a:spLocks/>
            </p:cNvSpPr>
            <p:nvPr/>
          </p:nvSpPr>
          <p:spPr bwMode="auto">
            <a:xfrm>
              <a:off x="3090" y="1247"/>
              <a:ext cx="503" cy="1253"/>
            </a:xfrm>
            <a:custGeom>
              <a:avLst/>
              <a:gdLst>
                <a:gd name="T0" fmla="*/ 0 w 503"/>
                <a:gd name="T1" fmla="*/ 874 h 1253"/>
                <a:gd name="T2" fmla="*/ 503 w 503"/>
                <a:gd name="T3" fmla="*/ 0 h 1253"/>
                <a:gd name="T4" fmla="*/ 503 w 503"/>
                <a:gd name="T5" fmla="*/ 379 h 1253"/>
                <a:gd name="T6" fmla="*/ 0 w 503"/>
                <a:gd name="T7" fmla="*/ 1253 h 1253"/>
                <a:gd name="T8" fmla="*/ 0 w 503"/>
                <a:gd name="T9" fmla="*/ 874 h 1253"/>
                <a:gd name="T10" fmla="*/ 0 60000 65536"/>
                <a:gd name="T11" fmla="*/ 0 60000 65536"/>
                <a:gd name="T12" fmla="*/ 0 60000 65536"/>
                <a:gd name="T13" fmla="*/ 0 60000 65536"/>
                <a:gd name="T14" fmla="*/ 0 60000 65536"/>
                <a:gd name="T15" fmla="*/ 0 w 503"/>
                <a:gd name="T16" fmla="*/ 0 h 1253"/>
                <a:gd name="T17" fmla="*/ 503 w 503"/>
                <a:gd name="T18" fmla="*/ 1253 h 1253"/>
              </a:gdLst>
              <a:ahLst/>
              <a:cxnLst>
                <a:cxn ang="T10">
                  <a:pos x="T0" y="T1"/>
                </a:cxn>
                <a:cxn ang="T11">
                  <a:pos x="T2" y="T3"/>
                </a:cxn>
                <a:cxn ang="T12">
                  <a:pos x="T4" y="T5"/>
                </a:cxn>
                <a:cxn ang="T13">
                  <a:pos x="T6" y="T7"/>
                </a:cxn>
                <a:cxn ang="T14">
                  <a:pos x="T8" y="T9"/>
                </a:cxn>
              </a:cxnLst>
              <a:rect l="T15" t="T16" r="T17" b="T18"/>
              <a:pathLst>
                <a:path w="503" h="1253">
                  <a:moveTo>
                    <a:pt x="0" y="874"/>
                  </a:moveTo>
                  <a:lnTo>
                    <a:pt x="503" y="0"/>
                  </a:lnTo>
                  <a:lnTo>
                    <a:pt x="503" y="379"/>
                  </a:lnTo>
                  <a:lnTo>
                    <a:pt x="0" y="1253"/>
                  </a:lnTo>
                  <a:lnTo>
                    <a:pt x="0" y="874"/>
                  </a:lnTo>
                  <a:close/>
                </a:path>
              </a:pathLst>
            </a:custGeom>
            <a:solidFill>
              <a:srgbClr val="008080"/>
            </a:solidFill>
            <a:ln w="9525">
              <a:noFill/>
              <a:round/>
              <a:headEnd/>
              <a:tailEnd/>
            </a:ln>
          </p:spPr>
          <p:txBody>
            <a:bodyPr lIns="91414" tIns="45708" rIns="91414" bIns="45708"/>
            <a:lstStyle/>
            <a:p>
              <a:pPr algn="ctr"/>
              <a:endParaRPr lang="fr-FR"/>
            </a:p>
          </p:txBody>
        </p:sp>
        <p:sp>
          <p:nvSpPr>
            <p:cNvPr id="8" name="Freeform 6"/>
            <p:cNvSpPr>
              <a:spLocks/>
            </p:cNvSpPr>
            <p:nvPr/>
          </p:nvSpPr>
          <p:spPr bwMode="auto">
            <a:xfrm>
              <a:off x="1629" y="1184"/>
              <a:ext cx="1964" cy="1874"/>
            </a:xfrm>
            <a:custGeom>
              <a:avLst/>
              <a:gdLst>
                <a:gd name="T0" fmla="*/ 1338 w 1964"/>
                <a:gd name="T1" fmla="*/ 1863 h 1874"/>
                <a:gd name="T2" fmla="*/ 1233 w 1964"/>
                <a:gd name="T3" fmla="*/ 1863 h 1874"/>
                <a:gd name="T4" fmla="*/ 1129 w 1964"/>
                <a:gd name="T5" fmla="*/ 1842 h 1874"/>
                <a:gd name="T6" fmla="*/ 1034 w 1964"/>
                <a:gd name="T7" fmla="*/ 1832 h 1874"/>
                <a:gd name="T8" fmla="*/ 958 w 1964"/>
                <a:gd name="T9" fmla="*/ 1811 h 1874"/>
                <a:gd name="T10" fmla="*/ 863 w 1964"/>
                <a:gd name="T11" fmla="*/ 1790 h 1874"/>
                <a:gd name="T12" fmla="*/ 778 w 1964"/>
                <a:gd name="T13" fmla="*/ 1758 h 1874"/>
                <a:gd name="T14" fmla="*/ 683 w 1964"/>
                <a:gd name="T15" fmla="*/ 1727 h 1874"/>
                <a:gd name="T16" fmla="*/ 597 w 1964"/>
                <a:gd name="T17" fmla="*/ 1695 h 1874"/>
                <a:gd name="T18" fmla="*/ 522 w 1964"/>
                <a:gd name="T19" fmla="*/ 1653 h 1874"/>
                <a:gd name="T20" fmla="*/ 446 w 1964"/>
                <a:gd name="T21" fmla="*/ 1611 h 1874"/>
                <a:gd name="T22" fmla="*/ 370 w 1964"/>
                <a:gd name="T23" fmla="*/ 1558 h 1874"/>
                <a:gd name="T24" fmla="*/ 313 w 1964"/>
                <a:gd name="T25" fmla="*/ 1516 h 1874"/>
                <a:gd name="T26" fmla="*/ 246 w 1964"/>
                <a:gd name="T27" fmla="*/ 1463 h 1874"/>
                <a:gd name="T28" fmla="*/ 189 w 1964"/>
                <a:gd name="T29" fmla="*/ 1400 h 1874"/>
                <a:gd name="T30" fmla="*/ 142 w 1964"/>
                <a:gd name="T31" fmla="*/ 1348 h 1874"/>
                <a:gd name="T32" fmla="*/ 104 w 1964"/>
                <a:gd name="T33" fmla="*/ 1285 h 1874"/>
                <a:gd name="T34" fmla="*/ 66 w 1964"/>
                <a:gd name="T35" fmla="*/ 1221 h 1874"/>
                <a:gd name="T36" fmla="*/ 38 w 1964"/>
                <a:gd name="T37" fmla="*/ 1158 h 1874"/>
                <a:gd name="T38" fmla="*/ 19 w 1964"/>
                <a:gd name="T39" fmla="*/ 1095 h 1874"/>
                <a:gd name="T40" fmla="*/ 9 w 1964"/>
                <a:gd name="T41" fmla="*/ 1032 h 1874"/>
                <a:gd name="T42" fmla="*/ 0 w 1964"/>
                <a:gd name="T43" fmla="*/ 969 h 1874"/>
                <a:gd name="T44" fmla="*/ 0 w 1964"/>
                <a:gd name="T45" fmla="*/ 906 h 1874"/>
                <a:gd name="T46" fmla="*/ 9 w 1964"/>
                <a:gd name="T47" fmla="*/ 832 h 1874"/>
                <a:gd name="T48" fmla="*/ 19 w 1964"/>
                <a:gd name="T49" fmla="*/ 769 h 1874"/>
                <a:gd name="T50" fmla="*/ 38 w 1964"/>
                <a:gd name="T51" fmla="*/ 706 h 1874"/>
                <a:gd name="T52" fmla="*/ 66 w 1964"/>
                <a:gd name="T53" fmla="*/ 642 h 1874"/>
                <a:gd name="T54" fmla="*/ 104 w 1964"/>
                <a:gd name="T55" fmla="*/ 579 h 1874"/>
                <a:gd name="T56" fmla="*/ 142 w 1964"/>
                <a:gd name="T57" fmla="*/ 527 h 1874"/>
                <a:gd name="T58" fmla="*/ 180 w 1964"/>
                <a:gd name="T59" fmla="*/ 484 h 1874"/>
                <a:gd name="T60" fmla="*/ 237 w 1964"/>
                <a:gd name="T61" fmla="*/ 421 h 1874"/>
                <a:gd name="T62" fmla="*/ 294 w 1964"/>
                <a:gd name="T63" fmla="*/ 369 h 1874"/>
                <a:gd name="T64" fmla="*/ 360 w 1964"/>
                <a:gd name="T65" fmla="*/ 316 h 1874"/>
                <a:gd name="T66" fmla="*/ 427 w 1964"/>
                <a:gd name="T67" fmla="*/ 274 h 1874"/>
                <a:gd name="T68" fmla="*/ 503 w 1964"/>
                <a:gd name="T69" fmla="*/ 232 h 1874"/>
                <a:gd name="T70" fmla="*/ 579 w 1964"/>
                <a:gd name="T71" fmla="*/ 190 h 1874"/>
                <a:gd name="T72" fmla="*/ 664 w 1964"/>
                <a:gd name="T73" fmla="*/ 148 h 1874"/>
                <a:gd name="T74" fmla="*/ 749 w 1964"/>
                <a:gd name="T75" fmla="*/ 116 h 1874"/>
                <a:gd name="T76" fmla="*/ 844 w 1964"/>
                <a:gd name="T77" fmla="*/ 84 h 1874"/>
                <a:gd name="T78" fmla="*/ 939 w 1964"/>
                <a:gd name="T79" fmla="*/ 63 h 1874"/>
                <a:gd name="T80" fmla="*/ 1034 w 1964"/>
                <a:gd name="T81" fmla="*/ 42 h 1874"/>
                <a:gd name="T82" fmla="*/ 1129 w 1964"/>
                <a:gd name="T83" fmla="*/ 21 h 1874"/>
                <a:gd name="T84" fmla="*/ 1233 w 1964"/>
                <a:gd name="T85" fmla="*/ 11 h 1874"/>
                <a:gd name="T86" fmla="*/ 1338 w 1964"/>
                <a:gd name="T87" fmla="*/ 0 h 1874"/>
                <a:gd name="T88" fmla="*/ 1442 w 1964"/>
                <a:gd name="T89" fmla="*/ 0 h 1874"/>
                <a:gd name="T90" fmla="*/ 1537 w 1964"/>
                <a:gd name="T91" fmla="*/ 0 h 1874"/>
                <a:gd name="T92" fmla="*/ 1641 w 1964"/>
                <a:gd name="T93" fmla="*/ 0 h 1874"/>
                <a:gd name="T94" fmla="*/ 1746 w 1964"/>
                <a:gd name="T95" fmla="*/ 11 h 1874"/>
                <a:gd name="T96" fmla="*/ 1841 w 1964"/>
                <a:gd name="T97" fmla="*/ 32 h 1874"/>
                <a:gd name="T98" fmla="*/ 1945 w 1964"/>
                <a:gd name="T99" fmla="*/ 53 h 1874"/>
                <a:gd name="T100" fmla="*/ 1414 w 1964"/>
                <a:gd name="T101" fmla="*/ 1874 h 18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964"/>
                <a:gd name="T154" fmla="*/ 0 h 1874"/>
                <a:gd name="T155" fmla="*/ 1964 w 1964"/>
                <a:gd name="T156" fmla="*/ 1874 h 18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964" h="1874">
                  <a:moveTo>
                    <a:pt x="1414" y="1874"/>
                  </a:moveTo>
                  <a:lnTo>
                    <a:pt x="1385" y="1874"/>
                  </a:lnTo>
                  <a:lnTo>
                    <a:pt x="1338" y="1863"/>
                  </a:lnTo>
                  <a:lnTo>
                    <a:pt x="1309" y="1863"/>
                  </a:lnTo>
                  <a:lnTo>
                    <a:pt x="1281" y="1863"/>
                  </a:lnTo>
                  <a:lnTo>
                    <a:pt x="1233" y="1863"/>
                  </a:lnTo>
                  <a:lnTo>
                    <a:pt x="1205" y="1853"/>
                  </a:lnTo>
                  <a:lnTo>
                    <a:pt x="1186" y="1853"/>
                  </a:lnTo>
                  <a:lnTo>
                    <a:pt x="1129" y="1842"/>
                  </a:lnTo>
                  <a:lnTo>
                    <a:pt x="1110" y="1842"/>
                  </a:lnTo>
                  <a:lnTo>
                    <a:pt x="1082" y="1842"/>
                  </a:lnTo>
                  <a:lnTo>
                    <a:pt x="1034" y="1832"/>
                  </a:lnTo>
                  <a:lnTo>
                    <a:pt x="1015" y="1821"/>
                  </a:lnTo>
                  <a:lnTo>
                    <a:pt x="987" y="1821"/>
                  </a:lnTo>
                  <a:lnTo>
                    <a:pt x="958" y="1811"/>
                  </a:lnTo>
                  <a:lnTo>
                    <a:pt x="911" y="1800"/>
                  </a:lnTo>
                  <a:lnTo>
                    <a:pt x="892" y="1800"/>
                  </a:lnTo>
                  <a:lnTo>
                    <a:pt x="863" y="1790"/>
                  </a:lnTo>
                  <a:lnTo>
                    <a:pt x="825" y="1779"/>
                  </a:lnTo>
                  <a:lnTo>
                    <a:pt x="797" y="1769"/>
                  </a:lnTo>
                  <a:lnTo>
                    <a:pt x="778" y="1758"/>
                  </a:lnTo>
                  <a:lnTo>
                    <a:pt x="730" y="1748"/>
                  </a:lnTo>
                  <a:lnTo>
                    <a:pt x="711" y="1737"/>
                  </a:lnTo>
                  <a:lnTo>
                    <a:pt x="683" y="1727"/>
                  </a:lnTo>
                  <a:lnTo>
                    <a:pt x="645" y="1716"/>
                  </a:lnTo>
                  <a:lnTo>
                    <a:pt x="626" y="1706"/>
                  </a:lnTo>
                  <a:lnTo>
                    <a:pt x="597" y="1695"/>
                  </a:lnTo>
                  <a:lnTo>
                    <a:pt x="560" y="1674"/>
                  </a:lnTo>
                  <a:lnTo>
                    <a:pt x="541" y="1663"/>
                  </a:lnTo>
                  <a:lnTo>
                    <a:pt x="522" y="1653"/>
                  </a:lnTo>
                  <a:lnTo>
                    <a:pt x="484" y="1632"/>
                  </a:lnTo>
                  <a:lnTo>
                    <a:pt x="465" y="1621"/>
                  </a:lnTo>
                  <a:lnTo>
                    <a:pt x="446" y="1611"/>
                  </a:lnTo>
                  <a:lnTo>
                    <a:pt x="408" y="1590"/>
                  </a:lnTo>
                  <a:lnTo>
                    <a:pt x="389" y="1569"/>
                  </a:lnTo>
                  <a:lnTo>
                    <a:pt x="370" y="1558"/>
                  </a:lnTo>
                  <a:lnTo>
                    <a:pt x="341" y="1537"/>
                  </a:lnTo>
                  <a:lnTo>
                    <a:pt x="322" y="1527"/>
                  </a:lnTo>
                  <a:lnTo>
                    <a:pt x="313" y="1516"/>
                  </a:lnTo>
                  <a:lnTo>
                    <a:pt x="294" y="1495"/>
                  </a:lnTo>
                  <a:lnTo>
                    <a:pt x="265" y="1474"/>
                  </a:lnTo>
                  <a:lnTo>
                    <a:pt x="246" y="1463"/>
                  </a:lnTo>
                  <a:lnTo>
                    <a:pt x="237" y="1442"/>
                  </a:lnTo>
                  <a:lnTo>
                    <a:pt x="208" y="1421"/>
                  </a:lnTo>
                  <a:lnTo>
                    <a:pt x="189" y="1400"/>
                  </a:lnTo>
                  <a:lnTo>
                    <a:pt x="180" y="1390"/>
                  </a:lnTo>
                  <a:lnTo>
                    <a:pt x="161" y="1358"/>
                  </a:lnTo>
                  <a:lnTo>
                    <a:pt x="142" y="1348"/>
                  </a:lnTo>
                  <a:lnTo>
                    <a:pt x="132" y="1327"/>
                  </a:lnTo>
                  <a:lnTo>
                    <a:pt x="113" y="1306"/>
                  </a:lnTo>
                  <a:lnTo>
                    <a:pt x="104" y="1285"/>
                  </a:lnTo>
                  <a:lnTo>
                    <a:pt x="94" y="1274"/>
                  </a:lnTo>
                  <a:lnTo>
                    <a:pt x="76" y="1242"/>
                  </a:lnTo>
                  <a:lnTo>
                    <a:pt x="66" y="1221"/>
                  </a:lnTo>
                  <a:lnTo>
                    <a:pt x="66" y="1211"/>
                  </a:lnTo>
                  <a:lnTo>
                    <a:pt x="47" y="1179"/>
                  </a:lnTo>
                  <a:lnTo>
                    <a:pt x="38" y="1158"/>
                  </a:lnTo>
                  <a:lnTo>
                    <a:pt x="38" y="1148"/>
                  </a:lnTo>
                  <a:lnTo>
                    <a:pt x="28" y="1116"/>
                  </a:lnTo>
                  <a:lnTo>
                    <a:pt x="19" y="1095"/>
                  </a:lnTo>
                  <a:lnTo>
                    <a:pt x="19" y="1084"/>
                  </a:lnTo>
                  <a:lnTo>
                    <a:pt x="9" y="1053"/>
                  </a:lnTo>
                  <a:lnTo>
                    <a:pt x="9" y="1032"/>
                  </a:lnTo>
                  <a:lnTo>
                    <a:pt x="0" y="1021"/>
                  </a:lnTo>
                  <a:lnTo>
                    <a:pt x="0" y="1000"/>
                  </a:lnTo>
                  <a:lnTo>
                    <a:pt x="0" y="969"/>
                  </a:lnTo>
                  <a:lnTo>
                    <a:pt x="0" y="948"/>
                  </a:lnTo>
                  <a:lnTo>
                    <a:pt x="0" y="937"/>
                  </a:lnTo>
                  <a:lnTo>
                    <a:pt x="0" y="906"/>
                  </a:lnTo>
                  <a:lnTo>
                    <a:pt x="0" y="884"/>
                  </a:lnTo>
                  <a:lnTo>
                    <a:pt x="0" y="874"/>
                  </a:lnTo>
                  <a:lnTo>
                    <a:pt x="9" y="832"/>
                  </a:lnTo>
                  <a:lnTo>
                    <a:pt x="9" y="821"/>
                  </a:lnTo>
                  <a:lnTo>
                    <a:pt x="9" y="800"/>
                  </a:lnTo>
                  <a:lnTo>
                    <a:pt x="19" y="769"/>
                  </a:lnTo>
                  <a:lnTo>
                    <a:pt x="28" y="758"/>
                  </a:lnTo>
                  <a:lnTo>
                    <a:pt x="28" y="737"/>
                  </a:lnTo>
                  <a:lnTo>
                    <a:pt x="38" y="706"/>
                  </a:lnTo>
                  <a:lnTo>
                    <a:pt x="47" y="695"/>
                  </a:lnTo>
                  <a:lnTo>
                    <a:pt x="57" y="674"/>
                  </a:lnTo>
                  <a:lnTo>
                    <a:pt x="66" y="642"/>
                  </a:lnTo>
                  <a:lnTo>
                    <a:pt x="76" y="632"/>
                  </a:lnTo>
                  <a:lnTo>
                    <a:pt x="85" y="611"/>
                  </a:lnTo>
                  <a:lnTo>
                    <a:pt x="104" y="579"/>
                  </a:lnTo>
                  <a:lnTo>
                    <a:pt x="113" y="569"/>
                  </a:lnTo>
                  <a:lnTo>
                    <a:pt x="123" y="558"/>
                  </a:lnTo>
                  <a:lnTo>
                    <a:pt x="142" y="527"/>
                  </a:lnTo>
                  <a:lnTo>
                    <a:pt x="161" y="506"/>
                  </a:lnTo>
                  <a:lnTo>
                    <a:pt x="170" y="495"/>
                  </a:lnTo>
                  <a:lnTo>
                    <a:pt x="180" y="484"/>
                  </a:lnTo>
                  <a:lnTo>
                    <a:pt x="208" y="453"/>
                  </a:lnTo>
                  <a:lnTo>
                    <a:pt x="218" y="442"/>
                  </a:lnTo>
                  <a:lnTo>
                    <a:pt x="237" y="421"/>
                  </a:lnTo>
                  <a:lnTo>
                    <a:pt x="265" y="400"/>
                  </a:lnTo>
                  <a:lnTo>
                    <a:pt x="275" y="379"/>
                  </a:lnTo>
                  <a:lnTo>
                    <a:pt x="294" y="369"/>
                  </a:lnTo>
                  <a:lnTo>
                    <a:pt x="322" y="348"/>
                  </a:lnTo>
                  <a:lnTo>
                    <a:pt x="341" y="337"/>
                  </a:lnTo>
                  <a:lnTo>
                    <a:pt x="360" y="316"/>
                  </a:lnTo>
                  <a:lnTo>
                    <a:pt x="389" y="295"/>
                  </a:lnTo>
                  <a:lnTo>
                    <a:pt x="408" y="284"/>
                  </a:lnTo>
                  <a:lnTo>
                    <a:pt x="427" y="274"/>
                  </a:lnTo>
                  <a:lnTo>
                    <a:pt x="465" y="253"/>
                  </a:lnTo>
                  <a:lnTo>
                    <a:pt x="484" y="242"/>
                  </a:lnTo>
                  <a:lnTo>
                    <a:pt x="503" y="232"/>
                  </a:lnTo>
                  <a:lnTo>
                    <a:pt x="541" y="211"/>
                  </a:lnTo>
                  <a:lnTo>
                    <a:pt x="560" y="200"/>
                  </a:lnTo>
                  <a:lnTo>
                    <a:pt x="579" y="190"/>
                  </a:lnTo>
                  <a:lnTo>
                    <a:pt x="626" y="169"/>
                  </a:lnTo>
                  <a:lnTo>
                    <a:pt x="645" y="158"/>
                  </a:lnTo>
                  <a:lnTo>
                    <a:pt x="664" y="148"/>
                  </a:lnTo>
                  <a:lnTo>
                    <a:pt x="711" y="127"/>
                  </a:lnTo>
                  <a:lnTo>
                    <a:pt x="730" y="127"/>
                  </a:lnTo>
                  <a:lnTo>
                    <a:pt x="749" y="116"/>
                  </a:lnTo>
                  <a:lnTo>
                    <a:pt x="778" y="106"/>
                  </a:lnTo>
                  <a:lnTo>
                    <a:pt x="825" y="95"/>
                  </a:lnTo>
                  <a:lnTo>
                    <a:pt x="844" y="84"/>
                  </a:lnTo>
                  <a:lnTo>
                    <a:pt x="863" y="74"/>
                  </a:lnTo>
                  <a:lnTo>
                    <a:pt x="911" y="63"/>
                  </a:lnTo>
                  <a:lnTo>
                    <a:pt x="939" y="63"/>
                  </a:lnTo>
                  <a:lnTo>
                    <a:pt x="958" y="53"/>
                  </a:lnTo>
                  <a:lnTo>
                    <a:pt x="1015" y="42"/>
                  </a:lnTo>
                  <a:lnTo>
                    <a:pt x="1034" y="42"/>
                  </a:lnTo>
                  <a:lnTo>
                    <a:pt x="1063" y="32"/>
                  </a:lnTo>
                  <a:lnTo>
                    <a:pt x="1110" y="21"/>
                  </a:lnTo>
                  <a:lnTo>
                    <a:pt x="1129" y="21"/>
                  </a:lnTo>
                  <a:lnTo>
                    <a:pt x="1157" y="21"/>
                  </a:lnTo>
                  <a:lnTo>
                    <a:pt x="1205" y="11"/>
                  </a:lnTo>
                  <a:lnTo>
                    <a:pt x="1233" y="11"/>
                  </a:lnTo>
                  <a:lnTo>
                    <a:pt x="1262" y="11"/>
                  </a:lnTo>
                  <a:lnTo>
                    <a:pt x="1309" y="0"/>
                  </a:lnTo>
                  <a:lnTo>
                    <a:pt x="1338" y="0"/>
                  </a:lnTo>
                  <a:lnTo>
                    <a:pt x="1357" y="0"/>
                  </a:lnTo>
                  <a:lnTo>
                    <a:pt x="1414" y="0"/>
                  </a:lnTo>
                  <a:lnTo>
                    <a:pt x="1442" y="0"/>
                  </a:lnTo>
                  <a:lnTo>
                    <a:pt x="1461" y="0"/>
                  </a:lnTo>
                  <a:lnTo>
                    <a:pt x="1518" y="0"/>
                  </a:lnTo>
                  <a:lnTo>
                    <a:pt x="1537" y="0"/>
                  </a:lnTo>
                  <a:lnTo>
                    <a:pt x="1566" y="0"/>
                  </a:lnTo>
                  <a:lnTo>
                    <a:pt x="1594" y="0"/>
                  </a:lnTo>
                  <a:lnTo>
                    <a:pt x="1641" y="0"/>
                  </a:lnTo>
                  <a:lnTo>
                    <a:pt x="1670" y="11"/>
                  </a:lnTo>
                  <a:lnTo>
                    <a:pt x="1689" y="11"/>
                  </a:lnTo>
                  <a:lnTo>
                    <a:pt x="1746" y="11"/>
                  </a:lnTo>
                  <a:lnTo>
                    <a:pt x="1765" y="21"/>
                  </a:lnTo>
                  <a:lnTo>
                    <a:pt x="1793" y="21"/>
                  </a:lnTo>
                  <a:lnTo>
                    <a:pt x="1841" y="32"/>
                  </a:lnTo>
                  <a:lnTo>
                    <a:pt x="1869" y="32"/>
                  </a:lnTo>
                  <a:lnTo>
                    <a:pt x="1888" y="42"/>
                  </a:lnTo>
                  <a:lnTo>
                    <a:pt x="1945" y="53"/>
                  </a:lnTo>
                  <a:lnTo>
                    <a:pt x="1964" y="53"/>
                  </a:lnTo>
                  <a:lnTo>
                    <a:pt x="1461" y="937"/>
                  </a:lnTo>
                  <a:lnTo>
                    <a:pt x="1414" y="1874"/>
                  </a:lnTo>
                  <a:close/>
                </a:path>
              </a:pathLst>
            </a:custGeom>
            <a:solidFill>
              <a:srgbClr val="00FFFF"/>
            </a:solidFill>
            <a:ln w="9525">
              <a:noFill/>
              <a:round/>
              <a:headEnd/>
              <a:tailEnd/>
            </a:ln>
          </p:spPr>
          <p:txBody>
            <a:bodyPr lIns="91414" tIns="45708" rIns="91414" bIns="45708"/>
            <a:lstStyle/>
            <a:p>
              <a:pPr algn="ctr"/>
              <a:r>
                <a:rPr lang="fr-FR" sz="2000" b="1" dirty="0" smtClean="0"/>
                <a:t>            </a:t>
              </a:r>
            </a:p>
            <a:p>
              <a:pPr algn="ctr"/>
              <a:endParaRPr lang="fr-FR" sz="2000" b="1" dirty="0" smtClean="0"/>
            </a:p>
            <a:p>
              <a:pPr algn="ctr"/>
              <a:endParaRPr lang="fr-FR" sz="2000" b="1" dirty="0"/>
            </a:p>
            <a:p>
              <a:pPr algn="ctr"/>
              <a:r>
                <a:rPr lang="fr-FR" sz="2000" b="1" dirty="0" smtClean="0"/>
                <a:t>55 </a:t>
              </a:r>
              <a:r>
                <a:rPr lang="fr-FR" sz="2000" b="1" dirty="0"/>
                <a:t>Non Verbal</a:t>
              </a:r>
            </a:p>
          </p:txBody>
        </p:sp>
        <p:sp>
          <p:nvSpPr>
            <p:cNvPr id="9" name="Freeform 7"/>
            <p:cNvSpPr>
              <a:spLocks/>
            </p:cNvSpPr>
            <p:nvPr/>
          </p:nvSpPr>
          <p:spPr bwMode="auto">
            <a:xfrm>
              <a:off x="3090" y="1458"/>
              <a:ext cx="1035" cy="1042"/>
            </a:xfrm>
            <a:custGeom>
              <a:avLst/>
              <a:gdLst>
                <a:gd name="T0" fmla="*/ 0 w 1035"/>
                <a:gd name="T1" fmla="*/ 663 h 1042"/>
                <a:gd name="T2" fmla="*/ 1035 w 1035"/>
                <a:gd name="T3" fmla="*/ 0 h 1042"/>
                <a:gd name="T4" fmla="*/ 1035 w 1035"/>
                <a:gd name="T5" fmla="*/ 379 h 1042"/>
                <a:gd name="T6" fmla="*/ 0 w 1035"/>
                <a:gd name="T7" fmla="*/ 1042 h 1042"/>
                <a:gd name="T8" fmla="*/ 0 w 1035"/>
                <a:gd name="T9" fmla="*/ 663 h 1042"/>
                <a:gd name="T10" fmla="*/ 0 60000 65536"/>
                <a:gd name="T11" fmla="*/ 0 60000 65536"/>
                <a:gd name="T12" fmla="*/ 0 60000 65536"/>
                <a:gd name="T13" fmla="*/ 0 60000 65536"/>
                <a:gd name="T14" fmla="*/ 0 60000 65536"/>
                <a:gd name="T15" fmla="*/ 0 w 1035"/>
                <a:gd name="T16" fmla="*/ 0 h 1042"/>
                <a:gd name="T17" fmla="*/ 1035 w 1035"/>
                <a:gd name="T18" fmla="*/ 1042 h 1042"/>
              </a:gdLst>
              <a:ahLst/>
              <a:cxnLst>
                <a:cxn ang="T10">
                  <a:pos x="T0" y="T1"/>
                </a:cxn>
                <a:cxn ang="T11">
                  <a:pos x="T2" y="T3"/>
                </a:cxn>
                <a:cxn ang="T12">
                  <a:pos x="T4" y="T5"/>
                </a:cxn>
                <a:cxn ang="T13">
                  <a:pos x="T6" y="T7"/>
                </a:cxn>
                <a:cxn ang="T14">
                  <a:pos x="T8" y="T9"/>
                </a:cxn>
              </a:cxnLst>
              <a:rect l="T15" t="T16" r="T17" b="T18"/>
              <a:pathLst>
                <a:path w="1035" h="1042">
                  <a:moveTo>
                    <a:pt x="0" y="663"/>
                  </a:moveTo>
                  <a:lnTo>
                    <a:pt x="1035" y="0"/>
                  </a:lnTo>
                  <a:lnTo>
                    <a:pt x="1035" y="379"/>
                  </a:lnTo>
                  <a:lnTo>
                    <a:pt x="0" y="1042"/>
                  </a:lnTo>
                  <a:lnTo>
                    <a:pt x="0" y="663"/>
                  </a:lnTo>
                  <a:close/>
                </a:path>
              </a:pathLst>
            </a:custGeom>
            <a:solidFill>
              <a:srgbClr val="808000"/>
            </a:solidFill>
            <a:ln w="9525">
              <a:noFill/>
              <a:round/>
              <a:headEnd/>
              <a:tailEnd/>
            </a:ln>
          </p:spPr>
          <p:txBody>
            <a:bodyPr lIns="91414" tIns="45708" rIns="91414" bIns="45708"/>
            <a:lstStyle/>
            <a:p>
              <a:pPr algn="ctr"/>
              <a:endParaRPr lang="fr-FR"/>
            </a:p>
          </p:txBody>
        </p:sp>
        <p:sp>
          <p:nvSpPr>
            <p:cNvPr id="10" name="Freeform 8"/>
            <p:cNvSpPr>
              <a:spLocks/>
            </p:cNvSpPr>
            <p:nvPr/>
          </p:nvSpPr>
          <p:spPr bwMode="auto">
            <a:xfrm>
              <a:off x="3090" y="1237"/>
              <a:ext cx="1035" cy="884"/>
            </a:xfrm>
            <a:custGeom>
              <a:avLst/>
              <a:gdLst>
                <a:gd name="T0" fmla="*/ 503 w 1035"/>
                <a:gd name="T1" fmla="*/ 0 h 884"/>
                <a:gd name="T2" fmla="*/ 532 w 1035"/>
                <a:gd name="T3" fmla="*/ 10 h 884"/>
                <a:gd name="T4" fmla="*/ 551 w 1035"/>
                <a:gd name="T5" fmla="*/ 10 h 884"/>
                <a:gd name="T6" fmla="*/ 598 w 1035"/>
                <a:gd name="T7" fmla="*/ 21 h 884"/>
                <a:gd name="T8" fmla="*/ 627 w 1035"/>
                <a:gd name="T9" fmla="*/ 31 h 884"/>
                <a:gd name="T10" fmla="*/ 645 w 1035"/>
                <a:gd name="T11" fmla="*/ 42 h 884"/>
                <a:gd name="T12" fmla="*/ 664 w 1035"/>
                <a:gd name="T13" fmla="*/ 42 h 884"/>
                <a:gd name="T14" fmla="*/ 693 w 1035"/>
                <a:gd name="T15" fmla="*/ 53 h 884"/>
                <a:gd name="T16" fmla="*/ 740 w 1035"/>
                <a:gd name="T17" fmla="*/ 74 h 884"/>
                <a:gd name="T18" fmla="*/ 759 w 1035"/>
                <a:gd name="T19" fmla="*/ 74 h 884"/>
                <a:gd name="T20" fmla="*/ 778 w 1035"/>
                <a:gd name="T21" fmla="*/ 84 h 884"/>
                <a:gd name="T22" fmla="*/ 797 w 1035"/>
                <a:gd name="T23" fmla="*/ 95 h 884"/>
                <a:gd name="T24" fmla="*/ 826 w 1035"/>
                <a:gd name="T25" fmla="*/ 105 h 884"/>
                <a:gd name="T26" fmla="*/ 845 w 1035"/>
                <a:gd name="T27" fmla="*/ 116 h 884"/>
                <a:gd name="T28" fmla="*/ 883 w 1035"/>
                <a:gd name="T29" fmla="*/ 137 h 884"/>
                <a:gd name="T30" fmla="*/ 902 w 1035"/>
                <a:gd name="T31" fmla="*/ 147 h 884"/>
                <a:gd name="T32" fmla="*/ 921 w 1035"/>
                <a:gd name="T33" fmla="*/ 158 h 884"/>
                <a:gd name="T34" fmla="*/ 949 w 1035"/>
                <a:gd name="T35" fmla="*/ 168 h 884"/>
                <a:gd name="T36" fmla="*/ 968 w 1035"/>
                <a:gd name="T37" fmla="*/ 179 h 884"/>
                <a:gd name="T38" fmla="*/ 1006 w 1035"/>
                <a:gd name="T39" fmla="*/ 200 h 884"/>
                <a:gd name="T40" fmla="*/ 1025 w 1035"/>
                <a:gd name="T41" fmla="*/ 210 h 884"/>
                <a:gd name="T42" fmla="*/ 1035 w 1035"/>
                <a:gd name="T43" fmla="*/ 221 h 884"/>
                <a:gd name="T44" fmla="*/ 0 w 1035"/>
                <a:gd name="T45" fmla="*/ 884 h 884"/>
                <a:gd name="T46" fmla="*/ 503 w 1035"/>
                <a:gd name="T47" fmla="*/ 0 h 88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35"/>
                <a:gd name="T73" fmla="*/ 0 h 884"/>
                <a:gd name="T74" fmla="*/ 1035 w 1035"/>
                <a:gd name="T75" fmla="*/ 884 h 88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35" h="884">
                  <a:moveTo>
                    <a:pt x="503" y="0"/>
                  </a:moveTo>
                  <a:lnTo>
                    <a:pt x="532" y="10"/>
                  </a:lnTo>
                  <a:lnTo>
                    <a:pt x="551" y="10"/>
                  </a:lnTo>
                  <a:lnTo>
                    <a:pt x="598" y="21"/>
                  </a:lnTo>
                  <a:lnTo>
                    <a:pt x="627" y="31"/>
                  </a:lnTo>
                  <a:lnTo>
                    <a:pt x="645" y="42"/>
                  </a:lnTo>
                  <a:lnTo>
                    <a:pt x="664" y="42"/>
                  </a:lnTo>
                  <a:lnTo>
                    <a:pt x="693" y="53"/>
                  </a:lnTo>
                  <a:lnTo>
                    <a:pt x="740" y="74"/>
                  </a:lnTo>
                  <a:lnTo>
                    <a:pt x="759" y="74"/>
                  </a:lnTo>
                  <a:lnTo>
                    <a:pt x="778" y="84"/>
                  </a:lnTo>
                  <a:lnTo>
                    <a:pt x="797" y="95"/>
                  </a:lnTo>
                  <a:lnTo>
                    <a:pt x="826" y="105"/>
                  </a:lnTo>
                  <a:lnTo>
                    <a:pt x="845" y="116"/>
                  </a:lnTo>
                  <a:lnTo>
                    <a:pt x="883" y="137"/>
                  </a:lnTo>
                  <a:lnTo>
                    <a:pt x="902" y="147"/>
                  </a:lnTo>
                  <a:lnTo>
                    <a:pt x="921" y="158"/>
                  </a:lnTo>
                  <a:lnTo>
                    <a:pt x="949" y="168"/>
                  </a:lnTo>
                  <a:lnTo>
                    <a:pt x="968" y="179"/>
                  </a:lnTo>
                  <a:lnTo>
                    <a:pt x="1006" y="200"/>
                  </a:lnTo>
                  <a:lnTo>
                    <a:pt x="1025" y="210"/>
                  </a:lnTo>
                  <a:lnTo>
                    <a:pt x="1035" y="221"/>
                  </a:lnTo>
                  <a:lnTo>
                    <a:pt x="0" y="884"/>
                  </a:lnTo>
                  <a:lnTo>
                    <a:pt x="503" y="0"/>
                  </a:lnTo>
                  <a:close/>
                </a:path>
              </a:pathLst>
            </a:custGeom>
            <a:solidFill>
              <a:srgbClr val="FFFF00"/>
            </a:solidFill>
            <a:ln w="9525">
              <a:noFill/>
              <a:round/>
              <a:headEnd/>
              <a:tailEnd/>
            </a:ln>
          </p:spPr>
          <p:txBody>
            <a:bodyPr lIns="91414" tIns="45708" rIns="91414" bIns="45708"/>
            <a:lstStyle/>
            <a:p>
              <a:pPr algn="ctr"/>
              <a:r>
                <a:rPr lang="fr-FR" dirty="0" smtClean="0"/>
                <a:t>                     </a:t>
              </a:r>
              <a:r>
                <a:rPr lang="fr-FR" sz="2000" b="1" dirty="0" smtClean="0"/>
                <a:t>7%  Verbal</a:t>
              </a:r>
              <a:endParaRPr lang="fr-FR" sz="2000" b="1" dirty="0"/>
            </a:p>
          </p:txBody>
        </p:sp>
        <p:sp>
          <p:nvSpPr>
            <p:cNvPr id="11" name="Freeform 9"/>
            <p:cNvSpPr>
              <a:spLocks/>
            </p:cNvSpPr>
            <p:nvPr/>
          </p:nvSpPr>
          <p:spPr bwMode="auto">
            <a:xfrm>
              <a:off x="3043" y="2111"/>
              <a:ext cx="1518" cy="1315"/>
            </a:xfrm>
            <a:custGeom>
              <a:avLst/>
              <a:gdLst>
                <a:gd name="T0" fmla="*/ 1518 w 1518"/>
                <a:gd name="T1" fmla="*/ 52 h 1315"/>
                <a:gd name="T2" fmla="*/ 1509 w 1518"/>
                <a:gd name="T3" fmla="*/ 115 h 1315"/>
                <a:gd name="T4" fmla="*/ 1490 w 1518"/>
                <a:gd name="T5" fmla="*/ 179 h 1315"/>
                <a:gd name="T6" fmla="*/ 1461 w 1518"/>
                <a:gd name="T7" fmla="*/ 242 h 1315"/>
                <a:gd name="T8" fmla="*/ 1433 w 1518"/>
                <a:gd name="T9" fmla="*/ 305 h 1315"/>
                <a:gd name="T10" fmla="*/ 1395 w 1518"/>
                <a:gd name="T11" fmla="*/ 368 h 1315"/>
                <a:gd name="T12" fmla="*/ 1357 w 1518"/>
                <a:gd name="T13" fmla="*/ 421 h 1315"/>
                <a:gd name="T14" fmla="*/ 1309 w 1518"/>
                <a:gd name="T15" fmla="*/ 484 h 1315"/>
                <a:gd name="T16" fmla="*/ 1252 w 1518"/>
                <a:gd name="T17" fmla="*/ 536 h 1315"/>
                <a:gd name="T18" fmla="*/ 1186 w 1518"/>
                <a:gd name="T19" fmla="*/ 589 h 1315"/>
                <a:gd name="T20" fmla="*/ 1120 w 1518"/>
                <a:gd name="T21" fmla="*/ 642 h 1315"/>
                <a:gd name="T22" fmla="*/ 1053 w 1518"/>
                <a:gd name="T23" fmla="*/ 684 h 1315"/>
                <a:gd name="T24" fmla="*/ 968 w 1518"/>
                <a:gd name="T25" fmla="*/ 726 h 1315"/>
                <a:gd name="T26" fmla="*/ 892 w 1518"/>
                <a:gd name="T27" fmla="*/ 768 h 1315"/>
                <a:gd name="T28" fmla="*/ 806 w 1518"/>
                <a:gd name="T29" fmla="*/ 800 h 1315"/>
                <a:gd name="T30" fmla="*/ 711 w 1518"/>
                <a:gd name="T31" fmla="*/ 831 h 1315"/>
                <a:gd name="T32" fmla="*/ 626 w 1518"/>
                <a:gd name="T33" fmla="*/ 863 h 1315"/>
                <a:gd name="T34" fmla="*/ 531 w 1518"/>
                <a:gd name="T35" fmla="*/ 884 h 1315"/>
                <a:gd name="T36" fmla="*/ 427 w 1518"/>
                <a:gd name="T37" fmla="*/ 905 h 1315"/>
                <a:gd name="T38" fmla="*/ 332 w 1518"/>
                <a:gd name="T39" fmla="*/ 915 h 1315"/>
                <a:gd name="T40" fmla="*/ 227 w 1518"/>
                <a:gd name="T41" fmla="*/ 926 h 1315"/>
                <a:gd name="T42" fmla="*/ 123 w 1518"/>
                <a:gd name="T43" fmla="*/ 936 h 1315"/>
                <a:gd name="T44" fmla="*/ 28 w 1518"/>
                <a:gd name="T45" fmla="*/ 936 h 1315"/>
                <a:gd name="T46" fmla="*/ 28 w 1518"/>
                <a:gd name="T47" fmla="*/ 1315 h 1315"/>
                <a:gd name="T48" fmla="*/ 123 w 1518"/>
                <a:gd name="T49" fmla="*/ 1315 h 1315"/>
                <a:gd name="T50" fmla="*/ 227 w 1518"/>
                <a:gd name="T51" fmla="*/ 1305 h 1315"/>
                <a:gd name="T52" fmla="*/ 332 w 1518"/>
                <a:gd name="T53" fmla="*/ 1294 h 1315"/>
                <a:gd name="T54" fmla="*/ 427 w 1518"/>
                <a:gd name="T55" fmla="*/ 1284 h 1315"/>
                <a:gd name="T56" fmla="*/ 531 w 1518"/>
                <a:gd name="T57" fmla="*/ 1263 h 1315"/>
                <a:gd name="T58" fmla="*/ 626 w 1518"/>
                <a:gd name="T59" fmla="*/ 1242 h 1315"/>
                <a:gd name="T60" fmla="*/ 711 w 1518"/>
                <a:gd name="T61" fmla="*/ 1210 h 1315"/>
                <a:gd name="T62" fmla="*/ 806 w 1518"/>
                <a:gd name="T63" fmla="*/ 1179 h 1315"/>
                <a:gd name="T64" fmla="*/ 892 w 1518"/>
                <a:gd name="T65" fmla="*/ 1147 h 1315"/>
                <a:gd name="T66" fmla="*/ 968 w 1518"/>
                <a:gd name="T67" fmla="*/ 1105 h 1315"/>
                <a:gd name="T68" fmla="*/ 1053 w 1518"/>
                <a:gd name="T69" fmla="*/ 1063 h 1315"/>
                <a:gd name="T70" fmla="*/ 1120 w 1518"/>
                <a:gd name="T71" fmla="*/ 1021 h 1315"/>
                <a:gd name="T72" fmla="*/ 1186 w 1518"/>
                <a:gd name="T73" fmla="*/ 968 h 1315"/>
                <a:gd name="T74" fmla="*/ 1252 w 1518"/>
                <a:gd name="T75" fmla="*/ 915 h 1315"/>
                <a:gd name="T76" fmla="*/ 1309 w 1518"/>
                <a:gd name="T77" fmla="*/ 863 h 1315"/>
                <a:gd name="T78" fmla="*/ 1357 w 1518"/>
                <a:gd name="T79" fmla="*/ 800 h 1315"/>
                <a:gd name="T80" fmla="*/ 1395 w 1518"/>
                <a:gd name="T81" fmla="*/ 747 h 1315"/>
                <a:gd name="T82" fmla="*/ 1433 w 1518"/>
                <a:gd name="T83" fmla="*/ 684 h 1315"/>
                <a:gd name="T84" fmla="*/ 1461 w 1518"/>
                <a:gd name="T85" fmla="*/ 621 h 1315"/>
                <a:gd name="T86" fmla="*/ 1490 w 1518"/>
                <a:gd name="T87" fmla="*/ 558 h 1315"/>
                <a:gd name="T88" fmla="*/ 1509 w 1518"/>
                <a:gd name="T89" fmla="*/ 494 h 1315"/>
                <a:gd name="T90" fmla="*/ 1518 w 1518"/>
                <a:gd name="T91" fmla="*/ 431 h 1315"/>
                <a:gd name="T92" fmla="*/ 1518 w 1518"/>
                <a:gd name="T93" fmla="*/ 0 h 131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18"/>
                <a:gd name="T142" fmla="*/ 0 h 1315"/>
                <a:gd name="T143" fmla="*/ 1518 w 1518"/>
                <a:gd name="T144" fmla="*/ 1315 h 1315"/>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18" h="1315">
                  <a:moveTo>
                    <a:pt x="1518" y="0"/>
                  </a:moveTo>
                  <a:lnTo>
                    <a:pt x="1518" y="21"/>
                  </a:lnTo>
                  <a:lnTo>
                    <a:pt x="1518" y="52"/>
                  </a:lnTo>
                  <a:lnTo>
                    <a:pt x="1509" y="63"/>
                  </a:lnTo>
                  <a:lnTo>
                    <a:pt x="1509" y="84"/>
                  </a:lnTo>
                  <a:lnTo>
                    <a:pt x="1509" y="115"/>
                  </a:lnTo>
                  <a:lnTo>
                    <a:pt x="1499" y="136"/>
                  </a:lnTo>
                  <a:lnTo>
                    <a:pt x="1499" y="147"/>
                  </a:lnTo>
                  <a:lnTo>
                    <a:pt x="1490" y="179"/>
                  </a:lnTo>
                  <a:lnTo>
                    <a:pt x="1480" y="200"/>
                  </a:lnTo>
                  <a:lnTo>
                    <a:pt x="1480" y="210"/>
                  </a:lnTo>
                  <a:lnTo>
                    <a:pt x="1461" y="242"/>
                  </a:lnTo>
                  <a:lnTo>
                    <a:pt x="1461" y="263"/>
                  </a:lnTo>
                  <a:lnTo>
                    <a:pt x="1452" y="273"/>
                  </a:lnTo>
                  <a:lnTo>
                    <a:pt x="1433" y="305"/>
                  </a:lnTo>
                  <a:lnTo>
                    <a:pt x="1423" y="326"/>
                  </a:lnTo>
                  <a:lnTo>
                    <a:pt x="1414" y="336"/>
                  </a:lnTo>
                  <a:lnTo>
                    <a:pt x="1395" y="368"/>
                  </a:lnTo>
                  <a:lnTo>
                    <a:pt x="1385" y="379"/>
                  </a:lnTo>
                  <a:lnTo>
                    <a:pt x="1376" y="400"/>
                  </a:lnTo>
                  <a:lnTo>
                    <a:pt x="1357" y="421"/>
                  </a:lnTo>
                  <a:lnTo>
                    <a:pt x="1347" y="442"/>
                  </a:lnTo>
                  <a:lnTo>
                    <a:pt x="1328" y="452"/>
                  </a:lnTo>
                  <a:lnTo>
                    <a:pt x="1309" y="484"/>
                  </a:lnTo>
                  <a:lnTo>
                    <a:pt x="1290" y="494"/>
                  </a:lnTo>
                  <a:lnTo>
                    <a:pt x="1281" y="505"/>
                  </a:lnTo>
                  <a:lnTo>
                    <a:pt x="1252" y="536"/>
                  </a:lnTo>
                  <a:lnTo>
                    <a:pt x="1233" y="547"/>
                  </a:lnTo>
                  <a:lnTo>
                    <a:pt x="1224" y="568"/>
                  </a:lnTo>
                  <a:lnTo>
                    <a:pt x="1186" y="589"/>
                  </a:lnTo>
                  <a:lnTo>
                    <a:pt x="1177" y="600"/>
                  </a:lnTo>
                  <a:lnTo>
                    <a:pt x="1158" y="610"/>
                  </a:lnTo>
                  <a:lnTo>
                    <a:pt x="1120" y="642"/>
                  </a:lnTo>
                  <a:lnTo>
                    <a:pt x="1101" y="652"/>
                  </a:lnTo>
                  <a:lnTo>
                    <a:pt x="1082" y="663"/>
                  </a:lnTo>
                  <a:lnTo>
                    <a:pt x="1053" y="684"/>
                  </a:lnTo>
                  <a:lnTo>
                    <a:pt x="1034" y="694"/>
                  </a:lnTo>
                  <a:lnTo>
                    <a:pt x="1015" y="705"/>
                  </a:lnTo>
                  <a:lnTo>
                    <a:pt x="968" y="726"/>
                  </a:lnTo>
                  <a:lnTo>
                    <a:pt x="949" y="736"/>
                  </a:lnTo>
                  <a:lnTo>
                    <a:pt x="930" y="747"/>
                  </a:lnTo>
                  <a:lnTo>
                    <a:pt x="892" y="768"/>
                  </a:lnTo>
                  <a:lnTo>
                    <a:pt x="873" y="779"/>
                  </a:lnTo>
                  <a:lnTo>
                    <a:pt x="844" y="779"/>
                  </a:lnTo>
                  <a:lnTo>
                    <a:pt x="806" y="800"/>
                  </a:lnTo>
                  <a:lnTo>
                    <a:pt x="787" y="810"/>
                  </a:lnTo>
                  <a:lnTo>
                    <a:pt x="759" y="821"/>
                  </a:lnTo>
                  <a:lnTo>
                    <a:pt x="711" y="831"/>
                  </a:lnTo>
                  <a:lnTo>
                    <a:pt x="692" y="842"/>
                  </a:lnTo>
                  <a:lnTo>
                    <a:pt x="674" y="842"/>
                  </a:lnTo>
                  <a:lnTo>
                    <a:pt x="626" y="863"/>
                  </a:lnTo>
                  <a:lnTo>
                    <a:pt x="598" y="863"/>
                  </a:lnTo>
                  <a:lnTo>
                    <a:pt x="579" y="873"/>
                  </a:lnTo>
                  <a:lnTo>
                    <a:pt x="531" y="884"/>
                  </a:lnTo>
                  <a:lnTo>
                    <a:pt x="503" y="884"/>
                  </a:lnTo>
                  <a:lnTo>
                    <a:pt x="474" y="894"/>
                  </a:lnTo>
                  <a:lnTo>
                    <a:pt x="427" y="905"/>
                  </a:lnTo>
                  <a:lnTo>
                    <a:pt x="408" y="905"/>
                  </a:lnTo>
                  <a:lnTo>
                    <a:pt x="379" y="905"/>
                  </a:lnTo>
                  <a:lnTo>
                    <a:pt x="332" y="915"/>
                  </a:lnTo>
                  <a:lnTo>
                    <a:pt x="303" y="915"/>
                  </a:lnTo>
                  <a:lnTo>
                    <a:pt x="275" y="926"/>
                  </a:lnTo>
                  <a:lnTo>
                    <a:pt x="227" y="926"/>
                  </a:lnTo>
                  <a:lnTo>
                    <a:pt x="199" y="926"/>
                  </a:lnTo>
                  <a:lnTo>
                    <a:pt x="180" y="926"/>
                  </a:lnTo>
                  <a:lnTo>
                    <a:pt x="123" y="936"/>
                  </a:lnTo>
                  <a:lnTo>
                    <a:pt x="104" y="936"/>
                  </a:lnTo>
                  <a:lnTo>
                    <a:pt x="76" y="936"/>
                  </a:lnTo>
                  <a:lnTo>
                    <a:pt x="28" y="936"/>
                  </a:lnTo>
                  <a:lnTo>
                    <a:pt x="0" y="936"/>
                  </a:lnTo>
                  <a:lnTo>
                    <a:pt x="0" y="1315"/>
                  </a:lnTo>
                  <a:lnTo>
                    <a:pt x="28" y="1315"/>
                  </a:lnTo>
                  <a:lnTo>
                    <a:pt x="76" y="1315"/>
                  </a:lnTo>
                  <a:lnTo>
                    <a:pt x="104" y="1315"/>
                  </a:lnTo>
                  <a:lnTo>
                    <a:pt x="123" y="1315"/>
                  </a:lnTo>
                  <a:lnTo>
                    <a:pt x="180" y="1305"/>
                  </a:lnTo>
                  <a:lnTo>
                    <a:pt x="199" y="1305"/>
                  </a:lnTo>
                  <a:lnTo>
                    <a:pt x="227" y="1305"/>
                  </a:lnTo>
                  <a:lnTo>
                    <a:pt x="275" y="1305"/>
                  </a:lnTo>
                  <a:lnTo>
                    <a:pt x="303" y="1294"/>
                  </a:lnTo>
                  <a:lnTo>
                    <a:pt x="332" y="1294"/>
                  </a:lnTo>
                  <a:lnTo>
                    <a:pt x="379" y="1284"/>
                  </a:lnTo>
                  <a:lnTo>
                    <a:pt x="408" y="1284"/>
                  </a:lnTo>
                  <a:lnTo>
                    <a:pt x="427" y="1284"/>
                  </a:lnTo>
                  <a:lnTo>
                    <a:pt x="474" y="1273"/>
                  </a:lnTo>
                  <a:lnTo>
                    <a:pt x="503" y="1263"/>
                  </a:lnTo>
                  <a:lnTo>
                    <a:pt x="531" y="1263"/>
                  </a:lnTo>
                  <a:lnTo>
                    <a:pt x="579" y="1252"/>
                  </a:lnTo>
                  <a:lnTo>
                    <a:pt x="598" y="1242"/>
                  </a:lnTo>
                  <a:lnTo>
                    <a:pt x="626" y="1242"/>
                  </a:lnTo>
                  <a:lnTo>
                    <a:pt x="674" y="1221"/>
                  </a:lnTo>
                  <a:lnTo>
                    <a:pt x="692" y="1221"/>
                  </a:lnTo>
                  <a:lnTo>
                    <a:pt x="711" y="1210"/>
                  </a:lnTo>
                  <a:lnTo>
                    <a:pt x="759" y="1200"/>
                  </a:lnTo>
                  <a:lnTo>
                    <a:pt x="787" y="1189"/>
                  </a:lnTo>
                  <a:lnTo>
                    <a:pt x="806" y="1179"/>
                  </a:lnTo>
                  <a:lnTo>
                    <a:pt x="844" y="1158"/>
                  </a:lnTo>
                  <a:lnTo>
                    <a:pt x="873" y="1158"/>
                  </a:lnTo>
                  <a:lnTo>
                    <a:pt x="892" y="1147"/>
                  </a:lnTo>
                  <a:lnTo>
                    <a:pt x="930" y="1126"/>
                  </a:lnTo>
                  <a:lnTo>
                    <a:pt x="949" y="1115"/>
                  </a:lnTo>
                  <a:lnTo>
                    <a:pt x="968" y="1105"/>
                  </a:lnTo>
                  <a:lnTo>
                    <a:pt x="1015" y="1084"/>
                  </a:lnTo>
                  <a:lnTo>
                    <a:pt x="1034" y="1073"/>
                  </a:lnTo>
                  <a:lnTo>
                    <a:pt x="1053" y="1063"/>
                  </a:lnTo>
                  <a:lnTo>
                    <a:pt x="1082" y="1042"/>
                  </a:lnTo>
                  <a:lnTo>
                    <a:pt x="1101" y="1031"/>
                  </a:lnTo>
                  <a:lnTo>
                    <a:pt x="1120" y="1021"/>
                  </a:lnTo>
                  <a:lnTo>
                    <a:pt x="1158" y="989"/>
                  </a:lnTo>
                  <a:lnTo>
                    <a:pt x="1177" y="979"/>
                  </a:lnTo>
                  <a:lnTo>
                    <a:pt x="1186" y="968"/>
                  </a:lnTo>
                  <a:lnTo>
                    <a:pt x="1224" y="947"/>
                  </a:lnTo>
                  <a:lnTo>
                    <a:pt x="1233" y="926"/>
                  </a:lnTo>
                  <a:lnTo>
                    <a:pt x="1252" y="915"/>
                  </a:lnTo>
                  <a:lnTo>
                    <a:pt x="1281" y="884"/>
                  </a:lnTo>
                  <a:lnTo>
                    <a:pt x="1290" y="873"/>
                  </a:lnTo>
                  <a:lnTo>
                    <a:pt x="1309" y="863"/>
                  </a:lnTo>
                  <a:lnTo>
                    <a:pt x="1328" y="831"/>
                  </a:lnTo>
                  <a:lnTo>
                    <a:pt x="1347" y="821"/>
                  </a:lnTo>
                  <a:lnTo>
                    <a:pt x="1357" y="800"/>
                  </a:lnTo>
                  <a:lnTo>
                    <a:pt x="1376" y="779"/>
                  </a:lnTo>
                  <a:lnTo>
                    <a:pt x="1385" y="758"/>
                  </a:lnTo>
                  <a:lnTo>
                    <a:pt x="1395" y="747"/>
                  </a:lnTo>
                  <a:lnTo>
                    <a:pt x="1414" y="715"/>
                  </a:lnTo>
                  <a:lnTo>
                    <a:pt x="1423" y="705"/>
                  </a:lnTo>
                  <a:lnTo>
                    <a:pt x="1433" y="684"/>
                  </a:lnTo>
                  <a:lnTo>
                    <a:pt x="1452" y="652"/>
                  </a:lnTo>
                  <a:lnTo>
                    <a:pt x="1461" y="642"/>
                  </a:lnTo>
                  <a:lnTo>
                    <a:pt x="1461" y="621"/>
                  </a:lnTo>
                  <a:lnTo>
                    <a:pt x="1480" y="589"/>
                  </a:lnTo>
                  <a:lnTo>
                    <a:pt x="1480" y="579"/>
                  </a:lnTo>
                  <a:lnTo>
                    <a:pt x="1490" y="558"/>
                  </a:lnTo>
                  <a:lnTo>
                    <a:pt x="1499" y="526"/>
                  </a:lnTo>
                  <a:lnTo>
                    <a:pt x="1499" y="515"/>
                  </a:lnTo>
                  <a:lnTo>
                    <a:pt x="1509" y="494"/>
                  </a:lnTo>
                  <a:lnTo>
                    <a:pt x="1509" y="463"/>
                  </a:lnTo>
                  <a:lnTo>
                    <a:pt x="1509" y="442"/>
                  </a:lnTo>
                  <a:lnTo>
                    <a:pt x="1518" y="431"/>
                  </a:lnTo>
                  <a:lnTo>
                    <a:pt x="1518" y="400"/>
                  </a:lnTo>
                  <a:lnTo>
                    <a:pt x="1518" y="379"/>
                  </a:lnTo>
                  <a:lnTo>
                    <a:pt x="1518" y="0"/>
                  </a:lnTo>
                  <a:close/>
                </a:path>
              </a:pathLst>
            </a:custGeom>
            <a:solidFill>
              <a:srgbClr val="800000"/>
            </a:solidFill>
            <a:ln w="9525">
              <a:noFill/>
              <a:round/>
              <a:headEnd/>
              <a:tailEnd/>
            </a:ln>
          </p:spPr>
          <p:txBody>
            <a:bodyPr lIns="91414" tIns="45708" rIns="91414" bIns="45708"/>
            <a:lstStyle/>
            <a:p>
              <a:pPr algn="ctr"/>
              <a:endParaRPr lang="fr-FR"/>
            </a:p>
          </p:txBody>
        </p:sp>
        <p:sp>
          <p:nvSpPr>
            <p:cNvPr id="12" name="Freeform 10"/>
            <p:cNvSpPr>
              <a:spLocks/>
            </p:cNvSpPr>
            <p:nvPr/>
          </p:nvSpPr>
          <p:spPr bwMode="auto">
            <a:xfrm>
              <a:off x="3043" y="1458"/>
              <a:ext cx="1518" cy="1600"/>
            </a:xfrm>
            <a:custGeom>
              <a:avLst/>
              <a:gdLst>
                <a:gd name="T0" fmla="*/ 1101 w 1518"/>
                <a:gd name="T1" fmla="*/ 10 h 1600"/>
                <a:gd name="T2" fmla="*/ 1158 w 1518"/>
                <a:gd name="T3" fmla="*/ 42 h 1600"/>
                <a:gd name="T4" fmla="*/ 1205 w 1518"/>
                <a:gd name="T5" fmla="*/ 84 h 1600"/>
                <a:gd name="T6" fmla="*/ 1233 w 1518"/>
                <a:gd name="T7" fmla="*/ 105 h 1600"/>
                <a:gd name="T8" fmla="*/ 1281 w 1518"/>
                <a:gd name="T9" fmla="*/ 147 h 1600"/>
                <a:gd name="T10" fmla="*/ 1309 w 1518"/>
                <a:gd name="T11" fmla="*/ 179 h 1600"/>
                <a:gd name="T12" fmla="*/ 1347 w 1518"/>
                <a:gd name="T13" fmla="*/ 221 h 1600"/>
                <a:gd name="T14" fmla="*/ 1376 w 1518"/>
                <a:gd name="T15" fmla="*/ 263 h 1600"/>
                <a:gd name="T16" fmla="*/ 1395 w 1518"/>
                <a:gd name="T17" fmla="*/ 295 h 1600"/>
                <a:gd name="T18" fmla="*/ 1423 w 1518"/>
                <a:gd name="T19" fmla="*/ 337 h 1600"/>
                <a:gd name="T20" fmla="*/ 1442 w 1518"/>
                <a:gd name="T21" fmla="*/ 368 h 1600"/>
                <a:gd name="T22" fmla="*/ 1461 w 1518"/>
                <a:gd name="T23" fmla="*/ 421 h 1600"/>
                <a:gd name="T24" fmla="*/ 1480 w 1518"/>
                <a:gd name="T25" fmla="*/ 463 h 1600"/>
                <a:gd name="T26" fmla="*/ 1490 w 1518"/>
                <a:gd name="T27" fmla="*/ 495 h 1600"/>
                <a:gd name="T28" fmla="*/ 1509 w 1518"/>
                <a:gd name="T29" fmla="*/ 547 h 1600"/>
                <a:gd name="T30" fmla="*/ 1509 w 1518"/>
                <a:gd name="T31" fmla="*/ 579 h 1600"/>
                <a:gd name="T32" fmla="*/ 1518 w 1518"/>
                <a:gd name="T33" fmla="*/ 632 h 1600"/>
                <a:gd name="T34" fmla="*/ 1518 w 1518"/>
                <a:gd name="T35" fmla="*/ 674 h 1600"/>
                <a:gd name="T36" fmla="*/ 1518 w 1518"/>
                <a:gd name="T37" fmla="*/ 705 h 1600"/>
                <a:gd name="T38" fmla="*/ 1509 w 1518"/>
                <a:gd name="T39" fmla="*/ 758 h 1600"/>
                <a:gd name="T40" fmla="*/ 1499 w 1518"/>
                <a:gd name="T41" fmla="*/ 789 h 1600"/>
                <a:gd name="T42" fmla="*/ 1490 w 1518"/>
                <a:gd name="T43" fmla="*/ 842 h 1600"/>
                <a:gd name="T44" fmla="*/ 1471 w 1518"/>
                <a:gd name="T45" fmla="*/ 884 h 1600"/>
                <a:gd name="T46" fmla="*/ 1461 w 1518"/>
                <a:gd name="T47" fmla="*/ 916 h 1600"/>
                <a:gd name="T48" fmla="*/ 1433 w 1518"/>
                <a:gd name="T49" fmla="*/ 968 h 1600"/>
                <a:gd name="T50" fmla="*/ 1404 w 1518"/>
                <a:gd name="T51" fmla="*/ 1011 h 1600"/>
                <a:gd name="T52" fmla="*/ 1385 w 1518"/>
                <a:gd name="T53" fmla="*/ 1042 h 1600"/>
                <a:gd name="T54" fmla="*/ 1357 w 1518"/>
                <a:gd name="T55" fmla="*/ 1084 h 1600"/>
                <a:gd name="T56" fmla="*/ 1328 w 1518"/>
                <a:gd name="T57" fmla="*/ 1116 h 1600"/>
                <a:gd name="T58" fmla="*/ 1290 w 1518"/>
                <a:gd name="T59" fmla="*/ 1158 h 1600"/>
                <a:gd name="T60" fmla="*/ 1252 w 1518"/>
                <a:gd name="T61" fmla="*/ 1200 h 1600"/>
                <a:gd name="T62" fmla="*/ 1224 w 1518"/>
                <a:gd name="T63" fmla="*/ 1221 h 1600"/>
                <a:gd name="T64" fmla="*/ 1177 w 1518"/>
                <a:gd name="T65" fmla="*/ 1263 h 1600"/>
                <a:gd name="T66" fmla="*/ 1139 w 1518"/>
                <a:gd name="T67" fmla="*/ 1284 h 1600"/>
                <a:gd name="T68" fmla="*/ 1082 w 1518"/>
                <a:gd name="T69" fmla="*/ 1326 h 1600"/>
                <a:gd name="T70" fmla="*/ 1034 w 1518"/>
                <a:gd name="T71" fmla="*/ 1358 h 1600"/>
                <a:gd name="T72" fmla="*/ 996 w 1518"/>
                <a:gd name="T73" fmla="*/ 1379 h 1600"/>
                <a:gd name="T74" fmla="*/ 930 w 1518"/>
                <a:gd name="T75" fmla="*/ 1411 h 1600"/>
                <a:gd name="T76" fmla="*/ 892 w 1518"/>
                <a:gd name="T77" fmla="*/ 1432 h 1600"/>
                <a:gd name="T78" fmla="*/ 825 w 1518"/>
                <a:gd name="T79" fmla="*/ 1453 h 1600"/>
                <a:gd name="T80" fmla="*/ 759 w 1518"/>
                <a:gd name="T81" fmla="*/ 1484 h 1600"/>
                <a:gd name="T82" fmla="*/ 711 w 1518"/>
                <a:gd name="T83" fmla="*/ 1495 h 1600"/>
                <a:gd name="T84" fmla="*/ 645 w 1518"/>
                <a:gd name="T85" fmla="*/ 1516 h 1600"/>
                <a:gd name="T86" fmla="*/ 579 w 1518"/>
                <a:gd name="T87" fmla="*/ 1537 h 1600"/>
                <a:gd name="T88" fmla="*/ 531 w 1518"/>
                <a:gd name="T89" fmla="*/ 1547 h 1600"/>
                <a:gd name="T90" fmla="*/ 455 w 1518"/>
                <a:gd name="T91" fmla="*/ 1558 h 1600"/>
                <a:gd name="T92" fmla="*/ 408 w 1518"/>
                <a:gd name="T93" fmla="*/ 1568 h 1600"/>
                <a:gd name="T94" fmla="*/ 332 w 1518"/>
                <a:gd name="T95" fmla="*/ 1579 h 1600"/>
                <a:gd name="T96" fmla="*/ 256 w 1518"/>
                <a:gd name="T97" fmla="*/ 1589 h 1600"/>
                <a:gd name="T98" fmla="*/ 199 w 1518"/>
                <a:gd name="T99" fmla="*/ 1589 h 1600"/>
                <a:gd name="T100" fmla="*/ 123 w 1518"/>
                <a:gd name="T101" fmla="*/ 1600 h 1600"/>
                <a:gd name="T102" fmla="*/ 76 w 1518"/>
                <a:gd name="T103" fmla="*/ 1600 h 1600"/>
                <a:gd name="T104" fmla="*/ 0 w 1518"/>
                <a:gd name="T105" fmla="*/ 1600 h 1600"/>
                <a:gd name="T106" fmla="*/ 1082 w 1518"/>
                <a:gd name="T107" fmla="*/ 0 h 16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18"/>
                <a:gd name="T163" fmla="*/ 0 h 1600"/>
                <a:gd name="T164" fmla="*/ 1518 w 1518"/>
                <a:gd name="T165" fmla="*/ 1600 h 160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18" h="1600">
                  <a:moveTo>
                    <a:pt x="1082" y="0"/>
                  </a:moveTo>
                  <a:lnTo>
                    <a:pt x="1101" y="10"/>
                  </a:lnTo>
                  <a:lnTo>
                    <a:pt x="1139" y="32"/>
                  </a:lnTo>
                  <a:lnTo>
                    <a:pt x="1158" y="42"/>
                  </a:lnTo>
                  <a:lnTo>
                    <a:pt x="1177" y="63"/>
                  </a:lnTo>
                  <a:lnTo>
                    <a:pt x="1205" y="84"/>
                  </a:lnTo>
                  <a:lnTo>
                    <a:pt x="1224" y="95"/>
                  </a:lnTo>
                  <a:lnTo>
                    <a:pt x="1233" y="105"/>
                  </a:lnTo>
                  <a:lnTo>
                    <a:pt x="1252" y="126"/>
                  </a:lnTo>
                  <a:lnTo>
                    <a:pt x="1281" y="147"/>
                  </a:lnTo>
                  <a:lnTo>
                    <a:pt x="1290" y="168"/>
                  </a:lnTo>
                  <a:lnTo>
                    <a:pt x="1309" y="179"/>
                  </a:lnTo>
                  <a:lnTo>
                    <a:pt x="1328" y="210"/>
                  </a:lnTo>
                  <a:lnTo>
                    <a:pt x="1347" y="221"/>
                  </a:lnTo>
                  <a:lnTo>
                    <a:pt x="1357" y="232"/>
                  </a:lnTo>
                  <a:lnTo>
                    <a:pt x="1376" y="263"/>
                  </a:lnTo>
                  <a:lnTo>
                    <a:pt x="1385" y="284"/>
                  </a:lnTo>
                  <a:lnTo>
                    <a:pt x="1395" y="295"/>
                  </a:lnTo>
                  <a:lnTo>
                    <a:pt x="1404" y="305"/>
                  </a:lnTo>
                  <a:lnTo>
                    <a:pt x="1423" y="337"/>
                  </a:lnTo>
                  <a:lnTo>
                    <a:pt x="1433" y="358"/>
                  </a:lnTo>
                  <a:lnTo>
                    <a:pt x="1442" y="368"/>
                  </a:lnTo>
                  <a:lnTo>
                    <a:pt x="1461" y="400"/>
                  </a:lnTo>
                  <a:lnTo>
                    <a:pt x="1461" y="421"/>
                  </a:lnTo>
                  <a:lnTo>
                    <a:pt x="1471" y="432"/>
                  </a:lnTo>
                  <a:lnTo>
                    <a:pt x="1480" y="463"/>
                  </a:lnTo>
                  <a:lnTo>
                    <a:pt x="1490" y="484"/>
                  </a:lnTo>
                  <a:lnTo>
                    <a:pt x="1490" y="495"/>
                  </a:lnTo>
                  <a:lnTo>
                    <a:pt x="1499" y="526"/>
                  </a:lnTo>
                  <a:lnTo>
                    <a:pt x="1509" y="547"/>
                  </a:lnTo>
                  <a:lnTo>
                    <a:pt x="1509" y="558"/>
                  </a:lnTo>
                  <a:lnTo>
                    <a:pt x="1509" y="579"/>
                  </a:lnTo>
                  <a:lnTo>
                    <a:pt x="1518" y="610"/>
                  </a:lnTo>
                  <a:lnTo>
                    <a:pt x="1518" y="632"/>
                  </a:lnTo>
                  <a:lnTo>
                    <a:pt x="1518" y="642"/>
                  </a:lnTo>
                  <a:lnTo>
                    <a:pt x="1518" y="674"/>
                  </a:lnTo>
                  <a:lnTo>
                    <a:pt x="1518" y="695"/>
                  </a:lnTo>
                  <a:lnTo>
                    <a:pt x="1518" y="705"/>
                  </a:lnTo>
                  <a:lnTo>
                    <a:pt x="1509" y="747"/>
                  </a:lnTo>
                  <a:lnTo>
                    <a:pt x="1509" y="758"/>
                  </a:lnTo>
                  <a:lnTo>
                    <a:pt x="1509" y="779"/>
                  </a:lnTo>
                  <a:lnTo>
                    <a:pt x="1499" y="789"/>
                  </a:lnTo>
                  <a:lnTo>
                    <a:pt x="1490" y="821"/>
                  </a:lnTo>
                  <a:lnTo>
                    <a:pt x="1490" y="842"/>
                  </a:lnTo>
                  <a:lnTo>
                    <a:pt x="1480" y="853"/>
                  </a:lnTo>
                  <a:lnTo>
                    <a:pt x="1471" y="884"/>
                  </a:lnTo>
                  <a:lnTo>
                    <a:pt x="1461" y="905"/>
                  </a:lnTo>
                  <a:lnTo>
                    <a:pt x="1461" y="916"/>
                  </a:lnTo>
                  <a:lnTo>
                    <a:pt x="1442" y="947"/>
                  </a:lnTo>
                  <a:lnTo>
                    <a:pt x="1433" y="968"/>
                  </a:lnTo>
                  <a:lnTo>
                    <a:pt x="1423" y="979"/>
                  </a:lnTo>
                  <a:lnTo>
                    <a:pt x="1404" y="1011"/>
                  </a:lnTo>
                  <a:lnTo>
                    <a:pt x="1395" y="1032"/>
                  </a:lnTo>
                  <a:lnTo>
                    <a:pt x="1385" y="1042"/>
                  </a:lnTo>
                  <a:lnTo>
                    <a:pt x="1376" y="1053"/>
                  </a:lnTo>
                  <a:lnTo>
                    <a:pt x="1357" y="1084"/>
                  </a:lnTo>
                  <a:lnTo>
                    <a:pt x="1347" y="1105"/>
                  </a:lnTo>
                  <a:lnTo>
                    <a:pt x="1328" y="1116"/>
                  </a:lnTo>
                  <a:lnTo>
                    <a:pt x="1309" y="1147"/>
                  </a:lnTo>
                  <a:lnTo>
                    <a:pt x="1290" y="1158"/>
                  </a:lnTo>
                  <a:lnTo>
                    <a:pt x="1281" y="1168"/>
                  </a:lnTo>
                  <a:lnTo>
                    <a:pt x="1252" y="1200"/>
                  </a:lnTo>
                  <a:lnTo>
                    <a:pt x="1233" y="1211"/>
                  </a:lnTo>
                  <a:lnTo>
                    <a:pt x="1224" y="1221"/>
                  </a:lnTo>
                  <a:lnTo>
                    <a:pt x="1186" y="1253"/>
                  </a:lnTo>
                  <a:lnTo>
                    <a:pt x="1177" y="1263"/>
                  </a:lnTo>
                  <a:lnTo>
                    <a:pt x="1158" y="1274"/>
                  </a:lnTo>
                  <a:lnTo>
                    <a:pt x="1139" y="1284"/>
                  </a:lnTo>
                  <a:lnTo>
                    <a:pt x="1101" y="1316"/>
                  </a:lnTo>
                  <a:lnTo>
                    <a:pt x="1082" y="1326"/>
                  </a:lnTo>
                  <a:lnTo>
                    <a:pt x="1072" y="1337"/>
                  </a:lnTo>
                  <a:lnTo>
                    <a:pt x="1034" y="1358"/>
                  </a:lnTo>
                  <a:lnTo>
                    <a:pt x="1015" y="1368"/>
                  </a:lnTo>
                  <a:lnTo>
                    <a:pt x="996" y="1379"/>
                  </a:lnTo>
                  <a:lnTo>
                    <a:pt x="949" y="1400"/>
                  </a:lnTo>
                  <a:lnTo>
                    <a:pt x="930" y="1411"/>
                  </a:lnTo>
                  <a:lnTo>
                    <a:pt x="911" y="1421"/>
                  </a:lnTo>
                  <a:lnTo>
                    <a:pt x="892" y="1432"/>
                  </a:lnTo>
                  <a:lnTo>
                    <a:pt x="844" y="1442"/>
                  </a:lnTo>
                  <a:lnTo>
                    <a:pt x="825" y="1453"/>
                  </a:lnTo>
                  <a:lnTo>
                    <a:pt x="806" y="1463"/>
                  </a:lnTo>
                  <a:lnTo>
                    <a:pt x="759" y="1484"/>
                  </a:lnTo>
                  <a:lnTo>
                    <a:pt x="740" y="1484"/>
                  </a:lnTo>
                  <a:lnTo>
                    <a:pt x="711" y="1495"/>
                  </a:lnTo>
                  <a:lnTo>
                    <a:pt x="674" y="1505"/>
                  </a:lnTo>
                  <a:lnTo>
                    <a:pt x="645" y="1516"/>
                  </a:lnTo>
                  <a:lnTo>
                    <a:pt x="626" y="1526"/>
                  </a:lnTo>
                  <a:lnTo>
                    <a:pt x="579" y="1537"/>
                  </a:lnTo>
                  <a:lnTo>
                    <a:pt x="550" y="1537"/>
                  </a:lnTo>
                  <a:lnTo>
                    <a:pt x="531" y="1547"/>
                  </a:lnTo>
                  <a:lnTo>
                    <a:pt x="503" y="1547"/>
                  </a:lnTo>
                  <a:lnTo>
                    <a:pt x="455" y="1558"/>
                  </a:lnTo>
                  <a:lnTo>
                    <a:pt x="427" y="1568"/>
                  </a:lnTo>
                  <a:lnTo>
                    <a:pt x="408" y="1568"/>
                  </a:lnTo>
                  <a:lnTo>
                    <a:pt x="351" y="1579"/>
                  </a:lnTo>
                  <a:lnTo>
                    <a:pt x="332" y="1579"/>
                  </a:lnTo>
                  <a:lnTo>
                    <a:pt x="303" y="1579"/>
                  </a:lnTo>
                  <a:lnTo>
                    <a:pt x="256" y="1589"/>
                  </a:lnTo>
                  <a:lnTo>
                    <a:pt x="227" y="1589"/>
                  </a:lnTo>
                  <a:lnTo>
                    <a:pt x="199" y="1589"/>
                  </a:lnTo>
                  <a:lnTo>
                    <a:pt x="180" y="1589"/>
                  </a:lnTo>
                  <a:lnTo>
                    <a:pt x="123" y="1600"/>
                  </a:lnTo>
                  <a:lnTo>
                    <a:pt x="104" y="1600"/>
                  </a:lnTo>
                  <a:lnTo>
                    <a:pt x="76" y="1600"/>
                  </a:lnTo>
                  <a:lnTo>
                    <a:pt x="28" y="1600"/>
                  </a:lnTo>
                  <a:lnTo>
                    <a:pt x="0" y="1600"/>
                  </a:lnTo>
                  <a:lnTo>
                    <a:pt x="47" y="663"/>
                  </a:lnTo>
                  <a:lnTo>
                    <a:pt x="1082" y="0"/>
                  </a:lnTo>
                  <a:close/>
                </a:path>
              </a:pathLst>
            </a:custGeom>
            <a:solidFill>
              <a:srgbClr val="FF0000"/>
            </a:solidFill>
            <a:ln w="9525">
              <a:noFill/>
              <a:round/>
              <a:headEnd/>
              <a:tailEnd/>
            </a:ln>
          </p:spPr>
          <p:txBody>
            <a:bodyPr lIns="91414" tIns="45708" rIns="91414" bIns="45708"/>
            <a:lstStyle/>
            <a:p>
              <a:pPr algn="ctr"/>
              <a:endParaRPr lang="fr-FR"/>
            </a:p>
          </p:txBody>
        </p:sp>
      </p:grpSp>
    </p:spTree>
    <p:extLst>
      <p:ext uri="{BB962C8B-B14F-4D97-AF65-F5344CB8AC3E}">
        <p14:creationId xmlns:p14="http://schemas.microsoft.com/office/powerpoint/2010/main" val="3582721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b="1" dirty="0" smtClean="0"/>
          </a:p>
          <a:p>
            <a:pPr marL="0" indent="0">
              <a:buNone/>
            </a:pPr>
            <a:r>
              <a:rPr lang="fr-FR" b="1" dirty="0" smtClean="0"/>
              <a:t>     </a:t>
            </a:r>
            <a:r>
              <a:rPr lang="fr-FR" sz="4400" b="1" dirty="0" smtClean="0"/>
              <a:t>« </a:t>
            </a:r>
            <a:r>
              <a:rPr lang="fr-FR" sz="4400" b="1" dirty="0"/>
              <a:t>Il est impossible de ne pas </a:t>
            </a:r>
            <a:r>
              <a:rPr lang="fr-FR" sz="4400" b="1" dirty="0" smtClean="0"/>
              <a:t>  </a:t>
            </a:r>
          </a:p>
          <a:p>
            <a:pPr marL="0" indent="0">
              <a:buNone/>
            </a:pPr>
            <a:r>
              <a:rPr lang="fr-FR" sz="4400" b="1" dirty="0" smtClean="0"/>
              <a:t>                communiquer </a:t>
            </a:r>
            <a:r>
              <a:rPr lang="fr-FR" b="1" dirty="0"/>
              <a:t>»</a:t>
            </a:r>
            <a:endParaRPr lang="fr-FR" dirty="0"/>
          </a:p>
        </p:txBody>
      </p:sp>
    </p:spTree>
    <p:extLst>
      <p:ext uri="{BB962C8B-B14F-4D97-AF65-F5344CB8AC3E}">
        <p14:creationId xmlns:p14="http://schemas.microsoft.com/office/powerpoint/2010/main" val="1796593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smtClean="0"/>
          </a:p>
          <a:p>
            <a:r>
              <a:rPr lang="fr-FR" dirty="0" smtClean="0"/>
              <a:t>La </a:t>
            </a:r>
            <a:r>
              <a:rPr lang="fr-FR" dirty="0"/>
              <a:t>communication est liée au comportement des individus. Il n’y a pas de « non-comportement » (le silence et l’inaction sont un comportement) par conséquent la communication est permanente.</a:t>
            </a:r>
          </a:p>
          <a:p>
            <a:endParaRPr lang="fr-FR" dirty="0"/>
          </a:p>
        </p:txBody>
      </p:sp>
    </p:spTree>
    <p:extLst>
      <p:ext uri="{BB962C8B-B14F-4D97-AF65-F5344CB8AC3E}">
        <p14:creationId xmlns:p14="http://schemas.microsoft.com/office/powerpoint/2010/main" val="2583530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u="sng" dirty="0">
                <a:solidFill>
                  <a:srgbClr val="C00000"/>
                </a:solidFill>
              </a:rPr>
              <a:t>Dualité dans la communication d’un message</a:t>
            </a:r>
            <a:endParaRPr lang="fr-FR" u="sng" dirty="0">
              <a:solidFill>
                <a:srgbClr val="C00000"/>
              </a:solidFill>
            </a:endParaRPr>
          </a:p>
        </p:txBody>
      </p:sp>
      <p:sp>
        <p:nvSpPr>
          <p:cNvPr id="3" name="Espace réservé du contenu 2"/>
          <p:cNvSpPr>
            <a:spLocks noGrp="1"/>
          </p:cNvSpPr>
          <p:nvPr>
            <p:ph idx="1"/>
          </p:nvPr>
        </p:nvSpPr>
        <p:spPr/>
        <p:txBody>
          <a:bodyPr/>
          <a:lstStyle/>
          <a:p>
            <a:r>
              <a:rPr lang="fr-FR" dirty="0"/>
              <a:t>Deux modes distincts et complémentaires :</a:t>
            </a:r>
          </a:p>
          <a:p>
            <a:r>
              <a:rPr lang="fr-FR" b="1" dirty="0"/>
              <a:t>Digital</a:t>
            </a:r>
            <a:r>
              <a:rPr lang="fr-FR" dirty="0"/>
              <a:t> :lié au langage et à un code; pour communiquer, il est nécessaire que les interlocuteurs aient un code commun (même langue).</a:t>
            </a:r>
          </a:p>
          <a:p>
            <a:r>
              <a:rPr lang="fr-FR" b="1" dirty="0"/>
              <a:t>Analogique</a:t>
            </a:r>
            <a:r>
              <a:rPr lang="fr-FR" dirty="0"/>
              <a:t> : gestuelle, mimique et posture; ce mode est plus intuitif et reste compréhensible sans dictionnaire !</a:t>
            </a:r>
          </a:p>
          <a:p>
            <a:endParaRPr lang="fr-FR" dirty="0"/>
          </a:p>
        </p:txBody>
      </p:sp>
    </p:spTree>
    <p:extLst>
      <p:ext uri="{BB962C8B-B14F-4D97-AF65-F5344CB8AC3E}">
        <p14:creationId xmlns:p14="http://schemas.microsoft.com/office/powerpoint/2010/main" val="2682199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 cadran des représentations</a:t>
            </a:r>
            <a:br>
              <a:rPr lang="fr-FR" dirty="0" smtClean="0"/>
            </a:br>
            <a:r>
              <a:rPr lang="fr-FR" dirty="0" smtClean="0"/>
              <a:t>d’Éric Berne (1950)</a:t>
            </a:r>
            <a:endParaRPr lang="fr-FR" dirty="0"/>
          </a:p>
        </p:txBody>
      </p:sp>
      <p:sp>
        <p:nvSpPr>
          <p:cNvPr id="6" name="Oval 2"/>
          <p:cNvSpPr>
            <a:spLocks noChangeArrowheads="1"/>
          </p:cNvSpPr>
          <p:nvPr/>
        </p:nvSpPr>
        <p:spPr bwMode="auto">
          <a:xfrm>
            <a:off x="4884738" y="6456363"/>
            <a:ext cx="323850" cy="314325"/>
          </a:xfrm>
          <a:prstGeom prst="ellipse">
            <a:avLst/>
          </a:prstGeom>
          <a:noFill/>
          <a:ln w="3175">
            <a:solidFill>
              <a:srgbClr val="000000"/>
            </a:solidFill>
            <a:round/>
            <a:headEnd/>
            <a:tailEnd/>
          </a:ln>
        </p:spPr>
        <p:txBody>
          <a:bodyPr lIns="91414" tIns="45708" rIns="91414" bIns="45708"/>
          <a:lstStyle/>
          <a:p>
            <a:pPr algn="ctr">
              <a:lnSpc>
                <a:spcPct val="50000"/>
              </a:lnSpc>
            </a:pPr>
            <a:r>
              <a:rPr lang="fr-FR" sz="2400">
                <a:solidFill>
                  <a:srgbClr val="3366FF"/>
                </a:solidFill>
                <a:latin typeface="Arial Black" pitchFamily="34" charset="0"/>
              </a:rPr>
              <a:t>-</a:t>
            </a:r>
          </a:p>
        </p:txBody>
      </p:sp>
      <p:sp>
        <p:nvSpPr>
          <p:cNvPr id="7" name="Rectangle 21"/>
          <p:cNvSpPr>
            <a:spLocks noChangeArrowheads="1"/>
          </p:cNvSpPr>
          <p:nvPr/>
        </p:nvSpPr>
        <p:spPr bwMode="auto">
          <a:xfrm>
            <a:off x="4838700" y="4368800"/>
            <a:ext cx="2452688" cy="1895475"/>
          </a:xfrm>
          <a:prstGeom prst="rect">
            <a:avLst/>
          </a:prstGeom>
          <a:solidFill>
            <a:srgbClr val="00CCFF"/>
          </a:solidFill>
          <a:ln w="9525">
            <a:noFill/>
            <a:miter lim="800000"/>
            <a:headEnd/>
            <a:tailEnd/>
          </a:ln>
        </p:spPr>
        <p:txBody>
          <a:bodyPr wrap="none" lIns="91414" tIns="45708" rIns="91414" bIns="45708" anchor="ctr"/>
          <a:lstStyle/>
          <a:p>
            <a:pPr algn="ctr"/>
            <a:endParaRPr lang="fr-FR"/>
          </a:p>
        </p:txBody>
      </p:sp>
      <p:sp>
        <p:nvSpPr>
          <p:cNvPr id="8" name="Rectangle 22"/>
          <p:cNvSpPr>
            <a:spLocks noChangeArrowheads="1"/>
          </p:cNvSpPr>
          <p:nvPr/>
        </p:nvSpPr>
        <p:spPr bwMode="auto">
          <a:xfrm>
            <a:off x="2487613" y="4368800"/>
            <a:ext cx="2351087" cy="1895475"/>
          </a:xfrm>
          <a:prstGeom prst="rect">
            <a:avLst/>
          </a:prstGeom>
          <a:solidFill>
            <a:srgbClr val="CCFFFF"/>
          </a:solidFill>
          <a:ln w="9525">
            <a:noFill/>
            <a:miter lim="800000"/>
            <a:headEnd/>
            <a:tailEnd/>
          </a:ln>
        </p:spPr>
        <p:txBody>
          <a:bodyPr wrap="none" lIns="91414" tIns="45708" rIns="91414" bIns="45708" anchor="ctr"/>
          <a:lstStyle/>
          <a:p>
            <a:pPr algn="ctr"/>
            <a:endParaRPr lang="fr-FR"/>
          </a:p>
        </p:txBody>
      </p:sp>
      <p:sp>
        <p:nvSpPr>
          <p:cNvPr id="9" name="Rectangle 23"/>
          <p:cNvSpPr>
            <a:spLocks noChangeArrowheads="1"/>
          </p:cNvSpPr>
          <p:nvPr/>
        </p:nvSpPr>
        <p:spPr bwMode="auto">
          <a:xfrm>
            <a:off x="4851400" y="2352675"/>
            <a:ext cx="2430463" cy="2024063"/>
          </a:xfrm>
          <a:prstGeom prst="rect">
            <a:avLst/>
          </a:prstGeom>
          <a:solidFill>
            <a:srgbClr val="DAE9FA"/>
          </a:solidFill>
          <a:ln w="9525">
            <a:noFill/>
            <a:miter lim="800000"/>
            <a:headEnd/>
            <a:tailEnd/>
          </a:ln>
        </p:spPr>
        <p:txBody>
          <a:bodyPr wrap="none" lIns="91414" tIns="45708" rIns="91414" bIns="45708" anchor="ctr"/>
          <a:lstStyle/>
          <a:p>
            <a:pPr algn="ctr"/>
            <a:endParaRPr lang="fr-FR"/>
          </a:p>
        </p:txBody>
      </p:sp>
      <p:sp>
        <p:nvSpPr>
          <p:cNvPr id="10" name="Rectangle 24"/>
          <p:cNvSpPr>
            <a:spLocks noChangeArrowheads="1"/>
          </p:cNvSpPr>
          <p:nvPr/>
        </p:nvSpPr>
        <p:spPr bwMode="auto">
          <a:xfrm>
            <a:off x="2487613" y="2352675"/>
            <a:ext cx="2351087" cy="2024063"/>
          </a:xfrm>
          <a:prstGeom prst="rect">
            <a:avLst/>
          </a:prstGeom>
          <a:solidFill>
            <a:srgbClr val="4B95E7"/>
          </a:solidFill>
          <a:ln w="9525">
            <a:noFill/>
            <a:miter lim="800000"/>
            <a:headEnd/>
            <a:tailEnd/>
          </a:ln>
        </p:spPr>
        <p:txBody>
          <a:bodyPr wrap="none" lIns="91414" tIns="45708" rIns="91414" bIns="45708" anchor="ctr"/>
          <a:lstStyle/>
          <a:p>
            <a:pPr algn="ctr"/>
            <a:endParaRPr lang="fr-FR"/>
          </a:p>
        </p:txBody>
      </p:sp>
      <p:sp>
        <p:nvSpPr>
          <p:cNvPr id="11" name="Rectangle 25"/>
          <p:cNvSpPr>
            <a:spLocks noChangeArrowheads="1"/>
          </p:cNvSpPr>
          <p:nvPr/>
        </p:nvSpPr>
        <p:spPr bwMode="auto">
          <a:xfrm>
            <a:off x="5370513" y="4760913"/>
            <a:ext cx="1882775" cy="1481137"/>
          </a:xfrm>
          <a:prstGeom prst="rect">
            <a:avLst/>
          </a:prstGeom>
          <a:noFill/>
          <a:ln w="9525">
            <a:noFill/>
            <a:miter lim="800000"/>
            <a:headEnd/>
            <a:tailEnd/>
          </a:ln>
        </p:spPr>
        <p:txBody>
          <a:bodyPr lIns="63482" tIns="63482" rIns="63482" bIns="63482"/>
          <a:lstStyle/>
          <a:p>
            <a:pPr algn="ctr"/>
            <a:endParaRPr lang="fr-FR" sz="1600" b="1" dirty="0">
              <a:latin typeface="Arial Narrow" pitchFamily="34" charset="0"/>
              <a:cs typeface="Times New Roman" pitchFamily="18" charset="0"/>
            </a:endParaRPr>
          </a:p>
          <a:p>
            <a:pPr algn="ctr" eaLnBrk="0" hangingPunct="0"/>
            <a:r>
              <a:rPr lang="fr-FR" sz="1600" b="1" dirty="0">
                <a:latin typeface="Arial Narrow" pitchFamily="34" charset="0"/>
                <a:cs typeface="Times New Roman" pitchFamily="18" charset="0"/>
              </a:rPr>
              <a:t>PERDANT / GAGNANT</a:t>
            </a:r>
            <a:endParaRPr lang="fr-FR" sz="1500" dirty="0">
              <a:latin typeface="Times New Roman" pitchFamily="18" charset="0"/>
            </a:endParaRPr>
          </a:p>
          <a:p>
            <a:pPr algn="ctr" eaLnBrk="0" hangingPunct="0"/>
            <a:r>
              <a:rPr lang="fr-FR" sz="2100" b="1" dirty="0">
                <a:latin typeface="Arial Narrow" pitchFamily="34" charset="0"/>
                <a:cs typeface="Times New Roman" pitchFamily="18" charset="0"/>
              </a:rPr>
              <a:t>NON OK - / OK +</a:t>
            </a:r>
            <a:endParaRPr lang="fr-FR" sz="1500" dirty="0">
              <a:latin typeface="Times New Roman" pitchFamily="18" charset="0"/>
            </a:endParaRPr>
          </a:p>
        </p:txBody>
      </p:sp>
      <p:sp>
        <p:nvSpPr>
          <p:cNvPr id="12" name="Rectangle 26"/>
          <p:cNvSpPr>
            <a:spLocks noChangeArrowheads="1"/>
          </p:cNvSpPr>
          <p:nvPr/>
        </p:nvSpPr>
        <p:spPr bwMode="auto">
          <a:xfrm>
            <a:off x="2695575" y="2617788"/>
            <a:ext cx="1881188" cy="749300"/>
          </a:xfrm>
          <a:prstGeom prst="rect">
            <a:avLst/>
          </a:prstGeom>
          <a:noFill/>
          <a:ln w="9525">
            <a:noFill/>
            <a:miter lim="800000"/>
            <a:headEnd/>
            <a:tailEnd/>
          </a:ln>
        </p:spPr>
        <p:txBody>
          <a:bodyPr lIns="63482" tIns="63482" rIns="63482" bIns="63482"/>
          <a:lstStyle/>
          <a:p>
            <a:pPr algn="ctr"/>
            <a:endParaRPr lang="fr-FR" sz="1500" dirty="0">
              <a:solidFill>
                <a:schemeClr val="bg1"/>
              </a:solidFill>
              <a:latin typeface="Times New Roman" pitchFamily="18" charset="0"/>
            </a:endParaRPr>
          </a:p>
          <a:p>
            <a:pPr algn="ctr" eaLnBrk="0" hangingPunct="0"/>
            <a:r>
              <a:rPr lang="fr-FR" sz="2100" b="1" dirty="0">
                <a:solidFill>
                  <a:schemeClr val="bg1"/>
                </a:solidFill>
                <a:latin typeface="Arial Narrow" pitchFamily="34" charset="0"/>
                <a:cs typeface="Times New Roman" pitchFamily="18" charset="0"/>
              </a:rPr>
              <a:t>OK + / NON OK -</a:t>
            </a:r>
            <a:endParaRPr lang="fr-FR" sz="1500" dirty="0">
              <a:solidFill>
                <a:schemeClr val="bg1"/>
              </a:solidFill>
              <a:latin typeface="Times New Roman" pitchFamily="18" charset="0"/>
            </a:endParaRPr>
          </a:p>
          <a:p>
            <a:pPr algn="ctr" eaLnBrk="0" hangingPunct="0"/>
            <a:r>
              <a:rPr lang="fr-FR" sz="1600" b="1" dirty="0">
                <a:solidFill>
                  <a:schemeClr val="bg1"/>
                </a:solidFill>
                <a:latin typeface="Arial Narrow" pitchFamily="34" charset="0"/>
                <a:cs typeface="Times New Roman" pitchFamily="18" charset="0"/>
              </a:rPr>
              <a:t>GAGNANT / PERDANT</a:t>
            </a:r>
            <a:endParaRPr lang="fr-FR" sz="3200" dirty="0">
              <a:solidFill>
                <a:schemeClr val="bg1"/>
              </a:solidFill>
              <a:latin typeface="Times New Roman" pitchFamily="18" charset="0"/>
            </a:endParaRPr>
          </a:p>
        </p:txBody>
      </p:sp>
      <p:sp>
        <p:nvSpPr>
          <p:cNvPr id="13" name="Rectangle 27"/>
          <p:cNvSpPr>
            <a:spLocks noChangeArrowheads="1"/>
          </p:cNvSpPr>
          <p:nvPr/>
        </p:nvSpPr>
        <p:spPr bwMode="auto">
          <a:xfrm>
            <a:off x="5091113" y="2881313"/>
            <a:ext cx="2068512" cy="671512"/>
          </a:xfrm>
          <a:prstGeom prst="rect">
            <a:avLst/>
          </a:prstGeom>
          <a:noFill/>
          <a:ln w="9525">
            <a:noFill/>
            <a:miter lim="800000"/>
            <a:headEnd/>
            <a:tailEnd/>
          </a:ln>
        </p:spPr>
        <p:txBody>
          <a:bodyPr lIns="63482" tIns="63482" rIns="63482" bIns="63482"/>
          <a:lstStyle/>
          <a:p>
            <a:pPr algn="ctr"/>
            <a:r>
              <a:rPr lang="fr-FR" sz="2100" b="1" dirty="0" smtClean="0">
                <a:latin typeface="Arial Narrow" pitchFamily="34" charset="0"/>
                <a:cs typeface="Times New Roman" pitchFamily="18" charset="0"/>
              </a:rPr>
              <a:t>OK + / OK +</a:t>
            </a:r>
            <a:endParaRPr lang="fr-FR" sz="1500" dirty="0">
              <a:latin typeface="Times New Roman" pitchFamily="18" charset="0"/>
            </a:endParaRPr>
          </a:p>
          <a:p>
            <a:pPr algn="ctr" eaLnBrk="0" hangingPunct="0"/>
            <a:r>
              <a:rPr lang="fr-FR" sz="1600" b="1" dirty="0">
                <a:latin typeface="Arial Narrow" pitchFamily="34" charset="0"/>
                <a:cs typeface="Times New Roman" pitchFamily="18" charset="0"/>
              </a:rPr>
              <a:t>GAGNANT / GAGNANT</a:t>
            </a:r>
            <a:endParaRPr lang="fr-FR" sz="3200" dirty="0">
              <a:latin typeface="Times New Roman" pitchFamily="18" charset="0"/>
            </a:endParaRPr>
          </a:p>
        </p:txBody>
      </p:sp>
      <p:sp>
        <p:nvSpPr>
          <p:cNvPr id="14" name="Rectangle 28"/>
          <p:cNvSpPr>
            <a:spLocks noChangeArrowheads="1"/>
          </p:cNvSpPr>
          <p:nvPr/>
        </p:nvSpPr>
        <p:spPr bwMode="auto">
          <a:xfrm>
            <a:off x="2478088" y="2335213"/>
            <a:ext cx="4803775" cy="3913187"/>
          </a:xfrm>
          <a:prstGeom prst="rect">
            <a:avLst/>
          </a:prstGeom>
          <a:noFill/>
          <a:ln w="3175">
            <a:solidFill>
              <a:srgbClr val="000000"/>
            </a:solidFill>
            <a:miter lim="800000"/>
            <a:headEnd/>
            <a:tailEnd/>
          </a:ln>
        </p:spPr>
        <p:txBody>
          <a:bodyPr lIns="91414" tIns="45708" rIns="91414" bIns="45708"/>
          <a:lstStyle/>
          <a:p>
            <a:pPr algn="ctr"/>
            <a:endParaRPr lang="fr-FR"/>
          </a:p>
        </p:txBody>
      </p:sp>
      <p:sp>
        <p:nvSpPr>
          <p:cNvPr id="15" name="Line 29"/>
          <p:cNvSpPr>
            <a:spLocks noChangeShapeType="1"/>
          </p:cNvSpPr>
          <p:nvPr/>
        </p:nvSpPr>
        <p:spPr bwMode="auto">
          <a:xfrm>
            <a:off x="2478088" y="4373563"/>
            <a:ext cx="4829175" cy="1587"/>
          </a:xfrm>
          <a:prstGeom prst="line">
            <a:avLst/>
          </a:prstGeom>
          <a:noFill/>
          <a:ln w="3175">
            <a:solidFill>
              <a:srgbClr val="000000"/>
            </a:solidFill>
            <a:round/>
            <a:headEnd type="none" w="sm" len="lg"/>
            <a:tailEnd type="none" w="sm" len="lg"/>
          </a:ln>
        </p:spPr>
        <p:txBody>
          <a:bodyPr/>
          <a:lstStyle/>
          <a:p>
            <a:endParaRPr lang="fr-FR"/>
          </a:p>
        </p:txBody>
      </p:sp>
      <p:sp>
        <p:nvSpPr>
          <p:cNvPr id="16" name="Line 30"/>
          <p:cNvSpPr>
            <a:spLocks noChangeShapeType="1"/>
          </p:cNvSpPr>
          <p:nvPr/>
        </p:nvSpPr>
        <p:spPr bwMode="auto">
          <a:xfrm>
            <a:off x="4843463" y="2335213"/>
            <a:ext cx="0" cy="3913187"/>
          </a:xfrm>
          <a:prstGeom prst="line">
            <a:avLst/>
          </a:prstGeom>
          <a:noFill/>
          <a:ln w="3175">
            <a:solidFill>
              <a:srgbClr val="000000"/>
            </a:solidFill>
            <a:round/>
            <a:headEnd type="none" w="sm" len="lg"/>
            <a:tailEnd type="none" w="sm" len="lg"/>
          </a:ln>
        </p:spPr>
        <p:txBody>
          <a:bodyPr/>
          <a:lstStyle/>
          <a:p>
            <a:endParaRPr lang="fr-FR"/>
          </a:p>
        </p:txBody>
      </p:sp>
      <p:sp>
        <p:nvSpPr>
          <p:cNvPr id="17" name="Oval 31"/>
          <p:cNvSpPr>
            <a:spLocks noChangeArrowheads="1"/>
          </p:cNvSpPr>
          <p:nvPr/>
        </p:nvSpPr>
        <p:spPr bwMode="auto">
          <a:xfrm>
            <a:off x="4875213" y="1866900"/>
            <a:ext cx="434975" cy="314325"/>
          </a:xfrm>
          <a:prstGeom prst="ellipse">
            <a:avLst/>
          </a:prstGeom>
          <a:noFill/>
          <a:ln w="3175">
            <a:solidFill>
              <a:srgbClr val="000000"/>
            </a:solidFill>
            <a:round/>
            <a:headEnd/>
            <a:tailEnd/>
          </a:ln>
        </p:spPr>
        <p:txBody>
          <a:bodyPr lIns="91414" tIns="45708" rIns="91414" bIns="45708"/>
          <a:lstStyle/>
          <a:p>
            <a:pPr algn="ctr">
              <a:lnSpc>
                <a:spcPct val="65000"/>
              </a:lnSpc>
            </a:pPr>
            <a:r>
              <a:rPr lang="fr-FR" sz="2400" b="1">
                <a:solidFill>
                  <a:srgbClr val="3366FF"/>
                </a:solidFill>
                <a:latin typeface="Arial Black" pitchFamily="34" charset="0"/>
              </a:rPr>
              <a:t>+</a:t>
            </a:r>
          </a:p>
        </p:txBody>
      </p:sp>
      <p:sp>
        <p:nvSpPr>
          <p:cNvPr id="18" name="Rectangle 32"/>
          <p:cNvSpPr>
            <a:spLocks noChangeArrowheads="1"/>
          </p:cNvSpPr>
          <p:nvPr/>
        </p:nvSpPr>
        <p:spPr bwMode="auto">
          <a:xfrm>
            <a:off x="4084638" y="1787525"/>
            <a:ext cx="817562" cy="461963"/>
          </a:xfrm>
          <a:prstGeom prst="rect">
            <a:avLst/>
          </a:prstGeom>
          <a:noFill/>
          <a:ln w="9525">
            <a:noFill/>
            <a:miter lim="800000"/>
            <a:headEnd/>
            <a:tailEnd/>
          </a:ln>
        </p:spPr>
        <p:txBody>
          <a:bodyPr wrap="none" lIns="91414" tIns="45708" rIns="91414" bIns="45708" anchor="ctr">
            <a:spAutoFit/>
          </a:bodyPr>
          <a:lstStyle/>
          <a:p>
            <a:pPr algn="ctr"/>
            <a:r>
              <a:rPr lang="fr-FR" sz="2400">
                <a:solidFill>
                  <a:srgbClr val="2175D9"/>
                </a:solidFill>
                <a:cs typeface="Arial" charset="0"/>
              </a:rPr>
              <a:t>MOI</a:t>
            </a:r>
            <a:endParaRPr lang="fr-FR" sz="3200">
              <a:solidFill>
                <a:srgbClr val="2175D9"/>
              </a:solidFill>
              <a:cs typeface="Arial" charset="0"/>
            </a:endParaRPr>
          </a:p>
        </p:txBody>
      </p:sp>
      <p:graphicFrame>
        <p:nvGraphicFramePr>
          <p:cNvPr id="19" name="Object 22"/>
          <p:cNvGraphicFramePr>
            <a:graphicFrameLocks noChangeAspect="1"/>
          </p:cNvGraphicFramePr>
          <p:nvPr/>
        </p:nvGraphicFramePr>
        <p:xfrm>
          <a:off x="3889375" y="3246438"/>
          <a:ext cx="1208088" cy="1374775"/>
        </p:xfrm>
        <a:graphic>
          <a:graphicData uri="http://schemas.openxmlformats.org/presentationml/2006/ole">
            <mc:AlternateContent xmlns:mc="http://schemas.openxmlformats.org/markup-compatibility/2006">
              <mc:Choice xmlns:v="urn:schemas-microsoft-com:vml" Requires="v">
                <p:oleObj spid="_x0000_s1126" r:id="rId3" imgW="990648" imgH="939270" progId="">
                  <p:embed/>
                </p:oleObj>
              </mc:Choice>
              <mc:Fallback>
                <p:oleObj r:id="rId3" imgW="990648" imgH="93927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2820"/>
                      <a:stretch>
                        <a:fillRect/>
                      </a:stretch>
                    </p:blipFill>
                    <p:spPr bwMode="auto">
                      <a:xfrm>
                        <a:off x="3889375" y="3246438"/>
                        <a:ext cx="1208088" cy="137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23"/>
          <p:cNvGraphicFramePr>
            <a:graphicFrameLocks noChangeAspect="1"/>
          </p:cNvGraphicFramePr>
          <p:nvPr/>
        </p:nvGraphicFramePr>
        <p:xfrm>
          <a:off x="3848100" y="4278313"/>
          <a:ext cx="1120775" cy="1119187"/>
        </p:xfrm>
        <a:graphic>
          <a:graphicData uri="http://schemas.openxmlformats.org/presentationml/2006/ole">
            <mc:AlternateContent xmlns:mc="http://schemas.openxmlformats.org/markup-compatibility/2006">
              <mc:Choice xmlns:v="urn:schemas-microsoft-com:vml" Requires="v">
                <p:oleObj spid="_x0000_s1127" r:id="rId5" imgW="851043" imgH="806818" progId="">
                  <p:embed/>
                </p:oleObj>
              </mc:Choice>
              <mc:Fallback>
                <p:oleObj r:id="rId5" imgW="851043" imgH="806818"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8100" y="4278313"/>
                        <a:ext cx="1120775" cy="1119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4"/>
          <p:cNvGraphicFramePr>
            <a:graphicFrameLocks noChangeAspect="1"/>
          </p:cNvGraphicFramePr>
          <p:nvPr/>
        </p:nvGraphicFramePr>
        <p:xfrm>
          <a:off x="4746625" y="3408363"/>
          <a:ext cx="1133475" cy="1181100"/>
        </p:xfrm>
        <a:graphic>
          <a:graphicData uri="http://schemas.openxmlformats.org/presentationml/2006/ole">
            <mc:AlternateContent xmlns:mc="http://schemas.openxmlformats.org/markup-compatibility/2006">
              <mc:Choice xmlns:v="urn:schemas-microsoft-com:vml" Requires="v">
                <p:oleObj spid="_x0000_s1128" r:id="rId7" imgW="800178" imgH="755424" progId="">
                  <p:embed/>
                </p:oleObj>
              </mc:Choice>
              <mc:Fallback>
                <p:oleObj r:id="rId7" imgW="800178" imgH="755424"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r="-7936" b="-15222"/>
                      <a:stretch>
                        <a:fillRect/>
                      </a:stretch>
                    </p:blipFill>
                    <p:spPr bwMode="auto">
                      <a:xfrm>
                        <a:off x="4746625" y="3408363"/>
                        <a:ext cx="1133475" cy="118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25"/>
          <p:cNvGraphicFramePr>
            <a:graphicFrameLocks noChangeAspect="1"/>
          </p:cNvGraphicFramePr>
          <p:nvPr/>
        </p:nvGraphicFramePr>
        <p:xfrm>
          <a:off x="4710113" y="4243388"/>
          <a:ext cx="1154112" cy="1247775"/>
        </p:xfrm>
        <a:graphic>
          <a:graphicData uri="http://schemas.openxmlformats.org/presentationml/2006/ole">
            <mc:AlternateContent xmlns:mc="http://schemas.openxmlformats.org/markup-compatibility/2006">
              <mc:Choice xmlns:v="urn:schemas-microsoft-com:vml" Requires="v">
                <p:oleObj spid="_x0000_s1129" r:id="rId9" imgW="814081" imgH="781463" progId="">
                  <p:embed/>
                </p:oleObj>
              </mc:Choice>
              <mc:Fallback>
                <p:oleObj r:id="rId9" imgW="814081" imgH="781463"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r="-3119" b="-11292"/>
                      <a:stretch>
                        <a:fillRect/>
                      </a:stretch>
                    </p:blipFill>
                    <p:spPr bwMode="auto">
                      <a:xfrm>
                        <a:off x="4710113" y="4243388"/>
                        <a:ext cx="1154112" cy="1247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 Box 37"/>
          <p:cNvSpPr txBox="1">
            <a:spLocks noChangeArrowheads="1"/>
          </p:cNvSpPr>
          <p:nvPr/>
        </p:nvSpPr>
        <p:spPr bwMode="auto">
          <a:xfrm rot="16200000">
            <a:off x="6591300" y="4144963"/>
            <a:ext cx="2109788" cy="461962"/>
          </a:xfrm>
          <a:prstGeom prst="rect">
            <a:avLst/>
          </a:prstGeom>
          <a:noFill/>
          <a:ln w="9525">
            <a:noFill/>
            <a:miter lim="800000"/>
            <a:headEnd/>
            <a:tailEnd/>
          </a:ln>
        </p:spPr>
        <p:txBody>
          <a:bodyPr wrap="none" lIns="91414" tIns="45708" rIns="91414" bIns="45708">
            <a:spAutoFit/>
          </a:bodyPr>
          <a:lstStyle/>
          <a:p>
            <a:pPr algn="ctr"/>
            <a:r>
              <a:rPr lang="fr-FR" sz="2400">
                <a:solidFill>
                  <a:srgbClr val="2175D9"/>
                </a:solidFill>
                <a:cs typeface="Arial" charset="0"/>
              </a:rPr>
              <a:t>LES AUTRES</a:t>
            </a:r>
          </a:p>
        </p:txBody>
      </p:sp>
      <p:sp>
        <p:nvSpPr>
          <p:cNvPr id="24" name="Rectangle 38"/>
          <p:cNvSpPr>
            <a:spLocks noChangeArrowheads="1"/>
          </p:cNvSpPr>
          <p:nvPr/>
        </p:nvSpPr>
        <p:spPr bwMode="auto">
          <a:xfrm>
            <a:off x="2600325" y="5018088"/>
            <a:ext cx="2028825" cy="882650"/>
          </a:xfrm>
          <a:prstGeom prst="rect">
            <a:avLst/>
          </a:prstGeom>
          <a:noFill/>
          <a:ln w="9525">
            <a:noFill/>
            <a:miter lim="800000"/>
            <a:headEnd/>
            <a:tailEnd/>
          </a:ln>
        </p:spPr>
        <p:txBody>
          <a:bodyPr lIns="63482" tIns="63482" rIns="63482" bIns="63482"/>
          <a:lstStyle/>
          <a:p>
            <a:pPr algn="ctr"/>
            <a:r>
              <a:rPr lang="fr-FR" sz="1600" b="1" noProof="1">
                <a:latin typeface="Arial Narrow" pitchFamily="34" charset="0"/>
              </a:rPr>
              <a:t>PERDANT / PERDANT</a:t>
            </a:r>
          </a:p>
          <a:p>
            <a:pPr algn="ctr"/>
            <a:r>
              <a:rPr lang="fr-FR" b="1">
                <a:latin typeface="Arial Narrow" pitchFamily="34" charset="0"/>
              </a:rPr>
              <a:t>NON </a:t>
            </a:r>
            <a:r>
              <a:rPr lang="fr-FR" b="1" noProof="1">
                <a:latin typeface="Arial Narrow" pitchFamily="34" charset="0"/>
              </a:rPr>
              <a:t>OK - / </a:t>
            </a:r>
            <a:r>
              <a:rPr lang="fr-FR" b="1">
                <a:latin typeface="Arial Narrow" pitchFamily="34" charset="0"/>
              </a:rPr>
              <a:t>NON </a:t>
            </a:r>
            <a:r>
              <a:rPr lang="fr-FR" b="1" noProof="1">
                <a:latin typeface="Arial Narrow" pitchFamily="34" charset="0"/>
              </a:rPr>
              <a:t>OK -</a:t>
            </a:r>
            <a:endParaRPr lang="fr-FR" sz="1400" b="1" noProof="1">
              <a:latin typeface="Arial Narrow" pitchFamily="34" charset="0"/>
            </a:endParaRPr>
          </a:p>
        </p:txBody>
      </p:sp>
      <p:sp>
        <p:nvSpPr>
          <p:cNvPr id="25" name="Text Box 39"/>
          <p:cNvSpPr txBox="1">
            <a:spLocks noChangeArrowheads="1"/>
          </p:cNvSpPr>
          <p:nvPr/>
        </p:nvSpPr>
        <p:spPr bwMode="auto">
          <a:xfrm rot="5400000">
            <a:off x="1081881" y="4134645"/>
            <a:ext cx="2111375" cy="461962"/>
          </a:xfrm>
          <a:prstGeom prst="rect">
            <a:avLst/>
          </a:prstGeom>
          <a:noFill/>
          <a:ln w="9525">
            <a:noFill/>
            <a:miter lim="800000"/>
            <a:headEnd/>
            <a:tailEnd/>
          </a:ln>
        </p:spPr>
        <p:txBody>
          <a:bodyPr wrap="none" lIns="91414" tIns="45708" rIns="91414" bIns="45708">
            <a:spAutoFit/>
          </a:bodyPr>
          <a:lstStyle/>
          <a:p>
            <a:pPr algn="ctr"/>
            <a:r>
              <a:rPr lang="fr-FR" sz="2400">
                <a:solidFill>
                  <a:srgbClr val="2175D9"/>
                </a:solidFill>
                <a:cs typeface="Arial" charset="0"/>
              </a:rPr>
              <a:t>LES AUTRES</a:t>
            </a:r>
          </a:p>
        </p:txBody>
      </p:sp>
      <p:sp>
        <p:nvSpPr>
          <p:cNvPr id="26" name="Oval 40"/>
          <p:cNvSpPr>
            <a:spLocks noChangeArrowheads="1"/>
          </p:cNvSpPr>
          <p:nvPr/>
        </p:nvSpPr>
        <p:spPr bwMode="auto">
          <a:xfrm rot="5400000">
            <a:off x="1941512" y="5494338"/>
            <a:ext cx="365125" cy="279400"/>
          </a:xfrm>
          <a:prstGeom prst="ellipse">
            <a:avLst/>
          </a:prstGeom>
          <a:noFill/>
          <a:ln w="3175">
            <a:solidFill>
              <a:srgbClr val="000000"/>
            </a:solidFill>
            <a:round/>
            <a:headEnd/>
            <a:tailEnd/>
          </a:ln>
        </p:spPr>
        <p:txBody>
          <a:bodyPr lIns="91414" tIns="45708" rIns="91414" bIns="45708"/>
          <a:lstStyle/>
          <a:p>
            <a:pPr algn="ctr">
              <a:lnSpc>
                <a:spcPct val="50000"/>
              </a:lnSpc>
            </a:pPr>
            <a:r>
              <a:rPr lang="fr-FR" sz="2400">
                <a:solidFill>
                  <a:srgbClr val="3366FF"/>
                </a:solidFill>
                <a:latin typeface="Arial Black" pitchFamily="34" charset="0"/>
              </a:rPr>
              <a:t>-</a:t>
            </a:r>
          </a:p>
        </p:txBody>
      </p:sp>
      <p:sp>
        <p:nvSpPr>
          <p:cNvPr id="27" name="Oval 41"/>
          <p:cNvSpPr>
            <a:spLocks noChangeArrowheads="1"/>
          </p:cNvSpPr>
          <p:nvPr/>
        </p:nvSpPr>
        <p:spPr bwMode="auto">
          <a:xfrm rot="16200000">
            <a:off x="7384257" y="2778918"/>
            <a:ext cx="488950" cy="277813"/>
          </a:xfrm>
          <a:prstGeom prst="ellipse">
            <a:avLst/>
          </a:prstGeom>
          <a:noFill/>
          <a:ln w="3175">
            <a:solidFill>
              <a:srgbClr val="000000"/>
            </a:solidFill>
            <a:round/>
            <a:headEnd/>
            <a:tailEnd/>
          </a:ln>
        </p:spPr>
        <p:txBody>
          <a:bodyPr lIns="91414" tIns="45708" rIns="91414" bIns="45708"/>
          <a:lstStyle/>
          <a:p>
            <a:pPr algn="ctr">
              <a:lnSpc>
                <a:spcPct val="65000"/>
              </a:lnSpc>
            </a:pPr>
            <a:r>
              <a:rPr lang="fr-FR" sz="2400" b="1">
                <a:solidFill>
                  <a:srgbClr val="3366FF"/>
                </a:solidFill>
                <a:latin typeface="Arial Black" pitchFamily="34" charset="0"/>
              </a:rPr>
              <a:t>+</a:t>
            </a:r>
          </a:p>
        </p:txBody>
      </p:sp>
      <p:sp>
        <p:nvSpPr>
          <p:cNvPr id="28" name="Rectangle 42"/>
          <p:cNvSpPr>
            <a:spLocks noChangeArrowheads="1"/>
          </p:cNvSpPr>
          <p:nvPr/>
        </p:nvSpPr>
        <p:spPr bwMode="auto">
          <a:xfrm>
            <a:off x="4116388" y="6365875"/>
            <a:ext cx="815975" cy="461963"/>
          </a:xfrm>
          <a:prstGeom prst="rect">
            <a:avLst/>
          </a:prstGeom>
          <a:noFill/>
          <a:ln w="9525">
            <a:noFill/>
            <a:miter lim="800000"/>
            <a:headEnd/>
            <a:tailEnd/>
          </a:ln>
        </p:spPr>
        <p:txBody>
          <a:bodyPr wrap="none" lIns="91414" tIns="45708" rIns="91414" bIns="45708" anchor="ctr">
            <a:spAutoFit/>
          </a:bodyPr>
          <a:lstStyle/>
          <a:p>
            <a:pPr algn="ctr"/>
            <a:r>
              <a:rPr lang="fr-FR" sz="2400">
                <a:solidFill>
                  <a:srgbClr val="2175D9"/>
                </a:solidFill>
                <a:cs typeface="Arial" charset="0"/>
              </a:rPr>
              <a:t>MOI</a:t>
            </a:r>
            <a:endParaRPr lang="fr-FR" sz="3200">
              <a:solidFill>
                <a:srgbClr val="2175D9"/>
              </a:solidFill>
              <a:cs typeface="Arial" charset="0"/>
            </a:endParaRPr>
          </a:p>
        </p:txBody>
      </p:sp>
    </p:spTree>
    <p:extLst>
      <p:ext uri="{BB962C8B-B14F-4D97-AF65-F5344CB8AC3E}">
        <p14:creationId xmlns:p14="http://schemas.microsoft.com/office/powerpoint/2010/main" val="2795244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Structurer son message: La Lanterne Magique</a:t>
            </a:r>
            <a:endParaRPr lang="fr-FR" dirty="0"/>
          </a:p>
        </p:txBody>
      </p:sp>
      <p:sp>
        <p:nvSpPr>
          <p:cNvPr id="3" name="Espace réservé du contenu 2"/>
          <p:cNvSpPr>
            <a:spLocks noGrp="1"/>
          </p:cNvSpPr>
          <p:nvPr>
            <p:ph idx="1"/>
          </p:nvPr>
        </p:nvSpPr>
        <p:spPr/>
        <p:txBody>
          <a:bodyPr/>
          <a:lstStyle/>
          <a:p>
            <a:endParaRPr lang="fr-FR" dirty="0"/>
          </a:p>
        </p:txBody>
      </p:sp>
      <p:sp>
        <p:nvSpPr>
          <p:cNvPr id="4" name="Espace réservé du numéro de diapositive 2"/>
          <p:cNvSpPr>
            <a:spLocks noGrp="1"/>
          </p:cNvSpPr>
          <p:nvPr>
            <p:ph type="sldNum" sz="quarter" idx="4294967295"/>
          </p:nvPr>
        </p:nvSpPr>
        <p:spPr bwMode="auto">
          <a:xfrm>
            <a:off x="8788400" y="7239000"/>
            <a:ext cx="490538" cy="198438"/>
          </a:xfrm>
          <a:prstGeom prst="rect">
            <a:avLst/>
          </a:prstGeom>
          <a:noFill/>
          <a:ln>
            <a:miter lim="800000"/>
            <a:headEnd/>
            <a:tailEnd/>
          </a:ln>
        </p:spPr>
        <p:txBody>
          <a:bodyPr lIns="0" tIns="0" rIns="0" bIns="0" anchor="ctr">
            <a:spAutoFit/>
          </a:bodyPr>
          <a:lstStyle/>
          <a:p>
            <a:pPr algn="ctr"/>
            <a:fld id="{3D84DFDD-FC6B-4CF2-A100-734B9A956AA7}" type="slidenum">
              <a:rPr lang="fr-FR" sz="1300">
                <a:solidFill>
                  <a:schemeClr val="bg1"/>
                </a:solidFill>
              </a:rPr>
              <a:pPr algn="ctr"/>
              <a:t>18</a:t>
            </a:fld>
            <a:endParaRPr lang="fr-FR" sz="1300">
              <a:solidFill>
                <a:schemeClr val="bg1"/>
              </a:solidFill>
            </a:endParaRPr>
          </a:p>
        </p:txBody>
      </p:sp>
      <p:sp>
        <p:nvSpPr>
          <p:cNvPr id="5" name="Espace réservé du pied de page 3"/>
          <p:cNvSpPr>
            <a:spLocks noGrp="1"/>
          </p:cNvSpPr>
          <p:nvPr>
            <p:ph type="ftr" sz="quarter" idx="4294967295"/>
          </p:nvPr>
        </p:nvSpPr>
        <p:spPr bwMode="auto">
          <a:xfrm>
            <a:off x="622300" y="7304088"/>
            <a:ext cx="6359525" cy="158750"/>
          </a:xfrm>
          <a:prstGeom prst="rect">
            <a:avLst/>
          </a:prstGeom>
          <a:noFill/>
          <a:ln>
            <a:miter lim="800000"/>
            <a:headEnd/>
            <a:tailEnd/>
          </a:ln>
        </p:spPr>
        <p:txBody>
          <a:bodyPr lIns="91414" tIns="45708" rIns="91414" bIns="45708"/>
          <a:lstStyle/>
          <a:p>
            <a:pPr algn="ctr"/>
            <a:endParaRPr lang="fr-FR"/>
          </a:p>
        </p:txBody>
      </p:sp>
      <p:sp>
        <p:nvSpPr>
          <p:cNvPr id="6" name="Rectangle 2"/>
          <p:cNvSpPr txBox="1">
            <a:spLocks noChangeArrowheads="1"/>
          </p:cNvSpPr>
          <p:nvPr/>
        </p:nvSpPr>
        <p:spPr>
          <a:xfrm>
            <a:off x="871538" y="752475"/>
            <a:ext cx="8378825" cy="94615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fr-FR" sz="4400" b="0" i="0" u="none" strike="noStrike" kern="1200" cap="none" spc="0" normalizeH="0" baseline="0" noProof="0" dirty="0" smtClean="0">
              <a:ln>
                <a:noFill/>
              </a:ln>
              <a:solidFill>
                <a:schemeClr val="tx1"/>
              </a:solidFill>
              <a:effectLst/>
              <a:uLnTx/>
              <a:uFillTx/>
              <a:latin typeface="+mj-lt"/>
              <a:ea typeface="+mj-ea"/>
              <a:cs typeface="+mj-cs"/>
            </a:endParaRPr>
          </a:p>
        </p:txBody>
      </p:sp>
      <p:grpSp>
        <p:nvGrpSpPr>
          <p:cNvPr id="7" name="Group 41"/>
          <p:cNvGrpSpPr>
            <a:grpSpLocks/>
          </p:cNvGrpSpPr>
          <p:nvPr/>
        </p:nvGrpSpPr>
        <p:grpSpPr bwMode="auto">
          <a:xfrm>
            <a:off x="1830388" y="2843213"/>
            <a:ext cx="5697537" cy="2940050"/>
            <a:chOff x="1174" y="1624"/>
            <a:chExt cx="3658" cy="1680"/>
          </a:xfrm>
        </p:grpSpPr>
        <p:sp>
          <p:nvSpPr>
            <p:cNvPr id="8" name="Rectangle 21"/>
            <p:cNvSpPr>
              <a:spLocks noChangeArrowheads="1"/>
            </p:cNvSpPr>
            <p:nvPr/>
          </p:nvSpPr>
          <p:spPr bwMode="auto">
            <a:xfrm>
              <a:off x="1174" y="1628"/>
              <a:ext cx="3657" cy="1676"/>
            </a:xfrm>
            <a:prstGeom prst="rect">
              <a:avLst/>
            </a:prstGeom>
            <a:noFill/>
            <a:ln w="9525">
              <a:solidFill>
                <a:schemeClr val="tx1"/>
              </a:solidFill>
              <a:miter lim="800000"/>
              <a:headEnd/>
              <a:tailEnd/>
            </a:ln>
          </p:spPr>
          <p:txBody>
            <a:bodyPr wrap="none" lIns="91414" tIns="45708" rIns="91414" bIns="45708" anchor="ctr"/>
            <a:lstStyle/>
            <a:p>
              <a:pPr algn="ctr"/>
              <a:endParaRPr lang="fr-FR"/>
            </a:p>
          </p:txBody>
        </p:sp>
        <p:sp>
          <p:nvSpPr>
            <p:cNvPr id="9" name="Line 22"/>
            <p:cNvSpPr>
              <a:spLocks noChangeShapeType="1"/>
            </p:cNvSpPr>
            <p:nvPr/>
          </p:nvSpPr>
          <p:spPr bwMode="auto">
            <a:xfrm>
              <a:off x="1176" y="1632"/>
              <a:ext cx="3648" cy="1658"/>
            </a:xfrm>
            <a:prstGeom prst="line">
              <a:avLst/>
            </a:prstGeom>
            <a:noFill/>
            <a:ln w="9525">
              <a:solidFill>
                <a:srgbClr val="333399"/>
              </a:solidFill>
              <a:round/>
              <a:headEnd/>
              <a:tailEnd/>
            </a:ln>
          </p:spPr>
          <p:txBody>
            <a:bodyPr/>
            <a:lstStyle/>
            <a:p>
              <a:endParaRPr lang="fr-FR"/>
            </a:p>
          </p:txBody>
        </p:sp>
        <p:sp>
          <p:nvSpPr>
            <p:cNvPr id="10" name="Line 23"/>
            <p:cNvSpPr>
              <a:spLocks noChangeShapeType="1"/>
            </p:cNvSpPr>
            <p:nvPr/>
          </p:nvSpPr>
          <p:spPr bwMode="auto">
            <a:xfrm flipV="1">
              <a:off x="1175" y="1624"/>
              <a:ext cx="3657" cy="1666"/>
            </a:xfrm>
            <a:prstGeom prst="line">
              <a:avLst/>
            </a:prstGeom>
            <a:noFill/>
            <a:ln w="9525">
              <a:solidFill>
                <a:srgbClr val="008000"/>
              </a:solidFill>
              <a:round/>
              <a:headEnd/>
              <a:tailEnd/>
            </a:ln>
          </p:spPr>
          <p:txBody>
            <a:bodyPr/>
            <a:lstStyle/>
            <a:p>
              <a:endParaRPr lang="fr-FR"/>
            </a:p>
          </p:txBody>
        </p:sp>
      </p:grpSp>
      <p:grpSp>
        <p:nvGrpSpPr>
          <p:cNvPr id="11" name="Group 42"/>
          <p:cNvGrpSpPr>
            <a:grpSpLocks/>
          </p:cNvGrpSpPr>
          <p:nvPr/>
        </p:nvGrpSpPr>
        <p:grpSpPr bwMode="auto">
          <a:xfrm>
            <a:off x="2173288" y="3086100"/>
            <a:ext cx="4926012" cy="2236788"/>
            <a:chOff x="1395" y="1763"/>
            <a:chExt cx="3162" cy="1278"/>
          </a:xfrm>
        </p:grpSpPr>
        <p:sp>
          <p:nvSpPr>
            <p:cNvPr id="12" name="Text Box 24"/>
            <p:cNvSpPr txBox="1">
              <a:spLocks noChangeArrowheads="1"/>
            </p:cNvSpPr>
            <p:nvPr/>
          </p:nvSpPr>
          <p:spPr bwMode="auto">
            <a:xfrm>
              <a:off x="1395" y="1763"/>
              <a:ext cx="733" cy="176"/>
            </a:xfrm>
            <a:prstGeom prst="rect">
              <a:avLst/>
            </a:prstGeom>
            <a:solidFill>
              <a:srgbClr val="FFFFFF"/>
            </a:solidFill>
            <a:ln w="9525">
              <a:solidFill>
                <a:srgbClr val="333399"/>
              </a:solidFill>
              <a:miter lim="800000"/>
              <a:headEnd/>
              <a:tailEnd/>
            </a:ln>
          </p:spPr>
          <p:txBody>
            <a:bodyPr lIns="91414" tIns="45708" rIns="91414" bIns="45708">
              <a:spAutoFit/>
            </a:bodyPr>
            <a:lstStyle/>
            <a:p>
              <a:pPr algn="ctr">
                <a:spcBef>
                  <a:spcPct val="50000"/>
                </a:spcBef>
              </a:pPr>
              <a:r>
                <a:rPr lang="fr-FR" sz="1400" b="1">
                  <a:solidFill>
                    <a:srgbClr val="000099"/>
                  </a:solidFill>
                  <a:cs typeface="Arial" charset="0"/>
                </a:rPr>
                <a:t>Statuts</a:t>
              </a:r>
            </a:p>
          </p:txBody>
        </p:sp>
        <p:sp>
          <p:nvSpPr>
            <p:cNvPr id="13" name="Text Box 25"/>
            <p:cNvSpPr txBox="1">
              <a:spLocks noChangeArrowheads="1"/>
            </p:cNvSpPr>
            <p:nvPr/>
          </p:nvSpPr>
          <p:spPr bwMode="auto">
            <a:xfrm>
              <a:off x="2000" y="2047"/>
              <a:ext cx="733" cy="176"/>
            </a:xfrm>
            <a:prstGeom prst="rect">
              <a:avLst/>
            </a:prstGeom>
            <a:solidFill>
              <a:srgbClr val="FFFFFF"/>
            </a:solidFill>
            <a:ln w="9525">
              <a:solidFill>
                <a:srgbClr val="333399"/>
              </a:solidFill>
              <a:miter lim="800000"/>
              <a:headEnd/>
              <a:tailEnd/>
            </a:ln>
          </p:spPr>
          <p:txBody>
            <a:bodyPr lIns="91414" tIns="45708" rIns="91414" bIns="45708">
              <a:spAutoFit/>
            </a:bodyPr>
            <a:lstStyle/>
            <a:p>
              <a:pPr algn="ctr">
                <a:spcBef>
                  <a:spcPct val="50000"/>
                </a:spcBef>
              </a:pPr>
              <a:r>
                <a:rPr lang="fr-FR" sz="1400" b="1">
                  <a:solidFill>
                    <a:srgbClr val="000099"/>
                  </a:solidFill>
                  <a:cs typeface="Arial" charset="0"/>
                </a:rPr>
                <a:t>Rôle</a:t>
              </a:r>
            </a:p>
          </p:txBody>
        </p:sp>
        <p:sp>
          <p:nvSpPr>
            <p:cNvPr id="14" name="Text Box 26"/>
            <p:cNvSpPr txBox="1">
              <a:spLocks noChangeArrowheads="1"/>
            </p:cNvSpPr>
            <p:nvPr/>
          </p:nvSpPr>
          <p:spPr bwMode="auto">
            <a:xfrm>
              <a:off x="3738" y="1873"/>
              <a:ext cx="733" cy="299"/>
            </a:xfrm>
            <a:prstGeom prst="rect">
              <a:avLst/>
            </a:prstGeom>
            <a:solidFill>
              <a:srgbClr val="FFFFFF"/>
            </a:solidFill>
            <a:ln w="9525">
              <a:solidFill>
                <a:srgbClr val="008000"/>
              </a:solidFill>
              <a:miter lim="800000"/>
              <a:headEnd/>
              <a:tailEnd/>
            </a:ln>
          </p:spPr>
          <p:txBody>
            <a:bodyPr lIns="91414" tIns="45708" rIns="91414" bIns="45708">
              <a:spAutoFit/>
            </a:bodyPr>
            <a:lstStyle/>
            <a:p>
              <a:pPr algn="ctr">
                <a:spcBef>
                  <a:spcPct val="50000"/>
                </a:spcBef>
              </a:pPr>
              <a:r>
                <a:rPr lang="fr-FR" sz="1400" b="1">
                  <a:solidFill>
                    <a:srgbClr val="008000"/>
                  </a:solidFill>
                  <a:cs typeface="Arial" charset="0"/>
                </a:rPr>
                <a:t>Pertinence</a:t>
              </a:r>
            </a:p>
          </p:txBody>
        </p:sp>
        <p:sp>
          <p:nvSpPr>
            <p:cNvPr id="15" name="Text Box 27"/>
            <p:cNvSpPr txBox="1">
              <a:spLocks noChangeArrowheads="1"/>
            </p:cNvSpPr>
            <p:nvPr/>
          </p:nvSpPr>
          <p:spPr bwMode="auto">
            <a:xfrm>
              <a:off x="2622" y="2374"/>
              <a:ext cx="838" cy="176"/>
            </a:xfrm>
            <a:prstGeom prst="rect">
              <a:avLst/>
            </a:prstGeom>
            <a:solidFill>
              <a:srgbClr val="FFFFFF"/>
            </a:solidFill>
            <a:ln w="9525">
              <a:solidFill>
                <a:srgbClr val="008000"/>
              </a:solidFill>
              <a:miter lim="800000"/>
              <a:headEnd/>
              <a:tailEnd/>
            </a:ln>
          </p:spPr>
          <p:txBody>
            <a:bodyPr lIns="91414" tIns="45708" rIns="91414" bIns="45708">
              <a:spAutoFit/>
            </a:bodyPr>
            <a:lstStyle/>
            <a:p>
              <a:pPr algn="ctr">
                <a:spcBef>
                  <a:spcPct val="50000"/>
                </a:spcBef>
              </a:pPr>
              <a:r>
                <a:rPr lang="fr-FR" sz="1400" b="1" dirty="0">
                  <a:solidFill>
                    <a:srgbClr val="008000"/>
                  </a:solidFill>
                  <a:cs typeface="Arial" charset="0"/>
                </a:rPr>
                <a:t>Adaptation</a:t>
              </a:r>
            </a:p>
          </p:txBody>
        </p:sp>
        <p:sp>
          <p:nvSpPr>
            <p:cNvPr id="16" name="Text Box 28"/>
            <p:cNvSpPr txBox="1">
              <a:spLocks noChangeArrowheads="1"/>
            </p:cNvSpPr>
            <p:nvPr/>
          </p:nvSpPr>
          <p:spPr bwMode="auto">
            <a:xfrm>
              <a:off x="1493" y="2856"/>
              <a:ext cx="733" cy="176"/>
            </a:xfrm>
            <a:prstGeom prst="rect">
              <a:avLst/>
            </a:prstGeom>
            <a:solidFill>
              <a:srgbClr val="FFFFFF"/>
            </a:solidFill>
            <a:ln w="9525">
              <a:solidFill>
                <a:srgbClr val="008000"/>
              </a:solidFill>
              <a:miter lim="800000"/>
              <a:headEnd/>
              <a:tailEnd/>
            </a:ln>
          </p:spPr>
          <p:txBody>
            <a:bodyPr lIns="91414" tIns="45708" rIns="91414" bIns="45708">
              <a:spAutoFit/>
            </a:bodyPr>
            <a:lstStyle/>
            <a:p>
              <a:pPr algn="ctr">
                <a:spcBef>
                  <a:spcPct val="50000"/>
                </a:spcBef>
              </a:pPr>
              <a:r>
                <a:rPr lang="fr-FR" sz="1400" b="1" dirty="0">
                  <a:solidFill>
                    <a:srgbClr val="008000"/>
                  </a:solidFill>
                  <a:cs typeface="Arial" charset="0"/>
                </a:rPr>
                <a:t>Actualité</a:t>
              </a:r>
            </a:p>
          </p:txBody>
        </p:sp>
        <p:sp>
          <p:nvSpPr>
            <p:cNvPr id="17" name="Text Box 29"/>
            <p:cNvSpPr txBox="1">
              <a:spLocks noChangeArrowheads="1"/>
            </p:cNvSpPr>
            <p:nvPr/>
          </p:nvSpPr>
          <p:spPr bwMode="auto">
            <a:xfrm>
              <a:off x="3824" y="2865"/>
              <a:ext cx="733" cy="176"/>
            </a:xfrm>
            <a:prstGeom prst="rect">
              <a:avLst/>
            </a:prstGeom>
            <a:solidFill>
              <a:srgbClr val="FFFFFF"/>
            </a:solidFill>
            <a:ln w="9525">
              <a:solidFill>
                <a:srgbClr val="333399"/>
              </a:solidFill>
              <a:miter lim="800000"/>
              <a:headEnd/>
              <a:tailEnd/>
            </a:ln>
          </p:spPr>
          <p:txBody>
            <a:bodyPr lIns="91414" tIns="45708" rIns="91414" bIns="45708">
              <a:spAutoFit/>
            </a:bodyPr>
            <a:lstStyle/>
            <a:p>
              <a:pPr algn="ctr">
                <a:spcBef>
                  <a:spcPct val="50000"/>
                </a:spcBef>
              </a:pPr>
              <a:r>
                <a:rPr lang="fr-FR" sz="1400" b="1">
                  <a:solidFill>
                    <a:srgbClr val="000099"/>
                  </a:solidFill>
                  <a:cs typeface="Arial" charset="0"/>
                </a:rPr>
                <a:t>Images</a:t>
              </a:r>
            </a:p>
          </p:txBody>
        </p:sp>
      </p:grpSp>
      <p:grpSp>
        <p:nvGrpSpPr>
          <p:cNvPr id="18" name="Group 40"/>
          <p:cNvGrpSpPr>
            <a:grpSpLocks/>
          </p:cNvGrpSpPr>
          <p:nvPr/>
        </p:nvGrpSpPr>
        <p:grpSpPr bwMode="auto">
          <a:xfrm>
            <a:off x="682625" y="2436813"/>
            <a:ext cx="8005763" cy="3703637"/>
            <a:chOff x="437" y="1392"/>
            <a:chExt cx="5140" cy="2116"/>
          </a:xfrm>
        </p:grpSpPr>
        <p:sp>
          <p:nvSpPr>
            <p:cNvPr id="19" name="Text Box 31"/>
            <p:cNvSpPr txBox="1">
              <a:spLocks noChangeArrowheads="1"/>
            </p:cNvSpPr>
            <p:nvPr/>
          </p:nvSpPr>
          <p:spPr bwMode="auto">
            <a:xfrm>
              <a:off x="4803" y="1447"/>
              <a:ext cx="611" cy="202"/>
            </a:xfrm>
            <a:prstGeom prst="rect">
              <a:avLst/>
            </a:prstGeom>
            <a:noFill/>
            <a:ln w="9525">
              <a:noFill/>
              <a:miter lim="800000"/>
              <a:headEnd/>
              <a:tailEnd/>
            </a:ln>
          </p:spPr>
          <p:txBody>
            <a:bodyPr lIns="91414" tIns="45708" rIns="91414" bIns="45708">
              <a:spAutoFit/>
            </a:bodyPr>
            <a:lstStyle/>
            <a:p>
              <a:pPr algn="ctr">
                <a:spcBef>
                  <a:spcPct val="50000"/>
                </a:spcBef>
              </a:pPr>
              <a:r>
                <a:rPr lang="fr-FR" sz="1700" b="1">
                  <a:solidFill>
                    <a:srgbClr val="CC0000"/>
                  </a:solidFill>
                  <a:cs typeface="Arial" charset="0"/>
                </a:rPr>
                <a:t>SUJET</a:t>
              </a:r>
            </a:p>
          </p:txBody>
        </p:sp>
        <p:sp>
          <p:nvSpPr>
            <p:cNvPr id="20" name="Text Box 32"/>
            <p:cNvSpPr txBox="1">
              <a:spLocks noChangeArrowheads="1"/>
            </p:cNvSpPr>
            <p:nvPr/>
          </p:nvSpPr>
          <p:spPr bwMode="auto">
            <a:xfrm>
              <a:off x="4809" y="3293"/>
              <a:ext cx="768" cy="202"/>
            </a:xfrm>
            <a:prstGeom prst="rect">
              <a:avLst/>
            </a:prstGeom>
            <a:noFill/>
            <a:ln w="9525">
              <a:noFill/>
              <a:miter lim="800000"/>
              <a:headEnd/>
              <a:tailEnd/>
            </a:ln>
          </p:spPr>
          <p:txBody>
            <a:bodyPr lIns="91414" tIns="45708" rIns="91414" bIns="45708">
              <a:spAutoFit/>
            </a:bodyPr>
            <a:lstStyle/>
            <a:p>
              <a:pPr algn="ctr">
                <a:spcBef>
                  <a:spcPct val="50000"/>
                </a:spcBef>
              </a:pPr>
              <a:r>
                <a:rPr lang="fr-FR" sz="1700" b="1">
                  <a:solidFill>
                    <a:srgbClr val="CC0000"/>
                  </a:solidFill>
                  <a:cs typeface="Arial" charset="0"/>
                </a:rPr>
                <a:t>PUBLIC</a:t>
              </a:r>
            </a:p>
          </p:txBody>
        </p:sp>
        <p:sp>
          <p:nvSpPr>
            <p:cNvPr id="21" name="Text Box 33"/>
            <p:cNvSpPr txBox="1">
              <a:spLocks noChangeArrowheads="1"/>
            </p:cNvSpPr>
            <p:nvPr/>
          </p:nvSpPr>
          <p:spPr bwMode="auto">
            <a:xfrm>
              <a:off x="437" y="3306"/>
              <a:ext cx="968" cy="202"/>
            </a:xfrm>
            <a:prstGeom prst="rect">
              <a:avLst/>
            </a:prstGeom>
            <a:noFill/>
            <a:ln w="9525">
              <a:noFill/>
              <a:miter lim="800000"/>
              <a:headEnd/>
              <a:tailEnd/>
            </a:ln>
          </p:spPr>
          <p:txBody>
            <a:bodyPr lIns="91414" tIns="45708" rIns="91414" bIns="45708">
              <a:spAutoFit/>
            </a:bodyPr>
            <a:lstStyle/>
            <a:p>
              <a:pPr algn="ctr">
                <a:spcBef>
                  <a:spcPct val="50000"/>
                </a:spcBef>
              </a:pPr>
              <a:r>
                <a:rPr lang="fr-FR" sz="1700" b="1" dirty="0">
                  <a:solidFill>
                    <a:srgbClr val="CC0000"/>
                  </a:solidFill>
                  <a:cs typeface="Arial" charset="0"/>
                </a:rPr>
                <a:t>CONTEXTE</a:t>
              </a:r>
            </a:p>
          </p:txBody>
        </p:sp>
        <p:sp>
          <p:nvSpPr>
            <p:cNvPr id="22" name="Text Box 34"/>
            <p:cNvSpPr txBox="1">
              <a:spLocks noChangeArrowheads="1"/>
            </p:cNvSpPr>
            <p:nvPr/>
          </p:nvSpPr>
          <p:spPr bwMode="auto">
            <a:xfrm>
              <a:off x="478" y="1392"/>
              <a:ext cx="968" cy="202"/>
            </a:xfrm>
            <a:prstGeom prst="rect">
              <a:avLst/>
            </a:prstGeom>
            <a:noFill/>
            <a:ln w="9525">
              <a:noFill/>
              <a:miter lim="800000"/>
              <a:headEnd/>
              <a:tailEnd/>
            </a:ln>
          </p:spPr>
          <p:txBody>
            <a:bodyPr lIns="91414" tIns="45708" rIns="91414" bIns="45708">
              <a:spAutoFit/>
            </a:bodyPr>
            <a:lstStyle/>
            <a:p>
              <a:pPr algn="ctr">
                <a:spcBef>
                  <a:spcPct val="50000"/>
                </a:spcBef>
              </a:pPr>
              <a:r>
                <a:rPr lang="fr-FR" sz="1700" b="1">
                  <a:solidFill>
                    <a:srgbClr val="CC0000"/>
                  </a:solidFill>
                  <a:cs typeface="Arial" charset="0"/>
                </a:rPr>
                <a:t>ORATEUR</a:t>
              </a:r>
            </a:p>
          </p:txBody>
        </p:sp>
      </p:grpSp>
      <p:sp>
        <p:nvSpPr>
          <p:cNvPr id="23" name="Text Box 37"/>
          <p:cNvSpPr txBox="1">
            <a:spLocks noChangeArrowheads="1"/>
          </p:cNvSpPr>
          <p:nvPr/>
        </p:nvSpPr>
        <p:spPr bwMode="auto">
          <a:xfrm>
            <a:off x="3567113" y="2054225"/>
            <a:ext cx="2244725" cy="868363"/>
          </a:xfrm>
          <a:prstGeom prst="rect">
            <a:avLst/>
          </a:prstGeom>
          <a:noFill/>
          <a:ln w="9525">
            <a:noFill/>
            <a:miter lim="800000"/>
            <a:headEnd/>
            <a:tailEnd/>
          </a:ln>
        </p:spPr>
        <p:txBody>
          <a:bodyPr lIns="91414" tIns="45708" rIns="91414" bIns="45708">
            <a:spAutoFit/>
          </a:bodyPr>
          <a:lstStyle/>
          <a:p>
            <a:pPr algn="ctr">
              <a:spcBef>
                <a:spcPct val="50000"/>
              </a:spcBef>
            </a:pPr>
            <a:r>
              <a:rPr lang="fr-FR" sz="1200" b="1" dirty="0">
                <a:cs typeface="Arial" charset="0"/>
              </a:rPr>
              <a:t>Connaissances / Expérience</a:t>
            </a:r>
          </a:p>
          <a:p>
            <a:pPr algn="ctr">
              <a:spcBef>
                <a:spcPct val="10000"/>
              </a:spcBef>
            </a:pPr>
            <a:r>
              <a:rPr lang="fr-FR" sz="1200" b="1" dirty="0">
                <a:cs typeface="Arial" charset="0"/>
              </a:rPr>
              <a:t>Implication</a:t>
            </a:r>
          </a:p>
          <a:p>
            <a:pPr algn="ctr">
              <a:spcBef>
                <a:spcPct val="10000"/>
              </a:spcBef>
            </a:pPr>
            <a:r>
              <a:rPr lang="fr-FR" sz="1200" b="1" dirty="0">
                <a:cs typeface="Arial" charset="0"/>
              </a:rPr>
              <a:t>Compétences</a:t>
            </a:r>
          </a:p>
        </p:txBody>
      </p:sp>
      <p:sp>
        <p:nvSpPr>
          <p:cNvPr id="24" name="Text Box 38"/>
          <p:cNvSpPr txBox="1">
            <a:spLocks noChangeArrowheads="1"/>
          </p:cNvSpPr>
          <p:nvPr/>
        </p:nvSpPr>
        <p:spPr bwMode="auto">
          <a:xfrm>
            <a:off x="7508875" y="3675063"/>
            <a:ext cx="1592263" cy="1238250"/>
          </a:xfrm>
          <a:prstGeom prst="rect">
            <a:avLst/>
          </a:prstGeom>
          <a:noFill/>
          <a:ln w="9525">
            <a:noFill/>
            <a:miter lim="800000"/>
            <a:headEnd/>
            <a:tailEnd/>
          </a:ln>
        </p:spPr>
        <p:txBody>
          <a:bodyPr lIns="91414" tIns="45708" rIns="91414" bIns="45708">
            <a:spAutoFit/>
          </a:bodyPr>
          <a:lstStyle/>
          <a:p>
            <a:pPr algn="ctr">
              <a:spcBef>
                <a:spcPct val="5000"/>
              </a:spcBef>
            </a:pPr>
            <a:r>
              <a:rPr lang="fr-FR" sz="1200" b="1">
                <a:cs typeface="Arial" charset="0"/>
              </a:rPr>
              <a:t>Intérêt</a:t>
            </a:r>
          </a:p>
          <a:p>
            <a:pPr algn="ctr">
              <a:spcBef>
                <a:spcPct val="5000"/>
              </a:spcBef>
            </a:pPr>
            <a:r>
              <a:rPr lang="fr-FR" sz="1200" b="1">
                <a:cs typeface="Arial" charset="0"/>
              </a:rPr>
              <a:t>Connaissances</a:t>
            </a:r>
          </a:p>
          <a:p>
            <a:pPr algn="ctr">
              <a:spcBef>
                <a:spcPct val="5000"/>
              </a:spcBef>
            </a:pPr>
            <a:r>
              <a:rPr lang="fr-FR" sz="1200" b="1">
                <a:cs typeface="Arial" charset="0"/>
              </a:rPr>
              <a:t>Motivation</a:t>
            </a:r>
          </a:p>
          <a:p>
            <a:pPr algn="ctr">
              <a:spcBef>
                <a:spcPct val="5000"/>
              </a:spcBef>
            </a:pPr>
            <a:r>
              <a:rPr lang="fr-FR" sz="1200" b="1">
                <a:cs typeface="Arial" charset="0"/>
              </a:rPr>
              <a:t>Culture</a:t>
            </a:r>
          </a:p>
          <a:p>
            <a:pPr algn="ctr">
              <a:spcBef>
                <a:spcPct val="5000"/>
              </a:spcBef>
            </a:pPr>
            <a:r>
              <a:rPr lang="fr-FR" sz="1200" b="1">
                <a:cs typeface="Arial" charset="0"/>
              </a:rPr>
              <a:t>Cadre de référence</a:t>
            </a:r>
          </a:p>
        </p:txBody>
      </p:sp>
      <p:grpSp>
        <p:nvGrpSpPr>
          <p:cNvPr id="25" name="Group 43"/>
          <p:cNvGrpSpPr>
            <a:grpSpLocks/>
          </p:cNvGrpSpPr>
          <p:nvPr/>
        </p:nvGrpSpPr>
        <p:grpSpPr bwMode="auto">
          <a:xfrm>
            <a:off x="650875" y="3838575"/>
            <a:ext cx="5021263" cy="2886075"/>
            <a:chOff x="418" y="2193"/>
            <a:chExt cx="3223" cy="1649"/>
          </a:xfrm>
        </p:grpSpPr>
        <p:sp>
          <p:nvSpPr>
            <p:cNvPr id="26" name="Text Box 36"/>
            <p:cNvSpPr txBox="1">
              <a:spLocks noChangeArrowheads="1"/>
            </p:cNvSpPr>
            <p:nvPr/>
          </p:nvSpPr>
          <p:spPr bwMode="auto">
            <a:xfrm>
              <a:off x="2463" y="3357"/>
              <a:ext cx="1178" cy="485"/>
            </a:xfrm>
            <a:prstGeom prst="rect">
              <a:avLst/>
            </a:prstGeom>
            <a:noFill/>
            <a:ln w="9525">
              <a:noFill/>
              <a:miter lim="800000"/>
              <a:headEnd/>
              <a:tailEnd/>
            </a:ln>
          </p:spPr>
          <p:txBody>
            <a:bodyPr lIns="91414" tIns="45708" rIns="91414" bIns="45708">
              <a:spAutoFit/>
            </a:bodyPr>
            <a:lstStyle/>
            <a:p>
              <a:pPr algn="ctr">
                <a:spcBef>
                  <a:spcPct val="50000"/>
                </a:spcBef>
              </a:pPr>
              <a:r>
                <a:rPr lang="fr-FR" sz="1200" b="1">
                  <a:cs typeface="Arial" charset="0"/>
                </a:rPr>
                <a:t>Attentes / Disposition </a:t>
              </a:r>
            </a:p>
            <a:p>
              <a:pPr algn="ctr">
                <a:spcBef>
                  <a:spcPct val="10000"/>
                </a:spcBef>
              </a:pPr>
              <a:r>
                <a:rPr lang="fr-FR" sz="1200" b="1">
                  <a:cs typeface="Arial" charset="0"/>
                </a:rPr>
                <a:t>(espoirs ou craintes)</a:t>
              </a:r>
            </a:p>
          </p:txBody>
        </p:sp>
        <p:sp>
          <p:nvSpPr>
            <p:cNvPr id="27" name="Text Box 39"/>
            <p:cNvSpPr txBox="1">
              <a:spLocks noChangeArrowheads="1"/>
            </p:cNvSpPr>
            <p:nvPr/>
          </p:nvSpPr>
          <p:spPr bwMode="auto">
            <a:xfrm>
              <a:off x="418" y="2193"/>
              <a:ext cx="707" cy="485"/>
            </a:xfrm>
            <a:prstGeom prst="rect">
              <a:avLst/>
            </a:prstGeom>
            <a:noFill/>
            <a:ln w="9525">
              <a:noFill/>
              <a:miter lim="800000"/>
              <a:headEnd/>
              <a:tailEnd/>
            </a:ln>
          </p:spPr>
          <p:txBody>
            <a:bodyPr lIns="91414" tIns="45708" rIns="91414" bIns="45708">
              <a:spAutoFit/>
            </a:bodyPr>
            <a:lstStyle/>
            <a:p>
              <a:pPr algn="ctr">
                <a:spcBef>
                  <a:spcPct val="5000"/>
                </a:spcBef>
              </a:pPr>
              <a:r>
                <a:rPr lang="fr-FR" sz="1200" b="1">
                  <a:cs typeface="Arial" charset="0"/>
                </a:rPr>
                <a:t>Enjeux</a:t>
              </a:r>
            </a:p>
            <a:p>
              <a:pPr algn="ctr">
                <a:spcBef>
                  <a:spcPct val="5000"/>
                </a:spcBef>
              </a:pPr>
              <a:r>
                <a:rPr lang="fr-FR" sz="1200" b="1">
                  <a:cs typeface="Arial" charset="0"/>
                </a:rPr>
                <a:t>Risque</a:t>
              </a:r>
            </a:p>
            <a:p>
              <a:pPr algn="ctr">
                <a:spcBef>
                  <a:spcPct val="5000"/>
                </a:spcBef>
              </a:pPr>
              <a:r>
                <a:rPr lang="fr-FR" sz="1200" b="1">
                  <a:cs typeface="Arial" charset="0"/>
                </a:rPr>
                <a:t>Engagement</a:t>
              </a:r>
            </a:p>
          </p:txBody>
        </p:sp>
      </p:grpSp>
    </p:spTree>
    <p:extLst>
      <p:ext uri="{BB962C8B-B14F-4D97-AF65-F5344CB8AC3E}">
        <p14:creationId xmlns:p14="http://schemas.microsoft.com/office/powerpoint/2010/main" val="339189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b="1" u="sng" dirty="0" smtClean="0">
                <a:solidFill>
                  <a:srgbClr val="C00000"/>
                </a:solidFill>
              </a:rPr>
              <a:t>Les facteurs de la communication</a:t>
            </a:r>
            <a:endParaRPr lang="fr-FR" b="1" u="sng" dirty="0">
              <a:solidFill>
                <a:srgbClr val="C00000"/>
              </a:solidFill>
            </a:endParaRPr>
          </a:p>
        </p:txBody>
      </p:sp>
      <p:sp>
        <p:nvSpPr>
          <p:cNvPr id="5" name="Espace réservé du contenu 4"/>
          <p:cNvSpPr>
            <a:spLocks noGrp="1"/>
          </p:cNvSpPr>
          <p:nvPr>
            <p:ph idx="1"/>
          </p:nvPr>
        </p:nvSpPr>
        <p:spPr/>
        <p:txBody>
          <a:bodyPr/>
          <a:lstStyle/>
          <a:p>
            <a:pPr marL="0" indent="0">
              <a:buNone/>
            </a:pPr>
            <a:r>
              <a:rPr lang="fr-FR" b="1" u="sng" dirty="0" smtClean="0">
                <a:solidFill>
                  <a:schemeClr val="tx2"/>
                </a:solidFill>
              </a:rPr>
              <a:t>1- </a:t>
            </a:r>
            <a:r>
              <a:rPr lang="fr-FR" b="1" u="sng" dirty="0" smtClean="0">
                <a:solidFill>
                  <a:schemeClr val="tx2"/>
                </a:solidFill>
              </a:rPr>
              <a:t>L’émetteur</a:t>
            </a:r>
            <a:endParaRPr lang="fr-FR" u="sng" dirty="0" smtClean="0">
              <a:solidFill>
                <a:schemeClr val="tx2"/>
              </a:solidFill>
            </a:endParaRPr>
          </a:p>
          <a:p>
            <a:r>
              <a:rPr lang="fr-FR" dirty="0" smtClean="0"/>
              <a:t>- Source de message</a:t>
            </a:r>
          </a:p>
          <a:p>
            <a:r>
              <a:rPr lang="fr-FR" dirty="0" smtClean="0"/>
              <a:t>- Individu isolé, groupe ou institution, </a:t>
            </a:r>
          </a:p>
          <a:p>
            <a:r>
              <a:rPr lang="fr-FR" dirty="0" smtClean="0"/>
              <a:t>- Intentionné : il est motivé consciemment ou non à dispenser un message</a:t>
            </a:r>
          </a:p>
          <a:p>
            <a:pPr>
              <a:buNone/>
            </a:pP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a:solidFill>
                  <a:srgbClr val="C00000"/>
                </a:solidFill>
              </a:rPr>
              <a:t>Les facteurs de la communication</a:t>
            </a:r>
            <a:endParaRPr lang="fr-FR" u="sng"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b="1" i="1" u="sng" dirty="0" smtClean="0">
                <a:solidFill>
                  <a:schemeClr val="tx2"/>
                </a:solidFill>
              </a:rPr>
              <a:t>2. le </a:t>
            </a:r>
            <a:r>
              <a:rPr lang="fr-FR" b="1" i="1" u="sng" dirty="0" smtClean="0">
                <a:solidFill>
                  <a:schemeClr val="tx2"/>
                </a:solidFill>
              </a:rPr>
              <a:t>message:</a:t>
            </a:r>
            <a:endParaRPr lang="fr-FR" b="1" i="1" u="sng" dirty="0" smtClean="0">
              <a:solidFill>
                <a:schemeClr val="tx2"/>
              </a:solidFill>
            </a:endParaRPr>
          </a:p>
          <a:p>
            <a:r>
              <a:rPr lang="fr-FR" dirty="0" smtClean="0"/>
              <a:t>Il est :</a:t>
            </a:r>
          </a:p>
          <a:p>
            <a:pPr>
              <a:buNone/>
            </a:pPr>
            <a:r>
              <a:rPr lang="fr-FR" dirty="0" smtClean="0"/>
              <a:t>   -l’élément essentiel du processus de la communication</a:t>
            </a:r>
          </a:p>
          <a:p>
            <a:r>
              <a:rPr lang="fr-FR" dirty="0" smtClean="0"/>
              <a:t>- composé des signes ou éléments communs à l’émetteur et au récepteur</a:t>
            </a:r>
          </a:p>
          <a:p>
            <a:r>
              <a:rPr lang="fr-FR" dirty="0" smtClean="0"/>
              <a:t>- parlé, écrit, symbolique, gestuel, graphique, ou visuel…</a:t>
            </a:r>
          </a:p>
          <a:p>
            <a:r>
              <a:rPr lang="fr-FR" dirty="0" smtClean="0"/>
              <a:t>- relié à la motivation de l’émetteur</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a:solidFill>
                  <a:srgbClr val="C00000"/>
                </a:solidFill>
              </a:rPr>
              <a:t>Les facteurs de la communication</a:t>
            </a:r>
            <a:endParaRPr lang="fr-FR" u="sng" dirty="0"/>
          </a:p>
        </p:txBody>
      </p:sp>
      <p:sp>
        <p:nvSpPr>
          <p:cNvPr id="3" name="Espace réservé du contenu 2"/>
          <p:cNvSpPr>
            <a:spLocks noGrp="1"/>
          </p:cNvSpPr>
          <p:nvPr>
            <p:ph idx="1"/>
          </p:nvPr>
        </p:nvSpPr>
        <p:spPr/>
        <p:txBody>
          <a:bodyPr/>
          <a:lstStyle/>
          <a:p>
            <a:pPr marL="0" indent="0">
              <a:buNone/>
            </a:pPr>
            <a:r>
              <a:rPr lang="fr-FR" sz="3000" b="1" i="1" u="sng" dirty="0">
                <a:solidFill>
                  <a:schemeClr val="tx2"/>
                </a:solidFill>
              </a:rPr>
              <a:t>3. le code: </a:t>
            </a:r>
            <a:r>
              <a:rPr lang="fr-FR" dirty="0" smtClean="0"/>
              <a:t>C’est un ensemble de règles communes à l’émetteur et au récepteur.</a:t>
            </a:r>
          </a:p>
          <a:p>
            <a:r>
              <a:rPr lang="fr-FR" dirty="0" smtClean="0"/>
              <a:t>Ce qui compte c’est que les signes et le langage soient communs à l’émetteur et au</a:t>
            </a:r>
          </a:p>
          <a:p>
            <a:pPr>
              <a:buNone/>
            </a:pPr>
            <a:r>
              <a:rPr lang="fr-FR" dirty="0" smtClean="0"/>
              <a:t>    récepteur.</a:t>
            </a:r>
          </a:p>
          <a:p>
            <a:endParaRPr lang="fr-FR" dirty="0" smtClean="0"/>
          </a:p>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u="sng" dirty="0">
                <a:solidFill>
                  <a:srgbClr val="C00000"/>
                </a:solidFill>
              </a:rPr>
              <a:t>Les facteurs de la communication</a:t>
            </a:r>
            <a:endParaRPr lang="fr-FR" u="sng" dirty="0"/>
          </a:p>
        </p:txBody>
      </p:sp>
      <p:sp>
        <p:nvSpPr>
          <p:cNvPr id="3" name="Espace réservé du contenu 2"/>
          <p:cNvSpPr>
            <a:spLocks noGrp="1"/>
          </p:cNvSpPr>
          <p:nvPr>
            <p:ph idx="1"/>
          </p:nvPr>
        </p:nvSpPr>
        <p:spPr/>
        <p:txBody>
          <a:bodyPr>
            <a:normAutofit fontScale="77500" lnSpcReduction="20000"/>
          </a:bodyPr>
          <a:lstStyle/>
          <a:p>
            <a:pPr marL="0" indent="0">
              <a:buNone/>
            </a:pPr>
            <a:r>
              <a:rPr lang="fr-FR" sz="4100" b="1" i="1" u="sng" dirty="0" smtClean="0">
                <a:solidFill>
                  <a:schemeClr val="tx2"/>
                </a:solidFill>
              </a:rPr>
              <a:t>4. Le canal </a:t>
            </a:r>
            <a:r>
              <a:rPr lang="fr-FR" dirty="0" smtClean="0">
                <a:solidFill>
                  <a:schemeClr val="tx2"/>
                </a:solidFill>
              </a:rPr>
              <a:t>:  </a:t>
            </a:r>
            <a:r>
              <a:rPr lang="fr-FR" dirty="0" smtClean="0"/>
              <a:t>C’est un intermédiaire qui permet à l’émetteur de porter son message à travers l’espace et le temps. </a:t>
            </a:r>
          </a:p>
          <a:p>
            <a:r>
              <a:rPr lang="fr-FR" dirty="0" smtClean="0"/>
              <a:t>C’est un messager qui transporte un message, d’un expéditeur à un destinataire.</a:t>
            </a:r>
          </a:p>
          <a:p>
            <a:pPr algn="just"/>
            <a:r>
              <a:rPr lang="fr-FR" dirty="0" smtClean="0"/>
              <a:t>Les sons, les ondes hertziennes, les câbles de télédistribution, le téléphone, l’internet…sont de canaux ou des moyens mis en communication. Les mass media (les médias de masse) sont de canaux qui s’adressent à un ensemble de récepteurs ; Radio, télévision, cinémas, disque, enregistrement sonore et visuel…</a:t>
            </a:r>
          </a:p>
          <a:p>
            <a:pPr algn="just">
              <a:buNone/>
            </a:pPr>
            <a:r>
              <a:rPr lang="fr-FR" dirty="0" smtClean="0"/>
              <a:t>     Ce sont donc des moyens de diffusion collective de message provenant d ‘un ou de plusieurs émetteurs.</a:t>
            </a:r>
          </a:p>
          <a:p>
            <a:endParaRPr lang="fr-FR" dirty="0" smtClean="0"/>
          </a:p>
          <a:p>
            <a:endParaRPr lang="fr-FR" i="1" u="sng" dirty="0" smtClean="0">
              <a:solidFill>
                <a:schemeClr val="accent2"/>
              </a:solidFill>
            </a:endParaRPr>
          </a:p>
          <a:p>
            <a:pPr>
              <a:buNone/>
            </a:pP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u="sng" dirty="0" smtClean="0">
                <a:solidFill>
                  <a:srgbClr val="C00000"/>
                </a:solidFill>
              </a:rPr>
              <a:t>Les fonctions du langage </a:t>
            </a:r>
            <a:endParaRPr lang="fr-FR" i="1" u="sng" dirty="0">
              <a:solidFill>
                <a:srgbClr val="C00000"/>
              </a:solidFill>
            </a:endParaRPr>
          </a:p>
        </p:txBody>
      </p:sp>
      <p:sp>
        <p:nvSpPr>
          <p:cNvPr id="3" name="Espace réservé du contenu 2"/>
          <p:cNvSpPr>
            <a:spLocks noGrp="1"/>
          </p:cNvSpPr>
          <p:nvPr>
            <p:ph idx="1"/>
          </p:nvPr>
        </p:nvSpPr>
        <p:spPr/>
        <p:txBody>
          <a:bodyPr>
            <a:normAutofit fontScale="92500" lnSpcReduction="10000"/>
          </a:bodyPr>
          <a:lstStyle/>
          <a:p>
            <a:endParaRPr lang="fr-FR" dirty="0" smtClean="0"/>
          </a:p>
          <a:p>
            <a:pPr>
              <a:buNone/>
            </a:pPr>
            <a:r>
              <a:rPr lang="fr-FR" sz="2000" b="1" dirty="0" smtClean="0"/>
              <a:t>                                                    LE CONTEXSTE</a:t>
            </a:r>
          </a:p>
          <a:p>
            <a:pPr>
              <a:buNone/>
            </a:pPr>
            <a:r>
              <a:rPr lang="fr-FR" dirty="0" smtClean="0"/>
              <a:t>                                </a:t>
            </a:r>
            <a:r>
              <a:rPr lang="fr-FR" sz="1800" b="1" dirty="0" smtClean="0">
                <a:solidFill>
                  <a:schemeClr val="accent1"/>
                </a:solidFill>
              </a:rPr>
              <a:t>Fonction référentielle</a:t>
            </a:r>
          </a:p>
          <a:p>
            <a:pPr>
              <a:buNone/>
            </a:pPr>
            <a:endParaRPr lang="fr-FR" sz="1800" dirty="0" smtClean="0"/>
          </a:p>
          <a:p>
            <a:pPr>
              <a:buNone/>
            </a:pPr>
            <a:r>
              <a:rPr lang="fr-FR" sz="2000" b="1" dirty="0" smtClean="0"/>
              <a:t>  LE DESTINATEUR                    -  LE MESSAGE                 – LE DESTINATAIRE</a:t>
            </a:r>
          </a:p>
          <a:p>
            <a:pPr>
              <a:buNone/>
            </a:pPr>
            <a:r>
              <a:rPr lang="fr-FR" sz="1800" b="1" dirty="0" smtClean="0">
                <a:solidFill>
                  <a:schemeClr val="accent1"/>
                </a:solidFill>
              </a:rPr>
              <a:t>Fonction expressive                     Fonction poétique                 Fonction conative</a:t>
            </a:r>
          </a:p>
          <a:p>
            <a:pPr>
              <a:buNone/>
            </a:pPr>
            <a:r>
              <a:rPr lang="fr-FR" sz="2400" b="1" dirty="0" smtClean="0"/>
              <a:t>                                              </a:t>
            </a:r>
          </a:p>
          <a:p>
            <a:pPr>
              <a:buNone/>
            </a:pPr>
            <a:r>
              <a:rPr lang="fr-FR" sz="2400" b="1" dirty="0" smtClean="0"/>
              <a:t>                                             LE CANAL</a:t>
            </a:r>
          </a:p>
          <a:p>
            <a:pPr>
              <a:buNone/>
            </a:pPr>
            <a:r>
              <a:rPr lang="fr-FR" sz="1800" b="1" dirty="0" smtClean="0">
                <a:solidFill>
                  <a:schemeClr val="accent1"/>
                </a:solidFill>
              </a:rPr>
              <a:t>                                                        Fonction phatique</a:t>
            </a:r>
          </a:p>
          <a:p>
            <a:pPr>
              <a:buNone/>
            </a:pPr>
            <a:r>
              <a:rPr lang="fr-FR" sz="2400" b="1" dirty="0" smtClean="0"/>
              <a:t>                                               </a:t>
            </a:r>
          </a:p>
          <a:p>
            <a:pPr>
              <a:buNone/>
            </a:pPr>
            <a:r>
              <a:rPr lang="fr-FR" sz="2400" b="1" dirty="0" smtClean="0"/>
              <a:t>                                               LE CODE</a:t>
            </a:r>
          </a:p>
          <a:p>
            <a:pPr>
              <a:buNone/>
            </a:pPr>
            <a:r>
              <a:rPr lang="fr-FR" sz="1800" dirty="0" smtClean="0"/>
              <a:t>                                                       </a:t>
            </a:r>
            <a:r>
              <a:rPr lang="fr-FR" sz="1800" b="1" dirty="0" smtClean="0">
                <a:solidFill>
                  <a:schemeClr val="accent1"/>
                </a:solidFill>
              </a:rPr>
              <a:t>Fonction métalinguistique</a:t>
            </a:r>
            <a:endParaRPr lang="fr-FR" sz="1800" b="1" dirty="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buNone/>
            </a:pPr>
            <a:r>
              <a:rPr lang="fr-FR" dirty="0" smtClean="0"/>
              <a:t> </a:t>
            </a:r>
            <a:r>
              <a:rPr lang="fr-FR" i="1" u="sng" dirty="0" smtClean="0">
                <a:solidFill>
                  <a:srgbClr val="C00000"/>
                </a:solidFill>
              </a:rPr>
              <a:t>la fonction émotive </a:t>
            </a:r>
            <a:r>
              <a:rPr lang="fr-FR" dirty="0" smtClean="0"/>
              <a:t>ou expressive est centrée sur l’émetteur ; elle traduit l’attitude du sujet à l’égard de ce dont il parle.</a:t>
            </a:r>
          </a:p>
          <a:p>
            <a:pPr>
              <a:buNone/>
            </a:pPr>
            <a:r>
              <a:rPr lang="fr-FR" dirty="0" smtClean="0"/>
              <a:t>Elle se manifeste des manières suivantes:</a:t>
            </a:r>
          </a:p>
          <a:p>
            <a:pPr>
              <a:buFont typeface="Wingdings" pitchFamily="2" charset="2"/>
              <a:buChar char="ü"/>
            </a:pPr>
            <a:r>
              <a:rPr lang="fr-FR" dirty="0" smtClean="0"/>
              <a:t> emploi de « je » « nous »,</a:t>
            </a:r>
          </a:p>
          <a:p>
            <a:pPr>
              <a:buFont typeface="Wingdings" pitchFamily="2" charset="2"/>
              <a:buChar char="ü"/>
            </a:pPr>
            <a:r>
              <a:rPr lang="fr-FR" dirty="0" smtClean="0"/>
              <a:t> emploi des interjections à valeur émotive,</a:t>
            </a:r>
          </a:p>
          <a:p>
            <a:pPr>
              <a:buFont typeface="Wingdings" pitchFamily="2" charset="2"/>
              <a:buChar char="ü"/>
            </a:pPr>
            <a:r>
              <a:rPr lang="fr-FR" dirty="0" smtClean="0"/>
              <a:t>elle tend à donner l’impression d’une certaine émotion vraie</a:t>
            </a:r>
          </a:p>
          <a:p>
            <a:endParaRPr lang="fr-FR" dirty="0" smtClean="0"/>
          </a:p>
          <a:p>
            <a:pPr>
              <a:buNone/>
            </a:pP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lnSpcReduction="10000"/>
          </a:bodyPr>
          <a:lstStyle/>
          <a:p>
            <a:pPr algn="just">
              <a:buNone/>
            </a:pPr>
            <a:r>
              <a:rPr lang="fr-FR" b="1" i="1" u="sng" dirty="0" smtClean="0">
                <a:solidFill>
                  <a:srgbClr val="C00000"/>
                </a:solidFill>
              </a:rPr>
              <a:t>La fonction conative</a:t>
            </a:r>
            <a:r>
              <a:rPr lang="fr-FR" dirty="0" smtClean="0"/>
              <a:t>: C’est tout ce qui concerne le destinataire du message. Il s’agit de nombreux éléments linguistiques par lesquels on veut mettre en cause le récepteur du message ou simplement avoir une incidence sur son comportement.</a:t>
            </a:r>
          </a:p>
          <a:p>
            <a:pPr>
              <a:buFont typeface="Wingdings" pitchFamily="2" charset="2"/>
              <a:buChar char="ü"/>
            </a:pPr>
            <a:r>
              <a:rPr lang="fr-FR" dirty="0" smtClean="0"/>
              <a:t>Emploi des deuxièmes personnes « Tu» et « Vous » ;</a:t>
            </a:r>
          </a:p>
          <a:p>
            <a:pPr>
              <a:buFont typeface="Wingdings" pitchFamily="2" charset="2"/>
              <a:buChar char="ü"/>
            </a:pPr>
            <a:r>
              <a:rPr lang="fr-FR" dirty="0" smtClean="0"/>
              <a:t>Usage de l’impératif et de l’apostrophe ;</a:t>
            </a:r>
          </a:p>
          <a:p>
            <a:pPr algn="just"/>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20000"/>
          </a:bodyPr>
          <a:lstStyle/>
          <a:p>
            <a:pPr>
              <a:buNone/>
            </a:pPr>
            <a:r>
              <a:rPr lang="fr-FR" dirty="0" smtClean="0"/>
              <a:t> </a:t>
            </a:r>
            <a:r>
              <a:rPr lang="fr-FR" b="1" i="1" u="sng" dirty="0" smtClean="0">
                <a:solidFill>
                  <a:srgbClr val="C00000"/>
                </a:solidFill>
              </a:rPr>
              <a:t>La fonction phatique </a:t>
            </a:r>
            <a:r>
              <a:rPr lang="fr-FR" dirty="0" smtClean="0"/>
              <a:t>est centrée sur le contact, il s’agit des moyens qui servent à établir, à maintenir ou à interrompre la communication, ou encore à s’assurer que le circuit fonctionne normalement.</a:t>
            </a:r>
          </a:p>
          <a:p>
            <a:r>
              <a:rPr lang="fr-FR" b="1" i="1" u="sng" dirty="0" smtClean="0"/>
              <a:t>Elle se manifeste par: </a:t>
            </a:r>
            <a:r>
              <a:rPr lang="fr-FR" dirty="0" smtClean="0"/>
              <a:t> </a:t>
            </a:r>
          </a:p>
          <a:p>
            <a:r>
              <a:rPr lang="fr-FR" dirty="0" smtClean="0"/>
              <a:t>L’Emploi des mots vides ou des redondances</a:t>
            </a:r>
          </a:p>
          <a:p>
            <a:r>
              <a:rPr lang="fr-FR" dirty="0" smtClean="0"/>
              <a:t> Usage des formules de politesse</a:t>
            </a:r>
          </a:p>
          <a:p>
            <a:r>
              <a:rPr lang="fr-FR" dirty="0" smtClean="0"/>
              <a:t> </a:t>
            </a:r>
            <a:r>
              <a:rPr lang="fr-FR" u="sng" dirty="0" smtClean="0">
                <a:solidFill>
                  <a:schemeClr val="accent1">
                    <a:lumMod val="50000"/>
                  </a:schemeClr>
                </a:solidFill>
              </a:rPr>
              <a:t>Langage téléphonique </a:t>
            </a:r>
            <a:r>
              <a:rPr lang="fr-FR" dirty="0" smtClean="0"/>
              <a:t>: </a:t>
            </a:r>
          </a:p>
          <a:p>
            <a:r>
              <a:rPr lang="fr-FR" dirty="0" smtClean="0"/>
              <a:t>Ex Allô ! Vous m’entendez ?</a:t>
            </a:r>
          </a:p>
          <a:p>
            <a:pPr>
              <a:buNone/>
            </a:pPr>
            <a:endParaRPr lang="fr-FR" dirty="0" smtClean="0"/>
          </a:p>
          <a:p>
            <a:endParaRPr lang="fr-FR"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765</Words>
  <Application>Microsoft Office PowerPoint</Application>
  <PresentationFormat>Affichage à l'écran (4:3)</PresentationFormat>
  <Paragraphs>127</Paragraphs>
  <Slides>18</Slides>
  <Notes>0</Notes>
  <HiddenSlides>0</HiddenSlides>
  <MMClips>0</MMClips>
  <ScaleCrop>false</ScaleCrop>
  <HeadingPairs>
    <vt:vector size="6" baseType="variant">
      <vt:variant>
        <vt:lpstr>Thème</vt:lpstr>
      </vt:variant>
      <vt:variant>
        <vt:i4>1</vt:i4>
      </vt:variant>
      <vt:variant>
        <vt:lpstr>Serveurs OLE incorporés</vt:lpstr>
      </vt:variant>
      <vt:variant>
        <vt:i4>0</vt:i4>
      </vt:variant>
      <vt:variant>
        <vt:lpstr>Titres des diapositives</vt:lpstr>
      </vt:variant>
      <vt:variant>
        <vt:i4>18</vt:i4>
      </vt:variant>
    </vt:vector>
  </HeadingPairs>
  <TitlesOfParts>
    <vt:vector size="19" baseType="lpstr">
      <vt:lpstr>Thème Office</vt:lpstr>
      <vt:lpstr>Schéma de communication de Jakobson</vt:lpstr>
      <vt:lpstr>Les facteurs de la communication</vt:lpstr>
      <vt:lpstr>Les facteurs de la communication</vt:lpstr>
      <vt:lpstr>Les facteurs de la communication</vt:lpstr>
      <vt:lpstr>Les facteurs de la communication</vt:lpstr>
      <vt:lpstr>Les fonctions du langage </vt:lpstr>
      <vt:lpstr>Présentation PowerPoint</vt:lpstr>
      <vt:lpstr>Présentation PowerPoint</vt:lpstr>
      <vt:lpstr>Présentation PowerPoint</vt:lpstr>
      <vt:lpstr>Présentation PowerPoint</vt:lpstr>
      <vt:lpstr>Présentation PowerPoint</vt:lpstr>
      <vt:lpstr>La fonction métalinguistique</vt:lpstr>
      <vt:lpstr>Présentation PowerPoint</vt:lpstr>
      <vt:lpstr>Présentation PowerPoint</vt:lpstr>
      <vt:lpstr>Présentation PowerPoint</vt:lpstr>
      <vt:lpstr>Dualité dans la communication d’un message</vt:lpstr>
      <vt:lpstr>Le cadran des représentations d’Éric Berne (1950)</vt:lpstr>
      <vt:lpstr>Structurer son message: La Lanterne Magique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Schéma de communication de Jakobson</dc:title>
  <dc:creator>fbouhali</dc:creator>
  <cp:lastModifiedBy>fbouhali</cp:lastModifiedBy>
  <cp:revision>20</cp:revision>
  <dcterms:created xsi:type="dcterms:W3CDTF">2013-10-20T21:25:33Z</dcterms:created>
  <dcterms:modified xsi:type="dcterms:W3CDTF">2014-10-24T14:08:28Z</dcterms:modified>
</cp:coreProperties>
</file>