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3595573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53152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4973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638775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5541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3732085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2242701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382851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233658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FEF3125-AC0B-466C-88C2-80038C58E3C7}"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44616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FEF3125-AC0B-466C-88C2-80038C58E3C7}"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98230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EF3125-AC0B-466C-88C2-80038C58E3C7}"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13066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FEF3125-AC0B-466C-88C2-80038C58E3C7}"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258380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F3125-AC0B-466C-88C2-80038C58E3C7}"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16033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EF3125-AC0B-466C-88C2-80038C58E3C7}"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258601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EF3125-AC0B-466C-88C2-80038C58E3C7}"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5C344-9115-45E7-91DB-57FD607D9FFB}" type="slidenum">
              <a:rPr lang="en-US" smtClean="0"/>
              <a:t>‹N°›</a:t>
            </a:fld>
            <a:endParaRPr lang="en-US"/>
          </a:p>
        </p:txBody>
      </p:sp>
    </p:spTree>
    <p:extLst>
      <p:ext uri="{BB962C8B-B14F-4D97-AF65-F5344CB8AC3E}">
        <p14:creationId xmlns:p14="http://schemas.microsoft.com/office/powerpoint/2010/main" val="3957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EF3125-AC0B-466C-88C2-80038C58E3C7}" type="datetimeFigureOut">
              <a:rPr lang="en-US" smtClean="0"/>
              <a:t>12/12/2017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35C344-9115-45E7-91DB-57FD607D9FFB}" type="slidenum">
              <a:rPr lang="en-US" smtClean="0"/>
              <a:t>‹N°›</a:t>
            </a:fld>
            <a:endParaRPr lang="en-US"/>
          </a:p>
        </p:txBody>
      </p:sp>
    </p:spTree>
    <p:extLst>
      <p:ext uri="{BB962C8B-B14F-4D97-AF65-F5344CB8AC3E}">
        <p14:creationId xmlns:p14="http://schemas.microsoft.com/office/powerpoint/2010/main" val="2836112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229C2-6856-4F1F-B687-F41E7CF44B2E}"/>
              </a:ext>
            </a:extLst>
          </p:cNvPr>
          <p:cNvSpPr>
            <a:spLocks noGrp="1"/>
          </p:cNvSpPr>
          <p:nvPr>
            <p:ph type="ctrTitle"/>
          </p:nvPr>
        </p:nvSpPr>
        <p:spPr>
          <a:xfrm>
            <a:off x="1507067" y="997527"/>
            <a:ext cx="7766936" cy="1856509"/>
          </a:xfrm>
        </p:spPr>
        <p:txBody>
          <a:bodyPr>
            <a:normAutofit fontScale="90000"/>
          </a:bodyPr>
          <a:lstStyle/>
          <a:p>
            <a:pPr algn="l"/>
            <a:br>
              <a:rPr lang="fr-FR" sz="1600" dirty="0"/>
            </a:br>
            <a:br>
              <a:rPr lang="fr-FR" sz="1600" dirty="0"/>
            </a:br>
            <a:br>
              <a:rPr lang="fr-FR" sz="1600" dirty="0"/>
            </a:br>
            <a:r>
              <a:rPr lang="fr-FR" sz="1600" b="1" dirty="0">
                <a:solidFill>
                  <a:srgbClr val="FF0000"/>
                </a:solidFill>
              </a:rPr>
              <a:t>Semestre 1 </a:t>
            </a:r>
            <a:br>
              <a:rPr lang="fr-FR" sz="1600" b="1" dirty="0">
                <a:solidFill>
                  <a:srgbClr val="FF0000"/>
                </a:solidFill>
              </a:rPr>
            </a:br>
            <a:r>
              <a:rPr lang="fr-FR" sz="1600" b="1" dirty="0">
                <a:solidFill>
                  <a:srgbClr val="FF0000"/>
                </a:solidFill>
              </a:rPr>
              <a:t>1er  année </a:t>
            </a:r>
            <a:br>
              <a:rPr lang="fr-FR" sz="1600" b="1" dirty="0">
                <a:solidFill>
                  <a:srgbClr val="FF0000"/>
                </a:solidFill>
              </a:rPr>
            </a:br>
            <a:r>
              <a:rPr lang="fr-FR" sz="1600" b="1" dirty="0">
                <a:solidFill>
                  <a:srgbClr val="FF0000"/>
                </a:solidFill>
              </a:rPr>
              <a:t>Filière: </a:t>
            </a:r>
            <a:br>
              <a:rPr lang="fr-FR" sz="1600" b="1" dirty="0">
                <a:solidFill>
                  <a:srgbClr val="FF0000"/>
                </a:solidFill>
              </a:rPr>
            </a:br>
            <a:r>
              <a:rPr lang="fr-FR" sz="1600" b="1" dirty="0">
                <a:solidFill>
                  <a:srgbClr val="FF0000"/>
                </a:solidFill>
              </a:rPr>
              <a:t>Santé</a:t>
            </a:r>
            <a:br>
              <a:rPr lang="fr-FR" sz="1600" b="1" dirty="0">
                <a:solidFill>
                  <a:srgbClr val="FF0000"/>
                </a:solidFill>
              </a:rPr>
            </a:br>
            <a:br>
              <a:rPr lang="fr-FR" sz="1600" b="1" dirty="0">
                <a:solidFill>
                  <a:srgbClr val="FF0000"/>
                </a:solidFill>
              </a:rPr>
            </a:br>
            <a:r>
              <a:rPr lang="fr-FR" sz="1600" b="1" dirty="0">
                <a:solidFill>
                  <a:srgbClr val="FF0000"/>
                </a:solidFill>
              </a:rPr>
              <a:t>Année universitaire: 2017-2018</a:t>
            </a:r>
            <a:br>
              <a:rPr lang="fr-FR" sz="1600" dirty="0">
                <a:solidFill>
                  <a:srgbClr val="FF0000"/>
                </a:solidFill>
              </a:rPr>
            </a:br>
            <a:endParaRPr lang="fr-FR" sz="1600" dirty="0">
              <a:solidFill>
                <a:srgbClr val="FF0000"/>
              </a:solidFill>
            </a:endParaRPr>
          </a:p>
        </p:txBody>
      </p:sp>
      <p:sp>
        <p:nvSpPr>
          <p:cNvPr id="3" name="Sous-titre 2">
            <a:extLst>
              <a:ext uri="{FF2B5EF4-FFF2-40B4-BE49-F238E27FC236}">
                <a16:creationId xmlns:a16="http://schemas.microsoft.com/office/drawing/2014/main" id="{2A02D212-F19F-4754-9A27-63438105313A}"/>
              </a:ext>
            </a:extLst>
          </p:cNvPr>
          <p:cNvSpPr>
            <a:spLocks noGrp="1"/>
          </p:cNvSpPr>
          <p:nvPr>
            <p:ph type="subTitle" idx="1"/>
          </p:nvPr>
        </p:nvSpPr>
        <p:spPr/>
        <p:txBody>
          <a:bodyPr/>
          <a:lstStyle/>
          <a:p>
            <a:r>
              <a:rPr lang="fr-FR" b="1" dirty="0">
                <a:solidFill>
                  <a:schemeClr val="tx1"/>
                </a:solidFill>
                <a:effectLst>
                  <a:outerShdw blurRad="38100" dist="38100" dir="2700000" algn="tl">
                    <a:srgbClr val="000000">
                      <a:alpha val="43137"/>
                    </a:srgbClr>
                  </a:outerShdw>
                </a:effectLst>
              </a:rPr>
              <a:t>Cours : Droit et santé</a:t>
            </a:r>
          </a:p>
          <a:p>
            <a:r>
              <a:rPr lang="fr-FR" b="1" dirty="0">
                <a:solidFill>
                  <a:schemeClr val="tx1"/>
                </a:solidFill>
                <a:effectLst>
                  <a:outerShdw blurRad="38100" dist="38100" dir="2700000" algn="tl">
                    <a:srgbClr val="000000">
                      <a:alpha val="43137"/>
                    </a:srgbClr>
                  </a:outerShdw>
                </a:effectLst>
              </a:rPr>
              <a:t>par: EL HABIB ID LAHCEN</a:t>
            </a:r>
          </a:p>
        </p:txBody>
      </p:sp>
      <p:pic>
        <p:nvPicPr>
          <p:cNvPr id="4" name="Image 3">
            <a:extLst>
              <a:ext uri="{FF2B5EF4-FFF2-40B4-BE49-F238E27FC236}">
                <a16:creationId xmlns:a16="http://schemas.microsoft.com/office/drawing/2014/main" id="{0ABD12DA-E422-4223-8585-3ABB7250D576}"/>
              </a:ext>
            </a:extLst>
          </p:cNvPr>
          <p:cNvPicPr>
            <a:picLocks noChangeAspect="1"/>
          </p:cNvPicPr>
          <p:nvPr/>
        </p:nvPicPr>
        <p:blipFill>
          <a:blip r:embed="rId2"/>
          <a:stretch>
            <a:fillRect/>
          </a:stretch>
        </p:blipFill>
        <p:spPr>
          <a:xfrm>
            <a:off x="6706466" y="152455"/>
            <a:ext cx="2381250" cy="1581150"/>
          </a:xfrm>
          <a:prstGeom prst="rect">
            <a:avLst/>
          </a:prstGeom>
        </p:spPr>
      </p:pic>
    </p:spTree>
    <p:extLst>
      <p:ext uri="{BB962C8B-B14F-4D97-AF65-F5344CB8AC3E}">
        <p14:creationId xmlns:p14="http://schemas.microsoft.com/office/powerpoint/2010/main" val="405587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3D9344-D369-4322-B2DE-B25191F3DFBB}"/>
              </a:ext>
            </a:extLst>
          </p:cNvPr>
          <p:cNvSpPr>
            <a:spLocks noGrp="1"/>
          </p:cNvSpPr>
          <p:nvPr>
            <p:ph type="title"/>
          </p:nvPr>
        </p:nvSpPr>
        <p:spPr>
          <a:xfrm>
            <a:off x="1406236" y="982132"/>
            <a:ext cx="9490361" cy="45719"/>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A84560B3-1459-4DD2-8959-DB9F5EA35CF2}"/>
              </a:ext>
            </a:extLst>
          </p:cNvPr>
          <p:cNvSpPr>
            <a:spLocks noGrp="1"/>
          </p:cNvSpPr>
          <p:nvPr>
            <p:ph idx="1"/>
          </p:nvPr>
        </p:nvSpPr>
        <p:spPr>
          <a:xfrm>
            <a:off x="1406237" y="1343890"/>
            <a:ext cx="9601196" cy="5264727"/>
          </a:xfrm>
        </p:spPr>
        <p:txBody>
          <a:bodyPr>
            <a:normAutofit fontScale="92500" lnSpcReduction="10000"/>
          </a:bodyPr>
          <a:lstStyle/>
          <a:p>
            <a:pPr algn="just"/>
            <a:r>
              <a:rPr lang="fr-FR" b="1" dirty="0">
                <a:solidFill>
                  <a:schemeClr val="tx1"/>
                </a:solidFill>
                <a:effectLst>
                  <a:outerShdw blurRad="38100" dist="38100" dir="2700000" algn="tl">
                    <a:srgbClr val="000000">
                      <a:alpha val="43137"/>
                    </a:srgbClr>
                  </a:outerShdw>
                </a:effectLst>
              </a:rPr>
              <a:t>selon les conclusions du texte final de la cinquième conférence des ministères européens de la santé:</a:t>
            </a:r>
          </a:p>
          <a:p>
            <a:pPr algn="just">
              <a:buClr>
                <a:srgbClr val="C00000"/>
              </a:buClr>
              <a:buSzPct val="149000"/>
              <a:buFont typeface="Wingdings 3" panose="05040102010807070707" pitchFamily="18" charset="2"/>
              <a:buChar char="c"/>
            </a:pPr>
            <a:r>
              <a:rPr lang="fr-FR" b="1" dirty="0">
                <a:effectLst>
                  <a:outerShdw blurRad="38100" dist="38100" dir="2700000" algn="tl">
                    <a:srgbClr val="000000">
                      <a:alpha val="43137"/>
                    </a:srgbClr>
                  </a:outerShdw>
                </a:effectLst>
              </a:rPr>
              <a:t>la personne est en même temps</a:t>
            </a:r>
            <a:r>
              <a:rPr lang="fr-FR" dirty="0"/>
              <a:t> </a:t>
            </a:r>
            <a:r>
              <a:rPr lang="fr-FR" b="1" dirty="0">
                <a:solidFill>
                  <a:srgbClr val="C00000"/>
                </a:solidFill>
                <a:effectLst>
                  <a:outerShdw blurRad="38100" dist="38100" dir="2700000" algn="tl">
                    <a:srgbClr val="000000">
                      <a:alpha val="43137"/>
                    </a:srgbClr>
                  </a:outerShdw>
                </a:effectLst>
              </a:rPr>
              <a:t>«citoyen, usager, consommateur, client et patient»</a:t>
            </a:r>
            <a:r>
              <a:rPr lang="fr-FR" dirty="0"/>
              <a:t>. </a:t>
            </a:r>
          </a:p>
          <a:p>
            <a:pPr algn="just"/>
            <a:r>
              <a:rPr lang="fr-FR" b="1" u="sng" dirty="0">
                <a:solidFill>
                  <a:schemeClr val="tx1"/>
                </a:solidFill>
                <a:effectLst>
                  <a:outerShdw blurRad="38100" dist="38100" dir="2700000" algn="tl">
                    <a:srgbClr val="000000">
                      <a:alpha val="43137"/>
                    </a:srgbClr>
                  </a:outerShdw>
                </a:effectLst>
                <a:highlight>
                  <a:srgbClr val="FF0000"/>
                </a:highlight>
              </a:rPr>
              <a:t>Au M</a:t>
            </a:r>
            <a:r>
              <a:rPr lang="fr-FR" b="1" u="sng" dirty="0">
                <a:solidFill>
                  <a:schemeClr val="tx1"/>
                </a:solidFill>
                <a:effectLst>
                  <a:outerShdw blurRad="38100" dist="38100" dir="2700000" algn="tl">
                    <a:srgbClr val="000000">
                      <a:alpha val="43137"/>
                    </a:srgbClr>
                  </a:outerShdw>
                </a:effectLst>
                <a:highlight>
                  <a:srgbClr val="00FF00"/>
                </a:highlight>
              </a:rPr>
              <a:t>aroc:</a:t>
            </a:r>
          </a:p>
          <a:p>
            <a:pPr algn="just"/>
            <a:endParaRPr lang="fr-FR" b="1" u="sng" dirty="0">
              <a:solidFill>
                <a:schemeClr val="tx1"/>
              </a:solidFill>
              <a:effectLst>
                <a:outerShdw blurRad="38100" dist="38100" dir="2700000" algn="tl">
                  <a:srgbClr val="000000">
                    <a:alpha val="43137"/>
                  </a:srgbClr>
                </a:outerShdw>
              </a:effectLst>
              <a:highlight>
                <a:srgbClr val="00FF00"/>
              </a:highlight>
            </a:endParaRPr>
          </a:p>
          <a:p>
            <a:pPr algn="just"/>
            <a:r>
              <a:rPr lang="fr-FR" dirty="0"/>
              <a:t> </a:t>
            </a:r>
            <a:r>
              <a:rPr lang="fr-FR" b="1" dirty="0">
                <a:solidFill>
                  <a:schemeClr val="tx1"/>
                </a:solidFill>
                <a:effectLst>
                  <a:outerShdw blurRad="38100" dist="38100" dir="2700000" algn="tl">
                    <a:srgbClr val="000000">
                      <a:alpha val="43137"/>
                    </a:srgbClr>
                  </a:outerShdw>
                </a:effectLst>
                <a:highlight>
                  <a:srgbClr val="FFFF00"/>
                </a:highlight>
              </a:rPr>
              <a:t>le statut du patient dans notre système de santé, résulte d'une alchimie complexe entre </a:t>
            </a:r>
            <a:r>
              <a:rPr lang="fr-FR" b="1" dirty="0">
                <a:solidFill>
                  <a:schemeClr val="tx1"/>
                </a:solidFill>
                <a:effectLst>
                  <a:outerShdw blurRad="38100" dist="38100" dir="2700000" algn="tl">
                    <a:srgbClr val="000000">
                      <a:alpha val="43137"/>
                    </a:srgbClr>
                  </a:outerShdw>
                </a:effectLst>
                <a:highlight>
                  <a:srgbClr val="FF0000"/>
                </a:highlight>
              </a:rPr>
              <a:t>l'histoire, la sociologie et l'éthique. </a:t>
            </a:r>
          </a:p>
          <a:p>
            <a:pPr algn="just">
              <a:buClr>
                <a:srgbClr val="0070C0"/>
              </a:buClr>
              <a:buSzPct val="118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Auparavant,</a:t>
            </a:r>
            <a:r>
              <a:rPr lang="fr-FR" dirty="0"/>
              <a:t> </a:t>
            </a:r>
            <a:r>
              <a:rPr lang="fr-FR" dirty="0">
                <a:solidFill>
                  <a:schemeClr val="tx1"/>
                </a:solidFill>
                <a:highlight>
                  <a:srgbClr val="FFFF00"/>
                </a:highlight>
              </a:rPr>
              <a:t>il n'y avait pas de droit des patients. </a:t>
            </a:r>
          </a:p>
          <a:p>
            <a:pPr algn="just"/>
            <a:r>
              <a:rPr lang="fr-FR" b="1" dirty="0">
                <a:solidFill>
                  <a:schemeClr val="tx1"/>
                </a:solidFill>
                <a:effectLst>
                  <a:outerShdw blurRad="38100" dist="38100" dir="2700000" algn="tl">
                    <a:srgbClr val="000000">
                      <a:alpha val="43137"/>
                    </a:srgbClr>
                  </a:outerShdw>
                </a:effectLst>
              </a:rPr>
              <a:t>Le médecin </a:t>
            </a:r>
            <a:r>
              <a:rPr lang="fr-FR" b="1" dirty="0">
                <a:solidFill>
                  <a:srgbClr val="C00000"/>
                </a:solidFill>
                <a:effectLst>
                  <a:outerShdw blurRad="38100" dist="38100" dir="2700000" algn="tl">
                    <a:srgbClr val="000000">
                      <a:alpha val="43137"/>
                    </a:srgbClr>
                  </a:outerShdw>
                </a:effectLst>
              </a:rPr>
              <a:t>n'avait que </a:t>
            </a:r>
            <a:r>
              <a:rPr lang="fr-FR" b="1" dirty="0">
                <a:solidFill>
                  <a:srgbClr val="C00000"/>
                </a:solidFill>
                <a:effectLst>
                  <a:outerShdw blurRad="38100" dist="38100" dir="2700000" algn="tl">
                    <a:srgbClr val="000000">
                      <a:alpha val="43137"/>
                    </a:srgbClr>
                  </a:outerShdw>
                </a:effectLst>
                <a:highlight>
                  <a:srgbClr val="FFFF00"/>
                </a:highlight>
              </a:rPr>
              <a:t>des devoirs qui relèvent de l'éthique</a:t>
            </a:r>
            <a:r>
              <a:rPr lang="fr-FR" dirty="0"/>
              <a:t>. </a:t>
            </a:r>
          </a:p>
          <a:p>
            <a:pPr algn="just"/>
            <a:r>
              <a:rPr lang="fr-FR" b="1" u="sng" dirty="0">
                <a:solidFill>
                  <a:schemeClr val="tx1"/>
                </a:solidFill>
                <a:effectLst>
                  <a:outerShdw blurRad="38100" dist="38100" dir="2700000" algn="tl">
                    <a:srgbClr val="000000">
                      <a:alpha val="43137"/>
                    </a:srgbClr>
                  </a:outerShdw>
                </a:effectLst>
              </a:rPr>
              <a:t>Progressivement:</a:t>
            </a:r>
          </a:p>
          <a:p>
            <a:pPr algn="just"/>
            <a:r>
              <a:rPr lang="fr-FR" b="1" dirty="0">
                <a:solidFill>
                  <a:schemeClr val="tx1"/>
                </a:solidFill>
                <a:effectLst>
                  <a:outerShdw blurRad="38100" dist="38100" dir="2700000" algn="tl">
                    <a:srgbClr val="000000">
                      <a:alpha val="43137"/>
                    </a:srgbClr>
                  </a:outerShdw>
                </a:effectLst>
                <a:highlight>
                  <a:srgbClr val="FFFF00"/>
                </a:highlight>
              </a:rPr>
              <a:t>il y a eu un glissement des devoirs vers les obligations. </a:t>
            </a:r>
          </a:p>
          <a:p>
            <a:pPr algn="just"/>
            <a:r>
              <a:rPr lang="fr-FR" dirty="0">
                <a:solidFill>
                  <a:schemeClr val="tx1"/>
                </a:solidFill>
                <a:effectLst>
                  <a:outerShdw blurRad="38100" dist="38100" dir="2700000" algn="tl">
                    <a:srgbClr val="000000">
                      <a:alpha val="43137"/>
                    </a:srgbClr>
                  </a:outerShdw>
                </a:effectLst>
              </a:rPr>
              <a:t>La négligence des devoirs des médecins a donné naissance aux obligations découlant du droit.</a:t>
            </a:r>
            <a:r>
              <a:rPr lang="fr-FR" dirty="0">
                <a:solidFill>
                  <a:schemeClr val="tx1"/>
                </a:solidFill>
              </a:rPr>
              <a:t> </a:t>
            </a:r>
          </a:p>
          <a:p>
            <a:pPr marL="0" indent="0" algn="just">
              <a:buNone/>
            </a:pPr>
            <a:r>
              <a:rPr lang="fr-FR" b="1" dirty="0">
                <a:solidFill>
                  <a:srgbClr val="FF0000"/>
                </a:solidFill>
                <a:effectLst>
                  <a:outerShdw blurRad="38100" dist="38100" dir="2700000" algn="tl">
                    <a:srgbClr val="000000">
                      <a:alpha val="43137"/>
                    </a:srgbClr>
                  </a:outerShdw>
                </a:effectLst>
              </a:rPr>
              <a:t>Auparavant:</a:t>
            </a:r>
          </a:p>
          <a:p>
            <a:pPr marL="0" indent="0" algn="just">
              <a:buNone/>
            </a:pPr>
            <a:r>
              <a:rPr lang="fr-FR" b="1" dirty="0">
                <a:solidFill>
                  <a:schemeClr val="tx1"/>
                </a:solidFill>
              </a:rPr>
              <a:t>on ne </a:t>
            </a:r>
            <a:r>
              <a:rPr lang="fr-FR" b="1" dirty="0">
                <a:solidFill>
                  <a:srgbClr val="0070C0"/>
                </a:solidFill>
              </a:rPr>
              <a:t>risquait qu'un blâme de sa profession</a:t>
            </a:r>
            <a:r>
              <a:rPr lang="fr-FR" b="1" dirty="0">
                <a:solidFill>
                  <a:schemeClr val="tx1"/>
                </a:solidFill>
              </a:rPr>
              <a:t>, les risques aujourd'hui sont plus grands de se retrouver à traiter avec un juge</a:t>
            </a:r>
            <a:r>
              <a:rPr lang="fr-FR"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7645454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D1477-90C5-42C6-9F65-C0CFEF6799B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572C915-4F5A-48B7-80EF-8CC92DDE3AC7}"/>
              </a:ext>
            </a:extLst>
          </p:cNvPr>
          <p:cNvSpPr>
            <a:spLocks noGrp="1"/>
          </p:cNvSpPr>
          <p:nvPr>
            <p:ph idx="1"/>
          </p:nvPr>
        </p:nvSpPr>
        <p:spPr/>
        <p:txBody>
          <a:bodyPr/>
          <a:lstStyle/>
          <a:p>
            <a:r>
              <a:rPr lang="fr-FR" b="1" dirty="0">
                <a:solidFill>
                  <a:schemeClr val="tx1"/>
                </a:solidFill>
                <a:effectLst>
                  <a:outerShdw blurRad="38100" dist="38100" dir="2700000" algn="tl">
                    <a:srgbClr val="000000">
                      <a:alpha val="43137"/>
                    </a:srgbClr>
                  </a:outerShdw>
                </a:effectLst>
              </a:rPr>
              <a:t>Quant aux </a:t>
            </a:r>
            <a:r>
              <a:rPr lang="fr-FR" b="1" dirty="0">
                <a:solidFill>
                  <a:schemeClr val="tx1"/>
                </a:solidFill>
                <a:effectLst>
                  <a:outerShdw blurRad="38100" dist="38100" dir="2700000" algn="tl">
                    <a:srgbClr val="000000">
                      <a:alpha val="43137"/>
                    </a:srgbClr>
                  </a:outerShdw>
                </a:effectLst>
                <a:highlight>
                  <a:srgbClr val="FFFF00"/>
                </a:highlight>
              </a:rPr>
              <a:t>déclarations du décès</a:t>
            </a:r>
            <a:r>
              <a:rPr lang="fr-FR" b="1" dirty="0">
                <a:solidFill>
                  <a:schemeClr val="tx1"/>
                </a:solidFill>
                <a:effectLst>
                  <a:outerShdw blurRad="38100" dist="38100" dir="2700000" algn="tl">
                    <a:srgbClr val="000000">
                      <a:alpha val="43137"/>
                    </a:srgbClr>
                  </a:outerShdw>
                </a:effectLst>
              </a:rPr>
              <a:t>, celle-ci doit être </a:t>
            </a:r>
            <a:r>
              <a:rPr lang="fr-FR" b="1" dirty="0">
                <a:solidFill>
                  <a:schemeClr val="tx1"/>
                </a:solidFill>
                <a:effectLst>
                  <a:outerShdw blurRad="38100" dist="38100" dir="2700000" algn="tl">
                    <a:srgbClr val="000000">
                      <a:alpha val="43137"/>
                    </a:srgbClr>
                  </a:outerShdw>
                </a:effectLst>
                <a:highlight>
                  <a:srgbClr val="FFFF00"/>
                </a:highlight>
              </a:rPr>
              <a:t>rédigée par un médecin qui doit en l'absence de la famille du défunt</a:t>
            </a:r>
            <a:r>
              <a:rPr lang="fr-FR" b="1" dirty="0">
                <a:solidFill>
                  <a:schemeClr val="tx1"/>
                </a:solidFill>
                <a:effectLst>
                  <a:outerShdw blurRad="38100" dist="38100" dir="2700000" algn="tl">
                    <a:srgbClr val="000000">
                      <a:alpha val="43137"/>
                    </a:srgbClr>
                  </a:outerShdw>
                </a:effectLst>
              </a:rPr>
              <a:t>, la communiquer aux autorités concernées.</a:t>
            </a:r>
          </a:p>
          <a:p>
            <a:endParaRPr lang="fr-FR" dirty="0"/>
          </a:p>
        </p:txBody>
      </p:sp>
    </p:spTree>
    <p:extLst>
      <p:ext uri="{BB962C8B-B14F-4D97-AF65-F5344CB8AC3E}">
        <p14:creationId xmlns:p14="http://schemas.microsoft.com/office/powerpoint/2010/main" val="22517918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3099A1-FAE4-490C-BE2A-148A088C9DF1}"/>
              </a:ext>
            </a:extLst>
          </p:cNvPr>
          <p:cNvSpPr>
            <a:spLocks noGrp="1"/>
          </p:cNvSpPr>
          <p:nvPr>
            <p:ph type="title"/>
          </p:nvPr>
        </p:nvSpPr>
        <p:spPr>
          <a:xfrm>
            <a:off x="452250" y="342314"/>
            <a:ext cx="8596668" cy="474324"/>
          </a:xfrm>
        </p:spPr>
        <p:txBody>
          <a:bodyPr>
            <a:normAutofit/>
          </a:bodyPr>
          <a:lstStyle/>
          <a:p>
            <a:r>
              <a:rPr lang="fr-FR" sz="2000" b="1" dirty="0">
                <a:solidFill>
                  <a:schemeClr val="tx1"/>
                </a:solidFill>
                <a:effectLst>
                  <a:outerShdw blurRad="38100" dist="38100" dir="2700000" algn="tl">
                    <a:srgbClr val="000000">
                      <a:alpha val="43137"/>
                    </a:srgbClr>
                  </a:outerShdw>
                </a:effectLst>
              </a:rPr>
              <a:t>Sous-paragraphe 2 : La déclaration devant la justice.</a:t>
            </a:r>
          </a:p>
        </p:txBody>
      </p:sp>
      <p:sp>
        <p:nvSpPr>
          <p:cNvPr id="3" name="Espace réservé du contenu 2">
            <a:extLst>
              <a:ext uri="{FF2B5EF4-FFF2-40B4-BE49-F238E27FC236}">
                <a16:creationId xmlns:a16="http://schemas.microsoft.com/office/drawing/2014/main" id="{99CB18EA-7622-40EA-85A5-C093F1F5F249}"/>
              </a:ext>
            </a:extLst>
          </p:cNvPr>
          <p:cNvSpPr>
            <a:spLocks noGrp="1"/>
          </p:cNvSpPr>
          <p:nvPr>
            <p:ph idx="1"/>
          </p:nvPr>
        </p:nvSpPr>
        <p:spPr>
          <a:xfrm>
            <a:off x="677334" y="816638"/>
            <a:ext cx="8596668" cy="6041361"/>
          </a:xfrm>
        </p:spPr>
        <p:txBody>
          <a:bodyPr>
            <a:normAutofit fontScale="92500"/>
          </a:bodyPr>
          <a:lstStyle/>
          <a:p>
            <a:pPr algn="just"/>
            <a:r>
              <a:rPr lang="fr-FR" b="1" dirty="0">
                <a:solidFill>
                  <a:schemeClr val="tx1"/>
                </a:solidFill>
                <a:effectLst>
                  <a:outerShdw blurRad="38100" dist="38100" dir="2700000" algn="tl">
                    <a:srgbClr val="000000">
                      <a:alpha val="43137"/>
                    </a:srgbClr>
                  </a:outerShdw>
                </a:effectLst>
              </a:rPr>
              <a:t>Il arrive que </a:t>
            </a:r>
            <a:r>
              <a:rPr lang="fr-FR" b="1" dirty="0">
                <a:solidFill>
                  <a:schemeClr val="tx1"/>
                </a:solidFill>
                <a:effectLst>
                  <a:outerShdw blurRad="38100" dist="38100" dir="2700000" algn="tl">
                    <a:srgbClr val="000000">
                      <a:alpha val="43137"/>
                    </a:srgbClr>
                  </a:outerShdw>
                </a:effectLst>
                <a:highlight>
                  <a:srgbClr val="FFFF00"/>
                </a:highlight>
              </a:rPr>
              <a:t>le médecin ou l'établissement de santé se trouvent confrontés à des affaires juridiques </a:t>
            </a:r>
            <a:r>
              <a:rPr lang="fr-FR" b="1" dirty="0">
                <a:solidFill>
                  <a:schemeClr val="tx1"/>
                </a:solidFill>
                <a:effectLst>
                  <a:outerShdw blurRad="38100" dist="38100" dir="2700000" algn="tl">
                    <a:srgbClr val="000000">
                      <a:alpha val="43137"/>
                    </a:srgbClr>
                  </a:outerShdw>
                </a:effectLst>
              </a:rPr>
              <a:t>liées soit à l'activité de l'établissement </a:t>
            </a:r>
            <a:r>
              <a:rPr lang="fr-FR" b="1" dirty="0">
                <a:solidFill>
                  <a:srgbClr val="C00000"/>
                </a:solidFill>
                <a:effectLst>
                  <a:outerShdw blurRad="38100" dist="38100" dir="2700000" algn="tl">
                    <a:srgbClr val="000000">
                      <a:alpha val="43137"/>
                    </a:srgbClr>
                  </a:outerShdw>
                </a:effectLst>
              </a:rPr>
              <a:t>(accident thérapeutique, vol, abus de confiance...) </a:t>
            </a:r>
            <a:r>
              <a:rPr lang="fr-FR" b="1" dirty="0">
                <a:solidFill>
                  <a:schemeClr val="tx1"/>
                </a:solidFill>
                <a:effectLst>
                  <a:outerShdw blurRad="38100" dist="38100" dir="2700000" algn="tl">
                    <a:srgbClr val="000000">
                      <a:alpha val="43137"/>
                    </a:srgbClr>
                  </a:outerShdw>
                </a:effectLst>
              </a:rPr>
              <a:t>ou à des affaires extérieures à l'institution </a:t>
            </a:r>
            <a:r>
              <a:rPr lang="fr-FR" b="1" dirty="0">
                <a:solidFill>
                  <a:srgbClr val="C00000"/>
                </a:solidFill>
                <a:effectLst>
                  <a:outerShdw blurRad="38100" dist="38100" dir="2700000" algn="tl">
                    <a:srgbClr val="000000">
                      <a:alpha val="43137"/>
                    </a:srgbClr>
                  </a:outerShdw>
                </a:effectLst>
              </a:rPr>
              <a:t>(violence, homicide</a:t>
            </a:r>
            <a:r>
              <a:rPr lang="fr-FR" b="1" dirty="0">
                <a:solidFill>
                  <a:schemeClr val="tx1"/>
                </a:solidFill>
                <a:effectLst>
                  <a:outerShdw blurRad="38100" dist="38100" dir="2700000" algn="tl">
                    <a:srgbClr val="000000">
                      <a:alpha val="43137"/>
                    </a:srgbClr>
                  </a:outerShdw>
                </a:effectLst>
              </a:rPr>
              <a:t>...) qui </a:t>
            </a:r>
            <a:r>
              <a:rPr lang="fr-FR" b="1" dirty="0">
                <a:solidFill>
                  <a:srgbClr val="C00000"/>
                </a:solidFill>
                <a:effectLst>
                  <a:outerShdw blurRad="38100" dist="38100" dir="2700000" algn="tl">
                    <a:srgbClr val="000000">
                      <a:alpha val="43137"/>
                    </a:srgbClr>
                  </a:outerShdw>
                </a:effectLst>
              </a:rPr>
              <a:t>les exposent à des demandes de renseignements de la part des services de la police et de gendarmerie</a:t>
            </a:r>
            <a:r>
              <a:rPr lang="fr-FR" b="1" dirty="0">
                <a:solidFill>
                  <a:schemeClr val="tx1"/>
                </a:solidFill>
                <a:effectLst>
                  <a:outerShdw blurRad="38100" dist="38100" dir="2700000" algn="tl">
                    <a:srgbClr val="000000">
                      <a:alpha val="43137"/>
                    </a:srgbClr>
                  </a:outerShdw>
                </a:effectLst>
              </a:rPr>
              <a:t>, à </a:t>
            </a:r>
            <a:r>
              <a:rPr lang="fr-FR" b="1" dirty="0">
                <a:solidFill>
                  <a:srgbClr val="C00000"/>
                </a:solidFill>
                <a:effectLst>
                  <a:outerShdw blurRad="38100" dist="38100" dir="2700000" algn="tl">
                    <a:srgbClr val="000000">
                      <a:alpha val="43137"/>
                    </a:srgbClr>
                  </a:outerShdw>
                </a:effectLst>
              </a:rPr>
              <a:t>des saisies de dossiers médicaux, des demandes de témoignage ainsi qu'à des opérations d'expertise.</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A cet égard, </a:t>
            </a:r>
            <a:r>
              <a:rPr lang="fr-FR" b="1" u="sng" dirty="0">
                <a:solidFill>
                  <a:srgbClr val="00B050"/>
                </a:solidFill>
                <a:effectLst>
                  <a:outerShdw blurRad="38100" dist="38100" dir="2700000" algn="tl">
                    <a:srgbClr val="000000">
                      <a:alpha val="43137"/>
                    </a:srgbClr>
                  </a:outerShdw>
                </a:effectLst>
              </a:rPr>
              <a:t>le souci de respecter le secret médical se heurte à la nécessité de laisser fonctionner la justice.</a:t>
            </a:r>
          </a:p>
          <a:p>
            <a:pPr algn="just"/>
            <a:r>
              <a:rPr lang="fr-FR" b="1" u="sng" dirty="0">
                <a:solidFill>
                  <a:srgbClr val="002060"/>
                </a:solidFill>
                <a:effectLst>
                  <a:outerShdw blurRad="38100" dist="38100" dir="2700000" algn="tl">
                    <a:srgbClr val="000000">
                      <a:alpha val="43137"/>
                    </a:srgbClr>
                  </a:outerShdw>
                </a:effectLst>
              </a:rPr>
              <a:t>En principe, toute personne convoquée pour être entendue comme témoin est, sous les sanctions prévues par la loi, tenue de comparaître, de prêter serment. </a:t>
            </a:r>
          </a:p>
          <a:p>
            <a:pPr algn="just"/>
            <a:r>
              <a:rPr lang="fr-FR" b="1" dirty="0">
                <a:solidFill>
                  <a:schemeClr val="tx1"/>
                </a:solidFill>
                <a:effectLst>
                  <a:outerShdw blurRad="38100" dist="38100" dir="2700000" algn="tl">
                    <a:srgbClr val="000000">
                      <a:alpha val="43137"/>
                    </a:srgbClr>
                  </a:outerShdw>
                </a:effectLst>
              </a:rPr>
              <a:t>A cet égard, </a:t>
            </a:r>
            <a:r>
              <a:rPr lang="fr-FR" b="1" dirty="0">
                <a:solidFill>
                  <a:schemeClr val="tx1"/>
                </a:solidFill>
                <a:effectLst>
                  <a:outerShdw blurRad="38100" dist="38100" dir="2700000" algn="tl">
                    <a:srgbClr val="000000">
                      <a:alpha val="43137"/>
                    </a:srgbClr>
                  </a:outerShdw>
                </a:effectLst>
                <a:highlight>
                  <a:srgbClr val="FFFF00"/>
                </a:highlight>
              </a:rPr>
              <a:t>une amende peut être prononcée contre le témoin qui refuse de comparaître à titre de témoin</a:t>
            </a:r>
            <a:r>
              <a:rPr lang="fr-FR" b="1" dirty="0">
                <a:solidFill>
                  <a:schemeClr val="tx1"/>
                </a:solidFill>
                <a:effectLst>
                  <a:outerShdw blurRad="38100" dist="38100" dir="2700000" algn="tl">
                    <a:srgbClr val="000000">
                      <a:alpha val="43137"/>
                    </a:srgbClr>
                  </a:outerShdw>
                </a:effectLst>
              </a:rPr>
              <a:t>. Néanmoins, appelé devant la justice, </a:t>
            </a:r>
            <a:r>
              <a:rPr lang="fr-FR" b="1" dirty="0">
                <a:solidFill>
                  <a:srgbClr val="FF0000"/>
                </a:solidFill>
                <a:effectLst>
                  <a:outerShdw blurRad="38100" dist="38100" dir="2700000" algn="tl">
                    <a:srgbClr val="000000">
                      <a:alpha val="43137"/>
                    </a:srgbClr>
                  </a:outerShdw>
                </a:effectLst>
              </a:rPr>
              <a:t>les médecins restent libres de fournir ou refuser leur témoignage en justice sans s'exposer à aucune peine, tel qu'il ressort de l'alinéa 2 de l'article 446 du code pénal qui dispose</a:t>
            </a:r>
            <a:r>
              <a:rPr lang="fr-FR" b="1" dirty="0">
                <a:solidFill>
                  <a:schemeClr val="tx1"/>
                </a:solidFill>
                <a:effectLst>
                  <a:outerShdw blurRad="38100" dist="38100" dir="2700000" algn="tl">
                    <a:srgbClr val="000000">
                      <a:alpha val="43137"/>
                    </a:srgbClr>
                  </a:outerShdw>
                </a:effectLst>
              </a:rPr>
              <a:t> : </a:t>
            </a:r>
            <a:r>
              <a:rPr lang="fr-FR" b="1" dirty="0">
                <a:solidFill>
                  <a:srgbClr val="7030A0"/>
                </a:solidFill>
                <a:effectLst>
                  <a:outerShdw blurRad="38100" dist="38100" dir="2700000" algn="tl">
                    <a:srgbClr val="000000">
                      <a:alpha val="43137"/>
                    </a:srgbClr>
                  </a:outerShdw>
                </a:effectLst>
              </a:rPr>
              <a:t>«les personnes énumérées ci-dessus(médecin, chirurgiens...etc.), citées en justice pour des affaires relatives aux infractions (actes de mauvais traitement ou de privation perpétrés contre des enfants de moins de dix huit ans ou par l'un des époux contre l'autre ou contre une femme et dont elles ont eu connaissance à l'occasion de l'exercice de leur profession) </a:t>
            </a:r>
            <a:r>
              <a:rPr lang="fr-FR" b="1" dirty="0">
                <a:solidFill>
                  <a:srgbClr val="7030A0"/>
                </a:solidFill>
                <a:effectLst>
                  <a:outerShdw blurRad="38100" dist="38100" dir="2700000" algn="tl">
                    <a:srgbClr val="000000">
                      <a:alpha val="43137"/>
                    </a:srgbClr>
                  </a:outerShdw>
                </a:effectLst>
                <a:highlight>
                  <a:srgbClr val="FFFF00"/>
                </a:highlight>
              </a:rPr>
              <a:t>demeurent libres de fournir ou non leur témoignage</a:t>
            </a:r>
            <a:r>
              <a:rPr lang="fr-FR" b="1" dirty="0">
                <a:solidFill>
                  <a:srgbClr val="7030A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40404603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A912E3-A88A-4BC6-BEC8-824C06B610DC}"/>
              </a:ext>
            </a:extLst>
          </p:cNvPr>
          <p:cNvSpPr>
            <a:spLocks noGrp="1"/>
          </p:cNvSpPr>
          <p:nvPr>
            <p:ph type="title"/>
          </p:nvPr>
        </p:nvSpPr>
        <p:spPr>
          <a:xfrm>
            <a:off x="677334" y="609600"/>
            <a:ext cx="8596668" cy="501748"/>
          </a:xfrm>
        </p:spPr>
        <p:txBody>
          <a:bodyPr>
            <a:normAutofit/>
          </a:bodyPr>
          <a:lstStyle/>
          <a:p>
            <a:r>
              <a:rPr lang="fr-FR" sz="2400" dirty="0">
                <a:solidFill>
                  <a:srgbClr val="002060"/>
                </a:solidFill>
              </a:rPr>
              <a:t>la gestion des données médicales.</a:t>
            </a:r>
          </a:p>
        </p:txBody>
      </p:sp>
      <p:sp>
        <p:nvSpPr>
          <p:cNvPr id="3" name="Espace réservé du contenu 2">
            <a:extLst>
              <a:ext uri="{FF2B5EF4-FFF2-40B4-BE49-F238E27FC236}">
                <a16:creationId xmlns:a16="http://schemas.microsoft.com/office/drawing/2014/main" id="{955913E4-7C1B-4C0A-9779-FD637B0146E7}"/>
              </a:ext>
            </a:extLst>
          </p:cNvPr>
          <p:cNvSpPr>
            <a:spLocks noGrp="1"/>
          </p:cNvSpPr>
          <p:nvPr>
            <p:ph idx="1"/>
          </p:nvPr>
        </p:nvSpPr>
        <p:spPr>
          <a:xfrm>
            <a:off x="677334" y="1237957"/>
            <a:ext cx="8596668" cy="5275385"/>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Toutes les informations relatives au patient se </a:t>
            </a:r>
            <a:r>
              <a:rPr lang="fr-FR" b="1" dirty="0">
                <a:solidFill>
                  <a:schemeClr val="tx1"/>
                </a:solidFill>
                <a:effectLst>
                  <a:outerShdw blurRad="38100" dist="38100" dir="2700000" algn="tl">
                    <a:srgbClr val="000000">
                      <a:alpha val="43137"/>
                    </a:srgbClr>
                  </a:outerShdw>
                </a:effectLst>
                <a:highlight>
                  <a:srgbClr val="FFFF00"/>
                </a:highlight>
              </a:rPr>
              <a:t>trouvent inclues dans son dossier médical</a:t>
            </a:r>
            <a:r>
              <a:rPr lang="fr-FR" b="1" dirty="0">
                <a:solidFill>
                  <a:schemeClr val="tx1"/>
                </a:solidFill>
                <a:effectLst>
                  <a:outerShdw blurRad="38100" dist="38100" dir="2700000" algn="tl">
                    <a:srgbClr val="000000">
                      <a:alpha val="43137"/>
                    </a:srgbClr>
                  </a:outerShdw>
                </a:effectLst>
              </a:rPr>
              <a:t>. Ce dernier est </a:t>
            </a:r>
            <a:r>
              <a:rPr lang="fr-FR" b="1" dirty="0">
                <a:solidFill>
                  <a:srgbClr val="FF0000"/>
                </a:solidFill>
                <a:effectLst>
                  <a:outerShdw blurRad="38100" dist="38100" dir="2700000" algn="tl">
                    <a:srgbClr val="000000">
                      <a:alpha val="43137"/>
                    </a:srgbClr>
                  </a:outerShdw>
                </a:effectLst>
              </a:rPr>
              <a:t>ouvert dès l'admission du patient et le suit tout au long de son parcours que ce soit au sein d'un établissement sanitaire public ou privé. </a:t>
            </a:r>
          </a:p>
          <a:p>
            <a:pPr algn="just"/>
            <a:r>
              <a:rPr lang="fr-FR" b="1" dirty="0">
                <a:solidFill>
                  <a:schemeClr val="tx1"/>
                </a:solidFill>
                <a:effectLst>
                  <a:outerShdw blurRad="38100" dist="38100" dir="2700000" algn="tl">
                    <a:srgbClr val="000000">
                      <a:alpha val="43137"/>
                    </a:srgbClr>
                  </a:outerShdw>
                </a:effectLst>
              </a:rPr>
              <a:t>Parcours au cours </a:t>
            </a:r>
            <a:r>
              <a:rPr lang="fr-FR" b="1" dirty="0">
                <a:solidFill>
                  <a:srgbClr val="FF0000"/>
                </a:solidFill>
                <a:effectLst>
                  <a:outerShdw blurRad="38100" dist="38100" dir="2700000" algn="tl">
                    <a:srgbClr val="000000">
                      <a:alpha val="43137"/>
                    </a:srgbClr>
                  </a:outerShdw>
                </a:effectLst>
              </a:rPr>
              <a:t>duquel il joue le rôle d'outil de coordination et d'intégration des soins,</a:t>
            </a:r>
            <a:r>
              <a:rPr lang="fr-FR" b="1" dirty="0">
                <a:solidFill>
                  <a:schemeClr val="tx1"/>
                </a:solidFill>
                <a:effectLst>
                  <a:outerShdw blurRad="38100" dist="38100" dir="2700000" algn="tl">
                    <a:srgbClr val="000000">
                      <a:alpha val="43137"/>
                    </a:srgbClr>
                  </a:outerShdw>
                </a:effectLst>
              </a:rPr>
              <a:t> étant </a:t>
            </a:r>
            <a:r>
              <a:rPr lang="fr-FR" b="1" dirty="0">
                <a:solidFill>
                  <a:srgbClr val="FF0000"/>
                </a:solidFill>
                <a:effectLst>
                  <a:outerShdw blurRad="38100" dist="38100" dir="2700000" algn="tl">
                    <a:srgbClr val="000000">
                      <a:alpha val="43137"/>
                    </a:srgbClr>
                  </a:outerShdw>
                </a:effectLst>
                <a:highlight>
                  <a:srgbClr val="FFFF00"/>
                </a:highlight>
              </a:rPr>
              <a:t>utilisé par tous les acteurs qui participent au processus de prise en charge du patient.</a:t>
            </a:r>
          </a:p>
          <a:p>
            <a:pPr algn="just"/>
            <a:r>
              <a:rPr lang="fr-FR" b="1" dirty="0">
                <a:solidFill>
                  <a:schemeClr val="tx1"/>
                </a:solidFill>
                <a:effectLst>
                  <a:outerShdw blurRad="38100" dist="38100" dir="2700000" algn="tl">
                    <a:srgbClr val="000000">
                      <a:alpha val="43137"/>
                    </a:srgbClr>
                  </a:outerShdw>
                </a:effectLst>
              </a:rPr>
              <a:t>Dans les </a:t>
            </a:r>
            <a:r>
              <a:rPr lang="fr-FR" b="1" dirty="0">
                <a:solidFill>
                  <a:srgbClr val="0070C0"/>
                </a:solidFill>
                <a:effectLst>
                  <a:outerShdw blurRad="38100" dist="38100" dir="2700000" algn="tl">
                    <a:srgbClr val="000000">
                      <a:alpha val="43137"/>
                    </a:srgbClr>
                  </a:outerShdw>
                </a:effectLst>
              </a:rPr>
              <a:t>hôpitaux publics</a:t>
            </a:r>
            <a:r>
              <a:rPr lang="fr-FR" b="1" dirty="0">
                <a:solidFill>
                  <a:schemeClr val="tx1"/>
                </a:solidFill>
                <a:effectLst>
                  <a:outerShdw blurRad="38100" dist="38100" dir="2700000" algn="tl">
                    <a:srgbClr val="000000">
                      <a:alpha val="43137"/>
                    </a:srgbClr>
                  </a:outerShdw>
                </a:effectLst>
              </a:rPr>
              <a:t> et </a:t>
            </a:r>
            <a:r>
              <a:rPr lang="fr-FR" b="1" dirty="0">
                <a:solidFill>
                  <a:srgbClr val="0070C0"/>
                </a:solidFill>
                <a:effectLst>
                  <a:outerShdw blurRad="38100" dist="38100" dir="2700000" algn="tl">
                    <a:srgbClr val="000000">
                      <a:alpha val="43137"/>
                    </a:srgbClr>
                  </a:outerShdw>
                </a:effectLst>
              </a:rPr>
              <a:t>malgré les nombreux efforts entrepris par le ministère de la santé</a:t>
            </a:r>
            <a:r>
              <a:rPr lang="fr-FR" b="1" dirty="0">
                <a:solidFill>
                  <a:schemeClr val="tx1"/>
                </a:solidFill>
                <a:effectLst>
                  <a:outerShdw blurRad="38100" dist="38100" dir="2700000" algn="tl">
                    <a:srgbClr val="000000">
                      <a:alpha val="43137"/>
                    </a:srgbClr>
                  </a:outerShdw>
                </a:effectLst>
              </a:rPr>
              <a:t>, aussi bien </a:t>
            </a:r>
            <a:r>
              <a:rPr lang="fr-FR" b="1" dirty="0">
                <a:solidFill>
                  <a:srgbClr val="0070C0"/>
                </a:solidFill>
                <a:effectLst>
                  <a:outerShdw blurRad="38100" dist="38100" dir="2700000" algn="tl">
                    <a:srgbClr val="000000">
                      <a:alpha val="43137"/>
                    </a:srgbClr>
                  </a:outerShdw>
                </a:effectLst>
              </a:rPr>
              <a:t>dans la conception, la promotion que dans la sensibilisation des différents acteurs </a:t>
            </a:r>
            <a:r>
              <a:rPr lang="fr-FR" b="1" dirty="0">
                <a:solidFill>
                  <a:schemeClr val="tx1"/>
                </a:solidFill>
                <a:effectLst>
                  <a:outerShdw blurRad="38100" dist="38100" dir="2700000" algn="tl">
                    <a:srgbClr val="000000">
                      <a:alpha val="43137"/>
                    </a:srgbClr>
                  </a:outerShdw>
                </a:effectLst>
              </a:rPr>
              <a:t>impliqués à un moment ou un autre dans le processus de gestion du dossier, son utilisation reste non généralisée.</a:t>
            </a:r>
          </a:p>
        </p:txBody>
      </p:sp>
    </p:spTree>
    <p:extLst>
      <p:ext uri="{BB962C8B-B14F-4D97-AF65-F5344CB8AC3E}">
        <p14:creationId xmlns:p14="http://schemas.microsoft.com/office/powerpoint/2010/main" val="40654914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D5738-99C9-4E74-AA3D-E2B5AA43C57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48DD0AA-8CDB-4EBC-BFD8-8DC3035E4527}"/>
              </a:ext>
            </a:extLst>
          </p:cNvPr>
          <p:cNvSpPr>
            <a:spLocks noGrp="1"/>
          </p:cNvSpPr>
          <p:nvPr>
            <p:ph idx="1"/>
          </p:nvPr>
        </p:nvSpPr>
        <p:spPr/>
        <p:txBody>
          <a:bodyPr>
            <a:normAutofit/>
          </a:bodyPr>
          <a:lstStyle/>
          <a:p>
            <a:pPr algn="just"/>
            <a:r>
              <a:rPr lang="fr-FR" b="1" dirty="0">
                <a:solidFill>
                  <a:schemeClr val="tx1"/>
                </a:solidFill>
                <a:effectLst>
                  <a:outerShdw blurRad="38100" dist="38100" dir="2700000" algn="tl">
                    <a:srgbClr val="000000">
                      <a:alpha val="43137"/>
                    </a:srgbClr>
                  </a:outerShdw>
                </a:effectLst>
              </a:rPr>
              <a:t>En 2006 le dossier unique et centralisé </a:t>
            </a:r>
            <a:r>
              <a:rPr lang="fr-FR" b="1" i="1" u="sng" dirty="0">
                <a:solidFill>
                  <a:srgbClr val="FF0000"/>
                </a:solidFill>
                <a:effectLst>
                  <a:outerShdw blurRad="38100" dist="38100" dir="2700000" algn="tl">
                    <a:srgbClr val="000000">
                      <a:alpha val="43137"/>
                    </a:srgbClr>
                  </a:outerShdw>
                </a:effectLst>
                <a:highlight>
                  <a:srgbClr val="FFFF00"/>
                </a:highlight>
              </a:rPr>
              <a:t>n'est toujours pas une réalité dans nos structures hospitalières.</a:t>
            </a:r>
            <a:r>
              <a:rPr lang="fr-FR" b="1" dirty="0">
                <a:solidFill>
                  <a:schemeClr val="tx1"/>
                </a:solidFill>
                <a:effectLst>
                  <a:outerShdw blurRad="38100" dist="38100" dir="2700000" algn="tl">
                    <a:srgbClr val="000000">
                      <a:alpha val="43137"/>
                    </a:srgbClr>
                  </a:outerShdw>
                </a:effectLst>
                <a:highlight>
                  <a:srgbClr val="FFFF00"/>
                </a:highlight>
              </a:rPr>
              <a:t> </a:t>
            </a:r>
            <a:r>
              <a:rPr lang="fr-FR" b="1" dirty="0">
                <a:solidFill>
                  <a:schemeClr val="tx1"/>
                </a:solidFill>
                <a:effectLst>
                  <a:outerShdw blurRad="38100" dist="38100" dir="2700000" algn="tl">
                    <a:srgbClr val="000000">
                      <a:alpha val="43137"/>
                    </a:srgbClr>
                  </a:outerShdw>
                </a:effectLst>
              </a:rPr>
              <a:t>En 2001 </a:t>
            </a:r>
            <a:r>
              <a:rPr lang="fr-FR" b="1" dirty="0">
                <a:solidFill>
                  <a:srgbClr val="FF0000"/>
                </a:solidFill>
                <a:effectLst>
                  <a:outerShdw blurRad="38100" dist="38100" dir="2700000" algn="tl">
                    <a:srgbClr val="000000">
                      <a:alpha val="43137"/>
                    </a:srgbClr>
                  </a:outerShdw>
                </a:effectLst>
              </a:rPr>
              <a:t>un modèle de dossier médical a été implanté dans les hôpitaux marocains dans le cadre de l'implantation du SIG-HO.</a:t>
            </a:r>
          </a:p>
          <a:p>
            <a:pPr algn="just"/>
            <a:r>
              <a:rPr lang="fr-FR" b="1" dirty="0">
                <a:solidFill>
                  <a:schemeClr val="tx1"/>
                </a:solidFill>
                <a:effectLst>
                  <a:outerShdw blurRad="38100" dist="38100" dir="2700000" algn="tl">
                    <a:srgbClr val="000000">
                      <a:alpha val="43137"/>
                    </a:srgbClr>
                  </a:outerShdw>
                </a:effectLst>
              </a:rPr>
              <a:t>L'Utilisation de ce support </a:t>
            </a:r>
            <a:r>
              <a:rPr lang="fr-FR" b="1" dirty="0">
                <a:solidFill>
                  <a:srgbClr val="FF0000"/>
                </a:solidFill>
                <a:effectLst>
                  <a:outerShdw blurRad="38100" dist="38100" dir="2700000" algn="tl">
                    <a:srgbClr val="000000">
                      <a:alpha val="43137"/>
                    </a:srgbClr>
                  </a:outerShdw>
                </a:effectLst>
                <a:highlight>
                  <a:srgbClr val="FFFF00"/>
                </a:highlight>
              </a:rPr>
              <a:t>reste cependant non généralisée et sa tenue ne répond pas aux espérances des gestionnaires comme l'a montré l'étude faite par la direction des hôpitaux et soins ambulatoire (DHSA) en 2002 sur le SIG-HO dans 21 hôpitaux marocains.</a:t>
            </a:r>
            <a:r>
              <a:rPr lang="fr-FR" b="1" dirty="0">
                <a:solidFill>
                  <a:schemeClr val="tx1"/>
                </a:solidFill>
                <a:effectLst>
                  <a:outerShdw blurRad="38100" dist="38100" dir="2700000" algn="tl">
                    <a:srgbClr val="000000">
                      <a:alpha val="43137"/>
                    </a:srgbClr>
                  </a:outerShdw>
                </a:effectLst>
              </a:rPr>
              <a:t> Cette étude a révélé que </a:t>
            </a:r>
            <a:r>
              <a:rPr lang="fr-FR" b="1" dirty="0">
                <a:solidFill>
                  <a:srgbClr val="FF0000"/>
                </a:solidFill>
                <a:effectLst>
                  <a:outerShdw blurRad="38100" dist="38100" dir="2700000" algn="tl">
                    <a:srgbClr val="000000">
                      <a:alpha val="43137"/>
                    </a:srgbClr>
                  </a:outerShdw>
                </a:effectLst>
              </a:rPr>
              <a:t>son implantation n'avait intéressé que 11 hôpitaux (soit 53%) </a:t>
            </a:r>
            <a:r>
              <a:rPr lang="fr-FR" b="1" dirty="0">
                <a:solidFill>
                  <a:schemeClr val="tx1"/>
                </a:solidFill>
                <a:effectLst>
                  <a:outerShdw blurRad="38100" dist="38100" dir="2700000" algn="tl">
                    <a:srgbClr val="000000">
                      <a:alpha val="43137"/>
                    </a:srgbClr>
                  </a:outerShdw>
                </a:effectLst>
              </a:rPr>
              <a:t>et que son remplissage n'était effectif que </a:t>
            </a:r>
            <a:r>
              <a:rPr lang="fr-FR" b="1" u="sng" dirty="0">
                <a:solidFill>
                  <a:srgbClr val="0070C0"/>
                </a:solidFill>
                <a:effectLst>
                  <a:outerShdw blurRad="38100" dist="38100" dir="2700000" algn="tl">
                    <a:srgbClr val="000000">
                      <a:alpha val="43137"/>
                    </a:srgbClr>
                  </a:outerShdw>
                </a:effectLst>
              </a:rPr>
              <a:t>dans 25% soit seulement dans 3 des 22 hôpitaux visités.</a:t>
            </a:r>
          </a:p>
        </p:txBody>
      </p:sp>
    </p:spTree>
    <p:extLst>
      <p:ext uri="{BB962C8B-B14F-4D97-AF65-F5344CB8AC3E}">
        <p14:creationId xmlns:p14="http://schemas.microsoft.com/office/powerpoint/2010/main" val="34680019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8799E1-65E0-4624-A93B-82D936F88615}"/>
              </a:ext>
            </a:extLst>
          </p:cNvPr>
          <p:cNvSpPr>
            <a:spLocks noGrp="1"/>
          </p:cNvSpPr>
          <p:nvPr>
            <p:ph type="title"/>
          </p:nvPr>
        </p:nvSpPr>
        <p:spPr>
          <a:xfrm>
            <a:off x="677334" y="609600"/>
            <a:ext cx="8596668" cy="572086"/>
          </a:xfrm>
        </p:spPr>
        <p:txBody>
          <a:bodyPr>
            <a:normAutofit/>
          </a:bodyPr>
          <a:lstStyle/>
          <a:p>
            <a:r>
              <a:rPr lang="fr-FR" sz="2400" b="1" dirty="0">
                <a:solidFill>
                  <a:srgbClr val="002060"/>
                </a:solidFill>
                <a:effectLst>
                  <a:outerShdw blurRad="38100" dist="38100" dir="2700000" algn="tl">
                    <a:srgbClr val="000000">
                      <a:alpha val="43137"/>
                    </a:srgbClr>
                  </a:outerShdw>
                </a:effectLst>
              </a:rPr>
              <a:t>la réglementation nationale relative au dossier médical.</a:t>
            </a:r>
          </a:p>
        </p:txBody>
      </p:sp>
      <p:sp>
        <p:nvSpPr>
          <p:cNvPr id="3" name="Espace réservé du contenu 2">
            <a:extLst>
              <a:ext uri="{FF2B5EF4-FFF2-40B4-BE49-F238E27FC236}">
                <a16:creationId xmlns:a16="http://schemas.microsoft.com/office/drawing/2014/main" id="{DD9C4FBE-6144-48F9-99D7-11718B90EE81}"/>
              </a:ext>
            </a:extLst>
          </p:cNvPr>
          <p:cNvSpPr>
            <a:spLocks noGrp="1"/>
          </p:cNvSpPr>
          <p:nvPr>
            <p:ph idx="1"/>
          </p:nvPr>
        </p:nvSpPr>
        <p:spPr>
          <a:xfrm>
            <a:off x="677334" y="1181686"/>
            <a:ext cx="8596668" cy="5416061"/>
          </a:xfrm>
        </p:spPr>
        <p:txBody>
          <a:bodyPr>
            <a:normAutofit/>
          </a:bodyPr>
          <a:lstStyle/>
          <a:p>
            <a:pPr algn="just"/>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chemeClr val="tx1"/>
                </a:solidFill>
                <a:effectLst>
                  <a:outerShdw blurRad="38100" dist="38100" dir="2700000" algn="tl">
                    <a:srgbClr val="000000">
                      <a:alpha val="43137"/>
                    </a:srgbClr>
                  </a:outerShdw>
                </a:effectLst>
                <a:highlight>
                  <a:srgbClr val="FF0000"/>
                </a:highlight>
              </a:rPr>
              <a:t>aroc</a:t>
            </a:r>
            <a:r>
              <a:rPr lang="fr-FR" b="1" dirty="0">
                <a:solidFill>
                  <a:schemeClr val="tx1"/>
                </a:solidFill>
                <a:effectLst>
                  <a:outerShdw blurRad="38100" dist="38100" dir="2700000" algn="tl">
                    <a:srgbClr val="000000">
                      <a:alpha val="43137"/>
                    </a:srgbClr>
                  </a:outerShdw>
                </a:effectLst>
              </a:rPr>
              <a:t>, comme dans d'autres pays africains, </a:t>
            </a:r>
            <a:r>
              <a:rPr lang="fr-FR" b="1" u="sng" dirty="0">
                <a:solidFill>
                  <a:srgbClr val="FF0000"/>
                </a:solidFill>
                <a:effectLst>
                  <a:outerShdw blurRad="38100" dist="38100" dir="2700000" algn="tl">
                    <a:srgbClr val="000000">
                      <a:alpha val="43137"/>
                    </a:srgbClr>
                  </a:outerShdw>
                </a:effectLst>
                <a:highlight>
                  <a:srgbClr val="FFFF00"/>
                </a:highlight>
              </a:rPr>
              <a:t>le législateur n'a pas prévu de texte réglementant le contenu, les conditions, la durée de conservation et les conditions d'accès au dossier médical</a:t>
            </a:r>
            <a:r>
              <a:rPr lang="fr-FR" b="1" dirty="0">
                <a:solidFill>
                  <a:schemeClr val="tx1"/>
                </a:solidFill>
                <a:effectLst>
                  <a:outerShdw blurRad="38100" dist="38100" dir="2700000" algn="tl">
                    <a:srgbClr val="000000">
                      <a:alpha val="43137"/>
                    </a:srgbClr>
                  </a:outerShdw>
                </a:effectLst>
              </a:rPr>
              <a:t>. Contrairement à certains pays occidentaux où ces différents aspects sont abordés et où un dispositif de protection du dossier est rendu possible par tout un arsenal réglementaire.</a:t>
            </a:r>
          </a:p>
          <a:p>
            <a:r>
              <a:rPr lang="fr-FR" b="1" dirty="0">
                <a:solidFill>
                  <a:schemeClr val="tx1"/>
                </a:solidFill>
                <a:effectLst>
                  <a:outerShdw blurRad="38100" dist="38100" dir="2700000" algn="tl">
                    <a:srgbClr val="000000">
                      <a:alpha val="43137"/>
                    </a:srgbClr>
                  </a:outerShdw>
                </a:effectLst>
              </a:rPr>
              <a:t>la tenue du dossier </a:t>
            </a:r>
            <a:r>
              <a:rPr lang="fr-FR" b="1" u="sng" dirty="0">
                <a:solidFill>
                  <a:srgbClr val="0070C0"/>
                </a:solidFill>
                <a:effectLst>
                  <a:outerShdw blurRad="38100" dist="38100" dir="2700000" algn="tl">
                    <a:srgbClr val="000000">
                      <a:alpha val="43137"/>
                    </a:srgbClr>
                  </a:outerShdw>
                </a:effectLst>
              </a:rPr>
              <a:t>constitue une obligation déontologique citée dans les articles suivants du code de déontologie médical marocain :</a:t>
            </a:r>
          </a:p>
          <a:p>
            <a:pPr algn="just"/>
            <a:r>
              <a:rPr lang="fr-FR" b="1" dirty="0">
                <a:solidFill>
                  <a:schemeClr val="tx1"/>
                </a:solidFill>
                <a:effectLst>
                  <a:outerShdw blurRad="38100" dist="38100" dir="2700000" algn="tl">
                    <a:srgbClr val="000000">
                      <a:alpha val="43137"/>
                    </a:srgbClr>
                  </a:outerShdw>
                </a:effectLst>
                <a:highlight>
                  <a:srgbClr val="00FFFF"/>
                </a:highlight>
              </a:rPr>
              <a:t>-l'article 22 </a:t>
            </a:r>
            <a:r>
              <a:rPr lang="fr-FR" b="1" dirty="0">
                <a:solidFill>
                  <a:schemeClr val="tx1"/>
                </a:solidFill>
                <a:effectLst>
                  <a:outerShdw blurRad="38100" dist="38100" dir="2700000" algn="tl">
                    <a:srgbClr val="000000">
                      <a:alpha val="43137"/>
                    </a:srgbClr>
                  </a:outerShdw>
                </a:effectLst>
              </a:rPr>
              <a:t>: </a:t>
            </a:r>
            <a:r>
              <a:rPr lang="fr-FR" b="1" dirty="0">
                <a:solidFill>
                  <a:srgbClr val="002060"/>
                </a:solidFill>
                <a:effectLst>
                  <a:outerShdw blurRad="38100" dist="38100" dir="2700000" algn="tl">
                    <a:srgbClr val="000000">
                      <a:alpha val="43137"/>
                    </a:srgbClr>
                  </a:outerShdw>
                </a:effectLst>
              </a:rPr>
              <a:t>«Le ministère du médecin comporte l'établissement, conformément aux constatations médicales qu'il est en mesure de faire, des certificats, attestations ou documents dont la production est prescrite par la loi. Tout document professionnel de cette nature doit porter la signature manuscrite du médecin qui l'a rédigé » ;</a:t>
            </a:r>
          </a:p>
          <a:p>
            <a:pPr algn="just"/>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00FFFF"/>
                </a:highlight>
              </a:rPr>
              <a:t>l'article 60 : </a:t>
            </a:r>
            <a:r>
              <a:rPr lang="fr-FR" b="1" dirty="0">
                <a:solidFill>
                  <a:srgbClr val="002060"/>
                </a:solidFill>
                <a:effectLst>
                  <a:outerShdw blurRad="38100" dist="38100" dir="2700000" algn="tl">
                    <a:srgbClr val="000000">
                      <a:alpha val="43137"/>
                    </a:srgbClr>
                  </a:outerShdw>
                </a:effectLst>
              </a:rPr>
              <a:t>«A la fin d'une consultation entre deux ou plusieurs médecins, il est de règle que leurs conclusions, rédigées en commun, soient formulées par écrit, signées par le médecin traitant et contresignées par le ou les consultants. »</a:t>
            </a:r>
          </a:p>
        </p:txBody>
      </p:sp>
    </p:spTree>
    <p:extLst>
      <p:ext uri="{BB962C8B-B14F-4D97-AF65-F5344CB8AC3E}">
        <p14:creationId xmlns:p14="http://schemas.microsoft.com/office/powerpoint/2010/main" val="19051064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CE0C1A-2DBF-4268-BF2D-096FD03ADBEA}"/>
              </a:ext>
            </a:extLst>
          </p:cNvPr>
          <p:cNvSpPr>
            <a:spLocks noGrp="1"/>
          </p:cNvSpPr>
          <p:nvPr>
            <p:ph type="title"/>
          </p:nvPr>
        </p:nvSpPr>
        <p:spPr>
          <a:xfrm>
            <a:off x="677334" y="609600"/>
            <a:ext cx="8596668" cy="332935"/>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0DF3A656-2370-4141-A805-0E7FAA1025BF}"/>
              </a:ext>
            </a:extLst>
          </p:cNvPr>
          <p:cNvSpPr>
            <a:spLocks noGrp="1"/>
          </p:cNvSpPr>
          <p:nvPr>
            <p:ph idx="1"/>
          </p:nvPr>
        </p:nvSpPr>
        <p:spPr>
          <a:xfrm>
            <a:off x="677334" y="1153551"/>
            <a:ext cx="8596668" cy="5584874"/>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En outre, </a:t>
            </a:r>
            <a:r>
              <a:rPr lang="fr-FR" b="1" dirty="0">
                <a:solidFill>
                  <a:schemeClr val="tx1"/>
                </a:solidFill>
                <a:effectLst>
                  <a:outerShdw blurRad="38100" dist="38100" dir="2700000" algn="tl">
                    <a:srgbClr val="000000">
                      <a:alpha val="43137"/>
                    </a:srgbClr>
                  </a:outerShdw>
                </a:effectLst>
                <a:highlight>
                  <a:srgbClr val="00FFFF"/>
                </a:highlight>
              </a:rPr>
              <a:t>le règlement intérieur des hôpitaux le cite</a:t>
            </a:r>
            <a:r>
              <a:rPr lang="fr-FR" b="1" dirty="0">
                <a:solidFill>
                  <a:schemeClr val="tx1"/>
                </a:solidFill>
                <a:effectLst>
                  <a:outerShdw blurRad="38100" dist="38100" dir="2700000" algn="tl">
                    <a:srgbClr val="000000">
                      <a:alpha val="43137"/>
                    </a:srgbClr>
                  </a:outerShdw>
                </a:effectLst>
              </a:rPr>
              <a:t>, également, dans les </a:t>
            </a:r>
            <a:r>
              <a:rPr lang="fr-FR" b="1" dirty="0">
                <a:solidFill>
                  <a:srgbClr val="FF0000"/>
                </a:solidFill>
                <a:effectLst>
                  <a:outerShdw blurRad="38100" dist="38100" dir="2700000" algn="tl">
                    <a:srgbClr val="000000">
                      <a:alpha val="43137"/>
                    </a:srgbClr>
                  </a:outerShdw>
                </a:effectLst>
              </a:rPr>
              <a:t>articles 137 et 140 et fait de l'hôpital le propriétaire du dossier médical et le responsable de sa conservation pendant l'hospitalisation et après la sortie.</a:t>
            </a:r>
          </a:p>
          <a:p>
            <a:pPr algn="just"/>
            <a:r>
              <a:rPr lang="fr-FR" b="1" dirty="0">
                <a:solidFill>
                  <a:schemeClr val="tx1"/>
                </a:solidFill>
                <a:effectLst>
                  <a:outerShdw blurRad="38100" dist="38100" dir="2700000" algn="tl">
                    <a:srgbClr val="000000">
                      <a:alpha val="43137"/>
                    </a:srgbClr>
                  </a:outerShdw>
                </a:effectLst>
              </a:rPr>
              <a:t>En réalité, </a:t>
            </a:r>
            <a:r>
              <a:rPr lang="fr-FR" b="1" dirty="0">
                <a:solidFill>
                  <a:srgbClr val="FF0000"/>
                </a:solidFill>
                <a:effectLst>
                  <a:outerShdw blurRad="38100" dist="38100" dir="2700000" algn="tl">
                    <a:srgbClr val="000000">
                      <a:alpha val="43137"/>
                    </a:srgbClr>
                  </a:outerShdw>
                </a:effectLst>
                <a:highlight>
                  <a:srgbClr val="FFFF00"/>
                </a:highlight>
              </a:rPr>
              <a:t>dans de nombreux hôpitaux et services nationaux</a:t>
            </a:r>
            <a:r>
              <a:rPr lang="fr-FR" b="1" dirty="0">
                <a:solidFill>
                  <a:schemeClr val="tx1"/>
                </a:solidFill>
                <a:effectLst>
                  <a:outerShdw blurRad="38100" dist="38100" dir="2700000" algn="tl">
                    <a:srgbClr val="000000">
                      <a:alpha val="43137"/>
                    </a:srgbClr>
                  </a:outerShdw>
                </a:effectLst>
                <a:highlight>
                  <a:srgbClr val="00FFFF"/>
                </a:highlight>
              </a:rPr>
              <a:t>, la rédaction et la tenue des observations médicales relèvent de la responsabilité des étudiants en médecine, des médecins en spécialisation et des internes des services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Dans d'autres, ce sont essentiellement </a:t>
            </a:r>
            <a:r>
              <a:rPr lang="fr-FR" b="1" dirty="0">
                <a:solidFill>
                  <a:schemeClr val="tx1"/>
                </a:solidFill>
                <a:effectLst>
                  <a:outerShdw blurRad="38100" dist="38100" dir="2700000" algn="tl">
                    <a:srgbClr val="000000">
                      <a:alpha val="43137"/>
                    </a:srgbClr>
                  </a:outerShdw>
                </a:effectLst>
                <a:highlight>
                  <a:srgbClr val="00FFFF"/>
                </a:highlight>
              </a:rPr>
              <a:t>les externes qui sont chargés de cette tenue,</a:t>
            </a:r>
            <a:r>
              <a:rPr lang="fr-FR" b="1" dirty="0">
                <a:solidFill>
                  <a:schemeClr val="tx1"/>
                </a:solidFill>
                <a:effectLst>
                  <a:outerShdw blurRad="38100" dist="38100" dir="2700000" algn="tl">
                    <a:srgbClr val="000000">
                      <a:alpha val="43137"/>
                    </a:srgbClr>
                  </a:outerShdw>
                </a:effectLst>
              </a:rPr>
              <a:t> même si elle est vécue comme une contrainte par ces derniers. </a:t>
            </a:r>
          </a:p>
        </p:txBody>
      </p:sp>
    </p:spTree>
    <p:extLst>
      <p:ext uri="{BB962C8B-B14F-4D97-AF65-F5344CB8AC3E}">
        <p14:creationId xmlns:p14="http://schemas.microsoft.com/office/powerpoint/2010/main" val="10856223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057B6E-F521-4738-BCA3-B3EEFC4C4407}"/>
              </a:ext>
            </a:extLst>
          </p:cNvPr>
          <p:cNvSpPr>
            <a:spLocks noGrp="1"/>
          </p:cNvSpPr>
          <p:nvPr>
            <p:ph type="title"/>
          </p:nvPr>
        </p:nvSpPr>
        <p:spPr>
          <a:xfrm>
            <a:off x="677334" y="609600"/>
            <a:ext cx="8596668" cy="895643"/>
          </a:xfrm>
        </p:spPr>
        <p:txBody>
          <a:bodyPr>
            <a:normAutofit/>
          </a:bodyPr>
          <a:lstStyle/>
          <a:p>
            <a:pPr algn="just"/>
            <a:r>
              <a:rPr lang="fr-FR" sz="2400" b="1" dirty="0">
                <a:solidFill>
                  <a:srgbClr val="FF0000"/>
                </a:solidFill>
                <a:effectLst>
                  <a:outerShdw blurRad="38100" dist="38100" dir="2700000" algn="tl">
                    <a:srgbClr val="000000">
                      <a:alpha val="43137"/>
                    </a:srgbClr>
                  </a:outerShdw>
                </a:effectLst>
              </a:rPr>
              <a:t>la communication du dossier médical et le secret professionnel.</a:t>
            </a:r>
          </a:p>
        </p:txBody>
      </p:sp>
      <p:sp>
        <p:nvSpPr>
          <p:cNvPr id="3" name="Espace réservé du contenu 2">
            <a:extLst>
              <a:ext uri="{FF2B5EF4-FFF2-40B4-BE49-F238E27FC236}">
                <a16:creationId xmlns:a16="http://schemas.microsoft.com/office/drawing/2014/main" id="{A8BAB5E7-C512-407A-BC40-5FBEDFAE4A04}"/>
              </a:ext>
            </a:extLst>
          </p:cNvPr>
          <p:cNvSpPr>
            <a:spLocks noGrp="1"/>
          </p:cNvSpPr>
          <p:nvPr>
            <p:ph idx="1"/>
          </p:nvPr>
        </p:nvSpPr>
        <p:spPr>
          <a:xfrm>
            <a:off x="677334" y="1505243"/>
            <a:ext cx="8596668" cy="5352757"/>
          </a:xfrm>
        </p:spPr>
        <p:txBody>
          <a:bodyPr>
            <a:normAutofit fontScale="92500"/>
          </a:bodyPr>
          <a:lstStyle/>
          <a:p>
            <a:pPr algn="just"/>
            <a:r>
              <a:rPr lang="fr-FR" b="1" dirty="0">
                <a:solidFill>
                  <a:schemeClr val="tx1"/>
                </a:solidFill>
                <a:effectLst>
                  <a:outerShdw blurRad="38100" dist="38100" dir="2700000" algn="tl">
                    <a:srgbClr val="000000">
                      <a:alpha val="43137"/>
                    </a:srgbClr>
                  </a:outerShdw>
                </a:effectLst>
              </a:rPr>
              <a:t>Constitué d'éléments intimes, </a:t>
            </a:r>
            <a:r>
              <a:rPr lang="fr-FR" b="1" dirty="0">
                <a:solidFill>
                  <a:schemeClr val="tx1"/>
                </a:solidFill>
                <a:effectLst>
                  <a:outerShdw blurRad="38100" dist="38100" dir="2700000" algn="tl">
                    <a:srgbClr val="000000">
                      <a:alpha val="43137"/>
                    </a:srgbClr>
                  </a:outerShdw>
                </a:effectLst>
                <a:highlight>
                  <a:srgbClr val="00FFFF"/>
                </a:highlight>
              </a:rPr>
              <a:t>le dossier médical est un document dont le contenu se rattache à la fois au domaine du secret professionnel </a:t>
            </a:r>
            <a:r>
              <a:rPr lang="fr-FR" b="1" dirty="0">
                <a:solidFill>
                  <a:schemeClr val="tx1"/>
                </a:solidFill>
                <a:effectLst>
                  <a:outerShdw blurRad="38100" dist="38100" dir="2700000" algn="tl">
                    <a:srgbClr val="000000">
                      <a:alpha val="43137"/>
                    </a:srgbClr>
                  </a:outerShdw>
                </a:effectLst>
              </a:rPr>
              <a:t>et à celui de </a:t>
            </a:r>
            <a:r>
              <a:rPr lang="fr-FR" b="1" dirty="0">
                <a:solidFill>
                  <a:schemeClr val="tx1"/>
                </a:solidFill>
                <a:effectLst>
                  <a:outerShdw blurRad="38100" dist="38100" dir="2700000" algn="tl">
                    <a:srgbClr val="000000">
                      <a:alpha val="43137"/>
                    </a:srgbClr>
                  </a:outerShdw>
                </a:effectLst>
                <a:highlight>
                  <a:srgbClr val="00FFFF"/>
                </a:highlight>
              </a:rPr>
              <a:t>l'information due au malade</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Du fait du principe de </a:t>
            </a:r>
            <a:r>
              <a:rPr lang="fr-FR" b="1" dirty="0">
                <a:solidFill>
                  <a:schemeClr val="tx1"/>
                </a:solidFill>
                <a:effectLst>
                  <a:outerShdw blurRad="38100" dist="38100" dir="2700000" algn="tl">
                    <a:srgbClr val="000000">
                      <a:alpha val="43137"/>
                    </a:srgbClr>
                  </a:outerShdw>
                </a:effectLst>
                <a:highlight>
                  <a:srgbClr val="00FFFF"/>
                </a:highlight>
              </a:rPr>
              <a:t>l'inopposabilité du secret médical au malade </a:t>
            </a:r>
            <a:r>
              <a:rPr lang="fr-FR" b="1" dirty="0">
                <a:solidFill>
                  <a:schemeClr val="tx1"/>
                </a:solidFill>
                <a:effectLst>
                  <a:outerShdw blurRad="38100" dist="38100" dir="2700000" algn="tl">
                    <a:srgbClr val="000000">
                      <a:alpha val="43137"/>
                    </a:srgbClr>
                  </a:outerShdw>
                </a:effectLst>
              </a:rPr>
              <a:t>lui-même, </a:t>
            </a:r>
            <a:r>
              <a:rPr lang="fr-FR" b="1" dirty="0">
                <a:solidFill>
                  <a:srgbClr val="C00000"/>
                </a:solidFill>
                <a:effectLst>
                  <a:outerShdw blurRad="38100" dist="38100" dir="2700000" algn="tl">
                    <a:srgbClr val="000000">
                      <a:alpha val="43137"/>
                    </a:srgbClr>
                  </a:outerShdw>
                </a:effectLst>
              </a:rPr>
              <a:t>le droit à communication d'éléments du dossier a été reconnu depuis plusieurs décennies mais la protection du secret médical a entraîné une stricte réglementation de ce droit d'accès</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chemeClr val="tx1"/>
                </a:solidFill>
                <a:effectLst>
                  <a:outerShdw blurRad="38100" dist="38100" dir="2700000" algn="tl">
                    <a:srgbClr val="000000">
                      <a:alpha val="43137"/>
                    </a:srgbClr>
                  </a:outerShdw>
                </a:effectLst>
                <a:highlight>
                  <a:srgbClr val="FF0000"/>
                </a:highlight>
              </a:rPr>
              <a:t>aroc</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selon le </a:t>
            </a:r>
            <a:r>
              <a:rPr lang="fr-FR" b="1" u="sng" dirty="0">
                <a:solidFill>
                  <a:srgbClr val="00B050"/>
                </a:solidFill>
                <a:effectLst>
                  <a:outerShdw blurRad="38100" dist="38100" dir="2700000" algn="tl">
                    <a:srgbClr val="000000">
                      <a:alpha val="43137"/>
                    </a:srgbClr>
                  </a:outerShdw>
                </a:effectLst>
              </a:rPr>
              <a:t>règlement intérieur des hôpitaux, l'accès au dossier médical est possible sur simple demande du patient au directeur de l'établissement</a:t>
            </a:r>
            <a:r>
              <a:rPr lang="fr-FR" b="1" dirty="0">
                <a:solidFill>
                  <a:schemeClr val="tx1"/>
                </a:solidFill>
                <a:effectLst>
                  <a:outerShdw blurRad="38100" dist="38100" dir="2700000" algn="tl">
                    <a:srgbClr val="000000">
                      <a:alpha val="43137"/>
                    </a:srgbClr>
                  </a:outerShdw>
                </a:effectLst>
              </a:rPr>
              <a:t>. Toutefois, </a:t>
            </a:r>
            <a:r>
              <a:rPr lang="fr-FR" b="1" dirty="0">
                <a:solidFill>
                  <a:srgbClr val="002060"/>
                </a:solidFill>
                <a:effectLst>
                  <a:outerShdw blurRad="38100" dist="38100" dir="2700000" algn="tl">
                    <a:srgbClr val="000000">
                      <a:alpha val="43137"/>
                    </a:srgbClr>
                  </a:outerShdw>
                </a:effectLst>
              </a:rPr>
              <a:t>la loi (65.00) portant code de couverture médicale, quant à elle, </a:t>
            </a:r>
            <a:r>
              <a:rPr lang="fr-FR" b="1" dirty="0">
                <a:solidFill>
                  <a:srgbClr val="002060"/>
                </a:solidFill>
                <a:effectLst>
                  <a:outerShdw blurRad="38100" dist="38100" dir="2700000" algn="tl">
                    <a:srgbClr val="000000">
                      <a:alpha val="43137"/>
                    </a:srgbClr>
                  </a:outerShdw>
                </a:effectLst>
                <a:highlight>
                  <a:srgbClr val="FFFF00"/>
                </a:highlight>
              </a:rPr>
              <a:t>donne aux organismes gestionnaires le droit d'accéder aux dossiers à travers leurs médecins contrôleurs afin de vérifier la traçabilité des documents et actes à rembourser aux hôpitaux ayant pris en charge leurs affiliés</a:t>
            </a:r>
            <a:r>
              <a:rPr lang="fr-FR" b="1" dirty="0">
                <a:solidFill>
                  <a:schemeClr val="tx1"/>
                </a:solidFill>
                <a:effectLst>
                  <a:outerShdw blurRad="38100" dist="38100" dir="2700000" algn="tl">
                    <a:srgbClr val="000000">
                      <a:alpha val="43137"/>
                    </a:srgbClr>
                  </a:outerShdw>
                </a:effectLst>
              </a:rPr>
              <a:t>. </a:t>
            </a:r>
          </a:p>
          <a:p>
            <a:pPr algn="just">
              <a:buClr>
                <a:srgbClr val="7030A0"/>
              </a:buClr>
              <a:buSzPct val="182000"/>
              <a:buFont typeface="Wingdings 3" panose="05040102010807070707" pitchFamily="18" charset="2"/>
              <a:buChar char="e"/>
            </a:pPr>
            <a:r>
              <a:rPr lang="fr-FR" b="1" dirty="0">
                <a:solidFill>
                  <a:schemeClr val="tx1"/>
                </a:solidFill>
                <a:effectLst>
                  <a:outerShdw blurRad="38100" dist="38100" dir="2700000" algn="tl">
                    <a:srgbClr val="000000">
                      <a:alpha val="43137"/>
                    </a:srgbClr>
                  </a:outerShdw>
                </a:effectLst>
              </a:rPr>
              <a:t>Ceci est de nature à </a:t>
            </a:r>
            <a:r>
              <a:rPr lang="fr-FR" b="1" dirty="0">
                <a:solidFill>
                  <a:schemeClr val="tx1"/>
                </a:solidFill>
                <a:effectLst>
                  <a:outerShdw blurRad="38100" dist="38100" dir="2700000" algn="tl">
                    <a:srgbClr val="000000">
                      <a:alpha val="43137"/>
                    </a:srgbClr>
                  </a:outerShdw>
                </a:effectLst>
                <a:highlight>
                  <a:srgbClr val="00FF00"/>
                </a:highlight>
              </a:rPr>
              <a:t>changer la situation du dossier médical et par conséquent porter atteinte au principe du secret professionnel</a:t>
            </a:r>
            <a:r>
              <a:rPr lang="fr-FR" b="1" dirty="0">
                <a:solidFill>
                  <a:schemeClr val="tx1"/>
                </a:solidFill>
                <a:effectLst>
                  <a:outerShdw blurRad="38100" dist="38100" dir="2700000" algn="tl">
                    <a:srgbClr val="000000">
                      <a:alpha val="43137"/>
                    </a:srgbClr>
                  </a:outerShdw>
                </a:effectLst>
              </a:rPr>
              <a:t>. Néanmoins, </a:t>
            </a:r>
            <a:r>
              <a:rPr lang="fr-FR" b="1" dirty="0">
                <a:solidFill>
                  <a:schemeClr val="tx1"/>
                </a:solidFill>
                <a:effectLst>
                  <a:outerShdw blurRad="38100" dist="38100" dir="2700000" algn="tl">
                    <a:srgbClr val="000000">
                      <a:alpha val="43137"/>
                    </a:srgbClr>
                  </a:outerShdw>
                </a:effectLst>
                <a:highlight>
                  <a:srgbClr val="00FF00"/>
                </a:highlight>
              </a:rPr>
              <a:t>des avantages peuvent être tiré, dans la mesure où </a:t>
            </a:r>
            <a:r>
              <a:rPr lang="fr-FR" b="1" dirty="0">
                <a:solidFill>
                  <a:srgbClr val="FF0000"/>
                </a:solidFill>
                <a:effectLst>
                  <a:outerShdw blurRad="38100" dist="38100" dir="2700000" algn="tl">
                    <a:srgbClr val="000000">
                      <a:alpha val="43137"/>
                    </a:srgbClr>
                  </a:outerShdw>
                </a:effectLst>
                <a:highlight>
                  <a:srgbClr val="FFFF00"/>
                </a:highlight>
              </a:rPr>
              <a:t>cette obligation va pousser de nombreux établissements à exiger de leurs praticiens une bonne tenue de ces dossiers</a:t>
            </a:r>
            <a:r>
              <a:rPr lang="fr-FR" b="1" dirty="0">
                <a:solidFill>
                  <a:srgbClr val="FF0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5229527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7668E2-A9B4-4236-80A5-2DEEE975E7B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F34C0E3-02D4-4C95-ABDA-E313043CB32D}"/>
              </a:ext>
            </a:extLst>
          </p:cNvPr>
          <p:cNvSpPr>
            <a:spLocks noGrp="1"/>
          </p:cNvSpPr>
          <p:nvPr>
            <p:ph idx="1"/>
          </p:nvPr>
        </p:nvSpPr>
        <p:spPr/>
        <p:txBody>
          <a:bodyPr>
            <a:normAutofit/>
          </a:bodyPr>
          <a:lstStyle/>
          <a:p>
            <a:pPr algn="just"/>
            <a:r>
              <a:rPr lang="fr-FR" b="1" dirty="0">
                <a:solidFill>
                  <a:schemeClr val="tx1"/>
                </a:solidFill>
                <a:effectLst>
                  <a:outerShdw blurRad="38100" dist="38100" dir="2700000" algn="tl">
                    <a:srgbClr val="000000">
                      <a:alpha val="43137"/>
                    </a:srgbClr>
                  </a:outerShdw>
                </a:effectLst>
              </a:rPr>
              <a:t>En d'autres termes, </a:t>
            </a:r>
            <a:r>
              <a:rPr lang="fr-FR" b="1" dirty="0">
                <a:solidFill>
                  <a:schemeClr val="tx1"/>
                </a:solidFill>
                <a:effectLst>
                  <a:outerShdw blurRad="38100" dist="38100" dir="2700000" algn="tl">
                    <a:srgbClr val="000000">
                      <a:alpha val="43137"/>
                    </a:srgbClr>
                  </a:outerShdw>
                </a:effectLst>
                <a:highlight>
                  <a:srgbClr val="00FF00"/>
                </a:highlight>
              </a:rPr>
              <a:t>le rejet des demandes de remboursement </a:t>
            </a:r>
            <a:r>
              <a:rPr lang="fr-FR" b="1" dirty="0">
                <a:solidFill>
                  <a:schemeClr val="tx1"/>
                </a:solidFill>
                <a:effectLst>
                  <a:outerShdw blurRad="38100" dist="38100" dir="2700000" algn="tl">
                    <a:srgbClr val="000000">
                      <a:alpha val="43137"/>
                    </a:srgbClr>
                  </a:outerShdw>
                </a:effectLst>
              </a:rPr>
              <a:t>pour </a:t>
            </a:r>
            <a:r>
              <a:rPr lang="fr-FR" b="1" dirty="0">
                <a:solidFill>
                  <a:schemeClr val="tx1"/>
                </a:solidFill>
                <a:effectLst>
                  <a:outerShdw blurRad="38100" dist="38100" dir="2700000" algn="tl">
                    <a:srgbClr val="000000">
                      <a:alpha val="43137"/>
                    </a:srgbClr>
                  </a:outerShdw>
                </a:effectLst>
                <a:highlight>
                  <a:srgbClr val="00FF00"/>
                </a:highlight>
              </a:rPr>
              <a:t>absence de justificatifs </a:t>
            </a:r>
            <a:r>
              <a:rPr lang="fr-FR" b="1" dirty="0">
                <a:solidFill>
                  <a:schemeClr val="tx1"/>
                </a:solidFill>
                <a:effectLst>
                  <a:outerShdw blurRad="38100" dist="38100" dir="2700000" algn="tl">
                    <a:srgbClr val="000000">
                      <a:alpha val="43137"/>
                    </a:srgbClr>
                  </a:outerShdw>
                </a:effectLst>
              </a:rPr>
              <a:t>du fait des insuffisances dans les dossiers médicaux </a:t>
            </a:r>
            <a:r>
              <a:rPr lang="fr-FR" b="1" dirty="0">
                <a:solidFill>
                  <a:schemeClr val="tx1"/>
                </a:solidFill>
                <a:effectLst>
                  <a:outerShdw blurRad="38100" dist="38100" dir="2700000" algn="tl">
                    <a:srgbClr val="000000">
                      <a:alpha val="43137"/>
                    </a:srgbClr>
                  </a:outerShdw>
                </a:effectLst>
                <a:highlight>
                  <a:srgbClr val="00FF00"/>
                </a:highlight>
              </a:rPr>
              <a:t>peut servir de catalyseur à ce processus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Par ailleurs, dans le </a:t>
            </a:r>
            <a:r>
              <a:rPr lang="fr-FR" b="1" dirty="0">
                <a:solidFill>
                  <a:srgbClr val="FF0000"/>
                </a:solidFill>
                <a:effectLst>
                  <a:outerShdw blurRad="38100" dist="38100" dir="2700000" algn="tl">
                    <a:srgbClr val="000000">
                      <a:alpha val="43137"/>
                    </a:srgbClr>
                  </a:outerShdw>
                </a:effectLst>
                <a:highlight>
                  <a:srgbClr val="FFFF00"/>
                </a:highlight>
              </a:rPr>
              <a:t>cadre d' une poursuite judiciaire </a:t>
            </a:r>
            <a:r>
              <a:rPr lang="fr-FR" b="1" dirty="0">
                <a:solidFill>
                  <a:schemeClr val="tx1"/>
                </a:solidFill>
                <a:effectLst>
                  <a:outerShdw blurRad="38100" dist="38100" dir="2700000" algn="tl">
                    <a:srgbClr val="000000">
                      <a:alpha val="43137"/>
                    </a:srgbClr>
                  </a:outerShdw>
                </a:effectLst>
              </a:rPr>
              <a:t>mettant en cause un médecin ou un établissement hospitalier, le juge pourra </a:t>
            </a:r>
            <a:r>
              <a:rPr lang="fr-FR" b="1" dirty="0">
                <a:solidFill>
                  <a:srgbClr val="FF0000"/>
                </a:solidFill>
                <a:effectLst>
                  <a:outerShdw blurRad="38100" dist="38100" dir="2700000" algn="tl">
                    <a:srgbClr val="000000">
                      <a:alpha val="43137"/>
                    </a:srgbClr>
                  </a:outerShdw>
                </a:effectLst>
                <a:highlight>
                  <a:srgbClr val="FFFF00"/>
                </a:highlight>
              </a:rPr>
              <a:t>ordonner à un expert de consulter le dossier médical du patient .</a:t>
            </a:r>
          </a:p>
          <a:p>
            <a:pPr algn="just"/>
            <a:r>
              <a:rPr lang="fr-FR" b="1" dirty="0">
                <a:solidFill>
                  <a:schemeClr val="tx1"/>
                </a:solidFill>
                <a:effectLst>
                  <a:outerShdw blurRad="38100" dist="38100" dir="2700000" algn="tl">
                    <a:srgbClr val="000000">
                      <a:alpha val="43137"/>
                    </a:srgbClr>
                  </a:outerShdw>
                </a:effectLst>
              </a:rPr>
              <a:t>Le recours à ce dossier fait partie des mesures </a:t>
            </a:r>
            <a:r>
              <a:rPr lang="fr-FR" b="1" dirty="0">
                <a:solidFill>
                  <a:srgbClr val="FF0000"/>
                </a:solidFill>
                <a:effectLst>
                  <a:outerShdw blurRad="38100" dist="38100" dir="2700000" algn="tl">
                    <a:srgbClr val="000000">
                      <a:alpha val="43137"/>
                    </a:srgbClr>
                  </a:outerShdw>
                </a:effectLst>
              </a:rPr>
              <a:t>d'instruction que le magistrat est en mesure de prendre. </a:t>
            </a:r>
            <a:r>
              <a:rPr lang="fr-FR" b="1" dirty="0">
                <a:solidFill>
                  <a:srgbClr val="00B0F0"/>
                </a:solidFill>
                <a:effectLst>
                  <a:outerShdw blurRad="38100" dist="38100" dir="2700000" algn="tl">
                    <a:srgbClr val="000000">
                      <a:alpha val="43137"/>
                    </a:srgbClr>
                  </a:outerShdw>
                </a:effectLst>
              </a:rPr>
              <a:t>L'article 65 du code de procédure civile dispose</a:t>
            </a:r>
            <a:r>
              <a:rPr lang="fr-FR" b="1" dirty="0">
                <a:solidFill>
                  <a:schemeClr val="tx1"/>
                </a:solidFill>
                <a:effectLst>
                  <a:outerShdw blurRad="38100" dist="38100" dir="2700000" algn="tl">
                    <a:srgbClr val="000000">
                      <a:alpha val="43137"/>
                    </a:srgbClr>
                  </a:outerShdw>
                </a:effectLst>
              </a:rPr>
              <a:t> : </a:t>
            </a:r>
            <a:r>
              <a:rPr lang="fr-FR" b="1" dirty="0">
                <a:solidFill>
                  <a:srgbClr val="0070C0"/>
                </a:solidFill>
                <a:effectLst>
                  <a:outerShdw blurRad="38100" dist="38100" dir="2700000" algn="tl">
                    <a:srgbClr val="000000">
                      <a:alpha val="43137"/>
                    </a:srgbClr>
                  </a:outerShdw>
                </a:effectLst>
              </a:rPr>
              <a:t>« à moins que le juge ne lui en fait défense, l'expert pourra recueillir sous forme de simple déclarations qu'il reproduira dans son rapport tous renseignement utile, à charge d'en mentionner l'origine »</a:t>
            </a:r>
          </a:p>
        </p:txBody>
      </p:sp>
    </p:spTree>
    <p:extLst>
      <p:ext uri="{BB962C8B-B14F-4D97-AF65-F5344CB8AC3E}">
        <p14:creationId xmlns:p14="http://schemas.microsoft.com/office/powerpoint/2010/main" val="4872018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80725A-7EB6-4978-92D3-5B78935DC14A}"/>
              </a:ext>
            </a:extLst>
          </p:cNvPr>
          <p:cNvSpPr>
            <a:spLocks noGrp="1"/>
          </p:cNvSpPr>
          <p:nvPr>
            <p:ph type="title"/>
          </p:nvPr>
        </p:nvSpPr>
        <p:spPr>
          <a:xfrm>
            <a:off x="677334" y="609600"/>
            <a:ext cx="8596668" cy="41734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D054DCB1-C897-485D-A3B0-C14558AD9A31}"/>
              </a:ext>
            </a:extLst>
          </p:cNvPr>
          <p:cNvSpPr>
            <a:spLocks noGrp="1"/>
          </p:cNvSpPr>
          <p:nvPr>
            <p:ph idx="1"/>
          </p:nvPr>
        </p:nvSpPr>
        <p:spPr>
          <a:xfrm>
            <a:off x="677334" y="1266092"/>
            <a:ext cx="8596668" cy="5591907"/>
          </a:xfrm>
        </p:spPr>
        <p:txBody>
          <a:bodyPr>
            <a:normAutofit fontScale="92500" lnSpcReduction="10000"/>
          </a:bodyPr>
          <a:lstStyle/>
          <a:p>
            <a:pPr algn="just"/>
            <a:r>
              <a:rPr lang="fr-FR" b="1" dirty="0">
                <a:solidFill>
                  <a:schemeClr val="tx1"/>
                </a:solidFill>
                <a:effectLst>
                  <a:outerShdw blurRad="38100" dist="38100" dir="2700000" algn="tl">
                    <a:srgbClr val="000000">
                      <a:alpha val="43137"/>
                    </a:srgbClr>
                  </a:outerShdw>
                </a:effectLst>
              </a:rPr>
              <a:t>C'est ainsi que la cour suprême a eu l'occasion de se prononcer sur cette problématique d'accès au dossier médical, </a:t>
            </a:r>
            <a:r>
              <a:rPr lang="fr-FR" b="1" dirty="0">
                <a:solidFill>
                  <a:srgbClr val="FF0000"/>
                </a:solidFill>
                <a:effectLst>
                  <a:outerShdw blurRad="38100" dist="38100" dir="2700000" algn="tl">
                    <a:srgbClr val="000000">
                      <a:alpha val="43137"/>
                    </a:srgbClr>
                  </a:outerShdw>
                </a:effectLst>
                <a:highlight>
                  <a:srgbClr val="FFFF00"/>
                </a:highlight>
              </a:rPr>
              <a:t>dans une affaire de responsabilité administrative de l'établissement hospitalier IBN ZOUHAIR à Marrakech</a:t>
            </a:r>
            <a:r>
              <a:rPr lang="fr-FR" b="1" dirty="0">
                <a:solidFill>
                  <a:schemeClr val="tx1"/>
                </a:solidFill>
                <a:effectLst>
                  <a:outerShdw blurRad="38100" dist="38100" dir="2700000" algn="tl">
                    <a:srgbClr val="000000">
                      <a:alpha val="43137"/>
                    </a:srgbClr>
                  </a:outerShdw>
                </a:effectLst>
              </a:rPr>
              <a:t>, lorsque ce dernier </a:t>
            </a:r>
            <a:r>
              <a:rPr lang="fr-FR" b="1" dirty="0">
                <a:solidFill>
                  <a:srgbClr val="FF0000"/>
                </a:solidFill>
                <a:effectLst>
                  <a:outerShdw blurRad="38100" dist="38100" dir="2700000" algn="tl">
                    <a:srgbClr val="000000">
                      <a:alpha val="43137"/>
                    </a:srgbClr>
                  </a:outerShdw>
                </a:effectLst>
                <a:highlight>
                  <a:srgbClr val="FFFF00"/>
                </a:highlight>
              </a:rPr>
              <a:t>a refusé de communiquer le dossier médical d'un de ces patients à l'expert judiciaire en ces termes </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0070C0"/>
                </a:solidFill>
                <a:effectLst>
                  <a:outerShdw blurRad="38100" dist="38100" dir="2700000" algn="tl">
                    <a:srgbClr val="000000">
                      <a:alpha val="43137"/>
                    </a:srgbClr>
                  </a:outerShdw>
                </a:effectLst>
              </a:rPr>
              <a:t>«... Le fondement de la cour d'appel sur le refus de la direction de l'hôpital de communiquer à l'expert désigné le dossier médical n'est pas suffisant. Il fallait, à cet effet, qu'elle oblige la direction de l'hôpital par tous les moyens même si cela exige son déplacement sur les lieux...»</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Ceci dit, </a:t>
            </a:r>
            <a:r>
              <a:rPr lang="fr-FR" b="1" u="sng" dirty="0">
                <a:solidFill>
                  <a:schemeClr val="accent4">
                    <a:lumMod val="75000"/>
                  </a:schemeClr>
                </a:solidFill>
                <a:effectLst>
                  <a:outerShdw blurRad="38100" dist="38100" dir="2700000" algn="tl">
                    <a:srgbClr val="000000">
                      <a:alpha val="43137"/>
                    </a:srgbClr>
                  </a:outerShdw>
                </a:effectLst>
              </a:rPr>
              <a:t>la mission de l 'expert ne met-t-elle pas en cause le respect de la vie privé des patients et par conséquent du principe de la confidentialité des informations ?</a:t>
            </a:r>
          </a:p>
          <a:p>
            <a:pPr algn="just"/>
            <a:r>
              <a:rPr lang="fr-FR" b="1" dirty="0">
                <a:solidFill>
                  <a:schemeClr val="tx1"/>
                </a:solidFill>
                <a:effectLst>
                  <a:outerShdw blurRad="38100" dist="38100" dir="2700000" algn="tl">
                    <a:srgbClr val="000000">
                      <a:alpha val="43137"/>
                    </a:srgbClr>
                  </a:outerShdw>
                </a:effectLst>
                <a:highlight>
                  <a:srgbClr val="000080"/>
                </a:highlight>
              </a:rPr>
              <a:t>En F</a:t>
            </a:r>
            <a:r>
              <a:rPr lang="fr-FR" b="1" dirty="0">
                <a:solidFill>
                  <a:schemeClr val="tx1"/>
                </a:solidFill>
                <a:effectLst>
                  <a:outerShdw blurRad="38100" dist="38100" dir="2700000" algn="tl">
                    <a:srgbClr val="000000">
                      <a:alpha val="43137"/>
                    </a:srgbClr>
                  </a:outerShdw>
                </a:effectLst>
              </a:rPr>
              <a:t>ra</a:t>
            </a:r>
            <a:r>
              <a:rPr lang="fr-FR" b="1" dirty="0">
                <a:solidFill>
                  <a:schemeClr val="tx1"/>
                </a:solidFill>
                <a:effectLst>
                  <a:outerShdw blurRad="38100" dist="38100" dir="2700000" algn="tl">
                    <a:srgbClr val="000000">
                      <a:alpha val="43137"/>
                    </a:srgbClr>
                  </a:outerShdw>
                </a:effectLst>
                <a:highlight>
                  <a:srgbClr val="FF0000"/>
                </a:highlight>
              </a:rPr>
              <a:t>nce</a:t>
            </a:r>
            <a:r>
              <a:rPr lang="fr-FR" b="1" dirty="0">
                <a:solidFill>
                  <a:schemeClr val="tx1"/>
                </a:solidFill>
                <a:effectLst>
                  <a:outerShdw blurRad="38100" dist="38100" dir="2700000" algn="tl">
                    <a:srgbClr val="000000">
                      <a:alpha val="43137"/>
                    </a:srgbClr>
                  </a:outerShdw>
                </a:effectLst>
              </a:rPr>
              <a:t>, la cour de cassation a énoncé que : </a:t>
            </a:r>
          </a:p>
          <a:p>
            <a:pPr algn="just"/>
            <a:r>
              <a:rPr lang="fr-FR" b="1" dirty="0">
                <a:solidFill>
                  <a:srgbClr val="002060"/>
                </a:solidFill>
                <a:effectLst>
                  <a:outerShdw blurRad="38100" dist="38100" dir="2700000" algn="tl">
                    <a:srgbClr val="000000">
                      <a:alpha val="43137"/>
                    </a:srgbClr>
                  </a:outerShdw>
                </a:effectLst>
              </a:rPr>
              <a:t>" si le juge civil </a:t>
            </a:r>
            <a:r>
              <a:rPr lang="fr-FR" b="1" dirty="0">
                <a:solidFill>
                  <a:srgbClr val="00B050"/>
                </a:solidFill>
                <a:effectLst>
                  <a:outerShdw blurRad="38100" dist="38100" dir="2700000" algn="tl">
                    <a:srgbClr val="000000">
                      <a:alpha val="43137"/>
                    </a:srgbClr>
                  </a:outerShdw>
                </a:effectLst>
              </a:rPr>
              <a:t>a le pouvoir d'ordonner à un tiers de communiquer à l'expert les documents nécessaires</a:t>
            </a:r>
            <a:r>
              <a:rPr lang="fr-FR" b="1" dirty="0">
                <a:solidFill>
                  <a:srgbClr val="002060"/>
                </a:solidFill>
                <a:effectLst>
                  <a:outerShdw blurRad="38100" dist="38100" dir="2700000" algn="tl">
                    <a:srgbClr val="000000">
                      <a:alpha val="43137"/>
                    </a:srgbClr>
                  </a:outerShdw>
                </a:effectLst>
              </a:rPr>
              <a:t> à l'accomplissement de sa mission, il ne peut en l'absence de dispositions législatives spécifiques, </a:t>
            </a:r>
            <a:r>
              <a:rPr lang="fr-FR" b="1" dirty="0">
                <a:solidFill>
                  <a:srgbClr val="00B050"/>
                </a:solidFill>
                <a:effectLst>
                  <a:outerShdw blurRad="38100" dist="38100" dir="2700000" algn="tl">
                    <a:srgbClr val="000000">
                      <a:alpha val="43137"/>
                    </a:srgbClr>
                  </a:outerShdw>
                </a:effectLst>
              </a:rPr>
              <a:t>contraindre un médecin à lui transmettre des informations couvertes par le secret, lorsque la personne concernée ou ses ayants droit s'y sont opposés </a:t>
            </a:r>
            <a:r>
              <a:rPr lang="fr-FR" b="1" dirty="0">
                <a:solidFill>
                  <a:srgbClr val="002060"/>
                </a:solidFill>
                <a:effectLst>
                  <a:outerShdw blurRad="38100" dist="38100" dir="2700000" algn="tl">
                    <a:srgbClr val="000000">
                      <a:alpha val="43137"/>
                    </a:srgbClr>
                  </a:outerShdw>
                </a:effectLst>
              </a:rPr>
              <a:t>; qu'il appartient alors au juge saisi sur le fond </a:t>
            </a:r>
            <a:r>
              <a:rPr lang="fr-FR" b="1" dirty="0">
                <a:solidFill>
                  <a:srgbClr val="00B050"/>
                </a:solidFill>
                <a:effectLst>
                  <a:outerShdw blurRad="38100" dist="38100" dir="2700000" algn="tl">
                    <a:srgbClr val="000000">
                      <a:alpha val="43137"/>
                    </a:srgbClr>
                  </a:outerShdw>
                </a:effectLst>
              </a:rPr>
              <a:t>d'apprécier si cette opposition tend à faire respecter un intérêt légitime ou à faire écarter un élément de preuve.."</a:t>
            </a:r>
          </a:p>
        </p:txBody>
      </p:sp>
    </p:spTree>
    <p:extLst>
      <p:ext uri="{BB962C8B-B14F-4D97-AF65-F5344CB8AC3E}">
        <p14:creationId xmlns:p14="http://schemas.microsoft.com/office/powerpoint/2010/main" val="4800444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F97C6F-442F-4536-8516-31E0C25BDE32}"/>
              </a:ext>
            </a:extLst>
          </p:cNvPr>
          <p:cNvSpPr>
            <a:spLocks noGrp="1"/>
          </p:cNvSpPr>
          <p:nvPr>
            <p:ph type="title"/>
          </p:nvPr>
        </p:nvSpPr>
        <p:spPr>
          <a:xfrm>
            <a:off x="677334" y="334101"/>
            <a:ext cx="10707202" cy="482537"/>
          </a:xfrm>
        </p:spPr>
        <p:txBody>
          <a:bodyPr>
            <a:normAutofit/>
          </a:bodyPr>
          <a:lstStyle/>
          <a:p>
            <a:pPr algn="l"/>
            <a:r>
              <a:rPr lang="fr-FR" sz="2400" b="1" dirty="0">
                <a:solidFill>
                  <a:srgbClr val="FF0000"/>
                </a:solidFill>
                <a:highlight>
                  <a:srgbClr val="FFFF00"/>
                </a:highlight>
              </a:rPr>
              <a:t>I- Chapitre 2 : la règlementation spécifique en faveur du patient</a:t>
            </a:r>
            <a:r>
              <a:rPr lang="fr-FR" sz="2400" dirty="0">
                <a:highlight>
                  <a:srgbClr val="FFFF00"/>
                </a:highlight>
              </a:rPr>
              <a:t>.</a:t>
            </a:r>
          </a:p>
        </p:txBody>
      </p:sp>
      <p:sp>
        <p:nvSpPr>
          <p:cNvPr id="3" name="Espace réservé du contenu 2">
            <a:extLst>
              <a:ext uri="{FF2B5EF4-FFF2-40B4-BE49-F238E27FC236}">
                <a16:creationId xmlns:a16="http://schemas.microsoft.com/office/drawing/2014/main" id="{93F341AD-00FA-4945-AAF3-0B4029A04D33}"/>
              </a:ext>
            </a:extLst>
          </p:cNvPr>
          <p:cNvSpPr>
            <a:spLocks noGrp="1"/>
          </p:cNvSpPr>
          <p:nvPr>
            <p:ph idx="1"/>
          </p:nvPr>
        </p:nvSpPr>
        <p:spPr>
          <a:xfrm>
            <a:off x="677334" y="1041009"/>
            <a:ext cx="8596668" cy="5000353"/>
          </a:xfrm>
        </p:spPr>
        <p:txBody>
          <a:bodyPr/>
          <a:lstStyle/>
          <a:p>
            <a:pPr algn="just"/>
            <a:r>
              <a:rPr lang="fr-FR" b="1" dirty="0">
                <a:solidFill>
                  <a:schemeClr val="tx1"/>
                </a:solidFill>
                <a:effectLst>
                  <a:outerShdw blurRad="38100" dist="38100" dir="2700000" algn="tl">
                    <a:srgbClr val="000000">
                      <a:alpha val="43137"/>
                    </a:srgbClr>
                  </a:outerShdw>
                </a:effectLst>
              </a:rPr>
              <a:t>A part </a:t>
            </a:r>
            <a:r>
              <a:rPr lang="fr-FR" b="1" dirty="0">
                <a:solidFill>
                  <a:srgbClr val="FF0000"/>
                </a:solidFill>
                <a:effectLst>
                  <a:outerShdw blurRad="38100" dist="38100" dir="2700000" algn="tl">
                    <a:srgbClr val="000000">
                      <a:alpha val="43137"/>
                    </a:srgbClr>
                  </a:outerShdw>
                </a:effectLst>
              </a:rPr>
              <a:t>le cas du patient qui peut jouir librement de ces droits</a:t>
            </a:r>
            <a:r>
              <a:rPr lang="fr-FR" b="1" dirty="0">
                <a:solidFill>
                  <a:schemeClr val="tx1"/>
                </a:solidFill>
                <a:effectLst>
                  <a:outerShdw blurRad="38100" dist="38100" dir="2700000" algn="tl">
                    <a:srgbClr val="000000">
                      <a:alpha val="43137"/>
                    </a:srgbClr>
                  </a:outerShdw>
                </a:effectLst>
              </a:rPr>
              <a:t>, il se trouve que </a:t>
            </a:r>
            <a:r>
              <a:rPr lang="fr-FR" b="1" dirty="0">
                <a:solidFill>
                  <a:schemeClr val="tx1"/>
                </a:solidFill>
                <a:effectLst>
                  <a:outerShdw blurRad="38100" dist="38100" dir="2700000" algn="tl">
                    <a:srgbClr val="000000">
                      <a:alpha val="43137"/>
                    </a:srgbClr>
                  </a:outerShdw>
                </a:effectLst>
                <a:highlight>
                  <a:srgbClr val="FFFF00"/>
                </a:highlight>
              </a:rPr>
              <a:t>certains sont privés de cet avantage à cause de leur âge</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maladie ou même statut juridique, allusion est faite aux mineurs, malades mentaux </a:t>
            </a:r>
            <a:r>
              <a:rPr lang="fr-FR" b="1" dirty="0">
                <a:solidFill>
                  <a:schemeClr val="tx1"/>
                </a:solidFill>
                <a:effectLst>
                  <a:outerShdw blurRad="38100" dist="38100" dir="2700000" algn="tl">
                    <a:srgbClr val="000000">
                      <a:alpha val="43137"/>
                    </a:srgbClr>
                  </a:outerShdw>
                </a:effectLst>
              </a:rPr>
              <a:t>ainsi </a:t>
            </a:r>
            <a:r>
              <a:rPr lang="fr-FR" b="1" dirty="0">
                <a:solidFill>
                  <a:schemeClr val="tx1"/>
                </a:solidFill>
                <a:effectLst>
                  <a:outerShdw blurRad="38100" dist="38100" dir="2700000" algn="tl">
                    <a:srgbClr val="000000">
                      <a:alpha val="43137"/>
                    </a:srgbClr>
                  </a:outerShdw>
                </a:effectLst>
                <a:highlight>
                  <a:srgbClr val="FFFF00"/>
                </a:highlight>
              </a:rPr>
              <a:t>que les prisonniers</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C'est pourquoi, </a:t>
            </a:r>
            <a:r>
              <a:rPr lang="fr-FR" b="1" dirty="0">
                <a:solidFill>
                  <a:srgbClr val="FF0000"/>
                </a:solidFill>
                <a:effectLst>
                  <a:outerShdw blurRad="38100" dist="38100" dir="2700000" algn="tl">
                    <a:srgbClr val="000000">
                      <a:alpha val="43137"/>
                    </a:srgbClr>
                  </a:outerShdw>
                </a:effectLst>
                <a:highlight>
                  <a:srgbClr val="FFFF00"/>
                </a:highlight>
              </a:rPr>
              <a:t>ces derniers sont soumis à une réglementation spécifique destinée à mieux protéger leur santé </a:t>
            </a:r>
            <a:r>
              <a:rPr lang="fr-FR" b="1" dirty="0">
                <a:solidFill>
                  <a:schemeClr val="tx1"/>
                </a:solidFill>
                <a:effectLst>
                  <a:outerShdw blurRad="38100" dist="38100" dir="2700000" algn="tl">
                    <a:srgbClr val="000000">
                      <a:alpha val="43137"/>
                    </a:srgbClr>
                  </a:outerShdw>
                </a:effectLst>
              </a:rPr>
              <a:t>à l'égard des activités aussi bien médicales que biomédicales au même titre que les patients ordinaires.</a:t>
            </a:r>
          </a:p>
        </p:txBody>
      </p:sp>
    </p:spTree>
    <p:extLst>
      <p:ext uri="{BB962C8B-B14F-4D97-AF65-F5344CB8AC3E}">
        <p14:creationId xmlns:p14="http://schemas.microsoft.com/office/powerpoint/2010/main" val="81171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EAF1E-2D52-48D3-86AD-9CAC7E7E46D1}"/>
              </a:ext>
            </a:extLst>
          </p:cNvPr>
          <p:cNvSpPr>
            <a:spLocks noGrp="1"/>
          </p:cNvSpPr>
          <p:nvPr>
            <p:ph type="title"/>
          </p:nvPr>
        </p:nvSpPr>
        <p:spPr>
          <a:xfrm>
            <a:off x="1295401" y="982133"/>
            <a:ext cx="9601197" cy="486450"/>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D1A762F7-75C3-4893-973C-526E9EC98E30}"/>
              </a:ext>
            </a:extLst>
          </p:cNvPr>
          <p:cNvSpPr>
            <a:spLocks noGrp="1"/>
          </p:cNvSpPr>
          <p:nvPr>
            <p:ph idx="1"/>
          </p:nvPr>
        </p:nvSpPr>
        <p:spPr>
          <a:xfrm>
            <a:off x="1295401" y="1690255"/>
            <a:ext cx="9601196" cy="5029200"/>
          </a:xfrm>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Par ailleurs, </a:t>
            </a:r>
          </a:p>
          <a:p>
            <a:pPr algn="just"/>
            <a:r>
              <a:rPr lang="fr-FR" b="1" dirty="0">
                <a:solidFill>
                  <a:srgbClr val="C00000"/>
                </a:solidFill>
                <a:effectLst>
                  <a:outerShdw blurRad="38100" dist="38100" dir="2700000" algn="tl">
                    <a:srgbClr val="000000">
                      <a:alpha val="43137"/>
                    </a:srgbClr>
                  </a:outerShdw>
                </a:effectLst>
              </a:rPr>
              <a:t>la dialectique patient-soignant </a:t>
            </a:r>
            <a:r>
              <a:rPr lang="fr-FR" dirty="0">
                <a:solidFill>
                  <a:schemeClr val="tx1"/>
                </a:solidFill>
              </a:rPr>
              <a:t>ne </a:t>
            </a:r>
            <a:r>
              <a:rPr lang="fr-FR" b="1" dirty="0">
                <a:solidFill>
                  <a:schemeClr val="tx1"/>
                </a:solidFill>
                <a:effectLst>
                  <a:outerShdw blurRad="38100" dist="38100" dir="2700000" algn="tl">
                    <a:srgbClr val="000000">
                      <a:alpha val="43137"/>
                    </a:srgbClr>
                  </a:outerShdw>
                </a:effectLst>
              </a:rPr>
              <a:t>peut pas reposer uniquement:</a:t>
            </a:r>
          </a:p>
          <a:p>
            <a:pPr algn="just">
              <a:buClr>
                <a:srgbClr val="002060"/>
              </a:buClr>
              <a:buSzPct val="142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highlight>
                  <a:srgbClr val="FFFF00"/>
                </a:highlight>
              </a:rPr>
              <a:t> sur des textes législatifs</a:t>
            </a:r>
            <a:r>
              <a:rPr lang="fr-FR" b="1" dirty="0">
                <a:solidFill>
                  <a:schemeClr val="tx1"/>
                </a:solidFill>
                <a:effectLst>
                  <a:outerShdw blurRad="38100" dist="38100" dir="2700000" algn="tl">
                    <a:srgbClr val="000000">
                      <a:alpha val="43137"/>
                    </a:srgbClr>
                  </a:outerShdw>
                </a:effectLst>
              </a:rPr>
              <a:t>.</a:t>
            </a:r>
            <a:r>
              <a:rPr lang="fr-FR" dirty="0">
                <a:solidFill>
                  <a:schemeClr val="tx1"/>
                </a:solidFill>
              </a:rPr>
              <a:t> </a:t>
            </a:r>
          </a:p>
          <a:p>
            <a:pPr algn="just">
              <a:buClr>
                <a:srgbClr val="002060"/>
              </a:buClr>
              <a:buSzPct val="142000"/>
              <a:buFont typeface="Wingdings" panose="05000000000000000000" pitchFamily="2" charset="2"/>
              <a:buChar char="Ü"/>
            </a:pPr>
            <a:r>
              <a:rPr lang="fr-FR" dirty="0">
                <a:solidFill>
                  <a:schemeClr val="tx1"/>
                </a:solidFill>
              </a:rPr>
              <a:t>Elle </a:t>
            </a:r>
            <a:r>
              <a:rPr lang="fr-FR" b="1" dirty="0">
                <a:solidFill>
                  <a:schemeClr val="tx1"/>
                </a:solidFill>
                <a:effectLst>
                  <a:outerShdw blurRad="38100" dist="38100" dir="2700000" algn="tl">
                    <a:srgbClr val="000000">
                      <a:alpha val="43137"/>
                    </a:srgbClr>
                  </a:outerShdw>
                </a:effectLst>
              </a:rPr>
              <a:t>s'inscrit en fait dans </a:t>
            </a:r>
            <a:r>
              <a:rPr lang="fr-FR" b="1" dirty="0">
                <a:solidFill>
                  <a:schemeClr val="tx1"/>
                </a:solidFill>
                <a:effectLst>
                  <a:outerShdw blurRad="38100" dist="38100" dir="2700000" algn="tl">
                    <a:srgbClr val="000000">
                      <a:alpha val="43137"/>
                    </a:srgbClr>
                  </a:outerShdw>
                </a:effectLst>
                <a:highlight>
                  <a:srgbClr val="FFFF00"/>
                </a:highlight>
              </a:rPr>
              <a:t>un long passé culturel </a:t>
            </a:r>
            <a:r>
              <a:rPr lang="fr-FR" b="1" dirty="0">
                <a:solidFill>
                  <a:schemeClr val="tx1"/>
                </a:solidFill>
                <a:effectLst>
                  <a:outerShdw blurRad="38100" dist="38100" dir="2700000" algn="tl">
                    <a:srgbClr val="000000">
                      <a:alpha val="43137"/>
                    </a:srgbClr>
                  </a:outerShdw>
                </a:effectLst>
              </a:rPr>
              <a:t>où </a:t>
            </a:r>
            <a:r>
              <a:rPr lang="fr-FR" b="1" dirty="0">
                <a:solidFill>
                  <a:schemeClr val="tx1"/>
                </a:solidFill>
                <a:effectLst>
                  <a:outerShdw blurRad="38100" dist="38100" dir="2700000" algn="tl">
                    <a:srgbClr val="000000">
                      <a:alpha val="43137"/>
                    </a:srgbClr>
                  </a:outerShdw>
                </a:effectLst>
                <a:highlight>
                  <a:srgbClr val="FFFF00"/>
                </a:highlight>
              </a:rPr>
              <a:t>le système sanitaire actuel prend ses racines. </a:t>
            </a:r>
          </a:p>
          <a:p>
            <a:pPr algn="just"/>
            <a:r>
              <a:rPr lang="fr-FR" dirty="0">
                <a:solidFill>
                  <a:schemeClr val="tx1"/>
                </a:solidFill>
                <a:effectLst>
                  <a:outerShdw blurRad="38100" dist="38100" dir="2700000" algn="tl">
                    <a:srgbClr val="000000">
                      <a:alpha val="43137"/>
                    </a:srgbClr>
                  </a:outerShdw>
                </a:effectLst>
              </a:rPr>
              <a:t>On en trouve sans doute </a:t>
            </a:r>
            <a:r>
              <a:rPr lang="fr-FR" b="1" dirty="0">
                <a:solidFill>
                  <a:schemeClr val="tx1"/>
                </a:solidFill>
              </a:rPr>
              <a:t>l'origine dans </a:t>
            </a:r>
            <a:r>
              <a:rPr lang="fr-FR" b="1" dirty="0">
                <a:solidFill>
                  <a:schemeClr val="tx1"/>
                </a:solidFill>
                <a:highlight>
                  <a:srgbClr val="FFFF00"/>
                </a:highlight>
              </a:rPr>
              <a:t>la conception Islamique qui a imprégné le système soignant à son début. </a:t>
            </a:r>
          </a:p>
          <a:p>
            <a:pPr algn="just"/>
            <a:r>
              <a:rPr lang="fr-FR" b="1" dirty="0">
                <a:solidFill>
                  <a:schemeClr val="tx1"/>
                </a:solidFill>
                <a:effectLst>
                  <a:outerShdw blurRad="38100" dist="38100" dir="2700000" algn="tl">
                    <a:srgbClr val="000000">
                      <a:alpha val="43137"/>
                    </a:srgbClr>
                  </a:outerShdw>
                </a:effectLst>
              </a:rPr>
              <a:t>Dans cette conception:</a:t>
            </a:r>
          </a:p>
          <a:p>
            <a:pPr algn="just">
              <a:buClr>
                <a:srgbClr val="066098"/>
              </a:buClr>
              <a:buSzPct val="113000"/>
              <a:buFont typeface="Wingdings" panose="05000000000000000000" pitchFamily="2" charset="2"/>
              <a:buChar char="Ø"/>
            </a:pPr>
            <a:r>
              <a:rPr lang="fr-FR" b="1" dirty="0">
                <a:solidFill>
                  <a:srgbClr val="C00000"/>
                </a:solidFill>
                <a:effectLst>
                  <a:outerShdw blurRad="38100" dist="38100" dir="2700000" algn="tl">
                    <a:srgbClr val="000000">
                      <a:alpha val="43137"/>
                    </a:srgbClr>
                  </a:outerShdw>
                </a:effectLst>
              </a:rPr>
              <a:t>la maladie est une épreuve voulue par </a:t>
            </a:r>
            <a:r>
              <a:rPr lang="fr-FR" b="1" dirty="0">
                <a:solidFill>
                  <a:schemeClr val="tx1"/>
                </a:solidFill>
                <a:effectLst>
                  <a:outerShdw blurRad="38100" dist="38100" dir="2700000" algn="tl">
                    <a:srgbClr val="000000">
                      <a:alpha val="43137"/>
                    </a:srgbClr>
                  </a:outerShdw>
                </a:effectLst>
              </a:rPr>
              <a:t>Dieu </a:t>
            </a:r>
            <a:r>
              <a:rPr lang="fr-FR" dirty="0">
                <a:solidFill>
                  <a:schemeClr val="tx1"/>
                </a:solidFill>
              </a:rPr>
              <a:t>pour </a:t>
            </a:r>
            <a:r>
              <a:rPr lang="fr-FR" b="1" dirty="0">
                <a:solidFill>
                  <a:schemeClr val="tx1"/>
                </a:solidFill>
                <a:effectLst>
                  <a:outerShdw blurRad="38100" dist="38100" dir="2700000" algn="tl">
                    <a:srgbClr val="000000">
                      <a:alpha val="43137"/>
                    </a:srgbClr>
                  </a:outerShdw>
                </a:effectLst>
              </a:rPr>
              <a:t>éprouver la foi de l'être humain,</a:t>
            </a:r>
            <a:r>
              <a:rPr lang="fr-FR" dirty="0">
                <a:solidFill>
                  <a:schemeClr val="tx1"/>
                </a:solidFill>
              </a:rPr>
              <a:t> </a:t>
            </a:r>
          </a:p>
          <a:p>
            <a:pPr algn="just">
              <a:buClr>
                <a:srgbClr val="066098"/>
              </a:buClr>
              <a:buSzPct val="113000"/>
              <a:buFont typeface="Wingdings" panose="05000000000000000000" pitchFamily="2" charset="2"/>
              <a:buChar char="Ø"/>
            </a:pPr>
            <a:r>
              <a:rPr lang="fr-FR" dirty="0">
                <a:solidFill>
                  <a:schemeClr val="tx1"/>
                </a:solidFill>
              </a:rPr>
              <a:t>voire </a:t>
            </a:r>
            <a:r>
              <a:rPr lang="fr-FR" b="1" dirty="0">
                <a:solidFill>
                  <a:schemeClr val="tx1"/>
                </a:solidFill>
                <a:effectLst>
                  <a:outerShdw blurRad="38100" dist="38100" dir="2700000" algn="tl">
                    <a:srgbClr val="000000">
                      <a:alpha val="43137"/>
                    </a:srgbClr>
                  </a:outerShdw>
                </a:effectLst>
              </a:rPr>
              <a:t>un châtiment pour des fautes passées. </a:t>
            </a:r>
          </a:p>
          <a:p>
            <a:pPr algn="just"/>
            <a:r>
              <a:rPr lang="fr-FR" dirty="0">
                <a:solidFill>
                  <a:schemeClr val="tx1"/>
                </a:solidFill>
              </a:rPr>
              <a:t>De ce fait, </a:t>
            </a:r>
            <a:r>
              <a:rPr lang="fr-FR" b="1" dirty="0">
                <a:solidFill>
                  <a:schemeClr val="tx1"/>
                </a:solidFill>
                <a:effectLst>
                  <a:outerShdw blurRad="38100" dist="38100" dir="2700000" algn="tl">
                    <a:srgbClr val="000000">
                      <a:alpha val="43137"/>
                    </a:srgbClr>
                  </a:outerShdw>
                </a:effectLst>
                <a:highlight>
                  <a:srgbClr val="FFFF00"/>
                </a:highlight>
              </a:rPr>
              <a:t>l'acceptation de la souffrance était légitime </a:t>
            </a:r>
            <a:r>
              <a:rPr lang="fr-FR" dirty="0">
                <a:solidFill>
                  <a:schemeClr val="tx1"/>
                </a:solidFill>
              </a:rPr>
              <a:t>et constituait </a:t>
            </a:r>
            <a:r>
              <a:rPr lang="fr-FR" b="1" dirty="0">
                <a:solidFill>
                  <a:schemeClr val="tx1"/>
                </a:solidFill>
                <a:effectLst>
                  <a:outerShdw blurRad="38100" dist="38100" dir="2700000" algn="tl">
                    <a:srgbClr val="000000">
                      <a:alpha val="43137"/>
                    </a:srgbClr>
                  </a:outerShdw>
                </a:effectLst>
                <a:highlight>
                  <a:srgbClr val="FFFF00"/>
                </a:highlight>
              </a:rPr>
              <a:t>une attitude de sublimation</a:t>
            </a:r>
            <a:r>
              <a:rPr lang="fr-FR" dirty="0">
                <a:solidFill>
                  <a:schemeClr val="tx1"/>
                </a:solidFill>
              </a:rPr>
              <a:t>, </a:t>
            </a:r>
            <a:r>
              <a:rPr lang="fr-FR" b="1" dirty="0">
                <a:solidFill>
                  <a:schemeClr val="tx1"/>
                </a:solidFill>
                <a:effectLst>
                  <a:outerShdw blurRad="38100" dist="38100" dir="2700000" algn="tl">
                    <a:srgbClr val="000000">
                      <a:alpha val="43137"/>
                    </a:srgbClr>
                  </a:outerShdw>
                </a:effectLst>
                <a:highlight>
                  <a:srgbClr val="FFFF00"/>
                </a:highlight>
              </a:rPr>
              <a:t>voire d'offrande. </a:t>
            </a:r>
          </a:p>
          <a:p>
            <a:pPr algn="just"/>
            <a:r>
              <a:rPr lang="fr-FR" b="1" dirty="0">
                <a:solidFill>
                  <a:schemeClr val="tx1"/>
                </a:solidFill>
                <a:effectLst>
                  <a:outerShdw blurRad="38100" dist="38100" dir="2700000" algn="tl">
                    <a:srgbClr val="000000">
                      <a:alpha val="43137"/>
                    </a:srgbClr>
                  </a:outerShdw>
                </a:effectLst>
              </a:rPr>
              <a:t>dans une telle conception, </a:t>
            </a:r>
            <a:r>
              <a:rPr lang="fr-FR" b="1" dirty="0">
                <a:solidFill>
                  <a:schemeClr val="tx1"/>
                </a:solidFill>
                <a:effectLst>
                  <a:outerShdw blurRad="38100" dist="38100" dir="2700000" algn="tl">
                    <a:srgbClr val="000000">
                      <a:alpha val="43137"/>
                    </a:srgbClr>
                  </a:outerShdw>
                </a:effectLst>
                <a:highlight>
                  <a:srgbClr val="FFFF00"/>
                </a:highlight>
              </a:rPr>
              <a:t>le malade soit un être égaré</a:t>
            </a:r>
            <a:r>
              <a:rPr lang="fr-FR" b="1" dirty="0">
                <a:solidFill>
                  <a:schemeClr val="tx1"/>
                </a:solidFill>
                <a:effectLst>
                  <a:outerShdw blurRad="38100" dist="38100" dir="2700000" algn="tl">
                    <a:srgbClr val="000000">
                      <a:alpha val="43137"/>
                    </a:srgbClr>
                  </a:outerShdw>
                </a:effectLst>
              </a:rPr>
              <a:t>, </a:t>
            </a:r>
            <a:r>
              <a:rPr lang="fr-FR" dirty="0">
                <a:solidFill>
                  <a:schemeClr val="tx1"/>
                </a:solidFill>
              </a:rPr>
              <a:t>non </a:t>
            </a:r>
            <a:r>
              <a:rPr lang="fr-FR" b="1" u="sng" dirty="0">
                <a:solidFill>
                  <a:schemeClr val="tx1"/>
                </a:solidFill>
                <a:effectLst>
                  <a:outerShdw blurRad="38100" dist="38100" dir="2700000" algn="tl">
                    <a:srgbClr val="000000">
                      <a:alpha val="43137"/>
                    </a:srgbClr>
                  </a:outerShdw>
                </a:effectLst>
              </a:rPr>
              <a:t>seulement en raison de sa souffrance physique mais aussi en raison de </a:t>
            </a:r>
            <a:r>
              <a:rPr lang="fr-FR" b="1" u="sng" dirty="0">
                <a:solidFill>
                  <a:schemeClr val="tx1"/>
                </a:solidFill>
                <a:effectLst>
                  <a:outerShdw blurRad="38100" dist="38100" dir="2700000" algn="tl">
                    <a:srgbClr val="000000">
                      <a:alpha val="43137"/>
                    </a:srgbClr>
                  </a:outerShdw>
                </a:effectLst>
                <a:highlight>
                  <a:srgbClr val="FFFF00"/>
                </a:highlight>
              </a:rPr>
              <a:t>sa pathologie de l'âme.</a:t>
            </a:r>
          </a:p>
          <a:p>
            <a:endParaRPr lang="fr-FR" dirty="0"/>
          </a:p>
        </p:txBody>
      </p:sp>
    </p:spTree>
    <p:extLst>
      <p:ext uri="{BB962C8B-B14F-4D97-AF65-F5344CB8AC3E}">
        <p14:creationId xmlns:p14="http://schemas.microsoft.com/office/powerpoint/2010/main" val="34084114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338FC-FEE9-45A3-A4D5-2A75CD845519}"/>
              </a:ext>
            </a:extLst>
          </p:cNvPr>
          <p:cNvSpPr>
            <a:spLocks noGrp="1"/>
          </p:cNvSpPr>
          <p:nvPr>
            <p:ph type="title"/>
          </p:nvPr>
        </p:nvSpPr>
        <p:spPr>
          <a:xfrm>
            <a:off x="677334" y="609600"/>
            <a:ext cx="8596668" cy="515815"/>
          </a:xfrm>
        </p:spPr>
        <p:txBody>
          <a:bodyPr>
            <a:normAutofit/>
          </a:bodyPr>
          <a:lstStyle/>
          <a:p>
            <a:r>
              <a:rPr lang="fr-FR" sz="2400" b="1" dirty="0">
                <a:solidFill>
                  <a:srgbClr val="FF0000"/>
                </a:solidFill>
                <a:highlight>
                  <a:srgbClr val="00FFFF"/>
                </a:highlight>
              </a:rPr>
              <a:t>Section 1 : le statut des patients particuliers.</a:t>
            </a:r>
          </a:p>
        </p:txBody>
      </p:sp>
      <p:sp>
        <p:nvSpPr>
          <p:cNvPr id="3" name="Espace réservé du contenu 2">
            <a:extLst>
              <a:ext uri="{FF2B5EF4-FFF2-40B4-BE49-F238E27FC236}">
                <a16:creationId xmlns:a16="http://schemas.microsoft.com/office/drawing/2014/main" id="{5FB200F1-628E-4094-AB88-B6CEFA421802}"/>
              </a:ext>
            </a:extLst>
          </p:cNvPr>
          <p:cNvSpPr>
            <a:spLocks noGrp="1"/>
          </p:cNvSpPr>
          <p:nvPr>
            <p:ph idx="1"/>
          </p:nvPr>
        </p:nvSpPr>
        <p:spPr>
          <a:xfrm>
            <a:off x="677334" y="1125415"/>
            <a:ext cx="8596668" cy="5570807"/>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Il s'agit respectivement </a:t>
            </a:r>
            <a:r>
              <a:rPr lang="fr-FR" b="1" dirty="0">
                <a:solidFill>
                  <a:srgbClr val="FF0000"/>
                </a:solidFill>
                <a:effectLst>
                  <a:outerShdw blurRad="38100" dist="38100" dir="2700000" algn="tl">
                    <a:srgbClr val="000000">
                      <a:alpha val="43137"/>
                    </a:srgbClr>
                  </a:outerShdw>
                </a:effectLst>
              </a:rPr>
              <a:t>des mineurs, les malades mentaux</a:t>
            </a:r>
            <a:r>
              <a:rPr lang="fr-FR" b="1" dirty="0">
                <a:solidFill>
                  <a:schemeClr val="tx1"/>
                </a:solidFill>
                <a:effectLst>
                  <a:outerShdw blurRad="38100" dist="38100" dir="2700000" algn="tl">
                    <a:srgbClr val="000000">
                      <a:alpha val="43137"/>
                    </a:srgbClr>
                  </a:outerShdw>
                </a:effectLst>
              </a:rPr>
              <a:t>, ainsi que les </a:t>
            </a:r>
            <a:r>
              <a:rPr lang="fr-FR" b="1" dirty="0">
                <a:solidFill>
                  <a:srgbClr val="FF0000"/>
                </a:solidFill>
                <a:effectLst>
                  <a:outerShdw blurRad="38100" dist="38100" dir="2700000" algn="tl">
                    <a:srgbClr val="000000">
                      <a:alpha val="43137"/>
                    </a:srgbClr>
                  </a:outerShdw>
                </a:effectLst>
              </a:rPr>
              <a:t>prisonniers,</a:t>
            </a:r>
            <a:r>
              <a:rPr lang="fr-FR" b="1" dirty="0">
                <a:solidFill>
                  <a:schemeClr val="tx1"/>
                </a:solidFill>
                <a:effectLst>
                  <a:outerShdw blurRad="38100" dist="38100" dir="2700000" algn="tl">
                    <a:srgbClr val="000000">
                      <a:alpha val="43137"/>
                    </a:srgbClr>
                  </a:outerShdw>
                </a:effectLst>
              </a:rPr>
              <a:t> dans la mesure où leur capacité et faculté de prendre des décisions </a:t>
            </a:r>
            <a:r>
              <a:rPr lang="fr-FR" b="1" dirty="0">
                <a:solidFill>
                  <a:srgbClr val="FF0000"/>
                </a:solidFill>
                <a:effectLst>
                  <a:outerShdw blurRad="38100" dist="38100" dir="2700000" algn="tl">
                    <a:srgbClr val="000000">
                      <a:alpha val="43137"/>
                    </a:srgbClr>
                  </a:outerShdw>
                </a:effectLst>
                <a:highlight>
                  <a:srgbClr val="FFFF00"/>
                </a:highlight>
              </a:rPr>
              <a:t>touchant leur santé se trouvent altérées par leur statut social</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2662087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D627C-D8F7-4EE8-A5BA-1AE81560200A}"/>
              </a:ext>
            </a:extLst>
          </p:cNvPr>
          <p:cNvSpPr>
            <a:spLocks noGrp="1"/>
          </p:cNvSpPr>
          <p:nvPr>
            <p:ph type="title"/>
          </p:nvPr>
        </p:nvSpPr>
        <p:spPr>
          <a:xfrm>
            <a:off x="677334" y="609600"/>
            <a:ext cx="8596668" cy="825305"/>
          </a:xfrm>
        </p:spPr>
        <p:txBody>
          <a:bodyPr>
            <a:normAutofit fontScale="90000"/>
          </a:bodyPr>
          <a:lstStyle/>
          <a:p>
            <a:r>
              <a:rPr lang="fr-FR" b="1" dirty="0">
                <a:solidFill>
                  <a:srgbClr val="FF0000"/>
                </a:solidFill>
                <a:effectLst>
                  <a:outerShdw blurRad="38100" dist="38100" dir="2700000" algn="tl">
                    <a:srgbClr val="000000">
                      <a:alpha val="43137"/>
                    </a:srgbClr>
                  </a:outerShdw>
                </a:effectLst>
              </a:rPr>
              <a:t>les mineurs.</a:t>
            </a:r>
            <a:br>
              <a:rPr lang="fr-FR" b="1" dirty="0">
                <a:solidFill>
                  <a:srgbClr val="002060"/>
                </a:solidFill>
              </a:rPr>
            </a:br>
            <a:endParaRPr lang="fr-FR" b="1" dirty="0">
              <a:solidFill>
                <a:srgbClr val="002060"/>
              </a:solidFill>
            </a:endParaRPr>
          </a:p>
        </p:txBody>
      </p:sp>
      <p:sp>
        <p:nvSpPr>
          <p:cNvPr id="3" name="Espace réservé du contenu 2">
            <a:extLst>
              <a:ext uri="{FF2B5EF4-FFF2-40B4-BE49-F238E27FC236}">
                <a16:creationId xmlns:a16="http://schemas.microsoft.com/office/drawing/2014/main" id="{17FA64F1-5E7F-4141-AC90-3B1687D9A62D}"/>
              </a:ext>
            </a:extLst>
          </p:cNvPr>
          <p:cNvSpPr>
            <a:spLocks noGrp="1"/>
          </p:cNvSpPr>
          <p:nvPr>
            <p:ph idx="1"/>
          </p:nvPr>
        </p:nvSpPr>
        <p:spPr>
          <a:xfrm>
            <a:off x="677334" y="1336431"/>
            <a:ext cx="8596668" cy="4704931"/>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S'il est capable d'être sujet de droit </a:t>
            </a:r>
            <a:r>
              <a:rPr lang="fr-FR" b="1" dirty="0">
                <a:solidFill>
                  <a:schemeClr val="tx1"/>
                </a:solidFill>
                <a:effectLst>
                  <a:outerShdw blurRad="38100" dist="38100" dir="2700000" algn="tl">
                    <a:srgbClr val="000000">
                      <a:alpha val="43137"/>
                    </a:srgbClr>
                  </a:outerShdw>
                </a:effectLst>
                <a:highlight>
                  <a:srgbClr val="00FFFF"/>
                </a:highlight>
              </a:rPr>
              <a:t>(capacité de jouissance</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FF"/>
                </a:highlight>
              </a:rPr>
              <a:t>il est atteint d'une incapacité d'exercice totale</a:t>
            </a:r>
            <a:r>
              <a:rPr lang="fr-FR" b="1" dirty="0">
                <a:solidFill>
                  <a:schemeClr val="tx1"/>
                </a:solidFill>
                <a:effectLst>
                  <a:outerShdw blurRad="38100" dist="38100" dir="2700000" algn="tl">
                    <a:srgbClr val="000000">
                      <a:alpha val="43137"/>
                    </a:srgbClr>
                  </a:outerShdw>
                </a:effectLst>
              </a:rPr>
              <a:t>. c 'est que, n' étant pas assez formé à l'usage de la raison, </a:t>
            </a:r>
            <a:r>
              <a:rPr lang="fr-FR" b="1" dirty="0">
                <a:solidFill>
                  <a:srgbClr val="FF0000"/>
                </a:solidFill>
                <a:effectLst>
                  <a:outerShdw blurRad="38100" dist="38100" dir="2700000" algn="tl">
                    <a:srgbClr val="000000">
                      <a:alpha val="43137"/>
                    </a:srgbClr>
                  </a:outerShdw>
                </a:effectLst>
              </a:rPr>
              <a:t>il ne peut pas plus que l'aliéné émettre de volonté juridique, de volonté qui soit prise en considération par le droit</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Autrement dit, la capacité contractuelle du mineur est mise en cause ce qui entraîne </a:t>
            </a:r>
            <a:r>
              <a:rPr lang="fr-FR" b="1" dirty="0">
                <a:solidFill>
                  <a:srgbClr val="FF0000"/>
                </a:solidFill>
                <a:effectLst>
                  <a:outerShdw blurRad="38100" dist="38100" dir="2700000" algn="tl">
                    <a:srgbClr val="000000">
                      <a:alpha val="43137"/>
                    </a:srgbClr>
                  </a:outerShdw>
                </a:effectLst>
              </a:rPr>
              <a:t>l'intervention de son représentant légal </a:t>
            </a:r>
            <a:r>
              <a:rPr lang="fr-FR" b="1" dirty="0">
                <a:solidFill>
                  <a:schemeClr val="tx1"/>
                </a:solidFill>
                <a:effectLst>
                  <a:outerShdw blurRad="38100" dist="38100" dir="2700000" algn="tl">
                    <a:srgbClr val="000000">
                      <a:alpha val="43137"/>
                    </a:srgbClr>
                  </a:outerShdw>
                </a:effectLst>
              </a:rPr>
              <a:t>pour </a:t>
            </a:r>
            <a:r>
              <a:rPr lang="fr-FR" b="1" u="sng" dirty="0">
                <a:solidFill>
                  <a:srgbClr val="FF0000"/>
                </a:solidFill>
                <a:effectLst>
                  <a:outerShdw blurRad="38100" dist="38100" dir="2700000" algn="tl">
                    <a:srgbClr val="000000">
                      <a:alpha val="43137"/>
                    </a:srgbClr>
                  </a:outerShdw>
                </a:effectLst>
              </a:rPr>
              <a:t>prendre les décisions concernant sa santé à sa place </a:t>
            </a:r>
            <a:r>
              <a:rPr lang="fr-FR" b="1" dirty="0">
                <a:solidFill>
                  <a:schemeClr val="tx1"/>
                </a:solidFill>
                <a:effectLst>
                  <a:outerShdw blurRad="38100" dist="38100" dir="2700000" algn="tl">
                    <a:srgbClr val="000000">
                      <a:alpha val="43137"/>
                    </a:srgbClr>
                  </a:outerShdw>
                </a:effectLst>
              </a:rPr>
              <a:t>.</a:t>
            </a:r>
          </a:p>
          <a:p>
            <a:endParaRPr lang="fr-FR" dirty="0"/>
          </a:p>
        </p:txBody>
      </p:sp>
    </p:spTree>
    <p:extLst>
      <p:ext uri="{BB962C8B-B14F-4D97-AF65-F5344CB8AC3E}">
        <p14:creationId xmlns:p14="http://schemas.microsoft.com/office/powerpoint/2010/main" val="9456907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2E8ED-89CA-4E1A-A6D1-0EA83A515B17}"/>
              </a:ext>
            </a:extLst>
          </p:cNvPr>
          <p:cNvSpPr>
            <a:spLocks noGrp="1"/>
          </p:cNvSpPr>
          <p:nvPr>
            <p:ph type="title"/>
          </p:nvPr>
        </p:nvSpPr>
        <p:spPr/>
        <p:txBody>
          <a:bodyPr>
            <a:normAutofit/>
          </a:bodyPr>
          <a:lstStyle/>
          <a:p>
            <a:r>
              <a:rPr lang="fr-FR" b="1" dirty="0">
                <a:solidFill>
                  <a:schemeClr val="tx1"/>
                </a:solidFill>
                <a:highlight>
                  <a:srgbClr val="00FFFF"/>
                </a:highlight>
              </a:rPr>
              <a:t>la capacité contractuelle du mineur.</a:t>
            </a:r>
          </a:p>
        </p:txBody>
      </p:sp>
      <p:sp>
        <p:nvSpPr>
          <p:cNvPr id="3" name="Espace réservé du contenu 2">
            <a:extLst>
              <a:ext uri="{FF2B5EF4-FFF2-40B4-BE49-F238E27FC236}">
                <a16:creationId xmlns:a16="http://schemas.microsoft.com/office/drawing/2014/main" id="{7F2669DD-26CB-4709-BF8D-E59D27A7CF38}"/>
              </a:ext>
            </a:extLst>
          </p:cNvPr>
          <p:cNvSpPr>
            <a:spLocks noGrp="1"/>
          </p:cNvSpPr>
          <p:nvPr>
            <p:ph idx="1"/>
          </p:nvPr>
        </p:nvSpPr>
        <p:spPr>
          <a:xfrm>
            <a:off x="677334" y="1294229"/>
            <a:ext cx="8596668" cy="5331654"/>
          </a:xfrm>
        </p:spPr>
        <p:txBody>
          <a:bodyPr>
            <a:normAutofit fontScale="92500" lnSpcReduction="10000"/>
          </a:bodyPr>
          <a:lstStyle/>
          <a:p>
            <a:pPr algn="just"/>
            <a:r>
              <a:rPr lang="fr-FR" b="1" dirty="0">
                <a:solidFill>
                  <a:schemeClr val="tx1"/>
                </a:solidFill>
                <a:effectLst>
                  <a:outerShdw blurRad="38100" dist="38100" dir="2700000" algn="tl">
                    <a:srgbClr val="000000">
                      <a:alpha val="43137"/>
                    </a:srgbClr>
                  </a:outerShdw>
                </a:effectLst>
              </a:rPr>
              <a:t>Dans le cadre de l'activité médicale, </a:t>
            </a:r>
            <a:r>
              <a:rPr lang="fr-FR" b="1" dirty="0">
                <a:solidFill>
                  <a:srgbClr val="FF0000"/>
                </a:solidFill>
                <a:effectLst>
                  <a:outerShdw blurRad="38100" dist="38100" dir="2700000" algn="tl">
                    <a:srgbClr val="000000">
                      <a:alpha val="43137"/>
                    </a:srgbClr>
                  </a:outerShdw>
                </a:effectLst>
              </a:rPr>
              <a:t>la relation qui lie le praticien à son patient est liée par un contrat dit contrat médical</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La </a:t>
            </a:r>
            <a:r>
              <a:rPr lang="fr-FR" b="1" dirty="0">
                <a:solidFill>
                  <a:srgbClr val="FF0000"/>
                </a:solidFill>
                <a:effectLst>
                  <a:outerShdw blurRad="38100" dist="38100" dir="2700000" algn="tl">
                    <a:srgbClr val="000000">
                      <a:alpha val="43137"/>
                    </a:srgbClr>
                  </a:outerShdw>
                </a:effectLst>
              </a:rPr>
              <a:t>validité dudit contrat est soumise au respect des conditions générales posées par le code des obligations et des contrats</a:t>
            </a:r>
            <a:r>
              <a:rPr lang="fr-FR" b="1" dirty="0">
                <a:solidFill>
                  <a:schemeClr val="tx1"/>
                </a:solidFill>
                <a:effectLst>
                  <a:outerShdw blurRad="38100" dist="38100" dir="2700000" algn="tl">
                    <a:srgbClr val="000000">
                      <a:alpha val="43137"/>
                    </a:srgbClr>
                  </a:outerShdw>
                </a:effectLst>
              </a:rPr>
              <a:t>, notamment celles relatives </a:t>
            </a:r>
            <a:r>
              <a:rPr lang="fr-FR" b="1" dirty="0">
                <a:solidFill>
                  <a:srgbClr val="FF0000"/>
                </a:solidFill>
                <a:effectLst>
                  <a:outerShdw blurRad="38100" dist="38100" dir="2700000" algn="tl">
                    <a:srgbClr val="000000">
                      <a:alpha val="43137"/>
                    </a:srgbClr>
                  </a:outerShdw>
                </a:effectLst>
              </a:rPr>
              <a:t>à la capacité.</a:t>
            </a:r>
            <a:r>
              <a:rPr lang="fr-FR" b="1" dirty="0">
                <a:solidFill>
                  <a:schemeClr val="tx1"/>
                </a:solidFill>
                <a:effectLst>
                  <a:outerShdw blurRad="38100" dist="38100" dir="2700000" algn="tl">
                    <a:srgbClr val="000000">
                      <a:alpha val="43137"/>
                    </a:srgbClr>
                  </a:outerShdw>
                </a:effectLst>
              </a:rPr>
              <a:t> </a:t>
            </a:r>
            <a:r>
              <a:rPr lang="fr-FR" b="1" dirty="0">
                <a:solidFill>
                  <a:srgbClr val="C00000"/>
                </a:solidFill>
                <a:effectLst>
                  <a:outerShdw blurRad="38100" dist="38100" dir="2700000" algn="tl">
                    <a:srgbClr val="000000">
                      <a:alpha val="43137"/>
                    </a:srgbClr>
                  </a:outerShdw>
                </a:effectLst>
                <a:highlight>
                  <a:srgbClr val="FFFF00"/>
                </a:highlight>
              </a:rPr>
              <a:t>L'article 2 du D.O.C énonce </a:t>
            </a:r>
            <a:r>
              <a:rPr lang="fr-FR" b="1" dirty="0">
                <a:solidFill>
                  <a:srgbClr val="0070C0"/>
                </a:solidFill>
                <a:effectLst>
                  <a:outerShdw blurRad="38100" dist="38100" dir="2700000" algn="tl">
                    <a:srgbClr val="000000">
                      <a:alpha val="43137"/>
                    </a:srgbClr>
                  </a:outerShdw>
                </a:effectLst>
              </a:rPr>
              <a:t>:« les éléments nécessaires pour valider des obligations qui dérivent d 'une déclaration de volonté sont : la capacité de s 'obliger...».</a:t>
            </a:r>
          </a:p>
          <a:p>
            <a:r>
              <a:rPr lang="fr-FR" b="1" dirty="0">
                <a:solidFill>
                  <a:schemeClr val="tx1"/>
                </a:solidFill>
                <a:effectLst>
                  <a:outerShdw blurRad="38100" dist="38100" dir="2700000" algn="tl">
                    <a:srgbClr val="000000">
                      <a:alpha val="43137"/>
                    </a:srgbClr>
                  </a:outerShdw>
                </a:effectLst>
              </a:rPr>
              <a:t>Ceci dit, </a:t>
            </a:r>
            <a:r>
              <a:rPr lang="fr-FR" b="1" dirty="0">
                <a:solidFill>
                  <a:srgbClr val="0070C0"/>
                </a:solidFill>
                <a:effectLst>
                  <a:outerShdw blurRad="38100" dist="38100" dir="2700000" algn="tl">
                    <a:srgbClr val="000000">
                      <a:alpha val="43137"/>
                    </a:srgbClr>
                  </a:outerShdw>
                </a:effectLst>
              </a:rPr>
              <a:t>le mineur qui a contracté avec un médecin pour subir un acte médical ou chirurgical (avortement, chirurgie esthétique...), sans l'autorisation de son autorité parental, tuteur ou curateur, n 'est obligé à raison des engagements pris par lui et peut en demander la rescision sauf si son représentant légal valide cette obligation </a:t>
            </a:r>
            <a:r>
              <a:rPr lang="fr-FR" b="1" dirty="0">
                <a:solidFill>
                  <a:schemeClr val="tx1"/>
                </a:solidFill>
                <a:effectLst>
                  <a:outerShdw blurRad="38100" dist="38100" dir="2700000" algn="tl">
                    <a:srgbClr val="000000">
                      <a:alpha val="43137"/>
                    </a:srgbClr>
                  </a:outerShdw>
                </a:effectLst>
              </a:rPr>
              <a:t>par son approbation, tel qu'il ressort de </a:t>
            </a:r>
            <a:r>
              <a:rPr lang="fr-FR" b="1" dirty="0">
                <a:solidFill>
                  <a:srgbClr val="0070C0"/>
                </a:solidFill>
                <a:effectLst>
                  <a:outerShdw blurRad="38100" dist="38100" dir="2700000" algn="tl">
                    <a:srgbClr val="000000">
                      <a:alpha val="43137"/>
                    </a:srgbClr>
                  </a:outerShdw>
                </a:effectLst>
                <a:highlight>
                  <a:srgbClr val="FFFF00"/>
                </a:highlight>
              </a:rPr>
              <a:t>l'article 4 du dahir des obligations et des contrats.</a:t>
            </a:r>
          </a:p>
          <a:p>
            <a:r>
              <a:rPr lang="fr-FR" b="1" dirty="0">
                <a:solidFill>
                  <a:schemeClr val="tx1"/>
                </a:solidFill>
                <a:effectLst>
                  <a:outerShdw blurRad="38100" dist="38100" dir="2700000" algn="tl">
                    <a:srgbClr val="000000">
                      <a:alpha val="43137"/>
                    </a:srgbClr>
                  </a:outerShdw>
                </a:effectLst>
              </a:rPr>
              <a:t>Toutefois</a:t>
            </a:r>
            <a:r>
              <a:rPr lang="fr-FR" b="1" dirty="0">
                <a:solidFill>
                  <a:schemeClr val="tx1"/>
                </a:solidFill>
                <a:effectLst>
                  <a:outerShdw blurRad="38100" dist="38100" dir="2700000" algn="tl">
                    <a:srgbClr val="000000">
                      <a:alpha val="43137"/>
                    </a:srgbClr>
                  </a:outerShdw>
                </a:effectLst>
                <a:highlight>
                  <a:srgbClr val="FFFF00"/>
                </a:highlight>
              </a:rPr>
              <a:t>, appelé d'urgence auprès d'un mineur et lorsqu'il est impossible de recueillir en temps utile le consentement de son représentant légal, le médecin doit user immédiatement de toutes ses connaissances et de tous les moyens dont il dispose pour parer au danger menaçant</a:t>
            </a:r>
            <a:r>
              <a:rPr lang="fr-FR" b="1" dirty="0">
                <a:solidFill>
                  <a:schemeClr val="tx1"/>
                </a:solidFill>
                <a:effectLst>
                  <a:outerShdw blurRad="38100" dist="38100" dir="2700000" algn="tl">
                    <a:srgbClr val="000000">
                      <a:alpha val="43137"/>
                    </a:srgbClr>
                  </a:outerShdw>
                </a:effectLst>
              </a:rPr>
              <a:t>. Il </a:t>
            </a:r>
            <a:r>
              <a:rPr lang="fr-FR" b="1" dirty="0">
                <a:solidFill>
                  <a:srgbClr val="0070C0"/>
                </a:solidFill>
                <a:effectLst>
                  <a:outerShdw blurRad="38100" dist="38100" dir="2700000" algn="tl">
                    <a:srgbClr val="000000">
                      <a:alpha val="43137"/>
                    </a:srgbClr>
                  </a:outerShdw>
                </a:effectLst>
              </a:rPr>
              <a:t>ne peut cesser ses soins qu'après que tout danger est écarté ou tout secours inutile ou après avoir confié le malade aux soins d'un confrère</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0126427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F5E968-EAB1-4A7E-911E-FFFFCBCF3776}"/>
              </a:ext>
            </a:extLst>
          </p:cNvPr>
          <p:cNvSpPr>
            <a:spLocks noGrp="1"/>
          </p:cNvSpPr>
          <p:nvPr>
            <p:ph type="title"/>
          </p:nvPr>
        </p:nvSpPr>
        <p:spPr>
          <a:xfrm>
            <a:off x="677334" y="609600"/>
            <a:ext cx="8596668" cy="55801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ECB69F01-A96B-43EE-8745-48592E600C36}"/>
              </a:ext>
            </a:extLst>
          </p:cNvPr>
          <p:cNvSpPr>
            <a:spLocks noGrp="1"/>
          </p:cNvSpPr>
          <p:nvPr>
            <p:ph idx="1"/>
          </p:nvPr>
        </p:nvSpPr>
        <p:spPr>
          <a:xfrm>
            <a:off x="677334" y="1322363"/>
            <a:ext cx="8596668" cy="5247249"/>
          </a:xfrm>
        </p:spPr>
        <p:txBody>
          <a:bodyPr>
            <a:normAutofit/>
          </a:bodyPr>
          <a:lstStyle/>
          <a:p>
            <a:pPr algn="just"/>
            <a:r>
              <a:rPr lang="fr-FR" b="1" dirty="0">
                <a:solidFill>
                  <a:srgbClr val="C00000"/>
                </a:solidFill>
                <a:effectLst>
                  <a:outerShdw blurRad="38100" dist="38100" dir="2700000" algn="tl">
                    <a:srgbClr val="000000">
                      <a:alpha val="43137"/>
                    </a:srgbClr>
                  </a:outerShdw>
                </a:effectLst>
              </a:rPr>
              <a:t>L'article 32 </a:t>
            </a:r>
            <a:r>
              <a:rPr lang="fr-FR" b="1" dirty="0">
                <a:solidFill>
                  <a:schemeClr val="tx1"/>
                </a:solidFill>
                <a:effectLst>
                  <a:outerShdw blurRad="38100" dist="38100" dir="2700000" algn="tl">
                    <a:srgbClr val="000000">
                      <a:alpha val="43137"/>
                    </a:srgbClr>
                  </a:outerShdw>
                </a:effectLst>
              </a:rPr>
              <a:t>du code de </a:t>
            </a:r>
            <a:r>
              <a:rPr lang="fr-FR" b="1" dirty="0">
                <a:solidFill>
                  <a:schemeClr val="tx1"/>
                </a:solidFill>
                <a:effectLst>
                  <a:outerShdw blurRad="38100" dist="38100" dir="2700000" algn="tl">
                    <a:srgbClr val="000000">
                      <a:alpha val="43137"/>
                    </a:srgbClr>
                  </a:outerShdw>
                </a:effectLst>
                <a:highlight>
                  <a:srgbClr val="FF0000"/>
                </a:highlight>
              </a:rPr>
              <a:t>déontologie</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00"/>
                </a:highlight>
              </a:rPr>
              <a:t>médicale marocain</a:t>
            </a:r>
            <a:r>
              <a:rPr lang="fr-FR" b="1" dirty="0">
                <a:solidFill>
                  <a:schemeClr val="tx1"/>
                </a:solidFill>
                <a:effectLst>
                  <a:outerShdw blurRad="38100" dist="38100" dir="2700000" algn="tl">
                    <a:srgbClr val="000000">
                      <a:alpha val="43137"/>
                    </a:srgbClr>
                  </a:outerShdw>
                </a:effectLst>
              </a:rPr>
              <a:t> ajoute qu'en </a:t>
            </a:r>
            <a:r>
              <a:rPr lang="fr-FR" b="1" dirty="0">
                <a:solidFill>
                  <a:srgbClr val="C00000"/>
                </a:solidFill>
                <a:effectLst>
                  <a:outerShdw blurRad="38100" dist="38100" dir="2700000" algn="tl">
                    <a:srgbClr val="000000">
                      <a:alpha val="43137"/>
                    </a:srgbClr>
                  </a:outerShdw>
                </a:effectLst>
                <a:highlight>
                  <a:srgbClr val="FFFF00"/>
                </a:highlight>
              </a:rPr>
              <a:t>cas d'indication d'avortement thérapeutique</a:t>
            </a:r>
            <a:r>
              <a:rPr lang="fr-FR" b="1" dirty="0">
                <a:solidFill>
                  <a:schemeClr val="tx1"/>
                </a:solidFill>
                <a:effectLst>
                  <a:outerShdw blurRad="38100" dist="38100" dir="2700000" algn="tl">
                    <a:srgbClr val="000000">
                      <a:alpha val="43137"/>
                    </a:srgbClr>
                  </a:outerShdw>
                </a:effectLst>
              </a:rPr>
              <a:t> et </a:t>
            </a:r>
            <a:r>
              <a:rPr lang="fr-FR" b="1" dirty="0">
                <a:solidFill>
                  <a:srgbClr val="C00000"/>
                </a:solidFill>
                <a:effectLst>
                  <a:outerShdw blurRad="38100" dist="38100" dir="2700000" algn="tl">
                    <a:srgbClr val="000000">
                      <a:alpha val="43137"/>
                    </a:srgbClr>
                  </a:outerShdw>
                </a:effectLst>
                <a:highlight>
                  <a:srgbClr val="FFFF00"/>
                </a:highlight>
              </a:rPr>
              <a:t>hors le cas d'extrême urgence</a:t>
            </a:r>
            <a:r>
              <a:rPr lang="fr-FR" b="1" dirty="0">
                <a:solidFill>
                  <a:schemeClr val="tx1"/>
                </a:solidFill>
                <a:effectLst>
                  <a:outerShdw blurRad="38100" dist="38100" dir="2700000" algn="tl">
                    <a:srgbClr val="000000">
                      <a:alpha val="43137"/>
                    </a:srgbClr>
                  </a:outerShdw>
                </a:effectLst>
              </a:rPr>
              <a:t>, si le </a:t>
            </a:r>
            <a:r>
              <a:rPr lang="fr-FR" b="1" dirty="0">
                <a:solidFill>
                  <a:srgbClr val="C00000"/>
                </a:solidFill>
                <a:effectLst>
                  <a:outerShdw blurRad="38100" dist="38100" dir="2700000" algn="tl">
                    <a:srgbClr val="000000">
                      <a:alpha val="43137"/>
                    </a:srgbClr>
                  </a:outerShdw>
                </a:effectLst>
              </a:rPr>
              <a:t>médecin sait que la malade consentante est mineure</a:t>
            </a:r>
            <a:r>
              <a:rPr lang="fr-FR" b="1" dirty="0">
                <a:solidFill>
                  <a:schemeClr val="tx1"/>
                </a:solidFill>
                <a:effectLst>
                  <a:outerShdw blurRad="38100" dist="38100" dir="2700000" algn="tl">
                    <a:srgbClr val="000000">
                      <a:alpha val="43137"/>
                    </a:srgbClr>
                  </a:outerShdw>
                </a:effectLst>
              </a:rPr>
              <a:t>, il doit avant de pratiquer l'intervention </a:t>
            </a:r>
            <a:r>
              <a:rPr lang="fr-FR" b="1" dirty="0">
                <a:solidFill>
                  <a:schemeClr val="tx1"/>
                </a:solidFill>
                <a:effectLst>
                  <a:outerShdw blurRad="38100" dist="38100" dir="2700000" algn="tl">
                    <a:srgbClr val="000000">
                      <a:alpha val="43137"/>
                    </a:srgbClr>
                  </a:outerShdw>
                </a:effectLst>
                <a:highlight>
                  <a:srgbClr val="FFFF00"/>
                </a:highlight>
              </a:rPr>
              <a:t>s'efforcer d'obtenir le consentement du mari </a:t>
            </a:r>
            <a:r>
              <a:rPr lang="fr-FR" b="1" dirty="0">
                <a:solidFill>
                  <a:schemeClr val="tx1"/>
                </a:solidFill>
                <a:effectLst>
                  <a:outerShdw blurRad="38100" dist="38100" dir="2700000" algn="tl">
                    <a:srgbClr val="000000">
                      <a:alpha val="43137"/>
                    </a:srgbClr>
                  </a:outerShdw>
                </a:effectLst>
              </a:rPr>
              <a:t>ou des </a:t>
            </a:r>
            <a:r>
              <a:rPr lang="fr-FR" b="1" dirty="0">
                <a:solidFill>
                  <a:schemeClr val="tx1"/>
                </a:solidFill>
                <a:effectLst>
                  <a:outerShdw blurRad="38100" dist="38100" dir="2700000" algn="tl">
                    <a:srgbClr val="000000">
                      <a:alpha val="43137"/>
                    </a:srgbClr>
                  </a:outerShdw>
                </a:effectLst>
                <a:highlight>
                  <a:srgbClr val="FFFF00"/>
                </a:highlight>
              </a:rPr>
              <a:t>membres de la famille </a:t>
            </a:r>
            <a:r>
              <a:rPr lang="fr-FR" b="1" dirty="0">
                <a:solidFill>
                  <a:schemeClr val="tx1"/>
                </a:solidFill>
                <a:effectLst>
                  <a:outerShdw blurRad="38100" dist="38100" dir="2700000" algn="tl">
                    <a:srgbClr val="000000">
                      <a:alpha val="43137"/>
                    </a:srgbClr>
                  </a:outerShdw>
                </a:effectLst>
              </a:rPr>
              <a:t>exerçant la puissance paternelle.</a:t>
            </a:r>
          </a:p>
          <a:p>
            <a:pPr algn="just"/>
            <a:r>
              <a:rPr lang="fr-FR" b="1" dirty="0">
                <a:solidFill>
                  <a:schemeClr val="tx1"/>
                </a:solidFill>
                <a:effectLst>
                  <a:outerShdw blurRad="38100" dist="38100" dir="2700000" algn="tl">
                    <a:srgbClr val="000000">
                      <a:alpha val="43137"/>
                    </a:srgbClr>
                  </a:outerShdw>
                </a:effectLst>
              </a:rPr>
              <a:t>Toutefois, en décidant l'hospitalisation du mineur, </a:t>
            </a:r>
            <a:r>
              <a:rPr lang="fr-FR" b="1" dirty="0">
                <a:solidFill>
                  <a:srgbClr val="C00000"/>
                </a:solidFill>
                <a:effectLst>
                  <a:outerShdw blurRad="38100" dist="38100" dir="2700000" algn="tl">
                    <a:srgbClr val="000000">
                      <a:alpha val="43137"/>
                    </a:srgbClr>
                  </a:outerShdw>
                </a:effectLst>
                <a:highlight>
                  <a:srgbClr val="FFFF00"/>
                </a:highlight>
              </a:rPr>
              <a:t>le titulaire de l'autorité parentale ne se dessaisit pas au profit de l'établissement hospitalier</a:t>
            </a:r>
            <a:r>
              <a:rPr lang="fr-FR" b="1" dirty="0">
                <a:solidFill>
                  <a:schemeClr val="tx1"/>
                </a:solidFill>
                <a:effectLst>
                  <a:outerShdw blurRad="38100" dist="38100" dir="2700000" algn="tl">
                    <a:srgbClr val="000000">
                      <a:alpha val="43137"/>
                    </a:srgbClr>
                  </a:outerShdw>
                </a:effectLst>
              </a:rPr>
              <a:t>. Il conserve </a:t>
            </a:r>
            <a:r>
              <a:rPr lang="fr-FR" b="1" dirty="0">
                <a:solidFill>
                  <a:srgbClr val="C00000"/>
                </a:solidFill>
                <a:effectLst>
                  <a:outerShdw blurRad="38100" dist="38100" dir="2700000" algn="tl">
                    <a:srgbClr val="000000">
                      <a:alpha val="43137"/>
                    </a:srgbClr>
                  </a:outerShdw>
                </a:effectLst>
                <a:highlight>
                  <a:srgbClr val="FFFF00"/>
                </a:highlight>
              </a:rPr>
              <a:t>son droit exclusif d'autoriser les actes importants qui pourraient être envisagés au cours du séjour hospitalier</a:t>
            </a:r>
            <a:r>
              <a:rPr lang="fr-FR" b="1" dirty="0">
                <a:solidFill>
                  <a:schemeClr val="tx1"/>
                </a:solidFill>
                <a:effectLst>
                  <a:outerShdw blurRad="38100" dist="38100" dir="2700000" algn="tl">
                    <a:srgbClr val="000000">
                      <a:alpha val="43137"/>
                    </a:srgbClr>
                  </a:outerShdw>
                </a:effectLst>
              </a:rPr>
              <a:t>, et en particulier les interventions chirurgicales non prévues à l'origine. Néanmoins, les </a:t>
            </a:r>
            <a:r>
              <a:rPr lang="fr-FR" b="1" dirty="0">
                <a:solidFill>
                  <a:srgbClr val="C00000"/>
                </a:solidFill>
                <a:effectLst>
                  <a:outerShdw blurRad="38100" dist="38100" dir="2700000" algn="tl">
                    <a:srgbClr val="000000">
                      <a:alpha val="43137"/>
                    </a:srgbClr>
                  </a:outerShdw>
                </a:effectLst>
                <a:highlight>
                  <a:srgbClr val="FFFF00"/>
                </a:highlight>
              </a:rPr>
              <a:t>mineurs ont le droit de recevoir eux même une information</a:t>
            </a:r>
            <a:r>
              <a:rPr lang="fr-FR" b="1" dirty="0">
                <a:solidFill>
                  <a:schemeClr val="tx1"/>
                </a:solidFill>
                <a:effectLst>
                  <a:outerShdw blurRad="38100" dist="38100" dir="2700000" algn="tl">
                    <a:srgbClr val="000000">
                      <a:alpha val="43137"/>
                    </a:srgbClr>
                  </a:outerShdw>
                </a:effectLst>
              </a:rPr>
              <a:t> et de </a:t>
            </a:r>
            <a:r>
              <a:rPr lang="fr-FR" b="1" dirty="0">
                <a:solidFill>
                  <a:srgbClr val="C00000"/>
                </a:solidFill>
                <a:effectLst>
                  <a:outerShdw blurRad="38100" dist="38100" dir="2700000" algn="tl">
                    <a:srgbClr val="000000">
                      <a:alpha val="43137"/>
                    </a:srgbClr>
                  </a:outerShdw>
                </a:effectLst>
              </a:rPr>
              <a:t>participer à la prise en charge des décisions les concernant </a:t>
            </a:r>
            <a:r>
              <a:rPr lang="fr-FR" b="1" dirty="0">
                <a:solidFill>
                  <a:schemeClr val="tx1"/>
                </a:solidFill>
                <a:effectLst>
                  <a:outerShdw blurRad="38100" dist="38100" dir="2700000" algn="tl">
                    <a:srgbClr val="000000">
                      <a:alpha val="43137"/>
                    </a:srgbClr>
                  </a:outerShdw>
                </a:effectLst>
              </a:rPr>
              <a:t>d 'une manière adaptée à leur degré de maturité.</a:t>
            </a:r>
            <a:endParaRPr lang="fr-FR" dirty="0"/>
          </a:p>
        </p:txBody>
      </p:sp>
    </p:spTree>
    <p:extLst>
      <p:ext uri="{BB962C8B-B14F-4D97-AF65-F5344CB8AC3E}">
        <p14:creationId xmlns:p14="http://schemas.microsoft.com/office/powerpoint/2010/main" val="205674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E99127-D6DC-4065-BE84-D37A275C9B98}"/>
              </a:ext>
            </a:extLst>
          </p:cNvPr>
          <p:cNvSpPr>
            <a:spLocks noGrp="1"/>
          </p:cNvSpPr>
          <p:nvPr>
            <p:ph type="title"/>
          </p:nvPr>
        </p:nvSpPr>
        <p:spPr>
          <a:xfrm>
            <a:off x="677334" y="257908"/>
            <a:ext cx="8596668" cy="684627"/>
          </a:xfrm>
        </p:spPr>
        <p:txBody>
          <a:bodyPr>
            <a:normAutofit/>
          </a:bodyPr>
          <a:lstStyle/>
          <a:p>
            <a:r>
              <a:rPr lang="fr-FR" sz="2400" b="1" dirty="0">
                <a:solidFill>
                  <a:srgbClr val="C00000"/>
                </a:solidFill>
                <a:highlight>
                  <a:srgbClr val="FFFF00"/>
                </a:highlight>
              </a:rPr>
              <a:t>Décisions médicales et ses limites</a:t>
            </a:r>
          </a:p>
        </p:txBody>
      </p:sp>
      <p:sp>
        <p:nvSpPr>
          <p:cNvPr id="3" name="Espace réservé du contenu 2">
            <a:extLst>
              <a:ext uri="{FF2B5EF4-FFF2-40B4-BE49-F238E27FC236}">
                <a16:creationId xmlns:a16="http://schemas.microsoft.com/office/drawing/2014/main" id="{C5C29319-5105-4165-9FF2-B79F45824029}"/>
              </a:ext>
            </a:extLst>
          </p:cNvPr>
          <p:cNvSpPr>
            <a:spLocks noGrp="1"/>
          </p:cNvSpPr>
          <p:nvPr>
            <p:ph idx="1"/>
          </p:nvPr>
        </p:nvSpPr>
        <p:spPr>
          <a:xfrm>
            <a:off x="677334" y="1069145"/>
            <a:ext cx="8596668" cy="4972217"/>
          </a:xfrm>
        </p:spPr>
        <p:txBody>
          <a:bodyPr>
            <a:normAutofit fontScale="92500"/>
          </a:bodyPr>
          <a:lstStyle/>
          <a:p>
            <a:pPr algn="just"/>
            <a:r>
              <a:rPr lang="fr-FR" b="1" dirty="0">
                <a:solidFill>
                  <a:srgbClr val="C00000"/>
                </a:solidFill>
                <a:effectLst>
                  <a:outerShdw blurRad="38100" dist="38100" dir="2700000" algn="tl">
                    <a:srgbClr val="000000">
                      <a:alpha val="43137"/>
                    </a:srgbClr>
                  </a:outerShdw>
                </a:effectLst>
                <a:highlight>
                  <a:srgbClr val="00FF00"/>
                </a:highlight>
              </a:rPr>
              <a:t>l'article 12 du D.O.C dispose </a:t>
            </a:r>
            <a:r>
              <a:rPr lang="fr-FR" dirty="0"/>
              <a:t>: </a:t>
            </a:r>
            <a:r>
              <a:rPr lang="fr-FR" b="1" dirty="0">
                <a:solidFill>
                  <a:srgbClr val="0070C0"/>
                </a:solidFill>
              </a:rPr>
              <a:t>«  les actes accomplis dans l'intérêt d'un mineur...par les personnes qui les représentent, et dans les formes établis par la loi, ont la même valeur que ceux accomplis par les majeurs maîtres de leur droits. »</a:t>
            </a:r>
          </a:p>
          <a:p>
            <a:pPr algn="just">
              <a:buClr>
                <a:srgbClr val="00B050"/>
              </a:buClr>
              <a:buSzPct val="179000"/>
              <a:buFont typeface="Wingdings" panose="05000000000000000000" pitchFamily="2" charset="2"/>
              <a:buChar char="Ø"/>
            </a:pPr>
            <a:r>
              <a:rPr lang="fr-FR" b="1" dirty="0">
                <a:solidFill>
                  <a:schemeClr val="tx1"/>
                </a:solidFill>
              </a:rPr>
              <a:t>Toutefois, ce n'est pas dire pour autant que </a:t>
            </a:r>
            <a:r>
              <a:rPr lang="fr-FR" b="1" dirty="0">
                <a:solidFill>
                  <a:srgbClr val="FF0000"/>
                </a:solidFill>
              </a:rPr>
              <a:t>le représentant légal puisse disposer à sa guise du corps de l'enfant</a:t>
            </a:r>
            <a:r>
              <a:rPr lang="fr-FR" b="1" dirty="0">
                <a:solidFill>
                  <a:schemeClr val="tx1"/>
                </a:solidFill>
              </a:rPr>
              <a:t>. </a:t>
            </a:r>
          </a:p>
          <a:p>
            <a:pPr algn="just">
              <a:buClr>
                <a:srgbClr val="00B050"/>
              </a:buClr>
              <a:buSzPct val="179000"/>
              <a:buFont typeface="Wingdings" panose="05000000000000000000" pitchFamily="2" charset="2"/>
              <a:buChar char="Ø"/>
            </a:pPr>
            <a:r>
              <a:rPr lang="fr-FR" b="1" dirty="0">
                <a:solidFill>
                  <a:schemeClr val="tx1"/>
                </a:solidFill>
              </a:rPr>
              <a:t>Il </a:t>
            </a:r>
            <a:r>
              <a:rPr lang="fr-FR" b="1" dirty="0">
                <a:solidFill>
                  <a:srgbClr val="FF0000"/>
                </a:solidFill>
                <a:highlight>
                  <a:srgbClr val="FFFF00"/>
                </a:highlight>
              </a:rPr>
              <a:t>ne peut pas se dispenser de décider une hospitalisation qui serait nécessaire, car il se verrait alors exposé à une action civile en déchéance de l'autorité parentale,</a:t>
            </a:r>
            <a:r>
              <a:rPr lang="fr-FR" b="1" dirty="0">
                <a:solidFill>
                  <a:schemeClr val="tx1"/>
                </a:solidFill>
              </a:rPr>
              <a:t> voir à diverses actions pénales selon les circonstances de son refus (</a:t>
            </a:r>
            <a:r>
              <a:rPr lang="fr-FR" b="1" dirty="0">
                <a:solidFill>
                  <a:srgbClr val="7030A0"/>
                </a:solidFill>
              </a:rPr>
              <a:t>omission de porter secours, privation de soins, abandon de famille...).</a:t>
            </a:r>
          </a:p>
          <a:p>
            <a:pPr algn="just">
              <a:buClr>
                <a:srgbClr val="00B050"/>
              </a:buClr>
              <a:buSzPct val="179000"/>
              <a:buFont typeface="Wingdings" panose="05000000000000000000" pitchFamily="2" charset="2"/>
              <a:buChar char="Ø"/>
            </a:pPr>
            <a:r>
              <a:rPr lang="fr-FR" b="1" dirty="0">
                <a:solidFill>
                  <a:schemeClr val="tx1"/>
                </a:solidFill>
              </a:rPr>
              <a:t>A l'inverse, </a:t>
            </a:r>
            <a:r>
              <a:rPr lang="fr-FR" b="1" u="sng" dirty="0">
                <a:solidFill>
                  <a:srgbClr val="FF0000"/>
                </a:solidFill>
                <a:highlight>
                  <a:srgbClr val="FFFF00"/>
                </a:highlight>
              </a:rPr>
              <a:t>le représentant légal ne peut autoriser toutes les interventions car il doit respecter l'intégrité de la personne du mineur</a:t>
            </a:r>
            <a:r>
              <a:rPr lang="fr-FR" b="1" u="sng" dirty="0">
                <a:solidFill>
                  <a:schemeClr val="tx1"/>
                </a:solidFill>
              </a:rPr>
              <a:t>.</a:t>
            </a:r>
            <a:r>
              <a:rPr lang="fr-FR" b="1" dirty="0">
                <a:solidFill>
                  <a:schemeClr val="tx1"/>
                </a:solidFill>
              </a:rPr>
              <a:t> </a:t>
            </a:r>
          </a:p>
          <a:p>
            <a:pPr algn="just">
              <a:buClr>
                <a:srgbClr val="00B050"/>
              </a:buClr>
              <a:buSzPct val="179000"/>
              <a:buFont typeface="Wingdings" panose="05000000000000000000" pitchFamily="2" charset="2"/>
              <a:buChar char="Ø"/>
            </a:pPr>
            <a:r>
              <a:rPr lang="fr-FR" b="1" dirty="0">
                <a:solidFill>
                  <a:schemeClr val="tx1"/>
                </a:solidFill>
              </a:rPr>
              <a:t>Dans la pratique:</a:t>
            </a:r>
          </a:p>
          <a:p>
            <a:pPr algn="just"/>
            <a:r>
              <a:rPr lang="fr-FR" b="1" dirty="0">
                <a:solidFill>
                  <a:schemeClr val="tx1"/>
                </a:solidFill>
              </a:rPr>
              <a:t>le problème se pose rarement. Le </a:t>
            </a:r>
            <a:r>
              <a:rPr lang="fr-FR" b="1" dirty="0">
                <a:solidFill>
                  <a:srgbClr val="FF0000"/>
                </a:solidFill>
              </a:rPr>
              <a:t>médecin ne recherche le consentement du représentant légal de l'enfant que dans les cas où il souhaite le convaincre de l'intérêt d'une tentative difficile</a:t>
            </a:r>
            <a:r>
              <a:rPr lang="fr-FR" b="1" dirty="0">
                <a:solidFill>
                  <a:schemeClr val="tx1"/>
                </a:solidFill>
              </a:rPr>
              <a:t>, voire d'une expérimentation thérapeutique.</a:t>
            </a:r>
          </a:p>
        </p:txBody>
      </p:sp>
    </p:spTree>
    <p:extLst>
      <p:ext uri="{BB962C8B-B14F-4D97-AF65-F5344CB8AC3E}">
        <p14:creationId xmlns:p14="http://schemas.microsoft.com/office/powerpoint/2010/main" val="18040075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81B428-553B-4CF8-AB04-7ACBA9CBF181}"/>
              </a:ext>
            </a:extLst>
          </p:cNvPr>
          <p:cNvSpPr>
            <a:spLocks noGrp="1"/>
          </p:cNvSpPr>
          <p:nvPr>
            <p:ph type="title"/>
          </p:nvPr>
        </p:nvSpPr>
        <p:spPr>
          <a:xfrm>
            <a:off x="677334" y="609600"/>
            <a:ext cx="8596668" cy="642425"/>
          </a:xfrm>
        </p:spPr>
        <p:txBody>
          <a:bodyPr>
            <a:normAutofit/>
          </a:bodyPr>
          <a:lstStyle/>
          <a:p>
            <a:r>
              <a:rPr lang="fr-FR" sz="2400" b="1" dirty="0">
                <a:solidFill>
                  <a:schemeClr val="tx1"/>
                </a:solidFill>
                <a:effectLst>
                  <a:outerShdw blurRad="38100" dist="38100" dir="2700000" algn="tl">
                    <a:srgbClr val="000000">
                      <a:alpha val="43137"/>
                    </a:srgbClr>
                  </a:outerShdw>
                </a:effectLst>
                <a:highlight>
                  <a:srgbClr val="FFFF00"/>
                </a:highlight>
              </a:rPr>
              <a:t>les malades mentaux.</a:t>
            </a:r>
          </a:p>
        </p:txBody>
      </p:sp>
      <p:sp>
        <p:nvSpPr>
          <p:cNvPr id="3" name="Espace réservé du contenu 2">
            <a:extLst>
              <a:ext uri="{FF2B5EF4-FFF2-40B4-BE49-F238E27FC236}">
                <a16:creationId xmlns:a16="http://schemas.microsoft.com/office/drawing/2014/main" id="{5B31489E-A5EC-460D-8669-2F677F473EF6}"/>
              </a:ext>
            </a:extLst>
          </p:cNvPr>
          <p:cNvSpPr>
            <a:spLocks noGrp="1"/>
          </p:cNvSpPr>
          <p:nvPr>
            <p:ph idx="1"/>
          </p:nvPr>
        </p:nvSpPr>
        <p:spPr>
          <a:xfrm>
            <a:off x="677334" y="1252025"/>
            <a:ext cx="8596668" cy="5894363"/>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La situation des </a:t>
            </a:r>
            <a:r>
              <a:rPr lang="fr-FR" b="1" dirty="0">
                <a:solidFill>
                  <a:schemeClr val="tx1"/>
                </a:solidFill>
                <a:effectLst>
                  <a:outerShdw blurRad="38100" dist="38100" dir="2700000" algn="tl">
                    <a:srgbClr val="000000">
                      <a:alpha val="43137"/>
                    </a:srgbClr>
                  </a:outerShdw>
                </a:effectLst>
                <a:highlight>
                  <a:srgbClr val="00FFFF"/>
                </a:highlight>
              </a:rPr>
              <a:t>malades mentaux, aliénés, fous</a:t>
            </a:r>
            <a:r>
              <a:rPr lang="fr-FR" b="1" dirty="0">
                <a:solidFill>
                  <a:schemeClr val="tx1"/>
                </a:solidFill>
                <a:effectLst>
                  <a:outerShdw blurRad="38100" dist="38100" dir="2700000" algn="tl">
                    <a:srgbClr val="000000">
                      <a:alpha val="43137"/>
                    </a:srgbClr>
                  </a:outerShdw>
                </a:effectLst>
              </a:rPr>
              <a:t>...appelle une intervention du droit. </a:t>
            </a:r>
          </a:p>
          <a:p>
            <a:pPr algn="just"/>
            <a:r>
              <a:rPr lang="fr-FR" b="1" dirty="0">
                <a:solidFill>
                  <a:schemeClr val="tx1"/>
                </a:solidFill>
                <a:effectLst>
                  <a:outerShdw blurRad="38100" dist="38100" dir="2700000" algn="tl">
                    <a:srgbClr val="000000">
                      <a:alpha val="43137"/>
                    </a:srgbClr>
                  </a:outerShdw>
                </a:effectLst>
              </a:rPr>
              <a:t>Non seulement </a:t>
            </a:r>
            <a:r>
              <a:rPr lang="fr-FR" b="1" dirty="0">
                <a:solidFill>
                  <a:schemeClr val="tx1"/>
                </a:solidFill>
                <a:effectLst>
                  <a:outerShdw blurRad="38100" dist="38100" dir="2700000" algn="tl">
                    <a:srgbClr val="000000">
                      <a:alpha val="43137"/>
                    </a:srgbClr>
                  </a:outerShdw>
                </a:effectLst>
                <a:highlight>
                  <a:srgbClr val="00FFFF"/>
                </a:highlight>
              </a:rPr>
              <a:t>pour protéger la société contre lui, </a:t>
            </a:r>
            <a:r>
              <a:rPr lang="fr-FR" b="1" dirty="0">
                <a:solidFill>
                  <a:schemeClr val="tx1"/>
                </a:solidFill>
                <a:effectLst>
                  <a:outerShdw blurRad="38100" dist="38100" dir="2700000" algn="tl">
                    <a:srgbClr val="000000">
                      <a:alpha val="43137"/>
                    </a:srgbClr>
                  </a:outerShdw>
                </a:effectLst>
              </a:rPr>
              <a:t>mais </a:t>
            </a:r>
            <a:r>
              <a:rPr lang="fr-FR" b="1" dirty="0">
                <a:solidFill>
                  <a:schemeClr val="tx1"/>
                </a:solidFill>
                <a:effectLst>
                  <a:outerShdw blurRad="38100" dist="38100" dir="2700000" algn="tl">
                    <a:srgbClr val="000000">
                      <a:alpha val="43137"/>
                    </a:srgbClr>
                  </a:outerShdw>
                </a:effectLst>
                <a:highlight>
                  <a:srgbClr val="00FFFF"/>
                </a:highlight>
              </a:rPr>
              <a:t>surtout pour le protéger lui-même ,</a:t>
            </a:r>
            <a:r>
              <a:rPr lang="fr-FR" b="1" dirty="0">
                <a:solidFill>
                  <a:schemeClr val="tx1"/>
                </a:solidFill>
                <a:effectLst>
                  <a:outerShdw blurRad="38100" dist="38100" dir="2700000" algn="tl">
                    <a:srgbClr val="000000">
                      <a:alpha val="43137"/>
                    </a:srgbClr>
                  </a:outerShdw>
                </a:effectLst>
              </a:rPr>
              <a:t> car </a:t>
            </a:r>
            <a:r>
              <a:rPr lang="fr-FR" b="1" dirty="0">
                <a:solidFill>
                  <a:schemeClr val="tx1"/>
                </a:solidFill>
                <a:effectLst>
                  <a:outerShdw blurRad="38100" dist="38100" dir="2700000" algn="tl">
                    <a:srgbClr val="000000">
                      <a:alpha val="43137"/>
                    </a:srgbClr>
                  </a:outerShdw>
                </a:effectLst>
                <a:highlight>
                  <a:srgbClr val="00FFFF"/>
                </a:highlight>
              </a:rPr>
              <a:t>il a besoin d' être protégé, non seulement dans ses biens mais aussi dans sa personne</a:t>
            </a:r>
          </a:p>
          <a:p>
            <a:pPr marL="0" indent="0" algn="just">
              <a:buNone/>
            </a:pPr>
            <a:r>
              <a:rPr lang="fr-FR" b="1" u="sng" dirty="0">
                <a:solidFill>
                  <a:srgbClr val="FF0000"/>
                </a:solidFill>
                <a:effectLst>
                  <a:outerShdw blurRad="38100" dist="38100" dir="2700000" algn="tl">
                    <a:srgbClr val="000000">
                      <a:alpha val="43137"/>
                    </a:srgbClr>
                  </a:outerShdw>
                </a:effectLst>
              </a:rPr>
              <a:t>il faut veiller à ce qu' un traitement lui soit appliqué, mais aussi que ce traitement ne mette pas sa liberté en péril) .</a:t>
            </a:r>
          </a:p>
        </p:txBody>
      </p:sp>
    </p:spTree>
    <p:extLst>
      <p:ext uri="{BB962C8B-B14F-4D97-AF65-F5344CB8AC3E}">
        <p14:creationId xmlns:p14="http://schemas.microsoft.com/office/powerpoint/2010/main" val="10256540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45EFE5-9257-48DF-A09C-A9652699627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3DFCBDE-217C-4E52-BF30-B9479D912F44}"/>
              </a:ext>
            </a:extLst>
          </p:cNvPr>
          <p:cNvSpPr>
            <a:spLocks noGrp="1"/>
          </p:cNvSpPr>
          <p:nvPr>
            <p:ph idx="1"/>
          </p:nvPr>
        </p:nvSpPr>
        <p:spPr>
          <a:xfrm>
            <a:off x="677334" y="2160589"/>
            <a:ext cx="8596668" cy="4338685"/>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Selon les « </a:t>
            </a:r>
            <a:r>
              <a:rPr lang="fr-FR" b="1" dirty="0">
                <a:solidFill>
                  <a:srgbClr val="FF0000"/>
                </a:solidFill>
                <a:effectLst>
                  <a:outerShdw blurRad="38100" dist="38100" dir="2700000" algn="tl">
                    <a:srgbClr val="000000">
                      <a:alpha val="43137"/>
                    </a:srgbClr>
                  </a:outerShdw>
                </a:effectLst>
              </a:rPr>
              <a:t>principes pour la protection des personnes atteintes de maladie mentale et pour l'amélioration des soins de santé mentale</a:t>
            </a:r>
            <a:r>
              <a:rPr lang="fr-FR" b="1" dirty="0">
                <a:solidFill>
                  <a:schemeClr val="tx1"/>
                </a:solidFill>
                <a:effectLst>
                  <a:outerShdw blurRad="38100" dist="38100" dir="2700000" algn="tl">
                    <a:srgbClr val="000000">
                      <a:alpha val="43137"/>
                    </a:srgbClr>
                  </a:outerShdw>
                </a:effectLst>
              </a:rPr>
              <a:t>» adoptés par l'assemblée générale des nations unies dans sa résolution 46/119 du 17 decembre1991.</a:t>
            </a:r>
          </a:p>
          <a:p>
            <a:pPr algn="just"/>
            <a:r>
              <a:rPr lang="fr-FR" b="1" dirty="0">
                <a:solidFill>
                  <a:schemeClr val="tx1"/>
                </a:solidFill>
                <a:effectLst>
                  <a:outerShdw blurRad="38100" dist="38100" dir="2700000" algn="tl">
                    <a:srgbClr val="000000">
                      <a:alpha val="43137"/>
                    </a:srgbClr>
                  </a:outerShdw>
                </a:effectLst>
              </a:rPr>
              <a:t>le malade mental </a:t>
            </a:r>
            <a:r>
              <a:rPr lang="fr-FR" b="1" dirty="0">
                <a:solidFill>
                  <a:srgbClr val="FF0000"/>
                </a:solidFill>
                <a:effectLst>
                  <a:outerShdw blurRad="38100" dist="38100" dir="2700000" algn="tl">
                    <a:srgbClr val="000000">
                      <a:alpha val="43137"/>
                    </a:srgbClr>
                  </a:outerShdw>
                </a:effectLst>
                <a:highlight>
                  <a:srgbClr val="00FFFF"/>
                </a:highlight>
              </a:rPr>
              <a:t>se voit reconnaître le droit à des soins et des traitements conformes aux mêmes normes que les autres malades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Ce traitement </a:t>
            </a:r>
            <a:r>
              <a:rPr lang="fr-FR" b="1" dirty="0">
                <a:solidFill>
                  <a:srgbClr val="FF0000"/>
                </a:solidFill>
                <a:effectLst>
                  <a:outerShdw blurRad="38100" dist="38100" dir="2700000" algn="tl">
                    <a:srgbClr val="000000">
                      <a:alpha val="43137"/>
                    </a:srgbClr>
                  </a:outerShdw>
                </a:effectLst>
                <a:highlight>
                  <a:srgbClr val="00FFFF"/>
                </a:highlight>
              </a:rPr>
              <a:t>doit être dispensé au patient par un personnel spécialisé qualifié, conformément aux règles d'éthique médicale, et doit tendre à préserver et à renforcer son autonomie personnelle</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 En outre, </a:t>
            </a:r>
            <a:r>
              <a:rPr lang="fr-FR" b="1" dirty="0">
                <a:solidFill>
                  <a:srgbClr val="FF0000"/>
                </a:solidFill>
                <a:effectLst>
                  <a:outerShdw blurRad="38100" dist="38100" dir="2700000" algn="tl">
                    <a:srgbClr val="000000">
                      <a:alpha val="43137"/>
                    </a:srgbClr>
                  </a:outerShdw>
                </a:effectLst>
              </a:rPr>
              <a:t>ce droit au traitement est assorti d'un corollaire</a:t>
            </a:r>
            <a:r>
              <a:rPr lang="fr-FR" b="1" dirty="0">
                <a:solidFill>
                  <a:schemeClr val="tx1"/>
                </a:solidFill>
                <a:effectLst>
                  <a:outerShdw blurRad="38100" dist="38100" dir="2700000" algn="tl">
                    <a:srgbClr val="000000">
                      <a:alpha val="43137"/>
                    </a:srgbClr>
                  </a:outerShdw>
                </a:effectLst>
              </a:rPr>
              <a:t>, à savoir, </a:t>
            </a:r>
            <a:r>
              <a:rPr lang="fr-FR" b="1" dirty="0">
                <a:solidFill>
                  <a:srgbClr val="FF0000"/>
                </a:solidFill>
                <a:effectLst>
                  <a:outerShdw blurRad="38100" dist="38100" dir="2700000" algn="tl">
                    <a:srgbClr val="000000">
                      <a:alpha val="43137"/>
                    </a:srgbClr>
                  </a:outerShdw>
                </a:effectLst>
                <a:highlight>
                  <a:srgbClr val="FFFF00"/>
                </a:highlight>
              </a:rPr>
              <a:t>le droit pour le malade mental de consentir au traitement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Par contre, il existe des cas où le consentement du malade au traitement proposé n 'est pas exigé, comme par exemple:</a:t>
            </a:r>
          </a:p>
        </p:txBody>
      </p:sp>
    </p:spTree>
    <p:extLst>
      <p:ext uri="{BB962C8B-B14F-4D97-AF65-F5344CB8AC3E}">
        <p14:creationId xmlns:p14="http://schemas.microsoft.com/office/powerpoint/2010/main" val="7299051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A4A59-15CF-44EC-A0AC-4FD09C1C0131}"/>
              </a:ext>
            </a:extLst>
          </p:cNvPr>
          <p:cNvSpPr>
            <a:spLocks noGrp="1"/>
          </p:cNvSpPr>
          <p:nvPr>
            <p:ph type="title"/>
          </p:nvPr>
        </p:nvSpPr>
        <p:spPr>
          <a:xfrm>
            <a:off x="677334" y="609600"/>
            <a:ext cx="8596668" cy="361071"/>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056983CD-02F9-43E3-9F29-AED2A29E5347}"/>
              </a:ext>
            </a:extLst>
          </p:cNvPr>
          <p:cNvSpPr>
            <a:spLocks noGrp="1"/>
          </p:cNvSpPr>
          <p:nvPr>
            <p:ph idx="1"/>
          </p:nvPr>
        </p:nvSpPr>
        <p:spPr>
          <a:xfrm>
            <a:off x="677334" y="1266093"/>
            <a:ext cx="8596668" cy="5373858"/>
          </a:xfrm>
        </p:spPr>
        <p:txBody>
          <a:bodyPr>
            <a:normAutofit/>
          </a:bodyPr>
          <a:lstStyle/>
          <a:p>
            <a:pPr algn="just">
              <a:buClr>
                <a:schemeClr val="accent5">
                  <a:lumMod val="75000"/>
                </a:schemeClr>
              </a:buClr>
              <a:buSzPct val="151000"/>
              <a:buFont typeface="Wingdings" panose="05000000000000000000" pitchFamily="2" charset="2"/>
              <a:buChar char="v"/>
            </a:pPr>
            <a:r>
              <a:rPr lang="fr-FR" dirty="0"/>
              <a:t>-</a:t>
            </a:r>
            <a:r>
              <a:rPr lang="fr-FR" b="1" dirty="0">
                <a:solidFill>
                  <a:schemeClr val="tx1"/>
                </a:solidFill>
                <a:effectLst>
                  <a:outerShdw blurRad="38100" dist="38100" dir="2700000" algn="tl">
                    <a:srgbClr val="000000">
                      <a:alpha val="43137"/>
                    </a:srgbClr>
                  </a:outerShdw>
                </a:effectLst>
              </a:rPr>
              <a:t>lorsque le malade </a:t>
            </a:r>
            <a:r>
              <a:rPr lang="fr-FR" b="1" dirty="0">
                <a:solidFill>
                  <a:schemeClr val="tx1"/>
                </a:solidFill>
                <a:effectLst>
                  <a:outerShdw blurRad="38100" dist="38100" dir="2700000" algn="tl">
                    <a:srgbClr val="000000">
                      <a:alpha val="43137"/>
                    </a:srgbClr>
                  </a:outerShdw>
                </a:effectLst>
                <a:highlight>
                  <a:srgbClr val="FFFF00"/>
                </a:highlight>
              </a:rPr>
              <a:t>fait l'objet d'un placement psychiatrique d'office </a:t>
            </a:r>
            <a:r>
              <a:rPr lang="fr-FR" b="1" dirty="0">
                <a:solidFill>
                  <a:schemeClr val="tx1"/>
                </a:solidFill>
                <a:effectLst>
                  <a:outerShdw blurRad="38100" dist="38100" dir="2700000" algn="tl">
                    <a:srgbClr val="000000">
                      <a:alpha val="43137"/>
                    </a:srgbClr>
                  </a:outerShdw>
                </a:effectLst>
              </a:rPr>
              <a:t>;</a:t>
            </a:r>
          </a:p>
          <a:p>
            <a:pPr algn="just">
              <a:buClr>
                <a:schemeClr val="accent5">
                  <a:lumMod val="75000"/>
                </a:schemeClr>
              </a:buClr>
              <a:buSzPct val="151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-lorsqu'une autorité indépendante et qualifiée est convaincue que le </a:t>
            </a:r>
            <a:r>
              <a:rPr lang="fr-FR" b="1" dirty="0">
                <a:solidFill>
                  <a:schemeClr val="tx1"/>
                </a:solidFill>
                <a:effectLst>
                  <a:outerShdw blurRad="38100" dist="38100" dir="2700000" algn="tl">
                    <a:srgbClr val="000000">
                      <a:alpha val="43137"/>
                    </a:srgbClr>
                  </a:outerShdw>
                </a:effectLst>
                <a:highlight>
                  <a:srgbClr val="FFFF00"/>
                </a:highlight>
              </a:rPr>
              <a:t>patient n'a pas, au moment considéré, la capacité de donner ou de refuser son consentement en connaissance de cause ;</a:t>
            </a:r>
          </a:p>
          <a:p>
            <a:pPr algn="just">
              <a:buClr>
                <a:schemeClr val="accent5">
                  <a:lumMod val="75000"/>
                </a:schemeClr>
              </a:buClr>
              <a:buSzPct val="151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-lorsque l'autorité indépendante est convaincue que le </a:t>
            </a:r>
            <a:r>
              <a:rPr lang="fr-FR" b="1" dirty="0">
                <a:solidFill>
                  <a:schemeClr val="tx1"/>
                </a:solidFill>
                <a:effectLst>
                  <a:outerShdw blurRad="38100" dist="38100" dir="2700000" algn="tl">
                    <a:srgbClr val="000000">
                      <a:alpha val="43137"/>
                    </a:srgbClr>
                  </a:outerShdw>
                </a:effectLst>
                <a:highlight>
                  <a:srgbClr val="FFFF00"/>
                </a:highlight>
              </a:rPr>
              <a:t>traitement proposé répond au mieux aux besoins de la santé du patient ;</a:t>
            </a:r>
          </a:p>
          <a:p>
            <a:pPr algn="just">
              <a:buClr>
                <a:schemeClr val="accent5">
                  <a:lumMod val="75000"/>
                </a:schemeClr>
              </a:buClr>
              <a:buSzPct val="151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-si un </a:t>
            </a:r>
            <a:r>
              <a:rPr lang="fr-FR" b="1" dirty="0">
                <a:solidFill>
                  <a:schemeClr val="tx1"/>
                </a:solidFill>
                <a:effectLst>
                  <a:outerShdw blurRad="38100" dist="38100" dir="2700000" algn="tl">
                    <a:srgbClr val="000000">
                      <a:alpha val="43137"/>
                    </a:srgbClr>
                  </a:outerShdw>
                </a:effectLst>
                <a:highlight>
                  <a:srgbClr val="FFFF00"/>
                </a:highlight>
              </a:rPr>
              <a:t>praticien de santé mentale qualifié, habilité par la loi, conclut que ce traitement est nécessaire pour prévenir un dommage immédiat ou imminent au patient ou à autrui.</a:t>
            </a:r>
          </a:p>
          <a:p>
            <a:endParaRPr lang="fr-FR" dirty="0"/>
          </a:p>
        </p:txBody>
      </p:sp>
    </p:spTree>
    <p:extLst>
      <p:ext uri="{BB962C8B-B14F-4D97-AF65-F5344CB8AC3E}">
        <p14:creationId xmlns:p14="http://schemas.microsoft.com/office/powerpoint/2010/main" val="29360234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57147B-CC39-48B6-97A8-6D6FB51CDD60}"/>
              </a:ext>
            </a:extLst>
          </p:cNvPr>
          <p:cNvSpPr>
            <a:spLocks noGrp="1"/>
          </p:cNvSpPr>
          <p:nvPr>
            <p:ph type="title"/>
          </p:nvPr>
        </p:nvSpPr>
        <p:spPr>
          <a:xfrm>
            <a:off x="677334" y="609600"/>
            <a:ext cx="8596668" cy="417342"/>
          </a:xfrm>
        </p:spPr>
        <p:txBody>
          <a:bodyPr>
            <a:normAutofit fontScale="90000"/>
          </a:bodyPr>
          <a:lstStyle/>
          <a:p>
            <a:endParaRPr lang="fr-FR" b="1" dirty="0">
              <a:solidFill>
                <a:srgbClr val="002060"/>
              </a:solidFill>
            </a:endParaRPr>
          </a:p>
        </p:txBody>
      </p:sp>
      <p:sp>
        <p:nvSpPr>
          <p:cNvPr id="3" name="Espace réservé du contenu 2">
            <a:extLst>
              <a:ext uri="{FF2B5EF4-FFF2-40B4-BE49-F238E27FC236}">
                <a16:creationId xmlns:a16="http://schemas.microsoft.com/office/drawing/2014/main" id="{1B66A07C-32E5-4114-B879-BC951AE5AC30}"/>
              </a:ext>
            </a:extLst>
          </p:cNvPr>
          <p:cNvSpPr>
            <a:spLocks noGrp="1"/>
          </p:cNvSpPr>
          <p:nvPr>
            <p:ph idx="1"/>
          </p:nvPr>
        </p:nvSpPr>
        <p:spPr>
          <a:xfrm>
            <a:off x="677334" y="1280161"/>
            <a:ext cx="8596668" cy="5458264"/>
          </a:xfrm>
        </p:spPr>
        <p:txBody>
          <a:bodyPr>
            <a:normAutofit/>
          </a:bodyPr>
          <a:lstStyle/>
          <a:p>
            <a:pPr algn="just"/>
            <a:r>
              <a:rPr lang="fr-FR" b="1" dirty="0">
                <a:solidFill>
                  <a:schemeClr val="tx1"/>
                </a:solidFill>
                <a:effectLst>
                  <a:outerShdw blurRad="38100" dist="38100" dir="2700000" algn="tl">
                    <a:srgbClr val="000000">
                      <a:alpha val="43137"/>
                    </a:srgbClr>
                  </a:outerShdw>
                </a:effectLst>
                <a:highlight>
                  <a:srgbClr val="FF0000"/>
                </a:highlight>
              </a:rPr>
              <a:t>Au M</a:t>
            </a:r>
            <a:r>
              <a:rPr lang="fr-FR" b="1" dirty="0">
                <a:solidFill>
                  <a:schemeClr val="tx1"/>
                </a:solidFill>
                <a:effectLst>
                  <a:outerShdw blurRad="38100" dist="38100" dir="2700000" algn="tl">
                    <a:srgbClr val="000000">
                      <a:alpha val="43137"/>
                    </a:srgbClr>
                  </a:outerShdw>
                </a:effectLst>
                <a:highlight>
                  <a:srgbClr val="00FF00"/>
                </a:highlight>
              </a:rPr>
              <a:t>aroc</a:t>
            </a:r>
            <a:r>
              <a:rPr lang="fr-FR" b="1" dirty="0">
                <a:solidFill>
                  <a:schemeClr val="tx1"/>
                </a:solidFill>
                <a:effectLst>
                  <a:outerShdw blurRad="38100" dist="38100" dir="2700000" algn="tl">
                    <a:srgbClr val="000000">
                      <a:alpha val="43137"/>
                    </a:srgbClr>
                  </a:outerShdw>
                </a:effectLst>
              </a:rPr>
              <a:t>, la </a:t>
            </a:r>
            <a:r>
              <a:rPr lang="fr-FR" b="1" dirty="0">
                <a:solidFill>
                  <a:schemeClr val="tx1"/>
                </a:solidFill>
                <a:effectLst>
                  <a:outerShdw blurRad="38100" dist="38100" dir="2700000" algn="tl">
                    <a:srgbClr val="000000">
                      <a:alpha val="43137"/>
                    </a:srgbClr>
                  </a:outerShdw>
                </a:effectLst>
                <a:highlight>
                  <a:srgbClr val="FFFF00"/>
                </a:highlight>
              </a:rPr>
              <a:t>protection des malades mentaux ainsi que la prévention et le traitement des maladies mentales sont régis par le dahir du 30 avril1959</a:t>
            </a:r>
            <a:r>
              <a:rPr lang="fr-FR" b="1" dirty="0">
                <a:solidFill>
                  <a:schemeClr val="tx1"/>
                </a:solidFill>
                <a:effectLst>
                  <a:outerShdw blurRad="38100" dist="38100" dir="2700000" algn="tl">
                    <a:srgbClr val="000000">
                      <a:alpha val="43137"/>
                    </a:srgbClr>
                  </a:outerShdw>
                </a:effectLst>
              </a:rPr>
              <a:t>.</a:t>
            </a:r>
          </a:p>
          <a:p>
            <a:pPr algn="just"/>
            <a:r>
              <a:rPr lang="fr-FR" b="1" dirty="0">
                <a:solidFill>
                  <a:srgbClr val="C00000"/>
                </a:solidFill>
                <a:effectLst>
                  <a:outerShdw blurRad="38100" dist="38100" dir="2700000" algn="tl">
                    <a:srgbClr val="000000">
                      <a:alpha val="43137"/>
                    </a:srgbClr>
                  </a:outerShdw>
                </a:effectLst>
              </a:rPr>
              <a:t>Selon l'article 42 </a:t>
            </a:r>
            <a:r>
              <a:rPr lang="fr-FR" b="1" dirty="0">
                <a:solidFill>
                  <a:schemeClr val="tx1"/>
                </a:solidFill>
                <a:effectLst>
                  <a:outerShdw blurRad="38100" dist="38100" dir="2700000" algn="tl">
                    <a:srgbClr val="000000">
                      <a:alpha val="43137"/>
                    </a:srgbClr>
                  </a:outerShdw>
                </a:effectLst>
              </a:rPr>
              <a:t>dudit dahir, </a:t>
            </a:r>
            <a:r>
              <a:rPr lang="fr-FR" b="1" dirty="0">
                <a:solidFill>
                  <a:srgbClr val="FF0000"/>
                </a:solidFill>
                <a:effectLst>
                  <a:outerShdw blurRad="38100" dist="38100" dir="2700000" algn="tl">
                    <a:srgbClr val="000000">
                      <a:alpha val="43137"/>
                    </a:srgbClr>
                  </a:outerShdw>
                </a:effectLst>
              </a:rPr>
              <a:t>deux sortes de placements en psychiatrie sont prévues. On trouve :</a:t>
            </a:r>
          </a:p>
          <a:p>
            <a:pPr algn="just"/>
            <a:r>
              <a:rPr lang="fr-FR" b="1" dirty="0">
                <a:solidFill>
                  <a:schemeClr val="tx1"/>
                </a:solidFill>
                <a:effectLst>
                  <a:outerShdw blurRad="38100" dist="38100" dir="2700000" algn="tl">
                    <a:srgbClr val="000000">
                      <a:alpha val="43137"/>
                    </a:srgbClr>
                  </a:outerShdw>
                </a:effectLst>
              </a:rPr>
              <a:t>-</a:t>
            </a:r>
            <a:r>
              <a:rPr lang="fr-FR" b="1" dirty="0">
                <a:solidFill>
                  <a:srgbClr val="FF0000"/>
                </a:solidFill>
                <a:effectLst>
                  <a:outerShdw blurRad="38100" dist="38100" dir="2700000" algn="tl">
                    <a:srgbClr val="000000">
                      <a:alpha val="43137"/>
                    </a:srgbClr>
                  </a:outerShdw>
                </a:effectLst>
              </a:rPr>
              <a:t>le placements dit « d'office </a:t>
            </a:r>
            <a:r>
              <a:rPr lang="fr-FR" b="1" dirty="0">
                <a:solidFill>
                  <a:schemeClr val="tx1"/>
                </a:solidFill>
                <a:effectLst>
                  <a:outerShdw blurRad="38100" dist="38100" dir="2700000" algn="tl">
                    <a:srgbClr val="000000">
                      <a:alpha val="43137"/>
                    </a:srgbClr>
                  </a:outerShdw>
                </a:effectLst>
              </a:rPr>
              <a:t>» ordonné par le gouverneur ou par l'autorité judiciaire, </a:t>
            </a:r>
            <a:r>
              <a:rPr lang="fr-FR" b="1" dirty="0">
                <a:solidFill>
                  <a:srgbClr val="0070C0"/>
                </a:solidFill>
                <a:effectLst>
                  <a:outerShdw blurRad="38100" dist="38100" dir="2700000" algn="tl">
                    <a:srgbClr val="000000">
                      <a:alpha val="43137"/>
                    </a:srgbClr>
                  </a:outerShdw>
                </a:effectLst>
              </a:rPr>
              <a:t>lorsque le malade constitue un danger pour ses proches ou pour l'ordre public ou se trouve dans un état mental susceptible de mettre sa vie en danger</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Les pachas, caïd sont également </a:t>
            </a:r>
            <a:r>
              <a:rPr lang="fr-FR" b="1" dirty="0">
                <a:solidFill>
                  <a:srgbClr val="0070C0"/>
                </a:solidFill>
                <a:effectLst>
                  <a:outerShdw blurRad="38100" dist="38100" dir="2700000" algn="tl">
                    <a:srgbClr val="000000">
                      <a:alpha val="43137"/>
                    </a:srgbClr>
                  </a:outerShdw>
                </a:effectLst>
              </a:rPr>
              <a:t>habilités à prendre des mesures nécessaires à l'égard du malade mental qui présente un danger imminent attesté par certificat d' un médecin ou la notoriété publique, conformément à l' article 17 dudit dahir.</a:t>
            </a:r>
          </a:p>
        </p:txBody>
      </p:sp>
    </p:spTree>
    <p:extLst>
      <p:ext uri="{BB962C8B-B14F-4D97-AF65-F5344CB8AC3E}">
        <p14:creationId xmlns:p14="http://schemas.microsoft.com/office/powerpoint/2010/main" val="7260329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1EE0F-EA74-4E66-AC55-A49E98E5BEF2}"/>
              </a:ext>
            </a:extLst>
          </p:cNvPr>
          <p:cNvSpPr>
            <a:spLocks noGrp="1"/>
          </p:cNvSpPr>
          <p:nvPr>
            <p:ph type="title"/>
          </p:nvPr>
        </p:nvSpPr>
        <p:spPr>
          <a:xfrm>
            <a:off x="677334" y="609600"/>
            <a:ext cx="8596668" cy="543951"/>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206EC76E-F297-4F84-B668-714596D828DA}"/>
              </a:ext>
            </a:extLst>
          </p:cNvPr>
          <p:cNvSpPr>
            <a:spLocks noGrp="1"/>
          </p:cNvSpPr>
          <p:nvPr>
            <p:ph idx="1"/>
          </p:nvPr>
        </p:nvSpPr>
        <p:spPr>
          <a:xfrm>
            <a:off x="677334" y="1420837"/>
            <a:ext cx="8596668" cy="5437163"/>
          </a:xfrm>
        </p:spPr>
        <p:txBody>
          <a:bodyPr>
            <a:normAutofit fontScale="92500"/>
          </a:bodyPr>
          <a:lstStyle/>
          <a:p>
            <a:pPr algn="just"/>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le placement « volontaire </a:t>
            </a:r>
            <a:r>
              <a:rPr lang="fr-FR" b="1" dirty="0">
                <a:solidFill>
                  <a:schemeClr val="tx1"/>
                </a:solidFill>
                <a:effectLst>
                  <a:outerShdw blurRad="38100" dist="38100" dir="2700000" algn="tl">
                    <a:srgbClr val="000000">
                      <a:alpha val="43137"/>
                    </a:srgbClr>
                  </a:outerShdw>
                </a:effectLst>
              </a:rPr>
              <a:t>» fait </a:t>
            </a:r>
            <a:r>
              <a:rPr lang="fr-FR" b="1" dirty="0">
                <a:solidFill>
                  <a:srgbClr val="FF0000"/>
                </a:solidFill>
                <a:effectLst>
                  <a:outerShdw blurRad="38100" dist="38100" dir="2700000" algn="tl">
                    <a:srgbClr val="000000">
                      <a:alpha val="43137"/>
                    </a:srgbClr>
                  </a:outerShdw>
                </a:effectLst>
              </a:rPr>
              <a:t>à la demande du malade ou de toute personne agissant dans son intérêt</a:t>
            </a:r>
            <a:r>
              <a:rPr lang="fr-FR" b="1" dirty="0">
                <a:solidFill>
                  <a:schemeClr val="tx1"/>
                </a:solidFill>
                <a:effectLst>
                  <a:outerShdw blurRad="38100" dist="38100" dir="2700000" algn="tl">
                    <a:srgbClr val="000000">
                      <a:alpha val="43137"/>
                    </a:srgbClr>
                  </a:outerShdw>
                </a:effectLst>
              </a:rPr>
              <a:t>. A cet égard, </a:t>
            </a:r>
            <a:r>
              <a:rPr lang="fr-FR" b="1" dirty="0">
                <a:solidFill>
                  <a:srgbClr val="FF0000"/>
                </a:solidFill>
                <a:effectLst>
                  <a:outerShdw blurRad="38100" dist="38100" dir="2700000" algn="tl">
                    <a:srgbClr val="000000">
                      <a:alpha val="43137"/>
                    </a:srgbClr>
                  </a:outerShdw>
                </a:effectLst>
              </a:rPr>
              <a:t>la demande d'hospitalisation doit être adressé au médecin chef de la province ou de la préfecture</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Elle doit être, en outre, </a:t>
            </a:r>
            <a:r>
              <a:rPr lang="fr-FR" b="1" dirty="0">
                <a:solidFill>
                  <a:srgbClr val="FF0000"/>
                </a:solidFill>
                <a:effectLst>
                  <a:outerShdw blurRad="38100" dist="38100" dir="2700000" algn="tl">
                    <a:srgbClr val="000000">
                      <a:alpha val="43137"/>
                    </a:srgbClr>
                  </a:outerShdw>
                </a:effectLst>
              </a:rPr>
              <a:t>signée du demandeur et comporter des indications relatives à l'état civil, situation familiale...</a:t>
            </a:r>
            <a:r>
              <a:rPr lang="fr-FR" b="1" dirty="0">
                <a:solidFill>
                  <a:schemeClr val="tx1"/>
                </a:solidFill>
                <a:effectLst>
                  <a:outerShdw blurRad="38100" dist="38100" dir="2700000" algn="tl">
                    <a:srgbClr val="000000">
                      <a:alpha val="43137"/>
                    </a:srgbClr>
                  </a:outerShdw>
                </a:effectLst>
              </a:rPr>
              <a:t>une </a:t>
            </a:r>
            <a:r>
              <a:rPr lang="fr-FR" b="1" dirty="0">
                <a:solidFill>
                  <a:srgbClr val="FF0000"/>
                </a:solidFill>
                <a:effectLst>
                  <a:outerShdw blurRad="38100" dist="38100" dir="2700000" algn="tl">
                    <a:srgbClr val="000000">
                      <a:alpha val="43137"/>
                    </a:srgbClr>
                  </a:outerShdw>
                </a:effectLst>
                <a:highlight>
                  <a:srgbClr val="FFFF00"/>
                </a:highlight>
              </a:rPr>
              <a:t>sanction pénale est d'ailleurs édictée à l'encontre de toute personne qui sciemment, et dans l'intention de provoquer une hospitalisation injustifiée</a:t>
            </a:r>
            <a:r>
              <a:rPr lang="fr-FR" b="1" dirty="0">
                <a:solidFill>
                  <a:schemeClr val="tx1"/>
                </a:solidFill>
                <a:effectLst>
                  <a:outerShdw blurRad="38100" dist="38100" dir="2700000" algn="tl">
                    <a:srgbClr val="000000">
                      <a:alpha val="43137"/>
                    </a:srgbClr>
                  </a:outerShdw>
                </a:effectLst>
              </a:rPr>
              <a:t> dans un service psychiatrique aura donné à un </a:t>
            </a:r>
            <a:r>
              <a:rPr lang="fr-FR" b="1" dirty="0">
                <a:solidFill>
                  <a:srgbClr val="FF0000"/>
                </a:solidFill>
                <a:effectLst>
                  <a:outerShdw blurRad="38100" dist="38100" dir="2700000" algn="tl">
                    <a:srgbClr val="000000">
                      <a:alpha val="43137"/>
                    </a:srgbClr>
                  </a:outerShdw>
                </a:effectLst>
                <a:highlight>
                  <a:srgbClr val="FFFF00"/>
                </a:highlight>
              </a:rPr>
              <a:t>fonctionnaire public des renseignements erronés sur le comportement et l'état mental d' une personne</a:t>
            </a:r>
            <a:r>
              <a:rPr lang="fr-FR" b="1" dirty="0">
                <a:solidFill>
                  <a:schemeClr val="tx1"/>
                </a:solidFill>
                <a:effectLst>
                  <a:outerShdw blurRad="38100" dist="38100" dir="2700000" algn="tl">
                    <a:srgbClr val="000000">
                      <a:alpha val="43137"/>
                    </a:srgbClr>
                  </a:outerShdw>
                </a:effectLst>
              </a:rPr>
              <a:t>(</a:t>
            </a:r>
            <a:r>
              <a:rPr lang="fr-FR" b="1" dirty="0">
                <a:solidFill>
                  <a:srgbClr val="7030A0"/>
                </a:solidFill>
                <a:effectLst>
                  <a:outerShdw blurRad="38100" dist="38100" dir="2700000" algn="tl">
                    <a:srgbClr val="000000">
                      <a:alpha val="43137"/>
                    </a:srgbClr>
                  </a:outerShdw>
                </a:effectLst>
              </a:rPr>
              <a:t>article33).</a:t>
            </a:r>
          </a:p>
          <a:p>
            <a:pPr algn="just"/>
            <a:r>
              <a:rPr lang="fr-FR" b="1" dirty="0">
                <a:solidFill>
                  <a:schemeClr val="tx1"/>
                </a:solidFill>
                <a:effectLst>
                  <a:outerShdw blurRad="38100" dist="38100" dir="2700000" algn="tl">
                    <a:srgbClr val="000000">
                      <a:alpha val="43137"/>
                    </a:srgbClr>
                  </a:outerShdw>
                </a:effectLst>
              </a:rPr>
              <a:t>Par ailleurs</a:t>
            </a:r>
            <a:r>
              <a:rPr lang="fr-FR" b="1" dirty="0">
                <a:solidFill>
                  <a:schemeClr val="tx1"/>
                </a:solidFill>
                <a:effectLst>
                  <a:outerShdw blurRad="38100" dist="38100" dir="2700000" algn="tl">
                    <a:srgbClr val="000000">
                      <a:alpha val="43137"/>
                    </a:srgbClr>
                  </a:outerShdw>
                </a:effectLst>
                <a:highlight>
                  <a:srgbClr val="FFFF00"/>
                </a:highlight>
              </a:rPr>
              <a:t>, une série de structures sont mises en place pour élaborer des plans et des programmes dans le domaine de la santé mentale</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tel que le service central de la santé mentale relevant du ministère de la santé, auquel on ajoute les divers structures d'accueil, de traitement et réadaptation des malades mentaux, y compris les établissements psychiatriques publics et privés.</a:t>
            </a:r>
          </a:p>
          <a:p>
            <a:pPr algn="just"/>
            <a:r>
              <a:rPr lang="fr-FR" b="1" dirty="0">
                <a:solidFill>
                  <a:schemeClr val="tx1"/>
                </a:solidFill>
                <a:effectLst>
                  <a:outerShdw blurRad="38100" dist="38100" dir="2700000" algn="tl">
                    <a:srgbClr val="000000">
                      <a:alpha val="43137"/>
                    </a:srgbClr>
                  </a:outerShdw>
                </a:effectLst>
              </a:rPr>
              <a:t>Ces établissements </a:t>
            </a:r>
            <a:r>
              <a:rPr lang="fr-FR" b="1" dirty="0">
                <a:solidFill>
                  <a:srgbClr val="FF0000"/>
                </a:solidFill>
                <a:effectLst>
                  <a:outerShdw blurRad="38100" dist="38100" dir="2700000" algn="tl">
                    <a:srgbClr val="000000">
                      <a:alpha val="43137"/>
                    </a:srgbClr>
                  </a:outerShdw>
                </a:effectLst>
              </a:rPr>
              <a:t>sont également chargés d'assurer la prise en charge et le suivi médical des patients pour lesquels l'hospitalisation peut être évitée ou écourtée grâce à des soins ambulatoires réguliers, </a:t>
            </a:r>
            <a:r>
              <a:rPr lang="fr-FR" b="1" dirty="0">
                <a:solidFill>
                  <a:schemeClr val="tx1"/>
                </a:solidFill>
                <a:effectLst>
                  <a:outerShdw blurRad="38100" dist="38100" dir="2700000" algn="tl">
                    <a:srgbClr val="000000">
                      <a:alpha val="43137"/>
                    </a:srgbClr>
                  </a:outerShdw>
                </a:effectLst>
              </a:rPr>
              <a:t>notamment lorsque ces malades font l'objet d'une mesure de « </a:t>
            </a:r>
            <a:r>
              <a:rPr lang="fr-FR" b="1" dirty="0">
                <a:solidFill>
                  <a:srgbClr val="00B050"/>
                </a:solidFill>
                <a:effectLst>
                  <a:outerShdw blurRad="38100" dist="38100" dir="2700000" algn="tl">
                    <a:srgbClr val="000000">
                      <a:alpha val="43137"/>
                    </a:srgbClr>
                  </a:outerShdw>
                </a:effectLst>
              </a:rPr>
              <a:t>mise en surveillance externe »  .</a:t>
            </a:r>
          </a:p>
        </p:txBody>
      </p:sp>
    </p:spTree>
    <p:extLst>
      <p:ext uri="{BB962C8B-B14F-4D97-AF65-F5344CB8AC3E}">
        <p14:creationId xmlns:p14="http://schemas.microsoft.com/office/powerpoint/2010/main" val="44336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9F860-2A0F-4B88-9F45-2B1808136578}"/>
              </a:ext>
            </a:extLst>
          </p:cNvPr>
          <p:cNvSpPr>
            <a:spLocks noGrp="1"/>
          </p:cNvSpPr>
          <p:nvPr>
            <p:ph type="title"/>
          </p:nvPr>
        </p:nvSpPr>
        <p:spPr>
          <a:xfrm>
            <a:off x="1295402" y="982132"/>
            <a:ext cx="9601196" cy="403323"/>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3FBD520E-99B0-45E1-9ACD-AE5AE3909ACD}"/>
              </a:ext>
            </a:extLst>
          </p:cNvPr>
          <p:cNvSpPr>
            <a:spLocks noGrp="1"/>
          </p:cNvSpPr>
          <p:nvPr>
            <p:ph idx="1"/>
          </p:nvPr>
        </p:nvSpPr>
        <p:spPr>
          <a:xfrm>
            <a:off x="1295401" y="1801091"/>
            <a:ext cx="9601196" cy="4765964"/>
          </a:xfrm>
        </p:spPr>
        <p:txBody>
          <a:bodyPr>
            <a:normAutofit fontScale="92500" lnSpcReduction="20000"/>
          </a:bodyPr>
          <a:lstStyle/>
          <a:p>
            <a:r>
              <a:rPr lang="fr-FR" b="1" dirty="0">
                <a:solidFill>
                  <a:srgbClr val="00B050"/>
                </a:solidFill>
                <a:effectLst>
                  <a:outerShdw blurRad="38100" dist="38100" dir="2700000" algn="tl">
                    <a:srgbClr val="000000">
                      <a:alpha val="43137"/>
                    </a:srgbClr>
                  </a:outerShdw>
                </a:effectLst>
              </a:rPr>
              <a:t>D'un autre côté:</a:t>
            </a:r>
          </a:p>
          <a:p>
            <a:r>
              <a:rPr lang="fr-FR" dirty="0">
                <a:solidFill>
                  <a:schemeClr val="tx1"/>
                </a:solidFill>
              </a:rPr>
              <a:t> </a:t>
            </a:r>
            <a:r>
              <a:rPr lang="fr-FR" dirty="0">
                <a:solidFill>
                  <a:schemeClr val="tx1"/>
                </a:solidFill>
                <a:effectLst>
                  <a:outerShdw blurRad="38100" dist="38100" dir="2700000" algn="tl">
                    <a:srgbClr val="000000">
                      <a:alpha val="43137"/>
                    </a:srgbClr>
                  </a:outerShdw>
                </a:effectLst>
              </a:rPr>
              <a:t>une autre conception imprégné le droit actuel </a:t>
            </a:r>
            <a:r>
              <a:rPr lang="fr-FR" b="1" dirty="0">
                <a:solidFill>
                  <a:schemeClr val="tx1"/>
                </a:solidFill>
                <a:effectLst>
                  <a:outerShdw blurRad="38100" dist="38100" dir="2700000" algn="tl">
                    <a:srgbClr val="000000">
                      <a:alpha val="43137"/>
                    </a:srgbClr>
                  </a:outerShdw>
                </a:effectLst>
                <a:highlight>
                  <a:srgbClr val="FFFF00"/>
                </a:highlight>
              </a:rPr>
              <a:t>des patients qui est constitué par le paternalisme médical</a:t>
            </a:r>
            <a:r>
              <a:rPr lang="fr-FR" dirty="0">
                <a:solidFill>
                  <a:schemeClr val="tx1"/>
                </a:solidFill>
                <a:highlight>
                  <a:srgbClr val="FFFF00"/>
                </a:highlight>
              </a:rPr>
              <a:t>. </a:t>
            </a:r>
          </a:p>
          <a:p>
            <a:pPr>
              <a:buFont typeface="Wingdings" panose="05000000000000000000" pitchFamily="2" charset="2"/>
              <a:buChar char="Ø"/>
            </a:pPr>
            <a:r>
              <a:rPr lang="fr-FR" b="1" dirty="0">
                <a:solidFill>
                  <a:srgbClr val="002060"/>
                </a:solidFill>
                <a:effectLst>
                  <a:outerShdw blurRad="38100" dist="38100" dir="2700000" algn="tl">
                    <a:srgbClr val="000000">
                      <a:alpha val="43137"/>
                    </a:srgbClr>
                  </a:outerShdw>
                </a:effectLst>
              </a:rPr>
              <a:t>Cette </a:t>
            </a:r>
            <a:r>
              <a:rPr lang="fr-FR" b="1" u="sng" dirty="0">
                <a:solidFill>
                  <a:srgbClr val="002060"/>
                </a:solidFill>
                <a:effectLst>
                  <a:outerShdw blurRad="38100" dist="38100" dir="2700000" algn="tl">
                    <a:srgbClr val="000000">
                      <a:alpha val="43137"/>
                    </a:srgbClr>
                  </a:outerShdw>
                </a:effectLst>
              </a:rPr>
              <a:t>conception est fondée sur:</a:t>
            </a:r>
          </a:p>
          <a:p>
            <a:pPr>
              <a:buClr>
                <a:srgbClr val="7030A0"/>
              </a:buClr>
              <a:buSzPct val="129000"/>
              <a:buFont typeface="Wingdings" panose="05000000000000000000" pitchFamily="2" charset="2"/>
              <a:buChar char="q"/>
            </a:pPr>
            <a:r>
              <a:rPr lang="fr-FR" b="1" u="sng" dirty="0">
                <a:solidFill>
                  <a:srgbClr val="C00000"/>
                </a:solidFill>
                <a:effectLst>
                  <a:outerShdw blurRad="38100" dist="38100" dir="2700000" algn="tl">
                    <a:srgbClr val="000000">
                      <a:alpha val="43137"/>
                    </a:srgbClr>
                  </a:outerShdw>
                </a:effectLst>
              </a:rPr>
              <a:t> le principe que le médecin travaille dans l'intérêt du patient</a:t>
            </a:r>
            <a:r>
              <a:rPr lang="fr-FR" dirty="0"/>
              <a:t>. </a:t>
            </a:r>
          </a:p>
          <a:p>
            <a:pPr>
              <a:buClr>
                <a:srgbClr val="7030A0"/>
              </a:buClr>
              <a:buSzPct val="129000"/>
              <a:buFont typeface="Wingdings" panose="05000000000000000000" pitchFamily="2" charset="2"/>
              <a:buChar char="q"/>
            </a:pPr>
            <a:r>
              <a:rPr lang="fr-FR" dirty="0"/>
              <a:t>Ce dernier </a:t>
            </a:r>
            <a:r>
              <a:rPr lang="fr-FR" b="1" dirty="0">
                <a:solidFill>
                  <a:srgbClr val="C00000"/>
                </a:solidFill>
                <a:effectLst>
                  <a:outerShdw blurRad="38100" dist="38100" dir="2700000" algn="tl">
                    <a:srgbClr val="000000">
                      <a:alpha val="43137"/>
                    </a:srgbClr>
                  </a:outerShdw>
                </a:effectLst>
              </a:rPr>
              <a:t>n'a que la liberté de choisir son praticien et à ensuite le devoir de se conformer à ses prescriptions.</a:t>
            </a:r>
            <a:r>
              <a:rPr lang="fr-FR" dirty="0"/>
              <a:t> </a:t>
            </a:r>
          </a:p>
          <a:p>
            <a:pPr>
              <a:buFont typeface="Wingdings" panose="05000000000000000000" pitchFamily="2" charset="2"/>
              <a:buChar char="Ø"/>
            </a:pPr>
            <a:r>
              <a:rPr lang="fr-FR" b="1" dirty="0">
                <a:effectLst>
                  <a:outerShdw blurRad="38100" dist="38100" dir="2700000" algn="tl">
                    <a:srgbClr val="000000">
                      <a:alpha val="43137"/>
                    </a:srgbClr>
                  </a:outerShdw>
                </a:effectLst>
              </a:rPr>
              <a:t>Il y a, dans cette situation, </a:t>
            </a:r>
            <a:r>
              <a:rPr lang="fr-FR" b="1" dirty="0">
                <a:solidFill>
                  <a:srgbClr val="C00000"/>
                </a:solidFill>
                <a:effectLst>
                  <a:outerShdw blurRad="38100" dist="38100" dir="2700000" algn="tl">
                    <a:srgbClr val="000000">
                      <a:alpha val="43137"/>
                    </a:srgbClr>
                  </a:outerShdw>
                </a:effectLst>
              </a:rPr>
              <a:t>présomption d'une sorte d'incapacité du patient </a:t>
            </a:r>
            <a:r>
              <a:rPr lang="fr-FR" b="1" dirty="0">
                <a:solidFill>
                  <a:srgbClr val="002060"/>
                </a:solidFill>
                <a:effectLst>
                  <a:outerShdw blurRad="38100" dist="38100" dir="2700000" algn="tl">
                    <a:srgbClr val="000000">
                      <a:alpha val="43137"/>
                    </a:srgbClr>
                  </a:outerShdw>
                </a:effectLst>
              </a:rPr>
              <a:t>liée à</a:t>
            </a:r>
            <a:r>
              <a:rPr lang="fr-FR" dirty="0"/>
              <a:t> </a:t>
            </a:r>
            <a:r>
              <a:rPr lang="fr-FR" b="1" dirty="0">
                <a:solidFill>
                  <a:srgbClr val="C00000"/>
                </a:solidFill>
                <a:effectLst>
                  <a:outerShdw blurRad="38100" dist="38100" dir="2700000" algn="tl">
                    <a:srgbClr val="000000">
                      <a:alpha val="43137"/>
                    </a:srgbClr>
                  </a:outerShdw>
                </a:effectLst>
              </a:rPr>
              <a:t>sa souffrance</a:t>
            </a:r>
            <a:r>
              <a:rPr lang="fr-FR" b="1" dirty="0">
                <a:effectLst>
                  <a:outerShdw blurRad="38100" dist="38100" dir="2700000" algn="tl">
                    <a:srgbClr val="000000">
                      <a:alpha val="43137"/>
                    </a:srgbClr>
                  </a:outerShdw>
                </a:effectLst>
              </a:rPr>
              <a:t>, à son </a:t>
            </a:r>
            <a:r>
              <a:rPr lang="fr-FR" b="1" u="sng" dirty="0">
                <a:solidFill>
                  <a:srgbClr val="C00000"/>
                </a:solidFill>
                <a:effectLst>
                  <a:outerShdw blurRad="38100" dist="38100" dir="2700000" algn="tl">
                    <a:srgbClr val="000000">
                      <a:alpha val="43137"/>
                    </a:srgbClr>
                  </a:outerShdw>
                </a:effectLst>
              </a:rPr>
              <a:t>angoisse, à son incompétence, à l'obscurcissement de son intelligence par la maladie</a:t>
            </a:r>
            <a:r>
              <a:rPr lang="fr-FR" dirty="0"/>
              <a:t>. </a:t>
            </a:r>
          </a:p>
          <a:p>
            <a:pPr>
              <a:buFont typeface="Wingdings" panose="05000000000000000000" pitchFamily="2" charset="2"/>
              <a:buChar char="Ø"/>
            </a:pPr>
            <a:r>
              <a:rPr lang="fr-FR" b="1" dirty="0">
                <a:solidFill>
                  <a:srgbClr val="0070C0"/>
                </a:solidFill>
                <a:effectLst>
                  <a:outerShdw blurRad="38100" dist="38100" dir="2700000" algn="tl">
                    <a:srgbClr val="000000">
                      <a:alpha val="43137"/>
                    </a:srgbClr>
                  </a:outerShdw>
                </a:effectLst>
              </a:rPr>
              <a:t>En contrepartie, </a:t>
            </a:r>
          </a:p>
          <a:p>
            <a:pPr>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le médecin, à qui est donné un grand pouvoir</a:t>
            </a:r>
            <a:r>
              <a:rPr lang="fr-FR" b="1" dirty="0">
                <a:effectLst>
                  <a:outerShdw blurRad="38100" dist="38100" dir="2700000" algn="tl">
                    <a:srgbClr val="000000">
                      <a:alpha val="43137"/>
                    </a:srgbClr>
                  </a:outerShdw>
                </a:effectLst>
              </a:rPr>
              <a:t>, </a:t>
            </a:r>
            <a:r>
              <a:rPr lang="fr-FR" b="1" dirty="0">
                <a:solidFill>
                  <a:srgbClr val="C00000"/>
                </a:solidFill>
                <a:effectLst>
                  <a:outerShdw blurRad="38100" dist="38100" dir="2700000" algn="tl">
                    <a:srgbClr val="000000">
                      <a:alpha val="43137"/>
                    </a:srgbClr>
                  </a:outerShdw>
                </a:effectLst>
              </a:rPr>
              <a:t>doit se conformer aux exigences du patient.</a:t>
            </a:r>
            <a:endParaRPr lang="fr-FR" b="1" dirty="0">
              <a:effectLst>
                <a:outerShdw blurRad="38100" dist="38100" dir="2700000" algn="tl">
                  <a:srgbClr val="000000">
                    <a:alpha val="43137"/>
                  </a:srgbClr>
                </a:outerShdw>
              </a:effectLst>
            </a:endParaRPr>
          </a:p>
          <a:p>
            <a:r>
              <a:rPr lang="fr-FR" b="1" dirty="0">
                <a:solidFill>
                  <a:schemeClr val="tx1"/>
                </a:solidFill>
              </a:rPr>
              <a:t> </a:t>
            </a:r>
            <a:r>
              <a:rPr lang="fr-FR" b="1" dirty="0">
                <a:solidFill>
                  <a:schemeClr val="tx1"/>
                </a:solidFill>
                <a:highlight>
                  <a:srgbClr val="FFFF00"/>
                </a:highlight>
              </a:rPr>
              <a:t>En réalité:</a:t>
            </a:r>
          </a:p>
          <a:p>
            <a:r>
              <a:rPr lang="fr-FR" b="1" dirty="0">
                <a:solidFill>
                  <a:schemeClr val="tx1"/>
                </a:solidFill>
              </a:rPr>
              <a:t>Le principe paternaliste, qui découle </a:t>
            </a:r>
            <a:r>
              <a:rPr lang="fr-FR" b="1" dirty="0">
                <a:solidFill>
                  <a:schemeClr val="tx1"/>
                </a:solidFill>
                <a:highlight>
                  <a:srgbClr val="FFFF00"/>
                </a:highlight>
              </a:rPr>
              <a:t>de la philosophie générale du système de santé dans les pays latins,</a:t>
            </a:r>
            <a:r>
              <a:rPr lang="fr-FR" b="1" dirty="0">
                <a:solidFill>
                  <a:schemeClr val="tx1"/>
                </a:solidFill>
              </a:rPr>
              <a:t> s'oppose à un autre système : </a:t>
            </a:r>
            <a:r>
              <a:rPr lang="fr-FR" b="1" dirty="0">
                <a:solidFill>
                  <a:schemeClr val="tx1"/>
                </a:solidFill>
                <a:highlight>
                  <a:srgbClr val="00FFFF"/>
                </a:highlight>
              </a:rPr>
              <a:t>le système de principe d'autonomie</a:t>
            </a:r>
            <a:r>
              <a:rPr lang="fr-FR" b="1" dirty="0">
                <a:solidFill>
                  <a:schemeClr val="tx1"/>
                </a:solidFill>
              </a:rPr>
              <a:t>.</a:t>
            </a:r>
          </a:p>
        </p:txBody>
      </p:sp>
    </p:spTree>
    <p:extLst>
      <p:ext uri="{BB962C8B-B14F-4D97-AF65-F5344CB8AC3E}">
        <p14:creationId xmlns:p14="http://schemas.microsoft.com/office/powerpoint/2010/main" val="28034291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A2321-C943-4F2A-A21F-0D0523779209}"/>
              </a:ext>
            </a:extLst>
          </p:cNvPr>
          <p:cNvSpPr>
            <a:spLocks noGrp="1"/>
          </p:cNvSpPr>
          <p:nvPr>
            <p:ph type="title"/>
          </p:nvPr>
        </p:nvSpPr>
        <p:spPr>
          <a:xfrm>
            <a:off x="677334" y="609600"/>
            <a:ext cx="8596668" cy="980049"/>
          </a:xfrm>
        </p:spPr>
        <p:txBody>
          <a:bodyPr>
            <a:normAutofit/>
          </a:bodyPr>
          <a:lstStyle/>
          <a:p>
            <a:r>
              <a:rPr lang="fr-FR" sz="2400" b="1" dirty="0">
                <a:solidFill>
                  <a:srgbClr val="002060"/>
                </a:solidFill>
                <a:highlight>
                  <a:srgbClr val="FFFF00"/>
                </a:highlight>
              </a:rPr>
              <a:t>Les patients prisonniers et leur droit de santé en milieu carcéral.</a:t>
            </a:r>
          </a:p>
        </p:txBody>
      </p:sp>
      <p:sp>
        <p:nvSpPr>
          <p:cNvPr id="3" name="Espace réservé du contenu 2">
            <a:extLst>
              <a:ext uri="{FF2B5EF4-FFF2-40B4-BE49-F238E27FC236}">
                <a16:creationId xmlns:a16="http://schemas.microsoft.com/office/drawing/2014/main" id="{EF954C25-2E1F-4ED6-8655-7D16DF6B7CED}"/>
              </a:ext>
            </a:extLst>
          </p:cNvPr>
          <p:cNvSpPr>
            <a:spLocks noGrp="1"/>
          </p:cNvSpPr>
          <p:nvPr>
            <p:ph idx="1"/>
          </p:nvPr>
        </p:nvSpPr>
        <p:spPr>
          <a:xfrm>
            <a:off x="677334" y="1406769"/>
            <a:ext cx="8596668" cy="5451231"/>
          </a:xfrm>
        </p:spPr>
        <p:txBody>
          <a:bodyPr>
            <a:normAutofit fontScale="92500" lnSpcReduction="20000"/>
          </a:bodyPr>
          <a:lstStyle/>
          <a:p>
            <a:r>
              <a:rPr lang="fr-FR" b="1" dirty="0">
                <a:solidFill>
                  <a:schemeClr val="tx1"/>
                </a:solidFill>
                <a:effectLst>
                  <a:outerShdw blurRad="38100" dist="38100" dir="2700000" algn="tl">
                    <a:srgbClr val="000000">
                      <a:alpha val="43137"/>
                    </a:srgbClr>
                  </a:outerShdw>
                </a:effectLst>
              </a:rPr>
              <a:t>Traditionnellement placé dans </a:t>
            </a:r>
            <a:r>
              <a:rPr lang="fr-FR" b="1" dirty="0">
                <a:solidFill>
                  <a:schemeClr val="tx1"/>
                </a:solidFill>
                <a:effectLst>
                  <a:outerShdw blurRad="38100" dist="38100" dir="2700000" algn="tl">
                    <a:srgbClr val="000000">
                      <a:alpha val="43137"/>
                    </a:srgbClr>
                  </a:outerShdw>
                </a:effectLst>
                <a:highlight>
                  <a:srgbClr val="FFFF00"/>
                </a:highlight>
              </a:rPr>
              <a:t>une situation plus précaire que celle de tout incapable, le détenu se voit aujourd'hui reconnaître un droit à la santé. </a:t>
            </a:r>
          </a:p>
          <a:p>
            <a:r>
              <a:rPr lang="fr-FR" b="1" dirty="0">
                <a:solidFill>
                  <a:schemeClr val="tx1"/>
                </a:solidFill>
                <a:effectLst>
                  <a:outerShdw blurRad="38100" dist="38100" dir="2700000" algn="tl">
                    <a:srgbClr val="000000">
                      <a:alpha val="43137"/>
                    </a:srgbClr>
                  </a:outerShdw>
                </a:effectLst>
              </a:rPr>
              <a:t>De </a:t>
            </a:r>
            <a:r>
              <a:rPr lang="fr-FR" b="1" dirty="0">
                <a:solidFill>
                  <a:schemeClr val="tx1"/>
                </a:solidFill>
                <a:effectLst>
                  <a:outerShdw blurRad="38100" dist="38100" dir="2700000" algn="tl">
                    <a:srgbClr val="000000">
                      <a:alpha val="43137"/>
                    </a:srgbClr>
                  </a:outerShdw>
                </a:effectLst>
                <a:highlight>
                  <a:srgbClr val="FF0000"/>
                </a:highlight>
              </a:rPr>
              <a:t>ce fait </a:t>
            </a:r>
            <a:r>
              <a:rPr lang="fr-FR" b="1" dirty="0">
                <a:solidFill>
                  <a:schemeClr val="tx1"/>
                </a:solidFill>
                <a:effectLst>
                  <a:outerShdw blurRad="38100" dist="38100" dir="2700000" algn="tl">
                    <a:srgbClr val="000000">
                      <a:alpha val="43137"/>
                    </a:srgbClr>
                  </a:outerShdw>
                </a:effectLst>
                <a:highlight>
                  <a:srgbClr val="00FF00"/>
                </a:highlight>
              </a:rPr>
              <a:t>au Maroc, </a:t>
            </a:r>
          </a:p>
          <a:p>
            <a:pPr>
              <a:buClr>
                <a:srgbClr val="7030A0"/>
              </a:buClr>
              <a:buSzPct val="163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highlight>
                  <a:srgbClr val="00FFFF"/>
                </a:highlight>
              </a:rPr>
              <a:t>chaque établissement pénitentiaire doit disposer, outre le personnel paramédical, d'au moins un médecin</a:t>
            </a:r>
            <a:r>
              <a:rPr lang="fr-FR" b="1" dirty="0">
                <a:solidFill>
                  <a:schemeClr val="tx1"/>
                </a:solidFill>
                <a:effectLst>
                  <a:outerShdw blurRad="38100" dist="38100" dir="2700000" algn="tl">
                    <a:srgbClr val="000000">
                      <a:alpha val="43137"/>
                    </a:srgbClr>
                  </a:outerShdw>
                </a:effectLst>
              </a:rPr>
              <a:t> qui lui est affecté à </a:t>
            </a:r>
            <a:r>
              <a:rPr lang="fr-FR" b="1" dirty="0">
                <a:solidFill>
                  <a:schemeClr val="tx1"/>
                </a:solidFill>
                <a:effectLst>
                  <a:outerShdw blurRad="38100" dist="38100" dir="2700000" algn="tl">
                    <a:srgbClr val="000000">
                      <a:alpha val="43137"/>
                    </a:srgbClr>
                  </a:outerShdw>
                </a:effectLst>
                <a:highlight>
                  <a:srgbClr val="00FFFF"/>
                </a:highlight>
              </a:rPr>
              <a:t>plein temps </a:t>
            </a:r>
            <a:r>
              <a:rPr lang="fr-FR" b="1" dirty="0">
                <a:solidFill>
                  <a:schemeClr val="tx1"/>
                </a:solidFill>
                <a:effectLst>
                  <a:outerShdw blurRad="38100" dist="38100" dir="2700000" algn="tl">
                    <a:srgbClr val="000000">
                      <a:alpha val="43137"/>
                    </a:srgbClr>
                  </a:outerShdw>
                </a:effectLst>
              </a:rPr>
              <a:t>ou pour des prestations régulières.</a:t>
            </a:r>
          </a:p>
          <a:p>
            <a:pPr>
              <a:buClr>
                <a:srgbClr val="7030A0"/>
              </a:buClr>
              <a:buSzPct val="163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highlight>
                  <a:srgbClr val="00FFFF"/>
                </a:highlight>
              </a:rPr>
              <a:t>Une infirmerie est , de ce fait, installée dans chaque établissement pénitentiaire</a:t>
            </a:r>
            <a:r>
              <a:rPr lang="fr-FR" b="1" dirty="0">
                <a:solidFill>
                  <a:schemeClr val="tx1"/>
                </a:solidFill>
                <a:effectLst>
                  <a:outerShdw blurRad="38100" dist="38100" dir="2700000" algn="tl">
                    <a:srgbClr val="000000">
                      <a:alpha val="43137"/>
                    </a:srgbClr>
                  </a:outerShdw>
                </a:effectLst>
              </a:rPr>
              <a:t>, pourvue </a:t>
            </a:r>
            <a:r>
              <a:rPr lang="fr-FR" b="1" dirty="0">
                <a:solidFill>
                  <a:schemeClr val="tx1"/>
                </a:solidFill>
                <a:effectLst>
                  <a:outerShdw blurRad="38100" dist="38100" dir="2700000" algn="tl">
                    <a:srgbClr val="000000">
                      <a:alpha val="43137"/>
                    </a:srgbClr>
                  </a:outerShdw>
                </a:effectLst>
                <a:highlight>
                  <a:srgbClr val="00FFFF"/>
                </a:highlight>
              </a:rPr>
              <a:t>d'un équipement permettant de donner les soins et le traitement convenable aux détenus malades</a:t>
            </a:r>
            <a:r>
              <a:rPr lang="fr-FR" b="1" dirty="0">
                <a:solidFill>
                  <a:schemeClr val="tx1"/>
                </a:solidFill>
                <a:effectLst>
                  <a:outerShdw blurRad="38100" dist="38100" dir="2700000" algn="tl">
                    <a:srgbClr val="000000">
                      <a:alpha val="43137"/>
                    </a:srgbClr>
                  </a:outerShdw>
                </a:effectLst>
              </a:rPr>
              <a:t>, </a:t>
            </a:r>
          </a:p>
          <a:p>
            <a:pPr>
              <a:buClr>
                <a:srgbClr val="7030A0"/>
              </a:buClr>
              <a:buSzPct val="163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de </a:t>
            </a:r>
            <a:r>
              <a:rPr lang="fr-FR" b="1" dirty="0">
                <a:solidFill>
                  <a:schemeClr val="tx1"/>
                </a:solidFill>
                <a:effectLst>
                  <a:outerShdw blurRad="38100" dist="38100" dir="2700000" algn="tl">
                    <a:srgbClr val="000000">
                      <a:alpha val="43137"/>
                    </a:srgbClr>
                  </a:outerShdw>
                </a:effectLst>
                <a:highlight>
                  <a:srgbClr val="00FFFF"/>
                </a:highlight>
              </a:rPr>
              <a:t>fournir un régime adapté aux besoins des infirmiers surtout en cas des malades chroniques</a:t>
            </a:r>
            <a:r>
              <a:rPr lang="fr-FR" b="1" dirty="0">
                <a:solidFill>
                  <a:schemeClr val="tx1"/>
                </a:solidFill>
                <a:effectLst>
                  <a:outerShdw blurRad="38100" dist="38100" dir="2700000" algn="tl">
                    <a:srgbClr val="000000">
                      <a:alpha val="43137"/>
                    </a:srgbClr>
                  </a:outerShdw>
                </a:effectLst>
              </a:rPr>
              <a:t> ou lorsqu' il y lieu d' isoler les malades contagieux.</a:t>
            </a:r>
          </a:p>
          <a:p>
            <a:pPr>
              <a:buClr>
                <a:srgbClr val="7030A0"/>
              </a:buClr>
              <a:buSzPct val="163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Autrement dit, en cas de maladie, les détenus doivent être soignés dans leur cellules ou à l'infirmerie de l'établissement. </a:t>
            </a:r>
          </a:p>
          <a:p>
            <a:pPr>
              <a:buClr>
                <a:srgbClr val="7030A0"/>
              </a:buClr>
              <a:buSzPct val="163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Ils </a:t>
            </a:r>
            <a:r>
              <a:rPr lang="fr-FR" b="1" dirty="0">
                <a:solidFill>
                  <a:schemeClr val="tx1"/>
                </a:solidFill>
                <a:effectLst>
                  <a:outerShdw blurRad="38100" dist="38100" dir="2700000" algn="tl">
                    <a:srgbClr val="000000">
                      <a:alpha val="43137"/>
                    </a:srgbClr>
                  </a:outerShdw>
                </a:effectLst>
                <a:highlight>
                  <a:srgbClr val="00FFFF"/>
                </a:highlight>
              </a:rPr>
              <a:t>ne bénéficient pas de la liberté de choisir leur médecin vu leur situation</a:t>
            </a:r>
            <a:r>
              <a:rPr lang="fr-FR" b="1" dirty="0">
                <a:solidFill>
                  <a:schemeClr val="tx1"/>
                </a:solidFill>
                <a:effectLst>
                  <a:outerShdw blurRad="38100" dist="38100" dir="2700000" algn="tl">
                    <a:srgbClr val="000000">
                      <a:alpha val="43137"/>
                    </a:srgbClr>
                  </a:outerShdw>
                </a:effectLst>
              </a:rPr>
              <a:t>, ce qui constitue une atteinte à leurs droits en tant que patient. </a:t>
            </a:r>
          </a:p>
          <a:p>
            <a:pPr>
              <a:buClr>
                <a:srgbClr val="7030A0"/>
              </a:buClr>
              <a:buSzPct val="163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En outre, </a:t>
            </a:r>
            <a:r>
              <a:rPr lang="fr-FR" b="1" dirty="0">
                <a:solidFill>
                  <a:schemeClr val="tx1"/>
                </a:solidFill>
                <a:effectLst>
                  <a:outerShdw blurRad="38100" dist="38100" dir="2700000" algn="tl">
                    <a:srgbClr val="000000">
                      <a:alpha val="43137"/>
                    </a:srgbClr>
                  </a:outerShdw>
                </a:effectLst>
                <a:highlight>
                  <a:srgbClr val="00FFFF"/>
                </a:highlight>
              </a:rPr>
              <a:t>les conditions dans lesquelles sont faites les consultations ne permettent pas aux malades de bénéficier de leur droit à l'intimité </a:t>
            </a:r>
            <a:r>
              <a:rPr lang="fr-FR" b="1" dirty="0">
                <a:solidFill>
                  <a:schemeClr val="tx1"/>
                </a:solidFill>
                <a:effectLst>
                  <a:outerShdw blurRad="38100" dist="38100" dir="2700000" algn="tl">
                    <a:srgbClr val="000000">
                      <a:alpha val="43137"/>
                    </a:srgbClr>
                  </a:outerShdw>
                </a:effectLst>
              </a:rPr>
              <a:t>puisqu'elles </a:t>
            </a:r>
            <a:r>
              <a:rPr lang="fr-FR" b="1" dirty="0">
                <a:solidFill>
                  <a:srgbClr val="C00000"/>
                </a:solidFill>
                <a:effectLst>
                  <a:outerShdw blurRad="38100" dist="38100" dir="2700000" algn="tl">
                    <a:srgbClr val="000000">
                      <a:alpha val="43137"/>
                    </a:srgbClr>
                  </a:outerShdw>
                </a:effectLst>
                <a:highlight>
                  <a:srgbClr val="FFFF00"/>
                </a:highlight>
              </a:rPr>
              <a:t>se déroulent en présence du personnel de surveillance</a:t>
            </a:r>
            <a:r>
              <a:rPr lang="fr-FR" b="1" dirty="0">
                <a:solidFill>
                  <a:schemeClr val="tx1"/>
                </a:solidFill>
                <a:effectLst>
                  <a:outerShdw blurRad="38100" dist="38100" dir="2700000" algn="tl">
                    <a:srgbClr val="000000">
                      <a:alpha val="43137"/>
                    </a:srgbClr>
                  </a:outerShdw>
                </a:effectLst>
              </a:rPr>
              <a:t> qui parviennent à obtenir diverses informations sur le patient, qui en </a:t>
            </a:r>
            <a:r>
              <a:rPr lang="fr-FR" b="1" dirty="0">
                <a:solidFill>
                  <a:schemeClr val="tx1"/>
                </a:solidFill>
                <a:effectLst>
                  <a:outerShdw blurRad="38100" dist="38100" dir="2700000" algn="tl">
                    <a:srgbClr val="000000">
                      <a:alpha val="43137"/>
                    </a:srgbClr>
                  </a:outerShdw>
                </a:effectLst>
                <a:highlight>
                  <a:srgbClr val="FFFF00"/>
                </a:highlight>
              </a:rPr>
              <a:t>principe devrait rester un secret médical</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3563720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86C5E-66ED-4F5E-9BCE-C8143378EB8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9F4329D-E7A9-4AB5-B2FB-9616DCF8E61C}"/>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Néanmoins, le droit d’accès du détenu malade à des soins de qualité se trouve mise en cause, </a:t>
            </a:r>
            <a:r>
              <a:rPr lang="fr-FR" b="1" dirty="0">
                <a:solidFill>
                  <a:schemeClr val="tx1"/>
                </a:solidFill>
                <a:effectLst>
                  <a:outerShdw blurRad="38100" dist="38100" dir="2700000" algn="tl">
                    <a:srgbClr val="000000">
                      <a:alpha val="43137"/>
                    </a:srgbClr>
                  </a:outerShdw>
                </a:effectLst>
                <a:highlight>
                  <a:srgbClr val="FFFF00"/>
                </a:highlight>
              </a:rPr>
              <a:t>étant donné que la loi à interdit leur hospitalisation, même à leur frais,</a:t>
            </a:r>
            <a:r>
              <a:rPr lang="fr-FR" b="1" dirty="0">
                <a:solidFill>
                  <a:schemeClr val="tx1"/>
                </a:solidFill>
                <a:effectLst>
                  <a:outerShdw blurRad="38100" dist="38100" dir="2700000" algn="tl">
                    <a:srgbClr val="000000">
                      <a:alpha val="43137"/>
                    </a:srgbClr>
                  </a:outerShdw>
                </a:effectLst>
              </a:rPr>
              <a:t> dans un </a:t>
            </a:r>
            <a:r>
              <a:rPr lang="fr-FR" b="1" dirty="0">
                <a:solidFill>
                  <a:schemeClr val="tx1"/>
                </a:solidFill>
                <a:effectLst>
                  <a:outerShdw blurRad="38100" dist="38100" dir="2700000" algn="tl">
                    <a:srgbClr val="000000">
                      <a:alpha val="43137"/>
                    </a:srgbClr>
                  </a:outerShdw>
                </a:effectLst>
                <a:highlight>
                  <a:srgbClr val="FFFF00"/>
                </a:highlight>
              </a:rPr>
              <a:t>établissement privé </a:t>
            </a:r>
            <a:r>
              <a:rPr lang="fr-FR" b="1" dirty="0">
                <a:solidFill>
                  <a:schemeClr val="tx1"/>
                </a:solidFill>
                <a:effectLst>
                  <a:outerShdw blurRad="38100" dist="38100" dir="2700000" algn="tl">
                    <a:srgbClr val="000000">
                      <a:alpha val="43137"/>
                    </a:srgbClr>
                  </a:outerShdw>
                </a:effectLst>
              </a:rPr>
              <a:t>, sauf </a:t>
            </a:r>
            <a:r>
              <a:rPr lang="fr-FR" b="1" dirty="0">
                <a:solidFill>
                  <a:schemeClr val="tx1"/>
                </a:solidFill>
                <a:effectLst>
                  <a:outerShdw blurRad="38100" dist="38100" dir="2700000" algn="tl">
                    <a:srgbClr val="000000">
                      <a:alpha val="43137"/>
                    </a:srgbClr>
                  </a:outerShdw>
                </a:effectLst>
                <a:highlight>
                  <a:srgbClr val="FFFF00"/>
                </a:highlight>
              </a:rPr>
              <a:t>approbation du ministre de la justice.</a:t>
            </a:r>
          </a:p>
        </p:txBody>
      </p:sp>
    </p:spTree>
    <p:extLst>
      <p:ext uri="{BB962C8B-B14F-4D97-AF65-F5344CB8AC3E}">
        <p14:creationId xmlns:p14="http://schemas.microsoft.com/office/powerpoint/2010/main" val="20277444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585CE-C5EA-40BC-AF4A-5AFA88A8B5EA}"/>
              </a:ext>
            </a:extLst>
          </p:cNvPr>
          <p:cNvSpPr>
            <a:spLocks noGrp="1"/>
          </p:cNvSpPr>
          <p:nvPr>
            <p:ph type="title"/>
          </p:nvPr>
        </p:nvSpPr>
        <p:spPr>
          <a:xfrm>
            <a:off x="677334" y="609601"/>
            <a:ext cx="8596668" cy="937846"/>
          </a:xfrm>
        </p:spPr>
        <p:txBody>
          <a:bodyPr>
            <a:normAutofit/>
          </a:bodyPr>
          <a:lstStyle/>
          <a:p>
            <a:pPr algn="just"/>
            <a:r>
              <a:rPr lang="fr-FR" sz="2400" b="1" dirty="0">
                <a:solidFill>
                  <a:srgbClr val="FF0000"/>
                </a:solidFill>
                <a:highlight>
                  <a:srgbClr val="FFFF00"/>
                </a:highlight>
              </a:rPr>
              <a:t>Partie2 : la violation des droits des patients et ses conséquences juridiques.</a:t>
            </a:r>
          </a:p>
        </p:txBody>
      </p:sp>
      <p:sp>
        <p:nvSpPr>
          <p:cNvPr id="3" name="Espace réservé du contenu 2">
            <a:extLst>
              <a:ext uri="{FF2B5EF4-FFF2-40B4-BE49-F238E27FC236}">
                <a16:creationId xmlns:a16="http://schemas.microsoft.com/office/drawing/2014/main" id="{81A86DB7-DFE4-4E8F-AA0D-B095DD9DA4FA}"/>
              </a:ext>
            </a:extLst>
          </p:cNvPr>
          <p:cNvSpPr>
            <a:spLocks noGrp="1"/>
          </p:cNvSpPr>
          <p:nvPr>
            <p:ph idx="1"/>
          </p:nvPr>
        </p:nvSpPr>
        <p:spPr/>
        <p:txBody>
          <a:bodyPr/>
          <a:lstStyle/>
          <a:p>
            <a:r>
              <a:rPr lang="fr-FR" b="1" dirty="0">
                <a:solidFill>
                  <a:schemeClr val="tx1"/>
                </a:solidFill>
                <a:effectLst>
                  <a:outerShdw blurRad="38100" dist="38100" dir="2700000" algn="tl">
                    <a:srgbClr val="000000">
                      <a:alpha val="43137"/>
                    </a:srgbClr>
                  </a:outerShdw>
                </a:effectLst>
              </a:rPr>
              <a:t>A côté des </a:t>
            </a:r>
            <a:r>
              <a:rPr lang="fr-FR" b="1" dirty="0">
                <a:solidFill>
                  <a:srgbClr val="002060"/>
                </a:solidFill>
                <a:effectLst>
                  <a:outerShdw blurRad="38100" dist="38100" dir="2700000" algn="tl">
                    <a:srgbClr val="000000">
                      <a:alpha val="43137"/>
                    </a:srgbClr>
                  </a:outerShdw>
                </a:effectLst>
              </a:rPr>
              <a:t>accidents liés à une faute ou dû à l'aléa thérapeutique</a:t>
            </a:r>
            <a:r>
              <a:rPr lang="fr-FR" b="1" dirty="0">
                <a:solidFill>
                  <a:schemeClr val="tx1"/>
                </a:solidFill>
                <a:effectLst>
                  <a:outerShdw blurRad="38100" dist="38100" dir="2700000" algn="tl">
                    <a:srgbClr val="000000">
                      <a:alpha val="43137"/>
                    </a:srgbClr>
                  </a:outerShdw>
                </a:effectLst>
              </a:rPr>
              <a:t>, </a:t>
            </a:r>
            <a:r>
              <a:rPr lang="fr-FR" b="1" dirty="0">
                <a:solidFill>
                  <a:srgbClr val="C00000"/>
                </a:solidFill>
                <a:effectLst>
                  <a:outerShdw blurRad="38100" dist="38100" dir="2700000" algn="tl">
                    <a:srgbClr val="000000">
                      <a:alpha val="43137"/>
                    </a:srgbClr>
                  </a:outerShdw>
                </a:effectLst>
                <a:highlight>
                  <a:srgbClr val="FFFF00"/>
                </a:highlight>
              </a:rPr>
              <a:t>plusieurs facteurs concours à l'augmentation des violations aux droits des patients,</a:t>
            </a:r>
            <a:r>
              <a:rPr lang="fr-FR" b="1" dirty="0">
                <a:solidFill>
                  <a:srgbClr val="C00000"/>
                </a:solidFill>
                <a:effectLst>
                  <a:outerShdw blurRad="38100" dist="38100" dir="2700000" algn="tl">
                    <a:srgbClr val="000000">
                      <a:alpha val="43137"/>
                    </a:srgbClr>
                  </a:outerShdw>
                </a:effectLst>
              </a:rPr>
              <a:t> notamment, </a:t>
            </a:r>
            <a:r>
              <a:rPr lang="fr-FR" b="1" dirty="0">
                <a:solidFill>
                  <a:srgbClr val="002060"/>
                </a:solidFill>
                <a:effectLst>
                  <a:outerShdw blurRad="38100" dist="38100" dir="2700000" algn="tl">
                    <a:srgbClr val="000000">
                      <a:alpha val="43137"/>
                    </a:srgbClr>
                  </a:outerShdw>
                </a:effectLst>
              </a:rPr>
              <a:t>la pauvreté, l'ignorance ainsi que la qualité dégradante des soins et services </a:t>
            </a:r>
            <a:r>
              <a:rPr lang="fr-FR" b="1" dirty="0">
                <a:solidFill>
                  <a:srgbClr val="C00000"/>
                </a:solidFill>
                <a:effectLst>
                  <a:outerShdw blurRad="38100" dist="38100" dir="2700000" algn="tl">
                    <a:srgbClr val="000000">
                      <a:alpha val="43137"/>
                    </a:srgbClr>
                  </a:outerShdw>
                </a:effectLst>
              </a:rPr>
              <a:t>dispensés par nos hôpitaux publics</a:t>
            </a:r>
            <a:r>
              <a:rPr lang="fr-FR" b="1" dirty="0">
                <a:solidFill>
                  <a:schemeClr val="tx1"/>
                </a:solidFill>
                <a:effectLst>
                  <a:outerShdw blurRad="38100" dist="38100" dir="2700000" algn="tl">
                    <a:srgbClr val="000000">
                      <a:alpha val="43137"/>
                    </a:srgbClr>
                  </a:outerShdw>
                </a:effectLst>
              </a:rPr>
              <a:t>.</a:t>
            </a:r>
          </a:p>
          <a:p>
            <a:r>
              <a:rPr lang="fr-FR" b="1" dirty="0">
                <a:solidFill>
                  <a:schemeClr val="tx1"/>
                </a:solidFill>
                <a:effectLst>
                  <a:outerShdw blurRad="38100" dist="38100" dir="2700000" algn="tl">
                    <a:srgbClr val="000000">
                      <a:alpha val="43137"/>
                    </a:srgbClr>
                  </a:outerShdw>
                </a:effectLst>
              </a:rPr>
              <a:t>Dès lors, </a:t>
            </a:r>
            <a:r>
              <a:rPr lang="fr-FR" b="1" dirty="0">
                <a:solidFill>
                  <a:srgbClr val="C00000"/>
                </a:solidFill>
                <a:effectLst>
                  <a:outerShdw blurRad="38100" dist="38100" dir="2700000" algn="tl">
                    <a:srgbClr val="000000">
                      <a:alpha val="43137"/>
                    </a:srgbClr>
                  </a:outerShdw>
                </a:effectLst>
              </a:rPr>
              <a:t>le patient dispose </a:t>
            </a:r>
            <a:r>
              <a:rPr lang="fr-FR" b="1" dirty="0">
                <a:solidFill>
                  <a:srgbClr val="C00000"/>
                </a:solidFill>
                <a:effectLst>
                  <a:outerShdw blurRad="38100" dist="38100" dir="2700000" algn="tl">
                    <a:srgbClr val="000000">
                      <a:alpha val="43137"/>
                    </a:srgbClr>
                  </a:outerShdw>
                </a:effectLst>
                <a:highlight>
                  <a:srgbClr val="FFFF00"/>
                </a:highlight>
              </a:rPr>
              <a:t>d'un recours judiciaire pour faire valoir ses droits et engager en cas de préjudice la responsabilité des auteurs de ces violations</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72268592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13FA2-CD2B-4BE6-BB26-7FE72B4B5A35}"/>
              </a:ext>
            </a:extLst>
          </p:cNvPr>
          <p:cNvSpPr>
            <a:spLocks noGrp="1"/>
          </p:cNvSpPr>
          <p:nvPr>
            <p:ph type="title"/>
          </p:nvPr>
        </p:nvSpPr>
        <p:spPr/>
        <p:txBody>
          <a:bodyPr>
            <a:normAutofit/>
          </a:bodyPr>
          <a:lstStyle/>
          <a:p>
            <a:r>
              <a:rPr lang="fr-FR" sz="2400" b="1" dirty="0">
                <a:solidFill>
                  <a:srgbClr val="FF0000"/>
                </a:solidFill>
                <a:highlight>
                  <a:srgbClr val="FFFF00"/>
                </a:highlight>
              </a:rPr>
              <a:t>Chapitre1 : les facteurs favorisant les atteintes aux droits des patients</a:t>
            </a:r>
            <a:r>
              <a:rPr lang="fr-FR" sz="2400" b="1" dirty="0">
                <a:solidFill>
                  <a:srgbClr val="FF0000"/>
                </a:solidFill>
              </a:rPr>
              <a:t>.</a:t>
            </a:r>
          </a:p>
        </p:txBody>
      </p:sp>
      <p:sp>
        <p:nvSpPr>
          <p:cNvPr id="3" name="Espace réservé du contenu 2">
            <a:extLst>
              <a:ext uri="{FF2B5EF4-FFF2-40B4-BE49-F238E27FC236}">
                <a16:creationId xmlns:a16="http://schemas.microsoft.com/office/drawing/2014/main" id="{846CAE66-F9AA-4105-BDC9-5625A4E0CEB0}"/>
              </a:ext>
            </a:extLst>
          </p:cNvPr>
          <p:cNvSpPr>
            <a:spLocks noGrp="1"/>
          </p:cNvSpPr>
          <p:nvPr>
            <p:ph idx="1"/>
          </p:nvPr>
        </p:nvSpPr>
        <p:spPr/>
        <p:txBody>
          <a:bodyPr/>
          <a:lstStyle/>
          <a:p>
            <a:r>
              <a:rPr lang="fr-FR" b="1" dirty="0">
                <a:solidFill>
                  <a:schemeClr val="tx1"/>
                </a:solidFill>
                <a:effectLst>
                  <a:outerShdw blurRad="38100" dist="38100" dir="2700000" algn="tl">
                    <a:srgbClr val="000000">
                      <a:alpha val="43137"/>
                    </a:srgbClr>
                  </a:outerShdw>
                </a:effectLst>
              </a:rPr>
              <a:t>Deux facteurs sont à relever : il s'agit d'une part, </a:t>
            </a:r>
            <a:r>
              <a:rPr lang="fr-FR" b="1" dirty="0">
                <a:solidFill>
                  <a:schemeClr val="tx1"/>
                </a:solidFill>
                <a:effectLst>
                  <a:outerShdw blurRad="38100" dist="38100" dir="2700000" algn="tl">
                    <a:srgbClr val="000000">
                      <a:alpha val="43137"/>
                    </a:srgbClr>
                  </a:outerShdw>
                </a:effectLst>
                <a:highlight>
                  <a:srgbClr val="00FF00"/>
                </a:highlight>
              </a:rPr>
              <a:t>des facteurs d'ordre socio- économique </a:t>
            </a:r>
            <a:r>
              <a:rPr lang="fr-FR" b="1" dirty="0">
                <a:solidFill>
                  <a:schemeClr val="tx1"/>
                </a:solidFill>
                <a:effectLst>
                  <a:outerShdw blurRad="38100" dist="38100" dir="2700000" algn="tl">
                    <a:srgbClr val="000000">
                      <a:alpha val="43137"/>
                    </a:srgbClr>
                  </a:outerShdw>
                </a:effectLst>
              </a:rPr>
              <a:t>et d'autre part, </a:t>
            </a:r>
            <a:r>
              <a:rPr lang="fr-FR" b="1" dirty="0">
                <a:solidFill>
                  <a:schemeClr val="tx1"/>
                </a:solidFill>
                <a:effectLst>
                  <a:outerShdw blurRad="38100" dist="38100" dir="2700000" algn="tl">
                    <a:srgbClr val="000000">
                      <a:alpha val="43137"/>
                    </a:srgbClr>
                  </a:outerShdw>
                </a:effectLst>
                <a:highlight>
                  <a:srgbClr val="00FF00"/>
                </a:highlight>
              </a:rPr>
              <a:t>des facteurs d'ordre humanitaire.</a:t>
            </a:r>
          </a:p>
          <a:p>
            <a:endParaRPr lang="fr-FR" dirty="0"/>
          </a:p>
        </p:txBody>
      </p:sp>
    </p:spTree>
    <p:extLst>
      <p:ext uri="{BB962C8B-B14F-4D97-AF65-F5344CB8AC3E}">
        <p14:creationId xmlns:p14="http://schemas.microsoft.com/office/powerpoint/2010/main" val="27998848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0844E9-F7B1-496D-8E8C-DE23F749E7C9}"/>
              </a:ext>
            </a:extLst>
          </p:cNvPr>
          <p:cNvSpPr>
            <a:spLocks noGrp="1"/>
          </p:cNvSpPr>
          <p:nvPr>
            <p:ph type="title"/>
          </p:nvPr>
        </p:nvSpPr>
        <p:spPr>
          <a:xfrm>
            <a:off x="677334" y="609600"/>
            <a:ext cx="8596668" cy="586154"/>
          </a:xfrm>
        </p:spPr>
        <p:txBody>
          <a:bodyPr>
            <a:normAutofit/>
          </a:bodyPr>
          <a:lstStyle/>
          <a:p>
            <a:r>
              <a:rPr lang="fr-FR" sz="2400" b="1" dirty="0">
                <a:solidFill>
                  <a:schemeClr val="tx1"/>
                </a:solidFill>
                <a:highlight>
                  <a:srgbClr val="00FFFF"/>
                </a:highlight>
              </a:rPr>
              <a:t>Section1 : les facteurs d'ordre socio- économique</a:t>
            </a:r>
            <a:r>
              <a:rPr lang="fr-FR" sz="2400" dirty="0">
                <a:solidFill>
                  <a:schemeClr val="tx1"/>
                </a:solidFill>
                <a:highlight>
                  <a:srgbClr val="00FFFF"/>
                </a:highlight>
              </a:rPr>
              <a:t>.</a:t>
            </a:r>
          </a:p>
        </p:txBody>
      </p:sp>
      <p:sp>
        <p:nvSpPr>
          <p:cNvPr id="3" name="Espace réservé du contenu 2">
            <a:extLst>
              <a:ext uri="{FF2B5EF4-FFF2-40B4-BE49-F238E27FC236}">
                <a16:creationId xmlns:a16="http://schemas.microsoft.com/office/drawing/2014/main" id="{EC93894E-7393-471A-81FE-C9B51CA8F312}"/>
              </a:ext>
            </a:extLst>
          </p:cNvPr>
          <p:cNvSpPr>
            <a:spLocks noGrp="1"/>
          </p:cNvSpPr>
          <p:nvPr>
            <p:ph idx="1"/>
          </p:nvPr>
        </p:nvSpPr>
        <p:spPr/>
        <p:txBody>
          <a:bodyPr/>
          <a:lstStyle/>
          <a:p>
            <a:r>
              <a:rPr lang="fr-FR" b="1" dirty="0">
                <a:solidFill>
                  <a:schemeClr val="tx1"/>
                </a:solidFill>
                <a:effectLst>
                  <a:outerShdw blurRad="38100" dist="38100" dir="2700000" algn="tl">
                    <a:srgbClr val="000000">
                      <a:alpha val="43137"/>
                    </a:srgbClr>
                  </a:outerShdw>
                </a:effectLst>
              </a:rPr>
              <a:t>Dans cette section, nous étudierons quelque </a:t>
            </a:r>
            <a:r>
              <a:rPr lang="fr-FR" b="1" dirty="0">
                <a:solidFill>
                  <a:schemeClr val="tx1"/>
                </a:solidFill>
                <a:effectLst>
                  <a:outerShdw blurRad="38100" dist="38100" dir="2700000" algn="tl">
                    <a:srgbClr val="000000">
                      <a:alpha val="43137"/>
                    </a:srgbClr>
                  </a:outerShdw>
                </a:effectLst>
                <a:highlight>
                  <a:srgbClr val="FFFF00"/>
                </a:highlight>
              </a:rPr>
              <a:t>facteurs socio-économique qui facilitent la violation des droits des patients, à savoir : la pauvreté </a:t>
            </a:r>
            <a:r>
              <a:rPr lang="fr-FR" b="1" dirty="0">
                <a:solidFill>
                  <a:schemeClr val="tx1"/>
                </a:solidFill>
                <a:effectLst>
                  <a:outerShdw blurRad="38100" dist="38100" dir="2700000" algn="tl">
                    <a:srgbClr val="000000">
                      <a:alpha val="43137"/>
                    </a:srgbClr>
                  </a:outerShdw>
                </a:effectLst>
              </a:rPr>
              <a:t>et </a:t>
            </a:r>
            <a:r>
              <a:rPr lang="fr-FR" b="1" dirty="0">
                <a:solidFill>
                  <a:schemeClr val="tx1"/>
                </a:solidFill>
                <a:effectLst>
                  <a:outerShdw blurRad="38100" dist="38100" dir="2700000" algn="tl">
                    <a:srgbClr val="000000">
                      <a:alpha val="43137"/>
                    </a:srgbClr>
                  </a:outerShdw>
                </a:effectLst>
                <a:highlight>
                  <a:srgbClr val="FFFF00"/>
                </a:highlight>
              </a:rPr>
              <a:t>l'analphabétisme.</a:t>
            </a:r>
          </a:p>
        </p:txBody>
      </p:sp>
    </p:spTree>
    <p:extLst>
      <p:ext uri="{BB962C8B-B14F-4D97-AF65-F5344CB8AC3E}">
        <p14:creationId xmlns:p14="http://schemas.microsoft.com/office/powerpoint/2010/main" val="16276986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AFE43D-BE6E-47E1-9934-FEE2D969293E}"/>
              </a:ext>
            </a:extLst>
          </p:cNvPr>
          <p:cNvSpPr>
            <a:spLocks noGrp="1"/>
          </p:cNvSpPr>
          <p:nvPr>
            <p:ph type="title"/>
          </p:nvPr>
        </p:nvSpPr>
        <p:spPr>
          <a:xfrm>
            <a:off x="677334" y="609600"/>
            <a:ext cx="8596668" cy="361071"/>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80D7ED4C-3B60-4265-B376-9A797E05BE06}"/>
              </a:ext>
            </a:extLst>
          </p:cNvPr>
          <p:cNvSpPr>
            <a:spLocks noGrp="1"/>
          </p:cNvSpPr>
          <p:nvPr>
            <p:ph idx="1"/>
          </p:nvPr>
        </p:nvSpPr>
        <p:spPr>
          <a:xfrm>
            <a:off x="677334" y="1139483"/>
            <a:ext cx="8596668" cy="5718517"/>
          </a:xfrm>
        </p:spPr>
        <p:txBody>
          <a:bodyPr>
            <a:normAutofit fontScale="92500" lnSpcReduction="20000"/>
          </a:bodyPr>
          <a:lstStyle/>
          <a:p>
            <a:r>
              <a:rPr lang="fr-FR" b="1" dirty="0">
                <a:solidFill>
                  <a:srgbClr val="FF0000"/>
                </a:solidFill>
                <a:effectLst>
                  <a:outerShdw blurRad="38100" dist="38100" dir="2700000" algn="tl">
                    <a:srgbClr val="000000">
                      <a:alpha val="43137"/>
                    </a:srgbClr>
                  </a:outerShdw>
                </a:effectLst>
              </a:rPr>
              <a:t>La pauvreté régnante au Maroc constitue l'entrave primordiale</a:t>
            </a:r>
            <a:r>
              <a:rPr lang="fr-FR" b="1" dirty="0">
                <a:solidFill>
                  <a:schemeClr val="tx1"/>
                </a:solidFill>
                <a:effectLst>
                  <a:outerShdw blurRad="38100" dist="38100" dir="2700000" algn="tl">
                    <a:srgbClr val="000000">
                      <a:alpha val="43137"/>
                    </a:srgbClr>
                  </a:outerShdw>
                </a:effectLst>
              </a:rPr>
              <a:t>, aussi bien à </a:t>
            </a:r>
            <a:r>
              <a:rPr lang="fr-FR" b="1" dirty="0">
                <a:solidFill>
                  <a:srgbClr val="FF0000"/>
                </a:solidFill>
                <a:effectLst>
                  <a:outerShdw blurRad="38100" dist="38100" dir="2700000" algn="tl">
                    <a:srgbClr val="000000">
                      <a:alpha val="43137"/>
                    </a:srgbClr>
                  </a:outerShdw>
                </a:effectLst>
              </a:rPr>
              <a:t>l'accès qu'à la continuité des soins des malades pauvres</a:t>
            </a:r>
            <a:r>
              <a:rPr lang="fr-FR" b="1" dirty="0">
                <a:solidFill>
                  <a:schemeClr val="tx1"/>
                </a:solidFill>
                <a:effectLst>
                  <a:outerShdw blurRad="38100" dist="38100" dir="2700000" algn="tl">
                    <a:srgbClr val="000000">
                      <a:alpha val="43137"/>
                    </a:srgbClr>
                  </a:outerShdw>
                </a:effectLst>
              </a:rPr>
              <a:t>. </a:t>
            </a:r>
          </a:p>
          <a:p>
            <a:r>
              <a:rPr lang="fr-FR" b="1" dirty="0">
                <a:solidFill>
                  <a:schemeClr val="tx1"/>
                </a:solidFill>
                <a:effectLst>
                  <a:outerShdw blurRad="38100" dist="38100" dir="2700000" algn="tl">
                    <a:srgbClr val="000000">
                      <a:alpha val="43137"/>
                    </a:srgbClr>
                  </a:outerShdw>
                </a:effectLst>
              </a:rPr>
              <a:t>Dés lors, la question de </a:t>
            </a:r>
            <a:r>
              <a:rPr lang="fr-FR" b="1" dirty="0">
                <a:solidFill>
                  <a:srgbClr val="FF0000"/>
                </a:solidFill>
                <a:effectLst>
                  <a:outerShdw blurRad="38100" dist="38100" dir="2700000" algn="tl">
                    <a:srgbClr val="000000">
                      <a:alpha val="43137"/>
                    </a:srgbClr>
                  </a:outerShdw>
                </a:effectLst>
              </a:rPr>
              <a:t>la gratuité des services hospitaliers publics est mise en cause</a:t>
            </a:r>
            <a:r>
              <a:rPr lang="fr-FR" b="1" dirty="0">
                <a:solidFill>
                  <a:schemeClr val="tx1"/>
                </a:solidFill>
                <a:effectLst>
                  <a:outerShdw blurRad="38100" dist="38100" dir="2700000" algn="tl">
                    <a:srgbClr val="000000">
                      <a:alpha val="43137"/>
                    </a:srgbClr>
                  </a:outerShdw>
                </a:effectLst>
              </a:rPr>
              <a:t>.</a:t>
            </a:r>
          </a:p>
          <a:p>
            <a:r>
              <a:rPr lang="fr-FR" b="1" dirty="0">
                <a:solidFill>
                  <a:schemeClr val="tx1"/>
                </a:solidFill>
                <a:effectLst>
                  <a:outerShdw blurRad="38100" dist="38100" dir="2700000" algn="tl">
                    <a:srgbClr val="000000">
                      <a:alpha val="43137"/>
                    </a:srgbClr>
                  </a:outerShdw>
                </a:effectLst>
              </a:rPr>
              <a:t>En effet, </a:t>
            </a:r>
            <a:r>
              <a:rPr lang="fr-FR" b="1" dirty="0">
                <a:solidFill>
                  <a:srgbClr val="002060"/>
                </a:solidFill>
                <a:effectLst>
                  <a:outerShdw blurRad="38100" dist="38100" dir="2700000" algn="tl">
                    <a:srgbClr val="000000">
                      <a:alpha val="43137"/>
                    </a:srgbClr>
                  </a:outerShdw>
                </a:effectLst>
              </a:rPr>
              <a:t>la prise en charge en soins hospitaliers des patients indigents est une réalité quotidienne de l'hôpital public qui pose des problèmes revêtant plusieurs formes parmi lesquelles on trouve :</a:t>
            </a:r>
          </a:p>
          <a:p>
            <a:pPr>
              <a:buClr>
                <a:srgbClr val="7030A0"/>
              </a:buClr>
              <a:buSzPct val="178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-les difficultés administratives liées au certificat d'indigence et de précarité ;</a:t>
            </a:r>
          </a:p>
          <a:p>
            <a:pPr>
              <a:buClr>
                <a:srgbClr val="7030A0"/>
              </a:buClr>
              <a:buSzPct val="178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-l'absence d'un service social structuré ;</a:t>
            </a:r>
          </a:p>
          <a:p>
            <a:pPr>
              <a:buClr>
                <a:srgbClr val="7030A0"/>
              </a:buClr>
              <a:buSzPct val="178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-les difficultés de la continuité des soins et traitement.113(*)</a:t>
            </a:r>
          </a:p>
          <a:p>
            <a:r>
              <a:rPr lang="fr-FR" b="1" dirty="0">
                <a:solidFill>
                  <a:schemeClr val="tx1"/>
                </a:solidFill>
                <a:effectLst>
                  <a:outerShdw blurRad="38100" dist="38100" dir="2700000" algn="tl">
                    <a:srgbClr val="000000">
                      <a:alpha val="43137"/>
                    </a:srgbClr>
                  </a:outerShdw>
                </a:effectLst>
              </a:rPr>
              <a:t>En outre</a:t>
            </a:r>
            <a:r>
              <a:rPr lang="fr-FR" b="1" dirty="0">
                <a:solidFill>
                  <a:schemeClr val="tx1"/>
                </a:solidFill>
                <a:effectLst>
                  <a:outerShdw blurRad="38100" dist="38100" dir="2700000" algn="tl">
                    <a:srgbClr val="000000">
                      <a:alpha val="43137"/>
                    </a:srgbClr>
                  </a:outerShdw>
                </a:effectLst>
                <a:highlight>
                  <a:srgbClr val="FFFF00"/>
                </a:highlight>
              </a:rPr>
              <a:t>, l 'hôpital public fait l 'objet des critiques </a:t>
            </a:r>
            <a:r>
              <a:rPr lang="fr-FR" b="1" dirty="0">
                <a:solidFill>
                  <a:schemeClr val="tx1"/>
                </a:solidFill>
                <a:effectLst>
                  <a:outerShdw blurRad="38100" dist="38100" dir="2700000" algn="tl">
                    <a:srgbClr val="000000">
                      <a:alpha val="43137"/>
                    </a:srgbClr>
                  </a:outerShdw>
                </a:effectLst>
              </a:rPr>
              <a:t>liées à:</a:t>
            </a:r>
          </a:p>
          <a:p>
            <a:pPr>
              <a:buClr>
                <a:srgbClr val="FF0000"/>
              </a:buClr>
              <a:buSzPct val="129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l 'inadaptation de l 'offre à la demande </a:t>
            </a:r>
          </a:p>
          <a:p>
            <a:pPr>
              <a:buClr>
                <a:srgbClr val="FF0000"/>
              </a:buClr>
              <a:buSzPct val="129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 inégalité sociale de l' accès aux soins. </a:t>
            </a:r>
          </a:p>
          <a:p>
            <a:pPr>
              <a:buClr>
                <a:srgbClr val="FF0000"/>
              </a:buClr>
              <a:buSzPct val="129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Les filières de soins dans lesquelles les populations culturellement et économiquement démunies s'inscrivent, </a:t>
            </a:r>
          </a:p>
          <a:p>
            <a:pPr>
              <a:buClr>
                <a:srgbClr val="FF0000"/>
              </a:buClr>
              <a:buSzPct val="129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les difficultés qu'elles rencontrent pour </a:t>
            </a:r>
            <a:r>
              <a:rPr lang="fr-FR" b="1" dirty="0">
                <a:solidFill>
                  <a:schemeClr val="tx1"/>
                </a:solidFill>
                <a:effectLst>
                  <a:outerShdw blurRad="38100" dist="38100" dir="2700000" algn="tl">
                    <a:srgbClr val="000000">
                      <a:alpha val="43137"/>
                    </a:srgbClr>
                  </a:outerShdw>
                </a:effectLst>
                <a:highlight>
                  <a:srgbClr val="FFFF00"/>
                </a:highlight>
              </a:rPr>
              <a:t>leur prise en charge</a:t>
            </a:r>
            <a:r>
              <a:rPr lang="fr-FR" b="1" dirty="0">
                <a:solidFill>
                  <a:schemeClr val="tx1"/>
                </a:solidFill>
                <a:effectLst>
                  <a:outerShdw blurRad="38100" dist="38100" dir="2700000" algn="tl">
                    <a:srgbClr val="000000">
                      <a:alpha val="43137"/>
                    </a:srgbClr>
                  </a:outerShdw>
                </a:effectLst>
              </a:rPr>
              <a:t>, </a:t>
            </a:r>
          </a:p>
          <a:p>
            <a:pPr>
              <a:buClr>
                <a:srgbClr val="FF0000"/>
              </a:buClr>
              <a:buSzPct val="129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les soins qu'elles reçoivent </a:t>
            </a:r>
            <a:r>
              <a:rPr lang="fr-FR" b="1" dirty="0">
                <a:solidFill>
                  <a:schemeClr val="tx1"/>
                </a:solidFill>
                <a:effectLst>
                  <a:outerShdw blurRad="38100" dist="38100" dir="2700000" algn="tl">
                    <a:srgbClr val="000000">
                      <a:alpha val="43137"/>
                    </a:srgbClr>
                  </a:outerShdw>
                </a:effectLst>
                <a:highlight>
                  <a:srgbClr val="FFFF00"/>
                </a:highlight>
              </a:rPr>
              <a:t>et ceux dont ils sont exclus</a:t>
            </a:r>
            <a:r>
              <a:rPr lang="fr-FR" b="1" dirty="0">
                <a:solidFill>
                  <a:schemeClr val="tx1"/>
                </a:solidFill>
                <a:effectLst>
                  <a:outerShdw blurRad="38100" dist="38100" dir="2700000" algn="tl">
                    <a:srgbClr val="000000">
                      <a:alpha val="43137"/>
                    </a:srgbClr>
                  </a:outerShdw>
                </a:effectLst>
              </a:rPr>
              <a:t>, </a:t>
            </a:r>
          </a:p>
          <a:p>
            <a:pPr>
              <a:buClr>
                <a:srgbClr val="FF0000"/>
              </a:buClr>
              <a:buSzPct val="129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voire </a:t>
            </a:r>
            <a:r>
              <a:rPr lang="fr-FR" b="1" dirty="0">
                <a:solidFill>
                  <a:schemeClr val="tx1"/>
                </a:solidFill>
                <a:effectLst>
                  <a:outerShdw blurRad="38100" dist="38100" dir="2700000" algn="tl">
                    <a:srgbClr val="000000">
                      <a:alpha val="43137"/>
                    </a:srgbClr>
                  </a:outerShdw>
                </a:effectLst>
                <a:highlight>
                  <a:srgbClr val="FFFF00"/>
                </a:highlight>
              </a:rPr>
              <a:t>le traitement stigmatisant </a:t>
            </a:r>
            <a:r>
              <a:rPr lang="fr-FR" b="1" dirty="0">
                <a:solidFill>
                  <a:schemeClr val="tx1"/>
                </a:solidFill>
                <a:effectLst>
                  <a:outerShdw blurRad="38100" dist="38100" dir="2700000" algn="tl">
                    <a:srgbClr val="000000">
                      <a:alpha val="43137"/>
                    </a:srgbClr>
                  </a:outerShdw>
                </a:effectLst>
              </a:rPr>
              <a:t>dont ils font l'objet.</a:t>
            </a:r>
          </a:p>
        </p:txBody>
      </p:sp>
    </p:spTree>
    <p:extLst>
      <p:ext uri="{BB962C8B-B14F-4D97-AF65-F5344CB8AC3E}">
        <p14:creationId xmlns:p14="http://schemas.microsoft.com/office/powerpoint/2010/main" val="20583027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A12A8A-6A72-4909-94A5-290309AB8DBA}"/>
              </a:ext>
            </a:extLst>
          </p:cNvPr>
          <p:cNvSpPr>
            <a:spLocks noGrp="1"/>
          </p:cNvSpPr>
          <p:nvPr>
            <p:ph type="title"/>
          </p:nvPr>
        </p:nvSpPr>
        <p:spPr>
          <a:xfrm>
            <a:off x="677334" y="609600"/>
            <a:ext cx="8596668" cy="47361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0A2FADD5-F6B6-4651-AC89-60D41CA6C210}"/>
              </a:ext>
            </a:extLst>
          </p:cNvPr>
          <p:cNvSpPr>
            <a:spLocks noGrp="1"/>
          </p:cNvSpPr>
          <p:nvPr>
            <p:ph idx="1"/>
          </p:nvPr>
        </p:nvSpPr>
        <p:spPr>
          <a:xfrm>
            <a:off x="677334" y="1294229"/>
            <a:ext cx="8596668" cy="4747134"/>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Par ailleurs, </a:t>
            </a:r>
            <a:r>
              <a:rPr lang="fr-FR" b="1" dirty="0">
                <a:solidFill>
                  <a:srgbClr val="FF0000"/>
                </a:solidFill>
                <a:effectLst>
                  <a:outerShdw blurRad="38100" dist="38100" dir="2700000" algn="tl">
                    <a:srgbClr val="000000">
                      <a:alpha val="43137"/>
                    </a:srgbClr>
                  </a:outerShdw>
                </a:effectLst>
              </a:rPr>
              <a:t>l'assistance médicale gratuite au Maroc a été reconnu depuis fort longtemps.</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Le 19 avril 1913 un dahir est mise en place pour réglementer et organiser l'activité sanitaire, selon lequel </a:t>
            </a:r>
          </a:p>
          <a:p>
            <a:pPr algn="just">
              <a:buClr>
                <a:schemeClr val="accent5"/>
              </a:buClr>
              <a:buSzPct val="161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Les sujet de sa majesté étaient </a:t>
            </a:r>
            <a:r>
              <a:rPr lang="fr-FR" b="1" dirty="0">
                <a:solidFill>
                  <a:schemeClr val="tx1"/>
                </a:solidFill>
                <a:effectLst>
                  <a:outerShdw blurRad="38100" dist="38100" dir="2700000" algn="tl">
                    <a:srgbClr val="000000">
                      <a:alpha val="43137"/>
                    </a:srgbClr>
                  </a:outerShdw>
                </a:effectLst>
                <a:highlight>
                  <a:srgbClr val="FFFF00"/>
                </a:highlight>
              </a:rPr>
              <a:t>pris en charge par le budget du protectorat ou par la municipalité concernée.</a:t>
            </a:r>
            <a:r>
              <a:rPr lang="fr-FR" b="1" dirty="0">
                <a:solidFill>
                  <a:schemeClr val="tx1"/>
                </a:solidFill>
                <a:effectLst>
                  <a:outerShdw blurRad="38100" dist="38100" dir="2700000" algn="tl">
                    <a:srgbClr val="000000">
                      <a:alpha val="43137"/>
                    </a:srgbClr>
                  </a:outerShdw>
                </a:effectLst>
              </a:rPr>
              <a:t> </a:t>
            </a:r>
          </a:p>
          <a:p>
            <a:pPr algn="just">
              <a:buClr>
                <a:schemeClr val="accent5"/>
              </a:buClr>
              <a:buSzPct val="161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Par la suite, </a:t>
            </a:r>
            <a:r>
              <a:rPr lang="fr-FR" b="1" dirty="0">
                <a:solidFill>
                  <a:schemeClr val="tx1"/>
                </a:solidFill>
                <a:effectLst>
                  <a:outerShdw blurRad="38100" dist="38100" dir="2700000" algn="tl">
                    <a:srgbClr val="000000">
                      <a:alpha val="43137"/>
                    </a:srgbClr>
                  </a:outerShdw>
                </a:effectLst>
                <a:highlight>
                  <a:srgbClr val="FFFF00"/>
                </a:highlight>
              </a:rPr>
              <a:t>une circulaire du 16 octobre 1923 est venue réglementer en détail l'assistance médicale gratuite,</a:t>
            </a:r>
            <a:r>
              <a:rPr lang="fr-FR" b="1" dirty="0">
                <a:solidFill>
                  <a:schemeClr val="tx1"/>
                </a:solidFill>
                <a:effectLst>
                  <a:outerShdw blurRad="38100" dist="38100" dir="2700000" algn="tl">
                    <a:srgbClr val="000000">
                      <a:alpha val="43137"/>
                    </a:srgbClr>
                  </a:outerShdw>
                </a:effectLst>
              </a:rPr>
              <a:t> en posant comme principe que le marocain est une personne qui </a:t>
            </a:r>
            <a:r>
              <a:rPr lang="fr-FR" b="1" dirty="0">
                <a:solidFill>
                  <a:srgbClr val="FF0000"/>
                </a:solidFill>
                <a:effectLst>
                  <a:outerShdw blurRad="38100" dist="38100" dir="2700000" algn="tl">
                    <a:srgbClr val="000000">
                      <a:alpha val="43137"/>
                    </a:srgbClr>
                  </a:outerShdw>
                </a:effectLst>
              </a:rPr>
              <a:t>ne dispose pas de ressources suffisantes pour faire face à la maladie.</a:t>
            </a:r>
            <a:r>
              <a:rPr lang="fr-FR" b="1" dirty="0">
                <a:solidFill>
                  <a:schemeClr val="tx1"/>
                </a:solidFill>
                <a:effectLst>
                  <a:outerShdw blurRad="38100" dist="38100" dir="2700000" algn="tl">
                    <a:srgbClr val="000000">
                      <a:alpha val="43137"/>
                    </a:srgbClr>
                  </a:outerShdw>
                </a:effectLst>
              </a:rPr>
              <a:t> </a:t>
            </a:r>
          </a:p>
          <a:p>
            <a:pPr algn="just">
              <a:buClr>
                <a:schemeClr val="accent5"/>
              </a:buClr>
              <a:buSzPct val="161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Dans chaque ville </a:t>
            </a:r>
            <a:r>
              <a:rPr lang="fr-FR" b="1" dirty="0">
                <a:solidFill>
                  <a:srgbClr val="FF0000"/>
                </a:solidFill>
                <a:effectLst>
                  <a:outerShdw blurRad="38100" dist="38100" dir="2700000" algn="tl">
                    <a:srgbClr val="000000">
                      <a:alpha val="43137"/>
                    </a:srgbClr>
                  </a:outerShdw>
                </a:effectLst>
              </a:rPr>
              <a:t>une commission d 'assistance était instituée pour dresser une liste des personnes résidantes depuis au moins une année et pouvant prétendre à cette assistance.</a:t>
            </a:r>
          </a:p>
          <a:p>
            <a:pPr algn="just">
              <a:buClr>
                <a:schemeClr val="accent5"/>
              </a:buClr>
              <a:buSzPct val="161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Mais ce </a:t>
            </a:r>
            <a:r>
              <a:rPr lang="fr-FR" b="1" dirty="0">
                <a:solidFill>
                  <a:srgbClr val="FF0000"/>
                </a:solidFill>
                <a:effectLst>
                  <a:outerShdw blurRad="38100" dist="38100" dir="2700000" algn="tl">
                    <a:srgbClr val="000000">
                      <a:alpha val="43137"/>
                    </a:srgbClr>
                  </a:outerShdw>
                </a:effectLst>
                <a:highlight>
                  <a:srgbClr val="FFFF00"/>
                </a:highlight>
              </a:rPr>
              <a:t>n'est qu'en 1999, </a:t>
            </a:r>
            <a:r>
              <a:rPr lang="fr-FR" b="1" dirty="0">
                <a:solidFill>
                  <a:schemeClr val="tx1"/>
                </a:solidFill>
                <a:effectLst>
                  <a:outerShdw blurRad="38100" dist="38100" dir="2700000" algn="tl">
                    <a:srgbClr val="000000">
                      <a:alpha val="43137"/>
                    </a:srgbClr>
                  </a:outerShdw>
                </a:effectLst>
              </a:rPr>
              <a:t>que le </a:t>
            </a:r>
            <a:r>
              <a:rPr lang="fr-FR" b="1" dirty="0">
                <a:solidFill>
                  <a:srgbClr val="FF0000"/>
                </a:solidFill>
                <a:effectLst>
                  <a:outerShdw blurRad="38100" dist="38100" dir="2700000" algn="tl">
                    <a:srgbClr val="000000">
                      <a:alpha val="43137"/>
                    </a:srgbClr>
                  </a:outerShdw>
                </a:effectLst>
                <a:highlight>
                  <a:srgbClr val="FFFF00"/>
                </a:highlight>
              </a:rPr>
              <a:t>paiement des services et prestations dispensés ou rendus à titre externe par les hôpitaux et services relevant du ministère de la santé a été exclu.</a:t>
            </a:r>
          </a:p>
        </p:txBody>
      </p:sp>
    </p:spTree>
    <p:extLst>
      <p:ext uri="{BB962C8B-B14F-4D97-AF65-F5344CB8AC3E}">
        <p14:creationId xmlns:p14="http://schemas.microsoft.com/office/powerpoint/2010/main" val="3070633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CC48E-D401-406E-B7CE-EF704F9A8C80}"/>
              </a:ext>
            </a:extLst>
          </p:cNvPr>
          <p:cNvSpPr>
            <a:spLocks noGrp="1"/>
          </p:cNvSpPr>
          <p:nvPr>
            <p:ph type="title"/>
          </p:nvPr>
        </p:nvSpPr>
        <p:spPr>
          <a:xfrm>
            <a:off x="677334" y="609600"/>
            <a:ext cx="8596668" cy="47361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48884A76-E012-4724-9665-38F7B21409BE}"/>
              </a:ext>
            </a:extLst>
          </p:cNvPr>
          <p:cNvSpPr>
            <a:spLocks noGrp="1"/>
          </p:cNvSpPr>
          <p:nvPr>
            <p:ph idx="1"/>
          </p:nvPr>
        </p:nvSpPr>
        <p:spPr>
          <a:xfrm>
            <a:off x="677334" y="1392703"/>
            <a:ext cx="8596668" cy="4648660"/>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Pour les personnes dont </a:t>
            </a:r>
            <a:r>
              <a:rPr lang="fr-FR" b="1" dirty="0">
                <a:solidFill>
                  <a:schemeClr val="tx1"/>
                </a:solidFill>
                <a:effectLst>
                  <a:outerShdw blurRad="38100" dist="38100" dir="2700000" algn="tl">
                    <a:srgbClr val="000000">
                      <a:alpha val="43137"/>
                    </a:srgbClr>
                  </a:outerShdw>
                </a:effectLst>
                <a:highlight>
                  <a:srgbClr val="FFFF00"/>
                </a:highlight>
              </a:rPr>
              <a:t>la capacité contributive ne leur permettent pas de supporter la totalité </a:t>
            </a:r>
            <a:r>
              <a:rPr lang="fr-FR" b="1" dirty="0">
                <a:solidFill>
                  <a:schemeClr val="tx1"/>
                </a:solidFill>
                <a:effectLst>
                  <a:outerShdw blurRad="38100" dist="38100" dir="2700000" algn="tl">
                    <a:srgbClr val="000000">
                      <a:alpha val="43137"/>
                    </a:srgbClr>
                  </a:outerShdw>
                </a:effectLst>
              </a:rPr>
              <a:t>ou </a:t>
            </a:r>
            <a:r>
              <a:rPr lang="fr-FR" b="1" dirty="0">
                <a:solidFill>
                  <a:schemeClr val="tx1"/>
                </a:solidFill>
                <a:effectLst>
                  <a:outerShdw blurRad="38100" dist="38100" dir="2700000" algn="tl">
                    <a:srgbClr val="000000">
                      <a:alpha val="43137"/>
                    </a:srgbClr>
                  </a:outerShdw>
                </a:effectLst>
                <a:highlight>
                  <a:srgbClr val="FFFF00"/>
                </a:highlight>
              </a:rPr>
              <a:t>une partie des frais de prestations</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Cependant, à </a:t>
            </a:r>
            <a:r>
              <a:rPr lang="fr-FR" b="1" dirty="0">
                <a:solidFill>
                  <a:schemeClr val="tx1"/>
                </a:solidFill>
                <a:effectLst>
                  <a:outerShdw blurRad="38100" dist="38100" dir="2700000" algn="tl">
                    <a:srgbClr val="000000">
                      <a:alpha val="43137"/>
                    </a:srgbClr>
                  </a:outerShdw>
                </a:effectLst>
                <a:highlight>
                  <a:srgbClr val="FFFF00"/>
                </a:highlight>
              </a:rPr>
              <a:t>cause des inégalités d'accès aux soins qui persistaient</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le Maroc a créé un régime d'assistance médicale au profit de ces démunis </a:t>
            </a:r>
            <a:r>
              <a:rPr lang="fr-FR" b="1" dirty="0">
                <a:solidFill>
                  <a:schemeClr val="tx1"/>
                </a:solidFill>
                <a:effectLst>
                  <a:outerShdw blurRad="38100" dist="38100" dir="2700000" algn="tl">
                    <a:srgbClr val="000000">
                      <a:alpha val="43137"/>
                    </a:srgbClr>
                  </a:outerShdw>
                </a:effectLst>
              </a:rPr>
              <a:t>(</a:t>
            </a:r>
            <a:r>
              <a:rPr lang="fr-FR" b="1" dirty="0">
                <a:solidFill>
                  <a:srgbClr val="FF0000"/>
                </a:solidFill>
                <a:effectLst>
                  <a:outerShdw blurRad="38100" dist="38100" dir="2700000" algn="tl">
                    <a:srgbClr val="000000">
                      <a:alpha val="43137"/>
                    </a:srgbClr>
                  </a:outerShdw>
                </a:effectLst>
                <a:highlight>
                  <a:srgbClr val="FFFF00"/>
                </a:highlight>
              </a:rPr>
              <a:t>Le RAMED)</a:t>
            </a:r>
            <a:r>
              <a:rPr lang="fr-FR" b="1" dirty="0">
                <a:solidFill>
                  <a:schemeClr val="tx1"/>
                </a:solidFill>
                <a:effectLst>
                  <a:outerShdw blurRad="38100" dist="38100" dir="2700000" algn="tl">
                    <a:srgbClr val="000000">
                      <a:alpha val="43137"/>
                    </a:srgbClr>
                  </a:outerShdw>
                </a:effectLst>
              </a:rPr>
              <a:t> lancé dans une première étape dans </a:t>
            </a:r>
            <a:r>
              <a:rPr lang="fr-FR" b="1" dirty="0">
                <a:solidFill>
                  <a:srgbClr val="FF0000"/>
                </a:solidFill>
                <a:effectLst>
                  <a:outerShdw blurRad="38100" dist="38100" dir="2700000" algn="tl">
                    <a:srgbClr val="000000">
                      <a:alpha val="43137"/>
                    </a:srgbClr>
                  </a:outerShdw>
                </a:effectLst>
              </a:rPr>
              <a:t>la région de Tadla-</a:t>
            </a:r>
            <a:r>
              <a:rPr lang="fr-FR" b="1" dirty="0" err="1">
                <a:solidFill>
                  <a:srgbClr val="FF0000"/>
                </a:solidFill>
                <a:effectLst>
                  <a:outerShdw blurRad="38100" dist="38100" dir="2700000" algn="tl">
                    <a:srgbClr val="000000">
                      <a:alpha val="43137"/>
                    </a:srgbClr>
                  </a:outerShdw>
                </a:effectLst>
              </a:rPr>
              <a:t>Azilal</a:t>
            </a:r>
            <a:r>
              <a:rPr lang="fr-FR" b="1" dirty="0">
                <a:solidFill>
                  <a:srgbClr val="FF0000"/>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rPr>
              <a:t>avant d'être généralisé sur l'ensemble du territoire.</a:t>
            </a:r>
          </a:p>
          <a:p>
            <a:pPr algn="just"/>
            <a:r>
              <a:rPr lang="fr-FR" b="1" dirty="0">
                <a:solidFill>
                  <a:srgbClr val="0070C0"/>
                </a:solidFill>
                <a:effectLst>
                  <a:outerShdw blurRad="38100" dist="38100" dir="2700000" algn="tl">
                    <a:srgbClr val="000000">
                      <a:alpha val="43137"/>
                    </a:srgbClr>
                  </a:outerShdw>
                </a:effectLst>
              </a:rPr>
              <a:t>Les bénéficiaires de ce régime sont :</a:t>
            </a:r>
          </a:p>
          <a:p>
            <a:pPr algn="just">
              <a:buClr>
                <a:srgbClr val="7030A0"/>
              </a:buClr>
              <a:buSzPct val="166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Des personnes qui </a:t>
            </a:r>
            <a:r>
              <a:rPr lang="fr-FR" b="1" dirty="0">
                <a:solidFill>
                  <a:srgbClr val="0070C0"/>
                </a:solidFill>
                <a:effectLst>
                  <a:outerShdw blurRad="38100" dist="38100" dir="2700000" algn="tl">
                    <a:srgbClr val="000000">
                      <a:alpha val="43137"/>
                    </a:srgbClr>
                  </a:outerShdw>
                </a:effectLst>
              </a:rPr>
              <a:t>ne sont assujetties à aucun régime d'assurance </a:t>
            </a:r>
            <a:r>
              <a:rPr lang="fr-FR" b="1" dirty="0">
                <a:solidFill>
                  <a:schemeClr val="tx1"/>
                </a:solidFill>
                <a:effectLst>
                  <a:outerShdw blurRad="38100" dist="38100" dir="2700000" algn="tl">
                    <a:srgbClr val="000000">
                      <a:alpha val="43137"/>
                    </a:srgbClr>
                  </a:outerShdw>
                </a:effectLst>
              </a:rPr>
              <a:t>maladie obligatoire de base et </a:t>
            </a:r>
            <a:r>
              <a:rPr lang="fr-FR" b="1" dirty="0">
                <a:solidFill>
                  <a:srgbClr val="0070C0"/>
                </a:solidFill>
                <a:effectLst>
                  <a:outerShdw blurRad="38100" dist="38100" dir="2700000" algn="tl">
                    <a:srgbClr val="000000">
                      <a:alpha val="43137"/>
                    </a:srgbClr>
                  </a:outerShdw>
                </a:effectLst>
              </a:rPr>
              <a:t>ne disposant pas de ressources suffisantes </a:t>
            </a:r>
            <a:r>
              <a:rPr lang="fr-FR" b="1" dirty="0">
                <a:solidFill>
                  <a:schemeClr val="tx1"/>
                </a:solidFill>
                <a:effectLst>
                  <a:outerShdw blurRad="38100" dist="38100" dir="2700000" algn="tl">
                    <a:srgbClr val="000000">
                      <a:alpha val="43137"/>
                    </a:srgbClr>
                  </a:outerShdw>
                </a:effectLst>
              </a:rPr>
              <a:t>pour faire </a:t>
            </a:r>
            <a:r>
              <a:rPr lang="fr-FR" b="1" dirty="0">
                <a:solidFill>
                  <a:srgbClr val="0070C0"/>
                </a:solidFill>
                <a:effectLst>
                  <a:outerShdw blurRad="38100" dist="38100" dir="2700000" algn="tl">
                    <a:srgbClr val="000000">
                      <a:alpha val="43137"/>
                    </a:srgbClr>
                  </a:outerShdw>
                </a:effectLst>
              </a:rPr>
              <a:t>face aux dépenses inhérentes aux prestations médicales </a:t>
            </a:r>
            <a:r>
              <a:rPr lang="fr-FR" b="1" dirty="0">
                <a:solidFill>
                  <a:schemeClr val="tx1"/>
                </a:solidFill>
                <a:effectLst>
                  <a:outerShdw blurRad="38100" dist="38100" dir="2700000" algn="tl">
                    <a:srgbClr val="000000">
                      <a:alpha val="43137"/>
                    </a:srgbClr>
                  </a:outerShdw>
                </a:effectLst>
              </a:rPr>
              <a:t>visées à l'article 121 de la loi 65-00 ;</a:t>
            </a:r>
          </a:p>
        </p:txBody>
      </p:sp>
    </p:spTree>
    <p:extLst>
      <p:ext uri="{BB962C8B-B14F-4D97-AF65-F5344CB8AC3E}">
        <p14:creationId xmlns:p14="http://schemas.microsoft.com/office/powerpoint/2010/main" val="40519037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30BB5-6A28-4E08-92E9-FC7B8D6B4F76}"/>
              </a:ext>
            </a:extLst>
          </p:cNvPr>
          <p:cNvSpPr>
            <a:spLocks noGrp="1"/>
          </p:cNvSpPr>
          <p:nvPr>
            <p:ph type="title"/>
          </p:nvPr>
        </p:nvSpPr>
        <p:spPr>
          <a:xfrm>
            <a:off x="677334" y="609600"/>
            <a:ext cx="8596668" cy="487680"/>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DFBFAAFD-EB1D-4A09-8687-37C5CC01F58E}"/>
              </a:ext>
            </a:extLst>
          </p:cNvPr>
          <p:cNvSpPr>
            <a:spLocks noGrp="1"/>
          </p:cNvSpPr>
          <p:nvPr>
            <p:ph idx="1"/>
          </p:nvPr>
        </p:nvSpPr>
        <p:spPr>
          <a:xfrm>
            <a:off x="677334" y="1280161"/>
            <a:ext cx="8596668" cy="4761202"/>
          </a:xfrm>
        </p:spPr>
        <p:txBody>
          <a:bodyPr/>
          <a:lstStyle/>
          <a:p>
            <a:pPr algn="just">
              <a:buClr>
                <a:srgbClr val="7030A0"/>
              </a:buClr>
              <a:buSzPct val="176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Leurs conjoints ;</a:t>
            </a:r>
          </a:p>
          <a:p>
            <a:pPr algn="just">
              <a:buClr>
                <a:srgbClr val="7030A0"/>
              </a:buClr>
              <a:buSzPct val="176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 Leur enfant à charge, </a:t>
            </a:r>
            <a:r>
              <a:rPr lang="fr-FR" b="1" dirty="0">
                <a:solidFill>
                  <a:schemeClr val="tx1"/>
                </a:solidFill>
                <a:effectLst>
                  <a:outerShdw blurRad="38100" dist="38100" dir="2700000" algn="tl">
                    <a:srgbClr val="000000">
                      <a:alpha val="43137"/>
                    </a:srgbClr>
                  </a:outerShdw>
                </a:effectLst>
                <a:highlight>
                  <a:srgbClr val="FFFF00"/>
                </a:highlight>
              </a:rPr>
              <a:t>non salariés, âgés de 21 ans au plus</a:t>
            </a:r>
            <a:r>
              <a:rPr lang="fr-FR" b="1" dirty="0">
                <a:solidFill>
                  <a:schemeClr val="tx1"/>
                </a:solidFill>
                <a:effectLst>
                  <a:outerShdw blurRad="38100" dist="38100" dir="2700000" algn="tl">
                    <a:srgbClr val="000000">
                      <a:alpha val="43137"/>
                    </a:srgbClr>
                  </a:outerShdw>
                </a:effectLst>
              </a:rPr>
              <a:t>, et </a:t>
            </a:r>
            <a:r>
              <a:rPr lang="fr-FR" b="1" dirty="0">
                <a:solidFill>
                  <a:schemeClr val="tx1"/>
                </a:solidFill>
                <a:effectLst>
                  <a:outerShdw blurRad="38100" dist="38100" dir="2700000" algn="tl">
                    <a:srgbClr val="000000">
                      <a:alpha val="43137"/>
                    </a:srgbClr>
                  </a:outerShdw>
                </a:effectLst>
                <a:highlight>
                  <a:srgbClr val="FFFF00"/>
                </a:highlight>
              </a:rPr>
              <a:t>non couverts par une assurance maladie obligatoire de base</a:t>
            </a:r>
            <a:r>
              <a:rPr lang="fr-FR" b="1" dirty="0">
                <a:solidFill>
                  <a:schemeClr val="tx1"/>
                </a:solidFill>
                <a:effectLst>
                  <a:outerShdw blurRad="38100" dist="38100" dir="2700000" algn="tl">
                    <a:srgbClr val="000000">
                      <a:alpha val="43137"/>
                    </a:srgbClr>
                  </a:outerShdw>
                </a:effectLst>
              </a:rPr>
              <a:t>. </a:t>
            </a:r>
          </a:p>
          <a:p>
            <a:pPr algn="just">
              <a:buClr>
                <a:srgbClr val="7030A0"/>
              </a:buClr>
              <a:buSzPct val="176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cette </a:t>
            </a:r>
            <a:r>
              <a:rPr lang="fr-FR" b="1" dirty="0">
                <a:solidFill>
                  <a:schemeClr val="tx1"/>
                </a:solidFill>
                <a:effectLst>
                  <a:outerShdw blurRad="38100" dist="38100" dir="2700000" algn="tl">
                    <a:srgbClr val="000000">
                      <a:alpha val="43137"/>
                    </a:srgbClr>
                  </a:outerShdw>
                </a:effectLst>
                <a:highlight>
                  <a:srgbClr val="FFFF00"/>
                </a:highlight>
              </a:rPr>
              <a:t>limite d'âge peut être prorogée jusqu'à 26 </a:t>
            </a:r>
            <a:r>
              <a:rPr lang="fr-FR" b="1" dirty="0">
                <a:solidFill>
                  <a:schemeClr val="tx1"/>
                </a:solidFill>
                <a:effectLst>
                  <a:outerShdw blurRad="38100" dist="38100" dir="2700000" algn="tl">
                    <a:srgbClr val="000000">
                      <a:alpha val="43137"/>
                    </a:srgbClr>
                  </a:outerShdw>
                </a:effectLst>
              </a:rPr>
              <a:t>en cas </a:t>
            </a:r>
            <a:r>
              <a:rPr lang="fr-FR" b="1" dirty="0">
                <a:solidFill>
                  <a:schemeClr val="tx1"/>
                </a:solidFill>
                <a:effectLst>
                  <a:outerShdw blurRad="38100" dist="38100" dir="2700000" algn="tl">
                    <a:srgbClr val="000000">
                      <a:alpha val="43137"/>
                    </a:srgbClr>
                  </a:outerShdw>
                </a:effectLst>
                <a:highlight>
                  <a:srgbClr val="FFFF00"/>
                </a:highlight>
              </a:rPr>
              <a:t>de poursuite des études dûment justifiés.</a:t>
            </a:r>
          </a:p>
          <a:p>
            <a:pPr algn="just">
              <a:buClr>
                <a:srgbClr val="7030A0"/>
              </a:buClr>
              <a:buSzPct val="176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Leur </a:t>
            </a:r>
            <a:r>
              <a:rPr lang="fr-FR" b="1" dirty="0">
                <a:solidFill>
                  <a:schemeClr val="tx1"/>
                </a:solidFill>
                <a:effectLst>
                  <a:outerShdw blurRad="38100" dist="38100" dir="2700000" algn="tl">
                    <a:srgbClr val="000000">
                      <a:alpha val="43137"/>
                    </a:srgbClr>
                  </a:outerShdw>
                </a:effectLst>
                <a:highlight>
                  <a:srgbClr val="FFFF00"/>
                </a:highlight>
              </a:rPr>
              <a:t>enfants handicapés </a:t>
            </a:r>
            <a:r>
              <a:rPr lang="fr-FR" b="1" dirty="0">
                <a:solidFill>
                  <a:schemeClr val="tx1"/>
                </a:solidFill>
                <a:effectLst>
                  <a:outerShdw blurRad="38100" dist="38100" dir="2700000" algn="tl">
                    <a:srgbClr val="000000">
                      <a:alpha val="43137"/>
                    </a:srgbClr>
                  </a:outerShdw>
                </a:effectLst>
              </a:rPr>
              <a:t>quel que soit leur âge, qui sont dans l'impossibilité </a:t>
            </a:r>
            <a:r>
              <a:rPr lang="fr-FR" b="1" dirty="0">
                <a:solidFill>
                  <a:schemeClr val="tx1"/>
                </a:solidFill>
                <a:effectLst>
                  <a:outerShdw blurRad="38100" dist="38100" dir="2700000" algn="tl">
                    <a:srgbClr val="000000">
                      <a:alpha val="43137"/>
                    </a:srgbClr>
                  </a:outerShdw>
                </a:effectLst>
                <a:highlight>
                  <a:srgbClr val="FFFF00"/>
                </a:highlight>
              </a:rPr>
              <a:t>permanente et totale de se livrer à une activité rémunérée </a:t>
            </a:r>
            <a:r>
              <a:rPr lang="fr-FR" b="1" dirty="0">
                <a:solidFill>
                  <a:schemeClr val="tx1"/>
                </a:solidFill>
                <a:effectLst>
                  <a:outerShdw blurRad="38100" dist="38100" dir="2700000" algn="tl">
                    <a:srgbClr val="000000">
                      <a:alpha val="43137"/>
                    </a:srgbClr>
                  </a:outerShdw>
                </a:effectLst>
              </a:rPr>
              <a:t>par suite d'incapacité physique ou mentale ;</a:t>
            </a:r>
          </a:p>
          <a:p>
            <a:endParaRPr lang="fr-FR" dirty="0"/>
          </a:p>
        </p:txBody>
      </p:sp>
    </p:spTree>
    <p:extLst>
      <p:ext uri="{BB962C8B-B14F-4D97-AF65-F5344CB8AC3E}">
        <p14:creationId xmlns:p14="http://schemas.microsoft.com/office/powerpoint/2010/main" val="4456118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0F7C49-E492-4332-99BD-754BE52C8C5A}"/>
              </a:ext>
            </a:extLst>
          </p:cNvPr>
          <p:cNvSpPr>
            <a:spLocks noGrp="1"/>
          </p:cNvSpPr>
          <p:nvPr>
            <p:ph type="title"/>
          </p:nvPr>
        </p:nvSpPr>
        <p:spPr>
          <a:xfrm>
            <a:off x="677334" y="609600"/>
            <a:ext cx="8596668" cy="20703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B8FBEF86-342F-4A9A-869A-5A6B3D2D0677}"/>
              </a:ext>
            </a:extLst>
          </p:cNvPr>
          <p:cNvSpPr>
            <a:spLocks noGrp="1"/>
          </p:cNvSpPr>
          <p:nvPr>
            <p:ph idx="1"/>
          </p:nvPr>
        </p:nvSpPr>
        <p:spPr>
          <a:xfrm>
            <a:off x="677334" y="1097281"/>
            <a:ext cx="8596668" cy="4944082"/>
          </a:xfrm>
        </p:spPr>
        <p:txBody>
          <a:bodyPr>
            <a:normAutofit/>
          </a:bodyPr>
          <a:lstStyle/>
          <a:p>
            <a:pPr algn="just">
              <a:buClr>
                <a:srgbClr val="7030A0"/>
              </a:buClr>
              <a:buSzPct val="177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Les </a:t>
            </a:r>
            <a:r>
              <a:rPr lang="fr-FR" b="1" dirty="0">
                <a:solidFill>
                  <a:schemeClr val="tx1"/>
                </a:solidFill>
                <a:effectLst>
                  <a:outerShdw blurRad="38100" dist="38100" dir="2700000" algn="tl">
                    <a:srgbClr val="000000">
                      <a:alpha val="43137"/>
                    </a:srgbClr>
                  </a:outerShdw>
                </a:effectLst>
                <a:highlight>
                  <a:srgbClr val="FFFF00"/>
                </a:highlight>
              </a:rPr>
              <a:t>pensionnaires des établissements de bienfaisance</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orphelinats</a:t>
            </a:r>
            <a:r>
              <a:rPr lang="fr-FR" b="1" dirty="0">
                <a:solidFill>
                  <a:schemeClr val="tx1"/>
                </a:solidFill>
                <a:effectLst>
                  <a:outerShdw blurRad="38100" dist="38100" dir="2700000" algn="tl">
                    <a:srgbClr val="000000">
                      <a:alpha val="43137"/>
                    </a:srgbClr>
                  </a:outerShdw>
                </a:effectLst>
              </a:rPr>
              <a:t>, ou </a:t>
            </a:r>
            <a:r>
              <a:rPr lang="fr-FR" b="1" dirty="0">
                <a:solidFill>
                  <a:schemeClr val="tx1"/>
                </a:solidFill>
                <a:effectLst>
                  <a:outerShdw blurRad="38100" dist="38100" dir="2700000" algn="tl">
                    <a:srgbClr val="000000">
                      <a:alpha val="43137"/>
                    </a:srgbClr>
                  </a:outerShdw>
                </a:effectLst>
                <a:highlight>
                  <a:srgbClr val="FFFF00"/>
                </a:highlight>
              </a:rPr>
              <a:t>des établissements de rééducation et de tout établissement public ou privé à but non lucratif</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hébergeant des enfants abandonnés ou adultes sans familles ;</a:t>
            </a:r>
          </a:p>
          <a:p>
            <a:pPr algn="just">
              <a:buClr>
                <a:srgbClr val="7030A0"/>
              </a:buClr>
              <a:buSzPct val="177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Les pensionnaires des établissements pénitentiaires ;</a:t>
            </a:r>
          </a:p>
          <a:p>
            <a:pPr algn="just">
              <a:buClr>
                <a:srgbClr val="7030A0"/>
              </a:buClr>
              <a:buSzPct val="177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Les personnes sans domicile fixe ;</a:t>
            </a:r>
          </a:p>
          <a:p>
            <a:pPr algn="just">
              <a:buClr>
                <a:srgbClr val="7030A0"/>
              </a:buClr>
              <a:buSzPct val="177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Les personnes qui bénéficient de la gratuité, </a:t>
            </a:r>
            <a:r>
              <a:rPr lang="fr-FR" b="1" dirty="0">
                <a:solidFill>
                  <a:schemeClr val="tx1"/>
                </a:solidFill>
                <a:effectLst>
                  <a:outerShdw blurRad="38100" dist="38100" dir="2700000" algn="tl">
                    <a:srgbClr val="000000">
                      <a:alpha val="43137"/>
                    </a:srgbClr>
                  </a:outerShdw>
                </a:effectLst>
                <a:highlight>
                  <a:srgbClr val="FFFF00"/>
                </a:highlight>
              </a:rPr>
              <a:t>en vertu d'une législation particulière, </a:t>
            </a:r>
            <a:r>
              <a:rPr lang="fr-FR" b="1" dirty="0">
                <a:solidFill>
                  <a:schemeClr val="tx1"/>
                </a:solidFill>
                <a:effectLst>
                  <a:outerShdw blurRad="38100" dist="38100" dir="2700000" algn="tl">
                    <a:srgbClr val="000000">
                      <a:alpha val="43137"/>
                    </a:srgbClr>
                  </a:outerShdw>
                </a:effectLst>
              </a:rPr>
              <a:t>pour la prise en charge d'une ou de plusieurs pathologies.</a:t>
            </a:r>
          </a:p>
          <a:p>
            <a:pPr algn="just"/>
            <a:r>
              <a:rPr lang="fr-FR" b="1" dirty="0">
                <a:solidFill>
                  <a:schemeClr val="tx1"/>
                </a:solidFill>
                <a:effectLst>
                  <a:outerShdw blurRad="38100" dist="38100" dir="2700000" algn="tl">
                    <a:srgbClr val="000000">
                      <a:alpha val="43137"/>
                    </a:srgbClr>
                  </a:outerShdw>
                </a:effectLst>
              </a:rPr>
              <a:t>Les soins </a:t>
            </a:r>
            <a:r>
              <a:rPr lang="fr-FR" b="1" dirty="0">
                <a:solidFill>
                  <a:schemeClr val="tx1"/>
                </a:solidFill>
                <a:effectLst>
                  <a:outerShdw blurRad="38100" dist="38100" dir="2700000" algn="tl">
                    <a:srgbClr val="000000">
                      <a:alpha val="43137"/>
                    </a:srgbClr>
                  </a:outerShdw>
                </a:effectLst>
                <a:highlight>
                  <a:srgbClr val="00FFFF"/>
                </a:highlight>
              </a:rPr>
              <a:t>de santé au profit de cette population seront dispensés dans les hôpitaux publics, établissements publics de santé et services sanitaires relevant de l'Etat et non dans les établissements privés</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ce qui limite le choix de cette population et la prive ,par conséquent , des services du secteur privé reconnu pour sa qualité de soins.</a:t>
            </a:r>
          </a:p>
        </p:txBody>
      </p:sp>
    </p:spTree>
    <p:extLst>
      <p:ext uri="{BB962C8B-B14F-4D97-AF65-F5344CB8AC3E}">
        <p14:creationId xmlns:p14="http://schemas.microsoft.com/office/powerpoint/2010/main" val="426549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CE902-139A-47B2-934C-4B9A6B7676F3}"/>
              </a:ext>
            </a:extLst>
          </p:cNvPr>
          <p:cNvSpPr>
            <a:spLocks noGrp="1"/>
          </p:cNvSpPr>
          <p:nvPr>
            <p:ph type="title"/>
          </p:nvPr>
        </p:nvSpPr>
        <p:spPr>
          <a:xfrm>
            <a:off x="1295402" y="982133"/>
            <a:ext cx="9601196" cy="43103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3C2E371C-C1AD-44A5-8FC0-6A865C31B08A}"/>
              </a:ext>
            </a:extLst>
          </p:cNvPr>
          <p:cNvSpPr>
            <a:spLocks noGrp="1"/>
          </p:cNvSpPr>
          <p:nvPr>
            <p:ph idx="1"/>
          </p:nvPr>
        </p:nvSpPr>
        <p:spPr>
          <a:xfrm>
            <a:off x="1295401" y="1717964"/>
            <a:ext cx="9601196" cy="4876799"/>
          </a:xfrm>
        </p:spPr>
        <p:txBody>
          <a:bodyPr>
            <a:normAutofit fontScale="70000" lnSpcReduction="20000"/>
          </a:bodyPr>
          <a:lstStyle/>
          <a:p>
            <a:r>
              <a:rPr lang="fr-FR" sz="2600" b="1" dirty="0">
                <a:effectLst>
                  <a:outerShdw blurRad="38100" dist="38100" dir="2700000" algn="tl">
                    <a:srgbClr val="000000">
                      <a:alpha val="43137"/>
                    </a:srgbClr>
                  </a:outerShdw>
                </a:effectLst>
                <a:highlight>
                  <a:srgbClr val="00FFFF"/>
                </a:highlight>
                <a:latin typeface="Times New Roman" panose="02020603050405020304" pitchFamily="18" charset="0"/>
                <a:cs typeface="Times New Roman" panose="02020603050405020304" pitchFamily="18" charset="0"/>
              </a:rPr>
              <a:t>Le principe d'autonomie suppose que:</a:t>
            </a:r>
          </a:p>
          <a:p>
            <a:pPr>
              <a:buClr>
                <a:schemeClr val="accent5">
                  <a:lumMod val="75000"/>
                </a:schemeClr>
              </a:buClr>
              <a:buSzPct val="155000"/>
              <a:buFont typeface="Times New Roman" panose="02020603050405020304" pitchFamily="18" charset="0"/>
              <a:buChar char="Ω"/>
            </a:pPr>
            <a:r>
              <a:rPr lang="fr-FR" sz="2600" dirty="0">
                <a:latin typeface="Times New Roman" panose="02020603050405020304" pitchFamily="18" charset="0"/>
                <a:cs typeface="Times New Roman" panose="02020603050405020304" pitchFamily="18" charset="0"/>
              </a:rPr>
              <a:t> </a:t>
            </a:r>
            <a:r>
              <a:rPr lang="fr-FR" sz="2600" b="1" i="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 patient reste totalement autonome et peut donc, une fois informé, décider seul de ses soins</a:t>
            </a:r>
            <a:r>
              <a:rPr lang="fr-FR" sz="26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fr-FR" sz="2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 fait donc  face </a:t>
            </a:r>
            <a:r>
              <a:rPr lang="fr-FR" sz="2600" dirty="0">
                <a:highlight>
                  <a:srgbClr val="FFFF00"/>
                </a:highlight>
                <a:latin typeface="Times New Roman" panose="02020603050405020304" pitchFamily="18" charset="0"/>
                <a:cs typeface="Times New Roman" panose="02020603050405020304" pitchFamily="18" charset="0"/>
              </a:rPr>
              <a:t>à </a:t>
            </a:r>
            <a:r>
              <a:rPr lang="fr-FR" sz="26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la souffrance, de l'angoisse, de l'incertitude</a:t>
            </a:r>
            <a:r>
              <a:rPr lang="fr-FR" sz="2600" b="1" dirty="0">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 </a:t>
            </a:r>
            <a:r>
              <a:rPr lang="fr-FR" sz="2600" dirty="0">
                <a:latin typeface="Times New Roman" panose="02020603050405020304" pitchFamily="18" charset="0"/>
                <a:cs typeface="Times New Roman" panose="02020603050405020304" pitchFamily="18" charset="0"/>
              </a:rPr>
              <a:t>qui peut </a:t>
            </a:r>
            <a:r>
              <a:rPr lang="fr-FR"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naître </a:t>
            </a:r>
            <a:r>
              <a:rPr lang="fr-FR" sz="26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sous l'effet de la maladie. </a:t>
            </a:r>
          </a:p>
          <a:p>
            <a:r>
              <a:rPr lang="fr-FR" sz="26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 a cependant :</a:t>
            </a:r>
          </a:p>
          <a:p>
            <a:r>
              <a:rPr lang="fr-FR"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 mérite de mettre en place </a:t>
            </a:r>
            <a:r>
              <a:rPr lang="fr-FR" sz="2600" b="1" dirty="0">
                <a:effectLst>
                  <a:outerShdw blurRad="38100" dist="38100" dir="2700000" algn="tl">
                    <a:srgbClr val="000000">
                      <a:alpha val="43137"/>
                    </a:srgbClr>
                  </a:outerShdw>
                </a:effectLst>
                <a:highlight>
                  <a:srgbClr val="00FFFF"/>
                </a:highlight>
                <a:latin typeface="Times New Roman" panose="02020603050405020304" pitchFamily="18" charset="0"/>
                <a:cs typeface="Times New Roman" panose="02020603050405020304" pitchFamily="18" charset="0"/>
              </a:rPr>
              <a:t>une relation symétrique </a:t>
            </a:r>
            <a:r>
              <a:rPr lang="fr-FR" sz="2600" dirty="0">
                <a:latin typeface="Times New Roman" panose="02020603050405020304" pitchFamily="18" charset="0"/>
                <a:cs typeface="Times New Roman" panose="02020603050405020304" pitchFamily="18" charset="0"/>
              </a:rPr>
              <a:t>entre </a:t>
            </a:r>
            <a:r>
              <a:rPr lang="fr-FR"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patients et soignants</a:t>
            </a:r>
            <a:r>
              <a:rPr lang="fr-FR" sz="2600" dirty="0">
                <a:latin typeface="Times New Roman" panose="02020603050405020304" pitchFamily="18" charset="0"/>
                <a:cs typeface="Times New Roman" panose="02020603050405020304" pitchFamily="18" charset="0"/>
              </a:rPr>
              <a:t>, de </a:t>
            </a:r>
            <a:r>
              <a:rPr lang="fr-FR" sz="2600" b="1" dirty="0">
                <a:effectLst>
                  <a:outerShdw blurRad="38100" dist="38100" dir="2700000" algn="tl">
                    <a:srgbClr val="000000">
                      <a:alpha val="43137"/>
                    </a:srgbClr>
                  </a:outerShdw>
                </a:effectLst>
                <a:highlight>
                  <a:srgbClr val="00FFFF"/>
                </a:highlight>
                <a:latin typeface="Times New Roman" panose="02020603050405020304" pitchFamily="18" charset="0"/>
                <a:cs typeface="Times New Roman" panose="02020603050405020304" pitchFamily="18" charset="0"/>
              </a:rPr>
              <a:t>responsabiliser le patient </a:t>
            </a:r>
            <a:r>
              <a:rPr lang="fr-FR"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dans le </a:t>
            </a:r>
            <a:r>
              <a:rPr lang="fr-FR" sz="2600" b="1" dirty="0">
                <a:effectLst>
                  <a:outerShdw blurRad="38100" dist="38100" dir="2700000" algn="tl">
                    <a:srgbClr val="000000">
                      <a:alpha val="43137"/>
                    </a:srgbClr>
                  </a:outerShdw>
                </a:effectLst>
                <a:highlight>
                  <a:srgbClr val="00FFFF"/>
                </a:highlight>
                <a:latin typeface="Times New Roman" panose="02020603050405020304" pitchFamily="18" charset="0"/>
                <a:cs typeface="Times New Roman" panose="02020603050405020304" pitchFamily="18" charset="0"/>
              </a:rPr>
              <a:t>combat </a:t>
            </a:r>
            <a:r>
              <a:rPr lang="fr-FR" sz="2600" dirty="0">
                <a:highlight>
                  <a:srgbClr val="00FFFF"/>
                </a:highlight>
                <a:latin typeface="Times New Roman" panose="02020603050405020304" pitchFamily="18" charset="0"/>
                <a:cs typeface="Times New Roman" panose="02020603050405020304" pitchFamily="18" charset="0"/>
              </a:rPr>
              <a:t>mené contre la maladie </a:t>
            </a:r>
            <a:r>
              <a:rPr lang="fr-FR" sz="2600" dirty="0">
                <a:latin typeface="Times New Roman" panose="02020603050405020304" pitchFamily="18" charset="0"/>
                <a:cs typeface="Times New Roman" panose="02020603050405020304" pitchFamily="18" charset="0"/>
              </a:rPr>
              <a:t>et </a:t>
            </a:r>
            <a:r>
              <a:rPr lang="fr-FR"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 lui permettre de </a:t>
            </a:r>
            <a:r>
              <a:rPr lang="fr-FR" sz="2600" b="1" dirty="0">
                <a:effectLst>
                  <a:outerShdw blurRad="38100" dist="38100" dir="2700000" algn="tl">
                    <a:srgbClr val="000000">
                      <a:alpha val="43137"/>
                    </a:srgbClr>
                  </a:outerShdw>
                </a:effectLst>
                <a:highlight>
                  <a:srgbClr val="00FFFF"/>
                </a:highlight>
                <a:latin typeface="Times New Roman" panose="02020603050405020304" pitchFamily="18" charset="0"/>
                <a:cs typeface="Times New Roman" panose="02020603050405020304" pitchFamily="18" charset="0"/>
              </a:rPr>
              <a:t>prendre les décisions qui sont pour lui importantes </a:t>
            </a:r>
            <a:r>
              <a:rPr lang="fr-FR" sz="2600" dirty="0">
                <a:latin typeface="Times New Roman" panose="02020603050405020304" pitchFamily="18" charset="0"/>
                <a:cs typeface="Times New Roman" panose="02020603050405020304" pitchFamily="18" charset="0"/>
              </a:rPr>
              <a:t>dans sa vie affective comme matérielle. </a:t>
            </a:r>
          </a:p>
          <a:p>
            <a:r>
              <a:rPr lang="fr-FR" sz="2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 pourrait résumer le principe d'autonomie de façon caricaturale en disant</a:t>
            </a:r>
            <a:r>
              <a:rPr lang="fr-FR"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fr-FR" sz="2600" dirty="0">
                <a:latin typeface="Times New Roman" panose="02020603050405020304" pitchFamily="18" charset="0"/>
                <a:cs typeface="Times New Roman" panose="02020603050405020304" pitchFamily="18" charset="0"/>
              </a:rPr>
              <a:t> que </a:t>
            </a:r>
            <a:r>
              <a:rPr lang="fr-FR" sz="2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 soignant donne à la personne malade les soins qu'il s'administrerait lui-même s'il avait la même maladie. </a:t>
            </a:r>
          </a:p>
          <a:p>
            <a:pPr>
              <a:buFont typeface="Wingdings" panose="05000000000000000000" pitchFamily="2" charset="2"/>
              <a:buChar char="ü"/>
            </a:pPr>
            <a:r>
              <a:rPr lang="fr-FR" sz="2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 question fondamentale</a:t>
            </a:r>
            <a:r>
              <a:rPr lang="fr-FR" sz="2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fr-FR"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dans cette philosophie des soins, </a:t>
            </a:r>
            <a:r>
              <a:rPr lang="fr-FR" sz="26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est de savoir quels sont les êtres autonomes</a:t>
            </a:r>
            <a:r>
              <a:rPr lang="fr-FR" sz="2600" u="sng"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fr-FR" sz="2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 effet si l'on met en évidence qu'un sujet </a:t>
            </a:r>
            <a:r>
              <a:rPr lang="fr-FR" sz="2600" b="1" dirty="0">
                <a:solidFill>
                  <a:schemeClr val="tx1"/>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n'est pas autonome</a:t>
            </a:r>
            <a:r>
              <a:rPr lang="fr-FR" sz="2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il ne peut pas </a:t>
            </a:r>
            <a:r>
              <a:rPr lang="fr-FR" sz="2600" b="1" dirty="0">
                <a:solidFill>
                  <a:schemeClr val="tx1"/>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décider par lui-même</a:t>
            </a:r>
          </a:p>
          <a:p>
            <a:endParaRPr lang="fr-FR" dirty="0"/>
          </a:p>
        </p:txBody>
      </p:sp>
    </p:spTree>
    <p:extLst>
      <p:ext uri="{BB962C8B-B14F-4D97-AF65-F5344CB8AC3E}">
        <p14:creationId xmlns:p14="http://schemas.microsoft.com/office/powerpoint/2010/main" val="38529730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1703ED-85E5-48A7-BA78-70F58D97CFE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C58946D-5554-4831-9F02-6C8A8C195B1B}"/>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Néanmoins, le problème se pose </a:t>
            </a:r>
            <a:r>
              <a:rPr lang="fr-FR" b="1" dirty="0">
                <a:solidFill>
                  <a:schemeClr val="tx1"/>
                </a:solidFill>
                <a:effectLst>
                  <a:outerShdw blurRad="38100" dist="38100" dir="2700000" algn="tl">
                    <a:srgbClr val="000000">
                      <a:alpha val="43137"/>
                    </a:srgbClr>
                  </a:outerShdw>
                </a:effectLst>
                <a:highlight>
                  <a:srgbClr val="FFFF00"/>
                </a:highlight>
              </a:rPr>
              <a:t>pour les régions non dotées d'infrastructure sanitaire.</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Que ferons donc les malades démunis en cas de besoins d'une consultation ou d'hospitalisation urgente ? </a:t>
            </a:r>
          </a:p>
          <a:p>
            <a:pPr algn="just"/>
            <a:r>
              <a:rPr lang="fr-FR" b="1" dirty="0">
                <a:solidFill>
                  <a:schemeClr val="tx1"/>
                </a:solidFill>
                <a:effectLst>
                  <a:outerShdw blurRad="38100" dist="38100" dir="2700000" algn="tl">
                    <a:srgbClr val="000000">
                      <a:alpha val="43137"/>
                    </a:srgbClr>
                  </a:outerShdw>
                </a:effectLst>
              </a:rPr>
              <a:t>Ils devront, </a:t>
            </a:r>
            <a:r>
              <a:rPr lang="fr-FR" b="1" dirty="0">
                <a:solidFill>
                  <a:schemeClr val="tx1"/>
                </a:solidFill>
                <a:effectLst>
                  <a:outerShdw blurRad="38100" dist="38100" dir="2700000" algn="tl">
                    <a:srgbClr val="000000">
                      <a:alpha val="43137"/>
                    </a:srgbClr>
                  </a:outerShdw>
                </a:effectLst>
                <a:highlight>
                  <a:srgbClr val="FFFF00"/>
                </a:highlight>
              </a:rPr>
              <a:t>désormais, attendre tout en souffrant en silence jusqu' à la création de structures sanitaires.</a:t>
            </a:r>
          </a:p>
        </p:txBody>
      </p:sp>
    </p:spTree>
    <p:extLst>
      <p:ext uri="{BB962C8B-B14F-4D97-AF65-F5344CB8AC3E}">
        <p14:creationId xmlns:p14="http://schemas.microsoft.com/office/powerpoint/2010/main" val="26742420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A36B34-62B9-44B1-B917-668A9912D2D4}"/>
              </a:ext>
            </a:extLst>
          </p:cNvPr>
          <p:cNvSpPr>
            <a:spLocks noGrp="1"/>
          </p:cNvSpPr>
          <p:nvPr>
            <p:ph type="title"/>
          </p:nvPr>
        </p:nvSpPr>
        <p:spPr>
          <a:xfrm>
            <a:off x="677334" y="609600"/>
            <a:ext cx="8596668" cy="487680"/>
          </a:xfrm>
        </p:spPr>
        <p:txBody>
          <a:bodyPr>
            <a:normAutofit/>
          </a:bodyPr>
          <a:lstStyle/>
          <a:p>
            <a:r>
              <a:rPr lang="fr-FR" sz="2400" b="1" dirty="0">
                <a:solidFill>
                  <a:schemeClr val="tx1"/>
                </a:solidFill>
                <a:effectLst>
                  <a:outerShdw blurRad="38100" dist="38100" dir="2700000" algn="tl">
                    <a:srgbClr val="000000">
                      <a:alpha val="43137"/>
                    </a:srgbClr>
                  </a:outerShdw>
                </a:effectLst>
              </a:rPr>
              <a:t>L'analphabétisme</a:t>
            </a:r>
            <a:r>
              <a:rPr lang="fr-FR" sz="2400" b="1" dirty="0">
                <a:solidFill>
                  <a:srgbClr val="002060"/>
                </a:solidFill>
              </a:rPr>
              <a:t>.</a:t>
            </a:r>
          </a:p>
        </p:txBody>
      </p:sp>
      <p:sp>
        <p:nvSpPr>
          <p:cNvPr id="3" name="Espace réservé du contenu 2">
            <a:extLst>
              <a:ext uri="{FF2B5EF4-FFF2-40B4-BE49-F238E27FC236}">
                <a16:creationId xmlns:a16="http://schemas.microsoft.com/office/drawing/2014/main" id="{398910D1-B9F3-4F29-8473-D255FB59795B}"/>
              </a:ext>
            </a:extLst>
          </p:cNvPr>
          <p:cNvSpPr>
            <a:spLocks noGrp="1"/>
          </p:cNvSpPr>
          <p:nvPr>
            <p:ph idx="1"/>
          </p:nvPr>
        </p:nvSpPr>
        <p:spPr>
          <a:xfrm>
            <a:off x="677334" y="1097281"/>
            <a:ext cx="8596668" cy="4944082"/>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L'analphabétisme est </a:t>
            </a:r>
            <a:r>
              <a:rPr lang="fr-FR" b="1" dirty="0">
                <a:solidFill>
                  <a:schemeClr val="tx1"/>
                </a:solidFill>
                <a:effectLst>
                  <a:outerShdw blurRad="38100" dist="38100" dir="2700000" algn="tl">
                    <a:srgbClr val="000000">
                      <a:alpha val="43137"/>
                    </a:srgbClr>
                  </a:outerShdw>
                </a:effectLst>
                <a:highlight>
                  <a:srgbClr val="FFFF00"/>
                </a:highlight>
              </a:rPr>
              <a:t>l'une des causes d'aggravation des atteintes au droit du patient. </a:t>
            </a:r>
          </a:p>
          <a:p>
            <a:pPr algn="just"/>
            <a:r>
              <a:rPr lang="fr-FR" b="1" dirty="0">
                <a:solidFill>
                  <a:schemeClr val="tx1"/>
                </a:solidFill>
                <a:effectLst>
                  <a:outerShdw blurRad="38100" dist="38100" dir="2700000" algn="tl">
                    <a:srgbClr val="000000">
                      <a:alpha val="43137"/>
                    </a:srgbClr>
                  </a:outerShdw>
                </a:effectLst>
              </a:rPr>
              <a:t>Dans la réalité quotidienne, </a:t>
            </a:r>
            <a:r>
              <a:rPr lang="fr-FR" b="1" dirty="0">
                <a:solidFill>
                  <a:schemeClr val="tx1"/>
                </a:solidFill>
                <a:effectLst>
                  <a:outerShdw blurRad="38100" dist="38100" dir="2700000" algn="tl">
                    <a:srgbClr val="000000">
                      <a:alpha val="43137"/>
                    </a:srgbClr>
                  </a:outerShdw>
                </a:effectLst>
                <a:highlight>
                  <a:srgbClr val="FFFF00"/>
                </a:highlight>
              </a:rPr>
              <a:t>bon nombre de médecins, voir même d'infirmiers, abusent de l'ignorance du patient pour en profiter pécuniairement. </a:t>
            </a:r>
          </a:p>
          <a:p>
            <a:pPr algn="just"/>
            <a:r>
              <a:rPr lang="fr-FR" b="1" dirty="0">
                <a:solidFill>
                  <a:schemeClr val="tx1"/>
                </a:solidFill>
                <a:effectLst>
                  <a:outerShdw blurRad="38100" dist="38100" dir="2700000" algn="tl">
                    <a:srgbClr val="000000">
                      <a:alpha val="43137"/>
                    </a:srgbClr>
                  </a:outerShdw>
                </a:effectLst>
              </a:rPr>
              <a:t>Allusion est faite, </a:t>
            </a:r>
            <a:r>
              <a:rPr lang="fr-FR" b="1" dirty="0">
                <a:solidFill>
                  <a:schemeClr val="tx1"/>
                </a:solidFill>
                <a:effectLst>
                  <a:outerShdw blurRad="38100" dist="38100" dir="2700000" algn="tl">
                    <a:srgbClr val="000000">
                      <a:alpha val="43137"/>
                    </a:srgbClr>
                  </a:outerShdw>
                </a:effectLst>
                <a:highlight>
                  <a:srgbClr val="00FFFF"/>
                </a:highlight>
              </a:rPr>
              <a:t>non seulement à la corruption qui règne dans nos hôpitaux, mais aussi au prix exagéré de certaines opérations qui dépassent le tarif de référence nationale fixé par le nouveau code de couverture médicale.</a:t>
            </a:r>
          </a:p>
        </p:txBody>
      </p:sp>
    </p:spTree>
    <p:extLst>
      <p:ext uri="{BB962C8B-B14F-4D97-AF65-F5344CB8AC3E}">
        <p14:creationId xmlns:p14="http://schemas.microsoft.com/office/powerpoint/2010/main" val="10528580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15B28-878F-497B-85E4-BC792FC7F6AB}"/>
              </a:ext>
            </a:extLst>
          </p:cNvPr>
          <p:cNvSpPr>
            <a:spLocks noGrp="1"/>
          </p:cNvSpPr>
          <p:nvPr>
            <p:ph type="title"/>
          </p:nvPr>
        </p:nvSpPr>
        <p:spPr>
          <a:xfrm>
            <a:off x="677334" y="609600"/>
            <a:ext cx="8596668" cy="47361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AD4725D7-FA33-4233-859E-3E06D323323B}"/>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Mais le problème </a:t>
            </a:r>
            <a:r>
              <a:rPr lang="fr-FR" b="1" dirty="0">
                <a:solidFill>
                  <a:schemeClr val="tx1"/>
                </a:solidFill>
                <a:effectLst>
                  <a:outerShdw blurRad="38100" dist="38100" dir="2700000" algn="tl">
                    <a:srgbClr val="000000">
                      <a:alpha val="43137"/>
                    </a:srgbClr>
                  </a:outerShdw>
                </a:effectLst>
                <a:highlight>
                  <a:srgbClr val="00FFFF"/>
                </a:highlight>
              </a:rPr>
              <a:t>réside dans l'ignorance de la majorité des marocains de leur droit en tant que patient</a:t>
            </a:r>
            <a:r>
              <a:rPr lang="fr-FR" b="1" dirty="0">
                <a:solidFill>
                  <a:schemeClr val="tx1"/>
                </a:solidFill>
                <a:effectLst>
                  <a:outerShdw blurRad="38100" dist="38100" dir="2700000" algn="tl">
                    <a:srgbClr val="000000">
                      <a:alpha val="43137"/>
                    </a:srgbClr>
                  </a:outerShdw>
                </a:effectLst>
              </a:rPr>
              <a:t>, tel que </a:t>
            </a:r>
            <a:r>
              <a:rPr lang="fr-FR" b="1" dirty="0">
                <a:solidFill>
                  <a:schemeClr val="tx1"/>
                </a:solidFill>
                <a:effectLst>
                  <a:outerShdw blurRad="38100" dist="38100" dir="2700000" algn="tl">
                    <a:srgbClr val="000000">
                      <a:alpha val="43137"/>
                    </a:srgbClr>
                  </a:outerShdw>
                </a:effectLst>
                <a:highlight>
                  <a:srgbClr val="00FFFF"/>
                </a:highlight>
              </a:rPr>
              <a:t>leur droit au consentement</a:t>
            </a:r>
            <a:r>
              <a:rPr lang="fr-FR" b="1" dirty="0">
                <a:solidFill>
                  <a:schemeClr val="tx1"/>
                </a:solidFill>
                <a:effectLst>
                  <a:outerShdw blurRad="38100" dist="38100" dir="2700000" algn="tl">
                    <a:srgbClr val="000000">
                      <a:alpha val="43137"/>
                    </a:srgbClr>
                  </a:outerShdw>
                </a:effectLst>
              </a:rPr>
              <a:t>, au libre </a:t>
            </a:r>
            <a:r>
              <a:rPr lang="fr-FR" b="1" dirty="0">
                <a:solidFill>
                  <a:schemeClr val="tx1"/>
                </a:solidFill>
                <a:effectLst>
                  <a:outerShdw blurRad="38100" dist="38100" dir="2700000" algn="tl">
                    <a:srgbClr val="000000">
                      <a:alpha val="43137"/>
                    </a:srgbClr>
                  </a:outerShdw>
                </a:effectLst>
                <a:highlight>
                  <a:srgbClr val="00FFFF"/>
                </a:highlight>
              </a:rPr>
              <a:t>choix de leur médecin</a:t>
            </a:r>
            <a:r>
              <a:rPr lang="fr-FR" b="1" dirty="0">
                <a:solidFill>
                  <a:schemeClr val="tx1"/>
                </a:solidFill>
                <a:effectLst>
                  <a:outerShdw blurRad="38100" dist="38100" dir="2700000" algn="tl">
                    <a:srgbClr val="000000">
                      <a:alpha val="43137"/>
                    </a:srgbClr>
                  </a:outerShdw>
                </a:effectLst>
              </a:rPr>
              <a:t>, à </a:t>
            </a:r>
            <a:r>
              <a:rPr lang="fr-FR" b="1" dirty="0">
                <a:solidFill>
                  <a:schemeClr val="tx1"/>
                </a:solidFill>
                <a:effectLst>
                  <a:outerShdw blurRad="38100" dist="38100" dir="2700000" algn="tl">
                    <a:srgbClr val="000000">
                      <a:alpha val="43137"/>
                    </a:srgbClr>
                  </a:outerShdw>
                </a:effectLst>
                <a:highlight>
                  <a:srgbClr val="00FFFF"/>
                </a:highlight>
              </a:rPr>
              <a:t>la confidentialité des informations</a:t>
            </a:r>
            <a:r>
              <a:rPr lang="fr-FR" b="1" dirty="0">
                <a:solidFill>
                  <a:schemeClr val="tx1"/>
                </a:solidFill>
                <a:effectLst>
                  <a:outerShdw blurRad="38100" dist="38100" dir="2700000" algn="tl">
                    <a:srgbClr val="000000">
                      <a:alpha val="43137"/>
                    </a:srgbClr>
                  </a:outerShdw>
                </a:effectLst>
              </a:rPr>
              <a:t>...tous cela, laisse la porte grande ouverte aux fautes médicales.</a:t>
            </a:r>
          </a:p>
          <a:p>
            <a:pPr algn="just"/>
            <a:r>
              <a:rPr lang="fr-FR" b="1" dirty="0">
                <a:solidFill>
                  <a:schemeClr val="tx1"/>
                </a:solidFill>
                <a:effectLst>
                  <a:outerShdw blurRad="38100" dist="38100" dir="2700000" algn="tl">
                    <a:srgbClr val="000000">
                      <a:alpha val="43137"/>
                    </a:srgbClr>
                  </a:outerShdw>
                </a:effectLst>
              </a:rPr>
              <a:t>Par conséquent, </a:t>
            </a:r>
            <a:r>
              <a:rPr lang="fr-FR" b="1" dirty="0">
                <a:solidFill>
                  <a:srgbClr val="002060"/>
                </a:solidFill>
                <a:effectLst>
                  <a:outerShdw blurRad="38100" dist="38100" dir="2700000" algn="tl">
                    <a:srgbClr val="000000">
                      <a:alpha val="43137"/>
                    </a:srgbClr>
                  </a:outerShdw>
                </a:effectLst>
              </a:rPr>
              <a:t>en cas d'abus ou d'erreur médical, le médecin pourra soit en utilisant un langage simple soit un jargon médical technique complexe, convaincre le patient que tout va bien et qu'aucune faute n'a été commise.</a:t>
            </a:r>
          </a:p>
          <a:p>
            <a:endParaRPr lang="fr-FR" dirty="0"/>
          </a:p>
        </p:txBody>
      </p:sp>
    </p:spTree>
    <p:extLst>
      <p:ext uri="{BB962C8B-B14F-4D97-AF65-F5344CB8AC3E}">
        <p14:creationId xmlns:p14="http://schemas.microsoft.com/office/powerpoint/2010/main" val="2548175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D957C-032F-407D-98B4-0FD8C23CF28B}"/>
              </a:ext>
            </a:extLst>
          </p:cNvPr>
          <p:cNvSpPr>
            <a:spLocks noGrp="1"/>
          </p:cNvSpPr>
          <p:nvPr>
            <p:ph type="title"/>
          </p:nvPr>
        </p:nvSpPr>
        <p:spPr>
          <a:xfrm>
            <a:off x="677334" y="609600"/>
            <a:ext cx="8596668" cy="740898"/>
          </a:xfrm>
        </p:spPr>
        <p:txBody>
          <a:bodyPr>
            <a:normAutofit/>
          </a:bodyPr>
          <a:lstStyle/>
          <a:p>
            <a:r>
              <a:rPr lang="fr-FR" sz="2800" dirty="0">
                <a:solidFill>
                  <a:schemeClr val="tx1"/>
                </a:solidFill>
                <a:highlight>
                  <a:srgbClr val="FFFF00"/>
                </a:highlight>
              </a:rPr>
              <a:t>Section2 : les facteurs d'ordre humanitaires.</a:t>
            </a:r>
          </a:p>
        </p:txBody>
      </p:sp>
      <p:sp>
        <p:nvSpPr>
          <p:cNvPr id="3" name="Espace réservé du contenu 2">
            <a:extLst>
              <a:ext uri="{FF2B5EF4-FFF2-40B4-BE49-F238E27FC236}">
                <a16:creationId xmlns:a16="http://schemas.microsoft.com/office/drawing/2014/main" id="{1172A7E8-C35E-4A68-B30A-12B3DB0C87CA}"/>
              </a:ext>
            </a:extLst>
          </p:cNvPr>
          <p:cNvSpPr>
            <a:spLocks noGrp="1"/>
          </p:cNvSpPr>
          <p:nvPr>
            <p:ph idx="1"/>
          </p:nvPr>
        </p:nvSpPr>
        <p:spPr/>
        <p:txBody>
          <a:bodyPr/>
          <a:lstStyle/>
          <a:p>
            <a:r>
              <a:rPr lang="fr-FR" b="1" dirty="0">
                <a:solidFill>
                  <a:schemeClr val="tx1"/>
                </a:solidFill>
              </a:rPr>
              <a:t>Ces facteurs prennent la forme d' </a:t>
            </a:r>
            <a:r>
              <a:rPr lang="fr-FR" b="1" dirty="0">
                <a:solidFill>
                  <a:schemeClr val="tx1"/>
                </a:solidFill>
                <a:highlight>
                  <a:srgbClr val="00FFFF"/>
                </a:highlight>
              </a:rPr>
              <a:t>absence d' humanisme </a:t>
            </a:r>
            <a:r>
              <a:rPr lang="fr-FR" b="1" dirty="0">
                <a:solidFill>
                  <a:schemeClr val="tx1"/>
                </a:solidFill>
              </a:rPr>
              <a:t>au sein des établissements de soins publics, sans oublier </a:t>
            </a:r>
            <a:r>
              <a:rPr lang="fr-FR" b="1" dirty="0">
                <a:solidFill>
                  <a:schemeClr val="tx1"/>
                </a:solidFill>
                <a:highlight>
                  <a:srgbClr val="00FFFF"/>
                </a:highlight>
              </a:rPr>
              <a:t>la qualité dégradante </a:t>
            </a:r>
            <a:r>
              <a:rPr lang="fr-FR" b="1" dirty="0">
                <a:solidFill>
                  <a:schemeClr val="tx1"/>
                </a:solidFill>
              </a:rPr>
              <a:t>des </a:t>
            </a:r>
            <a:r>
              <a:rPr lang="fr-FR" b="1" dirty="0">
                <a:solidFill>
                  <a:schemeClr val="tx1"/>
                </a:solidFill>
                <a:highlight>
                  <a:srgbClr val="00FFFF"/>
                </a:highlight>
              </a:rPr>
              <a:t>services et soins </a:t>
            </a:r>
            <a:r>
              <a:rPr lang="fr-FR" b="1" dirty="0">
                <a:solidFill>
                  <a:schemeClr val="tx1"/>
                </a:solidFill>
              </a:rPr>
              <a:t>y dispensés.</a:t>
            </a:r>
          </a:p>
        </p:txBody>
      </p:sp>
    </p:spTree>
    <p:extLst>
      <p:ext uri="{BB962C8B-B14F-4D97-AF65-F5344CB8AC3E}">
        <p14:creationId xmlns:p14="http://schemas.microsoft.com/office/powerpoint/2010/main" val="41808195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90235-6CBD-44A6-9FEE-538E68E3C968}"/>
              </a:ext>
            </a:extLst>
          </p:cNvPr>
          <p:cNvSpPr>
            <a:spLocks noGrp="1"/>
          </p:cNvSpPr>
          <p:nvPr>
            <p:ph type="title"/>
          </p:nvPr>
        </p:nvSpPr>
        <p:spPr>
          <a:xfrm>
            <a:off x="888349" y="595532"/>
            <a:ext cx="8596668" cy="221106"/>
          </a:xfrm>
        </p:spPr>
        <p:txBody>
          <a:bodyPr>
            <a:normAutofit fontScale="90000"/>
          </a:bodyPr>
          <a:lstStyle/>
          <a:p>
            <a:endParaRPr lang="fr-FR" b="1" dirty="0">
              <a:solidFill>
                <a:srgbClr val="002060"/>
              </a:solidFill>
            </a:endParaRPr>
          </a:p>
        </p:txBody>
      </p:sp>
      <p:sp>
        <p:nvSpPr>
          <p:cNvPr id="3" name="Espace réservé du contenu 2">
            <a:extLst>
              <a:ext uri="{FF2B5EF4-FFF2-40B4-BE49-F238E27FC236}">
                <a16:creationId xmlns:a16="http://schemas.microsoft.com/office/drawing/2014/main" id="{42039021-8750-408E-9A19-DAD9367046EA}"/>
              </a:ext>
            </a:extLst>
          </p:cNvPr>
          <p:cNvSpPr>
            <a:spLocks noGrp="1"/>
          </p:cNvSpPr>
          <p:nvPr>
            <p:ph idx="1"/>
          </p:nvPr>
        </p:nvSpPr>
        <p:spPr>
          <a:xfrm>
            <a:off x="677334" y="1209823"/>
            <a:ext cx="8596668" cy="4831540"/>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les centres hospitaliers </a:t>
            </a:r>
            <a:r>
              <a:rPr lang="fr-FR" b="1" dirty="0">
                <a:solidFill>
                  <a:schemeClr val="tx1"/>
                </a:solidFill>
                <a:effectLst>
                  <a:outerShdw blurRad="38100" dist="38100" dir="2700000" algn="tl">
                    <a:srgbClr val="000000">
                      <a:alpha val="43137"/>
                    </a:srgbClr>
                  </a:outerShdw>
                </a:effectLst>
                <a:highlight>
                  <a:srgbClr val="00FFFF"/>
                </a:highlight>
              </a:rPr>
              <a:t>ont été transformés en de véritables usines </a:t>
            </a:r>
            <a:r>
              <a:rPr lang="fr-FR" b="1" dirty="0">
                <a:solidFill>
                  <a:schemeClr val="tx1"/>
                </a:solidFill>
                <a:effectLst>
                  <a:outerShdw blurRad="38100" dist="38100" dir="2700000" algn="tl">
                    <a:srgbClr val="000000">
                      <a:alpha val="43137"/>
                    </a:srgbClr>
                  </a:outerShdw>
                </a:effectLst>
              </a:rPr>
              <a:t>ou tout semble </a:t>
            </a:r>
            <a:r>
              <a:rPr lang="fr-FR" b="1" dirty="0">
                <a:solidFill>
                  <a:schemeClr val="tx1"/>
                </a:solidFill>
                <a:effectLst>
                  <a:outerShdw blurRad="38100" dist="38100" dir="2700000" algn="tl">
                    <a:srgbClr val="000000">
                      <a:alpha val="43137"/>
                    </a:srgbClr>
                  </a:outerShdw>
                </a:effectLst>
                <a:highlight>
                  <a:srgbClr val="00FFFF"/>
                </a:highlight>
              </a:rPr>
              <a:t>robotiser dépourvue d'humanisme</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highlight>
                  <a:srgbClr val="FFFF00"/>
                </a:highlight>
              </a:rPr>
              <a:t>De la sorte, qu'est ce qu' on entend par un hôpital humanisé ?</a:t>
            </a:r>
          </a:p>
          <a:p>
            <a:pPr algn="just"/>
            <a:r>
              <a:rPr lang="fr-FR" b="1" dirty="0">
                <a:solidFill>
                  <a:schemeClr val="tx1"/>
                </a:solidFill>
                <a:effectLst>
                  <a:outerShdw blurRad="38100" dist="38100" dir="2700000" algn="tl">
                    <a:srgbClr val="000000">
                      <a:alpha val="43137"/>
                    </a:srgbClr>
                  </a:outerShdw>
                </a:effectLst>
              </a:rPr>
              <a:t>Dans un hôpital humanisé</a:t>
            </a:r>
            <a:r>
              <a:rPr lang="fr-FR" b="1" dirty="0">
                <a:solidFill>
                  <a:schemeClr val="tx1"/>
                </a:solidFill>
                <a:effectLst>
                  <a:outerShdw blurRad="38100" dist="38100" dir="2700000" algn="tl">
                    <a:srgbClr val="000000">
                      <a:alpha val="43137"/>
                    </a:srgbClr>
                  </a:outerShdw>
                </a:effectLst>
                <a:highlight>
                  <a:srgbClr val="FFFF00"/>
                </a:highlight>
              </a:rPr>
              <a:t>, le patient trouvera l'établissement humain</a:t>
            </a:r>
            <a:r>
              <a:rPr lang="fr-FR" b="1" dirty="0">
                <a:solidFill>
                  <a:schemeClr val="tx1"/>
                </a:solidFill>
                <a:effectLst>
                  <a:outerShdw blurRad="38100" dist="38100" dir="2700000" algn="tl">
                    <a:srgbClr val="000000">
                      <a:alpha val="43137"/>
                    </a:srgbClr>
                  </a:outerShdw>
                </a:effectLst>
              </a:rPr>
              <a:t>, </a:t>
            </a:r>
            <a:r>
              <a:rPr lang="fr-FR" b="1" dirty="0" err="1">
                <a:solidFill>
                  <a:schemeClr val="tx1"/>
                </a:solidFill>
                <a:effectLst>
                  <a:outerShdw blurRad="38100" dist="38100" dir="2700000" algn="tl">
                    <a:srgbClr val="000000">
                      <a:alpha val="43137"/>
                    </a:srgbClr>
                  </a:outerShdw>
                </a:effectLst>
              </a:rPr>
              <a:t>puisqu</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il n'a pas de difficultés a y être accepté</a:t>
            </a:r>
            <a:r>
              <a:rPr lang="fr-FR" b="1" dirty="0">
                <a:solidFill>
                  <a:schemeClr val="tx1"/>
                </a:solidFill>
                <a:effectLst>
                  <a:outerShdw blurRad="38100" dist="38100" dir="2700000" algn="tl">
                    <a:srgbClr val="000000">
                      <a:alpha val="43137"/>
                    </a:srgbClr>
                  </a:outerShdw>
                </a:effectLst>
              </a:rPr>
              <a:t>, il y </a:t>
            </a:r>
            <a:r>
              <a:rPr lang="fr-FR" b="1" dirty="0">
                <a:solidFill>
                  <a:schemeClr val="tx1"/>
                </a:solidFill>
                <a:effectLst>
                  <a:outerShdw blurRad="38100" dist="38100" dir="2700000" algn="tl">
                    <a:srgbClr val="000000">
                      <a:alpha val="43137"/>
                    </a:srgbClr>
                  </a:outerShdw>
                </a:effectLst>
                <a:highlight>
                  <a:srgbClr val="FFFF00"/>
                </a:highlight>
              </a:rPr>
              <a:t>est bien reçu, </a:t>
            </a:r>
            <a:r>
              <a:rPr lang="fr-FR" b="1" dirty="0">
                <a:solidFill>
                  <a:schemeClr val="tx1"/>
                </a:solidFill>
                <a:effectLst>
                  <a:outerShdw blurRad="38100" dist="38100" dir="2700000" algn="tl">
                    <a:srgbClr val="000000">
                      <a:alpha val="43137"/>
                    </a:srgbClr>
                  </a:outerShdw>
                </a:effectLst>
              </a:rPr>
              <a:t>il n'est pas </a:t>
            </a:r>
            <a:r>
              <a:rPr lang="fr-FR" b="1" dirty="0">
                <a:solidFill>
                  <a:schemeClr val="tx1"/>
                </a:solidFill>
                <a:effectLst>
                  <a:outerShdw blurRad="38100" dist="38100" dir="2700000" algn="tl">
                    <a:srgbClr val="000000">
                      <a:alpha val="43137"/>
                    </a:srgbClr>
                  </a:outerShdw>
                </a:effectLst>
                <a:highlight>
                  <a:srgbClr val="FFFF00"/>
                </a:highlight>
              </a:rPr>
              <a:t>ballotté d'un service à l'autre</a:t>
            </a:r>
            <a:r>
              <a:rPr lang="fr-FR" b="1" dirty="0">
                <a:solidFill>
                  <a:schemeClr val="tx1"/>
                </a:solidFill>
                <a:effectLst>
                  <a:outerShdw blurRad="38100" dist="38100" dir="2700000" algn="tl">
                    <a:srgbClr val="000000">
                      <a:alpha val="43137"/>
                    </a:srgbClr>
                  </a:outerShdw>
                </a:effectLst>
              </a:rPr>
              <a:t>, il </a:t>
            </a:r>
            <a:r>
              <a:rPr lang="fr-FR" b="1" dirty="0">
                <a:solidFill>
                  <a:schemeClr val="tx1"/>
                </a:solidFill>
                <a:effectLst>
                  <a:outerShdw blurRad="38100" dist="38100" dir="2700000" algn="tl">
                    <a:srgbClr val="000000">
                      <a:alpha val="43137"/>
                    </a:srgbClr>
                  </a:outerShdw>
                </a:effectLst>
                <a:highlight>
                  <a:srgbClr val="FFFF00"/>
                </a:highlight>
              </a:rPr>
              <a:t>est traité aussi vite et longtemps que nécessaire, il ne souffre pas d'hospitalisme, </a:t>
            </a:r>
            <a:r>
              <a:rPr lang="fr-FR" b="1" dirty="0">
                <a:solidFill>
                  <a:schemeClr val="tx1"/>
                </a:solidFill>
                <a:effectLst>
                  <a:outerShdw blurRad="38100" dist="38100" dir="2700000" algn="tl">
                    <a:srgbClr val="000000">
                      <a:alpha val="43137"/>
                    </a:srgbClr>
                  </a:outerShdw>
                </a:effectLst>
              </a:rPr>
              <a:t>en bref </a:t>
            </a:r>
            <a:r>
              <a:rPr lang="fr-FR" b="1" dirty="0">
                <a:solidFill>
                  <a:schemeClr val="tx1"/>
                </a:solidFill>
                <a:effectLst>
                  <a:outerShdw blurRad="38100" dist="38100" dir="2700000" algn="tl">
                    <a:srgbClr val="000000">
                      <a:alpha val="43137"/>
                    </a:srgbClr>
                  </a:outerShdw>
                </a:effectLst>
                <a:highlight>
                  <a:srgbClr val="FFFF00"/>
                </a:highlight>
              </a:rPr>
              <a:t>l'hôpital humanisé répond à ses finalités.</a:t>
            </a:r>
          </a:p>
          <a:p>
            <a:pPr algn="just"/>
            <a:r>
              <a:rPr lang="fr-FR" b="1" dirty="0">
                <a:solidFill>
                  <a:schemeClr val="tx1"/>
                </a:solidFill>
                <a:effectLst>
                  <a:outerShdw blurRad="38100" dist="38100" dir="2700000" algn="tl">
                    <a:srgbClr val="000000">
                      <a:alpha val="43137"/>
                    </a:srgbClr>
                  </a:outerShdw>
                </a:effectLst>
              </a:rPr>
              <a:t>Pour</a:t>
            </a:r>
            <a:r>
              <a:rPr lang="fr-FR" b="1" dirty="0">
                <a:solidFill>
                  <a:schemeClr val="tx1"/>
                </a:solidFill>
                <a:effectLst>
                  <a:outerShdw blurRad="38100" dist="38100" dir="2700000" algn="tl">
                    <a:srgbClr val="000000">
                      <a:alpha val="43137"/>
                    </a:srgbClr>
                  </a:outerShdw>
                </a:effectLst>
                <a:highlight>
                  <a:srgbClr val="FFFF00"/>
                </a:highlight>
              </a:rPr>
              <a:t> les patients mineurs, </a:t>
            </a:r>
            <a:r>
              <a:rPr lang="fr-FR" b="1" dirty="0">
                <a:solidFill>
                  <a:schemeClr val="tx1"/>
                </a:solidFill>
                <a:effectLst>
                  <a:outerShdw blurRad="38100" dist="38100" dir="2700000" algn="tl">
                    <a:srgbClr val="000000">
                      <a:alpha val="43137"/>
                    </a:srgbClr>
                  </a:outerShdw>
                </a:effectLst>
              </a:rPr>
              <a:t>l'absence d'humanise </a:t>
            </a:r>
            <a:r>
              <a:rPr lang="fr-FR" b="1" dirty="0">
                <a:solidFill>
                  <a:schemeClr val="tx1"/>
                </a:solidFill>
                <a:effectLst>
                  <a:outerShdw blurRad="38100" dist="38100" dir="2700000" algn="tl">
                    <a:srgbClr val="000000">
                      <a:alpha val="43137"/>
                    </a:srgbClr>
                  </a:outerShdw>
                </a:effectLst>
                <a:highlight>
                  <a:srgbClr val="00FFFF"/>
                </a:highlight>
              </a:rPr>
              <a:t>peut avoir de graves conséquences sur leur santé, entraînant, parfois des troubles</a:t>
            </a:r>
            <a:r>
              <a:rPr lang="fr-FR" b="1" dirty="0">
                <a:solidFill>
                  <a:schemeClr val="tx1"/>
                </a:solidFill>
                <a:effectLst>
                  <a:outerShdw blurRad="38100" dist="38100" dir="2700000" algn="tl">
                    <a:srgbClr val="000000">
                      <a:alpha val="43137"/>
                    </a:srgbClr>
                  </a:outerShdw>
                </a:effectLst>
              </a:rPr>
              <a:t>. L'existence de ces troubles, variables dans leur intensité et dans leur durée, pouvant </a:t>
            </a:r>
            <a:r>
              <a:rPr lang="fr-FR" b="1" dirty="0">
                <a:solidFill>
                  <a:schemeClr val="tx1"/>
                </a:solidFill>
                <a:effectLst>
                  <a:outerShdw blurRad="38100" dist="38100" dir="2700000" algn="tl">
                    <a:srgbClr val="000000">
                      <a:alpha val="43137"/>
                    </a:srgbClr>
                  </a:outerShdw>
                </a:effectLst>
                <a:highlight>
                  <a:srgbClr val="00FFFF"/>
                </a:highlight>
              </a:rPr>
              <a:t>aller de la simple perte du sommeil ou de l'appétit, aux anomalies comportementales</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0000"/>
                </a:highlight>
              </a:rPr>
              <a:t>détresse, replie sur soi-même, trouble de personnalité...),</a:t>
            </a:r>
            <a:r>
              <a:rPr lang="fr-FR" b="1" dirty="0">
                <a:solidFill>
                  <a:schemeClr val="tx1"/>
                </a:solidFill>
                <a:effectLst>
                  <a:outerShdw blurRad="38100" dist="38100" dir="2700000" algn="tl">
                    <a:srgbClr val="000000">
                      <a:alpha val="43137"/>
                    </a:srgbClr>
                  </a:outerShdw>
                </a:effectLst>
              </a:rPr>
              <a:t> justifie le besoin d'une conception nouvelle d'humanisation des établissements publics hospitaliers.</a:t>
            </a:r>
          </a:p>
        </p:txBody>
      </p:sp>
    </p:spTree>
    <p:extLst>
      <p:ext uri="{BB962C8B-B14F-4D97-AF65-F5344CB8AC3E}">
        <p14:creationId xmlns:p14="http://schemas.microsoft.com/office/powerpoint/2010/main" val="14615182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DD0D2F-0650-4736-A923-C20698B453BD}"/>
              </a:ext>
            </a:extLst>
          </p:cNvPr>
          <p:cNvSpPr>
            <a:spLocks noGrp="1"/>
          </p:cNvSpPr>
          <p:nvPr>
            <p:ph type="title"/>
          </p:nvPr>
        </p:nvSpPr>
        <p:spPr>
          <a:xfrm>
            <a:off x="677334" y="609600"/>
            <a:ext cx="8596668" cy="586154"/>
          </a:xfrm>
        </p:spPr>
        <p:txBody>
          <a:bodyPr>
            <a:normAutofit/>
          </a:bodyPr>
          <a:lstStyle/>
          <a:p>
            <a:r>
              <a:rPr lang="fr-FR" sz="2400" b="1" dirty="0">
                <a:solidFill>
                  <a:schemeClr val="tx1"/>
                </a:solidFill>
                <a:effectLst>
                  <a:outerShdw blurRad="38100" dist="38100" dir="2700000" algn="tl">
                    <a:srgbClr val="000000">
                      <a:alpha val="43137"/>
                    </a:srgbClr>
                  </a:outerShdw>
                </a:effectLst>
              </a:rPr>
              <a:t>La qualité dégradante des soins et service hospitalier.</a:t>
            </a:r>
          </a:p>
        </p:txBody>
      </p:sp>
      <p:sp>
        <p:nvSpPr>
          <p:cNvPr id="3" name="Espace réservé du contenu 2">
            <a:extLst>
              <a:ext uri="{FF2B5EF4-FFF2-40B4-BE49-F238E27FC236}">
                <a16:creationId xmlns:a16="http://schemas.microsoft.com/office/drawing/2014/main" id="{A154FB7B-F3B5-4360-97D1-F5F7AB80B98F}"/>
              </a:ext>
            </a:extLst>
          </p:cNvPr>
          <p:cNvSpPr>
            <a:spLocks noGrp="1"/>
          </p:cNvSpPr>
          <p:nvPr>
            <p:ph idx="1"/>
          </p:nvPr>
        </p:nvSpPr>
        <p:spPr>
          <a:xfrm>
            <a:off x="1295401" y="1195754"/>
            <a:ext cx="9601196" cy="5500468"/>
          </a:xfrm>
        </p:spPr>
        <p:txBody>
          <a:bodyPr>
            <a:normAutofit fontScale="92500" lnSpcReduction="20000"/>
          </a:bodyPr>
          <a:lstStyle/>
          <a:p>
            <a:r>
              <a:rPr lang="fr-FR" b="1" dirty="0">
                <a:solidFill>
                  <a:schemeClr val="tx1"/>
                </a:solidFill>
                <a:effectLst>
                  <a:outerShdw blurRad="38100" dist="38100" dir="2700000" algn="tl">
                    <a:srgbClr val="000000">
                      <a:alpha val="43137"/>
                    </a:srgbClr>
                  </a:outerShdw>
                </a:effectLst>
              </a:rPr>
              <a:t>La qualité </a:t>
            </a:r>
            <a:r>
              <a:rPr lang="fr-FR" b="1" dirty="0">
                <a:solidFill>
                  <a:srgbClr val="FF0000"/>
                </a:solidFill>
                <a:effectLst>
                  <a:outerShdw blurRad="38100" dist="38100" dir="2700000" algn="tl">
                    <a:srgbClr val="000000">
                      <a:alpha val="43137"/>
                    </a:srgbClr>
                  </a:outerShdw>
                </a:effectLst>
              </a:rPr>
              <a:t>peut avoir des significations différentes selon le point de vue du patient et du prestataire. </a:t>
            </a:r>
          </a:p>
          <a:p>
            <a:r>
              <a:rPr lang="fr-FR" b="1" dirty="0">
                <a:solidFill>
                  <a:srgbClr val="00B0F0"/>
                </a:solidFill>
                <a:effectLst>
                  <a:outerShdw blurRad="38100" dist="38100" dir="2700000" algn="tl">
                    <a:srgbClr val="000000">
                      <a:alpha val="43137"/>
                    </a:srgbClr>
                  </a:outerShdw>
                </a:effectLst>
              </a:rPr>
              <a:t>Pour le patient</a:t>
            </a:r>
            <a:r>
              <a:rPr lang="fr-FR" b="1" dirty="0">
                <a:solidFill>
                  <a:schemeClr val="tx1"/>
                </a:solidFill>
                <a:effectLst>
                  <a:outerShdw blurRad="38100" dist="38100" dir="2700000" algn="tl">
                    <a:srgbClr val="000000">
                      <a:alpha val="43137"/>
                    </a:srgbClr>
                  </a:outerShdw>
                </a:effectLst>
              </a:rPr>
              <a:t>:</a:t>
            </a:r>
          </a:p>
          <a:p>
            <a:pPr>
              <a:buClr>
                <a:srgbClr val="7030A0"/>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les soins de qualité sont des soins qui répondent à leurs besoins </a:t>
            </a:r>
          </a:p>
          <a:p>
            <a:pPr>
              <a:buClr>
                <a:srgbClr val="7030A0"/>
              </a:buClr>
              <a:buFont typeface="Wingdings" panose="05000000000000000000" pitchFamily="2" charset="2"/>
              <a:buChar char="q"/>
            </a:pPr>
            <a:r>
              <a:rPr lang="fr-FR" b="1" dirty="0">
                <a:solidFill>
                  <a:srgbClr val="FF0000"/>
                </a:solidFill>
                <a:effectLst>
                  <a:outerShdw blurRad="38100" dist="38100" dir="2700000" algn="tl">
                    <a:srgbClr val="000000">
                      <a:alpha val="43137"/>
                    </a:srgbClr>
                  </a:outerShdw>
                </a:effectLst>
                <a:highlight>
                  <a:srgbClr val="FFFF00"/>
                </a:highlight>
              </a:rPr>
              <a:t>sont offerts de manière courtoise et délicate au moment où ils en ont besoin</a:t>
            </a:r>
            <a:r>
              <a:rPr lang="fr-FR" b="1" dirty="0">
                <a:solidFill>
                  <a:schemeClr val="tx1"/>
                </a:solidFill>
                <a:effectLst>
                  <a:outerShdw blurRad="38100" dist="38100" dir="2700000" algn="tl">
                    <a:srgbClr val="000000">
                      <a:alpha val="43137"/>
                    </a:srgbClr>
                  </a:outerShdw>
                </a:effectLst>
              </a:rPr>
              <a:t>. </a:t>
            </a:r>
          </a:p>
          <a:p>
            <a:pPr>
              <a:buClr>
                <a:srgbClr val="7030A0"/>
              </a:buClr>
              <a:buFont typeface="Wingdings" panose="05000000000000000000" pitchFamily="2" charset="2"/>
              <a:buChar char="q"/>
            </a:pPr>
            <a:r>
              <a:rPr lang="fr-FR" b="1" dirty="0">
                <a:solidFill>
                  <a:srgbClr val="002060"/>
                </a:solidFill>
                <a:effectLst>
                  <a:outerShdw blurRad="38100" dist="38100" dir="2700000" algn="tl">
                    <a:srgbClr val="000000">
                      <a:alpha val="43137"/>
                    </a:srgbClr>
                  </a:outerShdw>
                </a:effectLst>
              </a:rPr>
              <a:t>pour le prestataire:</a:t>
            </a:r>
          </a:p>
          <a:p>
            <a:pPr>
              <a:buClr>
                <a:srgbClr val="7030A0"/>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 les soins de qualité signifient </a:t>
            </a:r>
            <a:r>
              <a:rPr lang="fr-FR" b="1" dirty="0">
                <a:solidFill>
                  <a:schemeClr val="tx1"/>
                </a:solidFill>
                <a:effectLst>
                  <a:outerShdw blurRad="38100" dist="38100" dir="2700000" algn="tl">
                    <a:srgbClr val="000000">
                      <a:alpha val="43137"/>
                    </a:srgbClr>
                  </a:outerShdw>
                </a:effectLst>
                <a:highlight>
                  <a:srgbClr val="FFFF00"/>
                </a:highlight>
              </a:rPr>
              <a:t>disposer de compétences</a:t>
            </a:r>
            <a:r>
              <a:rPr lang="fr-FR" b="1" dirty="0">
                <a:solidFill>
                  <a:schemeClr val="tx1"/>
                </a:solidFill>
                <a:effectLst>
                  <a:outerShdw blurRad="38100" dist="38100" dir="2700000" algn="tl">
                    <a:srgbClr val="000000">
                      <a:alpha val="43137"/>
                    </a:srgbClr>
                  </a:outerShdw>
                </a:effectLst>
              </a:rPr>
              <a:t>, de </a:t>
            </a:r>
            <a:r>
              <a:rPr lang="fr-FR" b="1" dirty="0">
                <a:solidFill>
                  <a:schemeClr val="tx1"/>
                </a:solidFill>
                <a:effectLst>
                  <a:outerShdw blurRad="38100" dist="38100" dir="2700000" algn="tl">
                    <a:srgbClr val="000000">
                      <a:alpha val="43137"/>
                    </a:srgbClr>
                  </a:outerShdw>
                </a:effectLst>
                <a:highlight>
                  <a:srgbClr val="FFFF00"/>
                </a:highlight>
              </a:rPr>
              <a:t>ressources et de conditions nécessaires pour réussir l'intervention.</a:t>
            </a:r>
          </a:p>
          <a:p>
            <a:r>
              <a:rPr lang="fr-FR" b="1" dirty="0">
                <a:solidFill>
                  <a:schemeClr val="tx1"/>
                </a:solidFill>
                <a:effectLst>
                  <a:outerShdw blurRad="38100" dist="38100" dir="2700000" algn="tl">
                    <a:srgbClr val="000000">
                      <a:alpha val="43137"/>
                    </a:srgbClr>
                  </a:outerShdw>
                </a:effectLst>
                <a:highlight>
                  <a:srgbClr val="00FF00"/>
                </a:highlight>
              </a:rPr>
              <a:t>Au </a:t>
            </a:r>
            <a:r>
              <a:rPr lang="fr-FR" b="1" dirty="0">
                <a:solidFill>
                  <a:schemeClr val="tx1"/>
                </a:solidFill>
                <a:effectLst>
                  <a:outerShdw blurRad="38100" dist="38100" dir="2700000" algn="tl">
                    <a:srgbClr val="000000">
                      <a:alpha val="43137"/>
                    </a:srgbClr>
                  </a:outerShdw>
                </a:effectLst>
                <a:highlight>
                  <a:srgbClr val="FF0000"/>
                </a:highlight>
              </a:rPr>
              <a:t>Maroc, </a:t>
            </a:r>
            <a:r>
              <a:rPr lang="fr-FR" b="1" dirty="0">
                <a:solidFill>
                  <a:schemeClr val="tx1"/>
                </a:solidFill>
                <a:effectLst>
                  <a:outerShdw blurRad="38100" dist="38100" dir="2700000" algn="tl">
                    <a:srgbClr val="000000">
                      <a:alpha val="43137"/>
                    </a:srgbClr>
                  </a:outerShdw>
                </a:effectLst>
              </a:rPr>
              <a:t>la </a:t>
            </a:r>
            <a:r>
              <a:rPr lang="fr-FR" b="1" dirty="0">
                <a:solidFill>
                  <a:srgbClr val="FF0000"/>
                </a:solidFill>
                <a:effectLst>
                  <a:outerShdw blurRad="38100" dist="38100" dir="2700000" algn="tl">
                    <a:srgbClr val="000000">
                      <a:alpha val="43137"/>
                    </a:srgbClr>
                  </a:outerShdw>
                </a:effectLst>
                <a:highlight>
                  <a:srgbClr val="FFFF00"/>
                </a:highlight>
              </a:rPr>
              <a:t>qualité des soins et services rendus par nos hôpitaux est alarmante</a:t>
            </a:r>
            <a:r>
              <a:rPr lang="fr-FR" b="1" dirty="0">
                <a:solidFill>
                  <a:srgbClr val="FF0000"/>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rPr>
              <a:t>Les causes de cette dégradation sont diverses :</a:t>
            </a:r>
          </a:p>
          <a:p>
            <a:pPr>
              <a:buClr>
                <a:srgbClr val="7030A0"/>
              </a:buClr>
              <a:buSzPct val="13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-manque général de personnel qualifié ;</a:t>
            </a:r>
          </a:p>
          <a:p>
            <a:pPr>
              <a:buClr>
                <a:srgbClr val="7030A0"/>
              </a:buClr>
              <a:buSzPct val="13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-déséquilibre manifeste dans le déploiement du personnel (concentration dans les régions du grand Casablanca et rabat);</a:t>
            </a:r>
          </a:p>
          <a:p>
            <a:pPr>
              <a:buClr>
                <a:srgbClr val="7030A0"/>
              </a:buClr>
              <a:buSzPct val="13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 la capacité litière est insuffisante ;</a:t>
            </a:r>
          </a:p>
          <a:p>
            <a:pPr>
              <a:buClr>
                <a:srgbClr val="7030A0"/>
              </a:buClr>
              <a:buSzPct val="13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 violation verbale envers les patients et leurs familles ;</a:t>
            </a:r>
          </a:p>
          <a:p>
            <a:pPr>
              <a:buClr>
                <a:srgbClr val="7030A0"/>
              </a:buClr>
              <a:buSzPct val="13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 Manque d'hygiène ;</a:t>
            </a:r>
          </a:p>
          <a:p>
            <a:pPr>
              <a:buClr>
                <a:srgbClr val="7030A0"/>
              </a:buClr>
              <a:buSzPct val="13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 l'inadéquation des installations et des équipements ;- la pénurie des médicaments et d'autres fournitures médicales. </a:t>
            </a:r>
          </a:p>
        </p:txBody>
      </p:sp>
    </p:spTree>
    <p:extLst>
      <p:ext uri="{BB962C8B-B14F-4D97-AF65-F5344CB8AC3E}">
        <p14:creationId xmlns:p14="http://schemas.microsoft.com/office/powerpoint/2010/main" val="22412406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4E9D6A-FDEE-4822-8CCE-667E7FA7CB03}"/>
              </a:ext>
            </a:extLst>
          </p:cNvPr>
          <p:cNvSpPr>
            <a:spLocks noGrp="1"/>
          </p:cNvSpPr>
          <p:nvPr>
            <p:ph type="title"/>
          </p:nvPr>
        </p:nvSpPr>
        <p:spPr>
          <a:xfrm>
            <a:off x="677334" y="609600"/>
            <a:ext cx="8596668" cy="558018"/>
          </a:xfrm>
        </p:spPr>
        <p:txBody>
          <a:bodyPr>
            <a:normAutofit/>
          </a:bodyPr>
          <a:lstStyle/>
          <a:p>
            <a:r>
              <a:rPr lang="fr-FR" sz="2400" b="1" dirty="0">
                <a:solidFill>
                  <a:srgbClr val="FF0000"/>
                </a:solidFill>
                <a:effectLst>
                  <a:outerShdw blurRad="38100" dist="38100" dir="2700000" algn="tl">
                    <a:srgbClr val="000000">
                      <a:alpha val="43137"/>
                    </a:srgbClr>
                  </a:outerShdw>
                </a:effectLst>
              </a:rPr>
              <a:t>Chapitre2 : le recours judicaire </a:t>
            </a:r>
            <a:endParaRPr lang="fr-FR" sz="2400" dirty="0"/>
          </a:p>
        </p:txBody>
      </p:sp>
      <p:sp>
        <p:nvSpPr>
          <p:cNvPr id="3" name="Espace réservé du contenu 2">
            <a:extLst>
              <a:ext uri="{FF2B5EF4-FFF2-40B4-BE49-F238E27FC236}">
                <a16:creationId xmlns:a16="http://schemas.microsoft.com/office/drawing/2014/main" id="{FF6EAF07-76BA-4F78-B0D9-3490E1A2238E}"/>
              </a:ext>
            </a:extLst>
          </p:cNvPr>
          <p:cNvSpPr>
            <a:spLocks noGrp="1"/>
          </p:cNvSpPr>
          <p:nvPr>
            <p:ph idx="1"/>
          </p:nvPr>
        </p:nvSpPr>
        <p:spPr>
          <a:xfrm>
            <a:off x="677334" y="1167619"/>
            <a:ext cx="8596668" cy="4873744"/>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Le </a:t>
            </a:r>
            <a:r>
              <a:rPr lang="fr-FR" b="1" dirty="0">
                <a:solidFill>
                  <a:srgbClr val="FF0000"/>
                </a:solidFill>
                <a:effectLst>
                  <a:outerShdw blurRad="38100" dist="38100" dir="2700000" algn="tl">
                    <a:srgbClr val="000000">
                      <a:alpha val="43137"/>
                    </a:srgbClr>
                  </a:outerShdw>
                </a:effectLst>
                <a:highlight>
                  <a:srgbClr val="FFFF00"/>
                </a:highlight>
              </a:rPr>
              <a:t>pouvoir discrétionnaire du médecin à l'égard des mesures liées à l'établissement d'un diagnostic ou à l'instauration d'une thérapie ne saurait être interprété comme une souveraineté absolue </a:t>
            </a:r>
            <a:r>
              <a:rPr lang="fr-FR" b="1" dirty="0">
                <a:solidFill>
                  <a:schemeClr val="tx1"/>
                </a:solidFill>
                <a:effectLst>
                  <a:outerShdw blurRad="38100" dist="38100" dir="2700000" algn="tl">
                    <a:srgbClr val="000000">
                      <a:alpha val="43137"/>
                    </a:srgbClr>
                  </a:outerShdw>
                </a:effectLst>
              </a:rPr>
              <a:t>du praticien dans l'exercice de sa profession. </a:t>
            </a:r>
          </a:p>
          <a:p>
            <a:pPr algn="just"/>
            <a:r>
              <a:rPr lang="fr-FR" b="1" dirty="0">
                <a:solidFill>
                  <a:schemeClr val="tx1"/>
                </a:solidFill>
                <a:effectLst>
                  <a:outerShdw blurRad="38100" dist="38100" dir="2700000" algn="tl">
                    <a:srgbClr val="000000">
                      <a:alpha val="43137"/>
                    </a:srgbClr>
                  </a:outerShdw>
                </a:effectLst>
              </a:rPr>
              <a:t>En effet, </a:t>
            </a:r>
            <a:r>
              <a:rPr lang="fr-FR" b="1" i="1" u="sng" dirty="0">
                <a:solidFill>
                  <a:srgbClr val="FF0000"/>
                </a:solidFill>
                <a:effectLst>
                  <a:outerShdw blurRad="38100" dist="38100" dir="2700000" algn="tl">
                    <a:srgbClr val="000000">
                      <a:alpha val="43137"/>
                    </a:srgbClr>
                  </a:outerShdw>
                </a:effectLst>
                <a:highlight>
                  <a:srgbClr val="00FF00"/>
                </a:highlight>
              </a:rPr>
              <a:t>en cas de faute</a:t>
            </a:r>
            <a:r>
              <a:rPr lang="fr-FR" b="1" dirty="0">
                <a:solidFill>
                  <a:schemeClr val="tx1"/>
                </a:solidFill>
                <a:effectLst>
                  <a:outerShdw blurRad="38100" dist="38100" dir="2700000" algn="tl">
                    <a:srgbClr val="000000">
                      <a:alpha val="43137"/>
                    </a:srgbClr>
                  </a:outerShdw>
                </a:effectLst>
              </a:rPr>
              <a:t>, le patient d</a:t>
            </a:r>
            <a:r>
              <a:rPr lang="fr-FR" b="1" u="sng" dirty="0">
                <a:solidFill>
                  <a:srgbClr val="FF0000"/>
                </a:solidFill>
                <a:effectLst>
                  <a:outerShdw blurRad="38100" dist="38100" dir="2700000" algn="tl">
                    <a:srgbClr val="000000">
                      <a:alpha val="43137"/>
                    </a:srgbClr>
                  </a:outerShdw>
                </a:effectLst>
              </a:rPr>
              <a:t>ispose d'un droit au recours judicaire pour engager la responsabilité du médecin </a:t>
            </a:r>
            <a:r>
              <a:rPr lang="fr-FR" b="1" dirty="0">
                <a:solidFill>
                  <a:schemeClr val="tx1"/>
                </a:solidFill>
                <a:effectLst>
                  <a:outerShdw blurRad="38100" dist="38100" dir="2700000" algn="tl">
                    <a:srgbClr val="000000">
                      <a:alpha val="43137"/>
                    </a:srgbClr>
                  </a:outerShdw>
                </a:effectLst>
              </a:rPr>
              <a:t>et faire valoir son droit. Néanmoins, </a:t>
            </a:r>
            <a:r>
              <a:rPr lang="fr-FR" b="1" dirty="0">
                <a:solidFill>
                  <a:srgbClr val="FF0000"/>
                </a:solidFill>
                <a:effectLst>
                  <a:outerShdw blurRad="38100" dist="38100" dir="2700000" algn="tl">
                    <a:srgbClr val="000000">
                      <a:alpha val="43137"/>
                    </a:srgbClr>
                  </a:outerShdw>
                </a:effectLst>
              </a:rPr>
              <a:t>devant l'encombrement excessif </a:t>
            </a:r>
            <a:r>
              <a:rPr lang="fr-FR" b="1" dirty="0">
                <a:solidFill>
                  <a:schemeClr val="tx1"/>
                </a:solidFill>
                <a:effectLst>
                  <a:outerShdw blurRad="38100" dist="38100" dir="2700000" algn="tl">
                    <a:srgbClr val="000000">
                      <a:alpha val="43137"/>
                    </a:srgbClr>
                  </a:outerShdw>
                </a:effectLst>
              </a:rPr>
              <a:t>d'affaires portées devant les juridictions marocaines et </a:t>
            </a:r>
            <a:r>
              <a:rPr lang="fr-FR" b="1" dirty="0">
                <a:solidFill>
                  <a:srgbClr val="FF0000"/>
                </a:solidFill>
                <a:effectLst>
                  <a:outerShdw blurRad="38100" dist="38100" dir="2700000" algn="tl">
                    <a:srgbClr val="000000">
                      <a:alpha val="43137"/>
                    </a:srgbClr>
                  </a:outerShdw>
                </a:effectLst>
              </a:rPr>
              <a:t>le risque d'absence d'indemnisation le législateur marocain doit envisager de nouvelles garanties juridiques au profit des patients</a:t>
            </a:r>
            <a:r>
              <a:rPr lang="fr-FR" b="1" dirty="0">
                <a:solidFill>
                  <a:schemeClr val="tx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8591729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3F357-EB23-4763-9EBB-F8FE280B9267}"/>
              </a:ext>
            </a:extLst>
          </p:cNvPr>
          <p:cNvSpPr>
            <a:spLocks noGrp="1"/>
          </p:cNvSpPr>
          <p:nvPr>
            <p:ph type="title"/>
          </p:nvPr>
        </p:nvSpPr>
        <p:spPr>
          <a:xfrm>
            <a:off x="677334" y="609600"/>
            <a:ext cx="8596668" cy="586154"/>
          </a:xfrm>
        </p:spPr>
        <p:txBody>
          <a:bodyPr>
            <a:normAutofit/>
          </a:bodyPr>
          <a:lstStyle/>
          <a:p>
            <a:r>
              <a:rPr lang="fr-FR" sz="2400" b="1" dirty="0">
                <a:solidFill>
                  <a:srgbClr val="FF0000"/>
                </a:solidFill>
                <a:effectLst>
                  <a:outerShdw blurRad="38100" dist="38100" dir="2700000" algn="tl">
                    <a:srgbClr val="000000">
                      <a:alpha val="43137"/>
                    </a:srgbClr>
                  </a:outerShdw>
                </a:effectLst>
                <a:highlight>
                  <a:srgbClr val="00FFFF"/>
                </a:highlight>
              </a:rPr>
              <a:t>Section 1 : l'engagement de la </a:t>
            </a:r>
            <a:r>
              <a:rPr lang="fr-FR" sz="2400" b="1" dirty="0" err="1">
                <a:solidFill>
                  <a:srgbClr val="FF0000"/>
                </a:solidFill>
                <a:effectLst>
                  <a:outerShdw blurRad="38100" dist="38100" dir="2700000" algn="tl">
                    <a:srgbClr val="000000">
                      <a:alpha val="43137"/>
                    </a:srgbClr>
                  </a:outerShdw>
                </a:effectLst>
                <a:highlight>
                  <a:srgbClr val="00FFFF"/>
                </a:highlight>
              </a:rPr>
              <a:t>responsabilite</a:t>
            </a:r>
            <a:r>
              <a:rPr lang="fr-FR" sz="2400" b="1" dirty="0">
                <a:solidFill>
                  <a:srgbClr val="FF0000"/>
                </a:solidFill>
                <a:effectLst>
                  <a:outerShdw blurRad="38100" dist="38100" dir="2700000" algn="tl">
                    <a:srgbClr val="000000">
                      <a:alpha val="43137"/>
                    </a:srgbClr>
                  </a:outerShdw>
                </a:effectLst>
                <a:highlight>
                  <a:srgbClr val="00FFFF"/>
                </a:highlight>
              </a:rPr>
              <a:t> médicale.</a:t>
            </a:r>
          </a:p>
        </p:txBody>
      </p:sp>
      <p:sp>
        <p:nvSpPr>
          <p:cNvPr id="3" name="Espace réservé du contenu 2">
            <a:extLst>
              <a:ext uri="{FF2B5EF4-FFF2-40B4-BE49-F238E27FC236}">
                <a16:creationId xmlns:a16="http://schemas.microsoft.com/office/drawing/2014/main" id="{E682A07E-C688-4E2C-AB0A-87192868972D}"/>
              </a:ext>
            </a:extLst>
          </p:cNvPr>
          <p:cNvSpPr>
            <a:spLocks noGrp="1"/>
          </p:cNvSpPr>
          <p:nvPr>
            <p:ph idx="1"/>
          </p:nvPr>
        </p:nvSpPr>
        <p:spPr>
          <a:xfrm>
            <a:off x="677334" y="1195755"/>
            <a:ext cx="8596668" cy="4845608"/>
          </a:xfrm>
        </p:spPr>
        <p:txBody>
          <a:bodyPr/>
          <a:lstStyle/>
          <a:p>
            <a:r>
              <a:rPr lang="fr-FR" b="1" dirty="0">
                <a:solidFill>
                  <a:schemeClr val="tx1"/>
                </a:solidFill>
                <a:effectLst>
                  <a:outerShdw blurRad="38100" dist="38100" dir="2700000" algn="tl">
                    <a:srgbClr val="000000">
                      <a:alpha val="43137"/>
                    </a:srgbClr>
                  </a:outerShdw>
                </a:effectLst>
              </a:rPr>
              <a:t>Si </a:t>
            </a:r>
            <a:r>
              <a:rPr lang="fr-FR" b="1" dirty="0">
                <a:solidFill>
                  <a:schemeClr val="tx1"/>
                </a:solidFill>
                <a:effectLst>
                  <a:outerShdw blurRad="38100" dist="38100" dir="2700000" algn="tl">
                    <a:srgbClr val="000000">
                      <a:alpha val="43137"/>
                    </a:srgbClr>
                  </a:outerShdw>
                </a:effectLst>
                <a:highlight>
                  <a:srgbClr val="FFFF00"/>
                </a:highlight>
              </a:rPr>
              <a:t>la médecine est un art et non une science exacte</a:t>
            </a:r>
            <a:r>
              <a:rPr lang="fr-FR" b="1" dirty="0">
                <a:solidFill>
                  <a:schemeClr val="tx1"/>
                </a:solidFill>
                <a:effectLst>
                  <a:outerShdw blurRad="38100" dist="38100" dir="2700000" algn="tl">
                    <a:srgbClr val="000000">
                      <a:alpha val="43137"/>
                    </a:srgbClr>
                  </a:outerShdw>
                </a:effectLst>
              </a:rPr>
              <a:t>, si elle évolue sans cesse en fonction des progrès de la science, si les décisions que son exercice implique sont déterminées par plusieurs facteurs</a:t>
            </a:r>
            <a:r>
              <a:rPr lang="fr-FR" b="1" dirty="0">
                <a:solidFill>
                  <a:schemeClr val="tx1"/>
                </a:solidFill>
                <a:effectLst>
                  <a:outerShdw blurRad="38100" dist="38100" dir="2700000" algn="tl">
                    <a:srgbClr val="000000">
                      <a:alpha val="43137"/>
                    </a:srgbClr>
                  </a:outerShdw>
                </a:effectLst>
                <a:highlight>
                  <a:srgbClr val="FFFF00"/>
                </a:highlight>
              </a:rPr>
              <a:t>, il n 'en demeure pas moins que l'indispensable liberté thérapeutique du médecin a des limites dont la violation est soumise à l'appréciation des autorités judiciaires</a:t>
            </a:r>
            <a:r>
              <a:rPr lang="fr-FR" b="1" dirty="0">
                <a:solidFill>
                  <a:schemeClr val="tx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6822884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483B1C-FCA1-4F9A-B237-63C061F99617}"/>
              </a:ext>
            </a:extLst>
          </p:cNvPr>
          <p:cNvSpPr>
            <a:spLocks noGrp="1"/>
          </p:cNvSpPr>
          <p:nvPr>
            <p:ph type="title"/>
          </p:nvPr>
        </p:nvSpPr>
        <p:spPr>
          <a:xfrm>
            <a:off x="677334" y="609600"/>
            <a:ext cx="8596668" cy="965982"/>
          </a:xfrm>
        </p:spPr>
        <p:txBody>
          <a:bodyPr>
            <a:normAutofit/>
          </a:bodyPr>
          <a:lstStyle/>
          <a:p>
            <a:r>
              <a:rPr lang="fr-FR" sz="2400" dirty="0">
                <a:solidFill>
                  <a:schemeClr val="tx1"/>
                </a:solidFill>
                <a:highlight>
                  <a:srgbClr val="00FF00"/>
                </a:highlight>
              </a:rPr>
              <a:t>la responsabilité administrative des établissements de santé publique.</a:t>
            </a:r>
          </a:p>
        </p:txBody>
      </p:sp>
      <p:sp>
        <p:nvSpPr>
          <p:cNvPr id="3" name="Espace réservé du contenu 2">
            <a:extLst>
              <a:ext uri="{FF2B5EF4-FFF2-40B4-BE49-F238E27FC236}">
                <a16:creationId xmlns:a16="http://schemas.microsoft.com/office/drawing/2014/main" id="{BCA633A1-CE01-4787-8F5E-6489C51A5ED5}"/>
              </a:ext>
            </a:extLst>
          </p:cNvPr>
          <p:cNvSpPr>
            <a:spLocks noGrp="1"/>
          </p:cNvSpPr>
          <p:nvPr>
            <p:ph idx="1"/>
          </p:nvPr>
        </p:nvSpPr>
        <p:spPr>
          <a:xfrm>
            <a:off x="677334" y="1575583"/>
            <a:ext cx="8596668" cy="4465780"/>
          </a:xfrm>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Si par la nature des choses, </a:t>
            </a:r>
            <a:r>
              <a:rPr lang="fr-FR" b="1" dirty="0">
                <a:solidFill>
                  <a:schemeClr val="tx1"/>
                </a:solidFill>
                <a:effectLst>
                  <a:outerShdw blurRad="38100" dist="38100" dir="2700000" algn="tl">
                    <a:srgbClr val="000000">
                      <a:alpha val="43137"/>
                    </a:srgbClr>
                  </a:outerShdw>
                </a:effectLst>
                <a:highlight>
                  <a:srgbClr val="FFFF00"/>
                </a:highlight>
              </a:rPr>
              <a:t>l'hôpital comme la clinique sont responsables du fait d'autrui, </a:t>
            </a:r>
            <a:r>
              <a:rPr lang="fr-FR" b="1" dirty="0">
                <a:solidFill>
                  <a:schemeClr val="tx1"/>
                </a:solidFill>
                <a:effectLst>
                  <a:outerShdw blurRad="38100" dist="38100" dir="2700000" algn="tl">
                    <a:srgbClr val="000000">
                      <a:alpha val="43137"/>
                    </a:srgbClr>
                  </a:outerShdw>
                </a:effectLst>
              </a:rPr>
              <a:t>l'un comme l'autre ne voient pas leur responsabilité engagée sur le même fondement. </a:t>
            </a:r>
          </a:p>
          <a:p>
            <a:pPr algn="just"/>
            <a:r>
              <a:rPr lang="fr-FR" b="1" dirty="0">
                <a:solidFill>
                  <a:schemeClr val="tx1"/>
                </a:solidFill>
                <a:effectLst>
                  <a:outerShdw blurRad="38100" dist="38100" dir="2700000" algn="tl">
                    <a:srgbClr val="000000">
                      <a:alpha val="43137"/>
                    </a:srgbClr>
                  </a:outerShdw>
                </a:effectLst>
                <a:highlight>
                  <a:srgbClr val="00FFFF"/>
                </a:highlight>
              </a:rPr>
              <a:t>Pour la clinique</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sa responsabilité est fondée sur le contrat, </a:t>
            </a:r>
            <a:r>
              <a:rPr lang="fr-FR" b="1" dirty="0">
                <a:solidFill>
                  <a:schemeClr val="tx1"/>
                </a:solidFill>
                <a:effectLst>
                  <a:outerShdw blurRad="38100" dist="38100" dir="2700000" algn="tl">
                    <a:srgbClr val="000000">
                      <a:alpha val="43137"/>
                    </a:srgbClr>
                  </a:outerShdw>
                </a:effectLst>
              </a:rPr>
              <a:t>tandis que pour </a:t>
            </a:r>
            <a:r>
              <a:rPr lang="fr-FR" b="1" dirty="0">
                <a:solidFill>
                  <a:srgbClr val="FF0000"/>
                </a:solidFill>
                <a:effectLst>
                  <a:outerShdw blurRad="38100" dist="38100" dir="2700000" algn="tl">
                    <a:srgbClr val="000000">
                      <a:alpha val="43137"/>
                    </a:srgbClr>
                  </a:outerShdw>
                </a:effectLst>
                <a:highlight>
                  <a:srgbClr val="FFFF00"/>
                </a:highlight>
              </a:rPr>
              <a:t>l' hôpital, sa responsabilité est extracontractuelle</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Autrement dit, </a:t>
            </a:r>
            <a:r>
              <a:rPr lang="fr-FR" b="1" dirty="0">
                <a:solidFill>
                  <a:srgbClr val="FF0000"/>
                </a:solidFill>
                <a:effectLst>
                  <a:outerShdw blurRad="38100" dist="38100" dir="2700000" algn="tl">
                    <a:srgbClr val="000000">
                      <a:alpha val="43137"/>
                    </a:srgbClr>
                  </a:outerShdw>
                </a:effectLst>
                <a:highlight>
                  <a:srgbClr val="FFFF00"/>
                </a:highlight>
              </a:rPr>
              <a:t>les suites financières d'un accident thérapeutique survenu dans un établissement public de santé incombent à ce dernier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highlight>
                  <a:srgbClr val="FFFF00"/>
                </a:highlight>
              </a:rPr>
              <a:t>C'est donc le tribunal administratif </a:t>
            </a:r>
            <a:r>
              <a:rPr lang="fr-FR" b="1" dirty="0">
                <a:solidFill>
                  <a:schemeClr val="tx1"/>
                </a:solidFill>
                <a:effectLst>
                  <a:outerShdw blurRad="38100" dist="38100" dir="2700000" algn="tl">
                    <a:srgbClr val="000000">
                      <a:alpha val="43137"/>
                    </a:srgbClr>
                  </a:outerShdw>
                </a:effectLst>
              </a:rPr>
              <a:t>qui </a:t>
            </a:r>
            <a:r>
              <a:rPr lang="fr-FR" b="1" dirty="0">
                <a:solidFill>
                  <a:srgbClr val="FF0000"/>
                </a:solidFill>
                <a:effectLst>
                  <a:outerShdw blurRad="38100" dist="38100" dir="2700000" algn="tl">
                    <a:srgbClr val="000000">
                      <a:alpha val="43137"/>
                    </a:srgbClr>
                  </a:outerShdw>
                </a:effectLst>
                <a:highlight>
                  <a:srgbClr val="FFFF00"/>
                </a:highlight>
              </a:rPr>
              <a:t>se trouve compétent pour y statuer</a:t>
            </a:r>
            <a:r>
              <a:rPr lang="fr-FR" b="1" dirty="0">
                <a:solidFill>
                  <a:schemeClr val="tx1"/>
                </a:solidFill>
                <a:effectLst>
                  <a:outerShdw blurRad="38100" dist="38100" dir="2700000" algn="tl">
                    <a:srgbClr val="000000">
                      <a:alpha val="43137"/>
                    </a:srgbClr>
                  </a:outerShdw>
                </a:effectLst>
              </a:rPr>
              <a:t>. Toutefois, lorsqu'il </a:t>
            </a:r>
            <a:r>
              <a:rPr lang="fr-FR" b="1" dirty="0">
                <a:solidFill>
                  <a:srgbClr val="FF0000"/>
                </a:solidFill>
                <a:effectLst>
                  <a:outerShdw blurRad="38100" dist="38100" dir="2700000" algn="tl">
                    <a:srgbClr val="000000">
                      <a:alpha val="43137"/>
                    </a:srgbClr>
                  </a:outerShdw>
                </a:effectLst>
                <a:highlight>
                  <a:srgbClr val="FFFF00"/>
                </a:highlight>
              </a:rPr>
              <a:t>s'agit d'une faute personnelle détachable du service public hospitalier </a:t>
            </a:r>
            <a:r>
              <a:rPr lang="fr-FR" b="1" dirty="0">
                <a:solidFill>
                  <a:schemeClr val="tx1"/>
                </a:solidFill>
                <a:effectLst>
                  <a:outerShdw blurRad="38100" dist="38100" dir="2700000" algn="tl">
                    <a:srgbClr val="000000">
                      <a:alpha val="43137"/>
                    </a:srgbClr>
                  </a:outerShdw>
                </a:effectLst>
              </a:rPr>
              <a:t>( </a:t>
            </a:r>
            <a:r>
              <a:rPr lang="fr-FR" b="1" dirty="0">
                <a:solidFill>
                  <a:srgbClr val="00B050"/>
                </a:solidFill>
                <a:effectLst>
                  <a:outerShdw blurRad="38100" dist="38100" dir="2700000" algn="tl">
                    <a:srgbClr val="000000">
                      <a:alpha val="43137"/>
                    </a:srgbClr>
                  </a:outerShdw>
                </a:effectLst>
              </a:rPr>
              <a:t>exemple : refus du chirurgien de garde de se déplacer ; fuite du médecin lors d'un incendie...</a:t>
            </a:r>
            <a:r>
              <a:rPr lang="fr-FR" b="1" dirty="0">
                <a:solidFill>
                  <a:schemeClr val="tx1"/>
                </a:solidFill>
                <a:effectLst>
                  <a:outerShdw blurRad="38100" dist="38100" dir="2700000" algn="tl">
                    <a:srgbClr val="000000">
                      <a:alpha val="43137"/>
                    </a:srgbClr>
                  </a:outerShdw>
                </a:effectLst>
              </a:rPr>
              <a:t>),</a:t>
            </a:r>
            <a:r>
              <a:rPr lang="fr-FR" b="1" dirty="0">
                <a:solidFill>
                  <a:srgbClr val="C00000"/>
                </a:solidFill>
                <a:effectLst>
                  <a:outerShdw blurRad="38100" dist="38100" dir="2700000" algn="tl">
                    <a:srgbClr val="000000">
                      <a:alpha val="43137"/>
                    </a:srgbClr>
                  </a:outerShdw>
                </a:effectLst>
                <a:highlight>
                  <a:srgbClr val="FFFF00"/>
                </a:highlight>
              </a:rPr>
              <a:t> la responsabilité pécuniaire incombe exclusivement à l 'agent fautif .</a:t>
            </a:r>
          </a:p>
          <a:p>
            <a:pPr algn="just"/>
            <a:r>
              <a:rPr lang="fr-FR" b="1" dirty="0">
                <a:solidFill>
                  <a:schemeClr val="tx1"/>
                </a:solidFill>
                <a:effectLst>
                  <a:outerShdw blurRad="38100" dist="38100" dir="2700000" algn="tl">
                    <a:srgbClr val="000000">
                      <a:alpha val="43137"/>
                    </a:srgbClr>
                  </a:outerShdw>
                </a:effectLst>
              </a:rPr>
              <a:t>Dès lors, </a:t>
            </a:r>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chemeClr val="tx1"/>
                </a:solidFill>
                <a:effectLst>
                  <a:outerShdw blurRad="38100" dist="38100" dir="2700000" algn="tl">
                    <a:srgbClr val="000000">
                      <a:alpha val="43137"/>
                    </a:srgbClr>
                  </a:outerShdw>
                </a:effectLst>
                <a:highlight>
                  <a:srgbClr val="FF0000"/>
                </a:highlight>
              </a:rPr>
              <a:t>aroc </a:t>
            </a:r>
            <a:r>
              <a:rPr lang="fr-FR" b="1" dirty="0">
                <a:solidFill>
                  <a:schemeClr val="tx1"/>
                </a:solidFill>
                <a:effectLst>
                  <a:outerShdw blurRad="38100" dist="38100" dir="2700000" algn="tl">
                    <a:srgbClr val="000000">
                      <a:alpha val="43137"/>
                    </a:srgbClr>
                  </a:outerShdw>
                </a:effectLst>
              </a:rPr>
              <a:t>on admet </a:t>
            </a:r>
            <a:r>
              <a:rPr lang="fr-FR" b="1" dirty="0">
                <a:solidFill>
                  <a:srgbClr val="C00000"/>
                </a:solidFill>
                <a:effectLst>
                  <a:outerShdw blurRad="38100" dist="38100" dir="2700000" algn="tl">
                    <a:srgbClr val="000000">
                      <a:alpha val="43137"/>
                    </a:srgbClr>
                  </a:outerShdw>
                </a:effectLst>
              </a:rPr>
              <a:t>que la responsabilité administrative des établissements de santé publique peut être engagée soit pour faute soit sans faute</a:t>
            </a:r>
          </a:p>
        </p:txBody>
      </p:sp>
    </p:spTree>
    <p:extLst>
      <p:ext uri="{BB962C8B-B14F-4D97-AF65-F5344CB8AC3E}">
        <p14:creationId xmlns:p14="http://schemas.microsoft.com/office/powerpoint/2010/main" val="18023470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4FD63C-96D2-4E40-87AF-98AA0386F667}"/>
              </a:ext>
            </a:extLst>
          </p:cNvPr>
          <p:cNvSpPr>
            <a:spLocks noGrp="1"/>
          </p:cNvSpPr>
          <p:nvPr>
            <p:ph type="title"/>
          </p:nvPr>
        </p:nvSpPr>
        <p:spPr>
          <a:xfrm>
            <a:off x="677334" y="609600"/>
            <a:ext cx="8596668" cy="670560"/>
          </a:xfrm>
        </p:spPr>
        <p:txBody>
          <a:bodyPr>
            <a:normAutofit/>
          </a:bodyPr>
          <a:lstStyle/>
          <a:p>
            <a:r>
              <a:rPr lang="fr-FR" sz="2400" b="1" dirty="0">
                <a:solidFill>
                  <a:srgbClr val="C00000"/>
                </a:solidFill>
                <a:effectLst>
                  <a:outerShdw blurRad="38100" dist="38100" dir="2700000" algn="tl">
                    <a:srgbClr val="000000">
                      <a:alpha val="43137"/>
                    </a:srgbClr>
                  </a:outerShdw>
                </a:effectLst>
              </a:rPr>
              <a:t>la responsabilité administrative pour faute.</a:t>
            </a:r>
          </a:p>
        </p:txBody>
      </p:sp>
      <p:sp>
        <p:nvSpPr>
          <p:cNvPr id="3" name="Espace réservé du contenu 2">
            <a:extLst>
              <a:ext uri="{FF2B5EF4-FFF2-40B4-BE49-F238E27FC236}">
                <a16:creationId xmlns:a16="http://schemas.microsoft.com/office/drawing/2014/main" id="{E7F82D88-15AF-43BC-8545-8552A09A5410}"/>
              </a:ext>
            </a:extLst>
          </p:cNvPr>
          <p:cNvSpPr>
            <a:spLocks noGrp="1"/>
          </p:cNvSpPr>
          <p:nvPr>
            <p:ph idx="1"/>
          </p:nvPr>
        </p:nvSpPr>
        <p:spPr>
          <a:xfrm>
            <a:off x="677334" y="1280161"/>
            <a:ext cx="8596668" cy="4761202"/>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La faute conférant au droit commun de </a:t>
            </a:r>
            <a:r>
              <a:rPr lang="fr-FR" b="1" dirty="0">
                <a:solidFill>
                  <a:srgbClr val="FF0000"/>
                </a:solidFill>
                <a:effectLst>
                  <a:outerShdw blurRad="38100" dist="38100" dir="2700000" algn="tl">
                    <a:srgbClr val="000000">
                      <a:alpha val="43137"/>
                    </a:srgbClr>
                  </a:outerShdw>
                </a:effectLst>
                <a:highlight>
                  <a:srgbClr val="FFFF00"/>
                </a:highlight>
              </a:rPr>
              <a:t>la responsabilité administrative une valeur à la fois sanctionnatrice et moralisatrice</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Dès lors, </a:t>
            </a:r>
            <a:r>
              <a:rPr lang="fr-FR" b="1" dirty="0">
                <a:solidFill>
                  <a:srgbClr val="FF0000"/>
                </a:solidFill>
                <a:effectLst>
                  <a:outerShdw blurRad="38100" dist="38100" dir="2700000" algn="tl">
                    <a:srgbClr val="000000">
                      <a:alpha val="43137"/>
                    </a:srgbClr>
                  </a:outerShdw>
                </a:effectLst>
                <a:highlight>
                  <a:srgbClr val="FFFF00"/>
                </a:highlight>
              </a:rPr>
              <a:t>démontrer l'existence d'une pareille faute suppose que des critères soient élaborés qui permettent de repérer et de constater le plus objectivement possible les manquements imputables aux acteurs du service public hospitalier .</a:t>
            </a:r>
          </a:p>
          <a:p>
            <a:pPr algn="just"/>
            <a:r>
              <a:rPr lang="fr-FR" b="1" i="1" u="sng" dirty="0">
                <a:solidFill>
                  <a:schemeClr val="tx1"/>
                </a:solidFill>
                <a:effectLst>
                  <a:outerShdw blurRad="38100" dist="38100" dir="2700000" algn="tl">
                    <a:srgbClr val="000000">
                      <a:alpha val="43137"/>
                    </a:srgbClr>
                  </a:outerShdw>
                </a:effectLst>
              </a:rPr>
              <a:t>Ainsi, le premier cas de faute à relever est </a:t>
            </a:r>
            <a:r>
              <a:rPr lang="fr-FR" b="1" i="1" u="sng" dirty="0">
                <a:solidFill>
                  <a:srgbClr val="FF0000"/>
                </a:solidFill>
                <a:effectLst>
                  <a:outerShdw blurRad="38100" dist="38100" dir="2700000" algn="tl">
                    <a:srgbClr val="000000">
                      <a:alpha val="43137"/>
                    </a:srgbClr>
                  </a:outerShdw>
                </a:effectLst>
                <a:highlight>
                  <a:srgbClr val="00FFFF"/>
                </a:highlight>
              </a:rPr>
              <a:t>celui de faute de service. </a:t>
            </a:r>
          </a:p>
          <a:p>
            <a:pPr algn="just"/>
            <a:r>
              <a:rPr lang="fr-FR" b="1" dirty="0">
                <a:solidFill>
                  <a:schemeClr val="tx1"/>
                </a:solidFill>
                <a:effectLst>
                  <a:outerShdw blurRad="38100" dist="38100" dir="2700000" algn="tl">
                    <a:srgbClr val="000000">
                      <a:alpha val="43137"/>
                    </a:srgbClr>
                  </a:outerShdw>
                </a:effectLst>
              </a:rPr>
              <a:t>Il s 'agit d </a:t>
            </a:r>
            <a:r>
              <a:rPr lang="fr-FR" b="1" dirty="0">
                <a:solidFill>
                  <a:schemeClr val="tx1"/>
                </a:solidFill>
                <a:effectLst>
                  <a:outerShdw blurRad="38100" dist="38100" dir="2700000" algn="tl">
                    <a:srgbClr val="000000">
                      <a:alpha val="43137"/>
                    </a:srgbClr>
                  </a:outerShdw>
                </a:effectLst>
                <a:highlight>
                  <a:srgbClr val="00FFFF"/>
                </a:highlight>
              </a:rPr>
              <a:t>'une faute anonyme </a:t>
            </a:r>
            <a:r>
              <a:rPr lang="fr-FR" b="1" dirty="0">
                <a:solidFill>
                  <a:schemeClr val="tx1"/>
                </a:solidFill>
                <a:effectLst>
                  <a:outerShdw blurRad="38100" dist="38100" dir="2700000" algn="tl">
                    <a:srgbClr val="000000">
                      <a:alpha val="43137"/>
                    </a:srgbClr>
                  </a:outerShdw>
                </a:effectLst>
              </a:rPr>
              <a:t>c' est à dire que </a:t>
            </a:r>
            <a:r>
              <a:rPr lang="fr-FR" b="1" dirty="0">
                <a:solidFill>
                  <a:srgbClr val="FF0000"/>
                </a:solidFill>
                <a:effectLst>
                  <a:outerShdw blurRad="38100" dist="38100" dir="2700000" algn="tl">
                    <a:srgbClr val="000000">
                      <a:alpha val="43137"/>
                    </a:srgbClr>
                  </a:outerShdw>
                </a:effectLst>
                <a:highlight>
                  <a:srgbClr val="00FFFF"/>
                </a:highlight>
              </a:rPr>
              <a:t>le juge est dans l'impossibilité d' imputer cette faute à un agent public déterminé</a:t>
            </a:r>
            <a:r>
              <a:rPr lang="fr-FR" b="1" dirty="0">
                <a:solidFill>
                  <a:schemeClr val="tx1"/>
                </a:solidFill>
                <a:effectLst>
                  <a:outerShdw blurRad="38100" dist="38100" dir="2700000" algn="tl">
                    <a:srgbClr val="000000">
                      <a:alpha val="43137"/>
                    </a:srgbClr>
                  </a:outerShdw>
                </a:effectLst>
              </a:rPr>
              <a:t>. Autrement dit, </a:t>
            </a:r>
          </a:p>
          <a:p>
            <a:pPr algn="just"/>
            <a:r>
              <a:rPr lang="fr-FR" b="1" dirty="0">
                <a:solidFill>
                  <a:schemeClr val="tx1"/>
                </a:solidFill>
                <a:effectLst>
                  <a:outerShdw blurRad="38100" dist="38100" dir="2700000" algn="tl">
                    <a:srgbClr val="000000">
                      <a:alpha val="43137"/>
                    </a:srgbClr>
                  </a:outerShdw>
                </a:effectLst>
              </a:rPr>
              <a:t>la </a:t>
            </a:r>
            <a:r>
              <a:rPr lang="fr-FR" b="1" dirty="0">
                <a:solidFill>
                  <a:srgbClr val="FF0000"/>
                </a:solidFill>
                <a:effectLst>
                  <a:outerShdw blurRad="38100" dist="38100" dir="2700000" algn="tl">
                    <a:srgbClr val="000000">
                      <a:alpha val="43137"/>
                    </a:srgbClr>
                  </a:outerShdw>
                </a:effectLst>
                <a:highlight>
                  <a:srgbClr val="00FFFF"/>
                </a:highlight>
              </a:rPr>
              <a:t>faute est anonyme soit parce que son auteur personne physique est véritablement inconnu,</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soit parce qu'elle </a:t>
            </a:r>
            <a:r>
              <a:rPr lang="fr-FR" b="1" dirty="0">
                <a:solidFill>
                  <a:srgbClr val="FF0000"/>
                </a:solidFill>
                <a:effectLst>
                  <a:outerShdw blurRad="38100" dist="38100" dir="2700000" algn="tl">
                    <a:srgbClr val="000000">
                      <a:alpha val="43137"/>
                    </a:srgbClr>
                  </a:outerShdw>
                </a:effectLst>
                <a:highlight>
                  <a:srgbClr val="00FFFF"/>
                </a:highlight>
              </a:rPr>
              <a:t>engage l 'activité de tout un personnel</a:t>
            </a:r>
            <a:r>
              <a:rPr lang="fr-FR" b="1" dirty="0">
                <a:solidFill>
                  <a:schemeClr val="tx1"/>
                </a:solidFill>
                <a:effectLst>
                  <a:outerShdw blurRad="38100" dist="38100" dir="2700000" algn="tl">
                    <a:srgbClr val="000000">
                      <a:alpha val="43137"/>
                    </a:srgbClr>
                  </a:outerShdw>
                </a:effectLst>
              </a:rPr>
              <a:t>. En matière médicale, </a:t>
            </a:r>
            <a:r>
              <a:rPr lang="fr-FR" b="1" dirty="0">
                <a:solidFill>
                  <a:srgbClr val="FF0000"/>
                </a:solidFill>
                <a:effectLst>
                  <a:outerShdw blurRad="38100" dist="38100" dir="2700000" algn="tl">
                    <a:srgbClr val="000000">
                      <a:alpha val="43137"/>
                    </a:srgbClr>
                  </a:outerShdw>
                </a:effectLst>
                <a:highlight>
                  <a:srgbClr val="FFFF00"/>
                </a:highlight>
              </a:rPr>
              <a:t>seule la seconde de ces éventualités semble se rencontrer.</a:t>
            </a:r>
          </a:p>
        </p:txBody>
      </p:sp>
    </p:spTree>
    <p:extLst>
      <p:ext uri="{BB962C8B-B14F-4D97-AF65-F5344CB8AC3E}">
        <p14:creationId xmlns:p14="http://schemas.microsoft.com/office/powerpoint/2010/main" val="124845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8CC18F-486C-471B-A40C-A1E4E6B1A9E5}"/>
              </a:ext>
            </a:extLst>
          </p:cNvPr>
          <p:cNvSpPr>
            <a:spLocks noGrp="1"/>
          </p:cNvSpPr>
          <p:nvPr>
            <p:ph type="title"/>
          </p:nvPr>
        </p:nvSpPr>
        <p:spPr>
          <a:xfrm>
            <a:off x="677334" y="609600"/>
            <a:ext cx="8596668" cy="637309"/>
          </a:xfrm>
        </p:spPr>
        <p:txBody>
          <a:bodyPr>
            <a:normAutofit fontScale="90000"/>
          </a:bodyPr>
          <a:lstStyle/>
          <a:p>
            <a:r>
              <a:rPr lang="fr-FR" b="1" dirty="0">
                <a:solidFill>
                  <a:srgbClr val="00B050"/>
                </a:solidFill>
                <a:effectLst>
                  <a:outerShdw blurRad="38100" dist="38100" dir="2700000" algn="tl">
                    <a:srgbClr val="000000">
                      <a:alpha val="43137"/>
                    </a:srgbClr>
                  </a:outerShdw>
                </a:effectLst>
              </a:rPr>
              <a:t>S'opposent alors deux conceptions:</a:t>
            </a:r>
            <a:br>
              <a:rPr lang="fr-FR" b="1" dirty="0">
                <a:solidFill>
                  <a:srgbClr val="00B050"/>
                </a:solidFill>
                <a:effectLst>
                  <a:outerShdw blurRad="38100" dist="38100" dir="2700000" algn="tl">
                    <a:srgbClr val="000000">
                      <a:alpha val="43137"/>
                    </a:srgbClr>
                  </a:outerShdw>
                </a:effectLst>
              </a:rPr>
            </a:br>
            <a:endParaRPr lang="fr-FR" b="1" dirty="0">
              <a:solidFill>
                <a:srgbClr val="00B05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BC4902C7-939D-46A7-8EBC-E0FC49AE44F3}"/>
              </a:ext>
            </a:extLst>
          </p:cNvPr>
          <p:cNvSpPr>
            <a:spLocks noGrp="1"/>
          </p:cNvSpPr>
          <p:nvPr>
            <p:ph idx="1"/>
          </p:nvPr>
        </p:nvSpPr>
        <p:spPr>
          <a:xfrm>
            <a:off x="1295401" y="1343891"/>
            <a:ext cx="9601196" cy="5209309"/>
          </a:xfrm>
        </p:spPr>
        <p:txBody>
          <a:bodyPr>
            <a:normAutofit/>
          </a:bodyPr>
          <a:lstStyle/>
          <a:p>
            <a:r>
              <a:rPr lang="fr-FR" b="1" dirty="0">
                <a:solidFill>
                  <a:schemeClr val="tx1"/>
                </a:solidFill>
                <a:effectLst>
                  <a:outerShdw blurRad="38100" dist="38100" dir="2700000" algn="tl">
                    <a:srgbClr val="000000">
                      <a:alpha val="43137"/>
                    </a:srgbClr>
                  </a:outerShdw>
                </a:effectLst>
                <a:highlight>
                  <a:srgbClr val="FFFF00"/>
                </a:highlight>
              </a:rPr>
              <a:t>Dans une conception américaine:</a:t>
            </a:r>
          </a:p>
          <a:p>
            <a:pPr>
              <a:buClr>
                <a:srgbClr val="002060"/>
              </a:buClr>
              <a:buSzPct val="109000"/>
              <a:buFont typeface="Wingdings" panose="05000000000000000000" pitchFamily="2" charset="2"/>
              <a:buChar char="v"/>
            </a:pPr>
            <a:r>
              <a:rPr lang="fr-FR" b="1" dirty="0">
                <a:solidFill>
                  <a:srgbClr val="FF0000"/>
                </a:solidFill>
                <a:effectLst>
                  <a:outerShdw blurRad="38100" dist="38100" dir="2700000" algn="tl">
                    <a:srgbClr val="000000">
                      <a:alpha val="43137"/>
                    </a:srgbClr>
                  </a:outerShdw>
                </a:effectLst>
              </a:rPr>
              <a:t>le sujet autonome est envisagé d'une manière </a:t>
            </a:r>
            <a:r>
              <a:rPr lang="fr-FR" b="1" dirty="0">
                <a:solidFill>
                  <a:srgbClr val="FF0000"/>
                </a:solidFill>
                <a:effectLst>
                  <a:outerShdw blurRad="38100" dist="38100" dir="2700000" algn="tl">
                    <a:srgbClr val="000000">
                      <a:alpha val="43137"/>
                    </a:srgbClr>
                  </a:outerShdw>
                </a:effectLst>
                <a:highlight>
                  <a:srgbClr val="FFFF00"/>
                </a:highlight>
              </a:rPr>
              <a:t>absolutiste</a:t>
            </a:r>
            <a:r>
              <a:rPr lang="fr-FR" dirty="0">
                <a:highlight>
                  <a:srgbClr val="FFFF00"/>
                </a:highlight>
              </a:rPr>
              <a:t>. </a:t>
            </a:r>
          </a:p>
          <a:p>
            <a:pPr>
              <a:buClr>
                <a:srgbClr val="002060"/>
              </a:buClr>
              <a:buSzPct val="109000"/>
              <a:buFont typeface="Wingdings" panose="05000000000000000000" pitchFamily="2" charset="2"/>
              <a:buChar char="v"/>
            </a:pPr>
            <a:r>
              <a:rPr lang="fr-FR" dirty="0"/>
              <a:t>Ce qui </a:t>
            </a:r>
            <a:r>
              <a:rPr lang="fr-FR" b="1" dirty="0">
                <a:solidFill>
                  <a:srgbClr val="FF0000"/>
                </a:solidFill>
                <a:effectLst>
                  <a:outerShdw blurRad="38100" dist="38100" dir="2700000" algn="tl">
                    <a:srgbClr val="000000">
                      <a:alpha val="43137"/>
                    </a:srgbClr>
                  </a:outerShdw>
                </a:effectLst>
              </a:rPr>
              <a:t>compte c'est </a:t>
            </a:r>
            <a:r>
              <a:rPr lang="fr-FR" b="1" dirty="0">
                <a:solidFill>
                  <a:srgbClr val="FF0000"/>
                </a:solidFill>
                <a:effectLst>
                  <a:outerShdw blurRad="38100" dist="38100" dir="2700000" algn="tl">
                    <a:srgbClr val="000000">
                      <a:alpha val="43137"/>
                    </a:srgbClr>
                  </a:outerShdw>
                </a:effectLst>
                <a:highlight>
                  <a:srgbClr val="FFFF00"/>
                </a:highlight>
              </a:rPr>
              <a:t>qu'il soit capable de décider pour lui-même</a:t>
            </a:r>
            <a:r>
              <a:rPr lang="fr-FR" b="1" dirty="0">
                <a:solidFill>
                  <a:srgbClr val="FF0000"/>
                </a:solidFill>
                <a:effectLst>
                  <a:outerShdw blurRad="38100" dist="38100" dir="2700000" algn="tl">
                    <a:srgbClr val="000000">
                      <a:alpha val="43137"/>
                    </a:srgbClr>
                  </a:outerShdw>
                </a:effectLst>
              </a:rPr>
              <a:t>, </a:t>
            </a:r>
          </a:p>
          <a:p>
            <a:pPr>
              <a:buClr>
                <a:srgbClr val="002060"/>
              </a:buClr>
              <a:buSzPct val="109000"/>
              <a:buFont typeface="Wingdings" panose="05000000000000000000" pitchFamily="2" charset="2"/>
              <a:buChar char="v"/>
            </a:pPr>
            <a:r>
              <a:rPr lang="fr-FR" b="1" dirty="0">
                <a:solidFill>
                  <a:srgbClr val="FF0000"/>
                </a:solidFill>
                <a:effectLst>
                  <a:outerShdw blurRad="38100" dist="38100" dir="2700000" algn="tl">
                    <a:srgbClr val="000000">
                      <a:alpha val="43137"/>
                    </a:srgbClr>
                  </a:outerShdw>
                </a:effectLst>
              </a:rPr>
              <a:t>peu importe que la solution qu'il envisage soit applicable ou non à d'autres</a:t>
            </a:r>
            <a:r>
              <a:rPr lang="fr-FR" dirty="0"/>
              <a:t>. </a:t>
            </a:r>
          </a:p>
          <a:p>
            <a:r>
              <a:rPr lang="fr-FR" b="1" dirty="0">
                <a:solidFill>
                  <a:schemeClr val="tx1"/>
                </a:solidFill>
                <a:effectLst>
                  <a:outerShdw blurRad="38100" dist="38100" dir="2700000" algn="tl">
                    <a:srgbClr val="000000">
                      <a:alpha val="43137"/>
                    </a:srgbClr>
                  </a:outerShdw>
                </a:effectLst>
                <a:highlight>
                  <a:srgbClr val="FFFF00"/>
                </a:highlight>
              </a:rPr>
              <a:t>En revanche, dans une conception européenne</a:t>
            </a:r>
            <a:r>
              <a:rPr lang="fr-FR" b="1" dirty="0">
                <a:solidFill>
                  <a:schemeClr val="tx1"/>
                </a:solidFill>
                <a:effectLst>
                  <a:outerShdw blurRad="38100" dist="38100" dir="2700000" algn="tl">
                    <a:srgbClr val="000000">
                      <a:alpha val="43137"/>
                    </a:srgbClr>
                  </a:outerShdw>
                </a:effectLst>
              </a:rPr>
              <a:t>:</a:t>
            </a:r>
          </a:p>
          <a:p>
            <a:pPr>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défendue essentiellement </a:t>
            </a:r>
            <a:r>
              <a:rPr lang="fr-FR" b="1" dirty="0">
                <a:solidFill>
                  <a:schemeClr val="tx1"/>
                </a:solidFill>
                <a:effectLst>
                  <a:outerShdw blurRad="38100" dist="38100" dir="2700000" algn="tl">
                    <a:srgbClr val="000000">
                      <a:alpha val="43137"/>
                    </a:srgbClr>
                  </a:outerShdw>
                </a:effectLst>
                <a:highlight>
                  <a:srgbClr val="FFFF00"/>
                </a:highlight>
              </a:rPr>
              <a:t>par Kant</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l'être autonome doit vouloir une chose </a:t>
            </a:r>
            <a:r>
              <a:rPr lang="fr-FR" b="1" dirty="0">
                <a:solidFill>
                  <a:schemeClr val="tx1"/>
                </a:solidFill>
                <a:effectLst>
                  <a:outerShdw blurRad="38100" dist="38100" dir="2700000" algn="tl">
                    <a:srgbClr val="000000">
                      <a:alpha val="43137"/>
                    </a:srgbClr>
                  </a:outerShdw>
                </a:effectLst>
              </a:rPr>
              <a:t>qui est universalisable, c'est-à-dire qui peut </a:t>
            </a:r>
            <a:r>
              <a:rPr lang="fr-FR" b="1" dirty="0">
                <a:solidFill>
                  <a:schemeClr val="tx1"/>
                </a:solidFill>
                <a:effectLst>
                  <a:outerShdw blurRad="38100" dist="38100" dir="2700000" algn="tl">
                    <a:srgbClr val="000000">
                      <a:alpha val="43137"/>
                    </a:srgbClr>
                  </a:outerShdw>
                </a:effectLst>
                <a:highlight>
                  <a:srgbClr val="FFFF00"/>
                </a:highlight>
              </a:rPr>
              <a:t>s'appliquer à d'autres.</a:t>
            </a:r>
            <a:r>
              <a:rPr lang="fr-FR" dirty="0">
                <a:solidFill>
                  <a:schemeClr val="tx1"/>
                </a:solidFill>
                <a:highlight>
                  <a:srgbClr val="FFFF00"/>
                </a:highlight>
              </a:rPr>
              <a:t> </a:t>
            </a:r>
          </a:p>
          <a:p>
            <a:pPr>
              <a:buFont typeface="Wingdings" panose="05000000000000000000" pitchFamily="2" charset="2"/>
              <a:buChar char="Ø"/>
            </a:pPr>
            <a:r>
              <a:rPr lang="fr-FR" dirty="0"/>
              <a:t> </a:t>
            </a:r>
            <a:r>
              <a:rPr lang="fr-FR" b="1" dirty="0">
                <a:solidFill>
                  <a:srgbClr val="C00000"/>
                </a:solidFill>
                <a:effectLst>
                  <a:outerShdw blurRad="38100" dist="38100" dir="2700000" algn="tl">
                    <a:srgbClr val="000000">
                      <a:alpha val="43137"/>
                    </a:srgbClr>
                  </a:outerShdw>
                </a:effectLst>
                <a:highlight>
                  <a:srgbClr val="FFFF00"/>
                </a:highlight>
              </a:rPr>
              <a:t>le sujet qui veut mourir n'est pas autonome</a:t>
            </a:r>
            <a:r>
              <a:rPr lang="fr-FR" b="1" dirty="0">
                <a:solidFill>
                  <a:srgbClr val="C00000"/>
                </a:solidFill>
                <a:effectLst>
                  <a:outerShdw blurRad="38100" dist="38100" dir="2700000" algn="tl">
                    <a:srgbClr val="000000">
                      <a:alpha val="43137"/>
                    </a:srgbClr>
                  </a:outerShdw>
                </a:effectLst>
              </a:rPr>
              <a:t>, car </a:t>
            </a:r>
            <a:r>
              <a:rPr lang="fr-FR" b="1" dirty="0">
                <a:solidFill>
                  <a:srgbClr val="C00000"/>
                </a:solidFill>
                <a:effectLst>
                  <a:outerShdw blurRad="38100" dist="38100" dir="2700000" algn="tl">
                    <a:srgbClr val="000000">
                      <a:alpha val="43137"/>
                    </a:srgbClr>
                  </a:outerShdw>
                </a:effectLst>
                <a:highlight>
                  <a:srgbClr val="FFFF00"/>
                </a:highlight>
              </a:rPr>
              <a:t>si l'on applique sa volonté </a:t>
            </a:r>
            <a:r>
              <a:rPr lang="fr-FR" b="1" dirty="0">
                <a:solidFill>
                  <a:srgbClr val="C00000"/>
                </a:solidFill>
                <a:effectLst>
                  <a:outerShdw blurRad="38100" dist="38100" dir="2700000" algn="tl">
                    <a:srgbClr val="000000">
                      <a:alpha val="43137"/>
                    </a:srgbClr>
                  </a:outerShdw>
                </a:effectLst>
              </a:rPr>
              <a:t>de </a:t>
            </a:r>
            <a:r>
              <a:rPr lang="fr-FR" b="1" dirty="0">
                <a:solidFill>
                  <a:srgbClr val="C00000"/>
                </a:solidFill>
                <a:effectLst>
                  <a:outerShdw blurRad="38100" dist="38100" dir="2700000" algn="tl">
                    <a:srgbClr val="000000">
                      <a:alpha val="43137"/>
                    </a:srgbClr>
                  </a:outerShdw>
                </a:effectLst>
                <a:highlight>
                  <a:srgbClr val="FFFF00"/>
                </a:highlight>
              </a:rPr>
              <a:t>manière universelle</a:t>
            </a:r>
            <a:r>
              <a:rPr lang="fr-FR" b="1" dirty="0">
                <a:solidFill>
                  <a:srgbClr val="C00000"/>
                </a:solidFill>
                <a:effectLst>
                  <a:outerShdw blurRad="38100" dist="38100" dir="2700000" algn="tl">
                    <a:srgbClr val="000000">
                      <a:alpha val="43137"/>
                    </a:srgbClr>
                  </a:outerShdw>
                </a:effectLst>
              </a:rPr>
              <a:t>, </a:t>
            </a:r>
            <a:r>
              <a:rPr lang="fr-FR" b="1" dirty="0">
                <a:solidFill>
                  <a:srgbClr val="C00000"/>
                </a:solidFill>
                <a:effectLst>
                  <a:outerShdw blurRad="38100" dist="38100" dir="2700000" algn="tl">
                    <a:srgbClr val="000000">
                      <a:alpha val="43137"/>
                    </a:srgbClr>
                  </a:outerShdw>
                </a:effectLst>
                <a:highlight>
                  <a:srgbClr val="FFFF00"/>
                </a:highlight>
              </a:rPr>
              <a:t>elle conduirait à mettre fin à l'ensemble de l'humanité</a:t>
            </a:r>
            <a:r>
              <a:rPr lang="fr-FR" b="1" dirty="0">
                <a:solidFill>
                  <a:srgbClr val="C00000"/>
                </a:solidFill>
                <a:effectLst>
                  <a:outerShdw blurRad="38100" dist="38100" dir="2700000" algn="tl">
                    <a:srgbClr val="000000">
                      <a:alpha val="43137"/>
                    </a:srgbClr>
                  </a:outerShdw>
                </a:effectLst>
              </a:rPr>
              <a:t>.</a:t>
            </a:r>
            <a:r>
              <a:rPr lang="fr-FR" dirty="0"/>
              <a:t> </a:t>
            </a:r>
          </a:p>
          <a:p>
            <a:pPr marL="0" indent="0">
              <a:buNone/>
            </a:pPr>
            <a:r>
              <a:rPr lang="fr-FR" b="1" dirty="0">
                <a:effectLst>
                  <a:outerShdw blurRad="38100" dist="38100" dir="2700000" algn="tl">
                    <a:srgbClr val="000000">
                      <a:alpha val="43137"/>
                    </a:srgbClr>
                  </a:outerShdw>
                </a:effectLst>
              </a:rPr>
              <a:t>Réflexion:</a:t>
            </a:r>
          </a:p>
          <a:p>
            <a:pPr marL="0" indent="0">
              <a:buNone/>
            </a:pPr>
            <a:r>
              <a:rPr lang="fr-FR" b="1" dirty="0">
                <a:solidFill>
                  <a:srgbClr val="00B0F0"/>
                </a:solidFill>
                <a:effectLst>
                  <a:outerShdw blurRad="38100" dist="38100" dir="2700000" algn="tl">
                    <a:srgbClr val="000000">
                      <a:alpha val="43137"/>
                    </a:srgbClr>
                  </a:outerShdw>
                </a:effectLst>
              </a:rPr>
              <a:t>Face à un patient, notamment en psychiatrie, la question est souvent de savoir s'il est ou non autonome pour décider de ses soins</a:t>
            </a:r>
          </a:p>
        </p:txBody>
      </p:sp>
    </p:spTree>
    <p:extLst>
      <p:ext uri="{BB962C8B-B14F-4D97-AF65-F5344CB8AC3E}">
        <p14:creationId xmlns:p14="http://schemas.microsoft.com/office/powerpoint/2010/main" val="25889781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3E998E-29A4-4C21-AB56-FB02061423B2}"/>
              </a:ext>
            </a:extLst>
          </p:cNvPr>
          <p:cNvSpPr>
            <a:spLocks noGrp="1"/>
          </p:cNvSpPr>
          <p:nvPr>
            <p:ph type="title"/>
          </p:nvPr>
        </p:nvSpPr>
        <p:spPr>
          <a:xfrm>
            <a:off x="677334" y="609600"/>
            <a:ext cx="8596668" cy="389206"/>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C0BC9CB7-7403-4826-A4EC-7BA68E40AB7F}"/>
              </a:ext>
            </a:extLst>
          </p:cNvPr>
          <p:cNvSpPr>
            <a:spLocks noGrp="1"/>
          </p:cNvSpPr>
          <p:nvPr>
            <p:ph idx="1"/>
          </p:nvPr>
        </p:nvSpPr>
        <p:spPr>
          <a:xfrm>
            <a:off x="677334" y="1195755"/>
            <a:ext cx="8596668" cy="4845608"/>
          </a:xfrm>
        </p:spPr>
        <p:txBody>
          <a:bodyPr/>
          <a:lstStyle/>
          <a:p>
            <a:pPr algn="just"/>
            <a:r>
              <a:rPr lang="fr-FR" b="1" dirty="0">
                <a:solidFill>
                  <a:schemeClr val="tx1"/>
                </a:solidFill>
                <a:effectLst>
                  <a:outerShdw blurRad="38100" dist="38100" dir="2700000" algn="tl">
                    <a:srgbClr val="000000">
                      <a:alpha val="43137"/>
                    </a:srgbClr>
                  </a:outerShdw>
                </a:effectLst>
                <a:highlight>
                  <a:srgbClr val="FF0000"/>
                </a:highlight>
              </a:rPr>
              <a:t>Au M</a:t>
            </a:r>
            <a:r>
              <a:rPr lang="fr-FR" b="1" dirty="0">
                <a:solidFill>
                  <a:schemeClr val="tx1"/>
                </a:solidFill>
                <a:effectLst>
                  <a:outerShdw blurRad="38100" dist="38100" dir="2700000" algn="tl">
                    <a:srgbClr val="000000">
                      <a:alpha val="43137"/>
                    </a:srgbClr>
                  </a:outerShdw>
                </a:effectLst>
                <a:highlight>
                  <a:srgbClr val="00FF00"/>
                </a:highlight>
              </a:rPr>
              <a:t>aroc</a:t>
            </a:r>
          </a:p>
          <a:p>
            <a:pPr marL="0" indent="0" algn="just">
              <a:buNone/>
            </a:pPr>
            <a:r>
              <a:rPr lang="fr-FR" b="1" dirty="0">
                <a:solidFill>
                  <a:schemeClr val="tx1"/>
                </a:solidFill>
                <a:effectLst>
                  <a:outerShdw blurRad="38100" dist="38100" dir="2700000" algn="tl">
                    <a:srgbClr val="000000">
                      <a:alpha val="43137"/>
                    </a:srgbClr>
                  </a:outerShdw>
                </a:effectLst>
                <a:highlight>
                  <a:srgbClr val="FF0000"/>
                </a:highlight>
              </a:rPr>
              <a:t>l'Etat est responsable des dommages causés directement par le fonctionnement de son administration </a:t>
            </a:r>
            <a:r>
              <a:rPr lang="fr-FR" b="1" dirty="0">
                <a:solidFill>
                  <a:schemeClr val="tx1"/>
                </a:solidFill>
                <a:effectLst>
                  <a:outerShdw blurRad="38100" dist="38100" dir="2700000" algn="tl">
                    <a:srgbClr val="000000">
                      <a:alpha val="43137"/>
                    </a:srgbClr>
                  </a:outerShdw>
                </a:effectLst>
              </a:rPr>
              <a:t>et par </a:t>
            </a:r>
            <a:r>
              <a:rPr lang="fr-FR" b="1" dirty="0">
                <a:solidFill>
                  <a:schemeClr val="tx1"/>
                </a:solidFill>
                <a:effectLst>
                  <a:outerShdw blurRad="38100" dist="38100" dir="2700000" algn="tl">
                    <a:srgbClr val="000000">
                      <a:alpha val="43137"/>
                    </a:srgbClr>
                  </a:outerShdw>
                </a:effectLst>
                <a:highlight>
                  <a:srgbClr val="FFFF00"/>
                </a:highlight>
              </a:rPr>
              <a:t>les fautes de services de leur agents, sauf en cas de dommage causés par leur dol ou par des fautes lourdes dans l'exercice de leur fonctions.</a:t>
            </a:r>
            <a:r>
              <a:rPr lang="fr-FR" b="1" dirty="0">
                <a:solidFill>
                  <a:schemeClr val="tx1"/>
                </a:solidFill>
                <a:effectLst>
                  <a:outerShdw blurRad="38100" dist="38100" dir="2700000" algn="tl">
                    <a:srgbClr val="000000">
                      <a:alpha val="43137"/>
                    </a:srgbClr>
                  </a:outerShdw>
                </a:effectLst>
              </a:rPr>
              <a:t> </a:t>
            </a:r>
          </a:p>
          <a:p>
            <a:pPr marL="0" indent="0" algn="just">
              <a:buNone/>
            </a:pPr>
            <a:r>
              <a:rPr lang="fr-FR" b="1" dirty="0">
                <a:solidFill>
                  <a:schemeClr val="tx1"/>
                </a:solidFill>
                <a:effectLst>
                  <a:outerShdw blurRad="38100" dist="38100" dir="2700000" algn="tl">
                    <a:srgbClr val="000000">
                      <a:alpha val="43137"/>
                    </a:srgbClr>
                  </a:outerShdw>
                </a:effectLst>
              </a:rPr>
              <a:t>Dans telle situation </a:t>
            </a:r>
            <a:r>
              <a:rPr lang="fr-FR" b="1" dirty="0">
                <a:solidFill>
                  <a:schemeClr val="tx1"/>
                </a:solidFill>
                <a:effectLst>
                  <a:outerShdw blurRad="38100" dist="38100" dir="2700000" algn="tl">
                    <a:srgbClr val="000000">
                      <a:alpha val="43137"/>
                    </a:srgbClr>
                  </a:outerShdw>
                </a:effectLst>
                <a:highlight>
                  <a:srgbClr val="FFFF00"/>
                </a:highlight>
              </a:rPr>
              <a:t>ces agents seront personnellement responsables </a:t>
            </a:r>
            <a:r>
              <a:rPr lang="fr-FR" b="1" dirty="0">
                <a:solidFill>
                  <a:schemeClr val="tx1"/>
                </a:solidFill>
                <a:effectLst>
                  <a:outerShdw blurRad="38100" dist="38100" dir="2700000" algn="tl">
                    <a:srgbClr val="000000">
                      <a:alpha val="43137"/>
                    </a:srgbClr>
                  </a:outerShdw>
                </a:effectLst>
              </a:rPr>
              <a:t>(articles </a:t>
            </a:r>
            <a:r>
              <a:rPr lang="fr-FR" b="1" dirty="0">
                <a:solidFill>
                  <a:schemeClr val="tx1"/>
                </a:solidFill>
                <a:effectLst>
                  <a:outerShdw blurRad="38100" dist="38100" dir="2700000" algn="tl">
                    <a:srgbClr val="000000">
                      <a:alpha val="43137"/>
                    </a:srgbClr>
                  </a:outerShdw>
                </a:effectLst>
                <a:highlight>
                  <a:srgbClr val="00FF00"/>
                </a:highlight>
              </a:rPr>
              <a:t>79 et 80 du D.O.C)</a:t>
            </a:r>
            <a:r>
              <a:rPr lang="fr-FR" b="1" dirty="0">
                <a:solidFill>
                  <a:schemeClr val="tx1"/>
                </a:solidFill>
                <a:effectLst>
                  <a:outerShdw blurRad="38100" dist="38100" dir="2700000" algn="tl">
                    <a:srgbClr val="000000">
                      <a:alpha val="43137"/>
                    </a:srgbClr>
                  </a:outerShdw>
                </a:effectLst>
              </a:rPr>
              <a:t>.</a:t>
            </a:r>
          </a:p>
          <a:p>
            <a:pPr algn="just"/>
            <a:r>
              <a:rPr lang="fr-FR" b="1" dirty="0">
                <a:solidFill>
                  <a:srgbClr val="FF0000"/>
                </a:solidFill>
                <a:effectLst>
                  <a:outerShdw blurRad="38100" dist="38100" dir="2700000" algn="tl">
                    <a:srgbClr val="000000">
                      <a:alpha val="43137"/>
                    </a:srgbClr>
                  </a:outerShdw>
                </a:effectLst>
              </a:rPr>
              <a:t>Les fautes de service sont nombreuses, on cite à titre d'exemple :</a:t>
            </a:r>
          </a:p>
        </p:txBody>
      </p:sp>
    </p:spTree>
    <p:extLst>
      <p:ext uri="{BB962C8B-B14F-4D97-AF65-F5344CB8AC3E}">
        <p14:creationId xmlns:p14="http://schemas.microsoft.com/office/powerpoint/2010/main" val="15015402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F16D5-D306-42B0-85C3-C6D2FDA3EEC5}"/>
              </a:ext>
            </a:extLst>
          </p:cNvPr>
          <p:cNvSpPr>
            <a:spLocks noGrp="1"/>
          </p:cNvSpPr>
          <p:nvPr>
            <p:ph type="title"/>
          </p:nvPr>
        </p:nvSpPr>
        <p:spPr>
          <a:xfrm>
            <a:off x="677334" y="609600"/>
            <a:ext cx="8596668" cy="47361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541DA214-B0EB-4FDD-985C-5227E14FA900}"/>
              </a:ext>
            </a:extLst>
          </p:cNvPr>
          <p:cNvSpPr>
            <a:spLocks noGrp="1"/>
          </p:cNvSpPr>
          <p:nvPr>
            <p:ph idx="1"/>
          </p:nvPr>
        </p:nvSpPr>
        <p:spPr>
          <a:xfrm>
            <a:off x="677334" y="1237957"/>
            <a:ext cx="8596668" cy="5261317"/>
          </a:xfrm>
        </p:spPr>
        <p:txBody>
          <a:bodyPr>
            <a:normAutofit/>
          </a:bodyPr>
          <a:lstStyle/>
          <a:p>
            <a:pPr>
              <a:buClr>
                <a:srgbClr val="7030A0"/>
              </a:buClr>
              <a:buSzPct val="174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la </a:t>
            </a:r>
            <a:r>
              <a:rPr lang="fr-FR" b="1" dirty="0">
                <a:solidFill>
                  <a:schemeClr val="tx1"/>
                </a:solidFill>
                <a:effectLst>
                  <a:outerShdw blurRad="38100" dist="38100" dir="2700000" algn="tl">
                    <a:srgbClr val="000000">
                      <a:alpha val="43137"/>
                    </a:srgbClr>
                  </a:outerShdw>
                </a:effectLst>
                <a:highlight>
                  <a:srgbClr val="00FF00"/>
                </a:highlight>
              </a:rPr>
              <a:t>défaillance du service hospitalier dans la prise en charge des patients </a:t>
            </a:r>
            <a:r>
              <a:rPr lang="fr-FR" b="1" dirty="0">
                <a:solidFill>
                  <a:schemeClr val="tx1"/>
                </a:solidFill>
                <a:effectLst>
                  <a:outerShdw blurRad="38100" dist="38100" dir="2700000" algn="tl">
                    <a:srgbClr val="000000">
                      <a:alpha val="43137"/>
                    </a:srgbClr>
                  </a:outerShdw>
                </a:effectLst>
              </a:rPr>
              <a:t>: A ce titre, engageront la responsabilité de l'établissement :</a:t>
            </a:r>
          </a:p>
          <a:p>
            <a:pPr>
              <a:buClr>
                <a:srgbClr val="7030A0"/>
              </a:buClr>
              <a:buSzPct val="174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 un </a:t>
            </a:r>
            <a:r>
              <a:rPr lang="fr-FR" b="1" dirty="0">
                <a:solidFill>
                  <a:schemeClr val="tx1"/>
                </a:solidFill>
                <a:effectLst>
                  <a:outerShdw blurRad="38100" dist="38100" dir="2700000" algn="tl">
                    <a:srgbClr val="000000">
                      <a:alpha val="43137"/>
                    </a:srgbClr>
                  </a:outerShdw>
                </a:effectLst>
                <a:highlight>
                  <a:srgbClr val="00FF00"/>
                </a:highlight>
              </a:rPr>
              <a:t>réel état d'insalubrité du fait de "conditions d'hygiène </a:t>
            </a:r>
            <a:r>
              <a:rPr lang="fr-FR" b="1" dirty="0">
                <a:solidFill>
                  <a:schemeClr val="tx1"/>
                </a:solidFill>
                <a:effectLst>
                  <a:outerShdw blurRad="38100" dist="38100" dir="2700000" algn="tl">
                    <a:srgbClr val="000000">
                      <a:alpha val="43137"/>
                    </a:srgbClr>
                  </a:outerShdw>
                </a:effectLst>
              </a:rPr>
              <a:t>manifestement insuffisante" ;</a:t>
            </a:r>
          </a:p>
          <a:p>
            <a:pPr>
              <a:buClr>
                <a:srgbClr val="7030A0"/>
              </a:buClr>
              <a:buSzPct val="174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00FF00"/>
                </a:highlight>
              </a:rPr>
              <a:t>l'aménagement défectueux des locaux </a:t>
            </a:r>
            <a:r>
              <a:rPr lang="fr-FR" b="1" dirty="0">
                <a:solidFill>
                  <a:schemeClr val="tx1"/>
                </a:solidFill>
                <a:effectLst>
                  <a:outerShdw blurRad="38100" dist="38100" dir="2700000" algn="tl">
                    <a:srgbClr val="000000">
                      <a:alpha val="43137"/>
                    </a:srgbClr>
                  </a:outerShdw>
                </a:effectLst>
              </a:rPr>
              <a:t>et leur </a:t>
            </a:r>
            <a:r>
              <a:rPr lang="fr-FR" b="1" dirty="0">
                <a:solidFill>
                  <a:schemeClr val="tx1"/>
                </a:solidFill>
                <a:effectLst>
                  <a:outerShdw blurRad="38100" dist="38100" dir="2700000" algn="tl">
                    <a:srgbClr val="000000">
                      <a:alpha val="43137"/>
                    </a:srgbClr>
                  </a:outerShdw>
                </a:effectLst>
                <a:highlight>
                  <a:srgbClr val="00FF00"/>
                </a:highlight>
              </a:rPr>
              <a:t>défaut d'entretien </a:t>
            </a:r>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00FF00"/>
                </a:highlight>
              </a:rPr>
              <a:t>chute d' une armoire dans la chambre d 'un enfant malade, absence de fixation au mur du fil électrique alimentant l'appareil de ventilation des locaux </a:t>
            </a:r>
            <a:r>
              <a:rPr lang="fr-FR" b="1" dirty="0">
                <a:solidFill>
                  <a:schemeClr val="tx1"/>
                </a:solidFill>
                <a:effectLst>
                  <a:outerShdw blurRad="38100" dist="38100" dir="2700000" algn="tl">
                    <a:srgbClr val="000000">
                      <a:alpha val="43137"/>
                    </a:srgbClr>
                  </a:outerShdw>
                </a:effectLst>
              </a:rPr>
              <a:t>sanitaires qui aura permis à un malade de se pendre...) ;</a:t>
            </a:r>
          </a:p>
          <a:p>
            <a:pPr>
              <a:buClr>
                <a:srgbClr val="7030A0"/>
              </a:buClr>
              <a:buSzPct val="174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00"/>
                </a:highlight>
              </a:rPr>
              <a:t>les carences dans l'organisation de l'équipe de soins</a:t>
            </a:r>
            <a:r>
              <a:rPr lang="fr-FR" b="1" dirty="0">
                <a:solidFill>
                  <a:schemeClr val="tx1"/>
                </a:solidFill>
                <a:effectLst>
                  <a:outerShdw blurRad="38100" dist="38100" dir="2700000" algn="tl">
                    <a:srgbClr val="000000">
                      <a:alpha val="43137"/>
                    </a:srgbClr>
                  </a:outerShdw>
                </a:effectLst>
              </a:rPr>
              <a:t>. Cela peut concerner </a:t>
            </a:r>
            <a:r>
              <a:rPr lang="fr-FR" b="1" dirty="0">
                <a:solidFill>
                  <a:schemeClr val="tx1"/>
                </a:solidFill>
                <a:effectLst>
                  <a:outerShdw blurRad="38100" dist="38100" dir="2700000" algn="tl">
                    <a:srgbClr val="000000">
                      <a:alpha val="43137"/>
                    </a:srgbClr>
                  </a:outerShdw>
                </a:effectLst>
                <a:highlight>
                  <a:srgbClr val="00FF00"/>
                </a:highlight>
              </a:rPr>
              <a:t>la mauvaise répartition des interventions nécessaires </a:t>
            </a:r>
            <a:r>
              <a:rPr lang="fr-FR" b="1" dirty="0">
                <a:solidFill>
                  <a:schemeClr val="tx1"/>
                </a:solidFill>
                <a:effectLst>
                  <a:outerShdw blurRad="38100" dist="38100" dir="2700000" algn="tl">
                    <a:srgbClr val="000000">
                      <a:alpha val="43137"/>
                    </a:srgbClr>
                  </a:outerShdw>
                </a:effectLst>
              </a:rPr>
              <a:t>entre les différents praticiens ; </a:t>
            </a:r>
            <a:r>
              <a:rPr lang="fr-FR" b="1" dirty="0">
                <a:solidFill>
                  <a:schemeClr val="tx1"/>
                </a:solidFill>
                <a:effectLst>
                  <a:outerShdw blurRad="38100" dist="38100" dir="2700000" algn="tl">
                    <a:srgbClr val="000000">
                      <a:alpha val="43137"/>
                    </a:srgbClr>
                  </a:outerShdw>
                </a:effectLst>
                <a:highlight>
                  <a:srgbClr val="00FF00"/>
                </a:highlight>
              </a:rPr>
              <a:t>l'absence de communication d'une information </a:t>
            </a:r>
            <a:r>
              <a:rPr lang="fr-FR" b="1" dirty="0">
                <a:solidFill>
                  <a:schemeClr val="tx1"/>
                </a:solidFill>
                <a:effectLst>
                  <a:outerShdw blurRad="38100" dist="38100" dir="2700000" algn="tl">
                    <a:srgbClr val="000000">
                      <a:alpha val="43137"/>
                    </a:srgbClr>
                  </a:outerShdw>
                </a:effectLst>
              </a:rPr>
              <a:t>entre deux services d'un même hôpital.</a:t>
            </a:r>
          </a:p>
          <a:p>
            <a:pPr>
              <a:buClr>
                <a:srgbClr val="7030A0"/>
              </a:buClr>
              <a:buSzPct val="174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 - absence </a:t>
            </a:r>
            <a:r>
              <a:rPr lang="fr-FR" b="1" dirty="0">
                <a:solidFill>
                  <a:schemeClr val="tx1"/>
                </a:solidFill>
                <a:effectLst>
                  <a:outerShdw blurRad="38100" dist="38100" dir="2700000" algn="tl">
                    <a:srgbClr val="000000">
                      <a:alpha val="43137"/>
                    </a:srgbClr>
                  </a:outerShdw>
                </a:effectLst>
                <a:highlight>
                  <a:srgbClr val="00FF00"/>
                </a:highlight>
              </a:rPr>
              <a:t>de la diligence du service et défaut de surveillance </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9437984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88FA9-1154-4978-840B-A4F82E9DBE7C}"/>
              </a:ext>
            </a:extLst>
          </p:cNvPr>
          <p:cNvSpPr>
            <a:spLocks noGrp="1"/>
          </p:cNvSpPr>
          <p:nvPr>
            <p:ph type="title"/>
          </p:nvPr>
        </p:nvSpPr>
        <p:spPr>
          <a:xfrm>
            <a:off x="677334" y="609600"/>
            <a:ext cx="8596668" cy="684628"/>
          </a:xfrm>
        </p:spPr>
        <p:txBody>
          <a:bodyPr/>
          <a:lstStyle/>
          <a:p>
            <a:endParaRPr lang="fr-FR" dirty="0"/>
          </a:p>
        </p:txBody>
      </p:sp>
      <p:sp>
        <p:nvSpPr>
          <p:cNvPr id="3" name="Espace réservé du contenu 2">
            <a:extLst>
              <a:ext uri="{FF2B5EF4-FFF2-40B4-BE49-F238E27FC236}">
                <a16:creationId xmlns:a16="http://schemas.microsoft.com/office/drawing/2014/main" id="{72523A06-5BA7-46AE-85A4-DC8C43688F2E}"/>
              </a:ext>
            </a:extLst>
          </p:cNvPr>
          <p:cNvSpPr>
            <a:spLocks noGrp="1"/>
          </p:cNvSpPr>
          <p:nvPr>
            <p:ph idx="1"/>
          </p:nvPr>
        </p:nvSpPr>
        <p:spPr>
          <a:xfrm>
            <a:off x="677334" y="1603717"/>
            <a:ext cx="8596668" cy="4437645"/>
          </a:xfrm>
        </p:spPr>
        <p:txBody>
          <a:bodyPr>
            <a:normAutofit lnSpcReduction="10000"/>
          </a:bodyPr>
          <a:lstStyle/>
          <a:p>
            <a:r>
              <a:rPr lang="fr-FR" b="1" dirty="0">
                <a:solidFill>
                  <a:schemeClr val="tx1"/>
                </a:solidFill>
                <a:effectLst>
                  <a:outerShdw blurRad="38100" dist="38100" dir="2700000" algn="tl">
                    <a:srgbClr val="000000">
                      <a:alpha val="43137"/>
                    </a:srgbClr>
                  </a:outerShdw>
                </a:effectLst>
              </a:rPr>
              <a:t>A cet égard, </a:t>
            </a:r>
          </a:p>
          <a:p>
            <a:r>
              <a:rPr lang="fr-FR" b="1" dirty="0">
                <a:solidFill>
                  <a:schemeClr val="tx1"/>
                </a:solidFill>
                <a:effectLst>
                  <a:outerShdw blurRad="38100" dist="38100" dir="2700000" algn="tl">
                    <a:srgbClr val="000000">
                      <a:alpha val="43137"/>
                    </a:srgbClr>
                  </a:outerShdw>
                </a:effectLst>
              </a:rPr>
              <a:t>le </a:t>
            </a:r>
            <a:r>
              <a:rPr lang="fr-FR" b="1" dirty="0">
                <a:solidFill>
                  <a:srgbClr val="FF0000"/>
                </a:solidFill>
                <a:effectLst>
                  <a:outerShdw blurRad="38100" dist="38100" dir="2700000" algn="tl">
                    <a:srgbClr val="000000">
                      <a:alpha val="43137"/>
                    </a:srgbClr>
                  </a:outerShdw>
                </a:effectLst>
              </a:rPr>
              <a:t>tribunal administratif de Rabat a retenu dans un arrêt rendu en 2006</a:t>
            </a:r>
            <a:r>
              <a:rPr lang="fr-FR" b="1" dirty="0">
                <a:solidFill>
                  <a:srgbClr val="002060"/>
                </a:solidFill>
                <a:effectLst>
                  <a:outerShdw blurRad="38100" dist="38100" dir="2700000" algn="tl">
                    <a:srgbClr val="000000">
                      <a:alpha val="43137"/>
                    </a:srgbClr>
                  </a:outerShdw>
                </a:effectLst>
              </a:rPr>
              <a:t>, la responsabilité du CHU de Rabat </a:t>
            </a:r>
            <a:r>
              <a:rPr lang="fr-FR" b="1" dirty="0">
                <a:solidFill>
                  <a:srgbClr val="002060"/>
                </a:solidFill>
                <a:effectLst>
                  <a:outerShdw blurRad="38100" dist="38100" dir="2700000" algn="tl">
                    <a:srgbClr val="000000">
                      <a:alpha val="43137"/>
                    </a:srgbClr>
                  </a:outerShdw>
                </a:effectLst>
                <a:highlight>
                  <a:srgbClr val="00FF00"/>
                </a:highlight>
              </a:rPr>
              <a:t>suite au suicide d'un malade mental qui a été hospitalisé au sein de l'hôpital des spécialités</a:t>
            </a:r>
            <a:r>
              <a:rPr lang="fr-FR" b="1" dirty="0">
                <a:solidFill>
                  <a:srgbClr val="002060"/>
                </a:solidFill>
                <a:effectLst>
                  <a:outerShdw blurRad="38100" dist="38100" dir="2700000" algn="tl">
                    <a:srgbClr val="000000">
                      <a:alpha val="43137"/>
                    </a:srgbClr>
                  </a:outerShdw>
                </a:effectLst>
              </a:rPr>
              <a:t>. Le patient est </a:t>
            </a:r>
            <a:r>
              <a:rPr lang="fr-FR" b="1" dirty="0">
                <a:solidFill>
                  <a:srgbClr val="002060"/>
                </a:solidFill>
                <a:effectLst>
                  <a:outerShdw blurRad="38100" dist="38100" dir="2700000" algn="tl">
                    <a:srgbClr val="000000">
                      <a:alpha val="43137"/>
                    </a:srgbClr>
                  </a:outerShdw>
                </a:effectLst>
                <a:highlight>
                  <a:srgbClr val="FFFF00"/>
                </a:highlight>
              </a:rPr>
              <a:t>resté une semaine au service sans que les médecins ne fassent le diagnostic adéquat et se rendent compte de la réalité de la maladie </a:t>
            </a:r>
            <a:r>
              <a:rPr lang="fr-FR" b="1" dirty="0">
                <a:solidFill>
                  <a:srgbClr val="002060"/>
                </a:solidFill>
                <a:effectLst>
                  <a:outerShdw blurRad="38100" dist="38100" dir="2700000" algn="tl">
                    <a:srgbClr val="000000">
                      <a:alpha val="43137"/>
                    </a:srgbClr>
                  </a:outerShdw>
                </a:effectLst>
              </a:rPr>
              <a:t>du patient et par conséquent n'ont pas </a:t>
            </a:r>
            <a:r>
              <a:rPr lang="fr-FR" b="1" dirty="0">
                <a:solidFill>
                  <a:srgbClr val="002060"/>
                </a:solidFill>
                <a:effectLst>
                  <a:outerShdw blurRad="38100" dist="38100" dir="2700000" algn="tl">
                    <a:srgbClr val="000000">
                      <a:alpha val="43137"/>
                    </a:srgbClr>
                  </a:outerShdw>
                </a:effectLst>
                <a:highlight>
                  <a:srgbClr val="FFFF00"/>
                </a:highlight>
              </a:rPr>
              <a:t>pris les mesures nécessaires consistant au transfert de ce dernier à l'hôpital spécialisé EL RAZI.</a:t>
            </a:r>
          </a:p>
          <a:p>
            <a:r>
              <a:rPr lang="fr-FR" b="1" dirty="0">
                <a:solidFill>
                  <a:schemeClr val="tx1"/>
                </a:solidFill>
                <a:effectLst>
                  <a:outerShdw blurRad="38100" dist="38100" dir="2700000" algn="tl">
                    <a:srgbClr val="000000">
                      <a:alpha val="43137"/>
                    </a:srgbClr>
                  </a:outerShdw>
                </a:effectLst>
              </a:rPr>
              <a:t>Le tribunal </a:t>
            </a:r>
            <a:r>
              <a:rPr lang="fr-FR" b="1" dirty="0">
                <a:solidFill>
                  <a:schemeClr val="tx1"/>
                </a:solidFill>
                <a:effectLst>
                  <a:outerShdw blurRad="38100" dist="38100" dir="2700000" algn="tl">
                    <a:srgbClr val="000000">
                      <a:alpha val="43137"/>
                    </a:srgbClr>
                  </a:outerShdw>
                </a:effectLst>
                <a:highlight>
                  <a:srgbClr val="FFFF00"/>
                </a:highlight>
              </a:rPr>
              <a:t>a indiqué que le corps médical et l'administration sont responsables du dommage à cause du retard du diagnostic </a:t>
            </a:r>
            <a:r>
              <a:rPr lang="fr-FR" b="1" dirty="0">
                <a:solidFill>
                  <a:schemeClr val="tx1"/>
                </a:solidFill>
                <a:effectLst>
                  <a:outerShdw blurRad="38100" dist="38100" dir="2700000" algn="tl">
                    <a:srgbClr val="000000">
                      <a:alpha val="43137"/>
                    </a:srgbClr>
                  </a:outerShdw>
                </a:effectLst>
              </a:rPr>
              <a:t>et </a:t>
            </a:r>
            <a:r>
              <a:rPr lang="fr-FR" b="1" dirty="0">
                <a:solidFill>
                  <a:schemeClr val="tx1"/>
                </a:solidFill>
                <a:effectLst>
                  <a:outerShdw blurRad="38100" dist="38100" dir="2700000" algn="tl">
                    <a:srgbClr val="000000">
                      <a:alpha val="43137"/>
                    </a:srgbClr>
                  </a:outerShdw>
                </a:effectLst>
                <a:highlight>
                  <a:srgbClr val="FFFF00"/>
                </a:highlight>
              </a:rPr>
              <a:t>l'omission de prendre toutes les mesures et les précautions pour éviter la mort au patient. </a:t>
            </a:r>
          </a:p>
          <a:p>
            <a:r>
              <a:rPr lang="fr-FR" b="1" dirty="0">
                <a:solidFill>
                  <a:schemeClr val="tx1"/>
                </a:solidFill>
                <a:effectLst>
                  <a:outerShdw blurRad="38100" dist="38100" dir="2700000" algn="tl">
                    <a:srgbClr val="000000">
                      <a:alpha val="43137"/>
                    </a:srgbClr>
                  </a:outerShdw>
                </a:effectLst>
              </a:rPr>
              <a:t>Le tribunal a </a:t>
            </a:r>
            <a:r>
              <a:rPr lang="fr-FR" b="1" dirty="0">
                <a:solidFill>
                  <a:schemeClr val="tx1"/>
                </a:solidFill>
                <a:effectLst>
                  <a:outerShdw blurRad="38100" dist="38100" dir="2700000" algn="tl">
                    <a:srgbClr val="000000">
                      <a:alpha val="43137"/>
                    </a:srgbClr>
                  </a:outerShdw>
                </a:effectLst>
                <a:highlight>
                  <a:srgbClr val="FFFF00"/>
                </a:highlight>
              </a:rPr>
              <a:t>aussi affirmé dans son jugement que le délai d'une semaine est suffisant pour que le médecin découvre que le sujet </a:t>
            </a:r>
            <a:r>
              <a:rPr lang="fr-FR" b="1" dirty="0">
                <a:solidFill>
                  <a:schemeClr val="tx1"/>
                </a:solidFill>
                <a:effectLst>
                  <a:outerShdw blurRad="38100" dist="38100" dir="2700000" algn="tl">
                    <a:srgbClr val="000000">
                      <a:alpha val="43137"/>
                    </a:srgbClr>
                  </a:outerShdw>
                </a:effectLst>
              </a:rPr>
              <a:t>est </a:t>
            </a:r>
            <a:r>
              <a:rPr lang="fr-FR" b="1" dirty="0">
                <a:solidFill>
                  <a:schemeClr val="tx1"/>
                </a:solidFill>
                <a:effectLst>
                  <a:outerShdw blurRad="38100" dist="38100" dir="2700000" algn="tl">
                    <a:srgbClr val="000000">
                      <a:alpha val="43137"/>
                    </a:srgbClr>
                  </a:outerShdw>
                </a:effectLst>
                <a:highlight>
                  <a:srgbClr val="FFFF00"/>
                </a:highlight>
              </a:rPr>
              <a:t>atteint d'une maladie mentale et en avertir l'administration </a:t>
            </a:r>
            <a:r>
              <a:rPr lang="fr-FR" b="1" dirty="0">
                <a:solidFill>
                  <a:schemeClr val="tx1"/>
                </a:solidFill>
                <a:effectLst>
                  <a:outerShdw blurRad="38100" dist="38100" dir="2700000" algn="tl">
                    <a:srgbClr val="000000">
                      <a:alpha val="43137"/>
                    </a:srgbClr>
                  </a:outerShdw>
                </a:effectLst>
              </a:rPr>
              <a:t>pour que le patient soit transféré à l'hôpital spécial.</a:t>
            </a:r>
          </a:p>
        </p:txBody>
      </p:sp>
    </p:spTree>
    <p:extLst>
      <p:ext uri="{BB962C8B-B14F-4D97-AF65-F5344CB8AC3E}">
        <p14:creationId xmlns:p14="http://schemas.microsoft.com/office/powerpoint/2010/main" val="283512337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4F9B0-A49C-421A-83E9-373DD57A5D27}"/>
              </a:ext>
            </a:extLst>
          </p:cNvPr>
          <p:cNvSpPr>
            <a:spLocks noGrp="1"/>
          </p:cNvSpPr>
          <p:nvPr>
            <p:ph type="title"/>
          </p:nvPr>
        </p:nvSpPr>
        <p:spPr>
          <a:xfrm>
            <a:off x="677334" y="609600"/>
            <a:ext cx="8596668" cy="389206"/>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0A74023C-430D-4E3E-A50E-86307037EDA5}"/>
              </a:ext>
            </a:extLst>
          </p:cNvPr>
          <p:cNvSpPr>
            <a:spLocks noGrp="1"/>
          </p:cNvSpPr>
          <p:nvPr>
            <p:ph idx="1"/>
          </p:nvPr>
        </p:nvSpPr>
        <p:spPr>
          <a:xfrm>
            <a:off x="677334" y="1209822"/>
            <a:ext cx="8596668" cy="5486399"/>
          </a:xfrm>
        </p:spPr>
        <p:txBody>
          <a:bodyPr>
            <a:normAutofit lnSpcReduction="10000"/>
          </a:bodyPr>
          <a:lstStyle/>
          <a:p>
            <a:pPr>
              <a:buClr>
                <a:srgbClr val="7030A0"/>
              </a:buClr>
              <a:buSzPct val="158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-la mise en cause du matériel hospitalier :</a:t>
            </a:r>
          </a:p>
          <a:p>
            <a:r>
              <a:rPr lang="fr-FR" b="1" dirty="0">
                <a:solidFill>
                  <a:schemeClr val="tx1"/>
                </a:solidFill>
                <a:effectLst>
                  <a:outerShdw blurRad="38100" dist="38100" dir="2700000" algn="tl">
                    <a:srgbClr val="000000">
                      <a:alpha val="43137"/>
                    </a:srgbClr>
                  </a:outerShdw>
                </a:effectLst>
              </a:rPr>
              <a:t>En principe, </a:t>
            </a:r>
            <a:r>
              <a:rPr lang="fr-FR" b="1" dirty="0">
                <a:solidFill>
                  <a:schemeClr val="tx1"/>
                </a:solidFill>
                <a:effectLst>
                  <a:outerShdw blurRad="38100" dist="38100" dir="2700000" algn="tl">
                    <a:srgbClr val="000000">
                      <a:alpha val="43137"/>
                    </a:srgbClr>
                  </a:outerShdw>
                </a:effectLst>
                <a:highlight>
                  <a:srgbClr val="FFFF00"/>
                </a:highlight>
              </a:rPr>
              <a:t>l'hôpital doit prendre toutes les précautions nécessaires pour garantir au patient la fiabilité du matériel utilisé</a:t>
            </a:r>
            <a:r>
              <a:rPr lang="fr-FR" b="1" dirty="0">
                <a:solidFill>
                  <a:schemeClr val="tx1"/>
                </a:solidFill>
                <a:effectLst>
                  <a:outerShdw blurRad="38100" dist="38100" dir="2700000" algn="tl">
                    <a:srgbClr val="000000">
                      <a:alpha val="43137"/>
                    </a:srgbClr>
                  </a:outerShdw>
                </a:effectLst>
              </a:rPr>
              <a:t>. C'est ainsi, est considéré comme faute :</a:t>
            </a:r>
          </a:p>
          <a:p>
            <a:pPr>
              <a:buClr>
                <a:srgbClr val="FF0000"/>
              </a:buClr>
              <a:buSzPct val="138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-le </a:t>
            </a:r>
            <a:r>
              <a:rPr lang="fr-FR" b="1" dirty="0">
                <a:solidFill>
                  <a:srgbClr val="FF0000"/>
                </a:solidFill>
                <a:effectLst>
                  <a:outerShdw blurRad="38100" dist="38100" dir="2700000" algn="tl">
                    <a:srgbClr val="000000">
                      <a:alpha val="43137"/>
                    </a:srgbClr>
                  </a:outerShdw>
                </a:effectLst>
              </a:rPr>
              <a:t>mauvais éclairage d'un champ opératoire </a:t>
            </a:r>
            <a:endParaRPr lang="fr-FR" b="1" dirty="0">
              <a:solidFill>
                <a:schemeClr val="tx1"/>
              </a:solidFill>
              <a:effectLst>
                <a:outerShdw blurRad="38100" dist="38100" dir="2700000" algn="tl">
                  <a:srgbClr val="000000">
                    <a:alpha val="43137"/>
                  </a:srgbClr>
                </a:outerShdw>
              </a:effectLst>
            </a:endParaRPr>
          </a:p>
          <a:p>
            <a:pPr>
              <a:buClr>
                <a:srgbClr val="FF0000"/>
              </a:buClr>
              <a:buSzPct val="138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-le </a:t>
            </a:r>
            <a:r>
              <a:rPr lang="fr-FR" b="1" dirty="0">
                <a:solidFill>
                  <a:srgbClr val="FF0000"/>
                </a:solidFill>
                <a:effectLst>
                  <a:outerShdw blurRad="38100" dist="38100" dir="2700000" algn="tl">
                    <a:srgbClr val="000000">
                      <a:alpha val="43137"/>
                    </a:srgbClr>
                  </a:outerShdw>
                </a:effectLst>
              </a:rPr>
              <a:t>placement d 'un jeune enfant atteint de troubles cérébraux </a:t>
            </a:r>
            <a:r>
              <a:rPr lang="fr-FR" b="1" dirty="0">
                <a:solidFill>
                  <a:schemeClr val="tx1"/>
                </a:solidFill>
                <a:effectLst>
                  <a:outerShdw blurRad="38100" dist="38100" dir="2700000" algn="tl">
                    <a:srgbClr val="000000">
                      <a:alpha val="43137"/>
                    </a:srgbClr>
                  </a:outerShdw>
                </a:effectLst>
              </a:rPr>
              <a:t>dans </a:t>
            </a:r>
            <a:r>
              <a:rPr lang="fr-FR" b="1" dirty="0">
                <a:solidFill>
                  <a:srgbClr val="FF0000"/>
                </a:solidFill>
                <a:effectLst>
                  <a:outerShdw blurRad="38100" dist="38100" dir="2700000" algn="tl">
                    <a:srgbClr val="000000">
                      <a:alpha val="43137"/>
                    </a:srgbClr>
                  </a:outerShdw>
                </a:effectLst>
              </a:rPr>
              <a:t>un lit ordinaire et non dans un lit parc </a:t>
            </a:r>
          </a:p>
          <a:p>
            <a:r>
              <a:rPr lang="fr-FR" b="1" dirty="0">
                <a:solidFill>
                  <a:schemeClr val="tx1"/>
                </a:solidFill>
                <a:effectLst>
                  <a:outerShdw blurRad="38100" dist="38100" dir="2700000" algn="tl">
                    <a:srgbClr val="000000">
                      <a:alpha val="43137"/>
                    </a:srgbClr>
                  </a:outerShdw>
                </a:effectLst>
              </a:rPr>
              <a:t>Ceci dit, </a:t>
            </a:r>
            <a:r>
              <a:rPr lang="fr-FR" b="1" dirty="0">
                <a:solidFill>
                  <a:schemeClr val="tx1"/>
                </a:solidFill>
                <a:effectLst>
                  <a:outerShdw blurRad="38100" dist="38100" dir="2700000" algn="tl">
                    <a:srgbClr val="000000">
                      <a:alpha val="43137"/>
                    </a:srgbClr>
                  </a:outerShdw>
                </a:effectLst>
                <a:highlight>
                  <a:srgbClr val="FFFF00"/>
                </a:highlight>
              </a:rPr>
              <a:t>la jurisprudence marocaine semble </a:t>
            </a:r>
            <a:r>
              <a:rPr lang="fr-FR" b="1" dirty="0">
                <a:solidFill>
                  <a:schemeClr val="tx1"/>
                </a:solidFill>
                <a:effectLst>
                  <a:outerShdw blurRad="38100" dist="38100" dir="2700000" algn="tl">
                    <a:srgbClr val="000000">
                      <a:alpha val="43137"/>
                    </a:srgbClr>
                  </a:outerShdw>
                </a:effectLst>
              </a:rPr>
              <a:t>opérer </a:t>
            </a:r>
            <a:r>
              <a:rPr lang="fr-FR" b="1" dirty="0">
                <a:solidFill>
                  <a:srgbClr val="FF0000"/>
                </a:solidFill>
                <a:effectLst>
                  <a:outerShdw blurRad="38100" dist="38100" dir="2700000" algn="tl">
                    <a:srgbClr val="000000">
                      <a:alpha val="43137"/>
                    </a:srgbClr>
                  </a:outerShdw>
                </a:effectLst>
                <a:highlight>
                  <a:srgbClr val="FFFF00"/>
                </a:highlight>
              </a:rPr>
              <a:t>la distinction entre la </a:t>
            </a:r>
            <a:r>
              <a:rPr lang="fr-FR" b="1" i="1" u="sng" dirty="0">
                <a:solidFill>
                  <a:srgbClr val="FF0000"/>
                </a:solidFill>
                <a:effectLst>
                  <a:outerShdw blurRad="38100" dist="38100" dir="2700000" algn="tl">
                    <a:srgbClr val="000000">
                      <a:alpha val="43137"/>
                    </a:srgbClr>
                  </a:outerShdw>
                </a:effectLst>
                <a:highlight>
                  <a:srgbClr val="FFFF00"/>
                </a:highlight>
              </a:rPr>
              <a:t>faute simple et la faute lourde</a:t>
            </a:r>
            <a:r>
              <a:rPr lang="fr-FR" b="1" i="1" u="sng" dirty="0">
                <a:solidFill>
                  <a:schemeClr val="tx1"/>
                </a:solidFill>
                <a:effectLst>
                  <a:outerShdw blurRad="38100" dist="38100" dir="2700000" algn="tl">
                    <a:srgbClr val="000000">
                      <a:alpha val="43137"/>
                    </a:srgbClr>
                  </a:outerShdw>
                </a:effectLst>
              </a:rPr>
              <a:t>. </a:t>
            </a:r>
          </a:p>
          <a:p>
            <a:r>
              <a:rPr lang="fr-FR" b="1" dirty="0">
                <a:solidFill>
                  <a:schemeClr val="tx1"/>
                </a:solidFill>
                <a:effectLst>
                  <a:outerShdw blurRad="38100" dist="38100" dir="2700000" algn="tl">
                    <a:srgbClr val="000000">
                      <a:alpha val="43137"/>
                    </a:srgbClr>
                  </a:outerShdw>
                </a:effectLst>
              </a:rPr>
              <a:t>Déjà </a:t>
            </a:r>
            <a:r>
              <a:rPr lang="fr-FR" b="1" dirty="0">
                <a:solidFill>
                  <a:srgbClr val="FF0000"/>
                </a:solidFill>
                <a:effectLst>
                  <a:outerShdw blurRad="38100" dist="38100" dir="2700000" algn="tl">
                    <a:srgbClr val="000000">
                      <a:alpha val="43137"/>
                    </a:srgbClr>
                  </a:outerShdw>
                </a:effectLst>
              </a:rPr>
              <a:t>une ancienne décision du tribunal de première instance de Casablanca a relevé l'existence </a:t>
            </a:r>
            <a:r>
              <a:rPr lang="fr-FR" b="1" dirty="0">
                <a:solidFill>
                  <a:srgbClr val="FF0000"/>
                </a:solidFill>
                <a:effectLst>
                  <a:outerShdw blurRad="38100" dist="38100" dir="2700000" algn="tl">
                    <a:srgbClr val="000000">
                      <a:alpha val="43137"/>
                    </a:srgbClr>
                  </a:outerShdw>
                </a:effectLst>
                <a:highlight>
                  <a:srgbClr val="FFFF00"/>
                </a:highlight>
              </a:rPr>
              <a:t>d' une " erreur grave</a:t>
            </a:r>
            <a:r>
              <a:rPr lang="fr-FR" b="1" dirty="0">
                <a:solidFill>
                  <a:srgbClr val="FF0000"/>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rPr>
              <a:t>pour condamner la direction de la santé et de l' hygiène publique. </a:t>
            </a:r>
          </a:p>
          <a:p>
            <a:r>
              <a:rPr lang="fr-FR" b="1" dirty="0">
                <a:solidFill>
                  <a:schemeClr val="tx1"/>
                </a:solidFill>
                <a:effectLst>
                  <a:outerShdw blurRad="38100" dist="38100" dir="2700000" algn="tl">
                    <a:srgbClr val="000000">
                      <a:alpha val="43137"/>
                    </a:srgbClr>
                  </a:outerShdw>
                </a:effectLst>
              </a:rPr>
              <a:t>Dans une autre espèce, </a:t>
            </a:r>
            <a:r>
              <a:rPr lang="fr-FR" b="1" dirty="0">
                <a:solidFill>
                  <a:schemeClr val="tx1"/>
                </a:solidFill>
                <a:effectLst>
                  <a:outerShdw blurRad="38100" dist="38100" dir="2700000" algn="tl">
                    <a:srgbClr val="000000">
                      <a:alpha val="43137"/>
                    </a:srgbClr>
                  </a:outerShdw>
                </a:effectLst>
                <a:highlight>
                  <a:srgbClr val="FFFF00"/>
                </a:highlight>
              </a:rPr>
              <a:t>le tribunal de première instance de Rabat </a:t>
            </a:r>
            <a:r>
              <a:rPr lang="fr-FR" b="1" dirty="0">
                <a:solidFill>
                  <a:schemeClr val="tx1"/>
                </a:solidFill>
                <a:effectLst>
                  <a:outerShdw blurRad="38100" dist="38100" dir="2700000" algn="tl">
                    <a:srgbClr val="000000">
                      <a:alpha val="43137"/>
                    </a:srgbClr>
                  </a:outerShdw>
                </a:effectLst>
              </a:rPr>
              <a:t>a considéré que :</a:t>
            </a:r>
          </a:p>
          <a:p>
            <a:pPr algn="just"/>
            <a:r>
              <a:rPr lang="fr-FR" b="1" dirty="0">
                <a:solidFill>
                  <a:schemeClr val="tx1"/>
                </a:solidFill>
                <a:effectLst>
                  <a:outerShdw blurRad="38100" dist="38100" dir="2700000" algn="tl">
                    <a:srgbClr val="000000">
                      <a:alpha val="43137"/>
                    </a:srgbClr>
                  </a:outerShdw>
                </a:effectLst>
              </a:rPr>
              <a:t>«l 'ablation </a:t>
            </a:r>
            <a:r>
              <a:rPr lang="fr-FR" b="1" dirty="0">
                <a:solidFill>
                  <a:schemeClr val="tx1"/>
                </a:solidFill>
                <a:effectLst>
                  <a:outerShdw blurRad="38100" dist="38100" dir="2700000" algn="tl">
                    <a:srgbClr val="000000">
                      <a:alpha val="43137"/>
                    </a:srgbClr>
                  </a:outerShdw>
                </a:effectLst>
                <a:highlight>
                  <a:srgbClr val="FFFF00"/>
                </a:highlight>
              </a:rPr>
              <a:t>d'un sein cancéreux </a:t>
            </a:r>
            <a:r>
              <a:rPr lang="fr-FR" b="1" dirty="0">
                <a:solidFill>
                  <a:schemeClr val="tx1"/>
                </a:solidFill>
                <a:effectLst>
                  <a:outerShdw blurRad="38100" dist="38100" dir="2700000" algn="tl">
                    <a:srgbClr val="000000">
                      <a:alpha val="43137"/>
                    </a:srgbClr>
                  </a:outerShdw>
                </a:effectLst>
              </a:rPr>
              <a:t>d 'une jeune patiente par une équipe chirurgicale </a:t>
            </a:r>
            <a:r>
              <a:rPr lang="fr-FR" b="1" dirty="0">
                <a:solidFill>
                  <a:srgbClr val="FF0000"/>
                </a:solidFill>
                <a:effectLst>
                  <a:outerShdw blurRad="38100" dist="38100" dir="2700000" algn="tl">
                    <a:srgbClr val="000000">
                      <a:alpha val="43137"/>
                    </a:srgbClr>
                  </a:outerShdw>
                </a:effectLst>
                <a:highlight>
                  <a:srgbClr val="FFFF00"/>
                </a:highlight>
              </a:rPr>
              <a:t>suite à des analyses faussement effectuées </a:t>
            </a:r>
            <a:r>
              <a:rPr lang="fr-FR" b="1" dirty="0">
                <a:solidFill>
                  <a:schemeClr val="tx1"/>
                </a:solidFill>
                <a:effectLst>
                  <a:outerShdw blurRad="38100" dist="38100" dir="2700000" algn="tl">
                    <a:srgbClr val="000000">
                      <a:alpha val="43137"/>
                    </a:srgbClr>
                  </a:outerShdw>
                </a:effectLst>
              </a:rPr>
              <a:t>par le service des </a:t>
            </a:r>
            <a:r>
              <a:rPr lang="fr-FR" b="1" dirty="0">
                <a:solidFill>
                  <a:srgbClr val="FF0000"/>
                </a:solidFill>
                <a:effectLst>
                  <a:outerShdw blurRad="38100" dist="38100" dir="2700000" algn="tl">
                    <a:srgbClr val="000000">
                      <a:alpha val="43137"/>
                    </a:srgbClr>
                  </a:outerShdw>
                </a:effectLst>
                <a:highlight>
                  <a:srgbClr val="FFFF00"/>
                </a:highlight>
              </a:rPr>
              <a:t>analyses de l'hôpital constitue une faute lourde </a:t>
            </a:r>
            <a:r>
              <a:rPr lang="fr-FR" b="1" dirty="0">
                <a:solidFill>
                  <a:schemeClr val="tx1"/>
                </a:solidFill>
                <a:effectLst>
                  <a:outerShdw blurRad="38100" dist="38100" dir="2700000" algn="tl">
                    <a:srgbClr val="000000">
                      <a:alpha val="43137"/>
                    </a:srgbClr>
                  </a:outerShdw>
                </a:effectLst>
              </a:rPr>
              <a:t>de nature à engager la responsabilité de l'Etat .»</a:t>
            </a:r>
          </a:p>
        </p:txBody>
      </p:sp>
    </p:spTree>
    <p:extLst>
      <p:ext uri="{BB962C8B-B14F-4D97-AF65-F5344CB8AC3E}">
        <p14:creationId xmlns:p14="http://schemas.microsoft.com/office/powerpoint/2010/main" val="1072244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B38A28-28EB-4986-8DFE-EB297D6A2830}"/>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1752E75B-97BA-4AC2-80F3-FB5DDDB3F6A7}"/>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Par ailleurs, </a:t>
            </a:r>
            <a:r>
              <a:rPr lang="fr-FR" b="1" dirty="0">
                <a:solidFill>
                  <a:schemeClr val="tx1"/>
                </a:solidFill>
                <a:effectLst>
                  <a:outerShdw blurRad="38100" dist="38100" dir="2700000" algn="tl">
                    <a:srgbClr val="000000">
                      <a:alpha val="43137"/>
                    </a:srgbClr>
                  </a:outerShdw>
                </a:effectLst>
                <a:highlight>
                  <a:srgbClr val="FFFF00"/>
                </a:highlight>
              </a:rPr>
              <a:t>le tribunal de première instance de Rabat a décidé que constitue </a:t>
            </a:r>
            <a:r>
              <a:rPr lang="fr-FR" b="1" dirty="0">
                <a:solidFill>
                  <a:srgbClr val="FF0000"/>
                </a:solidFill>
                <a:effectLst>
                  <a:outerShdw blurRad="38100" dist="38100" dir="2700000" algn="tl">
                    <a:srgbClr val="000000">
                      <a:alpha val="43137"/>
                    </a:srgbClr>
                  </a:outerShdw>
                </a:effectLst>
                <a:highlight>
                  <a:srgbClr val="FFFF00"/>
                </a:highlight>
              </a:rPr>
              <a:t>une faute simple </a:t>
            </a:r>
            <a:r>
              <a:rPr lang="fr-FR" b="1" dirty="0">
                <a:solidFill>
                  <a:schemeClr val="tx1"/>
                </a:solidFill>
                <a:effectLst>
                  <a:outerShdw blurRad="38100" dist="38100" dir="2700000" algn="tl">
                    <a:srgbClr val="000000">
                      <a:alpha val="43137"/>
                    </a:srgbClr>
                  </a:outerShdw>
                </a:effectLst>
                <a:highlight>
                  <a:srgbClr val="FFFF00"/>
                </a:highlight>
              </a:rPr>
              <a:t>de service le défaut de surveillance ayant permis à une patiente dans un asile psychiatrique de s'immoler par le feu</a:t>
            </a:r>
          </a:p>
        </p:txBody>
      </p:sp>
    </p:spTree>
    <p:extLst>
      <p:ext uri="{BB962C8B-B14F-4D97-AF65-F5344CB8AC3E}">
        <p14:creationId xmlns:p14="http://schemas.microsoft.com/office/powerpoint/2010/main" val="35994801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49D24B-2FA1-475E-9595-90519416635A}"/>
              </a:ext>
            </a:extLst>
          </p:cNvPr>
          <p:cNvSpPr>
            <a:spLocks noGrp="1"/>
          </p:cNvSpPr>
          <p:nvPr>
            <p:ph type="title"/>
          </p:nvPr>
        </p:nvSpPr>
        <p:spPr>
          <a:xfrm>
            <a:off x="677334" y="609600"/>
            <a:ext cx="8596668" cy="670560"/>
          </a:xfrm>
        </p:spPr>
        <p:txBody>
          <a:bodyPr>
            <a:normAutofit/>
          </a:bodyPr>
          <a:lstStyle/>
          <a:p>
            <a:r>
              <a:rPr lang="fr-FR" sz="2400" b="1" dirty="0">
                <a:solidFill>
                  <a:schemeClr val="tx1"/>
                </a:solidFill>
                <a:effectLst>
                  <a:outerShdw blurRad="38100" dist="38100" dir="2700000" algn="tl">
                    <a:srgbClr val="000000">
                      <a:alpha val="43137"/>
                    </a:srgbClr>
                  </a:outerShdw>
                </a:effectLst>
                <a:highlight>
                  <a:srgbClr val="FFFF00"/>
                </a:highlight>
              </a:rPr>
              <a:t>la responsabilité administrative sans faute (pour risque).</a:t>
            </a:r>
          </a:p>
        </p:txBody>
      </p:sp>
      <p:sp>
        <p:nvSpPr>
          <p:cNvPr id="3" name="Espace réservé du contenu 2">
            <a:extLst>
              <a:ext uri="{FF2B5EF4-FFF2-40B4-BE49-F238E27FC236}">
                <a16:creationId xmlns:a16="http://schemas.microsoft.com/office/drawing/2014/main" id="{37AEF8C5-09EB-4BC2-B387-C56F4FFB7C68}"/>
              </a:ext>
            </a:extLst>
          </p:cNvPr>
          <p:cNvSpPr>
            <a:spLocks noGrp="1"/>
          </p:cNvSpPr>
          <p:nvPr>
            <p:ph idx="1"/>
          </p:nvPr>
        </p:nvSpPr>
        <p:spPr>
          <a:xfrm>
            <a:off x="677334" y="1280161"/>
            <a:ext cx="8596668" cy="4761202"/>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Dans </a:t>
            </a:r>
            <a:r>
              <a:rPr lang="fr-FR" b="1" dirty="0">
                <a:solidFill>
                  <a:schemeClr val="tx1"/>
                </a:solidFill>
                <a:effectLst>
                  <a:outerShdw blurRad="38100" dist="38100" dir="2700000" algn="tl">
                    <a:srgbClr val="000000">
                      <a:alpha val="43137"/>
                    </a:srgbClr>
                  </a:outerShdw>
                </a:effectLst>
                <a:highlight>
                  <a:srgbClr val="00FFFF"/>
                </a:highlight>
              </a:rPr>
              <a:t>deux décisions anciennes</a:t>
            </a:r>
            <a:r>
              <a:rPr lang="fr-FR" b="1" dirty="0">
                <a:solidFill>
                  <a:schemeClr val="tx1"/>
                </a:solidFill>
                <a:effectLst>
                  <a:outerShdw blurRad="38100" dist="38100" dir="2700000" algn="tl">
                    <a:srgbClr val="000000">
                      <a:alpha val="43137"/>
                    </a:srgbClr>
                  </a:outerShdw>
                </a:effectLst>
              </a:rPr>
              <a:t>, les juridictions marocaines ont </a:t>
            </a:r>
            <a:r>
              <a:rPr lang="fr-FR" b="1" dirty="0">
                <a:solidFill>
                  <a:schemeClr val="tx1"/>
                </a:solidFill>
                <a:effectLst>
                  <a:outerShdw blurRad="38100" dist="38100" dir="2700000" algn="tl">
                    <a:srgbClr val="000000">
                      <a:alpha val="43137"/>
                    </a:srgbClr>
                  </a:outerShdw>
                </a:effectLst>
                <a:highlight>
                  <a:srgbClr val="00FFFF"/>
                </a:highlight>
              </a:rPr>
              <a:t>admis la responsabilité sans faute du service public hospitalier :</a:t>
            </a:r>
          </a:p>
          <a:p>
            <a:pPr algn="just">
              <a:buClr>
                <a:srgbClr val="C00000"/>
              </a:buClr>
              <a:buSzPct val="167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-Dans la première espèce </a:t>
            </a:r>
            <a:r>
              <a:rPr lang="fr-FR" b="1" dirty="0">
                <a:solidFill>
                  <a:schemeClr val="tx1"/>
                </a:solidFill>
                <a:effectLst>
                  <a:outerShdw blurRad="38100" dist="38100" dir="2700000" algn="tl">
                    <a:srgbClr val="000000">
                      <a:alpha val="43137"/>
                    </a:srgbClr>
                  </a:outerShdw>
                </a:effectLst>
                <a:highlight>
                  <a:srgbClr val="00FF00"/>
                </a:highlight>
              </a:rPr>
              <a:t>(arrêt </a:t>
            </a:r>
            <a:r>
              <a:rPr lang="fr-FR" b="1" dirty="0" err="1">
                <a:solidFill>
                  <a:schemeClr val="tx1"/>
                </a:solidFill>
                <a:effectLst>
                  <a:outerShdw blurRad="38100" dist="38100" dir="2700000" algn="tl">
                    <a:srgbClr val="000000">
                      <a:alpha val="43137"/>
                    </a:srgbClr>
                  </a:outerShdw>
                </a:effectLst>
                <a:highlight>
                  <a:srgbClr val="00FF00"/>
                </a:highlight>
              </a:rPr>
              <a:t>Pasquis</a:t>
            </a:r>
            <a:r>
              <a:rPr lang="fr-FR" b="1" dirty="0">
                <a:solidFill>
                  <a:schemeClr val="tx1"/>
                </a:solidFill>
                <a:effectLst>
                  <a:outerShdw blurRad="38100" dist="38100" dir="2700000" algn="tl">
                    <a:srgbClr val="000000">
                      <a:alpha val="43137"/>
                    </a:srgbClr>
                  </a:outerShdw>
                </a:effectLst>
              </a:rPr>
              <a:t>), il s'agit d</a:t>
            </a:r>
            <a:r>
              <a:rPr lang="fr-FR" b="1" dirty="0">
                <a:solidFill>
                  <a:schemeClr val="tx1"/>
                </a:solidFill>
                <a:effectLst>
                  <a:outerShdw blurRad="38100" dist="38100" dir="2700000" algn="tl">
                    <a:srgbClr val="000000">
                      <a:alpha val="43137"/>
                    </a:srgbClr>
                  </a:outerShdw>
                </a:effectLst>
                <a:highlight>
                  <a:srgbClr val="00FF00"/>
                </a:highlight>
              </a:rPr>
              <a:t>'un traitement médical dangereux qui a été administré à un malade et dont les conséquences ont été dangereuses. </a:t>
            </a:r>
          </a:p>
          <a:p>
            <a:pPr algn="just">
              <a:buClr>
                <a:srgbClr val="C00000"/>
              </a:buClr>
              <a:buSzPct val="167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En effet, </a:t>
            </a:r>
            <a:r>
              <a:rPr lang="fr-FR" b="1" dirty="0">
                <a:solidFill>
                  <a:schemeClr val="tx1"/>
                </a:solidFill>
                <a:effectLst>
                  <a:outerShdw blurRad="38100" dist="38100" dir="2700000" algn="tl">
                    <a:srgbClr val="000000">
                      <a:alpha val="43137"/>
                    </a:srgbClr>
                  </a:outerShdw>
                </a:effectLst>
                <a:highlight>
                  <a:srgbClr val="00FF00"/>
                </a:highlight>
              </a:rPr>
              <a:t>le 14 janvier 1940 la cour d'appel de Rabat </a:t>
            </a:r>
            <a:r>
              <a:rPr lang="fr-FR" b="1" dirty="0">
                <a:solidFill>
                  <a:schemeClr val="tx1"/>
                </a:solidFill>
                <a:effectLst>
                  <a:outerShdw blurRad="38100" dist="38100" dir="2700000" algn="tl">
                    <a:srgbClr val="000000">
                      <a:alpha val="43137"/>
                    </a:srgbClr>
                  </a:outerShdw>
                </a:effectLst>
              </a:rPr>
              <a:t>a décidé en particulier </a:t>
            </a:r>
            <a:r>
              <a:rPr lang="fr-FR" b="1" dirty="0">
                <a:solidFill>
                  <a:srgbClr val="FF0000"/>
                </a:solidFill>
                <a:effectLst>
                  <a:outerShdw blurRad="38100" dist="38100" dir="2700000" algn="tl">
                    <a:srgbClr val="000000">
                      <a:alpha val="43137"/>
                    </a:srgbClr>
                  </a:outerShdw>
                </a:effectLst>
              </a:rPr>
              <a:t>que si un traitement constitue </a:t>
            </a:r>
            <a:r>
              <a:rPr lang="fr-FR" b="1" dirty="0">
                <a:solidFill>
                  <a:srgbClr val="FF0000"/>
                </a:solidFill>
                <a:effectLst>
                  <a:outerShdw blurRad="38100" dist="38100" dir="2700000" algn="tl">
                    <a:srgbClr val="000000">
                      <a:alpha val="43137"/>
                    </a:srgbClr>
                  </a:outerShdw>
                </a:effectLst>
                <a:highlight>
                  <a:srgbClr val="FFFF00"/>
                </a:highlight>
              </a:rPr>
              <a:t>un risque grave</a:t>
            </a:r>
            <a:r>
              <a:rPr lang="fr-FR" b="1" dirty="0">
                <a:solidFill>
                  <a:schemeClr val="tx1"/>
                </a:solidFill>
                <a:effectLst>
                  <a:outerShdw blurRad="38100" dist="38100" dir="2700000" algn="tl">
                    <a:srgbClr val="000000">
                      <a:alpha val="43137"/>
                    </a:srgbClr>
                  </a:outerShdw>
                </a:effectLst>
                <a:highlight>
                  <a:srgbClr val="FFFF00"/>
                </a:highlight>
              </a:rPr>
              <a:t>, le malade ne doit pas être seul à en supporter la charge</a:t>
            </a:r>
            <a:r>
              <a:rPr lang="fr-FR" b="1" dirty="0">
                <a:solidFill>
                  <a:schemeClr val="tx1"/>
                </a:solidFill>
                <a:effectLst>
                  <a:outerShdw blurRad="38100" dist="38100" dir="2700000" algn="tl">
                    <a:srgbClr val="000000">
                      <a:alpha val="43137"/>
                    </a:srgbClr>
                  </a:outerShdw>
                </a:effectLst>
              </a:rPr>
              <a:t>, mais </a:t>
            </a:r>
            <a:r>
              <a:rPr lang="fr-FR" b="1" dirty="0">
                <a:solidFill>
                  <a:schemeClr val="tx1"/>
                </a:solidFill>
                <a:effectLst>
                  <a:outerShdw blurRad="38100" dist="38100" dir="2700000" algn="tl">
                    <a:srgbClr val="000000">
                      <a:alpha val="43137"/>
                    </a:srgbClr>
                  </a:outerShdw>
                </a:effectLst>
                <a:highlight>
                  <a:srgbClr val="FFFF00"/>
                </a:highlight>
              </a:rPr>
              <a:t>doit le partager avec le service qui en fait une malencontreuse expérimentation</a:t>
            </a:r>
            <a:r>
              <a:rPr lang="fr-FR" b="1" dirty="0">
                <a:solidFill>
                  <a:schemeClr val="tx1"/>
                </a:solidFill>
                <a:effectLst>
                  <a:outerShdw blurRad="38100" dist="38100" dir="2700000" algn="tl">
                    <a:srgbClr val="000000">
                      <a:alpha val="43137"/>
                    </a:srgbClr>
                  </a:outerShdw>
                </a:effectLst>
              </a:rPr>
              <a:t>. </a:t>
            </a:r>
          </a:p>
          <a:p>
            <a:pPr algn="just">
              <a:buClr>
                <a:srgbClr val="C00000"/>
              </a:buClr>
              <a:buSzPct val="167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En </a:t>
            </a:r>
            <a:r>
              <a:rPr lang="fr-FR" b="1" dirty="0">
                <a:solidFill>
                  <a:srgbClr val="FF0000"/>
                </a:solidFill>
                <a:effectLst>
                  <a:outerShdw blurRad="38100" dist="38100" dir="2700000" algn="tl">
                    <a:srgbClr val="000000">
                      <a:alpha val="43137"/>
                    </a:srgbClr>
                  </a:outerShdw>
                </a:effectLst>
                <a:highlight>
                  <a:srgbClr val="FFFF00"/>
                </a:highlight>
              </a:rPr>
              <a:t>se référant à l'article 79 du D.O.C, </a:t>
            </a:r>
            <a:r>
              <a:rPr lang="fr-FR" b="1" dirty="0">
                <a:solidFill>
                  <a:schemeClr val="tx1"/>
                </a:solidFill>
                <a:effectLst>
                  <a:outerShdw blurRad="38100" dist="38100" dir="2700000" algn="tl">
                    <a:srgbClr val="000000">
                      <a:alpha val="43137"/>
                    </a:srgbClr>
                  </a:outerShdw>
                </a:effectLst>
              </a:rPr>
              <a:t>la cour avait retenue </a:t>
            </a:r>
            <a:r>
              <a:rPr lang="fr-FR" b="1" dirty="0">
                <a:solidFill>
                  <a:srgbClr val="FF0000"/>
                </a:solidFill>
                <a:effectLst>
                  <a:outerShdw blurRad="38100" dist="38100" dir="2700000" algn="tl">
                    <a:srgbClr val="000000">
                      <a:alpha val="43137"/>
                    </a:srgbClr>
                  </a:outerShdw>
                </a:effectLst>
              </a:rPr>
              <a:t>" la théorie plus large de responsabilité objective du service </a:t>
            </a:r>
            <a:r>
              <a:rPr lang="fr-FR" b="1" dirty="0">
                <a:solidFill>
                  <a:schemeClr val="tx1"/>
                </a:solidFill>
                <a:effectLst>
                  <a:outerShdw blurRad="38100" dist="38100" dir="2700000" algn="tl">
                    <a:srgbClr val="000000">
                      <a:alpha val="43137"/>
                    </a:srgbClr>
                  </a:outerShdw>
                </a:effectLst>
              </a:rPr>
              <a:t>(</a:t>
            </a:r>
            <a:r>
              <a:rPr lang="fr-FR" b="1" dirty="0">
                <a:solidFill>
                  <a:srgbClr val="FF0000"/>
                </a:solidFill>
                <a:effectLst>
                  <a:outerShdw blurRad="38100" dist="38100" dir="2700000" algn="tl">
                    <a:srgbClr val="000000">
                      <a:alpha val="43137"/>
                    </a:srgbClr>
                  </a:outerShdw>
                </a:effectLst>
                <a:highlight>
                  <a:srgbClr val="FFFF00"/>
                </a:highlight>
              </a:rPr>
              <a:t>à base de risque</a:t>
            </a:r>
            <a:r>
              <a:rPr lang="fr-FR" b="1" dirty="0">
                <a:solidFill>
                  <a:schemeClr val="tx1"/>
                </a:solidFill>
                <a:effectLst>
                  <a:outerShdw blurRad="38100" dist="38100" dir="2700000" algn="tl">
                    <a:srgbClr val="000000">
                      <a:alpha val="43137"/>
                    </a:srgbClr>
                  </a:outerShdw>
                </a:effectLst>
              </a:rPr>
              <a:t>), engagée par l'accident et </a:t>
            </a:r>
            <a:r>
              <a:rPr lang="fr-FR" b="1" dirty="0">
                <a:solidFill>
                  <a:srgbClr val="FF0000"/>
                </a:solidFill>
                <a:effectLst>
                  <a:outerShdw blurRad="38100" dist="38100" dir="2700000" algn="tl">
                    <a:srgbClr val="000000">
                      <a:alpha val="43137"/>
                    </a:srgbClr>
                  </a:outerShdw>
                </a:effectLst>
                <a:highlight>
                  <a:srgbClr val="FFFF00"/>
                </a:highlight>
              </a:rPr>
              <a:t>de l'obligation supérieure de l'Etat de payer aux victimes une indemnité compensatoire</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856407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649D27-8490-47E5-AEF0-55286857080B}"/>
              </a:ext>
            </a:extLst>
          </p:cNvPr>
          <p:cNvSpPr>
            <a:spLocks noGrp="1"/>
          </p:cNvSpPr>
          <p:nvPr>
            <p:ph type="title"/>
          </p:nvPr>
        </p:nvSpPr>
        <p:spPr>
          <a:xfrm>
            <a:off x="677334" y="609600"/>
            <a:ext cx="8596668" cy="20703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CFB46554-1A5C-4F54-8097-9F7B8DBFBD53}"/>
              </a:ext>
            </a:extLst>
          </p:cNvPr>
          <p:cNvSpPr>
            <a:spLocks noGrp="1"/>
          </p:cNvSpPr>
          <p:nvPr>
            <p:ph idx="1"/>
          </p:nvPr>
        </p:nvSpPr>
        <p:spPr>
          <a:xfrm>
            <a:off x="677334" y="1097281"/>
            <a:ext cx="8596668" cy="4944082"/>
          </a:xfrm>
        </p:spPr>
        <p:txBody>
          <a:bodyPr>
            <a:normAutofit/>
          </a:bodyPr>
          <a:lstStyle/>
          <a:p>
            <a:pPr algn="just"/>
            <a:r>
              <a:rPr lang="fr-FR" dirty="0"/>
              <a:t>-</a:t>
            </a:r>
            <a:r>
              <a:rPr lang="fr-FR" b="1" dirty="0">
                <a:solidFill>
                  <a:schemeClr val="tx1"/>
                </a:solidFill>
                <a:effectLst>
                  <a:outerShdw blurRad="38100" dist="38100" dir="2700000" algn="tl">
                    <a:srgbClr val="000000">
                      <a:alpha val="43137"/>
                    </a:srgbClr>
                  </a:outerShdw>
                </a:effectLst>
              </a:rPr>
              <a:t>Dans une seconde affaire </a:t>
            </a:r>
            <a:r>
              <a:rPr lang="fr-FR" b="1" dirty="0">
                <a:solidFill>
                  <a:schemeClr val="tx1"/>
                </a:solidFill>
                <a:effectLst>
                  <a:outerShdw blurRad="38100" dist="38100" dir="2700000" algn="tl">
                    <a:srgbClr val="000000">
                      <a:alpha val="43137"/>
                    </a:srgbClr>
                  </a:outerShdw>
                </a:effectLst>
                <a:highlight>
                  <a:srgbClr val="FFFF00"/>
                </a:highlight>
              </a:rPr>
              <a:t>relative à un traitement médical généralisé, administré aux élèves des écoles publiques pour lutter contre une maladie contagieuse </a:t>
            </a:r>
            <a:r>
              <a:rPr lang="fr-FR" b="1" dirty="0">
                <a:solidFill>
                  <a:schemeClr val="tx1"/>
                </a:solidFill>
                <a:effectLst>
                  <a:outerShdw blurRad="38100" dist="38100" dir="2700000" algn="tl">
                    <a:srgbClr val="000000">
                      <a:alpha val="43137"/>
                    </a:srgbClr>
                  </a:outerShdw>
                </a:effectLst>
              </a:rPr>
              <a:t>qui s' était déclarée </a:t>
            </a:r>
            <a:r>
              <a:rPr lang="fr-FR" b="1" dirty="0">
                <a:solidFill>
                  <a:schemeClr val="tx1"/>
                </a:solidFill>
                <a:effectLst>
                  <a:outerShdw blurRad="38100" dist="38100" dir="2700000" algn="tl">
                    <a:srgbClr val="000000">
                      <a:alpha val="43137"/>
                    </a:srgbClr>
                  </a:outerShdw>
                </a:effectLst>
                <a:highlight>
                  <a:srgbClr val="FFFF00"/>
                </a:highlight>
              </a:rPr>
              <a:t>vers 1967 </a:t>
            </a:r>
            <a:r>
              <a:rPr lang="fr-FR" b="1" dirty="0">
                <a:solidFill>
                  <a:schemeClr val="tx1"/>
                </a:solidFill>
                <a:effectLst>
                  <a:outerShdw blurRad="38100" dist="38100" dir="2700000" algn="tl">
                    <a:srgbClr val="000000">
                      <a:alpha val="43137"/>
                    </a:srgbClr>
                  </a:outerShdw>
                </a:effectLst>
              </a:rPr>
              <a:t>dans certains milieux scolaire.</a:t>
            </a:r>
          </a:p>
          <a:p>
            <a:pPr algn="just"/>
            <a:r>
              <a:rPr lang="fr-FR" b="1" dirty="0">
                <a:solidFill>
                  <a:schemeClr val="tx1"/>
                </a:solidFill>
                <a:effectLst>
                  <a:outerShdw blurRad="38100" dist="38100" dir="2700000" algn="tl">
                    <a:srgbClr val="000000">
                      <a:alpha val="43137"/>
                    </a:srgbClr>
                  </a:outerShdw>
                </a:effectLst>
                <a:highlight>
                  <a:srgbClr val="FFFF00"/>
                </a:highlight>
              </a:rPr>
              <a:t>A la suite de ce traitement, un élève a subi </a:t>
            </a:r>
            <a:r>
              <a:rPr lang="fr-FR" b="1" dirty="0">
                <a:solidFill>
                  <a:srgbClr val="FF0000"/>
                </a:solidFill>
                <a:effectLst>
                  <a:outerShdw blurRad="38100" dist="38100" dir="2700000" algn="tl">
                    <a:srgbClr val="000000">
                      <a:alpha val="43137"/>
                    </a:srgbClr>
                  </a:outerShdw>
                </a:effectLst>
                <a:highlight>
                  <a:srgbClr val="FFFF00"/>
                </a:highlight>
              </a:rPr>
              <a:t>une lésion grave </a:t>
            </a:r>
            <a:r>
              <a:rPr lang="fr-FR" b="1" dirty="0">
                <a:solidFill>
                  <a:schemeClr val="tx1"/>
                </a:solidFill>
                <a:effectLst>
                  <a:outerShdw blurRad="38100" dist="38100" dir="2700000" algn="tl">
                    <a:srgbClr val="000000">
                      <a:alpha val="43137"/>
                    </a:srgbClr>
                  </a:outerShdw>
                </a:effectLst>
              </a:rPr>
              <a:t>qui a </a:t>
            </a:r>
            <a:r>
              <a:rPr lang="fr-FR" b="1" dirty="0">
                <a:solidFill>
                  <a:srgbClr val="FF0000"/>
                </a:solidFill>
                <a:effectLst>
                  <a:outerShdw blurRad="38100" dist="38100" dir="2700000" algn="tl">
                    <a:srgbClr val="000000">
                      <a:alpha val="43137"/>
                    </a:srgbClr>
                  </a:outerShdw>
                </a:effectLst>
                <a:highlight>
                  <a:srgbClr val="FFFF00"/>
                </a:highlight>
              </a:rPr>
              <a:t>entraîné la perte totale de la vue de son œil gauche</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La </a:t>
            </a:r>
            <a:r>
              <a:rPr lang="fr-FR" b="1" dirty="0">
                <a:solidFill>
                  <a:srgbClr val="FF0000"/>
                </a:solidFill>
                <a:effectLst>
                  <a:outerShdw blurRad="38100" dist="38100" dir="2700000" algn="tl">
                    <a:srgbClr val="000000">
                      <a:alpha val="43137"/>
                    </a:srgbClr>
                  </a:outerShdw>
                </a:effectLst>
              </a:rPr>
              <a:t>cour suprême a confirmé la décision de la cour d'appel qui avait retenu, en l 'espèce, la responsabilité de l' Etat sur la base de la théorie du risque qui découle de l'article 79 du D.O.C</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Il semble que </a:t>
            </a:r>
            <a:r>
              <a:rPr lang="fr-FR" b="1" dirty="0">
                <a:solidFill>
                  <a:srgbClr val="002060"/>
                </a:solidFill>
                <a:effectLst>
                  <a:outerShdw blurRad="38100" dist="38100" dir="2700000" algn="tl">
                    <a:srgbClr val="000000">
                      <a:alpha val="43137"/>
                    </a:srgbClr>
                  </a:outerShdw>
                </a:effectLst>
              </a:rPr>
              <a:t>la conviction de la cour est emportée par le caractère anormal du préjudice subi par la victime.</a:t>
            </a:r>
          </a:p>
          <a:p>
            <a:pPr algn="just"/>
            <a:r>
              <a:rPr lang="fr-FR" b="1" dirty="0">
                <a:solidFill>
                  <a:schemeClr val="tx1"/>
                </a:solidFill>
                <a:effectLst>
                  <a:outerShdw blurRad="38100" dist="38100" dir="2700000" algn="tl">
                    <a:srgbClr val="000000">
                      <a:alpha val="43137"/>
                    </a:srgbClr>
                  </a:outerShdw>
                </a:effectLst>
              </a:rPr>
              <a:t>En outre, </a:t>
            </a:r>
            <a:r>
              <a:rPr lang="fr-FR" b="1" dirty="0">
                <a:solidFill>
                  <a:srgbClr val="002060"/>
                </a:solidFill>
                <a:effectLst>
                  <a:outerShdw blurRad="38100" dist="38100" dir="2700000" algn="tl">
                    <a:srgbClr val="000000">
                      <a:alpha val="43137"/>
                    </a:srgbClr>
                  </a:outerShdw>
                </a:effectLst>
                <a:highlight>
                  <a:srgbClr val="FFFF00"/>
                </a:highlight>
              </a:rPr>
              <a:t>la responsabilité administrative de l'hôpital pour risque peut également être engagée à cause du préjudice subi </a:t>
            </a:r>
            <a:r>
              <a:rPr lang="fr-FR" b="1" dirty="0">
                <a:solidFill>
                  <a:schemeClr val="tx1"/>
                </a:solidFill>
                <a:effectLst>
                  <a:outerShdw blurRad="38100" dist="38100" dir="2700000" algn="tl">
                    <a:srgbClr val="000000">
                      <a:alpha val="43137"/>
                    </a:srgbClr>
                  </a:outerShdw>
                </a:effectLst>
              </a:rPr>
              <a:t>par un patient suite à une </a:t>
            </a:r>
            <a:r>
              <a:rPr lang="fr-FR" b="1" dirty="0">
                <a:solidFill>
                  <a:srgbClr val="002060"/>
                </a:solidFill>
                <a:effectLst>
                  <a:outerShdw blurRad="38100" dist="38100" dir="2700000" algn="tl">
                    <a:srgbClr val="000000">
                      <a:alpha val="43137"/>
                    </a:srgbClr>
                  </a:outerShdw>
                </a:effectLst>
              </a:rPr>
              <a:t>infection contractée au sein de l'établissement hospitalier.</a:t>
            </a:r>
            <a:endParaRPr lang="fr-F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302063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B50776-6504-4A69-8A68-243198A1C3FA}"/>
              </a:ext>
            </a:extLst>
          </p:cNvPr>
          <p:cNvSpPr>
            <a:spLocks noGrp="1"/>
          </p:cNvSpPr>
          <p:nvPr>
            <p:ph type="title"/>
          </p:nvPr>
        </p:nvSpPr>
        <p:spPr>
          <a:xfrm>
            <a:off x="677334" y="609600"/>
            <a:ext cx="8596668" cy="543951"/>
          </a:xfrm>
        </p:spPr>
        <p:txBody>
          <a:bodyPr>
            <a:normAutofit/>
          </a:bodyPr>
          <a:lstStyle/>
          <a:p>
            <a:r>
              <a:rPr lang="fr-FR" sz="2400" b="1" dirty="0">
                <a:solidFill>
                  <a:srgbClr val="002060"/>
                </a:solidFill>
              </a:rPr>
              <a:t>la responsabilité civile médicale.</a:t>
            </a:r>
          </a:p>
        </p:txBody>
      </p:sp>
      <p:sp>
        <p:nvSpPr>
          <p:cNvPr id="3" name="Espace réservé du contenu 2">
            <a:extLst>
              <a:ext uri="{FF2B5EF4-FFF2-40B4-BE49-F238E27FC236}">
                <a16:creationId xmlns:a16="http://schemas.microsoft.com/office/drawing/2014/main" id="{D03A2F3D-1D5B-4F9E-88D8-E31C33693116}"/>
              </a:ext>
            </a:extLst>
          </p:cNvPr>
          <p:cNvSpPr>
            <a:spLocks noGrp="1"/>
          </p:cNvSpPr>
          <p:nvPr>
            <p:ph idx="1"/>
          </p:nvPr>
        </p:nvSpPr>
        <p:spPr>
          <a:xfrm>
            <a:off x="677334" y="1153551"/>
            <a:ext cx="8596668" cy="4887811"/>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Tout médecin a clairement </a:t>
            </a:r>
            <a:r>
              <a:rPr lang="fr-FR" b="1" dirty="0">
                <a:solidFill>
                  <a:schemeClr val="tx1"/>
                </a:solidFill>
                <a:effectLst>
                  <a:outerShdw blurRad="38100" dist="38100" dir="2700000" algn="tl">
                    <a:srgbClr val="000000">
                      <a:alpha val="43137"/>
                    </a:srgbClr>
                  </a:outerShdw>
                </a:effectLst>
                <a:highlight>
                  <a:srgbClr val="FFFF00"/>
                </a:highlight>
              </a:rPr>
              <a:t>conscience du fait que chaque acte qu'il effectue engage sa responsabilité juridique et peut l'amener à réparer pécuniairement le préjudice </a:t>
            </a:r>
            <a:r>
              <a:rPr lang="fr-FR" b="1" dirty="0">
                <a:solidFill>
                  <a:schemeClr val="tx1"/>
                </a:solidFill>
                <a:effectLst>
                  <a:outerShdw blurRad="38100" dist="38100" dir="2700000" algn="tl">
                    <a:srgbClr val="000000">
                      <a:alpha val="43137"/>
                    </a:srgbClr>
                  </a:outerShdw>
                </a:effectLst>
              </a:rPr>
              <a:t>qu'il a occasionné à son patient : </a:t>
            </a:r>
          </a:p>
          <a:p>
            <a:pPr algn="just"/>
            <a:r>
              <a:rPr lang="fr-FR" b="1" dirty="0">
                <a:solidFill>
                  <a:schemeClr val="tx1"/>
                </a:solidFill>
                <a:effectLst>
                  <a:outerShdw blurRad="38100" dist="38100" dir="2700000" algn="tl">
                    <a:srgbClr val="000000">
                      <a:alpha val="43137"/>
                    </a:srgbClr>
                  </a:outerShdw>
                </a:effectLst>
              </a:rPr>
              <a:t>c'est alors </a:t>
            </a:r>
            <a:r>
              <a:rPr lang="fr-FR" b="1" dirty="0">
                <a:solidFill>
                  <a:srgbClr val="FF0000"/>
                </a:solidFill>
                <a:effectLst>
                  <a:outerShdw blurRad="38100" dist="38100" dir="2700000" algn="tl">
                    <a:srgbClr val="000000">
                      <a:alpha val="43137"/>
                    </a:srgbClr>
                  </a:outerShdw>
                </a:effectLst>
                <a:highlight>
                  <a:srgbClr val="FFFF00"/>
                </a:highlight>
              </a:rPr>
              <a:t>la responsabilité civile du médecin qui sera mise en </a:t>
            </a:r>
            <a:r>
              <a:rPr lang="fr-FR" b="1" dirty="0" err="1">
                <a:solidFill>
                  <a:srgbClr val="FF0000"/>
                </a:solidFill>
                <a:effectLst>
                  <a:outerShdw blurRad="38100" dist="38100" dir="2700000" algn="tl">
                    <a:srgbClr val="000000">
                      <a:alpha val="43137"/>
                    </a:srgbClr>
                  </a:outerShdw>
                </a:effectLst>
                <a:highlight>
                  <a:srgbClr val="FFFF00"/>
                </a:highlight>
              </a:rPr>
              <a:t>oeuvre</a:t>
            </a:r>
            <a:r>
              <a:rPr lang="fr-FR" b="1" dirty="0">
                <a:solidFill>
                  <a:srgbClr val="FF0000"/>
                </a:solidFill>
                <a:effectLst>
                  <a:outerShdw blurRad="38100" dist="38100" dir="2700000" algn="tl">
                    <a:srgbClr val="000000">
                      <a:alpha val="43137"/>
                    </a:srgbClr>
                  </a:outerShdw>
                </a:effectLst>
                <a:highlight>
                  <a:srgbClr val="FFFF00"/>
                </a:highlight>
              </a:rPr>
              <a:t> devant les juridictions civiles.</a:t>
            </a:r>
          </a:p>
          <a:p>
            <a:pPr algn="just"/>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chemeClr val="tx1"/>
                </a:solidFill>
                <a:effectLst>
                  <a:outerShdw blurRad="38100" dist="38100" dir="2700000" algn="tl">
                    <a:srgbClr val="000000">
                      <a:alpha val="43137"/>
                    </a:srgbClr>
                  </a:outerShdw>
                </a:effectLst>
                <a:highlight>
                  <a:srgbClr val="FF0000"/>
                </a:highlight>
              </a:rPr>
              <a:t>aroc</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 juge marocain a </a:t>
            </a:r>
            <a:r>
              <a:rPr lang="fr-FR" b="1" dirty="0">
                <a:solidFill>
                  <a:schemeClr val="tx1"/>
                </a:solidFill>
                <a:effectLst>
                  <a:outerShdw blurRad="38100" dist="38100" dir="2700000" algn="tl">
                    <a:srgbClr val="000000">
                      <a:alpha val="43137"/>
                    </a:srgbClr>
                  </a:outerShdw>
                </a:effectLst>
                <a:highlight>
                  <a:srgbClr val="FF0000"/>
                </a:highlight>
              </a:rPr>
              <a:t>suivi son homologue français pour retenir la responsabilité contractuelle du médecin. </a:t>
            </a:r>
          </a:p>
          <a:p>
            <a:pPr algn="just"/>
            <a:r>
              <a:rPr lang="fr-FR" b="1" dirty="0">
                <a:solidFill>
                  <a:schemeClr val="tx1"/>
                </a:solidFill>
                <a:effectLst>
                  <a:outerShdw blurRad="38100" dist="38100" dir="2700000" algn="tl">
                    <a:srgbClr val="000000">
                      <a:alpha val="43137"/>
                    </a:srgbClr>
                  </a:outerShdw>
                </a:effectLst>
              </a:rPr>
              <a:t>La première affirmation juridictionnelle se trouve </a:t>
            </a:r>
            <a:r>
              <a:rPr lang="fr-FR" b="1" dirty="0">
                <a:solidFill>
                  <a:srgbClr val="C00000"/>
                </a:solidFill>
                <a:effectLst>
                  <a:outerShdw blurRad="38100" dist="38100" dir="2700000" algn="tl">
                    <a:srgbClr val="000000">
                      <a:alpha val="43137"/>
                    </a:srgbClr>
                  </a:outerShdw>
                </a:effectLst>
              </a:rPr>
              <a:t>consacré dans l 'arrêt de la cour d 'appel de Rabat en date du 29 juin 1946</a:t>
            </a:r>
            <a:r>
              <a:rPr lang="fr-FR" b="1" dirty="0">
                <a:solidFill>
                  <a:schemeClr val="tx1"/>
                </a:solidFill>
                <a:effectLst>
                  <a:outerShdw blurRad="38100" dist="38100" dir="2700000" algn="tl">
                    <a:srgbClr val="000000">
                      <a:alpha val="43137"/>
                    </a:srgbClr>
                  </a:outerShdw>
                </a:effectLst>
              </a:rPr>
              <a:t>, selon lequel </a:t>
            </a:r>
            <a:r>
              <a:rPr lang="fr-FR" b="1" dirty="0">
                <a:solidFill>
                  <a:srgbClr val="002060"/>
                </a:solidFill>
                <a:effectLst>
                  <a:outerShdw blurRad="38100" dist="38100" dir="2700000" algn="tl">
                    <a:srgbClr val="000000">
                      <a:alpha val="43137"/>
                    </a:srgbClr>
                  </a:outerShdw>
                </a:effectLst>
              </a:rPr>
              <a:t>" le </a:t>
            </a:r>
            <a:r>
              <a:rPr lang="fr-FR" b="1" dirty="0">
                <a:solidFill>
                  <a:srgbClr val="002060"/>
                </a:solidFill>
                <a:effectLst>
                  <a:outerShdw blurRad="38100" dist="38100" dir="2700000" algn="tl">
                    <a:srgbClr val="000000">
                      <a:alpha val="43137"/>
                    </a:srgbClr>
                  </a:outerShdw>
                </a:effectLst>
                <a:highlight>
                  <a:srgbClr val="FFFF00"/>
                </a:highlight>
              </a:rPr>
              <a:t>rapport existant entre médecin et son malade constitue un contrat entraînant pour le médecin une obligation</a:t>
            </a:r>
            <a:r>
              <a:rPr lang="fr-FR" b="1" dirty="0">
                <a:solidFill>
                  <a:srgbClr val="002060"/>
                </a:solidFill>
                <a:effectLst>
                  <a:outerShdw blurRad="38100" dist="38100" dir="2700000" algn="tl">
                    <a:srgbClr val="000000">
                      <a:alpha val="43137"/>
                    </a:srgbClr>
                  </a:outerShdw>
                </a:effectLst>
              </a:rPr>
              <a:t> comportant de sa part l' </a:t>
            </a:r>
            <a:r>
              <a:rPr lang="fr-FR" b="1" dirty="0">
                <a:solidFill>
                  <a:srgbClr val="002060"/>
                </a:solidFill>
                <a:effectLst>
                  <a:outerShdw blurRad="38100" dist="38100" dir="2700000" algn="tl">
                    <a:srgbClr val="000000">
                      <a:alpha val="43137"/>
                    </a:srgbClr>
                  </a:outerShdw>
                </a:effectLst>
                <a:highlight>
                  <a:srgbClr val="FFFF00"/>
                </a:highlight>
              </a:rPr>
              <a:t>engagement d' employer des soins de nature à réaliser un certain résultat sans garantir la guérison et de donner au malade des soins consciencieux et attentif conformes aux donnés acquises de la science "</a:t>
            </a:r>
          </a:p>
        </p:txBody>
      </p:sp>
    </p:spTree>
    <p:extLst>
      <p:ext uri="{BB962C8B-B14F-4D97-AF65-F5344CB8AC3E}">
        <p14:creationId xmlns:p14="http://schemas.microsoft.com/office/powerpoint/2010/main" val="22248273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E375D-6ADA-4553-932A-BF9F44253CA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A658203-5435-4C86-B116-0E5D6097AD6B}"/>
              </a:ext>
            </a:extLst>
          </p:cNvPr>
          <p:cNvSpPr>
            <a:spLocks noGrp="1"/>
          </p:cNvSpPr>
          <p:nvPr>
            <p:ph idx="1"/>
          </p:nvPr>
        </p:nvSpPr>
        <p:spPr/>
        <p:txBody>
          <a:bodyPr/>
          <a:lstStyle/>
          <a:p>
            <a:r>
              <a:rPr lang="fr-FR" b="1" dirty="0">
                <a:solidFill>
                  <a:schemeClr val="tx1"/>
                </a:solidFill>
                <a:effectLst>
                  <a:outerShdw blurRad="38100" dist="38100" dir="2700000" algn="tl">
                    <a:srgbClr val="000000">
                      <a:alpha val="43137"/>
                    </a:srgbClr>
                  </a:outerShdw>
                </a:effectLst>
              </a:rPr>
              <a:t>A cet égard, </a:t>
            </a:r>
            <a:r>
              <a:rPr lang="fr-FR" b="1" dirty="0">
                <a:solidFill>
                  <a:schemeClr val="tx1"/>
                </a:solidFill>
                <a:effectLst>
                  <a:outerShdw blurRad="38100" dist="38100" dir="2700000" algn="tl">
                    <a:srgbClr val="000000">
                      <a:alpha val="43137"/>
                    </a:srgbClr>
                  </a:outerShdw>
                </a:effectLst>
                <a:highlight>
                  <a:srgbClr val="FFFF00"/>
                </a:highlight>
              </a:rPr>
              <a:t>pour engager la responsabilité civile du médecin</a:t>
            </a:r>
            <a:r>
              <a:rPr lang="fr-FR" b="1" dirty="0">
                <a:solidFill>
                  <a:schemeClr val="tx1"/>
                </a:solidFill>
                <a:effectLst>
                  <a:outerShdw blurRad="38100" dist="38100" dir="2700000" algn="tl">
                    <a:srgbClr val="000000">
                      <a:alpha val="43137"/>
                    </a:srgbClr>
                  </a:outerShdw>
                </a:effectLst>
              </a:rPr>
              <a:t>, il revient au patient d’établir les trois éléments constitutifs de la responsabilité, il </a:t>
            </a:r>
            <a:r>
              <a:rPr lang="fr-FR" b="1" dirty="0">
                <a:solidFill>
                  <a:schemeClr val="tx1"/>
                </a:solidFill>
                <a:effectLst>
                  <a:outerShdw blurRad="38100" dist="38100" dir="2700000" algn="tl">
                    <a:srgbClr val="000000">
                      <a:alpha val="43137"/>
                    </a:srgbClr>
                  </a:outerShdw>
                </a:effectLst>
                <a:highlight>
                  <a:srgbClr val="FFFF00"/>
                </a:highlight>
              </a:rPr>
              <a:t>s'agit de la faute </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dommage et d'un lien de causalité</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40052168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804E2-0178-4422-876D-989572D78A45}"/>
              </a:ext>
            </a:extLst>
          </p:cNvPr>
          <p:cNvSpPr>
            <a:spLocks noGrp="1"/>
          </p:cNvSpPr>
          <p:nvPr>
            <p:ph type="title"/>
          </p:nvPr>
        </p:nvSpPr>
        <p:spPr>
          <a:xfrm>
            <a:off x="677334" y="609600"/>
            <a:ext cx="8596668" cy="600222"/>
          </a:xfrm>
        </p:spPr>
        <p:txBody>
          <a:bodyPr>
            <a:normAutofit/>
          </a:bodyPr>
          <a:lstStyle/>
          <a:p>
            <a:r>
              <a:rPr lang="fr-FR" sz="2400" b="1" dirty="0">
                <a:solidFill>
                  <a:srgbClr val="002060"/>
                </a:solidFill>
              </a:rPr>
              <a:t>la faute</a:t>
            </a:r>
          </a:p>
        </p:txBody>
      </p:sp>
      <p:sp>
        <p:nvSpPr>
          <p:cNvPr id="3" name="Espace réservé du contenu 2">
            <a:extLst>
              <a:ext uri="{FF2B5EF4-FFF2-40B4-BE49-F238E27FC236}">
                <a16:creationId xmlns:a16="http://schemas.microsoft.com/office/drawing/2014/main" id="{032FB39F-DCCC-46EF-9883-F5AF7ACF06F1}"/>
              </a:ext>
            </a:extLst>
          </p:cNvPr>
          <p:cNvSpPr>
            <a:spLocks noGrp="1"/>
          </p:cNvSpPr>
          <p:nvPr>
            <p:ph idx="1"/>
          </p:nvPr>
        </p:nvSpPr>
        <p:spPr>
          <a:xfrm>
            <a:off x="677334" y="1209823"/>
            <a:ext cx="8596668" cy="4831540"/>
          </a:xfrm>
        </p:spPr>
        <p:txBody>
          <a:bodyPr>
            <a:normAutofit/>
          </a:bodyPr>
          <a:lstStyle/>
          <a:p>
            <a:r>
              <a:rPr lang="fr-FR" b="1" dirty="0">
                <a:solidFill>
                  <a:schemeClr val="tx1"/>
                </a:solidFill>
                <a:effectLst>
                  <a:outerShdw blurRad="38100" dist="38100" dir="2700000" algn="tl">
                    <a:srgbClr val="000000">
                      <a:alpha val="43137"/>
                    </a:srgbClr>
                  </a:outerShdw>
                </a:effectLst>
              </a:rPr>
              <a:t>En effet, </a:t>
            </a:r>
            <a:r>
              <a:rPr lang="fr-FR" b="1" dirty="0">
                <a:solidFill>
                  <a:schemeClr val="tx1"/>
                </a:solidFill>
                <a:effectLst>
                  <a:outerShdw blurRad="38100" dist="38100" dir="2700000" algn="tl">
                    <a:srgbClr val="000000">
                      <a:alpha val="43137"/>
                    </a:srgbClr>
                  </a:outerShdw>
                </a:effectLst>
                <a:highlight>
                  <a:srgbClr val="FFFF00"/>
                </a:highlight>
              </a:rPr>
              <a:t>la faute médicale consiste en la violation d'une obligation </a:t>
            </a:r>
            <a:r>
              <a:rPr lang="fr-FR" b="1" dirty="0">
                <a:solidFill>
                  <a:schemeClr val="tx1"/>
                </a:solidFill>
                <a:effectLst>
                  <a:outerShdw blurRad="38100" dist="38100" dir="2700000" algn="tl">
                    <a:srgbClr val="000000">
                      <a:alpha val="43137"/>
                    </a:srgbClr>
                  </a:outerShdw>
                </a:effectLst>
              </a:rPr>
              <a:t>qui </a:t>
            </a:r>
            <a:r>
              <a:rPr lang="fr-FR" b="1" dirty="0">
                <a:solidFill>
                  <a:schemeClr val="tx1"/>
                </a:solidFill>
                <a:effectLst>
                  <a:outerShdw blurRad="38100" dist="38100" dir="2700000" algn="tl">
                    <a:srgbClr val="000000">
                      <a:alpha val="43137"/>
                    </a:srgbClr>
                  </a:outerShdw>
                </a:effectLst>
                <a:highlight>
                  <a:srgbClr val="FFFF00"/>
                </a:highlight>
              </a:rPr>
              <a:t>s'imposait à un médecin</a:t>
            </a:r>
            <a:r>
              <a:rPr lang="fr-FR" b="1" dirty="0">
                <a:solidFill>
                  <a:schemeClr val="tx1"/>
                </a:solidFill>
                <a:effectLst>
                  <a:outerShdw blurRad="38100" dist="38100" dir="2700000" algn="tl">
                    <a:srgbClr val="000000">
                      <a:alpha val="43137"/>
                    </a:srgbClr>
                  </a:outerShdw>
                </a:effectLst>
              </a:rPr>
              <a:t>. Plus précisément, </a:t>
            </a:r>
            <a:r>
              <a:rPr lang="fr-FR" b="1" dirty="0">
                <a:solidFill>
                  <a:schemeClr val="tx1"/>
                </a:solidFill>
                <a:effectLst>
                  <a:outerShdw blurRad="38100" dist="38100" dir="2700000" algn="tl">
                    <a:srgbClr val="000000">
                      <a:alpha val="43137"/>
                    </a:srgbClr>
                  </a:outerShdw>
                </a:effectLst>
                <a:highlight>
                  <a:srgbClr val="FFFF00"/>
                </a:highlight>
              </a:rPr>
              <a:t>c'est la violation d'une obligation liée à la technique médicale</a:t>
            </a:r>
            <a:r>
              <a:rPr lang="fr-FR" b="1" dirty="0">
                <a:solidFill>
                  <a:schemeClr val="tx1"/>
                </a:solidFill>
                <a:effectLst>
                  <a:outerShdw blurRad="38100" dist="38100" dir="2700000" algn="tl">
                    <a:srgbClr val="000000">
                      <a:alpha val="43137"/>
                    </a:srgbClr>
                  </a:outerShdw>
                </a:effectLst>
              </a:rPr>
              <a:t> ou </a:t>
            </a:r>
            <a:r>
              <a:rPr lang="fr-FR" b="1" dirty="0">
                <a:solidFill>
                  <a:schemeClr val="tx1"/>
                </a:solidFill>
                <a:effectLst>
                  <a:outerShdw blurRad="38100" dist="38100" dir="2700000" algn="tl">
                    <a:srgbClr val="000000">
                      <a:alpha val="43137"/>
                    </a:srgbClr>
                  </a:outerShdw>
                </a:effectLst>
                <a:highlight>
                  <a:srgbClr val="FFFF00"/>
                </a:highlight>
              </a:rPr>
              <a:t>d'une obligation née de l'humanisme médical.</a:t>
            </a:r>
          </a:p>
          <a:p>
            <a:r>
              <a:rPr lang="fr-FR" b="1" dirty="0">
                <a:solidFill>
                  <a:schemeClr val="tx1"/>
                </a:solidFill>
                <a:effectLst>
                  <a:outerShdw blurRad="38100" dist="38100" dir="2700000" algn="tl">
                    <a:srgbClr val="000000">
                      <a:alpha val="43137"/>
                    </a:srgbClr>
                  </a:outerShdw>
                </a:effectLst>
              </a:rPr>
              <a:t>Le législateur marocain, quant à lui, </a:t>
            </a:r>
            <a:r>
              <a:rPr lang="fr-FR" b="1" dirty="0">
                <a:solidFill>
                  <a:srgbClr val="FF0000"/>
                </a:solidFill>
                <a:effectLst>
                  <a:outerShdw blurRad="38100" dist="38100" dir="2700000" algn="tl">
                    <a:srgbClr val="000000">
                      <a:alpha val="43137"/>
                    </a:srgbClr>
                  </a:outerShdw>
                </a:effectLst>
                <a:highlight>
                  <a:srgbClr val="FFFF00"/>
                </a:highlight>
              </a:rPr>
              <a:t>s'est borné à donner une définition générale de la faute sans faire de distinction entre faute médicale, industrielle ou autre.</a:t>
            </a:r>
            <a:r>
              <a:rPr lang="fr-FR" b="1" dirty="0">
                <a:solidFill>
                  <a:srgbClr val="FF0000"/>
                </a:solidFill>
                <a:effectLst>
                  <a:outerShdw blurRad="38100" dist="38100" dir="2700000" algn="tl">
                    <a:srgbClr val="000000">
                      <a:alpha val="43137"/>
                    </a:srgbClr>
                  </a:outerShdw>
                </a:effectLst>
              </a:rPr>
              <a:t> </a:t>
            </a:r>
          </a:p>
          <a:p>
            <a:r>
              <a:rPr lang="fr-FR" b="1" dirty="0">
                <a:solidFill>
                  <a:schemeClr val="tx1"/>
                </a:solidFill>
                <a:effectLst>
                  <a:outerShdw blurRad="38100" dist="38100" dir="2700000" algn="tl">
                    <a:srgbClr val="000000">
                      <a:alpha val="43137"/>
                    </a:srgbClr>
                  </a:outerShdw>
                </a:effectLst>
              </a:rPr>
              <a:t>C'est ainsi qu'elle est définie par </a:t>
            </a:r>
            <a:r>
              <a:rPr lang="fr-FR" b="1" dirty="0">
                <a:solidFill>
                  <a:srgbClr val="FF0000"/>
                </a:solidFill>
                <a:effectLst>
                  <a:outerShdw blurRad="38100" dist="38100" dir="2700000" algn="tl">
                    <a:srgbClr val="000000">
                      <a:alpha val="43137"/>
                    </a:srgbClr>
                  </a:outerShdw>
                </a:effectLst>
                <a:highlight>
                  <a:srgbClr val="FFFF00"/>
                </a:highlight>
              </a:rPr>
              <a:t>l'article 78 du D.O.C, </a:t>
            </a:r>
            <a:r>
              <a:rPr lang="fr-FR" b="1" dirty="0">
                <a:solidFill>
                  <a:schemeClr val="tx1"/>
                </a:solidFill>
                <a:effectLst>
                  <a:outerShdw blurRad="38100" dist="38100" dir="2700000" algn="tl">
                    <a:srgbClr val="000000">
                      <a:alpha val="43137"/>
                    </a:srgbClr>
                  </a:outerShdw>
                </a:effectLst>
              </a:rPr>
              <a:t>comme suivant : </a:t>
            </a:r>
            <a:r>
              <a:rPr lang="fr-FR" b="1" dirty="0">
                <a:solidFill>
                  <a:srgbClr val="FF0000"/>
                </a:solidFill>
                <a:effectLst>
                  <a:outerShdw blurRad="38100" dist="38100" dir="2700000" algn="tl">
                    <a:srgbClr val="000000">
                      <a:alpha val="43137"/>
                    </a:srgbClr>
                  </a:outerShdw>
                </a:effectLst>
                <a:highlight>
                  <a:srgbClr val="00FFFF"/>
                </a:highlight>
              </a:rPr>
              <a:t>« la faute consiste, soit à omettre ce qu'on était tenu de faire, soit à faire ce dont on était tenu de s'abstenir, sans intention de causer un dommage».</a:t>
            </a:r>
          </a:p>
        </p:txBody>
      </p:sp>
    </p:spTree>
    <p:extLst>
      <p:ext uri="{BB962C8B-B14F-4D97-AF65-F5344CB8AC3E}">
        <p14:creationId xmlns:p14="http://schemas.microsoft.com/office/powerpoint/2010/main" val="39904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A47DE0-97DB-4451-A9F8-06FDD460FA39}"/>
              </a:ext>
            </a:extLst>
          </p:cNvPr>
          <p:cNvSpPr>
            <a:spLocks noGrp="1"/>
          </p:cNvSpPr>
          <p:nvPr>
            <p:ph type="title"/>
          </p:nvPr>
        </p:nvSpPr>
        <p:spPr>
          <a:xfrm>
            <a:off x="1295402" y="623455"/>
            <a:ext cx="9601196" cy="803563"/>
          </a:xfrm>
        </p:spPr>
        <p:txBody>
          <a:bodyPr>
            <a:normAutofit/>
          </a:bodyPr>
          <a:lstStyle/>
          <a:p>
            <a:pPr algn="l"/>
            <a:r>
              <a:rPr lang="fr-FR" sz="2000" b="1" dirty="0">
                <a:solidFill>
                  <a:srgbClr val="00B05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la réflexion juridique et éthique au sujet de l'activité médicale prend une importance croissante à l'heure actuelle.</a:t>
            </a:r>
          </a:p>
        </p:txBody>
      </p:sp>
      <p:sp>
        <p:nvSpPr>
          <p:cNvPr id="3" name="Espace réservé du contenu 2">
            <a:extLst>
              <a:ext uri="{FF2B5EF4-FFF2-40B4-BE49-F238E27FC236}">
                <a16:creationId xmlns:a16="http://schemas.microsoft.com/office/drawing/2014/main" id="{26AD5C37-E16F-46AB-801B-28F9100902BB}"/>
              </a:ext>
            </a:extLst>
          </p:cNvPr>
          <p:cNvSpPr>
            <a:spLocks noGrp="1"/>
          </p:cNvSpPr>
          <p:nvPr>
            <p:ph idx="1"/>
          </p:nvPr>
        </p:nvSpPr>
        <p:spPr>
          <a:xfrm>
            <a:off x="1295401" y="1676401"/>
            <a:ext cx="9601196" cy="4364182"/>
          </a:xfrm>
        </p:spPr>
        <p:txBody>
          <a:bodyPr>
            <a:normAutofit lnSpcReduction="10000"/>
          </a:bodyPr>
          <a:lstStyle/>
          <a:p>
            <a:pPr algn="just">
              <a:buClr>
                <a:srgbClr val="0070C0"/>
              </a:buClr>
              <a:buSzPct val="144000"/>
              <a:buFont typeface="Wingdings" panose="05000000000000000000" pitchFamily="2" charset="2"/>
              <a:buChar char="Ü"/>
            </a:pPr>
            <a:r>
              <a:rPr lang="fr-FR" b="1" dirty="0">
                <a:effectLst>
                  <a:outerShdw blurRad="38100" dist="38100" dir="2700000" algn="tl">
                    <a:srgbClr val="000000">
                      <a:alpha val="43137"/>
                    </a:srgbClr>
                  </a:outerShdw>
                </a:effectLst>
              </a:rPr>
              <a:t>on s'interroge </a:t>
            </a:r>
            <a:r>
              <a:rPr lang="fr-FR" b="1" dirty="0">
                <a:solidFill>
                  <a:schemeClr val="tx1"/>
                </a:solidFill>
                <a:effectLst>
                  <a:outerShdw blurRad="38100" dist="38100" dir="2700000" algn="tl">
                    <a:srgbClr val="000000">
                      <a:alpha val="43137"/>
                    </a:srgbClr>
                  </a:outerShdw>
                </a:effectLst>
              </a:rPr>
              <a:t>non seulement sur </a:t>
            </a:r>
            <a:r>
              <a:rPr lang="fr-FR" b="1" dirty="0">
                <a:solidFill>
                  <a:schemeClr val="tx1"/>
                </a:solidFill>
                <a:effectLst>
                  <a:outerShdw blurRad="38100" dist="38100" dir="2700000" algn="tl">
                    <a:srgbClr val="000000">
                      <a:alpha val="43137"/>
                    </a:srgbClr>
                  </a:outerShdw>
                </a:effectLst>
                <a:highlight>
                  <a:srgbClr val="FFFF00"/>
                </a:highlight>
              </a:rPr>
              <a:t>les contours exacts de </a:t>
            </a:r>
            <a:r>
              <a:rPr lang="fr-FR" b="1" dirty="0">
                <a:solidFill>
                  <a:srgbClr val="FF0000"/>
                </a:solidFill>
                <a:effectLst>
                  <a:outerShdw blurRad="38100" dist="38100" dir="2700000" algn="tl">
                    <a:srgbClr val="000000">
                      <a:alpha val="43137"/>
                    </a:srgbClr>
                  </a:outerShdw>
                </a:effectLst>
                <a:highlight>
                  <a:srgbClr val="FFFF00"/>
                </a:highlight>
              </a:rPr>
              <a:t>la relation de soins </a:t>
            </a:r>
            <a:r>
              <a:rPr lang="fr-FR" b="1" dirty="0">
                <a:solidFill>
                  <a:schemeClr val="tx1"/>
                </a:solidFill>
                <a:effectLst>
                  <a:outerShdw blurRad="38100" dist="38100" dir="2700000" algn="tl">
                    <a:srgbClr val="000000">
                      <a:alpha val="43137"/>
                    </a:srgbClr>
                  </a:outerShdw>
                </a:effectLst>
                <a:highlight>
                  <a:srgbClr val="FFFF00"/>
                </a:highlight>
              </a:rPr>
              <a:t>classiques dans un contexte où </a:t>
            </a:r>
            <a:r>
              <a:rPr lang="fr-FR" b="1" dirty="0">
                <a:solidFill>
                  <a:srgbClr val="FF0000"/>
                </a:solidFill>
                <a:effectLst>
                  <a:outerShdw blurRad="38100" dist="38100" dir="2700000" algn="tl">
                    <a:srgbClr val="000000">
                      <a:alpha val="43137"/>
                    </a:srgbClr>
                  </a:outerShdw>
                </a:effectLst>
                <a:highlight>
                  <a:srgbClr val="FFFF00"/>
                </a:highlight>
              </a:rPr>
              <a:t>la responsabilité du praticien </a:t>
            </a:r>
            <a:r>
              <a:rPr lang="fr-FR" b="1" dirty="0">
                <a:solidFill>
                  <a:schemeClr val="tx1"/>
                </a:solidFill>
                <a:effectLst>
                  <a:outerShdw blurRad="38100" dist="38100" dir="2700000" algn="tl">
                    <a:srgbClr val="000000">
                      <a:alpha val="43137"/>
                    </a:srgbClr>
                  </a:outerShdw>
                </a:effectLst>
                <a:highlight>
                  <a:srgbClr val="FFFF00"/>
                </a:highlight>
              </a:rPr>
              <a:t>est de plus </a:t>
            </a:r>
            <a:r>
              <a:rPr lang="fr-FR" b="1" dirty="0">
                <a:solidFill>
                  <a:srgbClr val="FF0000"/>
                </a:solidFill>
                <a:effectLst>
                  <a:outerShdw blurRad="38100" dist="38100" dir="2700000" algn="tl">
                    <a:srgbClr val="000000">
                      <a:alpha val="43137"/>
                    </a:srgbClr>
                  </a:outerShdw>
                </a:effectLst>
                <a:highlight>
                  <a:srgbClr val="FFFF00"/>
                </a:highlight>
              </a:rPr>
              <a:t>fréquemment mise en cause</a:t>
            </a:r>
            <a:r>
              <a:rPr lang="fr-FR" dirty="0">
                <a:solidFill>
                  <a:srgbClr val="FF0000"/>
                </a:solidFill>
                <a:highlight>
                  <a:srgbClr val="FFFF00"/>
                </a:highlight>
              </a:rPr>
              <a:t>, </a:t>
            </a:r>
          </a:p>
          <a:p>
            <a:pPr algn="just">
              <a:buClr>
                <a:srgbClr val="0070C0"/>
              </a:buClr>
              <a:buSzPct val="144000"/>
              <a:buFont typeface="Wingdings" panose="05000000000000000000" pitchFamily="2" charset="2"/>
              <a:buChar char="Ü"/>
            </a:pPr>
            <a:r>
              <a:rPr lang="fr-FR" dirty="0">
                <a:effectLst>
                  <a:outerShdw blurRad="38100" dist="38100" dir="2700000" algn="tl">
                    <a:srgbClr val="000000">
                      <a:alpha val="43137"/>
                    </a:srgbClr>
                  </a:outerShdw>
                </a:effectLst>
              </a:rPr>
              <a:t>on </a:t>
            </a:r>
            <a:r>
              <a:rPr lang="fr-FR" dirty="0">
                <a:solidFill>
                  <a:schemeClr val="tx1"/>
                </a:solidFill>
                <a:effectLst>
                  <a:outerShdw blurRad="38100" dist="38100" dir="2700000" algn="tl">
                    <a:srgbClr val="000000">
                      <a:alpha val="43137"/>
                    </a:srgbClr>
                  </a:outerShdw>
                </a:effectLst>
                <a:highlight>
                  <a:srgbClr val="FFFF00"/>
                </a:highlight>
              </a:rPr>
              <a:t>souhaite également </a:t>
            </a:r>
            <a:r>
              <a:rPr lang="fr-FR" dirty="0">
                <a:solidFill>
                  <a:srgbClr val="FF0000"/>
                </a:solidFill>
                <a:effectLst>
                  <a:outerShdw blurRad="38100" dist="38100" dir="2700000" algn="tl">
                    <a:srgbClr val="000000">
                      <a:alpha val="43137"/>
                    </a:srgbClr>
                  </a:outerShdw>
                </a:effectLst>
                <a:highlight>
                  <a:srgbClr val="FFFF00"/>
                </a:highlight>
              </a:rPr>
              <a:t>encadrer de manière efficace et pondérée les nouvelles interventions scientifiques </a:t>
            </a:r>
            <a:r>
              <a:rPr lang="fr-FR" dirty="0">
                <a:solidFill>
                  <a:schemeClr val="tx1"/>
                </a:solidFill>
                <a:effectLst>
                  <a:outerShdw blurRad="38100" dist="38100" dir="2700000" algn="tl">
                    <a:srgbClr val="000000">
                      <a:alpha val="43137"/>
                    </a:srgbClr>
                  </a:outerShdw>
                </a:effectLst>
                <a:highlight>
                  <a:srgbClr val="FFFF00"/>
                </a:highlight>
              </a:rPr>
              <a:t>sur le corps humain, notamment au </a:t>
            </a:r>
            <a:r>
              <a:rPr lang="fr-FR" dirty="0">
                <a:solidFill>
                  <a:srgbClr val="FF0000"/>
                </a:solidFill>
                <a:effectLst>
                  <a:outerShdw blurRad="38100" dist="38100" dir="2700000" algn="tl">
                    <a:srgbClr val="000000">
                      <a:alpha val="43137"/>
                    </a:srgbClr>
                  </a:outerShdw>
                </a:effectLst>
                <a:highlight>
                  <a:srgbClr val="FFFF00"/>
                </a:highlight>
              </a:rPr>
              <a:t>stade expérimental</a:t>
            </a:r>
            <a:r>
              <a:rPr lang="fr-FR" dirty="0">
                <a:solidFill>
                  <a:schemeClr val="tx1"/>
                </a:solidFill>
                <a:effectLst>
                  <a:outerShdw blurRad="38100" dist="38100" dir="2700000" algn="tl">
                    <a:srgbClr val="000000">
                      <a:alpha val="43137"/>
                    </a:srgbClr>
                  </a:outerShdw>
                </a:effectLst>
                <a:highlight>
                  <a:srgbClr val="FFFF00"/>
                </a:highlight>
              </a:rPr>
              <a:t>. </a:t>
            </a:r>
          </a:p>
          <a:p>
            <a:pPr algn="just">
              <a:buClr>
                <a:srgbClr val="0070C0"/>
              </a:buClr>
              <a:buSzPct val="144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Cette double réflexion suppose:</a:t>
            </a:r>
          </a:p>
          <a:p>
            <a:pPr algn="just">
              <a:buClr>
                <a:srgbClr val="00B050"/>
              </a:buClr>
              <a:buSzPct val="144000"/>
              <a:buFont typeface="Wingdings" panose="05000000000000000000" pitchFamily="2" charset="2"/>
              <a:buChar char="ü"/>
            </a:pPr>
            <a:r>
              <a:rPr lang="fr-FR" b="1" dirty="0">
                <a:solidFill>
                  <a:srgbClr val="FF0000"/>
                </a:solidFill>
                <a:effectLst>
                  <a:outerShdw blurRad="38100" dist="38100" dir="2700000" algn="tl">
                    <a:srgbClr val="000000">
                      <a:alpha val="43137"/>
                    </a:srgbClr>
                  </a:outerShdw>
                </a:effectLst>
              </a:rPr>
              <a:t> une connaissance </a:t>
            </a:r>
            <a:r>
              <a:rPr lang="fr-FR" dirty="0"/>
              <a:t>aussi précise que possible </a:t>
            </a:r>
            <a:r>
              <a:rPr lang="fr-FR" b="1" dirty="0">
                <a:solidFill>
                  <a:srgbClr val="FF0000"/>
                </a:solidFill>
                <a:effectLst>
                  <a:outerShdw blurRad="38100" dist="38100" dir="2700000" algn="tl">
                    <a:srgbClr val="000000">
                      <a:alpha val="43137"/>
                    </a:srgbClr>
                  </a:outerShdw>
                </a:effectLst>
              </a:rPr>
              <a:t>des règles qui gouvernent l'appréhension juridique de la relation médecin et patient.</a:t>
            </a:r>
          </a:p>
          <a:p>
            <a:pPr algn="just"/>
            <a:r>
              <a:rPr lang="fr-FR" b="1" dirty="0">
                <a:solidFill>
                  <a:schemeClr val="tx1"/>
                </a:solidFill>
                <a:effectLst>
                  <a:outerShdw blurRad="38100" dist="38100" dir="2700000" algn="tl">
                    <a:srgbClr val="000000">
                      <a:alpha val="43137"/>
                    </a:srgbClr>
                  </a:outerShdw>
                </a:effectLst>
              </a:rPr>
              <a:t>A cet égard ??</a:t>
            </a:r>
          </a:p>
          <a:p>
            <a:pPr algn="just"/>
            <a:r>
              <a:rPr lang="fr-FR" dirty="0"/>
              <a:t> </a:t>
            </a:r>
            <a:r>
              <a:rPr lang="fr-FR" b="1" dirty="0">
                <a:solidFill>
                  <a:schemeClr val="tx1"/>
                </a:solidFill>
                <a:effectLst>
                  <a:outerShdw blurRad="38100" dist="38100" dir="2700000" algn="tl">
                    <a:srgbClr val="000000">
                      <a:alpha val="43137"/>
                    </a:srgbClr>
                  </a:outerShdw>
                </a:effectLst>
              </a:rPr>
              <a:t>Dans un milieu médical où les progrès sont considérables et où tout converge vers le professionnel de santé, existe-t-il, dans notre pays un droit des patients ? </a:t>
            </a:r>
          </a:p>
          <a:p>
            <a:pPr marL="0" indent="0" algn="just">
              <a:buNone/>
            </a:pPr>
            <a:r>
              <a:rPr lang="fr-FR" b="1" dirty="0">
                <a:solidFill>
                  <a:srgbClr val="FF0000"/>
                </a:solidFill>
                <a:effectLst>
                  <a:outerShdw blurRad="38100" dist="38100" dir="2700000" algn="tl">
                    <a:srgbClr val="000000">
                      <a:alpha val="43137"/>
                    </a:srgbClr>
                  </a:outerShdw>
                </a:effectLst>
              </a:rPr>
              <a:t> peut-on parler au Maroc, </a:t>
            </a:r>
            <a:r>
              <a:rPr lang="fr-FR" b="1" dirty="0">
                <a:solidFill>
                  <a:srgbClr val="FF0000"/>
                </a:solidFill>
                <a:effectLst>
                  <a:outerShdw blurRad="38100" dist="38100" dir="2700000" algn="tl">
                    <a:srgbClr val="000000">
                      <a:alpha val="43137"/>
                    </a:srgbClr>
                  </a:outerShdw>
                </a:effectLst>
                <a:highlight>
                  <a:srgbClr val="FFFF00"/>
                </a:highlight>
              </a:rPr>
              <a:t>d'une démocratie sanitaire  </a:t>
            </a:r>
            <a:r>
              <a:rPr lang="fr-FR" b="1" dirty="0">
                <a:solidFill>
                  <a:srgbClr val="FF0000"/>
                </a:solidFill>
                <a:effectLst>
                  <a:outerShdw blurRad="38100" dist="38100" dir="2700000" algn="tl">
                    <a:srgbClr val="000000">
                      <a:alpha val="43137"/>
                    </a:srgbClr>
                  </a:outerShdw>
                </a:effectLst>
              </a:rPr>
              <a:t>ayant pour objet la </a:t>
            </a:r>
            <a:r>
              <a:rPr lang="fr-FR" b="1" dirty="0">
                <a:solidFill>
                  <a:srgbClr val="FF0000"/>
                </a:solidFill>
                <a:effectLst>
                  <a:outerShdw blurRad="38100" dist="38100" dir="2700000" algn="tl">
                    <a:srgbClr val="000000">
                      <a:alpha val="43137"/>
                    </a:srgbClr>
                  </a:outerShdw>
                </a:effectLst>
                <a:highlight>
                  <a:srgbClr val="FFFF00"/>
                </a:highlight>
              </a:rPr>
              <a:t>reconnaissance et la précision des droits des personnes malades </a:t>
            </a:r>
            <a:r>
              <a:rPr lang="fr-FR" b="1" dirty="0">
                <a:solidFill>
                  <a:srgbClr val="FF0000"/>
                </a:solidFill>
                <a:effectLst>
                  <a:outerShdw blurRad="38100" dist="38100" dir="2700000" algn="tl">
                    <a:srgbClr val="000000">
                      <a:alpha val="43137"/>
                    </a:srgbClr>
                  </a:outerShdw>
                </a:effectLst>
              </a:rPr>
              <a:t>?</a:t>
            </a:r>
          </a:p>
          <a:p>
            <a:endParaRPr lang="fr-FR" dirty="0"/>
          </a:p>
        </p:txBody>
      </p:sp>
    </p:spTree>
    <p:extLst>
      <p:ext uri="{BB962C8B-B14F-4D97-AF65-F5344CB8AC3E}">
        <p14:creationId xmlns:p14="http://schemas.microsoft.com/office/powerpoint/2010/main" val="12921683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C41A89-5181-4CD4-A232-2BA7B6153E27}"/>
              </a:ext>
            </a:extLst>
          </p:cNvPr>
          <p:cNvSpPr>
            <a:spLocks noGrp="1"/>
          </p:cNvSpPr>
          <p:nvPr>
            <p:ph type="title"/>
          </p:nvPr>
        </p:nvSpPr>
        <p:spPr>
          <a:xfrm>
            <a:off x="677334" y="609600"/>
            <a:ext cx="8596668" cy="431409"/>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7A401C4E-0E6C-4985-ADD7-7A32DE2F51A0}"/>
              </a:ext>
            </a:extLst>
          </p:cNvPr>
          <p:cNvSpPr>
            <a:spLocks noGrp="1"/>
          </p:cNvSpPr>
          <p:nvPr>
            <p:ph idx="1"/>
          </p:nvPr>
        </p:nvSpPr>
        <p:spPr>
          <a:xfrm>
            <a:off x="677334" y="1252025"/>
            <a:ext cx="8596668" cy="4789337"/>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La </a:t>
            </a:r>
            <a:r>
              <a:rPr lang="fr-FR" b="1" dirty="0">
                <a:solidFill>
                  <a:schemeClr val="tx1"/>
                </a:solidFill>
                <a:effectLst>
                  <a:outerShdw blurRad="38100" dist="38100" dir="2700000" algn="tl">
                    <a:srgbClr val="000000">
                      <a:alpha val="43137"/>
                    </a:srgbClr>
                  </a:outerShdw>
                </a:effectLst>
                <a:highlight>
                  <a:srgbClr val="00FFFF"/>
                </a:highlight>
              </a:rPr>
              <a:t>nécessité d'établir une faute résulte de la nature même de la mission du médecin.</a:t>
            </a:r>
          </a:p>
          <a:p>
            <a:pPr algn="just"/>
            <a:r>
              <a:rPr lang="fr-FR" b="1" dirty="0">
                <a:solidFill>
                  <a:schemeClr val="tx1"/>
                </a:solidFill>
                <a:effectLst>
                  <a:outerShdw blurRad="38100" dist="38100" dir="2700000" algn="tl">
                    <a:srgbClr val="000000">
                      <a:alpha val="43137"/>
                    </a:srgbClr>
                  </a:outerShdw>
                </a:effectLst>
              </a:rPr>
              <a:t>Ceci dit, la faute peut revêtir plusieurs formes, comme par exemple un </a:t>
            </a:r>
            <a:r>
              <a:rPr lang="fr-FR" b="1" dirty="0">
                <a:solidFill>
                  <a:schemeClr val="tx1"/>
                </a:solidFill>
                <a:effectLst>
                  <a:outerShdw blurRad="38100" dist="38100" dir="2700000" algn="tl">
                    <a:srgbClr val="000000">
                      <a:alpha val="43137"/>
                    </a:srgbClr>
                  </a:outerShdw>
                </a:effectLst>
                <a:highlight>
                  <a:srgbClr val="00FFFF"/>
                </a:highlight>
              </a:rPr>
              <a:t>défaut d'examen nécessaire</a:t>
            </a:r>
            <a:r>
              <a:rPr lang="fr-FR" b="1" dirty="0">
                <a:solidFill>
                  <a:schemeClr val="tx1"/>
                </a:solidFill>
                <a:effectLst>
                  <a:outerShdw blurRad="38100" dist="38100" dir="2700000" algn="tl">
                    <a:srgbClr val="000000">
                      <a:alpha val="43137"/>
                    </a:srgbClr>
                  </a:outerShdw>
                </a:effectLst>
              </a:rPr>
              <a:t>. A cet égard, le 9 novembre 1989 </a:t>
            </a:r>
            <a:r>
              <a:rPr lang="fr-FR" b="1" dirty="0">
                <a:solidFill>
                  <a:srgbClr val="FF0000"/>
                </a:solidFill>
                <a:effectLst>
                  <a:outerShdw blurRad="38100" dist="38100" dir="2700000" algn="tl">
                    <a:srgbClr val="000000">
                      <a:alpha val="43137"/>
                    </a:srgbClr>
                  </a:outerShdw>
                </a:effectLst>
              </a:rPr>
              <a:t>la cour suprême a condamné civilement un médecin qui avait injecté au malade un produit </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sans effectuer un examen préalable </a:t>
            </a:r>
            <a:r>
              <a:rPr lang="fr-FR" b="1" dirty="0">
                <a:solidFill>
                  <a:schemeClr val="tx1"/>
                </a:solidFill>
                <a:effectLst>
                  <a:outerShdw blurRad="38100" dist="38100" dir="2700000" algn="tl">
                    <a:srgbClr val="000000">
                      <a:alpha val="43137"/>
                    </a:srgbClr>
                  </a:outerShdw>
                </a:effectLst>
              </a:rPr>
              <a:t>pour savoir que la patiente </a:t>
            </a:r>
            <a:r>
              <a:rPr lang="fr-FR" b="1" dirty="0">
                <a:solidFill>
                  <a:schemeClr val="tx1"/>
                </a:solidFill>
                <a:effectLst>
                  <a:outerShdw blurRad="38100" dist="38100" dir="2700000" algn="tl">
                    <a:srgbClr val="000000">
                      <a:alpha val="43137"/>
                    </a:srgbClr>
                  </a:outerShdw>
                </a:effectLst>
                <a:highlight>
                  <a:srgbClr val="FFFF00"/>
                </a:highlight>
              </a:rPr>
              <a:t>était allergique ou non à ce produit</a:t>
            </a:r>
          </a:p>
        </p:txBody>
      </p:sp>
    </p:spTree>
    <p:extLst>
      <p:ext uri="{BB962C8B-B14F-4D97-AF65-F5344CB8AC3E}">
        <p14:creationId xmlns:p14="http://schemas.microsoft.com/office/powerpoint/2010/main" val="86569238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4FD558-E19C-4E1B-833D-0C8CC31E61EF}"/>
              </a:ext>
            </a:extLst>
          </p:cNvPr>
          <p:cNvSpPr>
            <a:spLocks noGrp="1"/>
          </p:cNvSpPr>
          <p:nvPr>
            <p:ph type="title"/>
          </p:nvPr>
        </p:nvSpPr>
        <p:spPr>
          <a:xfrm>
            <a:off x="677334" y="609600"/>
            <a:ext cx="8596668" cy="684628"/>
          </a:xfrm>
        </p:spPr>
        <p:txBody>
          <a:bodyPr/>
          <a:lstStyle/>
          <a:p>
            <a:r>
              <a:rPr lang="fr-FR" dirty="0">
                <a:solidFill>
                  <a:schemeClr val="tx1"/>
                </a:solidFill>
                <a:highlight>
                  <a:srgbClr val="FFFF00"/>
                </a:highlight>
              </a:rPr>
              <a:t>le dommage.</a:t>
            </a:r>
          </a:p>
        </p:txBody>
      </p:sp>
      <p:sp>
        <p:nvSpPr>
          <p:cNvPr id="3" name="Espace réservé du contenu 2">
            <a:extLst>
              <a:ext uri="{FF2B5EF4-FFF2-40B4-BE49-F238E27FC236}">
                <a16:creationId xmlns:a16="http://schemas.microsoft.com/office/drawing/2014/main" id="{4FE216EC-A7D2-459B-8037-939B7DFB3816}"/>
              </a:ext>
            </a:extLst>
          </p:cNvPr>
          <p:cNvSpPr>
            <a:spLocks noGrp="1"/>
          </p:cNvSpPr>
          <p:nvPr>
            <p:ph idx="1"/>
          </p:nvPr>
        </p:nvSpPr>
        <p:spPr>
          <a:xfrm>
            <a:off x="677334" y="1294229"/>
            <a:ext cx="8596668" cy="4747134"/>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La faute </a:t>
            </a:r>
            <a:r>
              <a:rPr lang="fr-FR" b="1" dirty="0">
                <a:solidFill>
                  <a:schemeClr val="tx1"/>
                </a:solidFill>
                <a:effectLst>
                  <a:outerShdw blurRad="38100" dist="38100" dir="2700000" algn="tl">
                    <a:srgbClr val="000000">
                      <a:alpha val="43137"/>
                    </a:srgbClr>
                  </a:outerShdw>
                </a:effectLst>
                <a:highlight>
                  <a:srgbClr val="FFFF00"/>
                </a:highlight>
              </a:rPr>
              <a:t>étant établie</a:t>
            </a:r>
            <a:r>
              <a:rPr lang="fr-FR" b="1" dirty="0">
                <a:solidFill>
                  <a:schemeClr val="tx1"/>
                </a:solidFill>
                <a:effectLst>
                  <a:outerShdw blurRad="38100" dist="38100" dir="2700000" algn="tl">
                    <a:srgbClr val="000000">
                      <a:alpha val="43137"/>
                    </a:srgbClr>
                  </a:outerShdw>
                </a:effectLst>
              </a:rPr>
              <a:t>, il est alors </a:t>
            </a:r>
            <a:r>
              <a:rPr lang="fr-FR" b="1" dirty="0">
                <a:solidFill>
                  <a:srgbClr val="FF0000"/>
                </a:solidFill>
                <a:effectLst>
                  <a:outerShdw blurRad="38100" dist="38100" dir="2700000" algn="tl">
                    <a:srgbClr val="000000">
                      <a:alpha val="43137"/>
                    </a:srgbClr>
                  </a:outerShdw>
                </a:effectLst>
              </a:rPr>
              <a:t>nécessaire de prouver l'existence d'un dommage.</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La notion du dommage est l'élément indispensable à la mise en route de toute action civile.</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Ce n'est là, que l'application de la règle </a:t>
            </a:r>
            <a:r>
              <a:rPr lang="fr-FR" b="1" dirty="0">
                <a:solidFill>
                  <a:schemeClr val="tx1"/>
                </a:solidFill>
                <a:effectLst>
                  <a:outerShdw blurRad="38100" dist="38100" dir="2700000" algn="tl">
                    <a:srgbClr val="000000">
                      <a:alpha val="43137"/>
                    </a:srgbClr>
                  </a:outerShdw>
                </a:effectLst>
                <a:highlight>
                  <a:srgbClr val="00FFFF"/>
                </a:highlight>
              </a:rPr>
              <a:t>« pas d'intérêt pas d'action » </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Quant à </a:t>
            </a:r>
            <a:r>
              <a:rPr lang="fr-FR" b="1" dirty="0">
                <a:solidFill>
                  <a:schemeClr val="tx1"/>
                </a:solidFill>
                <a:effectLst>
                  <a:outerShdw blurRad="38100" dist="38100" dir="2700000" algn="tl">
                    <a:srgbClr val="000000">
                      <a:alpha val="43137"/>
                    </a:srgbClr>
                  </a:outerShdw>
                </a:effectLst>
                <a:highlight>
                  <a:srgbClr val="00FFFF"/>
                </a:highlight>
              </a:rPr>
              <a:t>la nature dudit dommage</a:t>
            </a:r>
            <a:r>
              <a:rPr lang="fr-FR" b="1" dirty="0">
                <a:solidFill>
                  <a:schemeClr val="tx1"/>
                </a:solidFill>
                <a:effectLst>
                  <a:outerShdw blurRad="38100" dist="38100" dir="2700000" algn="tl">
                    <a:srgbClr val="000000">
                      <a:alpha val="43137"/>
                    </a:srgbClr>
                  </a:outerShdw>
                </a:effectLst>
              </a:rPr>
              <a:t>, elle </a:t>
            </a:r>
            <a:r>
              <a:rPr lang="fr-FR" b="1" dirty="0">
                <a:solidFill>
                  <a:schemeClr val="tx1"/>
                </a:solidFill>
                <a:effectLst>
                  <a:outerShdw blurRad="38100" dist="38100" dir="2700000" algn="tl">
                    <a:srgbClr val="000000">
                      <a:alpha val="43137"/>
                    </a:srgbClr>
                  </a:outerShdw>
                </a:effectLst>
                <a:highlight>
                  <a:srgbClr val="00FFFF"/>
                </a:highlight>
              </a:rPr>
              <a:t>est diverse</a:t>
            </a:r>
            <a:r>
              <a:rPr lang="fr-FR" b="1" dirty="0">
                <a:solidFill>
                  <a:schemeClr val="tx1"/>
                </a:solidFill>
                <a:effectLst>
                  <a:outerShdw blurRad="38100" dist="38100" dir="2700000" algn="tl">
                    <a:srgbClr val="000000">
                      <a:alpha val="43137"/>
                    </a:srgbClr>
                  </a:outerShdw>
                </a:effectLst>
              </a:rPr>
              <a:t>. Il peut être question soit, </a:t>
            </a:r>
            <a:r>
              <a:rPr lang="fr-FR" b="1" dirty="0">
                <a:solidFill>
                  <a:schemeClr val="tx1"/>
                </a:solidFill>
                <a:effectLst>
                  <a:outerShdw blurRad="38100" dist="38100" dir="2700000" algn="tl">
                    <a:srgbClr val="000000">
                      <a:alpha val="43137"/>
                    </a:srgbClr>
                  </a:outerShdw>
                </a:effectLst>
                <a:highlight>
                  <a:srgbClr val="00FF00"/>
                </a:highlight>
              </a:rPr>
              <a:t>d'un préjudice </a:t>
            </a:r>
            <a:r>
              <a:rPr lang="fr-FR" b="1" dirty="0">
                <a:solidFill>
                  <a:schemeClr val="tx1"/>
                </a:solidFill>
                <a:effectLst>
                  <a:outerShdw blurRad="38100" dist="38100" dir="2700000" algn="tl">
                    <a:srgbClr val="000000">
                      <a:alpha val="43137"/>
                    </a:srgbClr>
                  </a:outerShdw>
                </a:effectLst>
              </a:rPr>
              <a:t>de droit commun consistant en </a:t>
            </a:r>
            <a:r>
              <a:rPr lang="fr-FR" b="1" dirty="0">
                <a:solidFill>
                  <a:schemeClr val="tx1"/>
                </a:solidFill>
                <a:effectLst>
                  <a:outerShdw blurRad="38100" dist="38100" dir="2700000" algn="tl">
                    <a:srgbClr val="000000">
                      <a:alpha val="43137"/>
                    </a:srgbClr>
                  </a:outerShdw>
                </a:effectLst>
                <a:highlight>
                  <a:srgbClr val="00FF00"/>
                </a:highlight>
              </a:rPr>
              <a:t>une atteinte pécuniaire ou moral au patient</a:t>
            </a:r>
            <a:r>
              <a:rPr lang="fr-FR" b="1" dirty="0">
                <a:solidFill>
                  <a:schemeClr val="tx1"/>
                </a:solidFill>
                <a:effectLst>
                  <a:outerShdw blurRad="38100" dist="38100" dir="2700000" algn="tl">
                    <a:srgbClr val="000000">
                      <a:alpha val="43137"/>
                    </a:srgbClr>
                  </a:outerShdw>
                </a:effectLst>
              </a:rPr>
              <a:t>, soit </a:t>
            </a:r>
            <a:r>
              <a:rPr lang="fr-FR" b="1" dirty="0">
                <a:solidFill>
                  <a:schemeClr val="tx1"/>
                </a:solidFill>
                <a:effectLst>
                  <a:outerShdw blurRad="38100" dist="38100" dir="2700000" algn="tl">
                    <a:srgbClr val="000000">
                      <a:alpha val="43137"/>
                    </a:srgbClr>
                  </a:outerShdw>
                </a:effectLst>
                <a:highlight>
                  <a:srgbClr val="00FF00"/>
                </a:highlight>
              </a:rPr>
              <a:t>une atteinte physique pouvant se traduire par une infirmité ou par un décès.</a:t>
            </a:r>
          </a:p>
          <a:p>
            <a:pPr algn="just"/>
            <a:r>
              <a:rPr lang="fr-FR" b="1" dirty="0">
                <a:solidFill>
                  <a:srgbClr val="FF0000"/>
                </a:solidFill>
                <a:effectLst>
                  <a:outerShdw blurRad="38100" dist="38100" dir="2700000" algn="tl">
                    <a:srgbClr val="000000">
                      <a:alpha val="43137"/>
                    </a:srgbClr>
                  </a:outerShdw>
                </a:effectLst>
              </a:rPr>
              <a:t>Dès lors, le dommage causé au patient peut se manifester sous forme :</a:t>
            </a:r>
          </a:p>
          <a:p>
            <a:pPr algn="just">
              <a:buClr>
                <a:srgbClr val="7030A0"/>
              </a:buClr>
              <a:buSzPct val="173000"/>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De </a:t>
            </a:r>
            <a:r>
              <a:rPr lang="fr-FR" b="1" dirty="0">
                <a:solidFill>
                  <a:srgbClr val="FF0000"/>
                </a:solidFill>
                <a:effectLst>
                  <a:outerShdw blurRad="38100" dist="38100" dir="2700000" algn="tl">
                    <a:srgbClr val="000000">
                      <a:alpha val="43137"/>
                    </a:srgbClr>
                  </a:outerShdw>
                </a:effectLst>
                <a:highlight>
                  <a:srgbClr val="FFFF00"/>
                </a:highlight>
              </a:rPr>
              <a:t>souffrances endurées </a:t>
            </a:r>
            <a:r>
              <a:rPr lang="fr-FR" b="1" dirty="0">
                <a:solidFill>
                  <a:schemeClr val="tx1"/>
                </a:solidFill>
                <a:effectLst>
                  <a:outerShdw blurRad="38100" dist="38100" dir="2700000" algn="tl">
                    <a:srgbClr val="000000">
                      <a:alpha val="43137"/>
                    </a:srgbClr>
                  </a:outerShdw>
                </a:effectLst>
              </a:rPr>
              <a:t>par la victime </a:t>
            </a:r>
            <a:r>
              <a:rPr lang="fr-FR" b="1" dirty="0">
                <a:solidFill>
                  <a:srgbClr val="FF0000"/>
                </a:solidFill>
                <a:effectLst>
                  <a:outerShdw blurRad="38100" dist="38100" dir="2700000" algn="tl">
                    <a:srgbClr val="000000">
                      <a:alpha val="43137"/>
                    </a:srgbClr>
                  </a:outerShdw>
                </a:effectLst>
              </a:rPr>
              <a:t>pendant la période de l'incapacité temporaire.</a:t>
            </a:r>
          </a:p>
        </p:txBody>
      </p:sp>
    </p:spTree>
    <p:extLst>
      <p:ext uri="{BB962C8B-B14F-4D97-AF65-F5344CB8AC3E}">
        <p14:creationId xmlns:p14="http://schemas.microsoft.com/office/powerpoint/2010/main" val="43999218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91968D-C2A6-4DE1-8759-D1394164FD0D}"/>
              </a:ext>
            </a:extLst>
          </p:cNvPr>
          <p:cNvSpPr>
            <a:spLocks noGrp="1"/>
          </p:cNvSpPr>
          <p:nvPr>
            <p:ph type="title"/>
          </p:nvPr>
        </p:nvSpPr>
        <p:spPr>
          <a:xfrm>
            <a:off x="677334" y="609600"/>
            <a:ext cx="8596668" cy="332935"/>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DC1339EA-B320-4693-8794-556F46945D43}"/>
              </a:ext>
            </a:extLst>
          </p:cNvPr>
          <p:cNvSpPr>
            <a:spLocks noGrp="1"/>
          </p:cNvSpPr>
          <p:nvPr>
            <p:ph idx="1"/>
          </p:nvPr>
        </p:nvSpPr>
        <p:spPr>
          <a:xfrm>
            <a:off x="677334" y="1266092"/>
            <a:ext cx="8596668" cy="5591907"/>
          </a:xfrm>
        </p:spPr>
        <p:txBody>
          <a:bodyPr>
            <a:normAutofit/>
          </a:bodyPr>
          <a:lstStyle/>
          <a:p>
            <a:pPr>
              <a:buClr>
                <a:srgbClr val="7030A0"/>
              </a:buClr>
              <a:buSzPct val="164000"/>
              <a:buFont typeface="Wingdings" panose="05000000000000000000" pitchFamily="2" charset="2"/>
              <a:buChar char="q"/>
            </a:pPr>
            <a:r>
              <a:rPr lang="fr-FR" b="1" dirty="0">
                <a:solidFill>
                  <a:srgbClr val="FF0000"/>
                </a:solidFill>
                <a:effectLst>
                  <a:outerShdw blurRad="38100" dist="38100" dir="2700000" algn="tl">
                    <a:srgbClr val="000000">
                      <a:alpha val="43137"/>
                    </a:srgbClr>
                  </a:outerShdw>
                </a:effectLst>
                <a:highlight>
                  <a:srgbClr val="FFFF00"/>
                </a:highlight>
              </a:rPr>
              <a:t>Du dommage esthétique </a:t>
            </a:r>
            <a:r>
              <a:rPr lang="fr-FR" b="1" dirty="0">
                <a:solidFill>
                  <a:schemeClr val="tx1"/>
                </a:solidFill>
                <a:effectLst>
                  <a:outerShdw blurRad="38100" dist="38100" dir="2700000" algn="tl">
                    <a:srgbClr val="000000">
                      <a:alpha val="43137"/>
                    </a:srgbClr>
                  </a:outerShdw>
                </a:effectLst>
              </a:rPr>
              <a:t>qui correspond à:</a:t>
            </a:r>
            <a:r>
              <a:rPr lang="fr-FR" b="1" dirty="0">
                <a:solidFill>
                  <a:srgbClr val="FF0000"/>
                </a:solidFill>
                <a:effectLst>
                  <a:outerShdw blurRad="38100" dist="38100" dir="2700000" algn="tl">
                    <a:srgbClr val="000000">
                      <a:alpha val="43137"/>
                    </a:srgbClr>
                  </a:outerShdw>
                </a:effectLst>
              </a:rPr>
              <a:t>l'atteinte corporelle de nature à enlaidir la victime </a:t>
            </a:r>
            <a:r>
              <a:rPr lang="fr-FR" b="1" dirty="0">
                <a:solidFill>
                  <a:srgbClr val="00B0F0"/>
                </a:solidFill>
                <a:effectLst>
                  <a:outerShdw blurRad="38100" dist="38100" dir="2700000" algn="tl">
                    <a:srgbClr val="000000">
                      <a:alpha val="43137"/>
                    </a:srgbClr>
                  </a:outerShdw>
                </a:effectLst>
              </a:rPr>
              <a:t>(cicatrices, pertes d'organe...). </a:t>
            </a:r>
            <a:r>
              <a:rPr lang="fr-FR" b="1" dirty="0">
                <a:solidFill>
                  <a:schemeClr val="tx1"/>
                </a:solidFill>
                <a:effectLst>
                  <a:outerShdw blurRad="38100" dist="38100" dir="2700000" algn="tl">
                    <a:srgbClr val="000000">
                      <a:alpha val="43137"/>
                    </a:srgbClr>
                  </a:outerShdw>
                </a:effectLst>
              </a:rPr>
              <a:t>Ce genre de préjudice peut </a:t>
            </a:r>
            <a:r>
              <a:rPr lang="fr-FR" b="1" dirty="0">
                <a:solidFill>
                  <a:srgbClr val="FF0000"/>
                </a:solidFill>
                <a:effectLst>
                  <a:outerShdw blurRad="38100" dist="38100" dir="2700000" algn="tl">
                    <a:srgbClr val="000000">
                      <a:alpha val="43137"/>
                    </a:srgbClr>
                  </a:outerShdw>
                </a:effectLst>
              </a:rPr>
              <a:t>prendre un caractère patrimonial quand il a une incidence professionnelle.</a:t>
            </a:r>
          </a:p>
          <a:p>
            <a:pPr>
              <a:buClr>
                <a:srgbClr val="7030A0"/>
              </a:buClr>
              <a:buSzPct val="164000"/>
              <a:buFont typeface="Wingdings" panose="05000000000000000000" pitchFamily="2" charset="2"/>
              <a:buChar char="q"/>
            </a:pPr>
            <a:r>
              <a:rPr lang="fr-FR" b="1" dirty="0">
                <a:solidFill>
                  <a:srgbClr val="FF0000"/>
                </a:solidFill>
                <a:effectLst>
                  <a:outerShdw blurRad="38100" dist="38100" dir="2700000" algn="tl">
                    <a:srgbClr val="000000">
                      <a:alpha val="43137"/>
                    </a:srgbClr>
                  </a:outerShdw>
                </a:effectLst>
                <a:highlight>
                  <a:srgbClr val="FFFF00"/>
                </a:highlight>
              </a:rPr>
              <a:t>Du Préjudice d'agrément </a:t>
            </a:r>
            <a:r>
              <a:rPr lang="fr-FR" b="1" dirty="0">
                <a:solidFill>
                  <a:schemeClr val="tx1"/>
                </a:solidFill>
                <a:effectLst>
                  <a:outerShdw blurRad="38100" dist="38100" dir="2700000" algn="tl">
                    <a:srgbClr val="000000">
                      <a:alpha val="43137"/>
                    </a:srgbClr>
                  </a:outerShdw>
                </a:effectLst>
              </a:rPr>
              <a:t>: c'est une </a:t>
            </a:r>
            <a:r>
              <a:rPr lang="fr-FR" b="1" dirty="0">
                <a:solidFill>
                  <a:srgbClr val="FF0000"/>
                </a:solidFill>
                <a:effectLst>
                  <a:outerShdw blurRad="38100" dist="38100" dir="2700000" algn="tl">
                    <a:srgbClr val="000000">
                      <a:alpha val="43137"/>
                    </a:srgbClr>
                  </a:outerShdw>
                </a:effectLst>
                <a:highlight>
                  <a:srgbClr val="FFFF00"/>
                </a:highlight>
              </a:rPr>
              <a:t>diminution de toutes les activités </a:t>
            </a:r>
            <a:r>
              <a:rPr lang="fr-FR" b="1" dirty="0">
                <a:solidFill>
                  <a:schemeClr val="tx1"/>
                </a:solidFill>
                <a:effectLst>
                  <a:outerShdw blurRad="38100" dist="38100" dir="2700000" algn="tl">
                    <a:srgbClr val="000000">
                      <a:alpha val="43137"/>
                    </a:srgbClr>
                  </a:outerShdw>
                </a:effectLst>
              </a:rPr>
              <a:t>non professionnelles de la victime.</a:t>
            </a:r>
          </a:p>
          <a:p>
            <a:pPr>
              <a:buClr>
                <a:srgbClr val="7030A0"/>
              </a:buClr>
              <a:buSzPct val="164000"/>
              <a:buFont typeface="Wingdings" panose="05000000000000000000" pitchFamily="2" charset="2"/>
              <a:buChar char="q"/>
            </a:pPr>
            <a:r>
              <a:rPr lang="fr-FR" b="1" dirty="0">
                <a:solidFill>
                  <a:srgbClr val="FF0000"/>
                </a:solidFill>
                <a:effectLst>
                  <a:outerShdw blurRad="38100" dist="38100" dir="2700000" algn="tl">
                    <a:srgbClr val="000000">
                      <a:alpha val="43137"/>
                    </a:srgbClr>
                  </a:outerShdw>
                </a:effectLst>
                <a:highlight>
                  <a:srgbClr val="FFFF00"/>
                </a:highlight>
              </a:rPr>
              <a:t>Du Préjudice juvénile ou perte de chance : </a:t>
            </a:r>
            <a:r>
              <a:rPr lang="fr-FR" b="1" dirty="0">
                <a:solidFill>
                  <a:schemeClr val="tx1"/>
                </a:solidFill>
                <a:effectLst>
                  <a:outerShdw blurRad="38100" dist="38100" dir="2700000" algn="tl">
                    <a:srgbClr val="000000">
                      <a:alpha val="43137"/>
                    </a:srgbClr>
                  </a:outerShdw>
                </a:effectLst>
              </a:rPr>
              <a:t>il y'a préjudice lorsque </a:t>
            </a:r>
            <a:r>
              <a:rPr lang="fr-FR" b="1" dirty="0">
                <a:solidFill>
                  <a:schemeClr val="tx1"/>
                </a:solidFill>
                <a:effectLst>
                  <a:outerShdw blurRad="38100" dist="38100" dir="2700000" algn="tl">
                    <a:srgbClr val="000000">
                      <a:alpha val="43137"/>
                    </a:srgbClr>
                  </a:outerShdw>
                </a:effectLst>
                <a:highlight>
                  <a:srgbClr val="FFFF00"/>
                </a:highlight>
              </a:rPr>
              <a:t>l'incapacité dont est atteint l'enfant ou l'adolescent lui interdit de choisir certaines professions ou activités.</a:t>
            </a:r>
          </a:p>
          <a:p>
            <a:pPr>
              <a:buClr>
                <a:srgbClr val="7030A0"/>
              </a:buClr>
              <a:buSzPct val="164000"/>
              <a:buFont typeface="Wingdings" panose="05000000000000000000" pitchFamily="2" charset="2"/>
              <a:buChar char="q"/>
            </a:pPr>
            <a:r>
              <a:rPr lang="fr-FR" b="1" dirty="0">
                <a:solidFill>
                  <a:srgbClr val="FF0000"/>
                </a:solidFill>
                <a:effectLst>
                  <a:outerShdw blurRad="38100" dist="38100" dir="2700000" algn="tl">
                    <a:srgbClr val="000000">
                      <a:alpha val="43137"/>
                    </a:srgbClr>
                  </a:outerShdw>
                </a:effectLst>
                <a:highlight>
                  <a:srgbClr val="FFFF00"/>
                </a:highlight>
              </a:rPr>
              <a:t>Du préjudice moral </a:t>
            </a:r>
          </a:p>
          <a:p>
            <a:r>
              <a:rPr lang="fr-FR" b="1" dirty="0">
                <a:solidFill>
                  <a:schemeClr val="tx1"/>
                </a:solidFill>
                <a:effectLst>
                  <a:outerShdw blurRad="38100" dist="38100" dir="2700000" algn="tl">
                    <a:srgbClr val="000000">
                      <a:alpha val="43137"/>
                    </a:srgbClr>
                  </a:outerShdw>
                </a:effectLst>
              </a:rPr>
              <a:t>Des </a:t>
            </a:r>
            <a:r>
              <a:rPr lang="fr-FR" b="1" dirty="0">
                <a:solidFill>
                  <a:schemeClr val="tx1"/>
                </a:solidFill>
                <a:effectLst>
                  <a:outerShdw blurRad="38100" dist="38100" dir="2700000" algn="tl">
                    <a:srgbClr val="000000">
                      <a:alpha val="43137"/>
                    </a:srgbClr>
                  </a:outerShdw>
                </a:effectLst>
                <a:highlight>
                  <a:srgbClr val="00FFFF"/>
                </a:highlight>
              </a:rPr>
              <a:t>frais médicaux et paramédicaux évalués </a:t>
            </a:r>
            <a:r>
              <a:rPr lang="fr-FR" b="1" dirty="0">
                <a:solidFill>
                  <a:schemeClr val="tx1"/>
                </a:solidFill>
                <a:effectLst>
                  <a:outerShdw blurRad="38100" dist="38100" dir="2700000" algn="tl">
                    <a:srgbClr val="000000">
                      <a:alpha val="43137"/>
                    </a:srgbClr>
                  </a:outerShdw>
                </a:effectLst>
              </a:rPr>
              <a:t>au jour du règlement.</a:t>
            </a:r>
          </a:p>
          <a:p>
            <a:r>
              <a:rPr lang="fr-FR" b="1" dirty="0">
                <a:solidFill>
                  <a:srgbClr val="FF0000"/>
                </a:solidFill>
                <a:effectLst>
                  <a:outerShdw blurRad="38100" dist="38100" dir="2700000" algn="tl">
                    <a:srgbClr val="000000">
                      <a:alpha val="43137"/>
                    </a:srgbClr>
                  </a:outerShdw>
                </a:effectLst>
              </a:rPr>
              <a:t>Des éventuels frais résultant de l'emploi d'une tierce </a:t>
            </a:r>
            <a:r>
              <a:rPr lang="fr-FR" b="1" dirty="0">
                <a:solidFill>
                  <a:schemeClr val="tx1"/>
                </a:solidFill>
                <a:effectLst>
                  <a:outerShdw blurRad="38100" dist="38100" dir="2700000" algn="tl">
                    <a:srgbClr val="000000">
                      <a:alpha val="43137"/>
                    </a:srgbClr>
                  </a:outerShdw>
                </a:effectLst>
              </a:rPr>
              <a:t>personne pour </a:t>
            </a:r>
            <a:r>
              <a:rPr lang="fr-FR" b="1" dirty="0">
                <a:solidFill>
                  <a:srgbClr val="FF0000"/>
                </a:solidFill>
                <a:effectLst>
                  <a:outerShdw blurRad="38100" dist="38100" dir="2700000" algn="tl">
                    <a:srgbClr val="000000">
                      <a:alpha val="43137"/>
                    </a:srgbClr>
                  </a:outerShdw>
                </a:effectLst>
              </a:rPr>
              <a:t>assister le malade dans la vie courante</a:t>
            </a:r>
            <a:r>
              <a:rPr lang="fr-FR" b="1" dirty="0">
                <a:solidFill>
                  <a:schemeClr val="tx1"/>
                </a:solidFill>
                <a:effectLst>
                  <a:outerShdw blurRad="38100" dist="38100" dir="2700000" algn="tl">
                    <a:srgbClr val="000000">
                      <a:alpha val="43137"/>
                    </a:srgbClr>
                  </a:outerShdw>
                </a:effectLst>
              </a:rPr>
              <a:t>.</a:t>
            </a:r>
          </a:p>
          <a:p>
            <a:r>
              <a:rPr lang="fr-FR" b="1" dirty="0">
                <a:solidFill>
                  <a:srgbClr val="FF0000"/>
                </a:solidFill>
                <a:effectLst>
                  <a:outerShdw blurRad="38100" dist="38100" dir="2700000" algn="tl">
                    <a:srgbClr val="000000">
                      <a:alpha val="43137"/>
                    </a:srgbClr>
                  </a:outerShdw>
                </a:effectLst>
                <a:highlight>
                  <a:srgbClr val="00FFFF"/>
                </a:highlight>
              </a:rPr>
              <a:t>Le dommage peut aussi porter sur les gains manqués</a:t>
            </a:r>
            <a:r>
              <a:rPr lang="fr-FR" b="1" dirty="0">
                <a:solidFill>
                  <a:schemeClr val="tx1"/>
                </a:solidFill>
                <a:effectLst>
                  <a:outerShdw blurRad="38100" dist="38100" dir="2700000" algn="tl">
                    <a:srgbClr val="000000">
                      <a:alpha val="43137"/>
                    </a:srgbClr>
                  </a:outerShdw>
                </a:effectLst>
              </a:rPr>
              <a:t>. Il en est ainsi des </a:t>
            </a:r>
            <a:r>
              <a:rPr lang="fr-FR" b="1" dirty="0">
                <a:solidFill>
                  <a:srgbClr val="FF0000"/>
                </a:solidFill>
                <a:effectLst>
                  <a:outerShdw blurRad="38100" dist="38100" dir="2700000" algn="tl">
                    <a:srgbClr val="000000">
                      <a:alpha val="43137"/>
                    </a:srgbClr>
                  </a:outerShdw>
                </a:effectLst>
                <a:highlight>
                  <a:srgbClr val="00FFFF"/>
                </a:highlight>
              </a:rPr>
              <a:t>pertes professionnelles pendant la période d'incapacité </a:t>
            </a:r>
            <a:r>
              <a:rPr lang="fr-FR" b="1" dirty="0">
                <a:solidFill>
                  <a:schemeClr val="tx1"/>
                </a:solidFill>
                <a:effectLst>
                  <a:outerShdw blurRad="38100" dist="38100" dir="2700000" algn="tl">
                    <a:srgbClr val="000000">
                      <a:alpha val="43137"/>
                    </a:srgbClr>
                  </a:outerShdw>
                </a:effectLst>
                <a:highlight>
                  <a:srgbClr val="00FFFF"/>
                </a:highlight>
              </a:rPr>
              <a:t>temporaire ou permanente</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9566038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D9EE4-4054-42BD-849E-5E4D4BAA5A20}"/>
              </a:ext>
            </a:extLst>
          </p:cNvPr>
          <p:cNvSpPr>
            <a:spLocks noGrp="1"/>
          </p:cNvSpPr>
          <p:nvPr>
            <p:ph type="title"/>
          </p:nvPr>
        </p:nvSpPr>
        <p:spPr>
          <a:xfrm>
            <a:off x="677334" y="609600"/>
            <a:ext cx="8596668" cy="5158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2A13F1DF-F89F-47FE-8426-79C64565CB73}"/>
              </a:ext>
            </a:extLst>
          </p:cNvPr>
          <p:cNvSpPr>
            <a:spLocks noGrp="1"/>
          </p:cNvSpPr>
          <p:nvPr>
            <p:ph idx="1"/>
          </p:nvPr>
        </p:nvSpPr>
        <p:spPr>
          <a:xfrm>
            <a:off x="677334" y="942535"/>
            <a:ext cx="8596668" cy="5673969"/>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Afin de </a:t>
            </a:r>
            <a:r>
              <a:rPr lang="fr-FR" b="1" dirty="0">
                <a:solidFill>
                  <a:schemeClr val="tx1"/>
                </a:solidFill>
                <a:effectLst>
                  <a:outerShdw blurRad="38100" dist="38100" dir="2700000" algn="tl">
                    <a:srgbClr val="000000">
                      <a:alpha val="43137"/>
                    </a:srgbClr>
                  </a:outerShdw>
                </a:effectLst>
                <a:highlight>
                  <a:srgbClr val="00FFFF"/>
                </a:highlight>
              </a:rPr>
              <a:t>chercher le préjudice, les juges font appel à des experts judiciaires</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FF"/>
                </a:highlight>
              </a:rPr>
              <a:t>chargés d'instruire des points à caractère technique à l'exclusion des points de droit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Aussi, le rôle de l'expert sera de déterminer </a:t>
            </a:r>
            <a:r>
              <a:rPr lang="fr-FR" b="1" dirty="0">
                <a:solidFill>
                  <a:schemeClr val="tx1"/>
                </a:solidFill>
                <a:effectLst>
                  <a:outerShdw blurRad="38100" dist="38100" dir="2700000" algn="tl">
                    <a:srgbClr val="000000">
                      <a:alpha val="43137"/>
                    </a:srgbClr>
                  </a:outerShdw>
                </a:effectLst>
                <a:highlight>
                  <a:srgbClr val="00FF00"/>
                </a:highlight>
              </a:rPr>
              <a:t>si le préjudice causé est la conséquence de l'activité médicale.</a:t>
            </a:r>
          </a:p>
          <a:p>
            <a:pPr algn="just"/>
            <a:r>
              <a:rPr lang="fr-FR" b="1" dirty="0">
                <a:solidFill>
                  <a:schemeClr val="tx1"/>
                </a:solidFill>
                <a:effectLst>
                  <a:outerShdw blurRad="38100" dist="38100" dir="2700000" algn="tl">
                    <a:srgbClr val="000000">
                      <a:alpha val="43137"/>
                    </a:srgbClr>
                  </a:outerShdw>
                </a:effectLst>
              </a:rPr>
              <a:t>Le travail dudit expert consiste </a:t>
            </a:r>
            <a:r>
              <a:rPr lang="fr-FR" b="1" dirty="0">
                <a:solidFill>
                  <a:srgbClr val="FF0000"/>
                </a:solidFill>
                <a:effectLst>
                  <a:outerShdw blurRad="38100" dist="38100" dir="2700000" algn="tl">
                    <a:srgbClr val="000000">
                      <a:alpha val="43137"/>
                    </a:srgbClr>
                  </a:outerShdw>
                </a:effectLst>
              </a:rPr>
              <a:t>à étudier les demandes du magistrat ou du tribunal en vue de pouvoir orienter son travail</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L'expert doit </a:t>
            </a:r>
            <a:r>
              <a:rPr lang="fr-FR" b="1" dirty="0">
                <a:solidFill>
                  <a:srgbClr val="002060"/>
                </a:solidFill>
                <a:effectLst>
                  <a:outerShdw blurRad="38100" dist="38100" dir="2700000" algn="tl">
                    <a:srgbClr val="000000">
                      <a:alpha val="43137"/>
                    </a:srgbClr>
                  </a:outerShdw>
                </a:effectLst>
              </a:rPr>
              <a:t>ensuite étudier les éléments qui ont dû être mis à sa disposition, notamment le certificat établit par les médecins traitants, les radios, les analyses... après quoi, il procédera à l'interrogatoire de la victime, soit dans son cabinet, soit au domicile de ladite victime si elle est alitée ou ne peut se déplacer.</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Ensuite, l'expert procédera à l'examen clinique de la victime qui portera avant tout sur les membres ou organes blessés ou traumatisés lors de l'acte médical ou chirurgical.</a:t>
            </a:r>
          </a:p>
        </p:txBody>
      </p:sp>
    </p:spTree>
    <p:extLst>
      <p:ext uri="{BB962C8B-B14F-4D97-AF65-F5344CB8AC3E}">
        <p14:creationId xmlns:p14="http://schemas.microsoft.com/office/powerpoint/2010/main" val="338138025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0E4BF2-C6EE-40BC-A53D-E888CE24695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E0D4DD2-4159-4E46-892E-C3168092E709}"/>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Cependant, quand le </a:t>
            </a:r>
            <a:r>
              <a:rPr lang="fr-FR" b="1" dirty="0">
                <a:solidFill>
                  <a:schemeClr val="tx1"/>
                </a:solidFill>
                <a:effectLst>
                  <a:outerShdw blurRad="38100" dist="38100" dir="2700000" algn="tl">
                    <a:srgbClr val="000000">
                      <a:alpha val="43137"/>
                    </a:srgbClr>
                  </a:outerShdw>
                </a:effectLst>
                <a:highlight>
                  <a:srgbClr val="00FF00"/>
                </a:highlight>
              </a:rPr>
              <a:t>juge estime que l'expertise ne doit pas être faite par un expert unique</a:t>
            </a:r>
            <a:r>
              <a:rPr lang="fr-FR" b="1" dirty="0">
                <a:solidFill>
                  <a:schemeClr val="tx1"/>
                </a:solidFill>
                <a:effectLst>
                  <a:outerShdw blurRad="38100" dist="38100" dir="2700000" algn="tl">
                    <a:srgbClr val="000000">
                      <a:alpha val="43137"/>
                    </a:srgbClr>
                  </a:outerShdw>
                </a:effectLst>
              </a:rPr>
              <a:t>, il peut nommer, </a:t>
            </a:r>
            <a:r>
              <a:rPr lang="fr-FR" b="1" dirty="0">
                <a:solidFill>
                  <a:schemeClr val="tx1"/>
                </a:solidFill>
                <a:effectLst>
                  <a:outerShdw blurRad="38100" dist="38100" dir="2700000" algn="tl">
                    <a:srgbClr val="000000">
                      <a:alpha val="43137"/>
                    </a:srgbClr>
                  </a:outerShdw>
                </a:effectLst>
                <a:highlight>
                  <a:srgbClr val="00FFFF"/>
                </a:highlight>
              </a:rPr>
              <a:t>selon l'article 66 du code de procédure civile marocain</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00"/>
                </a:highlight>
              </a:rPr>
              <a:t>trois experts ou même un plus grand nombre selon les circonstances de la cause.</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Les experts </a:t>
            </a:r>
            <a:r>
              <a:rPr lang="fr-FR" b="1" dirty="0">
                <a:solidFill>
                  <a:srgbClr val="FF0000"/>
                </a:solidFill>
                <a:effectLst>
                  <a:outerShdw blurRad="38100" dist="38100" dir="2700000" algn="tl">
                    <a:srgbClr val="000000">
                      <a:alpha val="43137"/>
                    </a:srgbClr>
                  </a:outerShdw>
                </a:effectLst>
              </a:rPr>
              <a:t>procèdent ensemble à leur opération et dressent un seul rapport.</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S'ils sont d'avis différent</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ils indiquent l'opinion de chacun d'eux et les motifs à l'appui</a:t>
            </a:r>
            <a:r>
              <a:rPr lang="fr-FR" b="1" dirty="0">
                <a:solidFill>
                  <a:schemeClr val="tx1"/>
                </a:solidFill>
                <a:effectLst>
                  <a:outerShdw blurRad="38100" dist="38100" dir="2700000" algn="tl">
                    <a:srgbClr val="000000">
                      <a:alpha val="43137"/>
                    </a:srgbClr>
                  </a:outerShdw>
                </a:effectLst>
              </a:rPr>
              <a:t>. Le rapport est </a:t>
            </a:r>
            <a:r>
              <a:rPr lang="fr-FR" b="1" dirty="0">
                <a:solidFill>
                  <a:srgbClr val="FF0000"/>
                </a:solidFill>
                <a:effectLst>
                  <a:outerShdw blurRad="38100" dist="38100" dir="2700000" algn="tl">
                    <a:srgbClr val="000000">
                      <a:alpha val="43137"/>
                    </a:srgbClr>
                  </a:outerShdw>
                </a:effectLst>
                <a:highlight>
                  <a:srgbClr val="FFFF00"/>
                </a:highlight>
              </a:rPr>
              <a:t>signé par tous les experts sous peine de nullité.</a:t>
            </a:r>
          </a:p>
        </p:txBody>
      </p:sp>
    </p:spTree>
    <p:extLst>
      <p:ext uri="{BB962C8B-B14F-4D97-AF65-F5344CB8AC3E}">
        <p14:creationId xmlns:p14="http://schemas.microsoft.com/office/powerpoint/2010/main" val="888876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B135E-BFE9-4F41-BED3-B7F6C564F479}"/>
              </a:ext>
            </a:extLst>
          </p:cNvPr>
          <p:cNvSpPr>
            <a:spLocks noGrp="1"/>
          </p:cNvSpPr>
          <p:nvPr>
            <p:ph type="title"/>
          </p:nvPr>
        </p:nvSpPr>
        <p:spPr>
          <a:xfrm>
            <a:off x="677334" y="609600"/>
            <a:ext cx="8596668" cy="487680"/>
          </a:xfrm>
        </p:spPr>
        <p:txBody>
          <a:bodyPr>
            <a:normAutofit/>
          </a:bodyPr>
          <a:lstStyle/>
          <a:p>
            <a:r>
              <a:rPr lang="fr-FR" sz="2400" b="1" dirty="0">
                <a:solidFill>
                  <a:srgbClr val="002060"/>
                </a:solidFill>
                <a:effectLst>
                  <a:outerShdw blurRad="38100" dist="38100" dir="2700000" algn="tl">
                    <a:srgbClr val="000000">
                      <a:alpha val="43137"/>
                    </a:srgbClr>
                  </a:outerShdw>
                </a:effectLst>
              </a:rPr>
              <a:t>le lien de causalité.</a:t>
            </a:r>
          </a:p>
        </p:txBody>
      </p:sp>
      <p:sp>
        <p:nvSpPr>
          <p:cNvPr id="3" name="Espace réservé du contenu 2">
            <a:extLst>
              <a:ext uri="{FF2B5EF4-FFF2-40B4-BE49-F238E27FC236}">
                <a16:creationId xmlns:a16="http://schemas.microsoft.com/office/drawing/2014/main" id="{CBA8CB5D-D47E-47CF-9A5E-F50D40D58C4D}"/>
              </a:ext>
            </a:extLst>
          </p:cNvPr>
          <p:cNvSpPr>
            <a:spLocks noGrp="1"/>
          </p:cNvSpPr>
          <p:nvPr>
            <p:ph idx="1"/>
          </p:nvPr>
        </p:nvSpPr>
        <p:spPr>
          <a:xfrm>
            <a:off x="677334" y="1097280"/>
            <a:ext cx="8596668" cy="5760719"/>
          </a:xfrm>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Pour déterminer </a:t>
            </a:r>
            <a:r>
              <a:rPr lang="fr-FR" b="1" dirty="0">
                <a:solidFill>
                  <a:schemeClr val="tx1"/>
                </a:solidFill>
                <a:effectLst>
                  <a:outerShdw blurRad="38100" dist="38100" dir="2700000" algn="tl">
                    <a:srgbClr val="000000">
                      <a:alpha val="43137"/>
                    </a:srgbClr>
                  </a:outerShdw>
                </a:effectLst>
                <a:highlight>
                  <a:srgbClr val="FFFF00"/>
                </a:highlight>
              </a:rPr>
              <a:t>quand une faute peut être considérée comme la cause du dommage, le juge </a:t>
            </a:r>
            <a:r>
              <a:rPr lang="fr-FR" b="1" dirty="0">
                <a:solidFill>
                  <a:schemeClr val="tx1"/>
                </a:solidFill>
                <a:effectLst>
                  <a:outerShdw blurRad="38100" dist="38100" dir="2700000" algn="tl">
                    <a:srgbClr val="000000">
                      <a:alpha val="43137"/>
                    </a:srgbClr>
                  </a:outerShdw>
                </a:effectLst>
              </a:rPr>
              <a:t>fait </a:t>
            </a:r>
            <a:r>
              <a:rPr lang="fr-FR" b="1" dirty="0">
                <a:solidFill>
                  <a:schemeClr val="tx1"/>
                </a:solidFill>
                <a:effectLst>
                  <a:outerShdw blurRad="38100" dist="38100" dir="2700000" algn="tl">
                    <a:srgbClr val="000000">
                      <a:alpha val="43137"/>
                    </a:srgbClr>
                  </a:outerShdw>
                </a:effectLst>
                <a:highlight>
                  <a:srgbClr val="00FFFF"/>
                </a:highlight>
              </a:rPr>
              <a:t>appel à la théorie de l'équivalence des conditions. </a:t>
            </a:r>
          </a:p>
          <a:p>
            <a:pPr algn="just"/>
            <a:r>
              <a:rPr lang="fr-FR" b="1" dirty="0">
                <a:solidFill>
                  <a:schemeClr val="tx1"/>
                </a:solidFill>
                <a:effectLst>
                  <a:outerShdw blurRad="38100" dist="38100" dir="2700000" algn="tl">
                    <a:srgbClr val="000000">
                      <a:alpha val="43137"/>
                    </a:srgbClr>
                  </a:outerShdw>
                </a:effectLst>
              </a:rPr>
              <a:t>En vertu de cette théorie, </a:t>
            </a:r>
            <a:r>
              <a:rPr lang="fr-FR" b="1" dirty="0">
                <a:solidFill>
                  <a:srgbClr val="C00000"/>
                </a:solidFill>
                <a:effectLst>
                  <a:outerShdw blurRad="38100" dist="38100" dir="2700000" algn="tl">
                    <a:srgbClr val="000000">
                      <a:alpha val="43137"/>
                    </a:srgbClr>
                  </a:outerShdw>
                </a:effectLst>
                <a:highlight>
                  <a:srgbClr val="FFFF00"/>
                </a:highlight>
              </a:rPr>
              <a:t>chaque faute sans laquelle le dommage ne se serait pas produit doit être considérée comme la cause du dommage.</a:t>
            </a:r>
          </a:p>
          <a:p>
            <a:pPr algn="just"/>
            <a:r>
              <a:rPr lang="fr-FR" b="1" dirty="0">
                <a:solidFill>
                  <a:schemeClr val="tx1"/>
                </a:solidFill>
                <a:effectLst>
                  <a:outerShdw blurRad="38100" dist="38100" dir="2700000" algn="tl">
                    <a:srgbClr val="000000">
                      <a:alpha val="43137"/>
                    </a:srgbClr>
                  </a:outerShdw>
                </a:effectLst>
              </a:rPr>
              <a:t>L'application des règles rigides de cette théorie a pour conséquence que </a:t>
            </a:r>
            <a:r>
              <a:rPr lang="fr-FR" b="1" dirty="0">
                <a:solidFill>
                  <a:srgbClr val="C00000"/>
                </a:solidFill>
                <a:effectLst>
                  <a:outerShdw blurRad="38100" dist="38100" dir="2700000" algn="tl">
                    <a:srgbClr val="000000">
                      <a:alpha val="43137"/>
                    </a:srgbClr>
                  </a:outerShdw>
                </a:effectLst>
                <a:highlight>
                  <a:srgbClr val="FFFF00"/>
                </a:highlight>
              </a:rPr>
              <a:t>le dommage ne doit pas être la conséquence directe de la faute. </a:t>
            </a:r>
          </a:p>
          <a:p>
            <a:pPr algn="just"/>
            <a:r>
              <a:rPr lang="fr-FR" b="1" i="1" u="sng" dirty="0">
                <a:solidFill>
                  <a:srgbClr val="002060"/>
                </a:solidFill>
                <a:effectLst>
                  <a:outerShdw blurRad="38100" dist="38100" dir="2700000" algn="tl">
                    <a:srgbClr val="000000">
                      <a:alpha val="43137"/>
                    </a:srgbClr>
                  </a:outerShdw>
                </a:effectLst>
                <a:highlight>
                  <a:srgbClr val="FFFF00"/>
                </a:highlight>
              </a:rPr>
              <a:t>La cause indirecte du dommage est suffisante pour engager la responsabilité. </a:t>
            </a:r>
          </a:p>
          <a:p>
            <a:pPr algn="just"/>
            <a:r>
              <a:rPr lang="fr-FR" b="1" dirty="0">
                <a:solidFill>
                  <a:schemeClr val="tx1"/>
                </a:solidFill>
                <a:effectLst>
                  <a:outerShdw blurRad="38100" dist="38100" dir="2700000" algn="tl">
                    <a:srgbClr val="000000">
                      <a:alpha val="43137"/>
                    </a:srgbClr>
                  </a:outerShdw>
                </a:effectLst>
              </a:rPr>
              <a:t>Un exemple pourra mieux clarifier cette règle, c'est celui </a:t>
            </a:r>
            <a:r>
              <a:rPr lang="fr-FR" b="1" dirty="0">
                <a:solidFill>
                  <a:schemeClr val="tx1"/>
                </a:solidFill>
                <a:effectLst>
                  <a:outerShdw blurRad="38100" dist="38100" dir="2700000" algn="tl">
                    <a:srgbClr val="000000">
                      <a:alpha val="43137"/>
                    </a:srgbClr>
                  </a:outerShdw>
                </a:effectLst>
                <a:highlight>
                  <a:srgbClr val="FFFF00"/>
                </a:highlight>
              </a:rPr>
              <a:t>du médecin qui abandonne une aiguille opératoire dans le corps du patient.</a:t>
            </a:r>
            <a:r>
              <a:rPr lang="fr-FR" b="1" dirty="0">
                <a:solidFill>
                  <a:schemeClr val="tx1"/>
                </a:solidFill>
                <a:effectLst>
                  <a:outerShdw blurRad="38100" dist="38100" dir="2700000" algn="tl">
                    <a:srgbClr val="000000">
                      <a:alpha val="43137"/>
                    </a:srgbClr>
                  </a:outerShdw>
                </a:effectLst>
              </a:rPr>
              <a:t> A cause de </a:t>
            </a:r>
            <a:r>
              <a:rPr lang="fr-FR" b="1" dirty="0">
                <a:solidFill>
                  <a:srgbClr val="FF0000"/>
                </a:solidFill>
                <a:effectLst>
                  <a:outerShdw blurRad="38100" dist="38100" dir="2700000" algn="tl">
                    <a:srgbClr val="000000">
                      <a:alpha val="43137"/>
                    </a:srgbClr>
                  </a:outerShdw>
                </a:effectLst>
                <a:highlight>
                  <a:srgbClr val="FFFF00"/>
                </a:highlight>
              </a:rPr>
              <a:t>cette négligence</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il se trouve contraint à effectuer une deuxième opération pour ôter l'instrument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Pendant cette intervention </a:t>
            </a:r>
            <a:r>
              <a:rPr lang="fr-FR" b="1" dirty="0">
                <a:solidFill>
                  <a:schemeClr val="tx1"/>
                </a:solidFill>
                <a:effectLst>
                  <a:outerShdw blurRad="38100" dist="38100" dir="2700000" algn="tl">
                    <a:srgbClr val="000000">
                      <a:alpha val="43137"/>
                    </a:srgbClr>
                  </a:outerShdw>
                </a:effectLst>
                <a:highlight>
                  <a:srgbClr val="00FF00"/>
                </a:highlight>
              </a:rPr>
              <a:t>un risque opératoire se développe et le patient en meurt.</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Le décès du patient a un lien de causalité avec la faute initiale du médecin, </a:t>
            </a:r>
            <a:r>
              <a:rPr lang="fr-FR" b="1" dirty="0">
                <a:solidFill>
                  <a:schemeClr val="tx1"/>
                </a:solidFill>
                <a:effectLst>
                  <a:outerShdw blurRad="38100" dist="38100" dir="2700000" algn="tl">
                    <a:srgbClr val="000000">
                      <a:alpha val="43137"/>
                    </a:srgbClr>
                  </a:outerShdw>
                </a:effectLst>
              </a:rPr>
              <a:t>parce que </a:t>
            </a:r>
            <a:r>
              <a:rPr lang="fr-FR" b="1" dirty="0">
                <a:solidFill>
                  <a:srgbClr val="FF0000"/>
                </a:solidFill>
                <a:effectLst>
                  <a:outerShdw blurRad="38100" dist="38100" dir="2700000" algn="tl">
                    <a:srgbClr val="000000">
                      <a:alpha val="43137"/>
                    </a:srgbClr>
                  </a:outerShdw>
                </a:effectLst>
                <a:highlight>
                  <a:srgbClr val="FFFF00"/>
                </a:highlight>
              </a:rPr>
              <a:t>le risque opératoire et donc le dommage ne se seraient pas produits sans sa négligence</a:t>
            </a:r>
            <a:r>
              <a:rPr lang="fr-FR" b="1" dirty="0">
                <a:solidFill>
                  <a:schemeClr val="tx1"/>
                </a:solidFill>
                <a:effectLst>
                  <a:outerShdw blurRad="38100" dist="38100" dir="2700000" algn="tl">
                    <a:srgbClr val="000000">
                      <a:alpha val="43137"/>
                    </a:srgbClr>
                  </a:outerShdw>
                </a:effectLst>
                <a:highlight>
                  <a:srgbClr val="FFFF00"/>
                </a:highlight>
              </a:rPr>
              <a:t>.</a:t>
            </a:r>
          </a:p>
          <a:p>
            <a:pPr algn="just"/>
            <a:r>
              <a:rPr lang="fr-FR" b="1" dirty="0">
                <a:solidFill>
                  <a:schemeClr val="tx1"/>
                </a:solidFill>
                <a:effectLst>
                  <a:outerShdw blurRad="38100" dist="38100" dir="2700000" algn="tl">
                    <a:srgbClr val="000000">
                      <a:alpha val="43137"/>
                    </a:srgbClr>
                  </a:outerShdw>
                </a:effectLst>
              </a:rPr>
              <a:t> A cet égard, il convient de voir </a:t>
            </a:r>
            <a:r>
              <a:rPr lang="fr-FR" b="1" dirty="0">
                <a:solidFill>
                  <a:schemeClr val="tx1"/>
                </a:solidFill>
                <a:effectLst>
                  <a:outerShdw blurRad="38100" dist="38100" dir="2700000" algn="tl">
                    <a:srgbClr val="000000">
                      <a:alpha val="43137"/>
                    </a:srgbClr>
                  </a:outerShdw>
                </a:effectLst>
                <a:highlight>
                  <a:srgbClr val="FFFF00"/>
                </a:highlight>
              </a:rPr>
              <a:t>à qui incombe la charge de la preuve du lien de causalité</a:t>
            </a:r>
            <a:r>
              <a:rPr lang="fr-FR" b="1" dirty="0">
                <a:solidFill>
                  <a:schemeClr val="tx1"/>
                </a:solidFill>
                <a:effectLst>
                  <a:outerShdw blurRad="38100" dist="38100" dir="2700000" algn="tl">
                    <a:srgbClr val="000000">
                      <a:alpha val="43137"/>
                    </a:srgbClr>
                  </a:outerShdw>
                </a:effectLst>
              </a:rPr>
              <a:t>, ainsi que </a:t>
            </a:r>
            <a:r>
              <a:rPr lang="fr-FR" b="1" dirty="0">
                <a:solidFill>
                  <a:schemeClr val="tx1"/>
                </a:solidFill>
                <a:effectLst>
                  <a:outerShdw blurRad="38100" dist="38100" dir="2700000" algn="tl">
                    <a:srgbClr val="000000">
                      <a:alpha val="43137"/>
                    </a:srgbClr>
                  </a:outerShdw>
                </a:effectLst>
                <a:highlight>
                  <a:srgbClr val="FFFF00"/>
                </a:highlight>
              </a:rPr>
              <a:t>les différents cas d'exonération ou de partage de la responsabilité médicale.</a:t>
            </a:r>
          </a:p>
        </p:txBody>
      </p:sp>
    </p:spTree>
    <p:extLst>
      <p:ext uri="{BB962C8B-B14F-4D97-AF65-F5344CB8AC3E}">
        <p14:creationId xmlns:p14="http://schemas.microsoft.com/office/powerpoint/2010/main" val="18317064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22779C-3814-4A8A-9E29-5E010A88B3BD}"/>
              </a:ext>
            </a:extLst>
          </p:cNvPr>
          <p:cNvSpPr>
            <a:spLocks noGrp="1"/>
          </p:cNvSpPr>
          <p:nvPr>
            <p:ph type="title"/>
          </p:nvPr>
        </p:nvSpPr>
        <p:spPr>
          <a:xfrm>
            <a:off x="677334" y="609600"/>
            <a:ext cx="8596668" cy="614289"/>
          </a:xfrm>
        </p:spPr>
        <p:txBody>
          <a:bodyPr>
            <a:normAutofit/>
          </a:bodyPr>
          <a:lstStyle/>
          <a:p>
            <a:r>
              <a:rPr lang="fr-FR" sz="2400" dirty="0">
                <a:solidFill>
                  <a:srgbClr val="002060"/>
                </a:solidFill>
              </a:rPr>
              <a:t>La preuve du lien de causalité.</a:t>
            </a:r>
          </a:p>
        </p:txBody>
      </p:sp>
      <p:sp>
        <p:nvSpPr>
          <p:cNvPr id="3" name="Espace réservé du contenu 2">
            <a:extLst>
              <a:ext uri="{FF2B5EF4-FFF2-40B4-BE49-F238E27FC236}">
                <a16:creationId xmlns:a16="http://schemas.microsoft.com/office/drawing/2014/main" id="{03541B6E-D726-4009-9275-821837F7536B}"/>
              </a:ext>
            </a:extLst>
          </p:cNvPr>
          <p:cNvSpPr>
            <a:spLocks noGrp="1"/>
          </p:cNvSpPr>
          <p:nvPr>
            <p:ph idx="1"/>
          </p:nvPr>
        </p:nvSpPr>
        <p:spPr>
          <a:xfrm>
            <a:off x="677334" y="1223889"/>
            <a:ext cx="8596668" cy="5331656"/>
          </a:xfrm>
        </p:spPr>
        <p:txBody>
          <a:bodyPr>
            <a:normAutofit fontScale="92500" lnSpcReduction="20000"/>
          </a:bodyPr>
          <a:lstStyle/>
          <a:p>
            <a:pPr algn="just"/>
            <a:r>
              <a:rPr lang="fr-FR" b="1" dirty="0">
                <a:solidFill>
                  <a:schemeClr val="tx1"/>
                </a:solidFill>
                <a:effectLst>
                  <a:outerShdw blurRad="38100" dist="38100" dir="2700000" algn="tl">
                    <a:srgbClr val="000000">
                      <a:alpha val="43137"/>
                    </a:srgbClr>
                  </a:outerShdw>
                </a:effectLst>
              </a:rPr>
              <a:t>La charge de la preuve qui </a:t>
            </a:r>
            <a:r>
              <a:rPr lang="fr-FR" b="1" dirty="0">
                <a:solidFill>
                  <a:schemeClr val="tx1"/>
                </a:solidFill>
                <a:effectLst>
                  <a:outerShdw blurRad="38100" dist="38100" dir="2700000" algn="tl">
                    <a:srgbClr val="000000">
                      <a:alpha val="43137"/>
                    </a:srgbClr>
                  </a:outerShdw>
                </a:effectLst>
                <a:highlight>
                  <a:srgbClr val="FFFF00"/>
                </a:highlight>
              </a:rPr>
              <a:t>repose sur le patient est décrite en général comme assez lourde.</a:t>
            </a:r>
            <a:r>
              <a:rPr lang="fr-FR" b="1" dirty="0">
                <a:solidFill>
                  <a:schemeClr val="tx1"/>
                </a:solidFill>
                <a:effectLst>
                  <a:outerShdw blurRad="38100" dist="38100" dir="2700000" algn="tl">
                    <a:srgbClr val="000000">
                      <a:alpha val="43137"/>
                    </a:srgbClr>
                  </a:outerShdw>
                </a:effectLst>
              </a:rPr>
              <a:t> Différents patients </a:t>
            </a:r>
            <a:r>
              <a:rPr lang="fr-FR" b="1" dirty="0">
                <a:solidFill>
                  <a:schemeClr val="tx1"/>
                </a:solidFill>
                <a:effectLst>
                  <a:outerShdw blurRad="38100" dist="38100" dir="2700000" algn="tl">
                    <a:srgbClr val="000000">
                      <a:alpha val="43137"/>
                    </a:srgbClr>
                  </a:outerShdw>
                </a:effectLst>
                <a:highlight>
                  <a:srgbClr val="FFFF00"/>
                </a:highlight>
              </a:rPr>
              <a:t>ont subi des dommages suite à une faute médicale mais ne peuvent pas exercer leur droit à une indemnisation dans la pratique</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 </a:t>
            </a:r>
            <a:r>
              <a:rPr lang="fr-FR" b="1" dirty="0">
                <a:solidFill>
                  <a:srgbClr val="FF0000"/>
                </a:solidFill>
                <a:effectLst>
                  <a:outerShdw blurRad="38100" dist="38100" dir="2700000" algn="tl">
                    <a:srgbClr val="000000">
                      <a:alpha val="43137"/>
                    </a:srgbClr>
                  </a:outerShdw>
                </a:effectLst>
                <a:highlight>
                  <a:srgbClr val="FFFF00"/>
                </a:highlight>
              </a:rPr>
              <a:t>droit de la responsabilité fait donc défaut dans une de ses fonctions les plus importantes, c'est-à-dire l'indemnisation des victimes qui y ont droit.</a:t>
            </a:r>
          </a:p>
          <a:p>
            <a:pPr algn="just"/>
            <a:r>
              <a:rPr lang="fr-FR" b="1" dirty="0">
                <a:solidFill>
                  <a:schemeClr val="tx1"/>
                </a:solidFill>
                <a:effectLst>
                  <a:outerShdw blurRad="38100" dist="38100" dir="2700000" algn="tl">
                    <a:srgbClr val="000000">
                      <a:alpha val="43137"/>
                    </a:srgbClr>
                  </a:outerShdw>
                </a:effectLst>
              </a:rPr>
              <a:t>Toutefois, pour </a:t>
            </a:r>
            <a:r>
              <a:rPr lang="fr-FR" b="1" dirty="0">
                <a:solidFill>
                  <a:srgbClr val="FF0000"/>
                </a:solidFill>
                <a:effectLst>
                  <a:outerShdw blurRad="38100" dist="38100" dir="2700000" algn="tl">
                    <a:srgbClr val="000000">
                      <a:alpha val="43137"/>
                    </a:srgbClr>
                  </a:outerShdw>
                </a:effectLst>
                <a:highlight>
                  <a:srgbClr val="FFFF00"/>
                </a:highlight>
              </a:rPr>
              <a:t>dégager sa responsabilité, le médecin peut être amené lui même à prouver son innocence </a:t>
            </a:r>
            <a:r>
              <a:rPr lang="fr-FR" b="1" dirty="0">
                <a:solidFill>
                  <a:schemeClr val="tx1"/>
                </a:solidFill>
                <a:effectLst>
                  <a:outerShdw blurRad="38100" dist="38100" dir="2700000" algn="tl">
                    <a:srgbClr val="000000">
                      <a:alpha val="43137"/>
                    </a:srgbClr>
                  </a:outerShdw>
                </a:effectLst>
              </a:rPr>
              <a:t>; d'ailleurs, c'est ce qui a été retenu par la jurisprudence marocaine dans l'affaire suivante :</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un patient, admis dans un hôpital pour subir une opération chirurgicale sur son </a:t>
            </a:r>
            <a:r>
              <a:rPr lang="fr-FR" b="1" dirty="0" err="1">
                <a:solidFill>
                  <a:srgbClr val="FF0000"/>
                </a:solidFill>
                <a:effectLst>
                  <a:outerShdw blurRad="38100" dist="38100" dir="2700000" algn="tl">
                    <a:srgbClr val="000000">
                      <a:alpha val="43137"/>
                    </a:srgbClr>
                  </a:outerShdw>
                </a:effectLst>
                <a:highlight>
                  <a:srgbClr val="FFFF00"/>
                </a:highlight>
              </a:rPr>
              <a:t>oeil</a:t>
            </a:r>
            <a:r>
              <a:rPr lang="fr-FR" b="1" dirty="0">
                <a:solidFill>
                  <a:srgbClr val="FF0000"/>
                </a:solidFill>
                <a:effectLst>
                  <a:outerShdw blurRad="38100" dist="38100" dir="2700000" algn="tl">
                    <a:srgbClr val="000000">
                      <a:alpha val="43137"/>
                    </a:srgbClr>
                  </a:outerShdw>
                </a:effectLst>
                <a:highlight>
                  <a:srgbClr val="FFFF00"/>
                </a:highlight>
              </a:rPr>
              <a:t> droit, s' est réveillé après en découvrant qu' il a totalement perdu la vue de cet organe</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Saisi de cette affaire et après expertise, </a:t>
            </a:r>
            <a:r>
              <a:rPr lang="fr-FR" b="1" dirty="0">
                <a:solidFill>
                  <a:srgbClr val="FF0000"/>
                </a:solidFill>
                <a:effectLst>
                  <a:outerShdw blurRad="38100" dist="38100" dir="2700000" algn="tl">
                    <a:srgbClr val="000000">
                      <a:alpha val="43137"/>
                    </a:srgbClr>
                  </a:outerShdw>
                </a:effectLst>
                <a:highlight>
                  <a:srgbClr val="FFFF00"/>
                </a:highlight>
              </a:rPr>
              <a:t>le tribunal de première instance de Marrakech a donné gain de cause au patient, jugeant en sa faveur d'une indemnité pour le dommage qu' il a subi. </a:t>
            </a:r>
          </a:p>
          <a:p>
            <a:pPr algn="just"/>
            <a:r>
              <a:rPr lang="fr-FR" b="1" dirty="0">
                <a:solidFill>
                  <a:srgbClr val="FF0000"/>
                </a:solidFill>
                <a:effectLst>
                  <a:outerShdw blurRad="38100" dist="38100" dir="2700000" algn="tl">
                    <a:srgbClr val="000000">
                      <a:alpha val="43137"/>
                    </a:srgbClr>
                  </a:outerShdw>
                </a:effectLst>
                <a:highlight>
                  <a:srgbClr val="FFFF00"/>
                </a:highlight>
              </a:rPr>
              <a:t>Après recours du médecin auprès de la cour d'appel</a:t>
            </a:r>
            <a:r>
              <a:rPr lang="fr-FR" b="1" dirty="0">
                <a:solidFill>
                  <a:schemeClr val="tx1"/>
                </a:solidFill>
                <a:effectLst>
                  <a:outerShdw blurRad="38100" dist="38100" dir="2700000" algn="tl">
                    <a:srgbClr val="000000">
                      <a:alpha val="43137"/>
                    </a:srgbClr>
                  </a:outerShdw>
                </a:effectLst>
              </a:rPr>
              <a:t>, celle-ci avait affirmé que </a:t>
            </a:r>
            <a:r>
              <a:rPr lang="fr-FR" b="1" dirty="0">
                <a:solidFill>
                  <a:srgbClr val="FF0000"/>
                </a:solidFill>
                <a:effectLst>
                  <a:outerShdw blurRad="38100" dist="38100" dir="2700000" algn="tl">
                    <a:srgbClr val="000000">
                      <a:alpha val="43137"/>
                    </a:srgbClr>
                  </a:outerShdw>
                </a:effectLst>
                <a:highlight>
                  <a:srgbClr val="00FFFF"/>
                </a:highlight>
              </a:rPr>
              <a:t>:« ...le médecin qui </a:t>
            </a:r>
            <a:r>
              <a:rPr lang="fr-FR" b="1" dirty="0">
                <a:solidFill>
                  <a:srgbClr val="FF0000"/>
                </a:solidFill>
                <a:effectLst>
                  <a:outerShdw blurRad="38100" dist="38100" dir="2700000" algn="tl">
                    <a:srgbClr val="000000">
                      <a:alpha val="43137"/>
                    </a:srgbClr>
                  </a:outerShdw>
                </a:effectLst>
                <a:highlight>
                  <a:srgbClr val="FFFF00"/>
                </a:highlight>
              </a:rPr>
              <a:t>évoque son irresponsabilité sous prétexte </a:t>
            </a:r>
            <a:r>
              <a:rPr lang="fr-FR" b="1" dirty="0">
                <a:solidFill>
                  <a:srgbClr val="FF0000"/>
                </a:solidFill>
                <a:effectLst>
                  <a:outerShdw blurRad="38100" dist="38100" dir="2700000" algn="tl">
                    <a:srgbClr val="000000">
                      <a:alpha val="43137"/>
                    </a:srgbClr>
                  </a:outerShdw>
                </a:effectLst>
                <a:highlight>
                  <a:srgbClr val="00FFFF"/>
                </a:highlight>
              </a:rPr>
              <a:t>que </a:t>
            </a:r>
            <a:r>
              <a:rPr lang="fr-FR" b="1" dirty="0">
                <a:solidFill>
                  <a:srgbClr val="FF0000"/>
                </a:solidFill>
                <a:effectLst>
                  <a:outerShdw blurRad="38100" dist="38100" dir="2700000" algn="tl">
                    <a:srgbClr val="000000">
                      <a:alpha val="43137"/>
                    </a:srgbClr>
                  </a:outerShdw>
                </a:effectLst>
                <a:highlight>
                  <a:srgbClr val="FFFF00"/>
                </a:highlight>
              </a:rPr>
              <a:t>le dommage est dû a des causes étrangères à son acte</a:t>
            </a:r>
            <a:r>
              <a:rPr lang="fr-FR" b="1" dirty="0">
                <a:solidFill>
                  <a:srgbClr val="FF0000"/>
                </a:solidFill>
                <a:effectLst>
                  <a:outerShdw blurRad="38100" dist="38100" dir="2700000" algn="tl">
                    <a:srgbClr val="000000">
                      <a:alpha val="43137"/>
                    </a:srgbClr>
                  </a:outerShdw>
                </a:effectLst>
                <a:highlight>
                  <a:srgbClr val="00FFFF"/>
                </a:highlight>
              </a:rPr>
              <a:t>, n' a pas prouvé qu'il avait pris toutes les précautions et mesures nécessaires pour dégager sa responsabilité conformément à l 'article 78 du D.O.C .».</a:t>
            </a:r>
            <a:endParaRPr lang="fr-F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8751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68A22-A39B-4C3C-868C-FE693BFA5237}"/>
              </a:ext>
            </a:extLst>
          </p:cNvPr>
          <p:cNvSpPr>
            <a:spLocks noGrp="1"/>
          </p:cNvSpPr>
          <p:nvPr>
            <p:ph type="title"/>
          </p:nvPr>
        </p:nvSpPr>
        <p:spPr>
          <a:xfrm>
            <a:off x="677334" y="609600"/>
            <a:ext cx="8596668" cy="20703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760E6176-A3D5-4218-B6D0-97A38D576F64}"/>
              </a:ext>
            </a:extLst>
          </p:cNvPr>
          <p:cNvSpPr>
            <a:spLocks noGrp="1"/>
          </p:cNvSpPr>
          <p:nvPr>
            <p:ph idx="1"/>
          </p:nvPr>
        </p:nvSpPr>
        <p:spPr>
          <a:xfrm>
            <a:off x="677334" y="1181686"/>
            <a:ext cx="8596668" cy="5676313"/>
          </a:xfrm>
        </p:spPr>
        <p:txBody>
          <a:bodyPr>
            <a:normAutofit/>
          </a:bodyPr>
          <a:lstStyle/>
          <a:p>
            <a:pPr algn="just"/>
            <a:r>
              <a:rPr lang="fr-FR" b="1" dirty="0">
                <a:solidFill>
                  <a:schemeClr val="tx1"/>
                </a:solidFill>
                <a:effectLst>
                  <a:outerShdw blurRad="38100" dist="38100" dir="2700000" algn="tl">
                    <a:srgbClr val="000000">
                      <a:alpha val="43137"/>
                    </a:srgbClr>
                  </a:outerShdw>
                </a:effectLst>
                <a:highlight>
                  <a:srgbClr val="0000FF"/>
                </a:highlight>
              </a:rPr>
              <a:t>En </a:t>
            </a:r>
            <a:r>
              <a:rPr lang="fr-FR" b="1" dirty="0">
                <a:solidFill>
                  <a:schemeClr val="tx1"/>
                </a:solidFill>
                <a:effectLst>
                  <a:outerShdw blurRad="38100" dist="38100" dir="2700000" algn="tl">
                    <a:srgbClr val="000000">
                      <a:alpha val="43137"/>
                    </a:srgbClr>
                  </a:outerShdw>
                </a:effectLst>
              </a:rPr>
              <a:t>Fr</a:t>
            </a:r>
            <a:r>
              <a:rPr lang="fr-FR" b="1" dirty="0">
                <a:solidFill>
                  <a:schemeClr val="tx1"/>
                </a:solidFill>
                <a:effectLst>
                  <a:outerShdw blurRad="38100" dist="38100" dir="2700000" algn="tl">
                    <a:srgbClr val="000000">
                      <a:alpha val="43137"/>
                    </a:srgbClr>
                  </a:outerShdw>
                </a:effectLst>
                <a:highlight>
                  <a:srgbClr val="FF0000"/>
                </a:highlight>
              </a:rPr>
              <a:t>ance</a:t>
            </a:r>
            <a:r>
              <a:rPr lang="fr-FR" b="1" dirty="0">
                <a:solidFill>
                  <a:schemeClr val="tx1"/>
                </a:solidFill>
                <a:effectLst>
                  <a:outerShdw blurRad="38100" dist="38100" dir="2700000" algn="tl">
                    <a:srgbClr val="000000">
                      <a:alpha val="43137"/>
                    </a:srgbClr>
                  </a:outerShdw>
                </a:effectLst>
              </a:rPr>
              <a:t>, et dans un but de protection du patient et en même temps de sévérité accrue de la responsabilité du médecin, </a:t>
            </a:r>
          </a:p>
          <a:p>
            <a:pPr algn="just"/>
            <a:r>
              <a:rPr lang="fr-FR" b="1" dirty="0">
                <a:solidFill>
                  <a:schemeClr val="tx1"/>
                </a:solidFill>
                <a:effectLst>
                  <a:outerShdw blurRad="38100" dist="38100" dir="2700000" algn="tl">
                    <a:srgbClr val="000000">
                      <a:alpha val="43137"/>
                    </a:srgbClr>
                  </a:outerShdw>
                </a:effectLst>
                <a:highlight>
                  <a:srgbClr val="FFFF00"/>
                </a:highlight>
              </a:rPr>
              <a:t>le juge se basera souvent sur des présomptions de fait, et en particulier sur le critère du cours normal des choses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Lorsqu'une </a:t>
            </a:r>
            <a:r>
              <a:rPr lang="fr-FR" b="1" dirty="0">
                <a:solidFill>
                  <a:schemeClr val="tx1"/>
                </a:solidFill>
                <a:effectLst>
                  <a:outerShdw blurRad="38100" dist="38100" dir="2700000" algn="tl">
                    <a:srgbClr val="000000">
                      <a:alpha val="43137"/>
                    </a:srgbClr>
                  </a:outerShdw>
                </a:effectLst>
                <a:highlight>
                  <a:srgbClr val="FFFF00"/>
                </a:highlight>
              </a:rPr>
              <a:t>certaine faute conduit à un certain dommage sur la base de règles d'expérience ou selon le cours normal des choses</a:t>
            </a:r>
            <a:r>
              <a:rPr lang="fr-FR" b="1" dirty="0">
                <a:solidFill>
                  <a:schemeClr val="tx1"/>
                </a:solidFill>
                <a:effectLst>
                  <a:outerShdw blurRad="38100" dist="38100" dir="2700000" algn="tl">
                    <a:srgbClr val="000000">
                      <a:alpha val="43137"/>
                    </a:srgbClr>
                  </a:outerShdw>
                </a:effectLst>
              </a:rPr>
              <a:t>, le juge </a:t>
            </a:r>
            <a:r>
              <a:rPr lang="fr-FR" b="1" dirty="0">
                <a:solidFill>
                  <a:schemeClr val="tx1"/>
                </a:solidFill>
                <a:effectLst>
                  <a:outerShdw blurRad="38100" dist="38100" dir="2700000" algn="tl">
                    <a:srgbClr val="000000">
                      <a:alpha val="43137"/>
                    </a:srgbClr>
                  </a:outerShdw>
                </a:effectLst>
                <a:highlight>
                  <a:srgbClr val="FFFF00"/>
                </a:highlight>
              </a:rPr>
              <a:t>peut conclure que, lorsque cette faute et le dommage se produisent, le lien de causalité existe entre ces deux facteurs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La valeur </a:t>
            </a:r>
            <a:r>
              <a:rPr lang="fr-FR" b="1" dirty="0">
                <a:solidFill>
                  <a:srgbClr val="FF0000"/>
                </a:solidFill>
                <a:effectLst>
                  <a:outerShdw blurRad="38100" dist="38100" dir="2700000" algn="tl">
                    <a:srgbClr val="000000">
                      <a:alpha val="43137"/>
                    </a:srgbClr>
                  </a:outerShdw>
                </a:effectLst>
                <a:highlight>
                  <a:srgbClr val="FFFF00"/>
                </a:highlight>
              </a:rPr>
              <a:t>probatoire des présomptions de fait est appréciée souverainement par le juge de fait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Tel est le cas </a:t>
            </a:r>
            <a:r>
              <a:rPr lang="fr-FR" b="1" dirty="0">
                <a:solidFill>
                  <a:srgbClr val="FF0000"/>
                </a:solidFill>
                <a:effectLst>
                  <a:outerShdw blurRad="38100" dist="38100" dir="2700000" algn="tl">
                    <a:srgbClr val="000000">
                      <a:alpha val="43137"/>
                    </a:srgbClr>
                  </a:outerShdw>
                </a:effectLst>
                <a:highlight>
                  <a:srgbClr val="FFFF00"/>
                </a:highlight>
              </a:rPr>
              <a:t>du sang périmé administré à un patient qui peu après développe des complications infectieuses</a:t>
            </a:r>
            <a:r>
              <a:rPr lang="fr-FR" b="1" dirty="0">
                <a:solidFill>
                  <a:schemeClr val="tx1"/>
                </a:solidFill>
                <a:effectLst>
                  <a:outerShdw blurRad="38100" dist="38100" dir="2700000" algn="tl">
                    <a:srgbClr val="000000">
                      <a:alpha val="43137"/>
                    </a:srgbClr>
                  </a:outerShdw>
                </a:effectLst>
              </a:rPr>
              <a:t>. Ici, </a:t>
            </a:r>
            <a:r>
              <a:rPr lang="fr-FR" b="1" dirty="0">
                <a:solidFill>
                  <a:srgbClr val="FF0000"/>
                </a:solidFill>
                <a:effectLst>
                  <a:outerShdw blurRad="38100" dist="38100" dir="2700000" algn="tl">
                    <a:srgbClr val="000000">
                      <a:alpha val="43137"/>
                    </a:srgbClr>
                  </a:outerShdw>
                </a:effectLst>
                <a:highlight>
                  <a:srgbClr val="FFFF00"/>
                </a:highlight>
              </a:rPr>
              <a:t>le juge doit considérer le lien de causalité entre les deux événements comme suffisamment certain, étant donné qu'une transfusion de sang périmée apporte des réactions de ce type </a:t>
            </a:r>
            <a:r>
              <a:rPr lang="fr-FR" b="1" dirty="0">
                <a:solidFill>
                  <a:srgbClr val="FF0000"/>
                </a:solidFill>
                <a:effectLst>
                  <a:outerShdw blurRad="38100" dist="38100" dir="2700000" algn="tl">
                    <a:srgbClr val="000000">
                      <a:alpha val="43137"/>
                    </a:srgbClr>
                  </a:outerShdw>
                </a:effectLst>
                <a:highlight>
                  <a:srgbClr val="00FFFF"/>
                </a:highlight>
              </a:rPr>
              <a:t>selon le cours normal des choses</a:t>
            </a:r>
            <a:r>
              <a:rPr lang="fr-FR" b="1" dirty="0">
                <a:solidFill>
                  <a:schemeClr val="tx1"/>
                </a:solidFill>
                <a:effectLst>
                  <a:outerShdw blurRad="38100" dist="38100" dir="2700000" algn="tl">
                    <a:srgbClr val="000000">
                      <a:alpha val="43137"/>
                    </a:srgbClr>
                  </a:outerShdw>
                </a:effectLst>
                <a:highlight>
                  <a:srgbClr val="00FFFF"/>
                </a:highlight>
              </a:rPr>
              <a:t>. </a:t>
            </a:r>
            <a:r>
              <a:rPr lang="fr-FR" b="1" dirty="0">
                <a:solidFill>
                  <a:schemeClr val="tx1"/>
                </a:solidFill>
                <a:effectLst>
                  <a:outerShdw blurRad="38100" dist="38100" dir="2700000" algn="tl">
                    <a:srgbClr val="000000">
                      <a:alpha val="43137"/>
                    </a:srgbClr>
                  </a:outerShdw>
                </a:effectLst>
              </a:rPr>
              <a:t>Donc la thèse selon laquelle la cause des dommages est inconnue est réfutée.</a:t>
            </a:r>
          </a:p>
        </p:txBody>
      </p:sp>
    </p:spTree>
    <p:extLst>
      <p:ext uri="{BB962C8B-B14F-4D97-AF65-F5344CB8AC3E}">
        <p14:creationId xmlns:p14="http://schemas.microsoft.com/office/powerpoint/2010/main" val="30592028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42488B-ABE0-4F26-96A7-C51C931AF4E9}"/>
              </a:ext>
            </a:extLst>
          </p:cNvPr>
          <p:cNvSpPr>
            <a:spLocks noGrp="1"/>
          </p:cNvSpPr>
          <p:nvPr>
            <p:ph type="title"/>
          </p:nvPr>
        </p:nvSpPr>
        <p:spPr>
          <a:xfrm>
            <a:off x="677334" y="609600"/>
            <a:ext cx="8596668" cy="445477"/>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E8F26D4D-103A-4B29-A799-8E6ABC4A3380}"/>
              </a:ext>
            </a:extLst>
          </p:cNvPr>
          <p:cNvSpPr>
            <a:spLocks noGrp="1"/>
          </p:cNvSpPr>
          <p:nvPr>
            <p:ph idx="1"/>
          </p:nvPr>
        </p:nvSpPr>
        <p:spPr>
          <a:xfrm>
            <a:off x="677334" y="1209822"/>
            <a:ext cx="8596668" cy="5648177"/>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Toutefois, </a:t>
            </a:r>
            <a:r>
              <a:rPr lang="fr-FR" b="1" dirty="0">
                <a:solidFill>
                  <a:schemeClr val="tx1"/>
                </a:solidFill>
                <a:effectLst>
                  <a:outerShdw blurRad="38100" dist="38100" dir="2700000" algn="tl">
                    <a:srgbClr val="000000">
                      <a:alpha val="43137"/>
                    </a:srgbClr>
                  </a:outerShdw>
                </a:effectLst>
                <a:highlight>
                  <a:srgbClr val="00FFFF"/>
                </a:highlight>
              </a:rPr>
              <a:t>l'utilisation de présomptions de fait ne signifie nullement qu'un lien de causalité</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"probable" ou "possible</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suffise pour fonder une responsabilité.</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Il arrive fréquemment </a:t>
            </a:r>
            <a:r>
              <a:rPr lang="fr-FR" b="1" dirty="0">
                <a:solidFill>
                  <a:srgbClr val="FF0000"/>
                </a:solidFill>
                <a:effectLst>
                  <a:outerShdw blurRad="38100" dist="38100" dir="2700000" algn="tl">
                    <a:srgbClr val="000000">
                      <a:alpha val="43137"/>
                    </a:srgbClr>
                  </a:outerShdw>
                </a:effectLst>
                <a:highlight>
                  <a:srgbClr val="FFFF00"/>
                </a:highlight>
              </a:rPr>
              <a:t>que le dommage se serait produit de toute façon comme conséquence normale de la maladie ou de l'accident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C'est le </a:t>
            </a:r>
            <a:r>
              <a:rPr lang="fr-FR" b="1" dirty="0">
                <a:solidFill>
                  <a:srgbClr val="FF0000"/>
                </a:solidFill>
                <a:effectLst>
                  <a:outerShdw blurRad="38100" dist="38100" dir="2700000" algn="tl">
                    <a:srgbClr val="000000">
                      <a:alpha val="43137"/>
                    </a:srgbClr>
                  </a:outerShdw>
                </a:effectLst>
                <a:highlight>
                  <a:srgbClr val="FFFF00"/>
                </a:highlight>
              </a:rPr>
              <a:t>cas du cancer, surtout lorsqu'un médecin échoue dans l'établissement du diagnostic de cette maladie chez le patient à cause d'une faute de diagnostic ou parce que les examens nécessaires n'ont pas été effectués, où laisse libre cours au cancer à cause d'un traitement erroné. </a:t>
            </a:r>
          </a:p>
          <a:p>
            <a:pPr algn="just"/>
            <a:r>
              <a:rPr lang="fr-FR" b="1" dirty="0">
                <a:solidFill>
                  <a:schemeClr val="tx1"/>
                </a:solidFill>
                <a:effectLst>
                  <a:outerShdw blurRad="38100" dist="38100" dir="2700000" algn="tl">
                    <a:srgbClr val="000000">
                      <a:alpha val="43137"/>
                    </a:srgbClr>
                  </a:outerShdw>
                </a:effectLst>
              </a:rPr>
              <a:t>Dans ce cas, </a:t>
            </a:r>
            <a:r>
              <a:rPr lang="fr-FR" b="1" dirty="0">
                <a:solidFill>
                  <a:srgbClr val="FF0000"/>
                </a:solidFill>
                <a:effectLst>
                  <a:outerShdw blurRad="38100" dist="38100" dir="2700000" algn="tl">
                    <a:srgbClr val="000000">
                      <a:alpha val="43137"/>
                    </a:srgbClr>
                  </a:outerShdw>
                </a:effectLst>
                <a:highlight>
                  <a:srgbClr val="FFFF00"/>
                </a:highlight>
              </a:rPr>
              <a:t>le cancer se trouve déjà dans un stade terminal</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la faute du médecin n'engagera évidemment pas sa responsabilité</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Vu que le patient serait décédé. En tous cas </a:t>
            </a:r>
            <a:r>
              <a:rPr lang="fr-FR" b="1" dirty="0">
                <a:solidFill>
                  <a:schemeClr val="tx1"/>
                </a:solidFill>
                <a:effectLst>
                  <a:outerShdw blurRad="38100" dist="38100" dir="2700000" algn="tl">
                    <a:srgbClr val="000000">
                      <a:alpha val="43137"/>
                    </a:srgbClr>
                  </a:outerShdw>
                </a:effectLst>
                <a:highlight>
                  <a:srgbClr val="FFFF00"/>
                </a:highlight>
              </a:rPr>
              <a:t>la faute médicale n'a pas exercée d'influence sur le processus de la maladie par hypothèse</a:t>
            </a:r>
            <a:r>
              <a:rPr lang="fr-FR" b="1" dirty="0">
                <a:solidFill>
                  <a:schemeClr val="tx1"/>
                </a:solidFill>
                <a:effectLst>
                  <a:outerShdw blurRad="38100" dist="38100" dir="2700000" algn="tl">
                    <a:srgbClr val="000000">
                      <a:alpha val="43137"/>
                    </a:srgbClr>
                  </a:outerShdw>
                </a:effectLst>
              </a:rPr>
              <a:t>. En d'autres termes, </a:t>
            </a:r>
            <a:r>
              <a:rPr lang="fr-FR" b="1" dirty="0">
                <a:solidFill>
                  <a:schemeClr val="tx1"/>
                </a:solidFill>
                <a:effectLst>
                  <a:outerShdw blurRad="38100" dist="38100" dir="2700000" algn="tl">
                    <a:srgbClr val="000000">
                      <a:alpha val="43137"/>
                    </a:srgbClr>
                  </a:outerShdw>
                </a:effectLst>
                <a:highlight>
                  <a:srgbClr val="FFFF00"/>
                </a:highlight>
              </a:rPr>
              <a:t>une intervention correcte du médecin n'aurait rien </a:t>
            </a:r>
            <a:r>
              <a:rPr lang="fr-FR" b="1">
                <a:solidFill>
                  <a:schemeClr val="tx1"/>
                </a:solidFill>
                <a:effectLst>
                  <a:outerShdw blurRad="38100" dist="38100" dir="2700000" algn="tl">
                    <a:srgbClr val="000000">
                      <a:alpha val="43137"/>
                    </a:srgbClr>
                  </a:outerShdw>
                </a:effectLst>
                <a:highlight>
                  <a:srgbClr val="FFFF00"/>
                </a:highlight>
              </a:rPr>
              <a:t>changé.</a:t>
            </a:r>
            <a:endParaRPr lang="fr-F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799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E060A-638F-4A74-8E4A-C7290DF35F95}"/>
              </a:ext>
            </a:extLst>
          </p:cNvPr>
          <p:cNvSpPr>
            <a:spLocks noGrp="1"/>
          </p:cNvSpPr>
          <p:nvPr>
            <p:ph type="title"/>
          </p:nvPr>
        </p:nvSpPr>
        <p:spPr>
          <a:xfrm>
            <a:off x="677334" y="609600"/>
            <a:ext cx="8596668" cy="665018"/>
          </a:xfrm>
        </p:spPr>
        <p:txBody>
          <a:bodyPr>
            <a:normAutofit/>
          </a:bodyPr>
          <a:lstStyle/>
          <a:p>
            <a:endParaRPr lang="fr-FR" dirty="0"/>
          </a:p>
        </p:txBody>
      </p:sp>
      <p:sp>
        <p:nvSpPr>
          <p:cNvPr id="3" name="Espace réservé du contenu 2">
            <a:extLst>
              <a:ext uri="{FF2B5EF4-FFF2-40B4-BE49-F238E27FC236}">
                <a16:creationId xmlns:a16="http://schemas.microsoft.com/office/drawing/2014/main" id="{E11AE795-2E60-4EEB-989C-7A7275A2A945}"/>
              </a:ext>
            </a:extLst>
          </p:cNvPr>
          <p:cNvSpPr>
            <a:spLocks noGrp="1"/>
          </p:cNvSpPr>
          <p:nvPr>
            <p:ph idx="1"/>
          </p:nvPr>
        </p:nvSpPr>
        <p:spPr>
          <a:xfrm>
            <a:off x="677334" y="1662545"/>
            <a:ext cx="8596668" cy="4849091"/>
          </a:xfrm>
        </p:spPr>
        <p:txBody>
          <a:bodyPr>
            <a:normAutofit/>
          </a:bodyPr>
          <a:lstStyle/>
          <a:p>
            <a:pPr algn="just"/>
            <a:r>
              <a:rPr lang="fr-FR" dirty="0">
                <a:solidFill>
                  <a:schemeClr val="tx1"/>
                </a:solidFill>
                <a:effectLst>
                  <a:outerShdw blurRad="38100" dist="38100" dir="2700000" algn="tl">
                    <a:srgbClr val="000000">
                      <a:alpha val="43137"/>
                    </a:srgbClr>
                  </a:outerShdw>
                </a:effectLst>
              </a:rPr>
              <a:t>Il convient d'étudier dans une </a:t>
            </a:r>
            <a:r>
              <a:rPr lang="fr-FR" dirty="0">
                <a:solidFill>
                  <a:schemeClr val="tx1"/>
                </a:solidFill>
                <a:effectLst>
                  <a:outerShdw blurRad="38100" dist="38100" dir="2700000" algn="tl">
                    <a:srgbClr val="000000">
                      <a:alpha val="43137"/>
                    </a:srgbClr>
                  </a:outerShdw>
                </a:effectLst>
                <a:highlight>
                  <a:srgbClr val="FFFF00"/>
                </a:highlight>
              </a:rPr>
              <a:t>(première partie) </a:t>
            </a:r>
            <a:r>
              <a:rPr lang="fr-FR" dirty="0">
                <a:solidFill>
                  <a:srgbClr val="C00000"/>
                </a:solidFill>
                <a:effectLst>
                  <a:outerShdw blurRad="38100" dist="38100" dir="2700000" algn="tl">
                    <a:srgbClr val="000000">
                      <a:alpha val="43137"/>
                    </a:srgbClr>
                  </a:outerShdw>
                </a:effectLst>
              </a:rPr>
              <a:t>les </a:t>
            </a:r>
            <a:r>
              <a:rPr lang="fr-FR" dirty="0">
                <a:solidFill>
                  <a:srgbClr val="C00000"/>
                </a:solidFill>
                <a:effectLst>
                  <a:outerShdw blurRad="38100" dist="38100" dir="2700000" algn="tl">
                    <a:srgbClr val="000000">
                      <a:alpha val="43137"/>
                    </a:srgbClr>
                  </a:outerShdw>
                </a:effectLst>
                <a:highlight>
                  <a:srgbClr val="00FFFF"/>
                </a:highlight>
              </a:rPr>
              <a:t>éventuels droits des patients dans le système sanitaire Marocain</a:t>
            </a:r>
            <a:r>
              <a:rPr lang="fr-FR" dirty="0">
                <a:solidFill>
                  <a:schemeClr val="tx1"/>
                </a:solidFill>
                <a:effectLst>
                  <a:outerShdw blurRad="38100" dist="38100" dir="2700000" algn="tl">
                    <a:srgbClr val="000000">
                      <a:alpha val="43137"/>
                    </a:srgbClr>
                  </a:outerShdw>
                </a:effectLst>
              </a:rPr>
              <a:t>, à travers </a:t>
            </a:r>
            <a:r>
              <a:rPr lang="fr-FR" dirty="0">
                <a:solidFill>
                  <a:srgbClr val="C00000"/>
                </a:solidFill>
                <a:effectLst>
                  <a:outerShdw blurRad="38100" dist="38100" dir="2700000" algn="tl">
                    <a:srgbClr val="000000">
                      <a:alpha val="43137"/>
                    </a:srgbClr>
                  </a:outerShdw>
                </a:effectLst>
              </a:rPr>
              <a:t>leurs principes et leur applications générales en matière de consentement</a:t>
            </a:r>
            <a:r>
              <a:rPr lang="fr-FR" dirty="0">
                <a:solidFill>
                  <a:schemeClr val="tx1"/>
                </a:solidFill>
                <a:effectLst>
                  <a:outerShdw blurRad="38100" dist="38100" dir="2700000" algn="tl">
                    <a:srgbClr val="000000">
                      <a:alpha val="43137"/>
                    </a:srgbClr>
                  </a:outerShdw>
                </a:effectLst>
              </a:rPr>
              <a:t>, </a:t>
            </a:r>
            <a:r>
              <a:rPr lang="fr-FR" dirty="0">
                <a:solidFill>
                  <a:srgbClr val="C00000"/>
                </a:solidFill>
                <a:effectLst>
                  <a:outerShdw blurRad="38100" dist="38100" dir="2700000" algn="tl">
                    <a:srgbClr val="000000">
                      <a:alpha val="43137"/>
                    </a:srgbClr>
                  </a:outerShdw>
                </a:effectLst>
              </a:rPr>
              <a:t>secret ou dossier médical, avant de se centrer sur leurs spécificités en psychiatrie et en prison, sans oublier les activités biomédicales.</a:t>
            </a:r>
          </a:p>
          <a:p>
            <a:pPr algn="just"/>
            <a:r>
              <a:rPr lang="fr-FR" b="1" dirty="0">
                <a:solidFill>
                  <a:schemeClr val="tx1"/>
                </a:solidFill>
                <a:effectLst>
                  <a:outerShdw blurRad="38100" dist="38100" dir="2700000" algn="tl">
                    <a:srgbClr val="000000">
                      <a:alpha val="43137"/>
                    </a:srgbClr>
                  </a:outerShdw>
                </a:effectLst>
              </a:rPr>
              <a:t>Dans une </a:t>
            </a:r>
            <a:r>
              <a:rPr lang="fr-FR" b="1" dirty="0">
                <a:solidFill>
                  <a:schemeClr val="tx1"/>
                </a:solidFill>
                <a:effectLst>
                  <a:outerShdw blurRad="38100" dist="38100" dir="2700000" algn="tl">
                    <a:srgbClr val="000000">
                      <a:alpha val="43137"/>
                    </a:srgbClr>
                  </a:outerShdw>
                </a:effectLst>
                <a:highlight>
                  <a:srgbClr val="FFFF00"/>
                </a:highlight>
              </a:rPr>
              <a:t>(seconde partie), </a:t>
            </a:r>
            <a:r>
              <a:rPr lang="fr-FR" b="1" dirty="0">
                <a:solidFill>
                  <a:schemeClr val="tx1"/>
                </a:solidFill>
                <a:effectLst>
                  <a:outerShdw blurRad="38100" dist="38100" dir="2700000" algn="tl">
                    <a:srgbClr val="000000">
                      <a:alpha val="43137"/>
                    </a:srgbClr>
                  </a:outerShdw>
                </a:effectLst>
              </a:rPr>
              <a:t>il convient de voir </a:t>
            </a:r>
            <a:r>
              <a:rPr lang="fr-FR" b="1" dirty="0">
                <a:solidFill>
                  <a:srgbClr val="C00000"/>
                </a:solidFill>
                <a:effectLst>
                  <a:outerShdw blurRad="38100" dist="38100" dir="2700000" algn="tl">
                    <a:srgbClr val="000000">
                      <a:alpha val="43137"/>
                    </a:srgbClr>
                  </a:outerShdw>
                </a:effectLst>
                <a:highlight>
                  <a:srgbClr val="00FFFF"/>
                </a:highlight>
              </a:rPr>
              <a:t>le rôle de la justice dans la consécration du droit des patients,</a:t>
            </a:r>
            <a:r>
              <a:rPr lang="fr-FR" b="1" dirty="0">
                <a:solidFill>
                  <a:srgbClr val="C00000"/>
                </a:solidFill>
                <a:effectLst>
                  <a:outerShdw blurRad="38100" dist="38100" dir="2700000" algn="tl">
                    <a:srgbClr val="000000">
                      <a:alpha val="43137"/>
                    </a:srgbClr>
                  </a:outerShdw>
                </a:effectLst>
              </a:rPr>
              <a:t> ainsi que les différents cas d'engagement de la responsabilité médicale.</a:t>
            </a:r>
          </a:p>
        </p:txBody>
      </p:sp>
    </p:spTree>
    <p:extLst>
      <p:ext uri="{BB962C8B-B14F-4D97-AF65-F5344CB8AC3E}">
        <p14:creationId xmlns:p14="http://schemas.microsoft.com/office/powerpoint/2010/main" val="365783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0B3BA-32D3-4438-B25A-874130DB1C4A}"/>
              </a:ext>
            </a:extLst>
          </p:cNvPr>
          <p:cNvSpPr>
            <a:spLocks noGrp="1"/>
          </p:cNvSpPr>
          <p:nvPr>
            <p:ph type="title"/>
          </p:nvPr>
        </p:nvSpPr>
        <p:spPr>
          <a:xfrm>
            <a:off x="677334" y="609600"/>
            <a:ext cx="8596668" cy="886691"/>
          </a:xfrm>
        </p:spPr>
        <p:txBody>
          <a:bodyPr>
            <a:normAutofit fontScale="90000"/>
          </a:bodyPr>
          <a:lstStyle/>
          <a:p>
            <a:r>
              <a:rPr lang="fr-FR" sz="2700" b="1" dirty="0">
                <a:solidFill>
                  <a:srgbClr val="00B050"/>
                </a:solidFill>
                <a:effectLst>
                  <a:outerShdw blurRad="38100" dist="38100" dir="2700000" algn="tl">
                    <a:srgbClr val="000000">
                      <a:alpha val="43137"/>
                    </a:srgbClr>
                  </a:outerShdw>
                </a:effectLst>
              </a:rPr>
              <a:t>Partie 1 : la santé du patient entre droit et pratique médicale</a:t>
            </a:r>
            <a:r>
              <a:rPr lang="fr-FR" b="1" dirty="0">
                <a:solidFill>
                  <a:srgbClr val="00B050"/>
                </a:solidFill>
                <a:effectLst>
                  <a:outerShdw blurRad="38100" dist="38100" dir="2700000" algn="tl">
                    <a:srgbClr val="000000">
                      <a:alpha val="43137"/>
                    </a:srgbClr>
                  </a:outerShdw>
                </a:effectLst>
              </a:rPr>
              <a:t>.</a:t>
            </a:r>
          </a:p>
        </p:txBody>
      </p:sp>
      <p:sp>
        <p:nvSpPr>
          <p:cNvPr id="3" name="Espace réservé du contenu 2">
            <a:extLst>
              <a:ext uri="{FF2B5EF4-FFF2-40B4-BE49-F238E27FC236}">
                <a16:creationId xmlns:a16="http://schemas.microsoft.com/office/drawing/2014/main" id="{AB2F56DD-8977-4129-BAEB-09C83275CF66}"/>
              </a:ext>
            </a:extLst>
          </p:cNvPr>
          <p:cNvSpPr>
            <a:spLocks noGrp="1"/>
          </p:cNvSpPr>
          <p:nvPr>
            <p:ph idx="1"/>
          </p:nvPr>
        </p:nvSpPr>
        <p:spPr>
          <a:xfrm>
            <a:off x="677334" y="1662545"/>
            <a:ext cx="8596668" cy="4378817"/>
          </a:xfrm>
        </p:spPr>
        <p:txBody>
          <a:bodyPr>
            <a:normAutofit/>
          </a:bodyPr>
          <a:lstStyle/>
          <a:p>
            <a:pPr algn="just"/>
            <a:r>
              <a:rPr lang="fr-FR" dirty="0">
                <a:solidFill>
                  <a:schemeClr val="tx1"/>
                </a:solidFill>
                <a:effectLst>
                  <a:outerShdw blurRad="38100" dist="38100" dir="2700000" algn="tl">
                    <a:srgbClr val="000000">
                      <a:alpha val="43137"/>
                    </a:srgbClr>
                  </a:outerShdw>
                </a:effectLst>
              </a:rPr>
              <a:t>L'évolution de la société et du système de </a:t>
            </a:r>
            <a:r>
              <a:rPr lang="fr-FR" dirty="0">
                <a:solidFill>
                  <a:schemeClr val="tx1"/>
                </a:solidFill>
                <a:effectLst>
                  <a:outerShdw blurRad="38100" dist="38100" dir="2700000" algn="tl">
                    <a:srgbClr val="000000">
                      <a:alpha val="43137"/>
                    </a:srgbClr>
                  </a:outerShdw>
                </a:effectLst>
                <a:highlight>
                  <a:srgbClr val="FFFF00"/>
                </a:highlight>
              </a:rPr>
              <a:t>santé entraîne </a:t>
            </a:r>
            <a:r>
              <a:rPr lang="fr-FR" b="1" dirty="0">
                <a:solidFill>
                  <a:schemeClr val="tx1"/>
                </a:solidFill>
                <a:effectLst>
                  <a:outerShdw blurRad="38100" dist="38100" dir="2700000" algn="tl">
                    <a:srgbClr val="000000">
                      <a:alpha val="43137"/>
                    </a:srgbClr>
                  </a:outerShdw>
                </a:effectLst>
                <a:highlight>
                  <a:srgbClr val="FFFF00"/>
                </a:highlight>
              </a:rPr>
              <a:t>une extension des droits des patients </a:t>
            </a:r>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00FF00"/>
                </a:highlight>
              </a:rPr>
              <a:t>le droit à une couverture médicale, l'accès au soin et la prise en charge des démunis...).</a:t>
            </a:r>
            <a:r>
              <a:rPr lang="fr-FR" dirty="0">
                <a:solidFill>
                  <a:schemeClr val="tx1"/>
                </a:solidFill>
                <a:effectLst>
                  <a:outerShdw blurRad="38100" dist="38100" dir="2700000" algn="tl">
                    <a:srgbClr val="000000">
                      <a:alpha val="43137"/>
                    </a:srgbClr>
                  </a:outerShdw>
                </a:effectLst>
                <a:highlight>
                  <a:srgbClr val="00FF00"/>
                </a:highlight>
              </a:rPr>
              <a:t> </a:t>
            </a:r>
          </a:p>
          <a:p>
            <a:pPr algn="just"/>
            <a:r>
              <a:rPr lang="fr-FR" dirty="0">
                <a:solidFill>
                  <a:schemeClr val="tx1"/>
                </a:solidFill>
                <a:effectLst>
                  <a:outerShdw blurRad="38100" dist="38100" dir="2700000" algn="tl">
                    <a:srgbClr val="000000">
                      <a:alpha val="43137"/>
                    </a:srgbClr>
                  </a:outerShdw>
                </a:effectLst>
              </a:rPr>
              <a:t>Pour cette raison, </a:t>
            </a:r>
            <a:r>
              <a:rPr lang="fr-FR" b="1" dirty="0">
                <a:solidFill>
                  <a:schemeClr val="tx1"/>
                </a:solidFill>
                <a:effectLst>
                  <a:outerShdw blurRad="38100" dist="38100" dir="2700000" algn="tl">
                    <a:srgbClr val="000000">
                      <a:alpha val="43137"/>
                    </a:srgbClr>
                  </a:outerShdw>
                </a:effectLst>
              </a:rPr>
              <a:t>les professionnels de santé et les établissements de santé </a:t>
            </a:r>
            <a:r>
              <a:rPr lang="fr-FR" b="1" u="sng" dirty="0">
                <a:solidFill>
                  <a:srgbClr val="C00000"/>
                </a:solidFill>
                <a:effectLst>
                  <a:outerShdw blurRad="38100" dist="38100" dir="2700000" algn="tl">
                    <a:srgbClr val="000000">
                      <a:alpha val="43137"/>
                    </a:srgbClr>
                  </a:outerShdw>
                </a:effectLst>
              </a:rPr>
              <a:t>doivent être particulièrement attentifs à leur respect</a:t>
            </a:r>
            <a:r>
              <a:rPr lang="fr-FR" b="1" dirty="0">
                <a:solidFill>
                  <a:schemeClr val="tx1"/>
                </a:solidFill>
                <a:effectLst>
                  <a:outerShdw blurRad="38100" dist="38100" dir="2700000" algn="tl">
                    <a:srgbClr val="000000">
                      <a:alpha val="43137"/>
                    </a:srgbClr>
                  </a:outerShdw>
                </a:effectLst>
              </a:rPr>
              <a:t>. </a:t>
            </a:r>
          </a:p>
          <a:p>
            <a:pPr algn="just"/>
            <a:r>
              <a:rPr lang="fr-FR" dirty="0"/>
              <a:t>Dans cette première partie, nous nous </a:t>
            </a:r>
            <a:r>
              <a:rPr lang="fr-FR" b="1" dirty="0">
                <a:solidFill>
                  <a:srgbClr val="FF0000"/>
                </a:solidFill>
                <a:effectLst>
                  <a:outerShdw blurRad="38100" dist="38100" dir="2700000" algn="tl">
                    <a:srgbClr val="000000">
                      <a:alpha val="43137"/>
                    </a:srgbClr>
                  </a:outerShdw>
                </a:effectLst>
              </a:rPr>
              <a:t>proposons d'étudier les droits fondamentaux des patients ordinaires </a:t>
            </a:r>
            <a:r>
              <a:rPr lang="fr-FR" b="1" dirty="0">
                <a:solidFill>
                  <a:srgbClr val="00B0F0"/>
                </a:solidFill>
                <a:effectLst>
                  <a:outerShdw blurRad="38100" dist="38100" dir="2700000" algn="tl">
                    <a:srgbClr val="000000">
                      <a:alpha val="43137"/>
                    </a:srgbClr>
                  </a:outerShdw>
                </a:effectLst>
              </a:rPr>
              <a:t>(chapitre 1), </a:t>
            </a:r>
            <a:r>
              <a:rPr lang="fr-FR" dirty="0"/>
              <a:t>avant de passer à </a:t>
            </a:r>
            <a:r>
              <a:rPr lang="fr-FR" b="1" dirty="0">
                <a:solidFill>
                  <a:srgbClr val="FF0000"/>
                </a:solidFill>
                <a:effectLst>
                  <a:outerShdw blurRad="38100" dist="38100" dir="2700000" algn="tl">
                    <a:srgbClr val="000000">
                      <a:alpha val="43137"/>
                    </a:srgbClr>
                  </a:outerShdw>
                </a:effectLst>
              </a:rPr>
              <a:t>la réglementation spécifique prévue en faveur des patients en situation particulière </a:t>
            </a:r>
            <a:r>
              <a:rPr lang="fr-FR" b="1" dirty="0">
                <a:solidFill>
                  <a:srgbClr val="00B0F0"/>
                </a:solidFill>
                <a:effectLst>
                  <a:outerShdw blurRad="38100" dist="38100" dir="2700000" algn="tl">
                    <a:srgbClr val="000000">
                      <a:alpha val="43137"/>
                    </a:srgbClr>
                  </a:outerShdw>
                </a:effectLst>
              </a:rPr>
              <a:t>(chapitre2</a:t>
            </a:r>
            <a:r>
              <a:rPr lang="fr-FR" dirty="0">
                <a:solidFill>
                  <a:srgbClr val="00B0F0"/>
                </a:solidFill>
              </a:rPr>
              <a:t>).</a:t>
            </a:r>
          </a:p>
        </p:txBody>
      </p:sp>
    </p:spTree>
    <p:extLst>
      <p:ext uri="{BB962C8B-B14F-4D97-AF65-F5344CB8AC3E}">
        <p14:creationId xmlns:p14="http://schemas.microsoft.com/office/powerpoint/2010/main" val="97553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A77A2D-467E-4504-96BC-CB1F16D85EB1}"/>
              </a:ext>
            </a:extLst>
          </p:cNvPr>
          <p:cNvSpPr>
            <a:spLocks noGrp="1"/>
          </p:cNvSpPr>
          <p:nvPr>
            <p:ph type="title"/>
          </p:nvPr>
        </p:nvSpPr>
        <p:spPr/>
        <p:txBody>
          <a:bodyPr>
            <a:normAutofit/>
          </a:bodyPr>
          <a:lstStyle/>
          <a:p>
            <a:r>
              <a:rPr lang="fr-FR" b="1" dirty="0">
                <a:solidFill>
                  <a:srgbClr val="00B0F0"/>
                </a:solidFill>
                <a:effectLst>
                  <a:outerShdw blurRad="38100" dist="38100" dir="2700000" algn="tl">
                    <a:srgbClr val="000000">
                      <a:alpha val="43137"/>
                    </a:srgbClr>
                  </a:outerShdw>
                </a:effectLst>
                <a:highlight>
                  <a:srgbClr val="FFFF00"/>
                </a:highlight>
              </a:rPr>
              <a:t>Chapitre1 : les droits fondamentaux du patient</a:t>
            </a:r>
            <a:r>
              <a:rPr lang="fr-FR" b="1" dirty="0">
                <a:solidFill>
                  <a:srgbClr val="00B0F0"/>
                </a:solidFill>
                <a:effectLst>
                  <a:outerShdw blurRad="38100" dist="38100" dir="2700000" algn="tl">
                    <a:srgbClr val="000000">
                      <a:alpha val="43137"/>
                    </a:srgbClr>
                  </a:outerShdw>
                </a:effectLst>
              </a:rPr>
              <a:t>.</a:t>
            </a:r>
          </a:p>
        </p:txBody>
      </p:sp>
      <p:sp>
        <p:nvSpPr>
          <p:cNvPr id="3" name="Espace réservé du contenu 2">
            <a:extLst>
              <a:ext uri="{FF2B5EF4-FFF2-40B4-BE49-F238E27FC236}">
                <a16:creationId xmlns:a16="http://schemas.microsoft.com/office/drawing/2014/main" id="{E4A6F5A2-7B1E-445C-BC77-3C377C588C37}"/>
              </a:ext>
            </a:extLst>
          </p:cNvPr>
          <p:cNvSpPr>
            <a:spLocks noGrp="1"/>
          </p:cNvSpPr>
          <p:nvPr>
            <p:ph idx="1"/>
          </p:nvPr>
        </p:nvSpPr>
        <p:spPr/>
        <p:txBody>
          <a:bodyPr>
            <a:normAutofit/>
          </a:bodyPr>
          <a:lstStyle/>
          <a:p>
            <a:r>
              <a:rPr lang="fr-FR" dirty="0"/>
              <a:t>Comme tout </a:t>
            </a:r>
            <a:r>
              <a:rPr lang="fr-FR" dirty="0">
                <a:solidFill>
                  <a:schemeClr val="tx1"/>
                </a:solidFill>
                <a:effectLst>
                  <a:outerShdw blurRad="38100" dist="38100" dir="2700000" algn="tl">
                    <a:srgbClr val="000000">
                      <a:alpha val="43137"/>
                    </a:srgbClr>
                  </a:outerShdw>
                </a:effectLst>
              </a:rPr>
              <a:t>droit de l'homme</a:t>
            </a:r>
            <a:r>
              <a:rPr lang="fr-FR" b="1" dirty="0">
                <a:solidFill>
                  <a:srgbClr val="002060"/>
                </a:solidFill>
                <a:effectLst>
                  <a:outerShdw blurRad="38100" dist="38100" dir="2700000" algn="tl">
                    <a:srgbClr val="000000">
                      <a:alpha val="43137"/>
                    </a:srgbClr>
                  </a:outerShdw>
                </a:effectLst>
              </a:rPr>
              <a:t>, </a:t>
            </a:r>
            <a:r>
              <a:rPr lang="fr-FR" b="1" u="sng" dirty="0">
                <a:solidFill>
                  <a:srgbClr val="002060"/>
                </a:solidFill>
                <a:effectLst>
                  <a:outerShdw blurRad="38100" dist="38100" dir="2700000" algn="tl">
                    <a:srgbClr val="000000">
                      <a:alpha val="43137"/>
                    </a:srgbClr>
                  </a:outerShdw>
                </a:effectLst>
              </a:rPr>
              <a:t>le patient se trouve reconnaître un droit à la santé, couvert par </a:t>
            </a:r>
            <a:r>
              <a:rPr lang="fr-FR" b="1" u="sng" dirty="0">
                <a:solidFill>
                  <a:srgbClr val="002060"/>
                </a:solidFill>
                <a:effectLst>
                  <a:outerShdw blurRad="38100" dist="38100" dir="2700000" algn="tl">
                    <a:srgbClr val="000000">
                      <a:alpha val="43137"/>
                    </a:srgbClr>
                  </a:outerShdw>
                </a:effectLst>
                <a:highlight>
                  <a:srgbClr val="00FF00"/>
                </a:highlight>
              </a:rPr>
              <a:t>le droit au consentement et au respect de la vie privée</a:t>
            </a:r>
          </a:p>
          <a:p>
            <a:endParaRPr lang="fr-FR" b="1" dirty="0">
              <a:solidFill>
                <a:srgbClr val="002060"/>
              </a:solidFill>
              <a:effectLst>
                <a:outerShdw blurRad="38100" dist="38100" dir="2700000" algn="tl">
                  <a:srgbClr val="000000">
                    <a:alpha val="43137"/>
                  </a:srgbClr>
                </a:outerShdw>
              </a:effectLst>
            </a:endParaRPr>
          </a:p>
          <a:p>
            <a:r>
              <a:rPr lang="fr-FR" sz="2400" b="1" dirty="0">
                <a:solidFill>
                  <a:srgbClr val="FF0000"/>
                </a:solidFill>
                <a:effectLst>
                  <a:outerShdw blurRad="38100" dist="38100" dir="2700000" algn="tl">
                    <a:srgbClr val="000000">
                      <a:alpha val="43137"/>
                    </a:srgbClr>
                  </a:outerShdw>
                </a:effectLst>
              </a:rPr>
              <a:t>Section 1 : le droit à la protection de la santé.</a:t>
            </a:r>
          </a:p>
          <a:p>
            <a:endParaRPr lang="fr-FR" sz="2400" b="1" dirty="0">
              <a:solidFill>
                <a:srgbClr val="002060"/>
              </a:solidFill>
              <a:effectLst>
                <a:outerShdw blurRad="38100" dist="38100" dir="2700000" algn="tl">
                  <a:srgbClr val="000000">
                    <a:alpha val="43137"/>
                  </a:srgbClr>
                </a:outerShdw>
              </a:effectLst>
            </a:endParaRPr>
          </a:p>
          <a:p>
            <a:r>
              <a:rPr lang="fr-FR" b="1" dirty="0">
                <a:solidFill>
                  <a:schemeClr val="tx1"/>
                </a:solidFill>
                <a:effectLst>
                  <a:outerShdw blurRad="38100" dist="38100" dir="2700000" algn="tl">
                    <a:srgbClr val="000000">
                      <a:alpha val="43137"/>
                    </a:srgbClr>
                  </a:outerShdw>
                </a:effectLst>
              </a:rPr>
              <a:t>Longtemps ignoré</a:t>
            </a:r>
            <a:r>
              <a:rPr lang="fr-FR" dirty="0"/>
              <a:t>, </a:t>
            </a:r>
            <a:r>
              <a:rPr lang="fr-FR" b="1" dirty="0">
                <a:solidFill>
                  <a:schemeClr val="tx1"/>
                </a:solidFill>
                <a:effectLst>
                  <a:outerShdw blurRad="38100" dist="38100" dir="2700000" algn="tl">
                    <a:srgbClr val="000000">
                      <a:alpha val="43137"/>
                    </a:srgbClr>
                  </a:outerShdw>
                </a:effectLst>
              </a:rPr>
              <a:t>le droit à la santé est aujourd'hui </a:t>
            </a:r>
            <a:r>
              <a:rPr lang="fr-FR" b="1" dirty="0">
                <a:solidFill>
                  <a:srgbClr val="C00000"/>
                </a:solidFill>
                <a:effectLst>
                  <a:outerShdw blurRad="38100" dist="38100" dir="2700000" algn="tl">
                    <a:srgbClr val="000000">
                      <a:alpha val="43137"/>
                    </a:srgbClr>
                  </a:outerShdw>
                </a:effectLst>
                <a:highlight>
                  <a:srgbClr val="00FFFF"/>
                </a:highlight>
              </a:rPr>
              <a:t>reconnu par divers textes de portées aussi bien nationales qu'internationales</a:t>
            </a:r>
            <a:r>
              <a:rPr lang="fr-FR" b="1" dirty="0">
                <a:solidFill>
                  <a:schemeClr val="tx1"/>
                </a:solidFill>
                <a:effectLst>
                  <a:outerShdw blurRad="38100" dist="38100" dir="2700000" algn="tl">
                    <a:srgbClr val="000000">
                      <a:alpha val="43137"/>
                    </a:srgbClr>
                  </a:outerShdw>
                </a:effectLst>
                <a:highlight>
                  <a:srgbClr val="00FFFF"/>
                </a:highlight>
              </a:rPr>
              <a:t> </a:t>
            </a:r>
            <a:r>
              <a:rPr lang="fr-FR" dirty="0">
                <a:solidFill>
                  <a:srgbClr val="7030A0"/>
                </a:solidFill>
              </a:rPr>
              <a:t>(sous-section1). </a:t>
            </a:r>
            <a:r>
              <a:rPr lang="fr-FR" dirty="0"/>
              <a:t>La combinaison des règles et principes proclamées par ces derniers, </a:t>
            </a:r>
            <a:r>
              <a:rPr lang="fr-FR" b="1" dirty="0">
                <a:solidFill>
                  <a:schemeClr val="tx1"/>
                </a:solidFill>
                <a:effectLst>
                  <a:outerShdw blurRad="38100" dist="38100" dir="2700000" algn="tl">
                    <a:srgbClr val="000000">
                      <a:alpha val="43137"/>
                    </a:srgbClr>
                  </a:outerShdw>
                </a:effectLst>
              </a:rPr>
              <a:t>permet de mettre l'accent sur l'un des principaux droits du patient qui est </a:t>
            </a:r>
            <a:r>
              <a:rPr lang="fr-FR" b="1" dirty="0">
                <a:solidFill>
                  <a:srgbClr val="C00000"/>
                </a:solidFill>
                <a:effectLst>
                  <a:outerShdw blurRad="38100" dist="38100" dir="2700000" algn="tl">
                    <a:srgbClr val="000000">
                      <a:alpha val="43137"/>
                    </a:srgbClr>
                  </a:outerShdw>
                </a:effectLst>
                <a:highlight>
                  <a:srgbClr val="00FFFF"/>
                </a:highlight>
              </a:rPr>
              <a:t>l'accès libre et équitable aux soins</a:t>
            </a:r>
            <a:r>
              <a:rPr lang="fr-FR" dirty="0">
                <a:highlight>
                  <a:srgbClr val="00FFFF"/>
                </a:highlight>
              </a:rPr>
              <a:t> </a:t>
            </a:r>
            <a:r>
              <a:rPr lang="fr-FR" dirty="0">
                <a:solidFill>
                  <a:srgbClr val="7030A0"/>
                </a:solidFill>
              </a:rPr>
              <a:t>(sous-section2).</a:t>
            </a:r>
          </a:p>
        </p:txBody>
      </p:sp>
    </p:spTree>
    <p:extLst>
      <p:ext uri="{BB962C8B-B14F-4D97-AF65-F5344CB8AC3E}">
        <p14:creationId xmlns:p14="http://schemas.microsoft.com/office/powerpoint/2010/main" val="416146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D8ED1F-2841-457D-86E3-DF0AB4C9E4F2}"/>
              </a:ext>
            </a:extLst>
          </p:cNvPr>
          <p:cNvSpPr>
            <a:spLocks noGrp="1"/>
          </p:cNvSpPr>
          <p:nvPr>
            <p:ph type="title"/>
          </p:nvPr>
        </p:nvSpPr>
        <p:spPr>
          <a:xfrm>
            <a:off x="1295402" y="692727"/>
            <a:ext cx="9601196" cy="1080655"/>
          </a:xfrm>
        </p:spPr>
        <p:txBody>
          <a:bodyPr>
            <a:normAutofit fontScale="90000"/>
          </a:bodyPr>
          <a:lstStyle/>
          <a:p>
            <a:r>
              <a:rPr lang="fr-FR" b="1" dirty="0">
                <a:solidFill>
                  <a:srgbClr val="7030A0"/>
                </a:solidFill>
                <a:effectLst>
                  <a:outerShdw blurRad="38100" dist="38100" dir="2700000" algn="tl">
                    <a:srgbClr val="000000">
                      <a:alpha val="43137"/>
                    </a:srgbClr>
                  </a:outerShdw>
                </a:effectLst>
              </a:rPr>
              <a:t>Sous-Section1 : la reconnaissance du droit à la santé.</a:t>
            </a:r>
            <a:br>
              <a:rPr lang="fr-FR" b="1" dirty="0">
                <a:solidFill>
                  <a:srgbClr val="7030A0"/>
                </a:solidFill>
                <a:effectLst>
                  <a:outerShdw blurRad="38100" dist="38100" dir="2700000" algn="tl">
                    <a:srgbClr val="000000">
                      <a:alpha val="43137"/>
                    </a:srgbClr>
                  </a:outerShdw>
                </a:effectLst>
              </a:rPr>
            </a:br>
            <a:endParaRPr lang="fr-FR" b="1" dirty="0">
              <a:solidFill>
                <a:srgbClr val="7030A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E52322E-1A37-4B3A-9520-8834155107CE}"/>
              </a:ext>
            </a:extLst>
          </p:cNvPr>
          <p:cNvSpPr>
            <a:spLocks noGrp="1"/>
          </p:cNvSpPr>
          <p:nvPr>
            <p:ph idx="1"/>
          </p:nvPr>
        </p:nvSpPr>
        <p:spPr>
          <a:xfrm>
            <a:off x="1295401" y="1773382"/>
            <a:ext cx="9601196" cy="4102486"/>
          </a:xfrm>
        </p:spPr>
        <p:txBody>
          <a:bodyPr>
            <a:normAutofit/>
          </a:bodyPr>
          <a:lstStyle/>
          <a:p>
            <a:endParaRPr lang="fr-FR" dirty="0"/>
          </a:p>
          <a:p>
            <a:pPr algn="just"/>
            <a:r>
              <a:rPr lang="fr-FR" dirty="0">
                <a:solidFill>
                  <a:schemeClr val="tx1"/>
                </a:solidFill>
              </a:rPr>
              <a:t>Le droit à la santé </a:t>
            </a:r>
            <a:r>
              <a:rPr lang="fr-FR" b="1" dirty="0">
                <a:solidFill>
                  <a:schemeClr val="tx1"/>
                </a:solidFill>
                <a:effectLst>
                  <a:outerShdw blurRad="38100" dist="38100" dir="2700000" algn="tl">
                    <a:srgbClr val="000000">
                      <a:alpha val="43137"/>
                    </a:srgbClr>
                  </a:outerShdw>
                </a:effectLst>
              </a:rPr>
              <a:t>est aujourd'hui </a:t>
            </a:r>
            <a:r>
              <a:rPr lang="fr-FR" b="1" dirty="0">
                <a:solidFill>
                  <a:schemeClr val="tx1"/>
                </a:solidFill>
                <a:effectLst>
                  <a:outerShdw blurRad="38100" dist="38100" dir="2700000" algn="tl">
                    <a:srgbClr val="000000">
                      <a:alpha val="43137"/>
                    </a:srgbClr>
                  </a:outerShdw>
                </a:effectLst>
                <a:highlight>
                  <a:srgbClr val="FFFF00"/>
                </a:highlight>
              </a:rPr>
              <a:t>proclamé dans divers documents juridiques</a:t>
            </a:r>
            <a:r>
              <a:rPr lang="fr-FR" dirty="0">
                <a:solidFill>
                  <a:schemeClr val="tx1"/>
                </a:solidFill>
              </a:rPr>
              <a:t>. Pour la moitié de l'humanité</a:t>
            </a:r>
            <a:r>
              <a:rPr lang="fr-FR" dirty="0"/>
              <a:t>, </a:t>
            </a:r>
            <a:r>
              <a:rPr lang="fr-FR" dirty="0">
                <a:solidFill>
                  <a:srgbClr val="FF0000"/>
                </a:solidFill>
                <a:highlight>
                  <a:srgbClr val="00FFFF"/>
                </a:highlight>
              </a:rPr>
              <a:t>l'exercice de ce droit est impossible, pour des raisons essentiellement économiques.</a:t>
            </a:r>
          </a:p>
          <a:p>
            <a:pPr algn="just"/>
            <a:r>
              <a:rPr lang="fr-FR" dirty="0">
                <a:solidFill>
                  <a:schemeClr val="tx1"/>
                </a:solidFill>
              </a:rPr>
              <a:t>Dans ce contexte, </a:t>
            </a:r>
            <a:r>
              <a:rPr lang="fr-FR" b="1" dirty="0">
                <a:solidFill>
                  <a:schemeClr val="tx1"/>
                </a:solidFill>
                <a:effectLst>
                  <a:outerShdw blurRad="38100" dist="38100" dir="2700000" algn="tl">
                    <a:srgbClr val="000000">
                      <a:alpha val="43137"/>
                    </a:srgbClr>
                  </a:outerShdw>
                </a:effectLst>
              </a:rPr>
              <a:t>il convient de voir les textes juridiques donnant naissance au droit de toute personne à la santé</a:t>
            </a:r>
            <a:r>
              <a:rPr lang="fr-FR" dirty="0"/>
              <a:t>, aussi bien </a:t>
            </a:r>
            <a:r>
              <a:rPr lang="fr-FR" dirty="0">
                <a:solidFill>
                  <a:schemeClr val="tx1"/>
                </a:solidFill>
                <a:effectLst>
                  <a:outerShdw blurRad="38100" dist="38100" dir="2700000" algn="tl">
                    <a:srgbClr val="000000">
                      <a:alpha val="43137"/>
                    </a:srgbClr>
                  </a:outerShdw>
                </a:effectLst>
                <a:highlight>
                  <a:srgbClr val="FFFF00"/>
                </a:highlight>
              </a:rPr>
              <a:t>sur le plan international </a:t>
            </a:r>
            <a:r>
              <a:rPr lang="fr-FR" dirty="0">
                <a:solidFill>
                  <a:srgbClr val="7030A0"/>
                </a:solidFill>
                <a:effectLst>
                  <a:outerShdw blurRad="38100" dist="38100" dir="2700000" algn="tl">
                    <a:srgbClr val="000000">
                      <a:alpha val="43137"/>
                    </a:srgbClr>
                  </a:outerShdw>
                </a:effectLst>
              </a:rPr>
              <a:t>(</a:t>
            </a:r>
            <a:r>
              <a:rPr lang="fr-FR" dirty="0">
                <a:solidFill>
                  <a:srgbClr val="00B050"/>
                </a:solidFill>
                <a:effectLst>
                  <a:outerShdw blurRad="38100" dist="38100" dir="2700000" algn="tl">
                    <a:srgbClr val="000000">
                      <a:alpha val="43137"/>
                    </a:srgbClr>
                  </a:outerShdw>
                </a:effectLst>
              </a:rPr>
              <a:t>paragraphe1</a:t>
            </a:r>
            <a:r>
              <a:rPr lang="fr-FR" dirty="0">
                <a:solidFill>
                  <a:schemeClr val="tx1"/>
                </a:solidFill>
                <a:effectLst>
                  <a:outerShdw blurRad="38100" dist="38100" dir="2700000" algn="tl">
                    <a:srgbClr val="000000">
                      <a:alpha val="43137"/>
                    </a:srgbClr>
                  </a:outerShdw>
                </a:effectLst>
              </a:rPr>
              <a:t>) </a:t>
            </a:r>
            <a:r>
              <a:rPr lang="fr-FR" dirty="0">
                <a:solidFill>
                  <a:schemeClr val="tx1"/>
                </a:solidFill>
                <a:effectLst>
                  <a:outerShdw blurRad="38100" dist="38100" dir="2700000" algn="tl">
                    <a:srgbClr val="000000">
                      <a:alpha val="43137"/>
                    </a:srgbClr>
                  </a:outerShdw>
                </a:effectLst>
                <a:highlight>
                  <a:srgbClr val="FFFF00"/>
                </a:highlight>
              </a:rPr>
              <a:t>que national </a:t>
            </a:r>
            <a:r>
              <a:rPr lang="fr-FR" dirty="0">
                <a:solidFill>
                  <a:srgbClr val="7030A0"/>
                </a:solidFill>
                <a:effectLst>
                  <a:outerShdw blurRad="38100" dist="38100" dir="2700000" algn="tl">
                    <a:srgbClr val="000000">
                      <a:alpha val="43137"/>
                    </a:srgbClr>
                  </a:outerShdw>
                </a:effectLst>
              </a:rPr>
              <a:t>(</a:t>
            </a:r>
            <a:r>
              <a:rPr lang="fr-FR" dirty="0">
                <a:solidFill>
                  <a:srgbClr val="00B050"/>
                </a:solidFill>
                <a:effectLst>
                  <a:outerShdw blurRad="38100" dist="38100" dir="2700000" algn="tl">
                    <a:srgbClr val="000000">
                      <a:alpha val="43137"/>
                    </a:srgbClr>
                  </a:outerShdw>
                </a:effectLst>
              </a:rPr>
              <a:t>paragraphe 2).</a:t>
            </a:r>
          </a:p>
        </p:txBody>
      </p:sp>
    </p:spTree>
    <p:extLst>
      <p:ext uri="{BB962C8B-B14F-4D97-AF65-F5344CB8AC3E}">
        <p14:creationId xmlns:p14="http://schemas.microsoft.com/office/powerpoint/2010/main" val="105337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4F94BD-E7C5-4EF9-9584-D45DC94B5632}"/>
              </a:ext>
            </a:extLst>
          </p:cNvPr>
          <p:cNvSpPr>
            <a:spLocks noGrp="1"/>
          </p:cNvSpPr>
          <p:nvPr>
            <p:ph type="title"/>
          </p:nvPr>
        </p:nvSpPr>
        <p:spPr>
          <a:xfrm>
            <a:off x="677334" y="609600"/>
            <a:ext cx="8596668" cy="471055"/>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ED4C1D43-C18C-4B42-AD9A-947AA07FE9AF}"/>
              </a:ext>
            </a:extLst>
          </p:cNvPr>
          <p:cNvSpPr>
            <a:spLocks noGrp="1"/>
          </p:cNvSpPr>
          <p:nvPr>
            <p:ph idx="1"/>
          </p:nvPr>
        </p:nvSpPr>
        <p:spPr>
          <a:xfrm>
            <a:off x="1295401" y="1510145"/>
            <a:ext cx="9601196" cy="5347855"/>
          </a:xfrm>
        </p:spPr>
        <p:txBody>
          <a:bodyPr>
            <a:normAutofit/>
          </a:bodyPr>
          <a:lstStyle/>
          <a:p>
            <a:pPr algn="just"/>
            <a:r>
              <a:rPr lang="fr-FR" dirty="0">
                <a:solidFill>
                  <a:schemeClr val="tx1"/>
                </a:solidFill>
              </a:rPr>
              <a:t>Longtemps, </a:t>
            </a:r>
            <a:r>
              <a:rPr lang="fr-FR" b="1" dirty="0">
                <a:solidFill>
                  <a:srgbClr val="FF0000"/>
                </a:solidFill>
                <a:effectLst>
                  <a:outerShdw blurRad="38100" dist="38100" dir="2700000" algn="tl">
                    <a:srgbClr val="000000">
                      <a:alpha val="43137"/>
                    </a:srgbClr>
                  </a:outerShdw>
                </a:effectLst>
              </a:rPr>
              <a:t>la santé et le droit </a:t>
            </a:r>
            <a:r>
              <a:rPr lang="fr-FR" b="1" dirty="0">
                <a:solidFill>
                  <a:schemeClr val="tx1"/>
                </a:solidFill>
                <a:effectLst>
                  <a:outerShdw blurRad="38100" dist="38100" dir="2700000" algn="tl">
                    <a:srgbClr val="000000">
                      <a:alpha val="43137"/>
                    </a:srgbClr>
                  </a:outerShdw>
                </a:effectLst>
              </a:rPr>
              <a:t>se sont ignorés</a:t>
            </a:r>
            <a:r>
              <a:rPr lang="fr-FR" dirty="0">
                <a:solidFill>
                  <a:schemeClr val="tx1"/>
                </a:solidFill>
              </a:rPr>
              <a:t>. </a:t>
            </a:r>
          </a:p>
          <a:p>
            <a:pPr algn="just"/>
            <a:r>
              <a:rPr lang="fr-FR" dirty="0">
                <a:solidFill>
                  <a:schemeClr val="tx1"/>
                </a:solidFill>
              </a:rPr>
              <a:t>-Étrangers l'un à l'autre, </a:t>
            </a:r>
          </a:p>
          <a:p>
            <a:pPr algn="just"/>
            <a:r>
              <a:rPr lang="fr-FR" u="sng" dirty="0">
                <a:solidFill>
                  <a:schemeClr val="tx1"/>
                </a:solidFill>
                <a:highlight>
                  <a:srgbClr val="FFFF00"/>
                </a:highlight>
              </a:rPr>
              <a:t>chaque domaine demeurant intimement cloisonné. </a:t>
            </a:r>
          </a:p>
          <a:p>
            <a:pPr algn="just"/>
            <a:r>
              <a:rPr lang="fr-FR" dirty="0">
                <a:solidFill>
                  <a:schemeClr val="tx1"/>
                </a:solidFill>
              </a:rPr>
              <a:t>Aujourd'hui, </a:t>
            </a:r>
            <a:r>
              <a:rPr lang="fr-FR" dirty="0">
                <a:solidFill>
                  <a:schemeClr val="tx1"/>
                </a:solidFill>
                <a:highlight>
                  <a:srgbClr val="FFFF00"/>
                </a:highlight>
              </a:rPr>
              <a:t>leurs relations sont plus étroites au rythme des plaintes et des procès.</a:t>
            </a:r>
          </a:p>
          <a:p>
            <a:pPr algn="just"/>
            <a:r>
              <a:rPr lang="fr-FR" dirty="0">
                <a:solidFill>
                  <a:schemeClr val="tx1"/>
                </a:solidFill>
              </a:rPr>
              <a:t> </a:t>
            </a:r>
            <a:r>
              <a:rPr lang="fr-FR" b="1" dirty="0">
                <a:solidFill>
                  <a:srgbClr val="FF0000"/>
                </a:solidFill>
              </a:rPr>
              <a:t>Le patient </a:t>
            </a:r>
            <a:r>
              <a:rPr lang="fr-FR" b="1" dirty="0">
                <a:solidFill>
                  <a:schemeClr val="tx1"/>
                </a:solidFill>
              </a:rPr>
              <a:t>acteur principal dans ce rapprochement, peut éprouver </a:t>
            </a:r>
            <a:r>
              <a:rPr lang="fr-FR" b="1" dirty="0">
                <a:solidFill>
                  <a:srgbClr val="FF0000"/>
                </a:solidFill>
              </a:rPr>
              <a:t>un sentiment d'isolement et </a:t>
            </a:r>
            <a:r>
              <a:rPr lang="fr-FR" b="1" dirty="0">
                <a:solidFill>
                  <a:schemeClr val="tx1"/>
                </a:solidFill>
                <a:highlight>
                  <a:srgbClr val="FFFF00"/>
                </a:highlight>
              </a:rPr>
              <a:t>d'incompréhension du fait de sa maladie</a:t>
            </a:r>
            <a:r>
              <a:rPr lang="fr-FR" dirty="0">
                <a:solidFill>
                  <a:srgbClr val="FF0000"/>
                </a:solidFill>
              </a:rPr>
              <a:t>.</a:t>
            </a:r>
            <a:r>
              <a:rPr lang="fr-FR" dirty="0">
                <a:solidFill>
                  <a:schemeClr val="tx1"/>
                </a:solidFill>
              </a:rPr>
              <a:t> </a:t>
            </a:r>
          </a:p>
          <a:p>
            <a:pPr algn="just">
              <a:buClr>
                <a:srgbClr val="00B0F0"/>
              </a:buClr>
              <a:buSzPct val="93000"/>
              <a:buFont typeface="Wingdings" panose="05000000000000000000" pitchFamily="2" charset="2"/>
              <a:buChar char="q"/>
            </a:pPr>
            <a:r>
              <a:rPr lang="fr-FR" dirty="0">
                <a:solidFill>
                  <a:schemeClr val="tx1"/>
                </a:solidFill>
              </a:rPr>
              <a:t>Son besoin de </a:t>
            </a:r>
            <a:r>
              <a:rPr lang="fr-FR" b="1" dirty="0">
                <a:solidFill>
                  <a:srgbClr val="FF0000"/>
                </a:solidFill>
              </a:rPr>
              <a:t>comprendre, de savoir et de s'exprimer sur les soins qu'il reçoit</a:t>
            </a:r>
            <a:r>
              <a:rPr lang="fr-FR" dirty="0">
                <a:solidFill>
                  <a:schemeClr val="tx1"/>
                </a:solidFill>
              </a:rPr>
              <a:t>, </a:t>
            </a:r>
          </a:p>
          <a:p>
            <a:pPr algn="just">
              <a:buClr>
                <a:srgbClr val="00B0F0"/>
              </a:buClr>
              <a:buSzPct val="93000"/>
              <a:buFont typeface="Wingdings" panose="05000000000000000000" pitchFamily="2" charset="2"/>
              <a:buChar char="q"/>
            </a:pPr>
            <a:r>
              <a:rPr lang="fr-FR" dirty="0">
                <a:solidFill>
                  <a:schemeClr val="tx1"/>
                </a:solidFill>
              </a:rPr>
              <a:t>son souci </a:t>
            </a:r>
            <a:r>
              <a:rPr lang="fr-FR" dirty="0">
                <a:solidFill>
                  <a:srgbClr val="FF0000"/>
                </a:solidFill>
                <a:effectLst>
                  <a:outerShdw blurRad="38100" dist="38100" dir="2700000" algn="tl">
                    <a:srgbClr val="000000">
                      <a:alpha val="43137"/>
                    </a:srgbClr>
                  </a:outerShdw>
                </a:effectLst>
              </a:rPr>
              <a:t>de confidentialité sur ses affections sont des sentiments </a:t>
            </a:r>
            <a:r>
              <a:rPr lang="fr-FR" dirty="0">
                <a:solidFill>
                  <a:schemeClr val="tx1"/>
                </a:solidFill>
              </a:rPr>
              <a:t>que les professionnels de santé, quelle que soit leur qualité, ne doivent jamais perdre de vue.</a:t>
            </a:r>
          </a:p>
          <a:p>
            <a:pPr algn="just">
              <a:buClr>
                <a:srgbClr val="00B0F0"/>
              </a:buClr>
              <a:buSzPct val="93000"/>
              <a:buFont typeface="Wingdings" panose="05000000000000000000" pitchFamily="2" charset="2"/>
              <a:buChar char="q"/>
            </a:pPr>
            <a:r>
              <a:rPr lang="fr-FR" dirty="0">
                <a:solidFill>
                  <a:schemeClr val="tx1"/>
                </a:solidFill>
              </a:rPr>
              <a:t>Tout autant que </a:t>
            </a:r>
            <a:r>
              <a:rPr lang="fr-FR" b="1" dirty="0">
                <a:solidFill>
                  <a:srgbClr val="FF0000"/>
                </a:solidFill>
                <a:effectLst>
                  <a:outerShdw blurRad="38100" dist="38100" dir="2700000" algn="tl">
                    <a:srgbClr val="000000">
                      <a:alpha val="43137"/>
                    </a:srgbClr>
                  </a:outerShdw>
                </a:effectLst>
              </a:rPr>
              <a:t>la qualité des soins, la qualité des relations qui s'instaurent </a:t>
            </a:r>
            <a:r>
              <a:rPr lang="fr-FR" dirty="0">
                <a:solidFill>
                  <a:schemeClr val="tx1"/>
                </a:solidFill>
              </a:rPr>
              <a:t>entre le patient et ceux qui les soignent </a:t>
            </a:r>
            <a:r>
              <a:rPr lang="fr-FR" dirty="0">
                <a:solidFill>
                  <a:schemeClr val="tx1"/>
                </a:solidFill>
                <a:highlight>
                  <a:srgbClr val="FFFF00"/>
                </a:highlight>
              </a:rPr>
              <a:t>est primordiale</a:t>
            </a:r>
            <a:r>
              <a:rPr lang="fr-FR" b="1" dirty="0">
                <a:solidFill>
                  <a:schemeClr val="tx1"/>
                </a:solidFill>
                <a:highlight>
                  <a:srgbClr val="FFFF00"/>
                </a:highlight>
              </a:rPr>
              <a:t>.</a:t>
            </a:r>
          </a:p>
        </p:txBody>
      </p:sp>
    </p:spTree>
    <p:extLst>
      <p:ext uri="{BB962C8B-B14F-4D97-AF65-F5344CB8AC3E}">
        <p14:creationId xmlns:p14="http://schemas.microsoft.com/office/powerpoint/2010/main" val="248094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E6E056-9DAF-47A4-9517-0D62FBD092EF}"/>
              </a:ext>
            </a:extLst>
          </p:cNvPr>
          <p:cNvSpPr>
            <a:spLocks noGrp="1"/>
          </p:cNvSpPr>
          <p:nvPr>
            <p:ph type="title"/>
          </p:nvPr>
        </p:nvSpPr>
        <p:spPr/>
        <p:txBody>
          <a:bodyPr/>
          <a:lstStyle/>
          <a:p>
            <a:r>
              <a:rPr lang="fr-FR" b="1" dirty="0">
                <a:solidFill>
                  <a:srgbClr val="00B050"/>
                </a:solidFill>
                <a:effectLst>
                  <a:outerShdw blurRad="38100" dist="38100" dir="2700000" algn="tl">
                    <a:srgbClr val="000000">
                      <a:alpha val="43137"/>
                    </a:srgbClr>
                  </a:outerShdw>
                </a:effectLst>
              </a:rPr>
              <a:t>Paragraphe 1 : Au niveau international</a:t>
            </a:r>
          </a:p>
        </p:txBody>
      </p:sp>
      <p:sp>
        <p:nvSpPr>
          <p:cNvPr id="3" name="Espace réservé du contenu 2">
            <a:extLst>
              <a:ext uri="{FF2B5EF4-FFF2-40B4-BE49-F238E27FC236}">
                <a16:creationId xmlns:a16="http://schemas.microsoft.com/office/drawing/2014/main" id="{A85090B3-37DF-453B-89CB-BBAAC5423739}"/>
              </a:ext>
            </a:extLst>
          </p:cNvPr>
          <p:cNvSpPr>
            <a:spLocks noGrp="1"/>
          </p:cNvSpPr>
          <p:nvPr>
            <p:ph idx="1"/>
          </p:nvPr>
        </p:nvSpPr>
        <p:spPr/>
        <p:txBody>
          <a:bodyPr/>
          <a:lstStyle/>
          <a:p>
            <a:r>
              <a:rPr lang="fr-FR" dirty="0"/>
              <a:t>La </a:t>
            </a:r>
            <a:r>
              <a:rPr lang="fr-FR" dirty="0">
                <a:solidFill>
                  <a:schemeClr val="tx1"/>
                </a:solidFill>
                <a:effectLst>
                  <a:outerShdw blurRad="38100" dist="38100" dir="2700000" algn="tl">
                    <a:srgbClr val="000000">
                      <a:alpha val="43137"/>
                    </a:srgbClr>
                  </a:outerShdw>
                </a:effectLst>
              </a:rPr>
              <a:t>proclamation du droit à la santé a toujours occupé un rang élevé sur l'échelle des priorités internationales</a:t>
            </a:r>
            <a:r>
              <a:rPr lang="fr-FR" dirty="0"/>
              <a:t>. Ceci s'explique </a:t>
            </a:r>
            <a:r>
              <a:rPr lang="fr-FR" dirty="0">
                <a:effectLst>
                  <a:outerShdw blurRad="38100" dist="38100" dir="2700000" algn="tl">
                    <a:srgbClr val="000000">
                      <a:alpha val="43137"/>
                    </a:srgbClr>
                  </a:outerShdw>
                </a:effectLst>
                <a:highlight>
                  <a:srgbClr val="FFFF00"/>
                </a:highlight>
              </a:rPr>
              <a:t>par l'adoption de plusieurs textes internationaux </a:t>
            </a:r>
            <a:r>
              <a:rPr lang="fr-FR" b="1" dirty="0"/>
              <a:t>(</a:t>
            </a:r>
            <a:r>
              <a:rPr lang="fr-FR" dirty="0">
                <a:solidFill>
                  <a:schemeClr val="accent5">
                    <a:lumMod val="60000"/>
                    <a:lumOff val="40000"/>
                  </a:schemeClr>
                </a:solidFill>
              </a:rPr>
              <a:t>sous-paragraphe1</a:t>
            </a:r>
            <a:r>
              <a:rPr lang="fr-FR" dirty="0"/>
              <a:t>) </a:t>
            </a:r>
            <a:r>
              <a:rPr lang="fr-FR" dirty="0">
                <a:highlight>
                  <a:srgbClr val="FFFF00"/>
                </a:highlight>
              </a:rPr>
              <a:t>dont l'effectivité n'est pas à négliger </a:t>
            </a:r>
            <a:r>
              <a:rPr lang="fr-FR" dirty="0">
                <a:solidFill>
                  <a:schemeClr val="accent5">
                    <a:lumMod val="60000"/>
                    <a:lumOff val="40000"/>
                  </a:schemeClr>
                </a:solidFill>
              </a:rPr>
              <a:t>(sous-paragraphe2).</a:t>
            </a:r>
          </a:p>
        </p:txBody>
      </p:sp>
    </p:spTree>
    <p:extLst>
      <p:ext uri="{BB962C8B-B14F-4D97-AF65-F5344CB8AC3E}">
        <p14:creationId xmlns:p14="http://schemas.microsoft.com/office/powerpoint/2010/main" val="3817229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530AB-9F3F-4EF9-BA10-ACF76C6FBE99}"/>
              </a:ext>
            </a:extLst>
          </p:cNvPr>
          <p:cNvSpPr>
            <a:spLocks noGrp="1"/>
          </p:cNvSpPr>
          <p:nvPr>
            <p:ph type="title"/>
          </p:nvPr>
        </p:nvSpPr>
        <p:spPr>
          <a:xfrm>
            <a:off x="677334" y="609600"/>
            <a:ext cx="8596668" cy="554182"/>
          </a:xfrm>
        </p:spPr>
        <p:txBody>
          <a:bodyPr>
            <a:normAutofit fontScale="90000"/>
          </a:bodyPr>
          <a:lstStyle/>
          <a:p>
            <a:pPr algn="just"/>
            <a:r>
              <a:rPr lang="fr-FR" sz="2000" b="1" dirty="0">
                <a:solidFill>
                  <a:schemeClr val="accent5">
                    <a:lumMod val="60000"/>
                    <a:lumOff val="40000"/>
                  </a:schemeClr>
                </a:solidFill>
                <a:effectLst>
                  <a:outerShdw blurRad="38100" dist="38100" dir="2700000" algn="tl">
                    <a:srgbClr val="000000">
                      <a:alpha val="43137"/>
                    </a:srgbClr>
                  </a:outerShdw>
                </a:effectLst>
              </a:rPr>
              <a:t>Sous-paragraphe1 : les instruments internationaux relatifs au droit à la santé.</a:t>
            </a:r>
          </a:p>
        </p:txBody>
      </p:sp>
      <p:sp>
        <p:nvSpPr>
          <p:cNvPr id="3" name="Espace réservé du contenu 2">
            <a:extLst>
              <a:ext uri="{FF2B5EF4-FFF2-40B4-BE49-F238E27FC236}">
                <a16:creationId xmlns:a16="http://schemas.microsoft.com/office/drawing/2014/main" id="{768BB576-A653-46DB-9744-56C7E290D296}"/>
              </a:ext>
            </a:extLst>
          </p:cNvPr>
          <p:cNvSpPr>
            <a:spLocks noGrp="1"/>
          </p:cNvSpPr>
          <p:nvPr>
            <p:ph idx="1"/>
          </p:nvPr>
        </p:nvSpPr>
        <p:spPr>
          <a:xfrm>
            <a:off x="677334" y="1399309"/>
            <a:ext cx="8596668" cy="5250873"/>
          </a:xfrm>
        </p:spPr>
        <p:txBody>
          <a:bodyPr>
            <a:normAutofit/>
          </a:bodyPr>
          <a:lstStyle/>
          <a:p>
            <a:pPr algn="just"/>
            <a:r>
              <a:rPr lang="fr-FR" dirty="0"/>
              <a:t>Consacré sur le plan international </a:t>
            </a:r>
            <a:r>
              <a:rPr lang="fr-FR" dirty="0">
                <a:solidFill>
                  <a:srgbClr val="FF0000"/>
                </a:solidFill>
              </a:rPr>
              <a:t>au début du XX </a:t>
            </a:r>
            <a:r>
              <a:rPr lang="fr-FR" dirty="0" err="1">
                <a:solidFill>
                  <a:srgbClr val="FF0000"/>
                </a:solidFill>
              </a:rPr>
              <a:t>ème</a:t>
            </a:r>
            <a:r>
              <a:rPr lang="fr-FR" dirty="0">
                <a:solidFill>
                  <a:srgbClr val="FF0000"/>
                </a:solidFill>
              </a:rPr>
              <a:t> siècle </a:t>
            </a:r>
            <a:r>
              <a:rPr lang="fr-FR" dirty="0">
                <a:solidFill>
                  <a:srgbClr val="FF0000"/>
                </a:solidFill>
                <a:highlight>
                  <a:srgbClr val="FFFF00"/>
                </a:highlight>
              </a:rPr>
              <a:t>(fondation de la croix rouge)</a:t>
            </a:r>
            <a:r>
              <a:rPr lang="fr-FR" dirty="0">
                <a:highlight>
                  <a:srgbClr val="FFFF00"/>
                </a:highlight>
              </a:rPr>
              <a:t>, </a:t>
            </a:r>
          </a:p>
          <a:p>
            <a:pPr algn="just">
              <a:buClr>
                <a:schemeClr val="accent4">
                  <a:lumMod val="75000"/>
                </a:schemeClr>
              </a:buClr>
              <a:buSzPct val="151000"/>
              <a:buFont typeface="Wingdings" panose="05000000000000000000" pitchFamily="2" charset="2"/>
              <a:buChar char="q"/>
            </a:pPr>
            <a:r>
              <a:rPr lang="fr-FR" dirty="0"/>
              <a:t>la </a:t>
            </a:r>
            <a:r>
              <a:rPr lang="fr-FR" dirty="0">
                <a:highlight>
                  <a:srgbClr val="FFFF00"/>
                </a:highlight>
              </a:rPr>
              <a:t>première </a:t>
            </a:r>
            <a:r>
              <a:rPr lang="fr-FR" dirty="0">
                <a:solidFill>
                  <a:srgbClr val="FF0000"/>
                </a:solidFill>
                <a:highlight>
                  <a:srgbClr val="FFFF00"/>
                </a:highlight>
              </a:rPr>
              <a:t>généralisation du droit à la santé dans l'opinion publique </a:t>
            </a:r>
            <a:r>
              <a:rPr lang="fr-FR" dirty="0"/>
              <a:t>mondiale coïncide avec </a:t>
            </a:r>
            <a:r>
              <a:rPr lang="fr-FR" dirty="0">
                <a:solidFill>
                  <a:srgbClr val="FF0000"/>
                </a:solidFill>
                <a:highlight>
                  <a:srgbClr val="FFFF00"/>
                </a:highlight>
              </a:rPr>
              <a:t>la grande crise de conscience du monde occidental à la fin de la première guerre mondiale.</a:t>
            </a:r>
            <a:r>
              <a:rPr lang="fr-FR" dirty="0">
                <a:highlight>
                  <a:srgbClr val="FFFF00"/>
                </a:highlight>
              </a:rPr>
              <a:t> </a:t>
            </a:r>
          </a:p>
          <a:p>
            <a:pPr algn="just">
              <a:buClr>
                <a:schemeClr val="accent4">
                  <a:lumMod val="75000"/>
                </a:schemeClr>
              </a:buClr>
              <a:buSzPct val="151000"/>
              <a:buFont typeface="Wingdings" panose="05000000000000000000" pitchFamily="2" charset="2"/>
              <a:buChar char="q"/>
            </a:pPr>
            <a:r>
              <a:rPr lang="fr-FR" dirty="0"/>
              <a:t>Un grand </a:t>
            </a:r>
            <a:r>
              <a:rPr lang="fr-FR" dirty="0">
                <a:solidFill>
                  <a:srgbClr val="FF0000"/>
                </a:solidFill>
              </a:rPr>
              <a:t>souffle moral règne sur les relations internationales</a:t>
            </a:r>
            <a:r>
              <a:rPr lang="fr-FR" dirty="0"/>
              <a:t>, </a:t>
            </a:r>
          </a:p>
          <a:p>
            <a:pPr algn="just">
              <a:buClr>
                <a:schemeClr val="accent4">
                  <a:lumMod val="75000"/>
                </a:schemeClr>
              </a:buClr>
              <a:buSzPct val="151000"/>
              <a:buFont typeface="Wingdings" panose="05000000000000000000" pitchFamily="2" charset="2"/>
              <a:buChar char="q"/>
            </a:pPr>
            <a:r>
              <a:rPr lang="fr-FR" b="1" dirty="0">
                <a:solidFill>
                  <a:srgbClr val="C00000"/>
                </a:solidFill>
                <a:effectLst>
                  <a:outerShdw blurRad="38100" dist="38100" dir="2700000" algn="tl">
                    <a:srgbClr val="000000">
                      <a:alpha val="43137"/>
                    </a:srgbClr>
                  </a:outerShdw>
                </a:effectLst>
              </a:rPr>
              <a:t>la guerre est mise hors la loi</a:t>
            </a:r>
            <a:r>
              <a:rPr lang="fr-FR" dirty="0"/>
              <a:t>, </a:t>
            </a:r>
          </a:p>
          <a:p>
            <a:pPr algn="just">
              <a:buClr>
                <a:schemeClr val="accent4">
                  <a:lumMod val="75000"/>
                </a:schemeClr>
              </a:buClr>
              <a:buSzPct val="151000"/>
              <a:buFont typeface="Wingdings" panose="05000000000000000000" pitchFamily="2" charset="2"/>
              <a:buChar char="q"/>
            </a:pPr>
            <a:r>
              <a:rPr lang="fr-FR" b="1" u="sng" dirty="0">
                <a:solidFill>
                  <a:srgbClr val="C00000"/>
                </a:solidFill>
                <a:effectLst>
                  <a:outerShdw blurRad="38100" dist="38100" dir="2700000" algn="tl">
                    <a:srgbClr val="000000">
                      <a:alpha val="43137"/>
                    </a:srgbClr>
                  </a:outerShdw>
                </a:effectLst>
              </a:rPr>
              <a:t>la société des nations est crée et abritera dès1921 une organisation d'hygiène</a:t>
            </a:r>
            <a:r>
              <a:rPr lang="fr-FR" dirty="0"/>
              <a:t>.</a:t>
            </a:r>
          </a:p>
          <a:p>
            <a:pPr algn="just">
              <a:buClr>
                <a:schemeClr val="accent4">
                  <a:lumMod val="75000"/>
                </a:schemeClr>
              </a:buClr>
              <a:buSzPct val="151000"/>
              <a:buFont typeface="Wingdings" panose="05000000000000000000" pitchFamily="2" charset="2"/>
              <a:buChar char="q"/>
            </a:pPr>
            <a:r>
              <a:rPr lang="fr-FR" dirty="0"/>
              <a:t>Proclamé formellement sur </a:t>
            </a:r>
            <a:r>
              <a:rPr lang="fr-FR" b="1" i="1" u="sng" dirty="0">
                <a:solidFill>
                  <a:srgbClr val="C00000"/>
                </a:solidFill>
                <a:effectLst>
                  <a:outerShdw blurRad="38100" dist="38100" dir="2700000" algn="tl">
                    <a:srgbClr val="000000">
                      <a:alpha val="43137"/>
                    </a:srgbClr>
                  </a:outerShdw>
                </a:effectLst>
              </a:rPr>
              <a:t>le plan international dès 1946, date de signature à NEW YORK de la constitution de l'organisation mondiale de la santé, </a:t>
            </a:r>
            <a:r>
              <a:rPr lang="fr-FR" dirty="0"/>
              <a:t>le droit à la santé était </a:t>
            </a:r>
            <a:r>
              <a:rPr lang="fr-FR" b="1" dirty="0">
                <a:solidFill>
                  <a:srgbClr val="C00000"/>
                </a:solidFill>
                <a:effectLst>
                  <a:outerShdw blurRad="38100" dist="38100" dir="2700000" algn="tl">
                    <a:srgbClr val="000000">
                      <a:alpha val="43137"/>
                    </a:srgbClr>
                  </a:outerShdw>
                </a:effectLst>
              </a:rPr>
              <a:t>défini dans son préambule comme </a:t>
            </a:r>
            <a:r>
              <a:rPr lang="fr-FR" b="1" dirty="0">
                <a:effectLst>
                  <a:outerShdw blurRad="38100" dist="38100" dir="2700000" algn="tl">
                    <a:srgbClr val="000000">
                      <a:alpha val="43137"/>
                    </a:srgbClr>
                  </a:outerShdw>
                </a:effectLst>
              </a:rPr>
              <a:t>: </a:t>
            </a:r>
          </a:p>
          <a:p>
            <a:pPr algn="just"/>
            <a:r>
              <a:rPr lang="fr-FR" b="1" dirty="0">
                <a:solidFill>
                  <a:srgbClr val="00B0F0"/>
                </a:solidFill>
                <a:effectLst>
                  <a:outerShdw blurRad="38100" dist="38100" dir="2700000" algn="tl">
                    <a:srgbClr val="000000">
                      <a:alpha val="43137"/>
                    </a:srgbClr>
                  </a:outerShdw>
                </a:effectLst>
              </a:rPr>
              <a:t>«  un état de complet bien être physique, mental et social et ne consiste pas seulement en une absence de maladie ou d'infirmité». </a:t>
            </a:r>
          </a:p>
        </p:txBody>
      </p:sp>
    </p:spTree>
    <p:extLst>
      <p:ext uri="{BB962C8B-B14F-4D97-AF65-F5344CB8AC3E}">
        <p14:creationId xmlns:p14="http://schemas.microsoft.com/office/powerpoint/2010/main" val="2165301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A858B3-DA1A-40C4-99D8-B3D7063FFE8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D03CDC1-4183-4DF8-88DC-FB9BD84BC40E}"/>
              </a:ext>
            </a:extLst>
          </p:cNvPr>
          <p:cNvSpPr>
            <a:spLocks noGrp="1"/>
          </p:cNvSpPr>
          <p:nvPr>
            <p:ph idx="1"/>
          </p:nvPr>
        </p:nvSpPr>
        <p:spPr/>
        <p:txBody>
          <a:bodyPr>
            <a:normAutofit/>
          </a:bodyPr>
          <a:lstStyle/>
          <a:p>
            <a:pPr algn="just"/>
            <a:r>
              <a:rPr lang="fr-FR" b="1" dirty="0">
                <a:effectLst>
                  <a:outerShdw blurRad="38100" dist="38100" dir="2700000" algn="tl">
                    <a:srgbClr val="000000">
                      <a:alpha val="43137"/>
                    </a:srgbClr>
                  </a:outerShdw>
                </a:effectLst>
              </a:rPr>
              <a:t>L'article 1 de ladite constitution ajoute que </a:t>
            </a:r>
            <a:r>
              <a:rPr lang="fr-FR" dirty="0"/>
              <a:t>: </a:t>
            </a:r>
            <a:r>
              <a:rPr lang="fr-FR" b="1" dirty="0">
                <a:solidFill>
                  <a:srgbClr val="00B0F0"/>
                </a:solidFill>
                <a:effectLst>
                  <a:outerShdw blurRad="38100" dist="38100" dir="2700000" algn="tl">
                    <a:srgbClr val="000000">
                      <a:alpha val="43137"/>
                    </a:srgbClr>
                  </a:outerShdw>
                </a:effectLst>
              </a:rPr>
              <a:t>«  le but de l'organisation mondiale de la santé est d'amener tous les peuples au niveau de santé le plus élevé possible ».</a:t>
            </a:r>
          </a:p>
          <a:p>
            <a:pPr algn="just"/>
            <a:r>
              <a:rPr lang="fr-FR" dirty="0">
                <a:effectLst>
                  <a:outerShdw blurRad="38100" dist="38100" dir="2700000" algn="tl">
                    <a:srgbClr val="000000">
                      <a:alpha val="43137"/>
                    </a:srgbClr>
                  </a:outerShdw>
                </a:effectLst>
              </a:rPr>
              <a:t>conscients que la santé reste un état contingent lié à la fois au </a:t>
            </a:r>
            <a:r>
              <a:rPr lang="fr-FR" dirty="0">
                <a:effectLst>
                  <a:outerShdw blurRad="38100" dist="38100" dir="2700000" algn="tl">
                    <a:srgbClr val="000000">
                      <a:alpha val="43137"/>
                    </a:srgbClr>
                  </a:outerShdw>
                </a:effectLst>
                <a:highlight>
                  <a:srgbClr val="FFFF00"/>
                </a:highlight>
              </a:rPr>
              <a:t>niveau des connaissances médicales, au niveau de vie d' une population,</a:t>
            </a:r>
            <a:r>
              <a:rPr lang="fr-FR" dirty="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highlight>
                  <a:srgbClr val="FFFF00"/>
                </a:highlight>
              </a:rPr>
              <a:t>aux moyens qu' elle entend y consacrer, </a:t>
            </a:r>
            <a:r>
              <a:rPr lang="fr-FR" dirty="0">
                <a:effectLst>
                  <a:outerShdw blurRad="38100" dist="38100" dir="2700000" algn="tl">
                    <a:srgbClr val="000000">
                      <a:alpha val="43137"/>
                    </a:srgbClr>
                  </a:outerShdw>
                </a:effectLst>
              </a:rPr>
              <a:t>voire à </a:t>
            </a:r>
            <a:r>
              <a:rPr lang="fr-FR" dirty="0">
                <a:effectLst>
                  <a:outerShdw blurRad="38100" dist="38100" dir="2700000" algn="tl">
                    <a:srgbClr val="000000">
                      <a:alpha val="43137"/>
                    </a:srgbClr>
                  </a:outerShdw>
                </a:effectLst>
                <a:highlight>
                  <a:srgbClr val="FFFF00"/>
                </a:highlight>
              </a:rPr>
              <a:t>sa culture, cette constitution </a:t>
            </a:r>
            <a:r>
              <a:rPr lang="fr-FR" dirty="0">
                <a:effectLst>
                  <a:outerShdw blurRad="38100" dist="38100" dir="2700000" algn="tl">
                    <a:srgbClr val="000000">
                      <a:alpha val="43137"/>
                    </a:srgbClr>
                  </a:outerShdw>
                </a:effectLst>
              </a:rPr>
              <a:t>précise aussi que </a:t>
            </a:r>
            <a:r>
              <a:rPr lang="fr-FR" dirty="0"/>
              <a:t> </a:t>
            </a:r>
            <a:r>
              <a:rPr lang="fr-FR"/>
              <a:t>: </a:t>
            </a:r>
          </a:p>
          <a:p>
            <a:pPr algn="just"/>
            <a:r>
              <a:rPr lang="fr-FR" b="1">
                <a:solidFill>
                  <a:srgbClr val="00B0F0"/>
                </a:solidFill>
                <a:effectLst>
                  <a:outerShdw blurRad="38100" dist="38100" dir="2700000" algn="tl">
                    <a:srgbClr val="000000">
                      <a:alpha val="43137"/>
                    </a:srgbClr>
                  </a:outerShdw>
                </a:effectLst>
              </a:rPr>
              <a:t>« </a:t>
            </a:r>
            <a:r>
              <a:rPr lang="fr-FR" b="1" dirty="0">
                <a:solidFill>
                  <a:srgbClr val="00B0F0"/>
                </a:solidFill>
                <a:effectLst>
                  <a:outerShdw blurRad="38100" dist="38100" dir="2700000" algn="tl">
                    <a:srgbClr val="000000">
                      <a:alpha val="43137"/>
                    </a:srgbClr>
                  </a:outerShdw>
                </a:effectLst>
              </a:rPr>
              <a:t>la possession du meilleur état de santé qu' il est capable d' atteindre constitue l'un des droits fondamentaux de tout être humain quelles que soient sa race, sa religion, ses opinions politiques, ses conditions économiques ou sociales »</a:t>
            </a:r>
          </a:p>
          <a:p>
            <a:endParaRPr lang="fr-FR" dirty="0"/>
          </a:p>
        </p:txBody>
      </p:sp>
    </p:spTree>
    <p:extLst>
      <p:ext uri="{BB962C8B-B14F-4D97-AF65-F5344CB8AC3E}">
        <p14:creationId xmlns:p14="http://schemas.microsoft.com/office/powerpoint/2010/main" val="3503162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09236-E8BB-4382-85C0-C92A4A56627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B19CAB3-5FD5-4724-B798-5CD1478CCA15}"/>
              </a:ext>
            </a:extLst>
          </p:cNvPr>
          <p:cNvSpPr>
            <a:spLocks noGrp="1"/>
          </p:cNvSpPr>
          <p:nvPr>
            <p:ph idx="1"/>
          </p:nvPr>
        </p:nvSpPr>
        <p:spPr/>
        <p:txBody>
          <a:bodyPr>
            <a:normAutofit/>
          </a:bodyPr>
          <a:lstStyle/>
          <a:p>
            <a:pPr algn="just"/>
            <a:r>
              <a:rPr lang="fr-FR" dirty="0"/>
              <a:t>Par ailleurs, </a:t>
            </a:r>
            <a:r>
              <a:rPr lang="fr-FR" b="1" dirty="0">
                <a:solidFill>
                  <a:srgbClr val="FF0000"/>
                </a:solidFill>
                <a:effectLst>
                  <a:outerShdw blurRad="38100" dist="38100" dir="2700000" algn="tl">
                    <a:srgbClr val="000000">
                      <a:alpha val="43137"/>
                    </a:srgbClr>
                  </a:outerShdw>
                </a:effectLst>
              </a:rPr>
              <a:t>la déclaration universelle des droits de l'homme du 10 décembre 1948 </a:t>
            </a:r>
            <a:r>
              <a:rPr lang="fr-FR" dirty="0"/>
              <a:t>proclame également </a:t>
            </a:r>
            <a:r>
              <a:rPr lang="fr-FR" b="1" dirty="0">
                <a:solidFill>
                  <a:srgbClr val="7030A0"/>
                </a:solidFill>
                <a:effectLst>
                  <a:outerShdw blurRad="38100" dist="38100" dir="2700000" algn="tl">
                    <a:srgbClr val="000000">
                      <a:alpha val="43137"/>
                    </a:srgbClr>
                  </a:outerShdw>
                </a:effectLst>
              </a:rPr>
              <a:t>le droit à la santé, mais en des termes beaucoup moins précis que l'OMS.</a:t>
            </a:r>
          </a:p>
          <a:p>
            <a:pPr algn="just"/>
            <a:r>
              <a:rPr lang="fr-FR" b="1" dirty="0">
                <a:solidFill>
                  <a:schemeClr val="tx1"/>
                </a:solidFill>
                <a:effectLst>
                  <a:outerShdw blurRad="38100" dist="38100" dir="2700000" algn="tl">
                    <a:srgbClr val="000000">
                      <a:alpha val="43137"/>
                    </a:srgbClr>
                  </a:outerShdw>
                </a:effectLst>
              </a:rPr>
              <a:t>L'article 25-1 de ladite déclaration dispose </a:t>
            </a:r>
            <a:r>
              <a:rPr lang="fr-FR" b="1" dirty="0">
                <a:solidFill>
                  <a:srgbClr val="C00000"/>
                </a:solidFill>
                <a:effectLst>
                  <a:outerShdw blurRad="38100" dist="38100" dir="2700000" algn="tl">
                    <a:srgbClr val="000000">
                      <a:alpha val="43137"/>
                    </a:srgbClr>
                  </a:outerShdw>
                </a:effectLst>
              </a:rPr>
              <a:t>«  toute personne a droit à un niveau de vie suffisant pour assurer sa santé, son bien être et ceux de sa famille, notamment pour l'alimentation, l'habillement, le logement, les soins médicaux, ainsi que pour les services sociaux nécessaires ; elle a droit à la sécurité en cas de chômage, de maladie, d'invalidité, de veuvage, de vieillesse... ».</a:t>
            </a:r>
          </a:p>
        </p:txBody>
      </p:sp>
    </p:spTree>
    <p:extLst>
      <p:ext uri="{BB962C8B-B14F-4D97-AF65-F5344CB8AC3E}">
        <p14:creationId xmlns:p14="http://schemas.microsoft.com/office/powerpoint/2010/main" val="2295071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779CF-47C7-408F-9931-7EB842581E7D}"/>
              </a:ext>
            </a:extLst>
          </p:cNvPr>
          <p:cNvSpPr>
            <a:spLocks noGrp="1"/>
          </p:cNvSpPr>
          <p:nvPr>
            <p:ph type="title"/>
          </p:nvPr>
        </p:nvSpPr>
        <p:spPr>
          <a:xfrm>
            <a:off x="1295402" y="982132"/>
            <a:ext cx="9601196" cy="569577"/>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AAD38A24-06B2-4C89-B19D-9FCE9A502EDE}"/>
              </a:ext>
            </a:extLst>
          </p:cNvPr>
          <p:cNvSpPr>
            <a:spLocks noGrp="1"/>
          </p:cNvSpPr>
          <p:nvPr>
            <p:ph idx="1"/>
          </p:nvPr>
        </p:nvSpPr>
        <p:spPr>
          <a:xfrm>
            <a:off x="1295401" y="1898073"/>
            <a:ext cx="9601196" cy="4239491"/>
          </a:xfrm>
        </p:spPr>
        <p:txBody>
          <a:bodyPr>
            <a:normAutofit/>
          </a:bodyPr>
          <a:lstStyle/>
          <a:p>
            <a:pPr algn="just"/>
            <a:r>
              <a:rPr lang="fr-FR" b="1" dirty="0">
                <a:effectLst>
                  <a:outerShdw blurRad="38100" dist="38100" dir="2700000" algn="tl">
                    <a:srgbClr val="000000">
                      <a:alpha val="43137"/>
                    </a:srgbClr>
                  </a:outerShdw>
                </a:effectLst>
              </a:rPr>
              <a:t>La déclaration </a:t>
            </a:r>
            <a:r>
              <a:rPr lang="fr-FR" b="1" dirty="0">
                <a:solidFill>
                  <a:srgbClr val="FF0000"/>
                </a:solidFill>
                <a:effectLst>
                  <a:outerShdw blurRad="38100" dist="38100" dir="2700000" algn="tl">
                    <a:srgbClr val="000000">
                      <a:alpha val="43137"/>
                    </a:srgbClr>
                  </a:outerShdw>
                </a:effectLst>
              </a:rPr>
              <a:t>ne reconnaît pas un droit à </a:t>
            </a:r>
            <a:r>
              <a:rPr lang="fr-FR" b="1" u="sng" dirty="0">
                <a:solidFill>
                  <a:srgbClr val="FF0000"/>
                </a:solidFill>
                <a:effectLst>
                  <a:outerShdw blurRad="38100" dist="38100" dir="2700000" algn="tl">
                    <a:srgbClr val="000000">
                      <a:alpha val="43137"/>
                    </a:srgbClr>
                  </a:outerShdw>
                </a:effectLst>
              </a:rPr>
              <a:t>la santé autonome et inhérent à la personne humaine</a:t>
            </a:r>
            <a:r>
              <a:rPr lang="fr-FR" b="1" dirty="0">
                <a:effectLst>
                  <a:outerShdw blurRad="38100" dist="38100" dir="2700000" algn="tl">
                    <a:srgbClr val="000000">
                      <a:alpha val="43137"/>
                    </a:srgbClr>
                  </a:outerShdw>
                </a:effectLst>
              </a:rPr>
              <a:t>. Elle </a:t>
            </a:r>
            <a:r>
              <a:rPr lang="fr-FR" b="1" u="sng" dirty="0">
                <a:solidFill>
                  <a:srgbClr val="FF0000"/>
                </a:solidFill>
                <a:effectLst>
                  <a:outerShdw blurRad="38100" dist="38100" dir="2700000" algn="tl">
                    <a:srgbClr val="000000">
                      <a:alpha val="43137"/>
                    </a:srgbClr>
                  </a:outerShdw>
                </a:effectLst>
              </a:rPr>
              <a:t>ne reconnaît même pas un droit au meilleur état de santé ou aux meilleurs soins</a:t>
            </a:r>
            <a:r>
              <a:rPr lang="fr-FR" b="1" dirty="0">
                <a:effectLst>
                  <a:outerShdw blurRad="38100" dist="38100" dir="2700000" algn="tl">
                    <a:srgbClr val="000000">
                      <a:alpha val="43137"/>
                    </a:srgbClr>
                  </a:outerShdw>
                </a:effectLst>
              </a:rPr>
              <a:t>. En effet, les termes de cet article. </a:t>
            </a:r>
            <a:r>
              <a:rPr lang="fr-FR" b="1" dirty="0">
                <a:solidFill>
                  <a:srgbClr val="FF0000"/>
                </a:solidFill>
                <a:effectLst>
                  <a:outerShdw blurRad="38100" dist="38100" dir="2700000" algn="tl">
                    <a:srgbClr val="000000">
                      <a:alpha val="43137"/>
                    </a:srgbClr>
                  </a:outerShdw>
                </a:effectLst>
              </a:rPr>
              <a:t>signifient que la santé ou plus exactement </a:t>
            </a:r>
            <a:r>
              <a:rPr lang="fr-FR" b="1" u="sng" dirty="0">
                <a:solidFill>
                  <a:srgbClr val="FF0000"/>
                </a:solidFill>
                <a:effectLst>
                  <a:outerShdw blurRad="38100" dist="38100" dir="2700000" algn="tl">
                    <a:srgbClr val="000000">
                      <a:alpha val="43137"/>
                    </a:srgbClr>
                  </a:outerShdw>
                </a:effectLst>
              </a:rPr>
              <a:t>les soins médicaux constituent un élément du niveau de vie minimum auquel tout homme est en droit de prétendre</a:t>
            </a:r>
          </a:p>
          <a:p>
            <a:pPr algn="just"/>
            <a:r>
              <a:rPr lang="fr-FR" b="1" dirty="0">
                <a:solidFill>
                  <a:schemeClr val="tx1"/>
                </a:solidFill>
                <a:effectLst>
                  <a:outerShdw blurRad="38100" dist="38100" dir="2700000" algn="tl">
                    <a:srgbClr val="000000">
                      <a:alpha val="43137"/>
                    </a:srgbClr>
                  </a:outerShdw>
                </a:effectLst>
              </a:rPr>
              <a:t>La combinaison de la constitution </a:t>
            </a:r>
            <a:r>
              <a:rPr lang="fr-FR" b="1" dirty="0">
                <a:solidFill>
                  <a:schemeClr val="tx1"/>
                </a:solidFill>
                <a:effectLst>
                  <a:outerShdw blurRad="38100" dist="38100" dir="2700000" algn="tl">
                    <a:srgbClr val="000000">
                      <a:alpha val="43137"/>
                    </a:srgbClr>
                  </a:outerShdw>
                </a:effectLst>
                <a:highlight>
                  <a:srgbClr val="FFFF00"/>
                </a:highlight>
              </a:rPr>
              <a:t>de l'OMS et la déclaration universelle </a:t>
            </a:r>
            <a:r>
              <a:rPr lang="fr-FR" b="1" dirty="0">
                <a:solidFill>
                  <a:schemeClr val="tx1"/>
                </a:solidFill>
                <a:effectLst>
                  <a:outerShdw blurRad="38100" dist="38100" dir="2700000" algn="tl">
                    <a:srgbClr val="000000">
                      <a:alpha val="43137"/>
                    </a:srgbClr>
                  </a:outerShdw>
                </a:effectLst>
              </a:rPr>
              <a:t>conduisent à conclure qu'en définitif:</a:t>
            </a:r>
          </a:p>
          <a:p>
            <a:pPr algn="just"/>
            <a:r>
              <a:rPr lang="fr-FR" b="1" dirty="0">
                <a:effectLst>
                  <a:outerShdw blurRad="38100" dist="38100" dir="2700000" algn="tl">
                    <a:srgbClr val="000000">
                      <a:alpha val="43137"/>
                    </a:srgbClr>
                  </a:outerShdw>
                </a:effectLst>
              </a:rPr>
              <a:t> </a:t>
            </a:r>
            <a:r>
              <a:rPr lang="fr-FR" b="1" dirty="0">
                <a:solidFill>
                  <a:srgbClr val="00B050"/>
                </a:solidFill>
                <a:effectLst>
                  <a:outerShdw blurRad="38100" dist="38100" dir="2700000" algn="tl">
                    <a:srgbClr val="000000">
                      <a:alpha val="43137"/>
                    </a:srgbClr>
                  </a:outerShdw>
                </a:effectLst>
              </a:rPr>
              <a:t>la conscience internationale reconnaît bien </a:t>
            </a:r>
            <a:r>
              <a:rPr lang="fr-FR" b="1" dirty="0">
                <a:solidFill>
                  <a:srgbClr val="002060"/>
                </a:solidFill>
                <a:effectLst>
                  <a:outerShdw blurRad="38100" dist="38100" dir="2700000" algn="tl">
                    <a:srgbClr val="000000">
                      <a:alpha val="43137"/>
                    </a:srgbClr>
                  </a:outerShdw>
                </a:effectLst>
                <a:highlight>
                  <a:srgbClr val="FFFF00"/>
                </a:highlight>
              </a:rPr>
              <a:t>le droit pour tout homme d'exiger de son pays un minimum de prestations sanitaires conformes à la fois, à la dignité humaine, au niveau de développement économique et social du pays</a:t>
            </a:r>
            <a:r>
              <a:rPr lang="fr-FR" b="1" dirty="0">
                <a:solidFill>
                  <a:srgbClr val="002060"/>
                </a:solidFill>
                <a:effectLst>
                  <a:outerShdw blurRad="38100" dist="38100" dir="2700000" algn="tl">
                    <a:srgbClr val="000000">
                      <a:alpha val="43137"/>
                    </a:srgbClr>
                  </a:outerShdw>
                </a:effectLst>
              </a:rPr>
              <a:t> considéré </a:t>
            </a:r>
            <a:r>
              <a:rPr lang="fr-FR" b="1" dirty="0">
                <a:solidFill>
                  <a:srgbClr val="00B050"/>
                </a:solidFill>
                <a:effectLst>
                  <a:outerShdw blurRad="38100" dist="38100" dir="2700000" algn="tl">
                    <a:srgbClr val="000000">
                      <a:alpha val="43137"/>
                    </a:srgbClr>
                  </a:outerShdw>
                </a:effectLst>
              </a:rPr>
              <a:t>et au </a:t>
            </a:r>
            <a:r>
              <a:rPr lang="fr-FR" b="1" dirty="0">
                <a:solidFill>
                  <a:srgbClr val="002060"/>
                </a:solidFill>
                <a:effectLst>
                  <a:outerShdw blurRad="38100" dist="38100" dir="2700000" algn="tl">
                    <a:srgbClr val="000000">
                      <a:alpha val="43137"/>
                    </a:srgbClr>
                  </a:outerShdw>
                </a:effectLst>
                <a:highlight>
                  <a:srgbClr val="FFFF00"/>
                </a:highlight>
              </a:rPr>
              <a:t>degré de perfection atteint à un moment donné par la science médicale.</a:t>
            </a:r>
          </a:p>
        </p:txBody>
      </p:sp>
    </p:spTree>
    <p:extLst>
      <p:ext uri="{BB962C8B-B14F-4D97-AF65-F5344CB8AC3E}">
        <p14:creationId xmlns:p14="http://schemas.microsoft.com/office/powerpoint/2010/main" val="84025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4AEEC1-94AA-46FB-AF67-594E708AD250}"/>
              </a:ext>
            </a:extLst>
          </p:cNvPr>
          <p:cNvSpPr>
            <a:spLocks noGrp="1"/>
          </p:cNvSpPr>
          <p:nvPr>
            <p:ph type="title"/>
          </p:nvPr>
        </p:nvSpPr>
        <p:spPr/>
        <p:txBody>
          <a:bodyPr>
            <a:normAutofit/>
          </a:bodyPr>
          <a:lstStyle/>
          <a:p>
            <a:pPr algn="just"/>
            <a:r>
              <a:rPr lang="fr-FR" sz="2800" b="1" dirty="0">
                <a:solidFill>
                  <a:srgbClr val="00B050"/>
                </a:solidFill>
                <a:effectLst>
                  <a:outerShdw blurRad="38100" dist="38100" dir="2700000" algn="tl">
                    <a:srgbClr val="000000">
                      <a:alpha val="43137"/>
                    </a:srgbClr>
                  </a:outerShdw>
                </a:effectLst>
              </a:rPr>
              <a:t>Sous-paragraphe2 : l'effectivité du droit à la protection de la santé en droit international.</a:t>
            </a:r>
          </a:p>
        </p:txBody>
      </p:sp>
      <p:sp>
        <p:nvSpPr>
          <p:cNvPr id="3" name="Espace réservé du contenu 2">
            <a:extLst>
              <a:ext uri="{FF2B5EF4-FFF2-40B4-BE49-F238E27FC236}">
                <a16:creationId xmlns:a16="http://schemas.microsoft.com/office/drawing/2014/main" id="{2D2952D3-77F6-48E8-B10C-2B600C73F50F}"/>
              </a:ext>
            </a:extLst>
          </p:cNvPr>
          <p:cNvSpPr>
            <a:spLocks noGrp="1"/>
          </p:cNvSpPr>
          <p:nvPr>
            <p:ph idx="1"/>
          </p:nvPr>
        </p:nvSpPr>
        <p:spPr>
          <a:xfrm>
            <a:off x="1295401" y="2119745"/>
            <a:ext cx="9601196" cy="3934691"/>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La mondialisation </a:t>
            </a:r>
            <a:r>
              <a:rPr lang="fr-FR" dirty="0">
                <a:solidFill>
                  <a:schemeClr val="tx1"/>
                </a:solidFill>
              </a:rPr>
              <a:t>de </a:t>
            </a:r>
            <a:r>
              <a:rPr lang="fr-FR" b="1" dirty="0">
                <a:solidFill>
                  <a:schemeClr val="tx1"/>
                </a:solidFill>
                <a:effectLst>
                  <a:outerShdw blurRad="38100" dist="38100" dir="2700000" algn="tl">
                    <a:srgbClr val="000000">
                      <a:alpha val="43137"/>
                    </a:srgbClr>
                  </a:outerShdw>
                </a:effectLst>
              </a:rPr>
              <a:t>la coopération sanitaire</a:t>
            </a:r>
            <a:r>
              <a:rPr lang="fr-FR" dirty="0"/>
              <a:t>, marquée </a:t>
            </a:r>
            <a:r>
              <a:rPr lang="fr-FR" dirty="0">
                <a:highlight>
                  <a:srgbClr val="FFFF00"/>
                </a:highlight>
              </a:rPr>
              <a:t>par </a:t>
            </a:r>
            <a:r>
              <a:rPr lang="fr-FR" dirty="0">
                <a:solidFill>
                  <a:schemeClr val="tx1"/>
                </a:solidFill>
                <a:effectLst>
                  <a:outerShdw blurRad="38100" dist="38100" dir="2700000" algn="tl">
                    <a:srgbClr val="000000">
                      <a:alpha val="43137"/>
                    </a:srgbClr>
                  </a:outerShdw>
                </a:effectLst>
                <a:highlight>
                  <a:srgbClr val="FFFF00"/>
                </a:highlight>
              </a:rPr>
              <a:t>la création de l 'OMS</a:t>
            </a:r>
            <a:r>
              <a:rPr lang="fr-FR" dirty="0">
                <a:solidFill>
                  <a:schemeClr val="tx1"/>
                </a:solidFill>
                <a:effectLst>
                  <a:outerShdw blurRad="38100" dist="38100" dir="2700000" algn="tl">
                    <a:srgbClr val="000000">
                      <a:alpha val="43137"/>
                    </a:srgbClr>
                  </a:outerShdw>
                </a:effectLst>
              </a:rPr>
              <a:t>, n'est dans une large mesure que </a:t>
            </a:r>
            <a:r>
              <a:rPr lang="fr-FR" dirty="0">
                <a:solidFill>
                  <a:schemeClr val="tx1"/>
                </a:solidFill>
                <a:effectLst>
                  <a:outerShdw blurRad="38100" dist="38100" dir="2700000" algn="tl">
                    <a:srgbClr val="000000">
                      <a:alpha val="43137"/>
                    </a:srgbClr>
                  </a:outerShdw>
                </a:effectLst>
                <a:highlight>
                  <a:srgbClr val="FFFF00"/>
                </a:highlight>
              </a:rPr>
              <a:t>l'extension des schémas médicaux occidentaux à l'ensemble de la planète.</a:t>
            </a:r>
            <a:r>
              <a:rPr lang="fr-FR" dirty="0">
                <a:highlight>
                  <a:srgbClr val="FFFF00"/>
                </a:highlight>
              </a:rPr>
              <a:t> </a:t>
            </a:r>
          </a:p>
          <a:p>
            <a:pPr algn="just"/>
            <a:r>
              <a:rPr lang="fr-FR" dirty="0">
                <a:solidFill>
                  <a:schemeClr val="tx1"/>
                </a:solidFill>
              </a:rPr>
              <a:t>Il apparaît aujourd'hui que </a:t>
            </a:r>
            <a:r>
              <a:rPr lang="fr-FR" b="1" dirty="0">
                <a:solidFill>
                  <a:schemeClr val="tx1"/>
                </a:solidFill>
                <a:effectLst>
                  <a:outerShdw blurRad="38100" dist="38100" dir="2700000" algn="tl">
                    <a:srgbClr val="000000">
                      <a:alpha val="43137"/>
                    </a:srgbClr>
                  </a:outerShdw>
                </a:effectLst>
                <a:highlight>
                  <a:srgbClr val="FFFF00"/>
                </a:highlight>
              </a:rPr>
              <a:t>cette conception ne permet sans doute pas de répondre aux besoins du tiers monde. </a:t>
            </a:r>
          </a:p>
          <a:p>
            <a:pPr algn="just">
              <a:buFont typeface="Wingdings" panose="05000000000000000000" pitchFamily="2" charset="2"/>
              <a:buChar char="ü"/>
            </a:pPr>
            <a:r>
              <a:rPr lang="fr-FR" u="sng" dirty="0">
                <a:solidFill>
                  <a:schemeClr val="tx1"/>
                </a:solidFill>
                <a:effectLst>
                  <a:outerShdw blurRad="38100" dist="38100" dir="2700000" algn="tl">
                    <a:srgbClr val="000000">
                      <a:alpha val="43137"/>
                    </a:srgbClr>
                  </a:outerShdw>
                </a:effectLst>
              </a:rPr>
              <a:t>Déjà critiqué dans les pays industrialisés</a:t>
            </a:r>
            <a:r>
              <a:rPr lang="fr-FR" u="sng" dirty="0">
                <a:solidFill>
                  <a:schemeClr val="tx1"/>
                </a:solidFill>
              </a:rPr>
              <a:t>, devient </a:t>
            </a:r>
            <a:r>
              <a:rPr lang="fr-FR" b="1" u="sng" dirty="0">
                <a:solidFill>
                  <a:schemeClr val="tx1"/>
                </a:solidFill>
                <a:effectLst>
                  <a:outerShdw blurRad="38100" dist="38100" dir="2700000" algn="tl">
                    <a:srgbClr val="000000">
                      <a:alpha val="43137"/>
                    </a:srgbClr>
                  </a:outerShdw>
                </a:effectLst>
              </a:rPr>
              <a:t>insupportable dans les pays peu développés</a:t>
            </a:r>
            <a:r>
              <a:rPr lang="fr-FR" u="sng" dirty="0">
                <a:effectLst>
                  <a:outerShdw blurRad="38100" dist="38100" dir="2700000" algn="tl">
                    <a:srgbClr val="000000">
                      <a:alpha val="43137"/>
                    </a:srgbClr>
                  </a:outerShdw>
                </a:effectLst>
              </a:rPr>
              <a:t> </a:t>
            </a:r>
            <a:r>
              <a:rPr lang="fr-FR" u="sng" dirty="0"/>
              <a:t>: </a:t>
            </a:r>
            <a:r>
              <a:rPr lang="fr-FR" b="1" dirty="0">
                <a:solidFill>
                  <a:srgbClr val="066098"/>
                </a:solidFill>
                <a:effectLst>
                  <a:outerShdw blurRad="38100" dist="38100" dir="2700000" algn="tl">
                    <a:srgbClr val="000000">
                      <a:alpha val="43137"/>
                    </a:srgbClr>
                  </a:outerShdw>
                </a:effectLst>
              </a:rPr>
              <a:t>impossibilité de former des techniciens de santé de haut niveau,</a:t>
            </a:r>
          </a:p>
          <a:p>
            <a:pPr algn="just">
              <a:buFont typeface="Wingdings" panose="05000000000000000000" pitchFamily="2" charset="2"/>
              <a:buChar char="ü"/>
            </a:pPr>
            <a:r>
              <a:rPr lang="fr-FR" b="1" dirty="0">
                <a:solidFill>
                  <a:srgbClr val="066098"/>
                </a:solidFill>
                <a:effectLst>
                  <a:outerShdw blurRad="38100" dist="38100" dir="2700000" algn="tl">
                    <a:srgbClr val="000000">
                      <a:alpha val="43137"/>
                    </a:srgbClr>
                  </a:outerShdw>
                </a:effectLst>
              </a:rPr>
              <a:t> impossibilité de financer un nombre suffisant d'établissement hospitaliers etc.</a:t>
            </a:r>
          </a:p>
          <a:p>
            <a:pPr algn="just"/>
            <a:r>
              <a:rPr lang="fr-FR" b="1" dirty="0">
                <a:solidFill>
                  <a:schemeClr val="tx1"/>
                </a:solidFill>
                <a:effectLst>
                  <a:outerShdw blurRad="38100" dist="38100" dir="2700000" algn="tl">
                    <a:srgbClr val="000000">
                      <a:alpha val="43137"/>
                    </a:srgbClr>
                  </a:outerShdw>
                </a:effectLst>
              </a:rPr>
              <a:t>De ce fait, une orientation nouvelle a été prise </a:t>
            </a:r>
            <a:r>
              <a:rPr lang="fr-FR" b="1" dirty="0">
                <a:solidFill>
                  <a:schemeClr val="tx1"/>
                </a:solidFill>
                <a:effectLst>
                  <a:outerShdw blurRad="38100" dist="38100" dir="2700000" algn="tl">
                    <a:srgbClr val="000000">
                      <a:alpha val="43137"/>
                    </a:srgbClr>
                  </a:outerShdw>
                </a:effectLst>
                <a:highlight>
                  <a:srgbClr val="FFFF00"/>
                </a:highlight>
              </a:rPr>
              <a:t>depuis la conférence d'ALMA en septembre 1978</a:t>
            </a:r>
            <a:r>
              <a:rPr lang="fr-FR" b="1" dirty="0">
                <a:solidFill>
                  <a:schemeClr val="tx1"/>
                </a:solidFill>
                <a:effectLst>
                  <a:outerShdw blurRad="38100" dist="38100" dir="2700000" algn="tl">
                    <a:srgbClr val="000000">
                      <a:alpha val="43137"/>
                    </a:srgbClr>
                  </a:outerShdw>
                </a:effectLst>
              </a:rPr>
              <a:t>. L' organisation mondiale de la santé et le fond des nations unies pour </a:t>
            </a:r>
            <a:r>
              <a:rPr lang="fr-FR" dirty="0"/>
              <a:t>l' enfance </a:t>
            </a:r>
            <a:r>
              <a:rPr lang="fr-FR" b="1" dirty="0">
                <a:solidFill>
                  <a:srgbClr val="C00000"/>
                </a:solidFill>
                <a:effectLst>
                  <a:outerShdw blurRad="38100" dist="38100" dir="2700000" algn="tl">
                    <a:srgbClr val="000000">
                      <a:alpha val="43137"/>
                    </a:srgbClr>
                  </a:outerShdw>
                </a:effectLst>
              </a:rPr>
              <a:t>(UNICEF), s'inspirant du modèle chinois des </a:t>
            </a:r>
            <a:r>
              <a:rPr lang="fr-FR" b="1" dirty="0">
                <a:solidFill>
                  <a:srgbClr val="7030A0"/>
                </a:solidFill>
                <a:effectLst>
                  <a:outerShdw blurRad="38100" dist="38100" dir="2700000" algn="tl">
                    <a:srgbClr val="000000">
                      <a:alpha val="43137"/>
                    </a:srgbClr>
                  </a:outerShdw>
                </a:effectLst>
              </a:rPr>
              <a:t>« médecins aux pieds nus», </a:t>
            </a:r>
            <a:r>
              <a:rPr lang="fr-FR" dirty="0">
                <a:solidFill>
                  <a:schemeClr val="tx1"/>
                </a:solidFill>
              </a:rPr>
              <a:t>donnent </a:t>
            </a:r>
            <a:r>
              <a:rPr lang="fr-FR" b="1" dirty="0">
                <a:solidFill>
                  <a:schemeClr val="tx1"/>
                </a:solidFill>
                <a:effectLst>
                  <a:outerShdw blurRad="38100" dist="38100" dir="2700000" algn="tl">
                    <a:srgbClr val="000000">
                      <a:alpha val="43137"/>
                    </a:srgbClr>
                  </a:outerShdw>
                </a:effectLst>
              </a:rPr>
              <a:t>désormais la priorité à </a:t>
            </a:r>
            <a:r>
              <a:rPr lang="fr-FR" b="1" dirty="0">
                <a:solidFill>
                  <a:schemeClr val="tx1"/>
                </a:solidFill>
                <a:effectLst>
                  <a:outerShdw blurRad="38100" dist="38100" dir="2700000" algn="tl">
                    <a:srgbClr val="000000">
                      <a:alpha val="43137"/>
                    </a:srgbClr>
                  </a:outerShdw>
                </a:effectLst>
                <a:highlight>
                  <a:srgbClr val="00FFFF"/>
                </a:highlight>
              </a:rPr>
              <a:t>la théorie des « soins de santé primaires ». </a:t>
            </a:r>
            <a:endParaRPr lang="fr-FR" dirty="0">
              <a:solidFill>
                <a:schemeClr val="tx1"/>
              </a:solidFill>
              <a:highlight>
                <a:srgbClr val="00FFFF"/>
              </a:highlight>
            </a:endParaRPr>
          </a:p>
        </p:txBody>
      </p:sp>
    </p:spTree>
    <p:extLst>
      <p:ext uri="{BB962C8B-B14F-4D97-AF65-F5344CB8AC3E}">
        <p14:creationId xmlns:p14="http://schemas.microsoft.com/office/powerpoint/2010/main" val="1611209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83856D-7D83-4081-98B7-33B795508577}"/>
              </a:ext>
            </a:extLst>
          </p:cNvPr>
          <p:cNvSpPr>
            <a:spLocks noGrp="1"/>
          </p:cNvSpPr>
          <p:nvPr>
            <p:ph type="title"/>
          </p:nvPr>
        </p:nvSpPr>
        <p:spPr>
          <a:xfrm>
            <a:off x="1295402" y="982132"/>
            <a:ext cx="9601196" cy="472595"/>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3636E612-206B-4345-B928-5391AE0F3644}"/>
              </a:ext>
            </a:extLst>
          </p:cNvPr>
          <p:cNvSpPr>
            <a:spLocks noGrp="1"/>
          </p:cNvSpPr>
          <p:nvPr>
            <p:ph idx="1"/>
          </p:nvPr>
        </p:nvSpPr>
        <p:spPr>
          <a:xfrm>
            <a:off x="1295401" y="1870364"/>
            <a:ext cx="9601196" cy="4005504"/>
          </a:xfrm>
        </p:spPr>
        <p:txBody>
          <a:bodyPr>
            <a:normAutofit/>
          </a:bodyPr>
          <a:lstStyle/>
          <a:p>
            <a:pPr algn="just">
              <a:buClr>
                <a:srgbClr val="002060"/>
              </a:buClr>
              <a:buSzPct val="176000"/>
              <a:buFont typeface="Wingdings 3" panose="05040102010807070707" pitchFamily="18" charset="2"/>
              <a:buChar char="c"/>
            </a:pPr>
            <a:r>
              <a:rPr lang="fr-FR" dirty="0">
                <a:solidFill>
                  <a:schemeClr val="tx1"/>
                </a:solidFill>
              </a:rPr>
              <a:t>Depuis, </a:t>
            </a:r>
            <a:r>
              <a:rPr lang="fr-FR" b="1" dirty="0">
                <a:solidFill>
                  <a:schemeClr val="tx1"/>
                </a:solidFill>
                <a:effectLst>
                  <a:outerShdw blurRad="38100" dist="38100" dir="2700000" algn="tl">
                    <a:srgbClr val="000000">
                      <a:alpha val="43137"/>
                    </a:srgbClr>
                  </a:outerShdw>
                </a:effectLst>
              </a:rPr>
              <a:t>les pays du monde entier ont dé</a:t>
            </a:r>
            <a:r>
              <a:rPr lang="fr-FR" b="1" dirty="0">
                <a:solidFill>
                  <a:schemeClr val="tx1"/>
                </a:solidFill>
                <a:effectLst>
                  <a:outerShdw blurRad="38100" dist="38100" dir="2700000" algn="tl">
                    <a:srgbClr val="000000">
                      <a:alpha val="43137"/>
                    </a:srgbClr>
                  </a:outerShdw>
                </a:effectLst>
                <a:highlight>
                  <a:srgbClr val="FFFF00"/>
                </a:highlight>
              </a:rPr>
              <a:t>ployé de gros efforts pour tenter d'instaurer la santé pour tous par le biais de politiques et de plans de santé fondés sur les principes des soins de santé primaires.</a:t>
            </a:r>
            <a:r>
              <a:rPr lang="fr-FR" dirty="0">
                <a:solidFill>
                  <a:schemeClr val="tx1"/>
                </a:solidFill>
                <a:highlight>
                  <a:srgbClr val="FFFF00"/>
                </a:highlight>
              </a:rPr>
              <a:t> </a:t>
            </a:r>
          </a:p>
          <a:p>
            <a:pPr algn="just">
              <a:buClr>
                <a:srgbClr val="002060"/>
              </a:buClr>
              <a:buSzPct val="176000"/>
              <a:buFont typeface="Wingdings 3" panose="05040102010807070707" pitchFamily="18" charset="2"/>
              <a:buChar char="c"/>
            </a:pPr>
            <a:r>
              <a:rPr lang="fr-FR" dirty="0"/>
              <a:t>Bien </a:t>
            </a:r>
            <a:r>
              <a:rPr lang="fr-FR" b="1" dirty="0">
                <a:solidFill>
                  <a:schemeClr val="tx1"/>
                </a:solidFill>
                <a:effectLst>
                  <a:outerShdw blurRad="38100" dist="38100" dir="2700000" algn="tl">
                    <a:srgbClr val="000000">
                      <a:alpha val="43137"/>
                    </a:srgbClr>
                  </a:outerShdw>
                </a:effectLst>
              </a:rPr>
              <a:t>que les pays de la région africaine </a:t>
            </a:r>
            <a:r>
              <a:rPr lang="fr-FR" dirty="0"/>
              <a:t>aient manifesté </a:t>
            </a:r>
            <a:r>
              <a:rPr lang="fr-FR" b="1" dirty="0">
                <a:solidFill>
                  <a:schemeClr val="tx1"/>
                </a:solidFill>
                <a:effectLst>
                  <a:outerShdw blurRad="38100" dist="38100" dir="2700000" algn="tl">
                    <a:srgbClr val="000000">
                      <a:alpha val="43137"/>
                    </a:srgbClr>
                  </a:outerShdw>
                </a:effectLst>
              </a:rPr>
              <a:t>leur attachement à la mise en œuvre des soins de santé primaires</a:t>
            </a:r>
            <a:r>
              <a:rPr lang="fr-FR" dirty="0"/>
              <a:t>, </a:t>
            </a:r>
            <a:r>
              <a:rPr lang="fr-FR" dirty="0">
                <a:highlight>
                  <a:srgbClr val="FFFF00"/>
                </a:highlight>
              </a:rPr>
              <a:t>ils ont </a:t>
            </a:r>
            <a:r>
              <a:rPr lang="fr-FR" dirty="0">
                <a:solidFill>
                  <a:schemeClr val="tx1"/>
                </a:solidFill>
                <a:effectLst>
                  <a:outerShdw blurRad="38100" dist="38100" dir="2700000" algn="tl">
                    <a:srgbClr val="000000">
                      <a:alpha val="43137"/>
                    </a:srgbClr>
                  </a:outerShdw>
                </a:effectLst>
                <a:highlight>
                  <a:srgbClr val="FFFF00"/>
                </a:highlight>
              </a:rPr>
              <a:t>rencontré divers problèmes:</a:t>
            </a:r>
          </a:p>
          <a:p>
            <a:pPr algn="just">
              <a:buClr>
                <a:srgbClr val="002060"/>
              </a:buClr>
              <a:buSzPct val="176000"/>
              <a:buFont typeface="Wingdings 3" panose="05040102010807070707" pitchFamily="18" charset="2"/>
              <a:buChar char="c"/>
            </a:pPr>
            <a:r>
              <a:rPr lang="fr-FR" b="1" dirty="0">
                <a:solidFill>
                  <a:srgbClr val="C00000"/>
                </a:solidFill>
                <a:effectLst>
                  <a:outerShdw blurRad="38100" dist="38100" dir="2700000" algn="tl">
                    <a:srgbClr val="000000">
                      <a:alpha val="43137"/>
                    </a:srgbClr>
                  </a:outerShdw>
                </a:effectLst>
              </a:rPr>
              <a:t>on peut citer la faiblesse des structures, </a:t>
            </a:r>
          </a:p>
          <a:p>
            <a:pPr algn="just">
              <a:buClr>
                <a:srgbClr val="002060"/>
              </a:buClr>
              <a:buSzPct val="176000"/>
              <a:buFont typeface="Wingdings 3" panose="05040102010807070707" pitchFamily="18" charset="2"/>
              <a:buChar char="c"/>
            </a:pPr>
            <a:r>
              <a:rPr lang="fr-FR" b="1" dirty="0">
                <a:solidFill>
                  <a:srgbClr val="C00000"/>
                </a:solidFill>
                <a:effectLst>
                  <a:outerShdw blurRad="38100" dist="38100" dir="2700000" algn="tl">
                    <a:srgbClr val="000000">
                      <a:alpha val="43137"/>
                    </a:srgbClr>
                  </a:outerShdw>
                </a:effectLst>
              </a:rPr>
              <a:t>le peu d'attention accordée aux principes des SSP, </a:t>
            </a:r>
          </a:p>
          <a:p>
            <a:pPr algn="just">
              <a:buClr>
                <a:srgbClr val="002060"/>
              </a:buClr>
              <a:buSzPct val="176000"/>
              <a:buFont typeface="Wingdings 3" panose="05040102010807070707" pitchFamily="18" charset="2"/>
              <a:buChar char="c"/>
            </a:pPr>
            <a:r>
              <a:rPr lang="fr-FR" b="1" dirty="0">
                <a:solidFill>
                  <a:srgbClr val="C00000"/>
                </a:solidFill>
                <a:effectLst>
                  <a:outerShdw blurRad="38100" dist="38100" dir="2700000" algn="tl">
                    <a:srgbClr val="000000">
                      <a:alpha val="43137"/>
                    </a:srgbClr>
                  </a:outerShdw>
                </a:effectLst>
              </a:rPr>
              <a:t>la diminution des ressources financières destinées à la santé, l'incidence de la pandémie de VIH/SIDA, </a:t>
            </a:r>
          </a:p>
          <a:p>
            <a:pPr algn="just">
              <a:buClr>
                <a:srgbClr val="002060"/>
              </a:buClr>
              <a:buSzPct val="176000"/>
              <a:buFont typeface="Wingdings 3" panose="05040102010807070707" pitchFamily="18" charset="2"/>
              <a:buChar char="c"/>
            </a:pPr>
            <a:r>
              <a:rPr lang="fr-FR" b="1" dirty="0">
                <a:solidFill>
                  <a:srgbClr val="C00000"/>
                </a:solidFill>
                <a:effectLst>
                  <a:outerShdw blurRad="38100" dist="38100" dir="2700000" algn="tl">
                    <a:srgbClr val="000000">
                      <a:alpha val="43137"/>
                    </a:srgbClr>
                  </a:outerShdw>
                </a:effectLst>
              </a:rPr>
              <a:t>la crise économique et les troubles civils et dans la plupart des cas une volonté politique inadéquate.</a:t>
            </a:r>
          </a:p>
          <a:p>
            <a:endParaRPr lang="fr-FR" dirty="0"/>
          </a:p>
        </p:txBody>
      </p:sp>
    </p:spTree>
    <p:extLst>
      <p:ext uri="{BB962C8B-B14F-4D97-AF65-F5344CB8AC3E}">
        <p14:creationId xmlns:p14="http://schemas.microsoft.com/office/powerpoint/2010/main" val="2616952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60389-3F61-4FDA-8D03-82FDFF8B89B9}"/>
              </a:ext>
            </a:extLst>
          </p:cNvPr>
          <p:cNvSpPr>
            <a:spLocks noGrp="1"/>
          </p:cNvSpPr>
          <p:nvPr>
            <p:ph type="title"/>
          </p:nvPr>
        </p:nvSpPr>
        <p:spPr>
          <a:xfrm>
            <a:off x="1295402" y="982132"/>
            <a:ext cx="9601196" cy="514159"/>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372D722F-A462-43CF-BD63-AB21132C58FF}"/>
              </a:ext>
            </a:extLst>
          </p:cNvPr>
          <p:cNvSpPr>
            <a:spLocks noGrp="1"/>
          </p:cNvSpPr>
          <p:nvPr>
            <p:ph idx="1"/>
          </p:nvPr>
        </p:nvSpPr>
        <p:spPr>
          <a:xfrm>
            <a:off x="1295401" y="1676400"/>
            <a:ext cx="9601196" cy="5029200"/>
          </a:xfrm>
        </p:spPr>
        <p:txBody>
          <a:bodyPr>
            <a:normAutofit/>
          </a:bodyPr>
          <a:lstStyle/>
          <a:p>
            <a:pPr algn="just"/>
            <a:r>
              <a:rPr lang="fr-FR" b="1" dirty="0">
                <a:solidFill>
                  <a:srgbClr val="C00000"/>
                </a:solidFill>
                <a:effectLst>
                  <a:outerShdw blurRad="38100" dist="38100" dir="2700000" algn="tl">
                    <a:srgbClr val="000000">
                      <a:alpha val="43137"/>
                    </a:srgbClr>
                  </a:outerShdw>
                </a:effectLst>
              </a:rPr>
              <a:t>L'attachement à une amélioration progressive de la santé dans le monde a été renouvelé par </a:t>
            </a:r>
            <a:r>
              <a:rPr lang="fr-FR" b="1" dirty="0">
                <a:solidFill>
                  <a:srgbClr val="C00000"/>
                </a:solidFill>
                <a:effectLst>
                  <a:outerShdw blurRad="38100" dist="38100" dir="2700000" algn="tl">
                    <a:srgbClr val="000000">
                      <a:alpha val="43137"/>
                    </a:srgbClr>
                  </a:outerShdw>
                </a:effectLst>
                <a:highlight>
                  <a:srgbClr val="00FFFF"/>
                </a:highlight>
              </a:rPr>
              <a:t>la Résolution WHA51</a:t>
            </a:r>
            <a:r>
              <a:rPr lang="fr-FR" dirty="0">
                <a:highlight>
                  <a:srgbClr val="00FFFF"/>
                </a:highlight>
              </a:rPr>
              <a:t>. </a:t>
            </a:r>
            <a:r>
              <a:rPr lang="fr-FR" b="1" dirty="0">
                <a:solidFill>
                  <a:srgbClr val="C00000"/>
                </a:solidFill>
                <a:effectLst>
                  <a:outerShdw blurRad="38100" dist="38100" dir="2700000" algn="tl">
                    <a:srgbClr val="000000">
                      <a:alpha val="43137"/>
                    </a:srgbClr>
                  </a:outerShdw>
                </a:effectLst>
                <a:highlight>
                  <a:srgbClr val="00FFFF"/>
                </a:highlight>
              </a:rPr>
              <a:t>de l'assemblée mondiale de la santé (1998), </a:t>
            </a:r>
          </a:p>
          <a:p>
            <a:pPr algn="just"/>
            <a:r>
              <a:rPr lang="fr-FR" dirty="0"/>
              <a:t>dans laquelle </a:t>
            </a:r>
            <a:r>
              <a:rPr lang="fr-FR" b="1" dirty="0">
                <a:effectLst>
                  <a:outerShdw blurRad="38100" dist="38100" dir="2700000" algn="tl">
                    <a:srgbClr val="000000">
                      <a:alpha val="43137"/>
                    </a:srgbClr>
                  </a:outerShdw>
                </a:effectLst>
              </a:rPr>
              <a:t>les états membres ont </a:t>
            </a:r>
            <a:r>
              <a:rPr lang="fr-FR" b="1" dirty="0">
                <a:solidFill>
                  <a:schemeClr val="tx1"/>
                </a:solidFill>
                <a:effectLst>
                  <a:outerShdw blurRad="38100" dist="38100" dir="2700000" algn="tl">
                    <a:srgbClr val="000000">
                      <a:alpha val="43137"/>
                    </a:srgbClr>
                  </a:outerShdw>
                </a:effectLst>
                <a:highlight>
                  <a:srgbClr val="FFFF00"/>
                </a:highlight>
              </a:rPr>
              <a:t>réaffirmé leur volonté d'assurer les éléments essentiels des soins de santé primaires,</a:t>
            </a:r>
            <a:r>
              <a:rPr lang="fr-FR" b="1" dirty="0">
                <a:solidFill>
                  <a:schemeClr val="tx1"/>
                </a:solidFill>
                <a:effectLst>
                  <a:outerShdw blurRad="38100" dist="38100" dir="2700000" algn="tl">
                    <a:srgbClr val="000000">
                      <a:alpha val="43137"/>
                    </a:srgbClr>
                  </a:outerShdw>
                </a:effectLst>
              </a:rPr>
              <a:t> tels qu'ils sont </a:t>
            </a:r>
            <a:r>
              <a:rPr lang="fr-FR" b="1" dirty="0">
                <a:solidFill>
                  <a:schemeClr val="tx1"/>
                </a:solidFill>
                <a:effectLst>
                  <a:outerShdw blurRad="38100" dist="38100" dir="2700000" algn="tl">
                    <a:srgbClr val="000000">
                      <a:alpha val="43137"/>
                    </a:srgbClr>
                  </a:outerShdw>
                </a:effectLst>
                <a:highlight>
                  <a:srgbClr val="FFFF00"/>
                </a:highlight>
              </a:rPr>
              <a:t>définis dans la déclaration d'Alma Ata et énoncés dans la politique de la santé pour tous pour le XXIème siècle</a:t>
            </a:r>
            <a:r>
              <a:rPr lang="fr-FR" b="1" dirty="0">
                <a:solidFill>
                  <a:schemeClr val="tx1"/>
                </a:solidFill>
                <a:effectLst>
                  <a:outerShdw blurRad="38100" dist="38100" dir="2700000" algn="tl">
                    <a:srgbClr val="000000">
                      <a:alpha val="43137"/>
                    </a:srgbClr>
                  </a:outerShdw>
                </a:effectLst>
              </a:rPr>
              <a:t>.</a:t>
            </a:r>
          </a:p>
          <a:p>
            <a:pPr algn="just"/>
            <a:r>
              <a:rPr lang="fr-FR" b="1" i="1" u="sng" dirty="0">
                <a:solidFill>
                  <a:srgbClr val="C00000"/>
                </a:solidFill>
                <a:effectLst>
                  <a:outerShdw blurRad="38100" dist="38100" dir="2700000" algn="tl">
                    <a:srgbClr val="000000">
                      <a:alpha val="43137"/>
                    </a:srgbClr>
                  </a:outerShdw>
                </a:effectLst>
              </a:rPr>
              <a:t>La disponibilité </a:t>
            </a:r>
            <a:r>
              <a:rPr lang="fr-FR" b="1" i="1" u="sng" dirty="0">
                <a:solidFill>
                  <a:schemeClr val="tx1"/>
                </a:solidFill>
                <a:effectLst>
                  <a:outerShdw blurRad="38100" dist="38100" dir="2700000" algn="tl">
                    <a:srgbClr val="000000">
                      <a:alpha val="43137"/>
                    </a:srgbClr>
                  </a:outerShdw>
                </a:effectLst>
              </a:rPr>
              <a:t>de ressources joue un </a:t>
            </a:r>
            <a:r>
              <a:rPr lang="fr-FR" b="1" i="1" u="sng" dirty="0">
                <a:solidFill>
                  <a:srgbClr val="C00000"/>
                </a:solidFill>
                <a:effectLst>
                  <a:outerShdw blurRad="38100" dist="38100" dir="2700000" algn="tl">
                    <a:srgbClr val="000000">
                      <a:alpha val="43137"/>
                    </a:srgbClr>
                  </a:outerShdw>
                </a:effectLst>
              </a:rPr>
              <a:t>rôle décisif dans la prestation des services de santé.</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La mauvaise répartition des ressources, </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l'inadéquation des financements publics consacrés à la santé, </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la pénurie des personnels de santé, </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l'absence de matériel de base, de logistique, de médicaments essentiels et d'autres produits</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la mauvaise qualité de l'infrastructure ont contribué à une baisse de la performance des soins de santé primaires.</a:t>
            </a:r>
          </a:p>
        </p:txBody>
      </p:sp>
    </p:spTree>
    <p:extLst>
      <p:ext uri="{BB962C8B-B14F-4D97-AF65-F5344CB8AC3E}">
        <p14:creationId xmlns:p14="http://schemas.microsoft.com/office/powerpoint/2010/main" val="34215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0C8019-CB91-4B13-B5F8-B5C4F64F0FD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82FCAB0-DE3F-4409-BF41-F3BC3526DBCA}"/>
              </a:ext>
            </a:extLst>
          </p:cNvPr>
          <p:cNvSpPr>
            <a:spLocks noGrp="1"/>
          </p:cNvSpPr>
          <p:nvPr>
            <p:ph idx="1"/>
          </p:nvPr>
        </p:nvSpPr>
        <p:spPr/>
        <p:txBody>
          <a:bodyPr/>
          <a:lstStyle/>
          <a:p>
            <a:pPr algn="just"/>
            <a:r>
              <a:rPr lang="fr-FR" dirty="0"/>
              <a:t>Cependant, </a:t>
            </a:r>
            <a:r>
              <a:rPr lang="fr-FR" b="1" dirty="0">
                <a:solidFill>
                  <a:srgbClr val="C00000"/>
                </a:solidFill>
                <a:effectLst>
                  <a:outerShdw blurRad="38100" dist="38100" dir="2700000" algn="tl">
                    <a:srgbClr val="000000">
                      <a:alpha val="43137"/>
                    </a:srgbClr>
                  </a:outerShdw>
                </a:effectLst>
              </a:rPr>
              <a:t>malgré l'importance des textes internationaux relatifs au droit de la santé, </a:t>
            </a:r>
          </a:p>
          <a:p>
            <a:pPr algn="just"/>
            <a:r>
              <a:rPr lang="fr-FR" b="1" dirty="0">
                <a:solidFill>
                  <a:srgbClr val="C00000"/>
                </a:solidFill>
                <a:effectLst>
                  <a:outerShdw blurRad="38100" dist="38100" dir="2700000" algn="tl">
                    <a:srgbClr val="000000">
                      <a:alpha val="43137"/>
                    </a:srgbClr>
                  </a:outerShdw>
                </a:effectLst>
              </a:rPr>
              <a:t>ils restent peu efficaces</a:t>
            </a:r>
            <a:r>
              <a:rPr lang="fr-FR" dirty="0"/>
              <a:t> </a:t>
            </a:r>
            <a:r>
              <a:rPr lang="fr-FR" dirty="0">
                <a:solidFill>
                  <a:schemeClr val="tx1"/>
                </a:solidFill>
              </a:rPr>
              <a:t>pour assurer une véritable protection de la santé dans le monde.</a:t>
            </a:r>
          </a:p>
          <a:p>
            <a:pPr algn="just"/>
            <a:r>
              <a:rPr lang="fr-FR" dirty="0"/>
              <a:t> Ainsi, </a:t>
            </a:r>
            <a:r>
              <a:rPr lang="fr-FR" b="1" dirty="0">
                <a:solidFill>
                  <a:srgbClr val="C00000"/>
                </a:solidFill>
                <a:effectLst>
                  <a:outerShdw blurRad="38100" dist="38100" dir="2700000" algn="tl">
                    <a:srgbClr val="000000">
                      <a:alpha val="43137"/>
                    </a:srgbClr>
                  </a:outerShdw>
                </a:effectLst>
              </a:rPr>
              <a:t>il se trouve qu'il est nécessaire </a:t>
            </a:r>
            <a:r>
              <a:rPr lang="fr-FR" b="1" u="sng" dirty="0">
                <a:solidFill>
                  <a:srgbClr val="C00000"/>
                </a:solidFill>
                <a:effectLst>
                  <a:outerShdw blurRad="38100" dist="38100" dir="2700000" algn="tl">
                    <a:srgbClr val="000000">
                      <a:alpha val="43137"/>
                    </a:srgbClr>
                  </a:outerShdw>
                </a:effectLst>
                <a:highlight>
                  <a:srgbClr val="00FFFF"/>
                </a:highlight>
              </a:rPr>
              <a:t>d'améliorer au niveau de chaque pays les performances</a:t>
            </a:r>
            <a:r>
              <a:rPr lang="fr-FR" b="1" dirty="0">
                <a:solidFill>
                  <a:srgbClr val="C00000"/>
                </a:solidFill>
                <a:effectLst>
                  <a:outerShdw blurRad="38100" dist="38100" dir="2700000" algn="tl">
                    <a:srgbClr val="000000">
                      <a:alpha val="43137"/>
                    </a:srgbClr>
                  </a:outerShdw>
                </a:effectLst>
              </a:rPr>
              <a:t> en matière de gestion pour surmonter les carences identifiées.</a:t>
            </a:r>
          </a:p>
          <a:p>
            <a:endParaRPr lang="fr-FR" dirty="0"/>
          </a:p>
        </p:txBody>
      </p:sp>
    </p:spTree>
    <p:extLst>
      <p:ext uri="{BB962C8B-B14F-4D97-AF65-F5344CB8AC3E}">
        <p14:creationId xmlns:p14="http://schemas.microsoft.com/office/powerpoint/2010/main" val="4181545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012FC-8665-4E5E-8C22-AFE78F0E46B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28F9B6C-B3EC-4C69-A3FB-C491748639BE}"/>
              </a:ext>
            </a:extLst>
          </p:cNvPr>
          <p:cNvSpPr>
            <a:spLocks noGrp="1"/>
          </p:cNvSpPr>
          <p:nvPr>
            <p:ph idx="1"/>
          </p:nvPr>
        </p:nvSpPr>
        <p:spPr/>
        <p:txBody>
          <a:bodyPr/>
          <a:lstStyle/>
          <a:p>
            <a:r>
              <a:rPr lang="fr-FR" dirty="0"/>
              <a:t>En fait, </a:t>
            </a:r>
            <a:r>
              <a:rPr lang="fr-FR" b="1" dirty="0">
                <a:effectLst>
                  <a:outerShdw blurRad="38100" dist="38100" dir="2700000" algn="tl">
                    <a:srgbClr val="000000">
                      <a:alpha val="43137"/>
                    </a:srgbClr>
                  </a:outerShdw>
                </a:effectLst>
              </a:rPr>
              <a:t>le droit international de la santé doit son existence et son effectivité à la fois aux individus et à l'Etat.</a:t>
            </a:r>
            <a:r>
              <a:rPr lang="fr-FR" dirty="0"/>
              <a:t> </a:t>
            </a:r>
          </a:p>
          <a:p>
            <a:r>
              <a:rPr lang="fr-FR" dirty="0"/>
              <a:t>Il serait ainsi </a:t>
            </a:r>
            <a:r>
              <a:rPr lang="fr-FR" b="1" dirty="0">
                <a:solidFill>
                  <a:srgbClr val="C00000"/>
                </a:solidFill>
                <a:effectLst>
                  <a:outerShdw blurRad="38100" dist="38100" dir="2700000" algn="tl">
                    <a:srgbClr val="000000">
                      <a:alpha val="43137"/>
                    </a:srgbClr>
                  </a:outerShdw>
                </a:effectLst>
              </a:rPr>
              <a:t>une double obligation morale</a:t>
            </a:r>
            <a:r>
              <a:rPr lang="fr-FR" dirty="0"/>
              <a:t>. </a:t>
            </a:r>
            <a:r>
              <a:rPr lang="fr-FR" b="1" dirty="0">
                <a:solidFill>
                  <a:schemeClr val="tx1"/>
                </a:solidFill>
                <a:effectLst>
                  <a:outerShdw blurRad="38100" dist="38100" dir="2700000" algn="tl">
                    <a:srgbClr val="000000">
                      <a:alpha val="43137"/>
                    </a:srgbClr>
                  </a:outerShdw>
                </a:effectLst>
                <a:highlight>
                  <a:srgbClr val="00FFFF"/>
                </a:highlight>
              </a:rPr>
              <a:t>Chaque individu serait tenu à préserver lui-même sa propre santé, </a:t>
            </a:r>
            <a:r>
              <a:rPr lang="fr-FR" b="1" dirty="0">
                <a:solidFill>
                  <a:schemeClr val="tx1"/>
                </a:solidFill>
                <a:effectLst>
                  <a:outerShdw blurRad="38100" dist="38100" dir="2700000" algn="tl">
                    <a:srgbClr val="000000">
                      <a:alpha val="43137"/>
                    </a:srgbClr>
                  </a:outerShdw>
                </a:effectLst>
              </a:rPr>
              <a:t>alors </a:t>
            </a:r>
            <a:r>
              <a:rPr lang="fr-FR" b="1" dirty="0">
                <a:solidFill>
                  <a:schemeClr val="tx1"/>
                </a:solidFill>
                <a:effectLst>
                  <a:outerShdw blurRad="38100" dist="38100" dir="2700000" algn="tl">
                    <a:srgbClr val="000000">
                      <a:alpha val="43137"/>
                    </a:srgbClr>
                  </a:outerShdw>
                </a:effectLst>
                <a:highlight>
                  <a:srgbClr val="00FFFF"/>
                </a:highlight>
              </a:rPr>
              <a:t>que l'Etat devrait fournir à chacun un accès libre au service de santé.</a:t>
            </a:r>
            <a:endParaRPr lang="fr-FR" dirty="0">
              <a:solidFill>
                <a:schemeClr val="tx1"/>
              </a:solidFill>
              <a:highlight>
                <a:srgbClr val="00FFFF"/>
              </a:highlight>
            </a:endParaRPr>
          </a:p>
        </p:txBody>
      </p:sp>
    </p:spTree>
    <p:extLst>
      <p:ext uri="{BB962C8B-B14F-4D97-AF65-F5344CB8AC3E}">
        <p14:creationId xmlns:p14="http://schemas.microsoft.com/office/powerpoint/2010/main" val="218985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457BAE-609E-4601-9D3A-E564850BE13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7EE3C20-6E20-4C53-8C23-802562E31694}"/>
              </a:ext>
            </a:extLst>
          </p:cNvPr>
          <p:cNvSpPr>
            <a:spLocks noGrp="1"/>
          </p:cNvSpPr>
          <p:nvPr>
            <p:ph idx="1"/>
          </p:nvPr>
        </p:nvSpPr>
        <p:spPr>
          <a:xfrm>
            <a:off x="1295401" y="2285999"/>
            <a:ext cx="9601196" cy="4433456"/>
          </a:xfrm>
        </p:spPr>
        <p:txBody>
          <a:bodyPr>
            <a:normAutofit/>
          </a:bodyPr>
          <a:lstStyle/>
          <a:p>
            <a:pPr algn="just"/>
            <a:r>
              <a:rPr lang="fr-FR" dirty="0"/>
              <a:t>Dans ce contexte, </a:t>
            </a:r>
            <a:r>
              <a:rPr lang="fr-FR" u="sng" dirty="0">
                <a:solidFill>
                  <a:srgbClr val="FF0000"/>
                </a:solidFill>
                <a:effectLst>
                  <a:outerShdw blurRad="38100" dist="38100" dir="2700000" algn="tl">
                    <a:srgbClr val="000000">
                      <a:alpha val="43137"/>
                    </a:srgbClr>
                  </a:outerShdw>
                </a:effectLst>
              </a:rPr>
              <a:t>la relation médecin-patient-société </a:t>
            </a:r>
            <a:r>
              <a:rPr lang="fr-FR" dirty="0"/>
              <a:t>a, </a:t>
            </a:r>
            <a:r>
              <a:rPr lang="fr-FR" b="1" u="sng" dirty="0">
                <a:effectLst>
                  <a:outerShdw blurRad="38100" dist="38100" dir="2700000" algn="tl">
                    <a:srgbClr val="000000">
                      <a:alpha val="43137"/>
                    </a:srgbClr>
                  </a:outerShdw>
                </a:effectLst>
              </a:rPr>
              <a:t>ces derniers temps, connu des changements importants. </a:t>
            </a:r>
          </a:p>
          <a:p>
            <a:pPr algn="just">
              <a:buClr>
                <a:srgbClr val="7030A0"/>
              </a:buClr>
              <a:buSzPct val="97000"/>
              <a:buFont typeface="Wingdings" panose="05000000000000000000" pitchFamily="2" charset="2"/>
              <a:buChar char="v"/>
            </a:pPr>
            <a:r>
              <a:rPr lang="fr-FR" dirty="0"/>
              <a:t>Si le médecin </a:t>
            </a:r>
            <a:r>
              <a:rPr lang="fr-FR" dirty="0">
                <a:solidFill>
                  <a:srgbClr val="FF0000"/>
                </a:solidFill>
              </a:rPr>
              <a:t>doit continuer à agir selon </a:t>
            </a:r>
            <a:r>
              <a:rPr lang="fr-FR" dirty="0">
                <a:solidFill>
                  <a:srgbClr val="0070C0"/>
                </a:solidFill>
              </a:rPr>
              <a:t>sa conscience </a:t>
            </a:r>
            <a:r>
              <a:rPr lang="fr-FR" dirty="0"/>
              <a:t>et </a:t>
            </a:r>
            <a:r>
              <a:rPr lang="fr-FR" dirty="0">
                <a:solidFill>
                  <a:srgbClr val="FF0000"/>
                </a:solidFill>
              </a:rPr>
              <a:t>dans </a:t>
            </a:r>
            <a:r>
              <a:rPr lang="fr-FR" dirty="0">
                <a:solidFill>
                  <a:srgbClr val="0070C0"/>
                </a:solidFill>
              </a:rPr>
              <a:t>le meilleur intérêt du patient, </a:t>
            </a:r>
          </a:p>
          <a:p>
            <a:pPr algn="just">
              <a:buClr>
                <a:srgbClr val="7030A0"/>
              </a:buClr>
              <a:buSzPct val="97000"/>
              <a:buFont typeface="Wingdings" panose="05000000000000000000" pitchFamily="2" charset="2"/>
              <a:buChar char="v"/>
            </a:pPr>
            <a:r>
              <a:rPr lang="fr-FR" dirty="0"/>
              <a:t>il devra également </a:t>
            </a:r>
            <a:r>
              <a:rPr lang="fr-FR" b="1" dirty="0">
                <a:solidFill>
                  <a:srgbClr val="FF0000"/>
                </a:solidFill>
                <a:effectLst>
                  <a:outerShdw blurRad="38100" dist="38100" dir="2700000" algn="tl">
                    <a:srgbClr val="000000">
                      <a:alpha val="43137"/>
                    </a:srgbClr>
                  </a:outerShdw>
                </a:effectLst>
              </a:rPr>
              <a:t>faire son possible pour </a:t>
            </a:r>
            <a:r>
              <a:rPr lang="fr-FR" b="1" dirty="0">
                <a:solidFill>
                  <a:srgbClr val="FF0000"/>
                </a:solidFill>
                <a:effectLst>
                  <a:outerShdw blurRad="38100" dist="38100" dir="2700000" algn="tl">
                    <a:srgbClr val="000000">
                      <a:alpha val="43137"/>
                    </a:srgbClr>
                  </a:outerShdw>
                </a:effectLst>
                <a:highlight>
                  <a:srgbClr val="FFFF00"/>
                </a:highlight>
              </a:rPr>
              <a:t>garantir autonomie et justice </a:t>
            </a:r>
            <a:r>
              <a:rPr lang="fr-FR" b="1" dirty="0">
                <a:solidFill>
                  <a:srgbClr val="FF0000"/>
                </a:solidFill>
                <a:effectLst>
                  <a:outerShdw blurRad="38100" dist="38100" dir="2700000" algn="tl">
                    <a:srgbClr val="000000">
                      <a:alpha val="43137"/>
                    </a:srgbClr>
                  </a:outerShdw>
                </a:effectLst>
              </a:rPr>
              <a:t>à ce dernier</a:t>
            </a:r>
            <a:r>
              <a:rPr lang="fr-FR" dirty="0"/>
              <a:t>, car:</a:t>
            </a:r>
          </a:p>
          <a:p>
            <a:pPr algn="just"/>
            <a:r>
              <a:rPr lang="fr-FR" b="1" u="sng" dirty="0">
                <a:effectLst>
                  <a:outerShdw blurRad="38100" dist="38100" dir="2700000" algn="tl">
                    <a:srgbClr val="000000">
                      <a:alpha val="43137"/>
                    </a:srgbClr>
                  </a:outerShdw>
                </a:effectLst>
              </a:rPr>
              <a:t> la santé, élargie à une triple dimension</a:t>
            </a:r>
            <a:r>
              <a:rPr lang="fr-FR" dirty="0"/>
              <a:t>, </a:t>
            </a:r>
            <a:r>
              <a:rPr lang="fr-FR" b="1" dirty="0">
                <a:solidFill>
                  <a:srgbClr val="00B050"/>
                </a:solidFill>
              </a:rPr>
              <a:t>biologique, psychique et sociale</a:t>
            </a:r>
            <a:r>
              <a:rPr lang="fr-FR" dirty="0"/>
              <a:t>, reçoit une définition positive.</a:t>
            </a:r>
          </a:p>
          <a:p>
            <a:pPr algn="just"/>
            <a:r>
              <a:rPr lang="fr-FR" dirty="0"/>
              <a:t> La </a:t>
            </a:r>
            <a:r>
              <a:rPr lang="fr-FR" dirty="0">
                <a:solidFill>
                  <a:srgbClr val="C00000"/>
                </a:solidFill>
              </a:rPr>
              <a:t>santé </a:t>
            </a:r>
            <a:r>
              <a:rPr lang="fr-FR" dirty="0">
                <a:solidFill>
                  <a:srgbClr val="C00000"/>
                </a:solidFill>
                <a:highlight>
                  <a:srgbClr val="FFFF00"/>
                </a:highlight>
              </a:rPr>
              <a:t>n'est plus seulement l'absence de maladie</a:t>
            </a:r>
            <a:r>
              <a:rPr lang="fr-FR" dirty="0"/>
              <a:t>, elle désigne </a:t>
            </a:r>
            <a:r>
              <a:rPr lang="fr-FR" b="1" dirty="0">
                <a:solidFill>
                  <a:srgbClr val="C00000"/>
                </a:solidFill>
              </a:rPr>
              <a:t>un état de bien être complet, </a:t>
            </a:r>
            <a:r>
              <a:rPr lang="fr-FR" b="1" dirty="0">
                <a:solidFill>
                  <a:srgbClr val="C00000"/>
                </a:solidFill>
                <a:highlight>
                  <a:srgbClr val="FFFF00"/>
                </a:highlight>
              </a:rPr>
              <a:t>physique, psychique et social</a:t>
            </a:r>
            <a:r>
              <a:rPr lang="fr-FR" b="1" dirty="0">
                <a:solidFill>
                  <a:srgbClr val="C00000"/>
                </a:solidFill>
              </a:rPr>
              <a:t>.</a:t>
            </a:r>
          </a:p>
          <a:p>
            <a:endParaRPr lang="fr-FR" dirty="0"/>
          </a:p>
        </p:txBody>
      </p:sp>
    </p:spTree>
    <p:extLst>
      <p:ext uri="{BB962C8B-B14F-4D97-AF65-F5344CB8AC3E}">
        <p14:creationId xmlns:p14="http://schemas.microsoft.com/office/powerpoint/2010/main" val="17404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5F3F3F-282C-4E59-A579-82C7E3EE3364}"/>
              </a:ext>
            </a:extLst>
          </p:cNvPr>
          <p:cNvSpPr>
            <a:spLocks noGrp="1"/>
          </p:cNvSpPr>
          <p:nvPr>
            <p:ph type="title"/>
          </p:nvPr>
        </p:nvSpPr>
        <p:spPr/>
        <p:txBody>
          <a:bodyPr/>
          <a:lstStyle/>
          <a:p>
            <a:r>
              <a:rPr lang="fr-FR" b="1" dirty="0">
                <a:solidFill>
                  <a:srgbClr val="7030A0"/>
                </a:solidFill>
                <a:effectLst>
                  <a:outerShdw blurRad="38100" dist="38100" dir="2700000" algn="tl">
                    <a:srgbClr val="000000">
                      <a:alpha val="43137"/>
                    </a:srgbClr>
                  </a:outerShdw>
                </a:effectLst>
              </a:rPr>
              <a:t>Paragraphe 2 : Au niveau national.</a:t>
            </a:r>
          </a:p>
        </p:txBody>
      </p:sp>
      <p:sp>
        <p:nvSpPr>
          <p:cNvPr id="3" name="Espace réservé du contenu 2">
            <a:extLst>
              <a:ext uri="{FF2B5EF4-FFF2-40B4-BE49-F238E27FC236}">
                <a16:creationId xmlns:a16="http://schemas.microsoft.com/office/drawing/2014/main" id="{62100AF5-BA3E-4A62-93B0-93DF623B1674}"/>
              </a:ext>
            </a:extLst>
          </p:cNvPr>
          <p:cNvSpPr>
            <a:spLocks noGrp="1"/>
          </p:cNvSpPr>
          <p:nvPr>
            <p:ph idx="1"/>
          </p:nvPr>
        </p:nvSpPr>
        <p:spPr/>
        <p:txBody>
          <a:bodyPr/>
          <a:lstStyle/>
          <a:p>
            <a:r>
              <a:rPr lang="fr-FR" dirty="0"/>
              <a:t>A l'instar du droit international</a:t>
            </a:r>
            <a:r>
              <a:rPr lang="fr-FR" b="1" dirty="0">
                <a:solidFill>
                  <a:srgbClr val="C00000"/>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rPr>
              <a:t>le Maroc à, ces dernières années, manifesté </a:t>
            </a:r>
            <a:r>
              <a:rPr lang="fr-FR" b="1" dirty="0">
                <a:solidFill>
                  <a:schemeClr val="tx1"/>
                </a:solidFill>
                <a:effectLst>
                  <a:outerShdw blurRad="38100" dist="38100" dir="2700000" algn="tl">
                    <a:srgbClr val="000000">
                      <a:alpha val="43137"/>
                    </a:srgbClr>
                  </a:outerShdw>
                </a:effectLst>
                <a:highlight>
                  <a:srgbClr val="00FFFF"/>
                </a:highlight>
              </a:rPr>
              <a:t>son intérêt pour la reconnaissance du droit à la santé </a:t>
            </a:r>
            <a:r>
              <a:rPr lang="fr-FR" b="1" dirty="0">
                <a:solidFill>
                  <a:schemeClr val="tx1"/>
                </a:solidFill>
                <a:effectLst>
                  <a:outerShdw blurRad="38100" dist="38100" dir="2700000" algn="tl">
                    <a:srgbClr val="000000">
                      <a:alpha val="43137"/>
                    </a:srgbClr>
                  </a:outerShdw>
                </a:effectLst>
              </a:rPr>
              <a:t>pour toute la population</a:t>
            </a:r>
            <a:r>
              <a:rPr lang="fr-FR" b="1" dirty="0">
                <a:solidFill>
                  <a:srgbClr val="C00000"/>
                </a:solidFill>
                <a:effectLst>
                  <a:outerShdw blurRad="38100" dist="38100" dir="2700000" algn="tl">
                    <a:srgbClr val="000000">
                      <a:alpha val="43137"/>
                    </a:srgbClr>
                  </a:outerShdw>
                </a:effectLst>
              </a:rPr>
              <a:t> (sous paragraphe2)</a:t>
            </a:r>
            <a:r>
              <a:rPr lang="fr-FR" dirty="0"/>
              <a:t>, </a:t>
            </a:r>
            <a:r>
              <a:rPr lang="fr-FR" b="1" dirty="0">
                <a:solidFill>
                  <a:schemeClr val="tx1"/>
                </a:solidFill>
                <a:effectLst>
                  <a:outerShdw blurRad="38100" dist="38100" dir="2700000" algn="tl">
                    <a:srgbClr val="000000">
                      <a:alpha val="43137"/>
                    </a:srgbClr>
                  </a:outerShdw>
                </a:effectLst>
              </a:rPr>
              <a:t>droit dont l'origine s'inspire de la religion islamique </a:t>
            </a:r>
            <a:r>
              <a:rPr lang="fr-FR" b="1" dirty="0">
                <a:solidFill>
                  <a:srgbClr val="C00000"/>
                </a:solidFill>
                <a:effectLst>
                  <a:outerShdw blurRad="38100" dist="38100" dir="2700000" algn="tl">
                    <a:srgbClr val="000000">
                      <a:alpha val="43137"/>
                    </a:srgbClr>
                  </a:outerShdw>
                </a:effectLst>
              </a:rPr>
              <a:t>(sous paragraphe2).</a:t>
            </a:r>
          </a:p>
        </p:txBody>
      </p:sp>
    </p:spTree>
    <p:extLst>
      <p:ext uri="{BB962C8B-B14F-4D97-AF65-F5344CB8AC3E}">
        <p14:creationId xmlns:p14="http://schemas.microsoft.com/office/powerpoint/2010/main" val="2306215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C80C56-BBDB-4894-8F5C-30EACDC2A204}"/>
              </a:ext>
            </a:extLst>
          </p:cNvPr>
          <p:cNvSpPr>
            <a:spLocks noGrp="1"/>
          </p:cNvSpPr>
          <p:nvPr>
            <p:ph type="title"/>
          </p:nvPr>
        </p:nvSpPr>
        <p:spPr/>
        <p:txBody>
          <a:bodyPr/>
          <a:lstStyle/>
          <a:p>
            <a:r>
              <a:rPr lang="fr-FR" b="1" dirty="0">
                <a:solidFill>
                  <a:srgbClr val="00B050"/>
                </a:solidFill>
                <a:effectLst>
                  <a:outerShdw blurRad="38100" dist="38100" dir="2700000" algn="tl">
                    <a:srgbClr val="000000">
                      <a:alpha val="43137"/>
                    </a:srgbClr>
                  </a:outerShdw>
                </a:effectLst>
              </a:rPr>
              <a:t>Sous- paragraphe1 : En islam.</a:t>
            </a:r>
          </a:p>
        </p:txBody>
      </p:sp>
      <p:sp>
        <p:nvSpPr>
          <p:cNvPr id="3" name="Espace réservé du contenu 2">
            <a:extLst>
              <a:ext uri="{FF2B5EF4-FFF2-40B4-BE49-F238E27FC236}">
                <a16:creationId xmlns:a16="http://schemas.microsoft.com/office/drawing/2014/main" id="{DABFDC49-23BD-4413-ADC0-B89E2B42A2FE}"/>
              </a:ext>
            </a:extLst>
          </p:cNvPr>
          <p:cNvSpPr>
            <a:spLocks noGrp="1"/>
          </p:cNvSpPr>
          <p:nvPr>
            <p:ph idx="1"/>
          </p:nvPr>
        </p:nvSpPr>
        <p:spPr/>
        <p:txBody>
          <a:bodyPr>
            <a:normAutofit/>
          </a:bodyPr>
          <a:lstStyle/>
          <a:p>
            <a:pPr algn="just"/>
            <a:r>
              <a:rPr lang="fr-FR" b="1" dirty="0">
                <a:solidFill>
                  <a:schemeClr val="tx1"/>
                </a:solidFill>
                <a:effectLst>
                  <a:outerShdw blurRad="38100" dist="38100" dir="2700000" algn="tl">
                    <a:srgbClr val="000000">
                      <a:alpha val="43137"/>
                    </a:srgbClr>
                  </a:outerShdw>
                </a:effectLst>
              </a:rPr>
              <a:t>L'islam en tant que religion officielle de l’Etat </a:t>
            </a:r>
            <a:r>
              <a:rPr lang="fr-FR" dirty="0"/>
              <a:t>marocain, a établi </a:t>
            </a:r>
            <a:r>
              <a:rPr lang="fr-FR" b="1" dirty="0">
                <a:solidFill>
                  <a:schemeClr val="tx1"/>
                </a:solidFill>
                <a:effectLst>
                  <a:outerShdw blurRad="38100" dist="38100" dir="2700000" algn="tl">
                    <a:srgbClr val="000000">
                      <a:alpha val="43137"/>
                    </a:srgbClr>
                  </a:outerShdw>
                </a:effectLst>
              </a:rPr>
              <a:t>depuis fort longtemps, certains droits fondamentaux universels pour l'humanité toute entière, droits qui doivent être observés et respectés en toutes circonstances, </a:t>
            </a:r>
            <a:r>
              <a:rPr lang="fr-FR" b="1" u="sng" dirty="0">
                <a:solidFill>
                  <a:srgbClr val="C00000"/>
                </a:solidFill>
                <a:effectLst>
                  <a:outerShdw blurRad="38100" dist="38100" dir="2700000" algn="tl">
                    <a:srgbClr val="000000">
                      <a:alpha val="43137"/>
                    </a:srgbClr>
                  </a:outerShdw>
                </a:effectLst>
              </a:rPr>
              <a:t>que l'on soit résident d'un état islamique ou non, en paix ou en guerre. </a:t>
            </a:r>
          </a:p>
          <a:p>
            <a:pPr algn="just"/>
            <a:r>
              <a:rPr lang="fr-FR" dirty="0"/>
              <a:t>C'est ainsi que </a:t>
            </a:r>
            <a:r>
              <a:rPr lang="fr-FR" b="1" u="sng" dirty="0">
                <a:solidFill>
                  <a:schemeClr val="tx1"/>
                </a:solidFill>
                <a:effectLst>
                  <a:outerShdw blurRad="38100" dist="38100" dir="2700000" algn="tl">
                    <a:srgbClr val="000000">
                      <a:alpha val="43137"/>
                    </a:srgbClr>
                  </a:outerShdw>
                </a:effectLst>
              </a:rPr>
              <a:t>la santé et la protection du corps humain se trouve consacré par le livre sacré.</a:t>
            </a:r>
          </a:p>
          <a:p>
            <a:pPr algn="just"/>
            <a:r>
              <a:rPr lang="fr-FR" dirty="0"/>
              <a:t>De ce fait, </a:t>
            </a:r>
            <a:r>
              <a:rPr lang="fr-FR" b="1" dirty="0">
                <a:solidFill>
                  <a:srgbClr val="066098"/>
                </a:solidFill>
                <a:effectLst>
                  <a:outerShdw blurRad="38100" dist="38100" dir="2700000" algn="tl">
                    <a:srgbClr val="000000">
                      <a:alpha val="43137"/>
                    </a:srgbClr>
                  </a:outerShdw>
                </a:effectLst>
              </a:rPr>
              <a:t>quiconque viole le caractère sacré du sang humain en tuant un homme sans justification, le Coran l'assimile au meurtre de l'humanité entière on ces termes:</a:t>
            </a:r>
          </a:p>
          <a:p>
            <a:endParaRPr lang="fr-FR" dirty="0"/>
          </a:p>
        </p:txBody>
      </p:sp>
    </p:spTree>
    <p:extLst>
      <p:ext uri="{BB962C8B-B14F-4D97-AF65-F5344CB8AC3E}">
        <p14:creationId xmlns:p14="http://schemas.microsoft.com/office/powerpoint/2010/main" val="4201764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9303D-C6B4-42D6-A951-E0561170B8C2}"/>
              </a:ext>
            </a:extLst>
          </p:cNvPr>
          <p:cNvSpPr>
            <a:spLocks noGrp="1"/>
          </p:cNvSpPr>
          <p:nvPr>
            <p:ph type="title"/>
          </p:nvPr>
        </p:nvSpPr>
        <p:spPr>
          <a:xfrm>
            <a:off x="1295402" y="982132"/>
            <a:ext cx="9601196" cy="666559"/>
          </a:xfrm>
        </p:spPr>
        <p:txBody>
          <a:bodyPr>
            <a:normAutofit/>
          </a:bodyPr>
          <a:lstStyle/>
          <a:p>
            <a:endParaRPr lang="fr-FR" dirty="0"/>
          </a:p>
        </p:txBody>
      </p:sp>
      <p:sp>
        <p:nvSpPr>
          <p:cNvPr id="3" name="Espace réservé du contenu 2">
            <a:extLst>
              <a:ext uri="{FF2B5EF4-FFF2-40B4-BE49-F238E27FC236}">
                <a16:creationId xmlns:a16="http://schemas.microsoft.com/office/drawing/2014/main" id="{1B681667-F883-4281-8C6A-D63B88FCB6A9}"/>
              </a:ext>
            </a:extLst>
          </p:cNvPr>
          <p:cNvSpPr>
            <a:spLocks noGrp="1"/>
          </p:cNvSpPr>
          <p:nvPr>
            <p:ph idx="1"/>
          </p:nvPr>
        </p:nvSpPr>
        <p:spPr>
          <a:xfrm>
            <a:off x="1295401" y="1828800"/>
            <a:ext cx="9601196" cy="4047068"/>
          </a:xfrm>
        </p:spPr>
        <p:txBody>
          <a:bodyPr>
            <a:normAutofit/>
          </a:bodyPr>
          <a:lstStyle/>
          <a:p>
            <a:r>
              <a:rPr lang="fr-FR" b="1" dirty="0">
                <a:solidFill>
                  <a:srgbClr val="066098"/>
                </a:solidFill>
                <a:effectLst>
                  <a:outerShdw blurRad="38100" dist="38100" dir="2700000" algn="tl">
                    <a:srgbClr val="000000">
                      <a:alpha val="43137"/>
                    </a:srgbClr>
                  </a:outerShdw>
                </a:effectLst>
              </a:rPr>
              <a:t>« C'est pourquoi nous avons prescrit pour les enfants d'Israël que quiconque tuerait une personne non coupable d'un meurtre ou d'une corruption sur la terre, c'est comme s'il avait tué tous les hommes. Et quiconque lui fait don de la vie, c'est comme s'il faisait don de la vie à tous les hommes »;</a:t>
            </a:r>
            <a:endParaRPr lang="fr-FR" dirty="0"/>
          </a:p>
          <a:p>
            <a:pPr>
              <a:buFont typeface="Wingdings" panose="05000000000000000000" pitchFamily="2" charset="2"/>
              <a:buChar char="q"/>
            </a:pPr>
            <a:r>
              <a:rPr lang="fr-FR" dirty="0">
                <a:solidFill>
                  <a:schemeClr val="tx1"/>
                </a:solidFill>
              </a:rPr>
              <a:t>En outre, </a:t>
            </a:r>
            <a:r>
              <a:rPr lang="fr-FR" b="1" dirty="0">
                <a:solidFill>
                  <a:schemeClr val="tx1"/>
                </a:solidFill>
                <a:effectLst>
                  <a:outerShdw blurRad="38100" dist="38100" dir="2700000" algn="tl">
                    <a:srgbClr val="000000">
                      <a:alpha val="43137"/>
                    </a:srgbClr>
                  </a:outerShdw>
                </a:effectLst>
              </a:rPr>
              <a:t>il </a:t>
            </a:r>
            <a:r>
              <a:rPr lang="fr-FR" b="1" dirty="0">
                <a:solidFill>
                  <a:schemeClr val="tx1"/>
                </a:solidFill>
                <a:effectLst>
                  <a:outerShdw blurRad="38100" dist="38100" dir="2700000" algn="tl">
                    <a:srgbClr val="000000">
                      <a:alpha val="43137"/>
                    </a:srgbClr>
                  </a:outerShdw>
                </a:effectLst>
                <a:highlight>
                  <a:srgbClr val="00FFFF"/>
                </a:highlight>
              </a:rPr>
              <a:t>n'est pas permis d'opprimer les malades et les blessés</a:t>
            </a:r>
            <a:r>
              <a:rPr lang="fr-FR" dirty="0">
                <a:solidFill>
                  <a:schemeClr val="tx1"/>
                </a:solidFill>
              </a:rPr>
              <a:t>. </a:t>
            </a:r>
          </a:p>
          <a:p>
            <a:pPr>
              <a:buFont typeface="Wingdings" panose="05000000000000000000" pitchFamily="2" charset="2"/>
              <a:buChar char="q"/>
            </a:pPr>
            <a:r>
              <a:rPr lang="fr-FR" dirty="0">
                <a:solidFill>
                  <a:schemeClr val="tx1"/>
                </a:solidFill>
              </a:rPr>
              <a:t>Ces derniers </a:t>
            </a:r>
            <a:r>
              <a:rPr lang="fr-FR" b="1" dirty="0">
                <a:solidFill>
                  <a:schemeClr val="tx1"/>
                </a:solidFill>
                <a:effectLst>
                  <a:outerShdw blurRad="38100" dist="38100" dir="2700000" algn="tl">
                    <a:srgbClr val="000000">
                      <a:alpha val="43137"/>
                    </a:srgbClr>
                  </a:outerShdw>
                </a:effectLst>
                <a:highlight>
                  <a:srgbClr val="00FFFF"/>
                </a:highlight>
              </a:rPr>
              <a:t>doivent être soignés, qu'ils appartiennent à la communauté musulmane ou non, </a:t>
            </a:r>
          </a:p>
          <a:p>
            <a:pP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dans </a:t>
            </a:r>
            <a:r>
              <a:rPr lang="fr-FR" b="1" dirty="0">
                <a:solidFill>
                  <a:schemeClr val="tx1"/>
                </a:solidFill>
                <a:effectLst>
                  <a:outerShdw blurRad="38100" dist="38100" dir="2700000" algn="tl">
                    <a:srgbClr val="000000">
                      <a:alpha val="43137"/>
                    </a:srgbClr>
                  </a:outerShdw>
                </a:effectLst>
                <a:highlight>
                  <a:srgbClr val="00FFFF"/>
                </a:highlight>
              </a:rPr>
              <a:t>le strict respect du droit à l'égalité complète et absolue </a:t>
            </a:r>
            <a:r>
              <a:rPr lang="fr-FR" b="1" dirty="0">
                <a:solidFill>
                  <a:schemeClr val="tx1"/>
                </a:solidFill>
                <a:effectLst>
                  <a:outerShdw blurRad="38100" dist="38100" dir="2700000" algn="tl">
                    <a:srgbClr val="000000">
                      <a:alpha val="43137"/>
                    </a:srgbClr>
                  </a:outerShdw>
                </a:effectLst>
              </a:rPr>
              <a:t>devant la loi, quelque soit le statut social (dirigeant ou simple citoyen). </a:t>
            </a:r>
          </a:p>
          <a:p>
            <a:pPr>
              <a:buFont typeface="Wingdings" panose="05000000000000000000" pitchFamily="2" charset="2"/>
              <a:buChar char="q"/>
            </a:pPr>
            <a:r>
              <a:rPr lang="fr-FR" dirty="0">
                <a:solidFill>
                  <a:schemeClr val="tx1"/>
                </a:solidFill>
              </a:rPr>
              <a:t>Ceci dit, </a:t>
            </a:r>
            <a:r>
              <a:rPr lang="fr-FR" b="1" dirty="0">
                <a:solidFill>
                  <a:schemeClr val="tx1"/>
                </a:solidFill>
                <a:effectLst>
                  <a:outerShdw blurRad="38100" dist="38100" dir="2700000" algn="tl">
                    <a:srgbClr val="000000">
                      <a:alpha val="43137"/>
                    </a:srgbClr>
                  </a:outerShdw>
                </a:effectLst>
              </a:rPr>
              <a:t>le </a:t>
            </a:r>
            <a:r>
              <a:rPr lang="fr-FR" i="1" u="sng" dirty="0">
                <a:solidFill>
                  <a:srgbClr val="FF0000"/>
                </a:solidFill>
                <a:effectLst>
                  <a:outerShdw blurRad="38100" dist="38100" dir="2700000" algn="tl">
                    <a:srgbClr val="000000">
                      <a:alpha val="43137"/>
                    </a:srgbClr>
                  </a:outerShdw>
                </a:effectLst>
                <a:highlight>
                  <a:srgbClr val="FFFF00"/>
                </a:highlight>
              </a:rPr>
              <a:t>traitement des patients a été guidé par les principes éthiques </a:t>
            </a:r>
            <a:r>
              <a:rPr lang="fr-FR" b="1" dirty="0">
                <a:solidFill>
                  <a:schemeClr val="tx1"/>
                </a:solidFill>
                <a:effectLst>
                  <a:outerShdw blurRad="38100" dist="38100" dir="2700000" algn="tl">
                    <a:srgbClr val="000000">
                      <a:alpha val="43137"/>
                    </a:srgbClr>
                  </a:outerShdw>
                </a:effectLst>
              </a:rPr>
              <a:t>qui sont tirés de la religion, notamment, le respect de l'être humain</a:t>
            </a:r>
            <a:endParaRPr lang="fr-FR" dirty="0">
              <a:solidFill>
                <a:schemeClr val="tx1"/>
              </a:solidFill>
            </a:endParaRPr>
          </a:p>
          <a:p>
            <a:endParaRPr lang="fr-FR" dirty="0"/>
          </a:p>
        </p:txBody>
      </p:sp>
    </p:spTree>
    <p:extLst>
      <p:ext uri="{BB962C8B-B14F-4D97-AF65-F5344CB8AC3E}">
        <p14:creationId xmlns:p14="http://schemas.microsoft.com/office/powerpoint/2010/main" val="2812064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8FFF48-EE83-447C-8081-874DD1B5413D}"/>
              </a:ext>
            </a:extLst>
          </p:cNvPr>
          <p:cNvSpPr>
            <a:spLocks noGrp="1"/>
          </p:cNvSpPr>
          <p:nvPr>
            <p:ph type="title"/>
          </p:nvPr>
        </p:nvSpPr>
        <p:spPr>
          <a:xfrm>
            <a:off x="1295402" y="982133"/>
            <a:ext cx="9601196" cy="43103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84263461-6AAD-4C63-B4D7-46C954415190}"/>
              </a:ext>
            </a:extLst>
          </p:cNvPr>
          <p:cNvSpPr>
            <a:spLocks noGrp="1"/>
          </p:cNvSpPr>
          <p:nvPr>
            <p:ph idx="1"/>
          </p:nvPr>
        </p:nvSpPr>
        <p:spPr>
          <a:xfrm>
            <a:off x="1295401" y="1717964"/>
            <a:ext cx="9601196" cy="4488872"/>
          </a:xfrm>
        </p:spPr>
        <p:txBody>
          <a:bodyPr>
            <a:normAutofit/>
          </a:bodyPr>
          <a:lstStyle/>
          <a:p>
            <a:pPr algn="just">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Au niveau </a:t>
            </a:r>
            <a:r>
              <a:rPr lang="fr-FR" b="1" dirty="0">
                <a:solidFill>
                  <a:schemeClr val="tx1"/>
                </a:solidFill>
                <a:effectLst>
                  <a:outerShdw blurRad="38100" dist="38100" dir="2700000" algn="tl">
                    <a:srgbClr val="000000">
                      <a:alpha val="43137"/>
                    </a:srgbClr>
                  </a:outerShdw>
                </a:effectLst>
                <a:highlight>
                  <a:srgbClr val="FFFF00"/>
                </a:highlight>
              </a:rPr>
              <a:t>de la qualité des soins médicaux</a:t>
            </a:r>
            <a:r>
              <a:rPr lang="fr-FR" b="1" dirty="0">
                <a:solidFill>
                  <a:schemeClr val="tx1"/>
                </a:solidFill>
                <a:effectLst>
                  <a:outerShdw blurRad="38100" dist="38100" dir="2700000" algn="tl">
                    <a:srgbClr val="000000">
                      <a:alpha val="43137"/>
                    </a:srgbClr>
                  </a:outerShdw>
                </a:effectLst>
              </a:rPr>
              <a:t>, l'islam n'est pas resté mué. </a:t>
            </a:r>
          </a:p>
          <a:p>
            <a:pPr algn="just">
              <a:buFont typeface="Wingdings" panose="05000000000000000000" pitchFamily="2" charset="2"/>
              <a:buChar char="Ø"/>
            </a:pPr>
            <a:r>
              <a:rPr lang="fr-FR" dirty="0">
                <a:solidFill>
                  <a:schemeClr val="tx1"/>
                </a:solidFill>
              </a:rPr>
              <a:t>On trouve, en effet, </a:t>
            </a:r>
            <a:r>
              <a:rPr lang="fr-FR" b="1" dirty="0">
                <a:solidFill>
                  <a:schemeClr val="tx1"/>
                </a:solidFill>
                <a:effectLst>
                  <a:outerShdw blurRad="38100" dist="38100" dir="2700000" algn="tl">
                    <a:srgbClr val="000000">
                      <a:alpha val="43137"/>
                    </a:srgbClr>
                  </a:outerShdw>
                </a:effectLst>
              </a:rPr>
              <a:t>que </a:t>
            </a:r>
            <a:r>
              <a:rPr lang="fr-FR" b="1" dirty="0">
                <a:solidFill>
                  <a:schemeClr val="tx1"/>
                </a:solidFill>
                <a:effectLst>
                  <a:outerShdw blurRad="38100" dist="38100" dir="2700000" algn="tl">
                    <a:srgbClr val="000000">
                      <a:alpha val="43137"/>
                    </a:srgbClr>
                  </a:outerShdw>
                </a:effectLst>
                <a:highlight>
                  <a:srgbClr val="FFFF00"/>
                </a:highlight>
              </a:rPr>
              <a:t>la bienfaisance est l'une des expressions les plus éloquentes du langage utilisé dans le Coran.</a:t>
            </a:r>
            <a:r>
              <a:rPr lang="fr-FR" dirty="0">
                <a:solidFill>
                  <a:schemeClr val="tx1"/>
                </a:solidFill>
                <a:highlight>
                  <a:srgbClr val="FFFF00"/>
                </a:highlight>
              </a:rPr>
              <a:t> </a:t>
            </a:r>
          </a:p>
          <a:p>
            <a:pPr algn="just">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Ce mot implique </a:t>
            </a:r>
            <a:r>
              <a:rPr lang="fr-FR" b="1" dirty="0">
                <a:solidFill>
                  <a:srgbClr val="066098"/>
                </a:solidFill>
                <a:effectLst>
                  <a:outerShdw blurRad="38100" dist="38100" dir="2700000" algn="tl">
                    <a:srgbClr val="000000">
                      <a:alpha val="43137"/>
                    </a:srgbClr>
                  </a:outerShdw>
                </a:effectLst>
              </a:rPr>
              <a:t>principalement la dimension de «qualité». </a:t>
            </a:r>
          </a:p>
          <a:p>
            <a:pPr algn="just">
              <a:buFont typeface="Wingdings" panose="05000000000000000000" pitchFamily="2" charset="2"/>
              <a:buChar char="Ø"/>
            </a:pPr>
            <a:r>
              <a:rPr lang="fr-FR" b="1" dirty="0">
                <a:effectLst>
                  <a:outerShdw blurRad="38100" dist="38100" dir="2700000" algn="tl">
                    <a:srgbClr val="000000">
                      <a:alpha val="43137"/>
                    </a:srgbClr>
                  </a:outerShdw>
                </a:effectLst>
              </a:rPr>
              <a:t>La qualité </a:t>
            </a:r>
            <a:r>
              <a:rPr lang="fr-FR" b="1" dirty="0">
                <a:solidFill>
                  <a:srgbClr val="066098"/>
                </a:solidFill>
                <a:effectLst>
                  <a:outerShdw blurRad="38100" dist="38100" dir="2700000" algn="tl">
                    <a:srgbClr val="000000">
                      <a:alpha val="43137"/>
                    </a:srgbClr>
                  </a:outerShdw>
                </a:effectLst>
              </a:rPr>
              <a:t>est nécessaire en toute chose</a:t>
            </a:r>
            <a:r>
              <a:rPr lang="fr-FR" b="1" dirty="0">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rPr>
              <a:t>Le prophète a dit : « en effet, Dieu a décrété la qualité (ou perfection) dans toute chose».</a:t>
            </a:r>
          </a:p>
          <a:p>
            <a:pPr algn="just"/>
            <a:r>
              <a:rPr lang="fr-FR" b="1" dirty="0">
                <a:solidFill>
                  <a:schemeClr val="tx1"/>
                </a:solidFill>
                <a:effectLst>
                  <a:outerShdw blurRad="38100" dist="38100" dir="2700000" algn="tl">
                    <a:srgbClr val="000000">
                      <a:alpha val="43137"/>
                    </a:srgbClr>
                  </a:outerShdw>
                </a:effectLst>
              </a:rPr>
              <a:t>Mais le mot « bienfaisance </a:t>
            </a:r>
            <a:r>
              <a:rPr lang="fr-FR" b="1" dirty="0">
                <a:effectLst>
                  <a:outerShdw blurRad="38100" dist="38100" dir="2700000" algn="tl">
                    <a:srgbClr val="000000">
                      <a:alpha val="43137"/>
                    </a:srgbClr>
                  </a:outerShdw>
                </a:effectLst>
              </a:rPr>
              <a:t>» </a:t>
            </a:r>
            <a:r>
              <a:rPr lang="fr-FR" b="1" dirty="0">
                <a:solidFill>
                  <a:srgbClr val="066098"/>
                </a:solidFill>
                <a:effectLst>
                  <a:outerShdw blurRad="38100" dist="38100" dir="2700000" algn="tl">
                    <a:srgbClr val="000000">
                      <a:alpha val="43137"/>
                    </a:srgbClr>
                  </a:outerShdw>
                </a:effectLst>
              </a:rPr>
              <a:t>comprend également les </a:t>
            </a:r>
            <a:r>
              <a:rPr lang="fr-FR" b="1" dirty="0">
                <a:solidFill>
                  <a:srgbClr val="066098"/>
                </a:solidFill>
                <a:effectLst>
                  <a:outerShdw blurRad="38100" dist="38100" dir="2700000" algn="tl">
                    <a:srgbClr val="000000">
                      <a:alpha val="43137"/>
                    </a:srgbClr>
                  </a:outerShdw>
                </a:effectLst>
                <a:highlight>
                  <a:srgbClr val="FFFF00"/>
                </a:highlight>
              </a:rPr>
              <a:t>notions d'altruisme </a:t>
            </a:r>
            <a:r>
              <a:rPr lang="fr-FR" b="1" dirty="0">
                <a:solidFill>
                  <a:srgbClr val="066098"/>
                </a:solidFill>
                <a:effectLst>
                  <a:outerShdw blurRad="38100" dist="38100" dir="2700000" algn="tl">
                    <a:srgbClr val="000000">
                      <a:alpha val="43137"/>
                    </a:srgbClr>
                  </a:outerShdw>
                </a:effectLst>
              </a:rPr>
              <a:t>et de </a:t>
            </a:r>
            <a:r>
              <a:rPr lang="fr-FR" b="1" dirty="0">
                <a:solidFill>
                  <a:srgbClr val="066098"/>
                </a:solidFill>
                <a:effectLst>
                  <a:outerShdw blurRad="38100" dist="38100" dir="2700000" algn="tl">
                    <a:srgbClr val="000000">
                      <a:alpha val="43137"/>
                    </a:srgbClr>
                  </a:outerShdw>
                </a:effectLst>
                <a:highlight>
                  <a:srgbClr val="FFFF00"/>
                </a:highlight>
              </a:rPr>
              <a:t>compassion</a:t>
            </a:r>
            <a:r>
              <a:rPr lang="fr-FR" b="1" dirty="0">
                <a:solidFill>
                  <a:srgbClr val="066098"/>
                </a:solidFill>
                <a:effectLst>
                  <a:outerShdw blurRad="38100" dist="38100" dir="2700000" algn="tl">
                    <a:srgbClr val="000000">
                      <a:alpha val="43137"/>
                    </a:srgbClr>
                  </a:outerShdw>
                </a:effectLst>
              </a:rPr>
              <a:t> qui </a:t>
            </a:r>
            <a:r>
              <a:rPr lang="fr-FR" b="1" dirty="0">
                <a:solidFill>
                  <a:srgbClr val="066098"/>
                </a:solidFill>
                <a:effectLst>
                  <a:outerShdw blurRad="38100" dist="38100" dir="2700000" algn="tl">
                    <a:srgbClr val="000000">
                      <a:alpha val="43137"/>
                    </a:srgbClr>
                  </a:outerShdw>
                </a:effectLst>
                <a:highlight>
                  <a:srgbClr val="FFFF00"/>
                </a:highlight>
              </a:rPr>
              <a:t>ont pratiquement disparu aujourd'hui de la pratique médicale</a:t>
            </a:r>
            <a:r>
              <a:rPr lang="fr-FR" b="1" dirty="0">
                <a:solidFill>
                  <a:srgbClr val="066098"/>
                </a:solidFill>
                <a:effectLst>
                  <a:outerShdw blurRad="38100" dist="38100" dir="2700000" algn="tl">
                    <a:srgbClr val="000000">
                      <a:alpha val="43137"/>
                    </a:srgbClr>
                  </a:outerShdw>
                </a:effectLst>
              </a:rPr>
              <a:t>. </a:t>
            </a:r>
          </a:p>
          <a:p>
            <a:pPr algn="just"/>
            <a:r>
              <a:rPr lang="fr-FR" b="1" dirty="0">
                <a:solidFill>
                  <a:srgbClr val="066098"/>
                </a:solidFill>
                <a:effectLst>
                  <a:outerShdw blurRad="38100" dist="38100" dir="2700000" algn="tl">
                    <a:srgbClr val="000000">
                      <a:alpha val="43137"/>
                    </a:srgbClr>
                  </a:outerShdw>
                </a:effectLst>
              </a:rPr>
              <a:t>Il reflète aussi la disposition au </a:t>
            </a:r>
            <a:r>
              <a:rPr lang="fr-FR" b="1" dirty="0">
                <a:solidFill>
                  <a:srgbClr val="C00000"/>
                </a:solidFill>
                <a:effectLst>
                  <a:outerShdw blurRad="38100" dist="38100" dir="2700000" algn="tl">
                    <a:srgbClr val="000000">
                      <a:alpha val="43137"/>
                    </a:srgbClr>
                  </a:outerShdw>
                </a:effectLst>
                <a:highlight>
                  <a:srgbClr val="FFFF00"/>
                </a:highlight>
              </a:rPr>
              <a:t>« dévouement </a:t>
            </a:r>
            <a:r>
              <a:rPr lang="fr-FR" b="1" dirty="0">
                <a:solidFill>
                  <a:srgbClr val="C00000"/>
                </a:solidFill>
                <a:effectLst>
                  <a:outerShdw blurRad="38100" dist="38100" dir="2700000" algn="tl">
                    <a:srgbClr val="000000">
                      <a:alpha val="43137"/>
                    </a:srgbClr>
                  </a:outerShdw>
                </a:effectLst>
              </a:rPr>
              <a:t>», </a:t>
            </a:r>
            <a:r>
              <a:rPr lang="fr-FR" b="1" dirty="0">
                <a:solidFill>
                  <a:srgbClr val="066098"/>
                </a:solidFill>
                <a:effectLst>
                  <a:outerShdw blurRad="38100" dist="38100" dir="2700000" algn="tl">
                    <a:srgbClr val="000000">
                      <a:alpha val="43137"/>
                    </a:srgbClr>
                  </a:outerShdw>
                </a:effectLst>
              </a:rPr>
              <a:t>qui est </a:t>
            </a:r>
            <a:r>
              <a:rPr lang="fr-FR" b="1" dirty="0">
                <a:solidFill>
                  <a:srgbClr val="C00000"/>
                </a:solidFill>
                <a:effectLst>
                  <a:outerShdw blurRad="38100" dist="38100" dir="2700000" algn="tl">
                    <a:srgbClr val="000000">
                      <a:alpha val="43137"/>
                    </a:srgbClr>
                  </a:outerShdw>
                </a:effectLst>
              </a:rPr>
              <a:t>désiré pour ses semblables ce que l'on désire pour soi-même.</a:t>
            </a:r>
          </a:p>
          <a:p>
            <a:pPr algn="just"/>
            <a:r>
              <a:rPr lang="fr-FR" b="1" dirty="0">
                <a:solidFill>
                  <a:schemeClr val="tx1"/>
                </a:solidFill>
                <a:effectLst>
                  <a:outerShdw blurRad="38100" dist="38100" dir="2700000" algn="tl">
                    <a:srgbClr val="000000">
                      <a:alpha val="43137"/>
                    </a:srgbClr>
                  </a:outerShdw>
                </a:effectLst>
              </a:rPr>
              <a:t>Ainsi, les droits de l'homme, dont la santé en fait partie </a:t>
            </a:r>
            <a:r>
              <a:rPr lang="fr-FR" b="1" dirty="0">
                <a:solidFill>
                  <a:schemeClr val="tx1"/>
                </a:solidFill>
                <a:effectLst>
                  <a:outerShdw blurRad="38100" dist="38100" dir="2700000" algn="tl">
                    <a:srgbClr val="000000">
                      <a:alpha val="43137"/>
                    </a:srgbClr>
                  </a:outerShdw>
                </a:effectLst>
                <a:highlight>
                  <a:srgbClr val="FFFF00"/>
                </a:highlight>
              </a:rPr>
              <a:t>sont envisagés en islam, comme des devoirs légaux incombant à tout sujet de droit et dont l'altération constitue une infraction religieusement sanctionnées, selon le prophète </a:t>
            </a:r>
            <a:r>
              <a:rPr lang="fr-FR" b="1" dirty="0">
                <a:solidFill>
                  <a:schemeClr val="tx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517493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3EED3-5A9A-4A2D-BE64-6FE36E93EA5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F305849-91C7-4644-AB38-993C372D14F1}"/>
              </a:ext>
            </a:extLst>
          </p:cNvPr>
          <p:cNvSpPr>
            <a:spLocks noGrp="1"/>
          </p:cNvSpPr>
          <p:nvPr>
            <p:ph idx="1"/>
          </p:nvPr>
        </p:nvSpPr>
        <p:spPr/>
        <p:txBody>
          <a:bodyPr/>
          <a:lstStyle/>
          <a:p>
            <a:r>
              <a:rPr lang="fr-FR" dirty="0">
                <a:effectLst>
                  <a:outerShdw blurRad="38100" dist="38100" dir="2700000" algn="tl">
                    <a:srgbClr val="000000">
                      <a:alpha val="43137"/>
                    </a:srgbClr>
                  </a:outerShdw>
                </a:effectLst>
              </a:rPr>
              <a:t>«</a:t>
            </a:r>
            <a:r>
              <a:rPr lang="fr-FR" dirty="0">
                <a:solidFill>
                  <a:schemeClr val="tx1"/>
                </a:solidFill>
                <a:effectLst>
                  <a:outerShdw blurRad="38100" dist="38100" dir="2700000" algn="tl">
                    <a:srgbClr val="000000">
                      <a:alpha val="43137"/>
                    </a:srgbClr>
                  </a:outerShdw>
                </a:effectLst>
              </a:rPr>
              <a:t>Par Dieu,. </a:t>
            </a:r>
            <a:r>
              <a:rPr lang="fr-FR" b="1" dirty="0">
                <a:solidFill>
                  <a:srgbClr val="066098"/>
                </a:solidFill>
                <a:effectLst>
                  <a:outerShdw blurRad="38100" dist="38100" dir="2700000" algn="tl">
                    <a:srgbClr val="000000">
                      <a:alpha val="43137"/>
                    </a:srgbClr>
                  </a:outerShdw>
                </a:effectLst>
              </a:rPr>
              <a:t>l' inviolabilité du croyant est plus importante pour Dieu que celle de sa maison inviolable </a:t>
            </a:r>
            <a:r>
              <a:rPr lang="fr-FR" b="1" dirty="0">
                <a:solidFill>
                  <a:schemeClr val="tx1"/>
                </a:solidFill>
                <a:effectLst>
                  <a:outerShdw blurRad="38100" dist="38100" dir="2700000" algn="tl">
                    <a:srgbClr val="000000">
                      <a:alpha val="43137"/>
                    </a:srgbClr>
                  </a:outerShdw>
                </a:effectLst>
              </a:rPr>
              <a:t>(la </a:t>
            </a:r>
            <a:r>
              <a:rPr lang="fr-FR" b="1" dirty="0" err="1">
                <a:solidFill>
                  <a:schemeClr val="tx1"/>
                </a:solidFill>
                <a:effectLst>
                  <a:outerShdw blurRad="38100" dist="38100" dir="2700000" algn="tl">
                    <a:srgbClr val="000000">
                      <a:alpha val="43137"/>
                    </a:srgbClr>
                  </a:outerShdw>
                </a:effectLst>
              </a:rPr>
              <a:t>Kaâbah</a:t>
            </a:r>
            <a:r>
              <a:rPr lang="fr-FR" b="1" dirty="0">
                <a:solidFill>
                  <a:schemeClr val="tx1"/>
                </a:solidFill>
                <a:effectLst>
                  <a:outerShdw blurRad="38100" dist="38100" dir="2700000" algn="tl">
                    <a:srgbClr val="000000">
                      <a:alpha val="43137"/>
                    </a:srgbClr>
                  </a:outerShdw>
                </a:effectLst>
              </a:rPr>
              <a:t>)» </a:t>
            </a:r>
          </a:p>
          <a:p>
            <a:r>
              <a:rPr lang="fr-FR" dirty="0">
                <a:solidFill>
                  <a:schemeClr val="tx1"/>
                </a:solidFill>
              </a:rPr>
              <a:t>Il ajoute, en disant </a:t>
            </a:r>
            <a:r>
              <a:rPr lang="fr-FR" dirty="0"/>
              <a:t>: </a:t>
            </a:r>
            <a:r>
              <a:rPr lang="fr-FR" b="1" dirty="0">
                <a:solidFill>
                  <a:srgbClr val="066098"/>
                </a:solidFill>
                <a:effectLst>
                  <a:outerShdw blurRad="38100" dist="38100" dir="2700000" algn="tl">
                    <a:srgbClr val="000000">
                      <a:alpha val="43137"/>
                    </a:srgbClr>
                  </a:outerShdw>
                </a:effectLst>
              </a:rPr>
              <a:t>«O homme ! vos sangs, vos biens et vos honneurs sont inviolables entre vous jusqu' 'a ce que vous rencontriez votre Dieu.»</a:t>
            </a:r>
          </a:p>
          <a:p>
            <a:endParaRPr lang="fr-FR" dirty="0"/>
          </a:p>
        </p:txBody>
      </p:sp>
    </p:spTree>
    <p:extLst>
      <p:ext uri="{BB962C8B-B14F-4D97-AF65-F5344CB8AC3E}">
        <p14:creationId xmlns:p14="http://schemas.microsoft.com/office/powerpoint/2010/main" val="3206828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C06EC-4094-438F-9877-9B06EB7AEE3C}"/>
              </a:ext>
            </a:extLst>
          </p:cNvPr>
          <p:cNvSpPr>
            <a:spLocks noGrp="1"/>
          </p:cNvSpPr>
          <p:nvPr>
            <p:ph type="title"/>
          </p:nvPr>
        </p:nvSpPr>
        <p:spPr>
          <a:xfrm>
            <a:off x="677334" y="609600"/>
            <a:ext cx="8596668" cy="637309"/>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F3F6BE70-9556-4FAB-A041-DA2AFE726328}"/>
              </a:ext>
            </a:extLst>
          </p:cNvPr>
          <p:cNvSpPr>
            <a:spLocks noGrp="1"/>
          </p:cNvSpPr>
          <p:nvPr>
            <p:ph idx="1"/>
          </p:nvPr>
        </p:nvSpPr>
        <p:spPr>
          <a:xfrm>
            <a:off x="677334" y="1427018"/>
            <a:ext cx="8596668" cy="5237017"/>
          </a:xfrm>
        </p:spPr>
        <p:txBody>
          <a:bodyPr>
            <a:normAutofit/>
          </a:bodyPr>
          <a:lstStyle/>
          <a:p>
            <a:r>
              <a:rPr lang="fr-FR" b="1" dirty="0">
                <a:solidFill>
                  <a:schemeClr val="tx1"/>
                </a:solidFill>
                <a:effectLst>
                  <a:outerShdw blurRad="38100" dist="38100" dir="2700000" algn="tl">
                    <a:srgbClr val="000000">
                      <a:alpha val="43137"/>
                    </a:srgbClr>
                  </a:outerShdw>
                </a:effectLst>
              </a:rPr>
              <a:t>En fait, depuis les toutes premières années du Message, </a:t>
            </a:r>
            <a:r>
              <a:rPr lang="fr-FR" b="1" u="sng" dirty="0">
                <a:solidFill>
                  <a:srgbClr val="066098"/>
                </a:solidFill>
                <a:effectLst>
                  <a:outerShdw blurRad="38100" dist="38100" dir="2700000" algn="tl">
                    <a:srgbClr val="000000">
                      <a:alpha val="43137"/>
                    </a:srgbClr>
                  </a:outerShdw>
                </a:effectLst>
              </a:rPr>
              <a:t>un certains nombre de règles et de </a:t>
            </a:r>
            <a:r>
              <a:rPr lang="fr-FR" b="1" u="sng" dirty="0">
                <a:solidFill>
                  <a:srgbClr val="FF0000"/>
                </a:solidFill>
                <a:effectLst>
                  <a:outerShdw blurRad="38100" dist="38100" dir="2700000" algn="tl">
                    <a:srgbClr val="000000">
                      <a:alpha val="43137"/>
                    </a:srgbClr>
                  </a:outerShdw>
                </a:effectLst>
                <a:highlight>
                  <a:srgbClr val="FFFF00"/>
                </a:highlight>
              </a:rPr>
              <a:t>normes éthiques </a:t>
            </a:r>
            <a:r>
              <a:rPr lang="fr-FR" b="1" u="sng" dirty="0">
                <a:solidFill>
                  <a:srgbClr val="066098"/>
                </a:solidFill>
                <a:effectLst>
                  <a:outerShdw blurRad="38100" dist="38100" dir="2700000" algn="tl">
                    <a:srgbClr val="000000">
                      <a:alpha val="43137"/>
                    </a:srgbClr>
                  </a:outerShdw>
                </a:effectLst>
              </a:rPr>
              <a:t>ont été élaborées </a:t>
            </a:r>
            <a:r>
              <a:rPr lang="fr-FR" b="1" u="sng" dirty="0">
                <a:solidFill>
                  <a:srgbClr val="FF0000"/>
                </a:solidFill>
                <a:effectLst>
                  <a:outerShdw blurRad="38100" dist="38100" dir="2700000" algn="tl">
                    <a:srgbClr val="000000">
                      <a:alpha val="43137"/>
                    </a:srgbClr>
                  </a:outerShdw>
                </a:effectLst>
              </a:rPr>
              <a:t>pour régir la pratique médicale</a:t>
            </a:r>
            <a:r>
              <a:rPr lang="fr-FR" b="1" dirty="0">
                <a:solidFill>
                  <a:srgbClr val="FF0000"/>
                </a:solidFill>
                <a:effectLst>
                  <a:outerShdw blurRad="38100" dist="38100" dir="2700000" algn="tl">
                    <a:srgbClr val="000000">
                      <a:alpha val="43137"/>
                    </a:srgbClr>
                  </a:outerShdw>
                </a:effectLst>
              </a:rPr>
              <a:t>. </a:t>
            </a:r>
          </a:p>
          <a:p>
            <a:r>
              <a:rPr lang="fr-FR" b="1" dirty="0">
                <a:effectLst>
                  <a:outerShdw blurRad="38100" dist="38100" dir="2700000" algn="tl">
                    <a:srgbClr val="000000">
                      <a:alpha val="43137"/>
                    </a:srgbClr>
                  </a:outerShdw>
                </a:effectLst>
              </a:rPr>
              <a:t>Le prophète a déclaré : </a:t>
            </a:r>
          </a:p>
          <a:p>
            <a:r>
              <a:rPr lang="fr-FR" b="1" dirty="0">
                <a:effectLst>
                  <a:outerShdw blurRad="38100" dist="38100" dir="2700000" algn="tl">
                    <a:srgbClr val="000000">
                      <a:alpha val="43137"/>
                    </a:srgbClr>
                  </a:outerShdw>
                </a:effectLst>
                <a:highlight>
                  <a:srgbClr val="FFFF00"/>
                </a:highlight>
              </a:rPr>
              <a:t>« Celui qui pratique la médecine sans être compétent en la matière et provoque par là même la mort d'un patient ou lui cause des blessures, sera tenu responsable et une compensation totale sera exigée de lui ».</a:t>
            </a:r>
          </a:p>
          <a:p>
            <a:pPr>
              <a:buClr>
                <a:srgbClr val="00B050"/>
              </a:buClr>
              <a:buFont typeface="Wingdings" panose="05000000000000000000" pitchFamily="2" charset="2"/>
              <a:buChar char="q"/>
            </a:pPr>
            <a:r>
              <a:rPr lang="fr-FR" dirty="0">
                <a:solidFill>
                  <a:schemeClr val="tx1"/>
                </a:solidFill>
                <a:effectLst>
                  <a:outerShdw blurRad="38100" dist="38100" dir="2700000" algn="tl">
                    <a:srgbClr val="000000">
                      <a:alpha val="43137"/>
                    </a:srgbClr>
                  </a:outerShdw>
                </a:effectLst>
              </a:rPr>
              <a:t>Cela montre, </a:t>
            </a:r>
            <a:r>
              <a:rPr lang="fr-FR" b="1" dirty="0">
                <a:solidFill>
                  <a:schemeClr val="tx1"/>
                </a:solidFill>
                <a:effectLst>
                  <a:outerShdw blurRad="38100" dist="38100" dir="2700000" algn="tl">
                    <a:srgbClr val="000000">
                      <a:alpha val="43137"/>
                    </a:srgbClr>
                  </a:outerShdw>
                </a:effectLst>
              </a:rPr>
              <a:t>par conséquent</a:t>
            </a:r>
            <a:r>
              <a:rPr lang="fr-FR" b="1" dirty="0">
                <a:solidFill>
                  <a:srgbClr val="FF0000"/>
                </a:solidFill>
                <a:effectLst>
                  <a:outerShdw blurRad="38100" dist="38100" dir="2700000" algn="tl">
                    <a:srgbClr val="000000">
                      <a:alpha val="43137"/>
                    </a:srgbClr>
                  </a:outerShdw>
                </a:effectLst>
              </a:rPr>
              <a:t>, le rang de priorité accordée par l'islam à la santé en tant que droit de l'être humain quels que soient sa race, son sexe et sa religion</a:t>
            </a:r>
            <a:r>
              <a:rPr lang="fr-FR" dirty="0">
                <a:solidFill>
                  <a:srgbClr val="FF0000"/>
                </a:solidFill>
              </a:rPr>
              <a:t>. </a:t>
            </a:r>
          </a:p>
        </p:txBody>
      </p:sp>
    </p:spTree>
    <p:extLst>
      <p:ext uri="{BB962C8B-B14F-4D97-AF65-F5344CB8AC3E}">
        <p14:creationId xmlns:p14="http://schemas.microsoft.com/office/powerpoint/2010/main" val="2404542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BDDF8B-B8BB-4274-AB72-AE4B954047D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8A41294-7D41-499F-8417-7B569B489D18}"/>
              </a:ext>
            </a:extLst>
          </p:cNvPr>
          <p:cNvSpPr>
            <a:spLocks noGrp="1"/>
          </p:cNvSpPr>
          <p:nvPr>
            <p:ph idx="1"/>
          </p:nvPr>
        </p:nvSpPr>
        <p:spPr/>
        <p:txBody>
          <a:bodyPr/>
          <a:lstStyle/>
          <a:p>
            <a:pPr algn="just"/>
            <a:r>
              <a:rPr lang="fr-FR" b="1" dirty="0">
                <a:solidFill>
                  <a:srgbClr val="FF0000"/>
                </a:solidFill>
                <a:effectLst>
                  <a:outerShdw blurRad="38100" dist="38100" dir="2700000" algn="tl">
                    <a:srgbClr val="000000">
                      <a:alpha val="43137"/>
                    </a:srgbClr>
                  </a:outerShdw>
                </a:effectLst>
              </a:rPr>
              <a:t>A cet égard,</a:t>
            </a:r>
          </a:p>
          <a:p>
            <a:pPr algn="just"/>
            <a:r>
              <a:rPr lang="fr-FR" b="1" dirty="0">
                <a:solidFill>
                  <a:schemeClr val="tx1"/>
                </a:solidFill>
                <a:effectLst>
                  <a:outerShdw blurRad="38100" dist="38100" dir="2700000" algn="tl">
                    <a:srgbClr val="000000">
                      <a:alpha val="43137"/>
                    </a:srgbClr>
                  </a:outerShdw>
                </a:effectLst>
              </a:rPr>
              <a:t> le prophète avait prononcé, à </a:t>
            </a:r>
            <a:r>
              <a:rPr lang="fr-FR" b="1" dirty="0">
                <a:solidFill>
                  <a:schemeClr val="tx1"/>
                </a:solidFill>
                <a:effectLst>
                  <a:outerShdw blurRad="38100" dist="38100" dir="2700000" algn="tl">
                    <a:srgbClr val="000000">
                      <a:alpha val="43137"/>
                    </a:srgbClr>
                  </a:outerShdw>
                </a:effectLst>
                <a:highlight>
                  <a:srgbClr val="FFFF00"/>
                </a:highlight>
              </a:rPr>
              <a:t>l'occasion du pèlerinage d'adieu en l'an dix de l'hégire,</a:t>
            </a:r>
            <a:r>
              <a:rPr lang="fr-FR" b="1" dirty="0">
                <a:solidFill>
                  <a:schemeClr val="tx1"/>
                </a:solidFill>
                <a:effectLst>
                  <a:outerShdw blurRad="38100" dist="38100" dir="2700000" algn="tl">
                    <a:srgbClr val="000000">
                      <a:alpha val="43137"/>
                    </a:srgbClr>
                  </a:outerShdw>
                </a:effectLst>
              </a:rPr>
              <a:t> un </a:t>
            </a:r>
            <a:r>
              <a:rPr lang="fr-FR" b="1" dirty="0">
                <a:solidFill>
                  <a:srgbClr val="C00000"/>
                </a:solidFill>
                <a:effectLst>
                  <a:outerShdw blurRad="38100" dist="38100" dir="2700000" algn="tl">
                    <a:srgbClr val="000000">
                      <a:alpha val="43137"/>
                    </a:srgbClr>
                  </a:outerShdw>
                </a:effectLst>
              </a:rPr>
              <a:t>prêche traitant de façon exhaustive plusieurs thèmes appelant, notamment à l'égalité entre les hommes et avait déclaré :</a:t>
            </a:r>
          </a:p>
          <a:p>
            <a:pPr algn="just"/>
            <a:r>
              <a:rPr lang="fr-FR" b="1" dirty="0">
                <a:solidFill>
                  <a:schemeClr val="tx1"/>
                </a:solidFill>
                <a:effectLst>
                  <a:outerShdw blurRad="38100" dist="38100" dir="2700000" algn="tl">
                    <a:srgbClr val="000000">
                      <a:alpha val="43137"/>
                    </a:srgbClr>
                  </a:outerShdw>
                </a:effectLst>
              </a:rPr>
              <a:t>« hommes, votre Dieu est unique, votre père est unique, vous êtes tous fils d' Adam et Adam est de la terre, le plus digne parmi vous auprès de Dieu est celui qui a la foi, un Arabe n' est supérieur à un non Arabe que par la foi».</a:t>
            </a:r>
          </a:p>
          <a:p>
            <a:endParaRPr lang="fr-FR" dirty="0"/>
          </a:p>
        </p:txBody>
      </p:sp>
    </p:spTree>
    <p:extLst>
      <p:ext uri="{BB962C8B-B14F-4D97-AF65-F5344CB8AC3E}">
        <p14:creationId xmlns:p14="http://schemas.microsoft.com/office/powerpoint/2010/main" val="3789029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0449D9-C95F-44E7-999C-C338EE4EEEF1}"/>
              </a:ext>
            </a:extLst>
          </p:cNvPr>
          <p:cNvSpPr>
            <a:spLocks noGrp="1"/>
          </p:cNvSpPr>
          <p:nvPr>
            <p:ph type="title"/>
          </p:nvPr>
        </p:nvSpPr>
        <p:spPr/>
        <p:txBody>
          <a:bodyPr/>
          <a:lstStyle/>
          <a:p>
            <a:r>
              <a:rPr lang="fr-FR" b="1" dirty="0">
                <a:solidFill>
                  <a:srgbClr val="00B050"/>
                </a:solidFill>
                <a:effectLst>
                  <a:outerShdw blurRad="38100" dist="38100" dir="2700000" algn="tl">
                    <a:srgbClr val="000000">
                      <a:alpha val="43137"/>
                    </a:srgbClr>
                  </a:outerShdw>
                </a:effectLst>
              </a:rPr>
              <a:t>Sous-paragraphe2 : En droit positif</a:t>
            </a:r>
          </a:p>
        </p:txBody>
      </p:sp>
      <p:sp>
        <p:nvSpPr>
          <p:cNvPr id="3" name="Espace réservé du contenu 2">
            <a:extLst>
              <a:ext uri="{FF2B5EF4-FFF2-40B4-BE49-F238E27FC236}">
                <a16:creationId xmlns:a16="http://schemas.microsoft.com/office/drawing/2014/main" id="{8A761E36-B948-402E-B75A-2B3D19BAFF6F}"/>
              </a:ext>
            </a:extLst>
          </p:cNvPr>
          <p:cNvSpPr>
            <a:spLocks noGrp="1"/>
          </p:cNvSpPr>
          <p:nvPr>
            <p:ph idx="1"/>
          </p:nvPr>
        </p:nvSpPr>
        <p:spPr/>
        <p:txBody>
          <a:bodyPr>
            <a:normAutofit/>
          </a:bodyPr>
          <a:lstStyle/>
          <a:p>
            <a:pPr algn="just"/>
            <a:r>
              <a:rPr lang="fr-FR" b="1" dirty="0">
                <a:solidFill>
                  <a:schemeClr val="tx1"/>
                </a:solidFill>
                <a:effectLst>
                  <a:outerShdw blurRad="38100" dist="38100" dir="2700000" algn="tl">
                    <a:srgbClr val="000000">
                      <a:alpha val="43137"/>
                    </a:srgbClr>
                  </a:outerShdw>
                </a:effectLst>
                <a:highlight>
                  <a:srgbClr val="00FF00"/>
                </a:highlight>
              </a:rPr>
              <a:t>En droit </a:t>
            </a:r>
            <a:r>
              <a:rPr lang="fr-FR" b="1" dirty="0">
                <a:solidFill>
                  <a:schemeClr val="tx1"/>
                </a:solidFill>
                <a:effectLst>
                  <a:outerShdw blurRad="38100" dist="38100" dir="2700000" algn="tl">
                    <a:srgbClr val="000000">
                      <a:alpha val="43137"/>
                    </a:srgbClr>
                  </a:outerShdw>
                </a:effectLst>
                <a:highlight>
                  <a:srgbClr val="FF0000"/>
                </a:highlight>
              </a:rPr>
              <a:t>Marocain:</a:t>
            </a:r>
          </a:p>
          <a:p>
            <a:pPr algn="just"/>
            <a:r>
              <a:rPr lang="fr-FR" dirty="0">
                <a:solidFill>
                  <a:schemeClr val="tx1"/>
                </a:solidFill>
              </a:rPr>
              <a:t>On remarque que </a:t>
            </a:r>
            <a:r>
              <a:rPr lang="fr-FR" b="1" dirty="0">
                <a:solidFill>
                  <a:schemeClr val="tx1"/>
                </a:solidFill>
                <a:effectLst>
                  <a:outerShdw blurRad="38100" dist="38100" dir="2700000" algn="tl">
                    <a:srgbClr val="000000">
                      <a:alpha val="43137"/>
                    </a:srgbClr>
                  </a:outerShdw>
                </a:effectLst>
              </a:rPr>
              <a:t>le droit à la santé </a:t>
            </a:r>
            <a:r>
              <a:rPr lang="fr-FR" b="1" dirty="0">
                <a:solidFill>
                  <a:schemeClr val="tx1"/>
                </a:solidFill>
                <a:effectLst>
                  <a:outerShdw blurRad="38100" dist="38100" dir="2700000" algn="tl">
                    <a:srgbClr val="000000">
                      <a:alpha val="43137"/>
                    </a:srgbClr>
                  </a:outerShdw>
                </a:effectLst>
                <a:highlight>
                  <a:srgbClr val="FFFF00"/>
                </a:highlight>
              </a:rPr>
              <a:t>n'a pas été solennellement reconnu par l'Etat. </a:t>
            </a:r>
          </a:p>
          <a:p>
            <a:pPr algn="just"/>
            <a:r>
              <a:rPr lang="fr-FR" dirty="0">
                <a:solidFill>
                  <a:schemeClr val="tx1"/>
                </a:solidFill>
                <a:effectLst>
                  <a:outerShdw blurRad="38100" dist="38100" dir="2700000" algn="tl">
                    <a:srgbClr val="000000">
                      <a:alpha val="43137"/>
                    </a:srgbClr>
                  </a:outerShdw>
                </a:effectLst>
              </a:rPr>
              <a:t>En se référant aux </a:t>
            </a:r>
            <a:r>
              <a:rPr lang="fr-FR" dirty="0">
                <a:solidFill>
                  <a:schemeClr val="tx1"/>
                </a:solidFill>
                <a:effectLst>
                  <a:outerShdw blurRad="38100" dist="38100" dir="2700000" algn="tl">
                    <a:srgbClr val="000000">
                      <a:alpha val="43137"/>
                    </a:srgbClr>
                  </a:outerShdw>
                </a:effectLst>
                <a:highlight>
                  <a:srgbClr val="FFFF00"/>
                </a:highlight>
              </a:rPr>
              <a:t>Constitutions marocaine depuis 1962</a:t>
            </a:r>
            <a:r>
              <a:rPr lang="fr-FR" dirty="0">
                <a:solidFill>
                  <a:schemeClr val="tx1"/>
                </a:solidFill>
                <a:highlight>
                  <a:srgbClr val="FFFF00"/>
                </a:highlight>
              </a:rPr>
              <a:t>, </a:t>
            </a:r>
            <a:r>
              <a:rPr lang="fr-FR" dirty="0">
                <a:solidFill>
                  <a:schemeClr val="tx1"/>
                </a:solidFill>
              </a:rPr>
              <a:t>aucune disposition faisant référence au droit des citoyens à la santé, alors que article 13 de la constitution de 1996 </a:t>
            </a:r>
            <a:r>
              <a:rPr lang="fr-FR" dirty="0"/>
              <a:t>dispose: </a:t>
            </a:r>
            <a:r>
              <a:rPr lang="fr-FR" b="1" dirty="0">
                <a:solidFill>
                  <a:srgbClr val="00B050"/>
                </a:solidFill>
                <a:effectLst>
                  <a:outerShdw blurRad="38100" dist="38100" dir="2700000" algn="tl">
                    <a:srgbClr val="000000">
                      <a:alpha val="43137"/>
                    </a:srgbClr>
                  </a:outerShdw>
                </a:effectLst>
              </a:rPr>
              <a:t>" tous les citoyens ont également le droit à l'éducation et au travail".</a:t>
            </a:r>
          </a:p>
        </p:txBody>
      </p:sp>
    </p:spTree>
    <p:extLst>
      <p:ext uri="{BB962C8B-B14F-4D97-AF65-F5344CB8AC3E}">
        <p14:creationId xmlns:p14="http://schemas.microsoft.com/office/powerpoint/2010/main" val="4114984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47944-6BD4-48E0-9B3E-BF87A786267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5CF2743-6A1C-4BD7-A1A5-51F687BC6F83}"/>
              </a:ext>
            </a:extLst>
          </p:cNvPr>
          <p:cNvSpPr>
            <a:spLocks noGrp="1"/>
          </p:cNvSpPr>
          <p:nvPr>
            <p:ph idx="1"/>
          </p:nvPr>
        </p:nvSpPr>
        <p:spPr>
          <a:xfrm>
            <a:off x="677334" y="2160589"/>
            <a:ext cx="8596668" cy="3880773"/>
          </a:xfrm>
        </p:spPr>
        <p:txBody>
          <a:bodyPr/>
          <a:lstStyle/>
          <a:p>
            <a:pPr algn="just"/>
            <a:r>
              <a:rPr lang="fr-FR" b="1" dirty="0">
                <a:effectLst>
                  <a:outerShdw blurRad="38100" dist="38100" dir="2700000" algn="tl">
                    <a:srgbClr val="000000">
                      <a:alpha val="43137"/>
                    </a:srgbClr>
                  </a:outerShdw>
                </a:effectLst>
              </a:rPr>
              <a:t>Certes, </a:t>
            </a:r>
          </a:p>
          <a:p>
            <a:pPr algn="just"/>
            <a:r>
              <a:rPr lang="fr-FR" b="1" dirty="0">
                <a:solidFill>
                  <a:schemeClr val="tx1"/>
                </a:solidFill>
                <a:effectLst>
                  <a:outerShdw blurRad="38100" dist="38100" dir="2700000" algn="tl">
                    <a:srgbClr val="000000">
                      <a:alpha val="43137"/>
                    </a:srgbClr>
                  </a:outerShdw>
                </a:effectLst>
              </a:rPr>
              <a:t>le droit à l'éducation, le droit au travail comme le </a:t>
            </a:r>
            <a:r>
              <a:rPr lang="fr-FR" b="1" dirty="0">
                <a:solidFill>
                  <a:srgbClr val="00B050"/>
                </a:solidFill>
                <a:effectLst>
                  <a:outerShdw blurRad="38100" dist="38100" dir="2700000" algn="tl">
                    <a:srgbClr val="000000">
                      <a:alpha val="43137"/>
                    </a:srgbClr>
                  </a:outerShdw>
                </a:effectLst>
              </a:rPr>
              <a:t>"droit à la santé"</a:t>
            </a:r>
            <a:r>
              <a:rPr lang="fr-FR" b="1" dirty="0">
                <a:effectLst>
                  <a:outerShdw blurRad="38100" dist="38100" dir="2700000" algn="tl">
                    <a:srgbClr val="000000">
                      <a:alpha val="43137"/>
                    </a:srgbClr>
                  </a:outerShdw>
                </a:effectLst>
              </a:rPr>
              <a:t> ne </a:t>
            </a:r>
            <a:r>
              <a:rPr lang="fr-FR" b="1" dirty="0">
                <a:effectLst>
                  <a:outerShdw blurRad="38100" dist="38100" dir="2700000" algn="tl">
                    <a:srgbClr val="000000">
                      <a:alpha val="43137"/>
                    </a:srgbClr>
                  </a:outerShdw>
                </a:effectLst>
                <a:highlight>
                  <a:srgbClr val="FFFF00"/>
                </a:highlight>
              </a:rPr>
              <a:t>constituent nullement des obligations contraignantes</a:t>
            </a:r>
            <a:r>
              <a:rPr lang="fr-FR" b="1" dirty="0">
                <a:effectLst>
                  <a:outerShdw blurRad="38100" dist="38100" dir="2700000" algn="tl">
                    <a:srgbClr val="000000">
                      <a:alpha val="43137"/>
                    </a:srgbClr>
                  </a:outerShdw>
                </a:effectLst>
              </a:rPr>
              <a:t>, </a:t>
            </a:r>
          </a:p>
          <a:p>
            <a:pPr algn="just"/>
            <a:r>
              <a:rPr lang="fr-FR" b="1" dirty="0">
                <a:effectLst>
                  <a:outerShdw blurRad="38100" dist="38100" dir="2700000" algn="tl">
                    <a:srgbClr val="000000">
                      <a:alpha val="43137"/>
                    </a:srgbClr>
                  </a:outerShdw>
                </a:effectLst>
              </a:rPr>
              <a:t>bien qu'ils mettent l'accent </a:t>
            </a:r>
            <a:r>
              <a:rPr lang="fr-FR" b="1" dirty="0">
                <a:effectLst>
                  <a:outerShdw blurRad="38100" dist="38100" dir="2700000" algn="tl">
                    <a:srgbClr val="000000">
                      <a:alpha val="43137"/>
                    </a:srgbClr>
                  </a:outerShdw>
                </a:effectLst>
                <a:highlight>
                  <a:srgbClr val="FFFF00"/>
                </a:highlight>
              </a:rPr>
              <a:t>sur la responsabilité sociale de l'Etat</a:t>
            </a:r>
            <a:r>
              <a:rPr lang="fr-FR" b="1" dirty="0">
                <a:effectLst>
                  <a:outerShdw blurRad="38100" dist="38100" dir="2700000" algn="tl">
                    <a:srgbClr val="000000">
                      <a:alpha val="43137"/>
                    </a:srgbClr>
                  </a:outerShdw>
                </a:effectLst>
              </a:rPr>
              <a:t> en des </a:t>
            </a:r>
            <a:r>
              <a:rPr lang="fr-FR" b="1" dirty="0">
                <a:effectLst>
                  <a:outerShdw blurRad="38100" dist="38100" dir="2700000" algn="tl">
                    <a:srgbClr val="000000">
                      <a:alpha val="43137"/>
                    </a:srgbClr>
                  </a:outerShdw>
                </a:effectLst>
                <a:highlight>
                  <a:srgbClr val="FFFF00"/>
                </a:highlight>
              </a:rPr>
              <a:t>domaines vitaux envers sa population </a:t>
            </a:r>
            <a:r>
              <a:rPr lang="fr-FR" b="1" dirty="0">
                <a:effectLst>
                  <a:outerShdw blurRad="38100" dist="38100" dir="2700000" algn="tl">
                    <a:srgbClr val="000000">
                      <a:alpha val="43137"/>
                    </a:srgbClr>
                  </a:outerShdw>
                </a:effectLst>
              </a:rPr>
              <a:t>et fassent parties de ce qu' 'on </a:t>
            </a:r>
            <a:r>
              <a:rPr lang="fr-FR" b="1" dirty="0">
                <a:solidFill>
                  <a:srgbClr val="C00000"/>
                </a:solidFill>
                <a:effectLst>
                  <a:outerShdw blurRad="38100" dist="38100" dir="2700000" algn="tl">
                    <a:srgbClr val="000000">
                      <a:alpha val="43137"/>
                    </a:srgbClr>
                  </a:outerShdw>
                </a:effectLst>
              </a:rPr>
              <a:t>qualifie communément de" droits de l'homme ".</a:t>
            </a:r>
          </a:p>
          <a:p>
            <a:endParaRPr lang="fr-FR" dirty="0"/>
          </a:p>
        </p:txBody>
      </p:sp>
    </p:spTree>
    <p:extLst>
      <p:ext uri="{BB962C8B-B14F-4D97-AF65-F5344CB8AC3E}">
        <p14:creationId xmlns:p14="http://schemas.microsoft.com/office/powerpoint/2010/main" val="2454341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4CA503-FFFE-4060-903B-E25BD1DD5A3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31694AA-70C6-4587-81CC-E2A4797EF1B7}"/>
              </a:ext>
            </a:extLst>
          </p:cNvPr>
          <p:cNvSpPr>
            <a:spLocks noGrp="1"/>
          </p:cNvSpPr>
          <p:nvPr>
            <p:ph idx="1"/>
          </p:nvPr>
        </p:nvSpPr>
        <p:spPr/>
        <p:txBody>
          <a:bodyPr/>
          <a:lstStyle/>
          <a:p>
            <a:pPr algn="just"/>
            <a:r>
              <a:rPr lang="fr-FR" dirty="0"/>
              <a:t>Néanmoins, </a:t>
            </a:r>
          </a:p>
          <a:p>
            <a:pPr algn="just"/>
            <a:r>
              <a:rPr lang="fr-FR" dirty="0"/>
              <a:t>ayant </a:t>
            </a:r>
            <a:r>
              <a:rPr lang="fr-FR" b="1" dirty="0">
                <a:solidFill>
                  <a:srgbClr val="C00000"/>
                </a:solidFill>
                <a:effectLst>
                  <a:outerShdw blurRad="38100" dist="38100" dir="2700000" algn="tl">
                    <a:srgbClr val="000000">
                      <a:alpha val="43137"/>
                    </a:srgbClr>
                  </a:outerShdw>
                </a:effectLst>
              </a:rPr>
              <a:t>affirmé dans les différents préambules des constitutions son attachement aux droits de l'homme </a:t>
            </a:r>
            <a:r>
              <a:rPr lang="fr-FR" dirty="0">
                <a:solidFill>
                  <a:schemeClr val="tx1"/>
                </a:solidFill>
              </a:rPr>
              <a:t>tels qu' ils sont universellement reconnu et </a:t>
            </a:r>
            <a:r>
              <a:rPr lang="fr-FR" b="1" dirty="0">
                <a:solidFill>
                  <a:srgbClr val="00B0F0"/>
                </a:solidFill>
                <a:effectLst>
                  <a:outerShdw blurRad="38100" dist="38100" dir="2700000" algn="tl">
                    <a:srgbClr val="000000">
                      <a:alpha val="43137"/>
                    </a:srgbClr>
                  </a:outerShdw>
                </a:effectLst>
              </a:rPr>
              <a:t>ayant ratifié la charte internationale des droits de l'homme (la </a:t>
            </a:r>
            <a:r>
              <a:rPr lang="fr-FR" b="1" dirty="0">
                <a:solidFill>
                  <a:srgbClr val="0070C0"/>
                </a:solidFill>
                <a:effectLst>
                  <a:outerShdw blurRad="38100" dist="38100" dir="2700000" algn="tl">
                    <a:srgbClr val="000000">
                      <a:alpha val="43137"/>
                    </a:srgbClr>
                  </a:outerShdw>
                </a:effectLst>
              </a:rPr>
              <a:t>déclaration universelle de 1948, le pacte international de droits économiques, sociaux et culturels de 1966</a:t>
            </a:r>
            <a:r>
              <a:rPr lang="fr-FR" b="1" dirty="0">
                <a:solidFill>
                  <a:srgbClr val="00B0F0"/>
                </a:solidFill>
                <a:effectLst>
                  <a:outerShdw blurRad="38100" dist="38100" dir="2700000" algn="tl">
                    <a:srgbClr val="000000">
                      <a:alpha val="43137"/>
                    </a:srgbClr>
                  </a:outerShdw>
                </a:effectLst>
              </a:rPr>
              <a:t> </a:t>
            </a:r>
            <a:r>
              <a:rPr lang="fr-FR" dirty="0"/>
              <a:t>et les normes universelles ou régionales qui la complètent), </a:t>
            </a:r>
          </a:p>
          <a:p>
            <a:pPr algn="just">
              <a:buClr>
                <a:schemeClr val="accent5">
                  <a:lumMod val="75000"/>
                </a:schemeClr>
              </a:buClr>
              <a:buSzPct val="168000"/>
              <a:buFont typeface="Wingdings" panose="05000000000000000000" pitchFamily="2" charset="2"/>
              <a:buChar char="Ü"/>
            </a:pPr>
            <a:r>
              <a:rPr lang="fr-FR" dirty="0"/>
              <a:t>le Maroc </a:t>
            </a:r>
            <a:r>
              <a:rPr lang="fr-FR" b="1" dirty="0">
                <a:solidFill>
                  <a:srgbClr val="C00000"/>
                </a:solidFill>
              </a:rPr>
              <a:t>reconnaît implicitement </a:t>
            </a:r>
            <a:r>
              <a:rPr lang="fr-FR" b="1" dirty="0">
                <a:solidFill>
                  <a:srgbClr val="7030A0"/>
                </a:solidFill>
              </a:rPr>
              <a:t>le "droit à la santé </a:t>
            </a:r>
            <a:r>
              <a:rPr lang="fr-FR" b="1" dirty="0">
                <a:solidFill>
                  <a:srgbClr val="C00000"/>
                </a:solidFill>
              </a:rPr>
              <a:t>" pour sa population.</a:t>
            </a:r>
          </a:p>
          <a:p>
            <a:endParaRPr lang="fr-FR" dirty="0"/>
          </a:p>
        </p:txBody>
      </p:sp>
    </p:spTree>
    <p:extLst>
      <p:ext uri="{BB962C8B-B14F-4D97-AF65-F5344CB8AC3E}">
        <p14:creationId xmlns:p14="http://schemas.microsoft.com/office/powerpoint/2010/main" val="150366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AD5B21-555B-412D-AC33-CCC891F0A257}"/>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355222F8-61DD-4064-8BCA-12BBBEA5595E}"/>
              </a:ext>
            </a:extLst>
          </p:cNvPr>
          <p:cNvSpPr>
            <a:spLocks noGrp="1"/>
          </p:cNvSpPr>
          <p:nvPr>
            <p:ph idx="1"/>
          </p:nvPr>
        </p:nvSpPr>
        <p:spPr>
          <a:xfrm>
            <a:off x="677334" y="2160589"/>
            <a:ext cx="8596668" cy="4517302"/>
          </a:xfrm>
        </p:spPr>
        <p:txBody>
          <a:bodyPr>
            <a:normAutofit lnSpcReduction="10000"/>
          </a:bodyPr>
          <a:lstStyle/>
          <a:p>
            <a:pPr marL="0" indent="0" algn="just">
              <a:buNone/>
            </a:pPr>
            <a:r>
              <a:rPr lang="fr-FR" dirty="0"/>
              <a:t> si le législateur a été conduit à </a:t>
            </a:r>
            <a:r>
              <a:rPr lang="fr-FR" b="1" u="sng" dirty="0">
                <a:highlight>
                  <a:srgbClr val="FFFF00"/>
                </a:highlight>
              </a:rPr>
              <a:t>affirmer des droits aux citoyens comme c'est le cas dans la relation du travail,</a:t>
            </a:r>
            <a:r>
              <a:rPr lang="fr-FR" dirty="0">
                <a:highlight>
                  <a:srgbClr val="FFFF00"/>
                </a:highlight>
              </a:rPr>
              <a:t> </a:t>
            </a:r>
          </a:p>
          <a:p>
            <a:pPr algn="just">
              <a:buClr>
                <a:srgbClr val="00B0F0"/>
              </a:buClr>
              <a:buSzPct val="97000"/>
              <a:buFont typeface="Wingdings 3" panose="05040102010807070707" pitchFamily="18" charset="2"/>
              <a:buChar char="c"/>
            </a:pPr>
            <a:r>
              <a:rPr lang="fr-FR" dirty="0"/>
              <a:t>il doit </a:t>
            </a:r>
            <a:r>
              <a:rPr lang="fr-FR" dirty="0">
                <a:solidFill>
                  <a:srgbClr val="C00000"/>
                </a:solidFill>
                <a:effectLst>
                  <a:outerShdw blurRad="38100" dist="38100" dir="2700000" algn="tl">
                    <a:srgbClr val="000000">
                      <a:alpha val="43137"/>
                    </a:srgbClr>
                  </a:outerShdw>
                </a:effectLst>
              </a:rPr>
              <a:t>également </a:t>
            </a:r>
            <a:r>
              <a:rPr lang="fr-FR" dirty="0">
                <a:solidFill>
                  <a:srgbClr val="C00000"/>
                </a:solidFill>
                <a:effectLst>
                  <a:outerShdw blurRad="38100" dist="38100" dir="2700000" algn="tl">
                    <a:srgbClr val="000000">
                      <a:alpha val="43137"/>
                    </a:srgbClr>
                  </a:outerShdw>
                </a:effectLst>
                <a:highlight>
                  <a:srgbClr val="FFFF00"/>
                </a:highlight>
              </a:rPr>
              <a:t>affirmer et reconnaître des droits aux patients</a:t>
            </a:r>
            <a:r>
              <a:rPr lang="fr-FR" dirty="0"/>
              <a:t>, notamment:</a:t>
            </a:r>
          </a:p>
          <a:p>
            <a:pPr algn="just">
              <a:buClr>
                <a:schemeClr val="accent5">
                  <a:lumMod val="75000"/>
                </a:schemeClr>
              </a:buClr>
              <a:buSzPct val="97000"/>
              <a:buFont typeface="Wingdings" panose="05000000000000000000" pitchFamily="2" charset="2"/>
              <a:buChar char="ü"/>
            </a:pPr>
            <a:r>
              <a:rPr lang="fr-FR" dirty="0"/>
              <a:t> </a:t>
            </a:r>
            <a:r>
              <a:rPr lang="fr-FR" b="1" u="sng" dirty="0">
                <a:solidFill>
                  <a:srgbClr val="C00000"/>
                </a:solidFill>
                <a:effectLst>
                  <a:outerShdw blurRad="38100" dist="38100" dir="2700000" algn="tl">
                    <a:srgbClr val="000000">
                      <a:alpha val="43137"/>
                    </a:srgbClr>
                  </a:outerShdw>
                </a:effectLst>
              </a:rPr>
              <a:t>le droit </a:t>
            </a:r>
            <a:r>
              <a:rPr lang="fr-FR" b="1" u="sng" dirty="0">
                <a:solidFill>
                  <a:srgbClr val="C00000"/>
                </a:solidFill>
                <a:effectLst>
                  <a:outerShdw blurRad="38100" dist="38100" dir="2700000" algn="tl">
                    <a:srgbClr val="000000">
                      <a:alpha val="43137"/>
                    </a:srgbClr>
                  </a:outerShdw>
                </a:effectLst>
                <a:highlight>
                  <a:srgbClr val="FFFF00"/>
                </a:highlight>
              </a:rPr>
              <a:t>à l'information corollaire du principe du consentement aux soins</a:t>
            </a:r>
            <a:r>
              <a:rPr lang="fr-FR" dirty="0">
                <a:highlight>
                  <a:srgbClr val="FFFF00"/>
                </a:highlight>
              </a:rPr>
              <a:t>, </a:t>
            </a:r>
          </a:p>
          <a:p>
            <a:pPr algn="just">
              <a:buClr>
                <a:schemeClr val="accent5">
                  <a:lumMod val="75000"/>
                </a:schemeClr>
              </a:buClr>
              <a:buSzPct val="97000"/>
              <a:buFont typeface="Wingdings" panose="05000000000000000000" pitchFamily="2" charset="2"/>
              <a:buChar char="ü"/>
            </a:pPr>
            <a:r>
              <a:rPr lang="fr-FR" b="1" dirty="0">
                <a:solidFill>
                  <a:srgbClr val="00B050"/>
                </a:solidFill>
              </a:rPr>
              <a:t>Le droit à la confidentialité </a:t>
            </a:r>
            <a:r>
              <a:rPr lang="fr-FR" dirty="0"/>
              <a:t>et au </a:t>
            </a:r>
            <a:r>
              <a:rPr lang="fr-FR" dirty="0">
                <a:solidFill>
                  <a:srgbClr val="00B050"/>
                </a:solidFill>
                <a:effectLst>
                  <a:outerShdw blurRad="38100" dist="38100" dir="2700000" algn="tl">
                    <a:srgbClr val="000000">
                      <a:alpha val="43137"/>
                    </a:srgbClr>
                  </a:outerShdw>
                </a:effectLst>
              </a:rPr>
              <a:t>respect de la vie privée</a:t>
            </a:r>
            <a:r>
              <a:rPr lang="fr-FR" dirty="0"/>
              <a:t>, </a:t>
            </a:r>
            <a:r>
              <a:rPr lang="fr-FR" b="1" dirty="0">
                <a:solidFill>
                  <a:srgbClr val="00B050"/>
                </a:solidFill>
                <a:effectLst>
                  <a:outerShdw blurRad="38100" dist="38100" dir="2700000" algn="tl">
                    <a:srgbClr val="000000">
                      <a:alpha val="43137"/>
                    </a:srgbClr>
                  </a:outerShdw>
                </a:effectLst>
              </a:rPr>
              <a:t>le droit aux soins sans discrimination..</a:t>
            </a:r>
            <a:r>
              <a:rPr lang="fr-FR" dirty="0"/>
              <a:t>.</a:t>
            </a:r>
          </a:p>
          <a:p>
            <a:pPr marL="0" indent="0" algn="just">
              <a:buNone/>
            </a:pPr>
            <a:r>
              <a:rPr lang="fr-FR" b="1" dirty="0">
                <a:solidFill>
                  <a:srgbClr val="0070C0"/>
                </a:solidFill>
                <a:effectLst>
                  <a:outerShdw blurRad="38100" dist="38100" dir="2700000" algn="tl">
                    <a:srgbClr val="000000">
                      <a:alpha val="43137"/>
                    </a:srgbClr>
                  </a:outerShdw>
                </a:effectLst>
              </a:rPr>
              <a:t>Conséquence:</a:t>
            </a:r>
          </a:p>
          <a:p>
            <a:pPr marL="0" indent="0" algn="just">
              <a:buNone/>
            </a:pPr>
            <a:r>
              <a:rPr lang="fr-FR" dirty="0"/>
              <a:t>Parler de droit des patients, </a:t>
            </a:r>
            <a:r>
              <a:rPr lang="fr-FR" b="1" i="1" u="sng" dirty="0">
                <a:effectLst>
                  <a:outerShdw blurRad="38100" dist="38100" dir="2700000" algn="tl">
                    <a:srgbClr val="000000">
                      <a:alpha val="43137"/>
                    </a:srgbClr>
                  </a:outerShdw>
                </a:effectLst>
                <a:highlight>
                  <a:srgbClr val="FFFF00"/>
                </a:highlight>
              </a:rPr>
              <a:t>c'est parler de droits de l'homme</a:t>
            </a:r>
            <a:r>
              <a:rPr lang="fr-FR" b="1" i="1" u="sng" dirty="0"/>
              <a:t>.</a:t>
            </a:r>
          </a:p>
          <a:p>
            <a:pPr algn="just"/>
            <a:r>
              <a:rPr lang="fr-FR" b="1" dirty="0">
                <a:solidFill>
                  <a:srgbClr val="00B050"/>
                </a:solidFill>
                <a:effectLst>
                  <a:outerShdw blurRad="38100" dist="38100" dir="2700000" algn="tl">
                    <a:srgbClr val="000000">
                      <a:alpha val="43137"/>
                    </a:srgbClr>
                  </a:outerShdw>
                </a:effectLst>
              </a:rPr>
              <a:t>La liberté de mouvement </a:t>
            </a:r>
            <a:r>
              <a:rPr lang="fr-FR" dirty="0"/>
              <a:t>et </a:t>
            </a:r>
            <a:r>
              <a:rPr lang="fr-FR" b="1" dirty="0">
                <a:solidFill>
                  <a:srgbClr val="00B050"/>
                </a:solidFill>
              </a:rPr>
              <a:t>le respect de l'autonomie de la volonté</a:t>
            </a:r>
            <a:r>
              <a:rPr lang="fr-FR" dirty="0"/>
              <a:t>, garantis par la </a:t>
            </a:r>
            <a:r>
              <a:rPr lang="fr-FR" u="sng" dirty="0">
                <a:solidFill>
                  <a:srgbClr val="FF0000"/>
                </a:solidFill>
                <a:effectLst>
                  <a:outerShdw blurRad="38100" dist="38100" dir="2700000" algn="tl">
                    <a:srgbClr val="000000">
                      <a:alpha val="43137"/>
                    </a:srgbClr>
                  </a:outerShdw>
                </a:effectLst>
              </a:rPr>
              <a:t>déclaration universelle des droits de l'homme</a:t>
            </a:r>
            <a:r>
              <a:rPr lang="fr-FR" dirty="0"/>
              <a:t>, ont pour vocation de:</a:t>
            </a:r>
          </a:p>
          <a:p>
            <a:pPr algn="just">
              <a:buClr>
                <a:srgbClr val="00B0F0"/>
              </a:buClr>
              <a:buSzPct val="97000"/>
              <a:buFont typeface="Trebuchet MS" panose="020B0603020202020204" pitchFamily="34" charset="0"/>
              <a:buChar char="∆"/>
            </a:pPr>
            <a:r>
              <a:rPr lang="fr-FR" dirty="0"/>
              <a:t> </a:t>
            </a:r>
            <a:r>
              <a:rPr lang="fr-FR" b="1" u="sng" dirty="0">
                <a:effectLst>
                  <a:outerShdw blurRad="38100" dist="38100" dir="2700000" algn="tl">
                    <a:srgbClr val="000000">
                      <a:alpha val="43137"/>
                    </a:srgbClr>
                  </a:outerShdw>
                </a:effectLst>
                <a:highlight>
                  <a:srgbClr val="FFFF00"/>
                </a:highlight>
              </a:rPr>
              <a:t>défendre une personne que son état de santé peut parfois le réduire à la qualité de patient.</a:t>
            </a:r>
          </a:p>
        </p:txBody>
      </p:sp>
    </p:spTree>
    <p:extLst>
      <p:ext uri="{BB962C8B-B14F-4D97-AF65-F5344CB8AC3E}">
        <p14:creationId xmlns:p14="http://schemas.microsoft.com/office/powerpoint/2010/main" val="1515609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1E7CF5-7480-40BA-A771-D843791745AC}"/>
              </a:ext>
            </a:extLst>
          </p:cNvPr>
          <p:cNvSpPr>
            <a:spLocks noGrp="1"/>
          </p:cNvSpPr>
          <p:nvPr>
            <p:ph type="title"/>
          </p:nvPr>
        </p:nvSpPr>
        <p:spPr>
          <a:xfrm>
            <a:off x="1295402" y="982132"/>
            <a:ext cx="9601196" cy="403323"/>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F58CF482-7E07-4347-B4DB-204A5E86C749}"/>
              </a:ext>
            </a:extLst>
          </p:cNvPr>
          <p:cNvSpPr>
            <a:spLocks noGrp="1"/>
          </p:cNvSpPr>
          <p:nvPr>
            <p:ph idx="1"/>
          </p:nvPr>
        </p:nvSpPr>
        <p:spPr>
          <a:xfrm>
            <a:off x="1295401" y="1662544"/>
            <a:ext cx="9601196" cy="5084619"/>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Par ailleurs, ces dernières années, le Maroc a connu l'adoption d'une nouvelle</a:t>
            </a:r>
          </a:p>
          <a:p>
            <a:pPr algn="just"/>
            <a:r>
              <a:rPr lang="fr-FR" b="1" i="1" u="sng" dirty="0">
                <a:solidFill>
                  <a:schemeClr val="tx1"/>
                </a:solidFill>
                <a:effectLst>
                  <a:outerShdw blurRad="38100" dist="38100" dir="2700000" algn="tl">
                    <a:srgbClr val="000000">
                      <a:alpha val="43137"/>
                    </a:srgbClr>
                  </a:outerShdw>
                </a:effectLst>
                <a:highlight>
                  <a:srgbClr val="FFFF00"/>
                </a:highlight>
              </a:rPr>
              <a:t>Constitution en 2011  dans son article 31 la nouvelle constitution est </a:t>
            </a:r>
            <a:r>
              <a:rPr lang="fr-FR" b="1" i="1" u="sng" dirty="0">
                <a:solidFill>
                  <a:srgbClr val="00B050"/>
                </a:solidFill>
                <a:effectLst>
                  <a:outerShdw blurRad="38100" dist="38100" dir="2700000" algn="tl">
                    <a:srgbClr val="000000">
                      <a:alpha val="43137"/>
                    </a:srgbClr>
                  </a:outerShdw>
                </a:effectLst>
              </a:rPr>
              <a:t>à ce propos </a:t>
            </a:r>
            <a:r>
              <a:rPr lang="fr-FR" b="1" i="1" u="sng" dirty="0">
                <a:solidFill>
                  <a:srgbClr val="002060"/>
                </a:solidFill>
                <a:effectLst>
                  <a:outerShdw blurRad="38100" dist="38100" dir="2700000" algn="tl">
                    <a:srgbClr val="000000">
                      <a:alpha val="43137"/>
                    </a:srgbClr>
                  </a:outerShdw>
                </a:effectLst>
                <a:highlight>
                  <a:srgbClr val="00FFFF"/>
                </a:highlight>
              </a:rPr>
              <a:t>plus clair puisqu'il spécifie que:</a:t>
            </a:r>
          </a:p>
          <a:p>
            <a:pPr algn="just"/>
            <a:r>
              <a:rPr lang="fr-FR" b="1" i="1" dirty="0">
                <a:solidFill>
                  <a:schemeClr val="tx1"/>
                </a:solidFill>
                <a:effectLst>
                  <a:outerShdw blurRad="38100" dist="38100" dir="2700000" algn="tl">
                    <a:srgbClr val="000000">
                      <a:alpha val="43137"/>
                    </a:srgbClr>
                  </a:outerShdw>
                </a:effectLst>
              </a:rPr>
              <a:t> l'Etat, les établissements publics et les collectivités territoriales œuvrent à la mobilisation de tous les moyens à disposition pour </a:t>
            </a:r>
            <a:r>
              <a:rPr lang="fr-FR" b="1" i="1" dirty="0">
                <a:solidFill>
                  <a:schemeClr val="tx1"/>
                </a:solidFill>
                <a:effectLst>
                  <a:outerShdw blurRad="38100" dist="38100" dir="2700000" algn="tl">
                    <a:srgbClr val="000000">
                      <a:alpha val="43137"/>
                    </a:srgbClr>
                  </a:outerShdw>
                </a:effectLst>
                <a:highlight>
                  <a:srgbClr val="FFFF00"/>
                </a:highlight>
              </a:rPr>
              <a:t>faciliter l'égal accès des citoyennes et citoyens aux conditions leur permettant de jouir des droits </a:t>
            </a:r>
            <a:r>
              <a:rPr lang="fr-FR" b="1" i="1" dirty="0">
                <a:solidFill>
                  <a:schemeClr val="tx1"/>
                </a:solidFill>
                <a:effectLst>
                  <a:outerShdw blurRad="38100" dist="38100" dir="2700000" algn="tl">
                    <a:srgbClr val="000000">
                      <a:alpha val="43137"/>
                    </a:srgbClr>
                  </a:outerShdw>
                </a:effectLst>
              </a:rPr>
              <a:t>: aux soins, à la protection sociale, à la couverture médicale …</a:t>
            </a:r>
          </a:p>
          <a:p>
            <a:pPr algn="just"/>
            <a:r>
              <a:rPr lang="fr-FR" b="1" dirty="0">
                <a:solidFill>
                  <a:schemeClr val="tx1"/>
                </a:solidFill>
                <a:effectLst>
                  <a:outerShdw blurRad="38100" dist="38100" dir="2700000" algn="tl">
                    <a:srgbClr val="000000">
                      <a:alpha val="43137"/>
                    </a:srgbClr>
                  </a:outerShdw>
                </a:effectLst>
                <a:highlight>
                  <a:srgbClr val="00FFFF"/>
                </a:highlight>
              </a:rPr>
              <a:t>Quant </a:t>
            </a:r>
            <a:r>
              <a:rPr lang="fr-FR" b="1" dirty="0">
                <a:solidFill>
                  <a:srgbClr val="FF0000"/>
                </a:solidFill>
                <a:effectLst>
                  <a:outerShdw blurRad="38100" dist="38100" dir="2700000" algn="tl">
                    <a:srgbClr val="000000">
                      <a:alpha val="43137"/>
                    </a:srgbClr>
                  </a:outerShdw>
                </a:effectLst>
                <a:highlight>
                  <a:srgbClr val="00FFFF"/>
                </a:highlight>
              </a:rPr>
              <a:t>au lois reconnaissantes ce droit à la santé</a:t>
            </a:r>
            <a:r>
              <a:rPr lang="fr-FR" b="1" dirty="0">
                <a:solidFill>
                  <a:schemeClr val="tx1"/>
                </a:solidFill>
                <a:effectLst>
                  <a:outerShdw blurRad="38100" dist="38100" dir="2700000" algn="tl">
                    <a:srgbClr val="000000">
                      <a:alpha val="43137"/>
                    </a:srgbClr>
                  </a:outerShdw>
                </a:effectLst>
                <a:highlight>
                  <a:srgbClr val="00FFFF"/>
                </a:highlight>
              </a:rPr>
              <a:t>. Il s 'agit </a:t>
            </a:r>
            <a:r>
              <a:rPr lang="fr-FR" b="1" dirty="0">
                <a:solidFill>
                  <a:srgbClr val="FF0000"/>
                </a:solidFill>
                <a:effectLst>
                  <a:outerShdw blurRad="38100" dist="38100" dir="2700000" algn="tl">
                    <a:srgbClr val="000000">
                      <a:alpha val="43137"/>
                    </a:srgbClr>
                  </a:outerShdw>
                </a:effectLst>
                <a:highlight>
                  <a:srgbClr val="00FFFF"/>
                </a:highlight>
              </a:rPr>
              <a:t>de la loi 65-00 portant code de la</a:t>
            </a:r>
            <a:r>
              <a:rPr lang="fr-FR" b="1" dirty="0">
                <a:solidFill>
                  <a:srgbClr val="FF0000"/>
                </a:solidFill>
                <a:effectLst>
                  <a:outerShdw blurRad="38100" dist="38100" dir="2700000" algn="tl">
                    <a:srgbClr val="000000">
                      <a:alpha val="43137"/>
                    </a:srgbClr>
                  </a:outerShdw>
                </a:effectLst>
              </a:rPr>
              <a:t> couverture médicale de base</a:t>
            </a:r>
            <a:r>
              <a:rPr lang="fr-FR" b="1" dirty="0">
                <a:solidFill>
                  <a:schemeClr val="tx1"/>
                </a:solidFill>
                <a:effectLst>
                  <a:outerShdw blurRad="38100" dist="38100" dir="2700000" algn="tl">
                    <a:srgbClr val="000000">
                      <a:alpha val="43137"/>
                    </a:srgbClr>
                  </a:outerShdw>
                </a:effectLst>
              </a:rPr>
              <a:t>, qui affirme dans son préambule : </a:t>
            </a:r>
          </a:p>
          <a:p>
            <a:pPr algn="just"/>
            <a:r>
              <a:rPr lang="fr-FR" b="1" dirty="0">
                <a:solidFill>
                  <a:schemeClr val="tx1"/>
                </a:solidFill>
                <a:effectLst>
                  <a:outerShdw blurRad="38100" dist="38100" dir="2700000" algn="tl">
                    <a:srgbClr val="000000">
                      <a:alpha val="43137"/>
                    </a:srgbClr>
                  </a:outerShdw>
                </a:effectLst>
              </a:rPr>
              <a:t>« ...la protection de la santé implique pour l'Etat , </a:t>
            </a:r>
            <a:r>
              <a:rPr lang="fr-FR" b="1" dirty="0">
                <a:solidFill>
                  <a:schemeClr val="tx1"/>
                </a:solidFill>
                <a:effectLst>
                  <a:outerShdw blurRad="38100" dist="38100" dir="2700000" algn="tl">
                    <a:srgbClr val="000000">
                      <a:alpha val="43137"/>
                    </a:srgbClr>
                  </a:outerShdw>
                </a:effectLst>
                <a:highlight>
                  <a:srgbClr val="FFFF00"/>
                </a:highlight>
              </a:rPr>
              <a:t>l'engagement d'assurer gratuitement les prestations de santé préventive à l'ensemble des citoyens </a:t>
            </a:r>
            <a:r>
              <a:rPr lang="fr-FR" b="1" dirty="0">
                <a:solidFill>
                  <a:schemeClr val="tx1"/>
                </a:solidFill>
                <a:effectLst>
                  <a:outerShdw blurRad="38100" dist="38100" dir="2700000" algn="tl">
                    <a:srgbClr val="000000">
                      <a:alpha val="43137"/>
                    </a:srgbClr>
                  </a:outerShdw>
                </a:effectLst>
              </a:rPr>
              <a:t>à titre </a:t>
            </a:r>
            <a:r>
              <a:rPr lang="fr-FR" b="1" dirty="0">
                <a:solidFill>
                  <a:schemeClr val="tx1"/>
                </a:solidFill>
                <a:effectLst>
                  <a:outerShdw blurRad="38100" dist="38100" dir="2700000" algn="tl">
                    <a:srgbClr val="000000">
                      <a:alpha val="43137"/>
                    </a:srgbClr>
                  </a:outerShdw>
                </a:effectLst>
                <a:highlight>
                  <a:srgbClr val="FFFF00"/>
                </a:highlight>
              </a:rPr>
              <a:t>individuel et collectif</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l'organisation d'une offre de soins de qualité répartie harmonieusement sur le territoire</a:t>
            </a:r>
            <a:r>
              <a:rPr lang="fr-FR" b="1" dirty="0">
                <a:solidFill>
                  <a:schemeClr val="tx1"/>
                </a:solidFill>
                <a:effectLst>
                  <a:outerShdw blurRad="38100" dist="38100" dir="2700000" algn="tl">
                    <a:srgbClr val="000000">
                      <a:alpha val="43137"/>
                    </a:srgbClr>
                  </a:outerShdw>
                </a:effectLst>
              </a:rPr>
              <a:t> ...afin de concrétiser l'engagement de l'Etat ,qui consacre </a:t>
            </a:r>
            <a:r>
              <a:rPr lang="fr-FR" b="1" dirty="0">
                <a:solidFill>
                  <a:schemeClr val="tx1"/>
                </a:solidFill>
                <a:effectLst>
                  <a:outerShdw blurRad="38100" dist="38100" dir="2700000" algn="tl">
                    <a:srgbClr val="000000">
                      <a:alpha val="43137"/>
                    </a:srgbClr>
                  </a:outerShdw>
                </a:effectLst>
                <a:highlight>
                  <a:srgbClr val="FFFF00"/>
                </a:highlight>
              </a:rPr>
              <a:t>le principe du droit à la santé </a:t>
            </a:r>
            <a:r>
              <a:rPr lang="fr-FR" b="1" dirty="0">
                <a:solidFill>
                  <a:schemeClr val="tx1"/>
                </a:solidFill>
                <a:effectLst>
                  <a:outerShdw blurRad="38100" dist="38100" dir="2700000" algn="tl">
                    <a:srgbClr val="000000">
                      <a:alpha val="43137"/>
                    </a:srgbClr>
                  </a:outerShdw>
                </a:effectLst>
              </a:rPr>
              <a:t>tel que prévu par les conventions internationales, la présente loi constitue le parachèvement de l'expérience du Maroc en matière de couverture médicale . »</a:t>
            </a:r>
          </a:p>
          <a:p>
            <a:pPr marL="0" indent="0">
              <a:buNone/>
            </a:pPr>
            <a:endParaRPr lang="fr-FR" dirty="0"/>
          </a:p>
        </p:txBody>
      </p:sp>
    </p:spTree>
    <p:extLst>
      <p:ext uri="{BB962C8B-B14F-4D97-AF65-F5344CB8AC3E}">
        <p14:creationId xmlns:p14="http://schemas.microsoft.com/office/powerpoint/2010/main" val="2584792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E1ED72-864F-4C24-82E3-B58C2B0A876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424281D-718F-44BD-9A71-EB084C3AA313}"/>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En outre, </a:t>
            </a:r>
            <a:r>
              <a:rPr lang="fr-FR" b="1" dirty="0">
                <a:solidFill>
                  <a:schemeClr val="tx1"/>
                </a:solidFill>
                <a:effectLst>
                  <a:outerShdw blurRad="38100" dist="38100" dir="2700000" algn="tl">
                    <a:srgbClr val="000000">
                      <a:alpha val="43137"/>
                    </a:srgbClr>
                  </a:outerShdw>
                </a:effectLst>
                <a:highlight>
                  <a:srgbClr val="FFFF00"/>
                </a:highlight>
              </a:rPr>
              <a:t>l'intérêt accordé par le Maroc au droit à la santé est illustré par le mot d'ordre mobilisateur et fédérateur lancé par le premier ministre EL FASSI au colloque national sur la stratégie de la santé 2008-2012</a:t>
            </a:r>
            <a:r>
              <a:rPr lang="fr-FR" b="1" dirty="0">
                <a:solidFill>
                  <a:schemeClr val="tx1"/>
                </a:solidFill>
                <a:effectLst>
                  <a:outerShdw blurRad="38100" dist="38100" dir="2700000" algn="tl">
                    <a:srgbClr val="000000">
                      <a:alpha val="43137"/>
                    </a:srgbClr>
                  </a:outerShdw>
                </a:effectLst>
              </a:rPr>
              <a:t>, en ces termes : </a:t>
            </a:r>
          </a:p>
          <a:p>
            <a:pPr algn="just"/>
            <a:r>
              <a:rPr lang="fr-FR" b="1" dirty="0">
                <a:solidFill>
                  <a:schemeClr val="tx1"/>
                </a:solidFill>
                <a:effectLst>
                  <a:outerShdw blurRad="38100" dist="38100" dir="2700000" algn="tl">
                    <a:srgbClr val="000000">
                      <a:alpha val="43137"/>
                    </a:srgbClr>
                  </a:outerShdw>
                </a:effectLst>
              </a:rPr>
              <a:t>« Il ne saurait y avoir de stratégie efficiente, </a:t>
            </a:r>
            <a:r>
              <a:rPr lang="fr-FR" b="1" dirty="0">
                <a:solidFill>
                  <a:schemeClr val="tx1"/>
                </a:solidFill>
                <a:effectLst>
                  <a:outerShdw blurRad="38100" dist="38100" dir="2700000" algn="tl">
                    <a:srgbClr val="000000">
                      <a:alpha val="43137"/>
                    </a:srgbClr>
                  </a:outerShdw>
                </a:effectLst>
                <a:highlight>
                  <a:srgbClr val="00FFFF"/>
                </a:highlight>
              </a:rPr>
              <a:t>sans le plein exercice du droit à la santé pour tous </a:t>
            </a:r>
            <a:r>
              <a:rPr lang="fr-FR" b="1" dirty="0">
                <a:solidFill>
                  <a:schemeClr val="tx1"/>
                </a:solidFill>
                <a:effectLst>
                  <a:outerShdw blurRad="38100" dist="38100" dir="2700000" algn="tl">
                    <a:srgbClr val="000000">
                      <a:alpha val="43137"/>
                    </a:srgbClr>
                  </a:outerShdw>
                </a:effectLst>
              </a:rPr>
              <a:t>et </a:t>
            </a:r>
            <a:r>
              <a:rPr lang="fr-FR" b="1" dirty="0">
                <a:solidFill>
                  <a:schemeClr val="tx1"/>
                </a:solidFill>
                <a:effectLst>
                  <a:outerShdw blurRad="38100" dist="38100" dir="2700000" algn="tl">
                    <a:srgbClr val="000000">
                      <a:alpha val="43137"/>
                    </a:srgbClr>
                  </a:outerShdw>
                </a:effectLst>
                <a:highlight>
                  <a:srgbClr val="00FFFF"/>
                </a:highlight>
              </a:rPr>
              <a:t>il ne saurait y avoir d'application de ce principe universel sans une mobilisation tous azimuts de tous les acteurs et partenaires publics, privés et associatifs</a:t>
            </a:r>
            <a:r>
              <a:rPr lang="fr-FR" b="1" dirty="0">
                <a:solidFill>
                  <a:schemeClr val="tx1"/>
                </a:solidFill>
                <a:effectLst>
                  <a:outerShdw blurRad="38100" dist="38100" dir="2700000" algn="tl">
                    <a:srgbClr val="000000">
                      <a:alpha val="43137"/>
                    </a:srgbClr>
                  </a:outerShdw>
                </a:effectLst>
              </a:rPr>
              <a:t>, pour traduire les politiques dans les faits. »</a:t>
            </a:r>
          </a:p>
          <a:p>
            <a:endParaRPr lang="fr-FR" dirty="0"/>
          </a:p>
        </p:txBody>
      </p:sp>
    </p:spTree>
    <p:extLst>
      <p:ext uri="{BB962C8B-B14F-4D97-AF65-F5344CB8AC3E}">
        <p14:creationId xmlns:p14="http://schemas.microsoft.com/office/powerpoint/2010/main" val="3715692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6753E-8A12-4201-A86A-598A23F28B08}"/>
              </a:ext>
            </a:extLst>
          </p:cNvPr>
          <p:cNvSpPr>
            <a:spLocks noGrp="1"/>
          </p:cNvSpPr>
          <p:nvPr>
            <p:ph type="title"/>
          </p:nvPr>
        </p:nvSpPr>
        <p:spPr/>
        <p:txBody>
          <a:bodyPr>
            <a:normAutofit/>
          </a:bodyPr>
          <a:lstStyle/>
          <a:p>
            <a:r>
              <a:rPr lang="fr-FR" b="1" dirty="0">
                <a:solidFill>
                  <a:srgbClr val="00B050"/>
                </a:solidFill>
                <a:effectLst>
                  <a:outerShdw blurRad="38100" dist="38100" dir="2700000" algn="tl">
                    <a:srgbClr val="000000">
                      <a:alpha val="43137"/>
                    </a:srgbClr>
                  </a:outerShdw>
                </a:effectLst>
              </a:rPr>
              <a:t>Sous -Section 2 : L'accès libre et équitable du patient aux soins.</a:t>
            </a:r>
          </a:p>
        </p:txBody>
      </p:sp>
      <p:sp>
        <p:nvSpPr>
          <p:cNvPr id="3" name="Espace réservé du contenu 2">
            <a:extLst>
              <a:ext uri="{FF2B5EF4-FFF2-40B4-BE49-F238E27FC236}">
                <a16:creationId xmlns:a16="http://schemas.microsoft.com/office/drawing/2014/main" id="{5BEECAD4-4AA3-4A24-AD50-9940906B218F}"/>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Selon </a:t>
            </a:r>
            <a:r>
              <a:rPr lang="fr-FR" b="1" dirty="0">
                <a:solidFill>
                  <a:schemeClr val="tx1"/>
                </a:solidFill>
                <a:effectLst>
                  <a:outerShdw blurRad="38100" dist="38100" dir="2700000" algn="tl">
                    <a:srgbClr val="000000">
                      <a:alpha val="43137"/>
                    </a:srgbClr>
                  </a:outerShdw>
                </a:effectLst>
                <a:highlight>
                  <a:srgbClr val="00FFFF"/>
                </a:highlight>
              </a:rPr>
              <a:t>l'OMS,</a:t>
            </a:r>
            <a:r>
              <a:rPr lang="fr-FR" b="1" dirty="0">
                <a:solidFill>
                  <a:schemeClr val="tx1"/>
                </a:solidFill>
                <a:effectLst>
                  <a:outerShdw blurRad="38100" dist="38100" dir="2700000" algn="tl">
                    <a:srgbClr val="000000">
                      <a:alpha val="43137"/>
                    </a:srgbClr>
                  </a:outerShdw>
                </a:effectLst>
              </a:rPr>
              <a:t> le </a:t>
            </a:r>
            <a:r>
              <a:rPr lang="fr-FR" b="1" dirty="0">
                <a:solidFill>
                  <a:srgbClr val="0070C0"/>
                </a:solidFill>
                <a:effectLst>
                  <a:outerShdw blurRad="38100" dist="38100" dir="2700000" algn="tl">
                    <a:srgbClr val="000000">
                      <a:alpha val="43137"/>
                    </a:srgbClr>
                  </a:outerShdw>
                </a:effectLst>
              </a:rPr>
              <a:t>droit de toutes les personnes à la santé, y compris l'accès à des services et à des soins essentiels de qualité est primordial</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Chaque personne </a:t>
            </a:r>
            <a:r>
              <a:rPr lang="fr-FR" b="1" dirty="0">
                <a:solidFill>
                  <a:srgbClr val="0070C0"/>
                </a:solidFill>
                <a:effectLst>
                  <a:outerShdw blurRad="38100" dist="38100" dir="2700000" algn="tl">
                    <a:srgbClr val="000000">
                      <a:alpha val="43137"/>
                    </a:srgbClr>
                  </a:outerShdw>
                </a:effectLst>
              </a:rPr>
              <a:t>doit avoir accès (sur les plans physique, financier...) </a:t>
            </a:r>
            <a:r>
              <a:rPr lang="fr-FR" b="1" dirty="0">
                <a:solidFill>
                  <a:schemeClr val="tx1"/>
                </a:solidFill>
                <a:effectLst>
                  <a:outerShdw blurRad="38100" dist="38100" dir="2700000" algn="tl">
                    <a:srgbClr val="000000">
                      <a:alpha val="43137"/>
                    </a:srgbClr>
                  </a:outerShdw>
                </a:effectLst>
              </a:rPr>
              <a:t>à un ensemble </a:t>
            </a:r>
            <a:r>
              <a:rPr lang="fr-FR" b="1" dirty="0">
                <a:solidFill>
                  <a:srgbClr val="0070C0"/>
                </a:solidFill>
                <a:effectLst>
                  <a:outerShdw blurRad="38100" dist="38100" dir="2700000" algn="tl">
                    <a:srgbClr val="000000">
                      <a:alpha val="43137"/>
                    </a:srgbClr>
                  </a:outerShdw>
                </a:effectLst>
              </a:rPr>
              <a:t>déterminé de services et de soins de santé de qualité acceptable.</a:t>
            </a:r>
          </a:p>
        </p:txBody>
      </p:sp>
    </p:spTree>
    <p:extLst>
      <p:ext uri="{BB962C8B-B14F-4D97-AF65-F5344CB8AC3E}">
        <p14:creationId xmlns:p14="http://schemas.microsoft.com/office/powerpoint/2010/main" val="2262590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736BF-8BBE-4B1C-887C-C937AA27A2A4}"/>
              </a:ext>
            </a:extLst>
          </p:cNvPr>
          <p:cNvSpPr>
            <a:spLocks noGrp="1"/>
          </p:cNvSpPr>
          <p:nvPr>
            <p:ph type="title"/>
          </p:nvPr>
        </p:nvSpPr>
        <p:spPr/>
        <p:txBody>
          <a:bodyPr/>
          <a:lstStyle/>
          <a:p>
            <a:r>
              <a:rPr lang="fr-FR" b="1" dirty="0">
                <a:solidFill>
                  <a:srgbClr val="7030A0"/>
                </a:solidFill>
                <a:effectLst>
                  <a:outerShdw blurRad="38100" dist="38100" dir="2700000" algn="tl">
                    <a:srgbClr val="000000">
                      <a:alpha val="43137"/>
                    </a:srgbClr>
                  </a:outerShdw>
                </a:effectLst>
              </a:rPr>
              <a:t>Paragraphe1 : le droit aux soins</a:t>
            </a:r>
          </a:p>
        </p:txBody>
      </p:sp>
      <p:sp>
        <p:nvSpPr>
          <p:cNvPr id="3" name="Espace réservé du contenu 2">
            <a:extLst>
              <a:ext uri="{FF2B5EF4-FFF2-40B4-BE49-F238E27FC236}">
                <a16:creationId xmlns:a16="http://schemas.microsoft.com/office/drawing/2014/main" id="{399E929F-F688-43E6-A154-6F0A8B663F2D}"/>
              </a:ext>
            </a:extLst>
          </p:cNvPr>
          <p:cNvSpPr>
            <a:spLocks noGrp="1"/>
          </p:cNvSpPr>
          <p:nvPr>
            <p:ph idx="1"/>
          </p:nvPr>
        </p:nvSpPr>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Par nature:</a:t>
            </a:r>
          </a:p>
          <a:p>
            <a:pPr algn="just"/>
            <a:r>
              <a:rPr lang="fr-FR" dirty="0">
                <a:solidFill>
                  <a:schemeClr val="tx1"/>
                </a:solidFill>
                <a:highlight>
                  <a:srgbClr val="00FFFF"/>
                </a:highlight>
              </a:rPr>
              <a:t>le droit aux soins recouvre pour tout patient  </a:t>
            </a:r>
            <a:r>
              <a:rPr lang="fr-FR" dirty="0">
                <a:solidFill>
                  <a:schemeClr val="tx1"/>
                </a:solidFill>
              </a:rPr>
              <a:t>la </a:t>
            </a:r>
            <a:r>
              <a:rPr lang="fr-FR" b="1" dirty="0">
                <a:solidFill>
                  <a:srgbClr val="C00000"/>
                </a:solidFill>
                <a:effectLst>
                  <a:outerShdw blurRad="38100" dist="38100" dir="2700000" algn="tl">
                    <a:srgbClr val="000000">
                      <a:alpha val="43137"/>
                    </a:srgbClr>
                  </a:outerShdw>
                </a:effectLst>
              </a:rPr>
              <a:t>capacité d'obtenir les soins que son état nécessite, </a:t>
            </a:r>
          </a:p>
          <a:p>
            <a:pPr algn="just"/>
            <a:r>
              <a:rPr lang="fr-FR" dirty="0">
                <a:solidFill>
                  <a:schemeClr val="tx1"/>
                </a:solidFill>
              </a:rPr>
              <a:t>tout en incluant </a:t>
            </a:r>
            <a:r>
              <a:rPr lang="fr-FR" b="1" u="sng" dirty="0">
                <a:solidFill>
                  <a:srgbClr val="C00000"/>
                </a:solidFill>
                <a:effectLst>
                  <a:outerShdw blurRad="38100" dist="38100" dir="2700000" algn="tl">
                    <a:srgbClr val="000000">
                      <a:alpha val="43137"/>
                    </a:srgbClr>
                  </a:outerShdw>
                </a:effectLst>
              </a:rPr>
              <a:t>l'égalité d'accès au service public et l'obligation générale d' assistance due à toute personne en péril.</a:t>
            </a:r>
          </a:p>
          <a:p>
            <a:pPr algn="just"/>
            <a:r>
              <a:rPr lang="fr-FR" b="1" dirty="0">
                <a:solidFill>
                  <a:schemeClr val="tx1"/>
                </a:solidFill>
                <a:effectLst>
                  <a:outerShdw blurRad="38100" dist="38100" dir="2700000" algn="tl">
                    <a:srgbClr val="000000">
                      <a:alpha val="43137"/>
                    </a:srgbClr>
                  </a:outerShdw>
                </a:effectLst>
              </a:rPr>
              <a:t>Autrement dit:</a:t>
            </a:r>
          </a:p>
          <a:p>
            <a:pPr algn="just"/>
            <a:r>
              <a:rPr lang="fr-FR" dirty="0">
                <a:solidFill>
                  <a:schemeClr val="tx1"/>
                </a:solidFill>
              </a:rPr>
              <a:t>ce </a:t>
            </a:r>
            <a:r>
              <a:rPr lang="fr-FR" i="1" dirty="0">
                <a:solidFill>
                  <a:srgbClr val="C00000"/>
                </a:solidFill>
                <a:effectLst>
                  <a:outerShdw blurRad="38100" dist="38100" dir="2700000" algn="tl">
                    <a:srgbClr val="000000">
                      <a:alpha val="43137"/>
                    </a:srgbClr>
                  </a:outerShdw>
                </a:effectLst>
              </a:rPr>
              <a:t>droit signifie que </a:t>
            </a:r>
            <a:r>
              <a:rPr lang="fr-FR" i="1" dirty="0">
                <a:solidFill>
                  <a:srgbClr val="C00000"/>
                </a:solidFill>
                <a:effectLst>
                  <a:outerShdw blurRad="38100" dist="38100" dir="2700000" algn="tl">
                    <a:srgbClr val="000000">
                      <a:alpha val="43137"/>
                    </a:srgbClr>
                  </a:outerShdw>
                </a:effectLst>
                <a:highlight>
                  <a:srgbClr val="FFFF00"/>
                </a:highlight>
              </a:rPr>
              <a:t>tout patient malade bénéficiera des soins qui lui sont nécessaires, sans autre considération de sa pathologie ou son handicap</a:t>
            </a:r>
            <a:r>
              <a:rPr lang="fr-FR" dirty="0">
                <a:solidFill>
                  <a:schemeClr val="tx1"/>
                </a:solidFill>
              </a:rPr>
              <a:t>. </a:t>
            </a:r>
          </a:p>
          <a:p>
            <a:pPr algn="just"/>
            <a:r>
              <a:rPr lang="fr-FR" dirty="0">
                <a:solidFill>
                  <a:schemeClr val="tx1"/>
                </a:solidFill>
              </a:rPr>
              <a:t>En outre, </a:t>
            </a:r>
            <a:r>
              <a:rPr lang="fr-FR" b="1" dirty="0">
                <a:solidFill>
                  <a:srgbClr val="C00000"/>
                </a:solidFill>
                <a:effectLst>
                  <a:outerShdw blurRad="38100" dist="38100" dir="2700000" algn="tl">
                    <a:srgbClr val="000000">
                      <a:alpha val="43137"/>
                    </a:srgbClr>
                  </a:outerShdw>
                </a:effectLst>
              </a:rPr>
              <a:t>le droit aux soins suppose à la fois la compétence des professionnels qui les dispensent et la capacité technique de l'établissement </a:t>
            </a:r>
            <a:r>
              <a:rPr lang="fr-FR" dirty="0">
                <a:solidFill>
                  <a:schemeClr val="tx1"/>
                </a:solidFill>
              </a:rPr>
              <a:t>au sein duquel ils sont donnés. Il s'agit, en effet, </a:t>
            </a:r>
            <a:r>
              <a:rPr lang="fr-FR" dirty="0">
                <a:solidFill>
                  <a:schemeClr val="tx1"/>
                </a:solidFill>
                <a:highlight>
                  <a:srgbClr val="00FFFF"/>
                </a:highlight>
              </a:rPr>
              <a:t>de donner des soins attentifs et conformes aux données de la science.</a:t>
            </a:r>
          </a:p>
        </p:txBody>
      </p:sp>
    </p:spTree>
    <p:extLst>
      <p:ext uri="{BB962C8B-B14F-4D97-AF65-F5344CB8AC3E}">
        <p14:creationId xmlns:p14="http://schemas.microsoft.com/office/powerpoint/2010/main" val="3159947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48B80-645F-4FC5-91A0-0775998A872D}"/>
              </a:ext>
            </a:extLst>
          </p:cNvPr>
          <p:cNvSpPr>
            <a:spLocks noGrp="1"/>
          </p:cNvSpPr>
          <p:nvPr>
            <p:ph type="title"/>
          </p:nvPr>
        </p:nvSpPr>
        <p:spPr/>
        <p:txBody>
          <a:bodyPr>
            <a:normAutofit/>
          </a:bodyPr>
          <a:lstStyle/>
          <a:p>
            <a:r>
              <a:rPr lang="fr-FR" b="1" dirty="0">
                <a:solidFill>
                  <a:srgbClr val="002060"/>
                </a:solidFill>
                <a:effectLst>
                  <a:outerShdw blurRad="38100" dist="38100" dir="2700000" algn="tl">
                    <a:srgbClr val="000000">
                      <a:alpha val="43137"/>
                    </a:srgbClr>
                  </a:outerShdw>
                </a:effectLst>
              </a:rPr>
              <a:t>Sous- paragraphe1 : Les principes juridiques entourant l'accès aux soins.</a:t>
            </a:r>
          </a:p>
        </p:txBody>
      </p:sp>
      <p:sp>
        <p:nvSpPr>
          <p:cNvPr id="3" name="Espace réservé du contenu 2">
            <a:extLst>
              <a:ext uri="{FF2B5EF4-FFF2-40B4-BE49-F238E27FC236}">
                <a16:creationId xmlns:a16="http://schemas.microsoft.com/office/drawing/2014/main" id="{15E2F37F-855E-4DB5-A353-4341E7B7B568}"/>
              </a:ext>
            </a:extLst>
          </p:cNvPr>
          <p:cNvSpPr>
            <a:spLocks noGrp="1"/>
          </p:cNvSpPr>
          <p:nvPr>
            <p:ph idx="1"/>
          </p:nvPr>
        </p:nvSpPr>
        <p:spPr/>
        <p:txBody>
          <a:bodyPr/>
          <a:lstStyle/>
          <a:p>
            <a:r>
              <a:rPr lang="fr-FR" dirty="0">
                <a:solidFill>
                  <a:schemeClr val="tx1"/>
                </a:solidFill>
              </a:rPr>
              <a:t>Les principes entourant </a:t>
            </a:r>
            <a:r>
              <a:rPr lang="fr-FR" b="1" dirty="0">
                <a:solidFill>
                  <a:srgbClr val="C00000"/>
                </a:solidFill>
                <a:effectLst>
                  <a:outerShdw blurRad="38100" dist="38100" dir="2700000" algn="tl">
                    <a:srgbClr val="000000">
                      <a:alpha val="43137"/>
                    </a:srgbClr>
                  </a:outerShdw>
                </a:effectLst>
              </a:rPr>
              <a:t>l'accès aux soins sont la non discrimination (A</a:t>
            </a:r>
            <a:r>
              <a:rPr lang="fr-FR" dirty="0">
                <a:solidFill>
                  <a:schemeClr val="tx1"/>
                </a:solidFill>
              </a:rPr>
              <a:t>), le </a:t>
            </a:r>
            <a:r>
              <a:rPr lang="fr-FR" b="1" dirty="0">
                <a:solidFill>
                  <a:srgbClr val="C00000"/>
                </a:solidFill>
                <a:effectLst>
                  <a:outerShdw blurRad="38100" dist="38100" dir="2700000" algn="tl">
                    <a:srgbClr val="000000">
                      <a:alpha val="43137"/>
                    </a:srgbClr>
                  </a:outerShdw>
                </a:effectLst>
              </a:rPr>
              <a:t>respect de la dignité des patients (B), </a:t>
            </a:r>
            <a:r>
              <a:rPr lang="fr-FR" dirty="0">
                <a:solidFill>
                  <a:schemeClr val="tx1"/>
                </a:solidFill>
              </a:rPr>
              <a:t>ensuite </a:t>
            </a:r>
            <a:r>
              <a:rPr lang="fr-FR" b="1" dirty="0">
                <a:solidFill>
                  <a:srgbClr val="C00000"/>
                </a:solidFill>
                <a:effectLst>
                  <a:outerShdw blurRad="38100" dist="38100" dir="2700000" algn="tl">
                    <a:srgbClr val="000000">
                      <a:alpha val="43137"/>
                    </a:srgbClr>
                  </a:outerShdw>
                </a:effectLst>
              </a:rPr>
              <a:t>l'assurance maladie en tant que facteur essentiel d'accès aux soins(C)</a:t>
            </a:r>
          </a:p>
        </p:txBody>
      </p:sp>
    </p:spTree>
    <p:extLst>
      <p:ext uri="{BB962C8B-B14F-4D97-AF65-F5344CB8AC3E}">
        <p14:creationId xmlns:p14="http://schemas.microsoft.com/office/powerpoint/2010/main" val="580364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30554B-D3CF-4ED4-9F21-67BD5D79966F}"/>
              </a:ext>
            </a:extLst>
          </p:cNvPr>
          <p:cNvSpPr>
            <a:spLocks noGrp="1"/>
          </p:cNvSpPr>
          <p:nvPr>
            <p:ph type="title"/>
          </p:nvPr>
        </p:nvSpPr>
        <p:spPr>
          <a:xfrm>
            <a:off x="995988" y="568036"/>
            <a:ext cx="8596668" cy="845128"/>
          </a:xfrm>
        </p:spPr>
        <p:txBody>
          <a:bodyPr>
            <a:normAutofit/>
          </a:bodyPr>
          <a:lstStyle/>
          <a:p>
            <a:r>
              <a:rPr lang="fr-FR" sz="2400" b="1" dirty="0" err="1">
                <a:solidFill>
                  <a:srgbClr val="002060"/>
                </a:solidFill>
                <a:effectLst>
                  <a:outerShdw blurRad="38100" dist="38100" dir="2700000" algn="tl">
                    <a:srgbClr val="000000">
                      <a:alpha val="43137"/>
                    </a:srgbClr>
                  </a:outerShdw>
                </a:effectLst>
              </a:rPr>
              <a:t>A-la</a:t>
            </a:r>
            <a:r>
              <a:rPr lang="fr-FR" sz="2400" b="1" dirty="0">
                <a:solidFill>
                  <a:srgbClr val="002060"/>
                </a:solidFill>
                <a:effectLst>
                  <a:outerShdw blurRad="38100" dist="38100" dir="2700000" algn="tl">
                    <a:srgbClr val="000000">
                      <a:alpha val="43137"/>
                    </a:srgbClr>
                  </a:outerShdw>
                </a:effectLst>
              </a:rPr>
              <a:t> consécration du principe de non discrimination.</a:t>
            </a:r>
          </a:p>
        </p:txBody>
      </p:sp>
      <p:sp>
        <p:nvSpPr>
          <p:cNvPr id="3" name="Espace réservé du contenu 2">
            <a:extLst>
              <a:ext uri="{FF2B5EF4-FFF2-40B4-BE49-F238E27FC236}">
                <a16:creationId xmlns:a16="http://schemas.microsoft.com/office/drawing/2014/main" id="{B560943F-0420-419F-9714-43A342FD662E}"/>
              </a:ext>
            </a:extLst>
          </p:cNvPr>
          <p:cNvSpPr>
            <a:spLocks noGrp="1"/>
          </p:cNvSpPr>
          <p:nvPr>
            <p:ph idx="1"/>
          </p:nvPr>
        </p:nvSpPr>
        <p:spPr>
          <a:xfrm>
            <a:off x="677334" y="1413164"/>
            <a:ext cx="8596668" cy="5320145"/>
          </a:xfrm>
        </p:spPr>
        <p:txBody>
          <a:bodyPr>
            <a:normAutofit/>
          </a:bodyPr>
          <a:lstStyle/>
          <a:p>
            <a:pPr algn="just"/>
            <a:r>
              <a:rPr lang="fr-FR" dirty="0">
                <a:solidFill>
                  <a:schemeClr val="tx1"/>
                </a:solidFill>
                <a:highlight>
                  <a:srgbClr val="FFFF00"/>
                </a:highlight>
              </a:rPr>
              <a:t>Le principe d'égalité </a:t>
            </a:r>
            <a:r>
              <a:rPr lang="fr-FR" dirty="0">
                <a:solidFill>
                  <a:schemeClr val="tx1"/>
                </a:solidFill>
              </a:rPr>
              <a:t>aux soins sans discrimination se </a:t>
            </a:r>
            <a:r>
              <a:rPr lang="fr-FR" dirty="0">
                <a:solidFill>
                  <a:schemeClr val="tx1"/>
                </a:solidFill>
                <a:highlight>
                  <a:srgbClr val="FFFF00"/>
                </a:highlight>
              </a:rPr>
              <a:t>trouve affirmé par la loi 65-00 portant code de la couverture médicale</a:t>
            </a:r>
            <a:r>
              <a:rPr lang="fr-FR" dirty="0">
                <a:solidFill>
                  <a:schemeClr val="tx1"/>
                </a:solidFill>
              </a:rPr>
              <a:t>. </a:t>
            </a:r>
          </a:p>
          <a:p>
            <a:pPr algn="just"/>
            <a:r>
              <a:rPr lang="fr-FR" dirty="0">
                <a:solidFill>
                  <a:schemeClr val="tx1"/>
                </a:solidFill>
              </a:rPr>
              <a:t>Conformément au préambule de ladite loi </a:t>
            </a:r>
            <a:r>
              <a:rPr lang="fr-FR" dirty="0">
                <a:solidFill>
                  <a:schemeClr val="accent5">
                    <a:lumMod val="75000"/>
                  </a:schemeClr>
                </a:solidFill>
              </a:rPr>
              <a:t>: «</a:t>
            </a:r>
            <a:r>
              <a:rPr lang="fr-FR" dirty="0">
                <a:solidFill>
                  <a:srgbClr val="C00000"/>
                </a:solidFill>
              </a:rPr>
              <a:t>l'une des priorités de l'Etat en matière de santé est d'assurer à toute la population l'égalité et l'équité dans l'accès aux soins. Cette priorité fait l'objet d'un consensus national qui s'inscrit dans la mouvance internationale car elle représente un instrument efficace de justice sociale et de lutte contre les inégalités».</a:t>
            </a:r>
          </a:p>
          <a:p>
            <a:pPr algn="just"/>
            <a:r>
              <a:rPr lang="fr-FR" dirty="0">
                <a:solidFill>
                  <a:schemeClr val="tx1"/>
                </a:solidFill>
              </a:rPr>
              <a:t>En outre</a:t>
            </a:r>
            <a:r>
              <a:rPr lang="fr-FR" dirty="0">
                <a:solidFill>
                  <a:srgbClr val="00B0F0"/>
                </a:solidFill>
              </a:rPr>
              <a:t>, l'article premier de la même loi ajoute </a:t>
            </a:r>
            <a:r>
              <a:rPr lang="fr-FR" dirty="0">
                <a:solidFill>
                  <a:schemeClr val="tx1"/>
                </a:solidFill>
              </a:rPr>
              <a:t>: </a:t>
            </a:r>
            <a:r>
              <a:rPr lang="fr-FR" b="1" dirty="0">
                <a:solidFill>
                  <a:srgbClr val="FF0000"/>
                </a:solidFill>
                <a:effectLst>
                  <a:outerShdw blurRad="38100" dist="38100" dir="2700000" algn="tl">
                    <a:srgbClr val="000000">
                      <a:alpha val="43137"/>
                    </a:srgbClr>
                  </a:outerShdw>
                </a:effectLst>
              </a:rPr>
              <a:t>« le financement des prestations de soins de santé </a:t>
            </a:r>
            <a:r>
              <a:rPr lang="fr-FR" b="1" dirty="0">
                <a:solidFill>
                  <a:srgbClr val="00B050"/>
                </a:solidFill>
                <a:effectLst>
                  <a:outerShdw blurRad="38100" dist="38100" dir="2700000" algn="tl">
                    <a:srgbClr val="000000">
                      <a:alpha val="43137"/>
                    </a:srgbClr>
                  </a:outerShdw>
                </a:effectLst>
              </a:rPr>
              <a:t>est fondé sur les principes de la solidarité et de l'équité, afin de garantir à l'ensemble de la population du Royaume l'accès aux dites prestations..</a:t>
            </a:r>
            <a:r>
              <a:rPr lang="fr-FR" b="1" dirty="0">
                <a:solidFill>
                  <a:srgbClr val="FF0000"/>
                </a:solidFill>
                <a:effectLst>
                  <a:outerShdw blurRad="38100" dist="38100" dir="2700000" algn="tl">
                    <a:srgbClr val="000000">
                      <a:alpha val="43137"/>
                    </a:srgbClr>
                  </a:outerShdw>
                </a:effectLst>
              </a:rPr>
              <a:t>.les personnes assurées dans ce cadre et les bénéficiaires doivent </a:t>
            </a:r>
            <a:r>
              <a:rPr lang="fr-FR" b="1" u="sng" dirty="0">
                <a:solidFill>
                  <a:srgbClr val="FF0000"/>
                </a:solidFill>
                <a:effectLst>
                  <a:outerShdw blurRad="38100" dist="38100" dir="2700000" algn="tl">
                    <a:srgbClr val="000000">
                      <a:alpha val="43137"/>
                    </a:srgbClr>
                  </a:outerShdw>
                </a:effectLst>
              </a:rPr>
              <a:t>être couverts sans discrimination aucune due à l'âge, au sexe, à la nature de l'activité ,au niveau et à la nature de leur revenu, à leur antécédent pathologique ou à leur zone de résidence</a:t>
            </a:r>
            <a:r>
              <a:rPr lang="fr-FR" b="1" dirty="0">
                <a:solidFill>
                  <a:srgbClr val="FF0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3368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B04BF1-D9D9-44A4-9C0B-AEFB8CFDAA38}"/>
              </a:ext>
            </a:extLst>
          </p:cNvPr>
          <p:cNvSpPr>
            <a:spLocks noGrp="1"/>
          </p:cNvSpPr>
          <p:nvPr>
            <p:ph type="title"/>
          </p:nvPr>
        </p:nvSpPr>
        <p:spPr>
          <a:xfrm>
            <a:off x="677334" y="609600"/>
            <a:ext cx="8596668" cy="36021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8D60A98D-289E-482D-B300-BD39903B18E3}"/>
              </a:ext>
            </a:extLst>
          </p:cNvPr>
          <p:cNvSpPr>
            <a:spLocks noGrp="1"/>
          </p:cNvSpPr>
          <p:nvPr>
            <p:ph idx="1"/>
          </p:nvPr>
        </p:nvSpPr>
        <p:spPr>
          <a:xfrm>
            <a:off x="677334" y="1260765"/>
            <a:ext cx="8596668" cy="5597236"/>
          </a:xfrm>
        </p:spPr>
        <p:txBody>
          <a:bodyPr>
            <a:normAutofit/>
          </a:bodyPr>
          <a:lstStyle/>
          <a:p>
            <a:pPr algn="just"/>
            <a:r>
              <a:rPr lang="fr-FR" b="1" u="sng" dirty="0">
                <a:solidFill>
                  <a:schemeClr val="tx1"/>
                </a:solidFill>
                <a:effectLst>
                  <a:outerShdw blurRad="38100" dist="38100" dir="2700000" algn="tl">
                    <a:srgbClr val="000000">
                      <a:alpha val="43137"/>
                    </a:srgbClr>
                  </a:outerShdw>
                </a:effectLst>
              </a:rPr>
              <a:t>Par ailleurs, </a:t>
            </a:r>
          </a:p>
          <a:p>
            <a:pPr algn="just"/>
            <a:r>
              <a:rPr lang="fr-FR" b="1" dirty="0">
                <a:solidFill>
                  <a:srgbClr val="C00000"/>
                </a:solidFill>
                <a:effectLst>
                  <a:outerShdw blurRad="38100" dist="38100" dir="2700000" algn="tl">
                    <a:srgbClr val="000000">
                      <a:alpha val="43137"/>
                    </a:srgbClr>
                  </a:outerShdw>
                </a:effectLst>
                <a:highlight>
                  <a:srgbClr val="FFFF00"/>
                </a:highlight>
              </a:rPr>
              <a:t>le code marocain de la déontologie médicale</a:t>
            </a:r>
            <a:r>
              <a:rPr lang="fr-FR" dirty="0">
                <a:solidFill>
                  <a:schemeClr val="tx1"/>
                </a:solidFill>
              </a:rPr>
              <a:t>, </a:t>
            </a:r>
            <a:r>
              <a:rPr lang="fr-FR" b="1" i="1" u="sng" dirty="0">
                <a:solidFill>
                  <a:srgbClr val="FF0000"/>
                </a:solidFill>
                <a:effectLst>
                  <a:outerShdw blurRad="38100" dist="38100" dir="2700000" algn="tl">
                    <a:srgbClr val="000000">
                      <a:alpha val="43137"/>
                    </a:srgbClr>
                  </a:outerShdw>
                </a:effectLst>
              </a:rPr>
              <a:t>n'a pas omis d'affirmer le droit de chacun aux soins sans discrimination, en faisant de lui un devoir du médecin. </a:t>
            </a:r>
          </a:p>
          <a:p>
            <a:pPr algn="just"/>
            <a:r>
              <a:rPr lang="fr-FR" b="1" dirty="0">
                <a:solidFill>
                  <a:schemeClr val="tx1"/>
                </a:solidFill>
                <a:effectLst>
                  <a:outerShdw blurRad="38100" dist="38100" dir="2700000" algn="tl">
                    <a:srgbClr val="000000">
                      <a:alpha val="43137"/>
                    </a:srgbClr>
                  </a:outerShdw>
                </a:effectLst>
              </a:rPr>
              <a:t>C'est ainsi que </a:t>
            </a:r>
            <a:r>
              <a:rPr lang="fr-FR" b="1" dirty="0">
                <a:solidFill>
                  <a:srgbClr val="FF0000"/>
                </a:solidFill>
                <a:effectLst>
                  <a:outerShdw blurRad="38100" dist="38100" dir="2700000" algn="tl">
                    <a:srgbClr val="000000">
                      <a:alpha val="43137"/>
                    </a:srgbClr>
                  </a:outerShdw>
                </a:effectLst>
              </a:rPr>
              <a:t>l'article 6 </a:t>
            </a:r>
            <a:r>
              <a:rPr lang="fr-FR" b="1" dirty="0">
                <a:solidFill>
                  <a:schemeClr val="tx1"/>
                </a:solidFill>
                <a:effectLst>
                  <a:outerShdw blurRad="38100" dist="38100" dir="2700000" algn="tl">
                    <a:srgbClr val="000000">
                      <a:alpha val="43137"/>
                    </a:srgbClr>
                  </a:outerShdw>
                </a:effectLst>
              </a:rPr>
              <a:t>dudit code dispose : </a:t>
            </a:r>
            <a:r>
              <a:rPr lang="fr-FR" b="1" dirty="0">
                <a:solidFill>
                  <a:srgbClr val="002060"/>
                </a:solidFill>
                <a:effectLst>
                  <a:outerShdw blurRad="38100" dist="38100" dir="2700000" algn="tl">
                    <a:srgbClr val="000000">
                      <a:alpha val="43137"/>
                    </a:srgbClr>
                  </a:outerShdw>
                </a:effectLst>
              </a:rPr>
              <a:t>« un médecin doit soigner ses malades avec la même conscience, quelle que soit leur situation sociale, les sentiments personnels qu'il ressent pour eux, leur moralité, leur condition éthique et religieuse. »</a:t>
            </a:r>
          </a:p>
          <a:p>
            <a:pPr algn="just"/>
            <a:r>
              <a:rPr lang="fr-FR" b="1" dirty="0">
                <a:solidFill>
                  <a:schemeClr val="tx1"/>
                </a:solidFill>
                <a:effectLst>
                  <a:outerShdw blurRad="38100" dist="38100" dir="2700000" algn="tl">
                    <a:srgbClr val="000000">
                      <a:alpha val="43137"/>
                    </a:srgbClr>
                  </a:outerShdw>
                </a:effectLst>
              </a:rPr>
              <a:t>Ceci dit, </a:t>
            </a:r>
            <a:r>
              <a:rPr lang="fr-FR" b="1" dirty="0">
                <a:solidFill>
                  <a:schemeClr val="tx1"/>
                </a:solidFill>
                <a:effectLst>
                  <a:outerShdw blurRad="38100" dist="38100" dir="2700000" algn="tl">
                    <a:srgbClr val="000000">
                      <a:alpha val="43137"/>
                    </a:srgbClr>
                  </a:outerShdw>
                </a:effectLst>
                <a:highlight>
                  <a:srgbClr val="FFFF00"/>
                </a:highlight>
              </a:rPr>
              <a:t>la discrimination trouve sa définition </a:t>
            </a:r>
            <a:r>
              <a:rPr lang="fr-FR" b="1" dirty="0">
                <a:solidFill>
                  <a:schemeClr val="tx1"/>
                </a:solidFill>
                <a:effectLst>
                  <a:outerShdw blurRad="38100" dist="38100" dir="2700000" algn="tl">
                    <a:srgbClr val="000000">
                      <a:alpha val="43137"/>
                    </a:srgbClr>
                  </a:outerShdw>
                </a:effectLst>
              </a:rPr>
              <a:t>consacrée </a:t>
            </a:r>
            <a:r>
              <a:rPr lang="fr-FR" b="1" dirty="0">
                <a:solidFill>
                  <a:srgbClr val="00B050"/>
                </a:solidFill>
                <a:effectLst>
                  <a:outerShdw blurRad="38100" dist="38100" dir="2700000" algn="tl">
                    <a:srgbClr val="000000">
                      <a:alpha val="43137"/>
                    </a:srgbClr>
                  </a:outerShdw>
                </a:effectLst>
              </a:rPr>
              <a:t>par l'article 431 - 1 du code pénal comme étant </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C00000"/>
                </a:solidFill>
                <a:effectLst>
                  <a:outerShdw blurRad="38100" dist="38100" dir="2700000" algn="tl">
                    <a:srgbClr val="000000">
                      <a:alpha val="43137"/>
                    </a:srgbClr>
                  </a:outerShdw>
                </a:effectLst>
              </a:rPr>
              <a:t>« toute distinction opérée entre les personnes physiques en raison de l'origine nationale ou sociale, de la couleur, du sexe, de la situation de famille, de l'état de santé, du handicap, de l'opinion politique, de l'appartenance syndicale, de l'appartenance ou de la non appartenance, vraie ou supposée, à une ethnie, une nation, une race ou une religion déterminée ». </a:t>
            </a:r>
          </a:p>
        </p:txBody>
      </p:sp>
    </p:spTree>
    <p:extLst>
      <p:ext uri="{BB962C8B-B14F-4D97-AF65-F5344CB8AC3E}">
        <p14:creationId xmlns:p14="http://schemas.microsoft.com/office/powerpoint/2010/main" val="2641232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10F76-27B6-40A4-971A-5F426DF7CCD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502474F-CDA7-444A-B17D-263118A6A443}"/>
              </a:ext>
            </a:extLst>
          </p:cNvPr>
          <p:cNvSpPr>
            <a:spLocks noGrp="1"/>
          </p:cNvSpPr>
          <p:nvPr>
            <p:ph idx="1"/>
          </p:nvPr>
        </p:nvSpPr>
        <p:spPr/>
        <p:txBody>
          <a:bodyPr/>
          <a:lstStyle/>
          <a:p>
            <a:r>
              <a:rPr lang="fr-FR" dirty="0">
                <a:solidFill>
                  <a:schemeClr val="tx1"/>
                </a:solidFill>
              </a:rPr>
              <a:t>De ce fait, </a:t>
            </a:r>
          </a:p>
          <a:p>
            <a:r>
              <a:rPr lang="fr-FR" dirty="0">
                <a:solidFill>
                  <a:schemeClr val="tx1"/>
                </a:solidFill>
                <a:highlight>
                  <a:srgbClr val="FFFF00"/>
                </a:highlight>
              </a:rPr>
              <a:t>lorsqu'elle consiste à subordonner la fourniture d'un bien ou d'un service à une condition fondée sur l'un des éléments susvisés</a:t>
            </a:r>
            <a:r>
              <a:rPr lang="fr-FR" dirty="0">
                <a:solidFill>
                  <a:schemeClr val="tx1"/>
                </a:solidFill>
              </a:rPr>
              <a:t>, l'auteur de cette discrimination </a:t>
            </a:r>
            <a:r>
              <a:rPr lang="fr-FR" u="sng" dirty="0">
                <a:solidFill>
                  <a:srgbClr val="FF0000"/>
                </a:solidFill>
                <a:effectLst>
                  <a:outerShdw blurRad="38100" dist="38100" dir="2700000" algn="tl">
                    <a:srgbClr val="000000">
                      <a:alpha val="43137"/>
                    </a:srgbClr>
                  </a:outerShdw>
                </a:effectLst>
              </a:rPr>
              <a:t>se voit infliger une peine d'emprisonnement d'un mois à deux ans et d'une amende de mille deux cents à cinquante mille dirhams</a:t>
            </a:r>
            <a:r>
              <a:rPr lang="fr-FR" dirty="0">
                <a:solidFill>
                  <a:schemeClr val="tx1"/>
                </a:solidFill>
              </a:rPr>
              <a:t>.</a:t>
            </a:r>
          </a:p>
        </p:txBody>
      </p:sp>
    </p:spTree>
    <p:extLst>
      <p:ext uri="{BB962C8B-B14F-4D97-AF65-F5344CB8AC3E}">
        <p14:creationId xmlns:p14="http://schemas.microsoft.com/office/powerpoint/2010/main" val="1334079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A990F6-A2AD-4F38-8A12-B6EE088CFDB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73F7F81-A416-4C0A-B069-D1561F5734D7}"/>
              </a:ext>
            </a:extLst>
          </p:cNvPr>
          <p:cNvSpPr>
            <a:spLocks noGrp="1"/>
          </p:cNvSpPr>
          <p:nvPr>
            <p:ph idx="1"/>
          </p:nvPr>
        </p:nvSpPr>
        <p:spPr/>
        <p:txBody>
          <a:bodyPr/>
          <a:lstStyle/>
          <a:p>
            <a:r>
              <a:rPr lang="fr-FR" b="1" u="sng" dirty="0">
                <a:solidFill>
                  <a:schemeClr val="tx1"/>
                </a:solidFill>
                <a:effectLst>
                  <a:outerShdw blurRad="38100" dist="38100" dir="2700000" algn="tl">
                    <a:srgbClr val="000000">
                      <a:alpha val="43137"/>
                    </a:srgbClr>
                  </a:outerShdw>
                </a:effectLst>
              </a:rPr>
              <a:t>Cependant,</a:t>
            </a:r>
          </a:p>
          <a:p>
            <a:pPr algn="just"/>
            <a:r>
              <a:rPr lang="fr-FR" dirty="0">
                <a:solidFill>
                  <a:schemeClr val="tx1"/>
                </a:solidFill>
              </a:rPr>
              <a:t> d'après une enquête du ministère de la santé </a:t>
            </a:r>
            <a:r>
              <a:rPr lang="fr-FR" dirty="0">
                <a:solidFill>
                  <a:srgbClr val="FF0000"/>
                </a:solidFill>
              </a:rPr>
              <a:t>menée en 2003, 12,2% des patients hospitalisés dans un établissement privé déclarent subir une discrimination contre 34.8% de ceux utilisant l'hôpital public </a:t>
            </a:r>
            <a:r>
              <a:rPr lang="fr-FR" dirty="0">
                <a:solidFill>
                  <a:schemeClr val="tx1"/>
                </a:solidFill>
              </a:rPr>
              <a:t>. </a:t>
            </a:r>
          </a:p>
          <a:p>
            <a:pPr algn="just"/>
            <a:r>
              <a:rPr lang="fr-FR" dirty="0">
                <a:solidFill>
                  <a:schemeClr val="tx1"/>
                </a:solidFill>
                <a:highlight>
                  <a:srgbClr val="FFFF00"/>
                </a:highlight>
              </a:rPr>
              <a:t>Au moins 12% des malades </a:t>
            </a:r>
            <a:r>
              <a:rPr lang="fr-FR" dirty="0">
                <a:solidFill>
                  <a:schemeClr val="tx1"/>
                </a:solidFill>
              </a:rPr>
              <a:t>(hommes et femmes) </a:t>
            </a:r>
            <a:r>
              <a:rPr lang="fr-FR" dirty="0">
                <a:solidFill>
                  <a:srgbClr val="00B050"/>
                </a:solidFill>
              </a:rPr>
              <a:t>n'ont pas trouvé une réponse à leurs besoins de soins au moment de la demande</a:t>
            </a:r>
            <a:r>
              <a:rPr lang="fr-FR" dirty="0">
                <a:solidFill>
                  <a:schemeClr val="tx1"/>
                </a:solidFill>
              </a:rPr>
              <a:t>. </a:t>
            </a:r>
          </a:p>
          <a:p>
            <a:pPr algn="just"/>
            <a:r>
              <a:rPr lang="fr-FR" dirty="0">
                <a:solidFill>
                  <a:schemeClr val="tx1"/>
                </a:solidFill>
              </a:rPr>
              <a:t>Il est aussi paradoxal </a:t>
            </a:r>
            <a:r>
              <a:rPr lang="fr-FR" dirty="0">
                <a:solidFill>
                  <a:srgbClr val="002060"/>
                </a:solidFill>
                <a:highlight>
                  <a:srgbClr val="00FFFF"/>
                </a:highlight>
              </a:rPr>
              <a:t>de constater que même en milieu urbain 11.8% de la population est concernée par ce constat (13.5% en rural).</a:t>
            </a:r>
          </a:p>
        </p:txBody>
      </p:sp>
    </p:spTree>
    <p:extLst>
      <p:ext uri="{BB962C8B-B14F-4D97-AF65-F5344CB8AC3E}">
        <p14:creationId xmlns:p14="http://schemas.microsoft.com/office/powerpoint/2010/main" val="7524862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318628-3EF6-4977-AA8A-E5283A9CC18D}"/>
              </a:ext>
            </a:extLst>
          </p:cNvPr>
          <p:cNvSpPr>
            <a:spLocks noGrp="1"/>
          </p:cNvSpPr>
          <p:nvPr>
            <p:ph type="title"/>
          </p:nvPr>
        </p:nvSpPr>
        <p:spPr>
          <a:xfrm>
            <a:off x="815880" y="678872"/>
            <a:ext cx="8596668" cy="1320800"/>
          </a:xfrm>
        </p:spPr>
        <p:txBody>
          <a:bodyPr/>
          <a:lstStyle/>
          <a:p>
            <a:r>
              <a:rPr lang="fr-FR" b="1" dirty="0">
                <a:solidFill>
                  <a:srgbClr val="002060"/>
                </a:solidFill>
                <a:effectLst>
                  <a:outerShdw blurRad="38100" dist="38100" dir="2700000" algn="tl">
                    <a:srgbClr val="000000">
                      <a:alpha val="43137"/>
                    </a:srgbClr>
                  </a:outerShdw>
                </a:effectLst>
              </a:rPr>
              <a:t>B- Le respect de la dignité des patients.</a:t>
            </a:r>
          </a:p>
        </p:txBody>
      </p:sp>
      <p:sp>
        <p:nvSpPr>
          <p:cNvPr id="3" name="Espace réservé du contenu 2">
            <a:extLst>
              <a:ext uri="{FF2B5EF4-FFF2-40B4-BE49-F238E27FC236}">
                <a16:creationId xmlns:a16="http://schemas.microsoft.com/office/drawing/2014/main" id="{2DFDAEC2-2458-4AB6-A0BB-0C6F350374FB}"/>
              </a:ext>
            </a:extLst>
          </p:cNvPr>
          <p:cNvSpPr>
            <a:spLocks noGrp="1"/>
          </p:cNvSpPr>
          <p:nvPr>
            <p:ph idx="1"/>
          </p:nvPr>
        </p:nvSpPr>
        <p:spPr/>
        <p:txBody>
          <a:bodyPr>
            <a:normAutofit/>
          </a:bodyPr>
          <a:lstStyle/>
          <a:p>
            <a:pPr algn="just"/>
            <a:r>
              <a:rPr lang="fr-FR" dirty="0"/>
              <a:t>La </a:t>
            </a:r>
            <a:r>
              <a:rPr lang="fr-FR" dirty="0">
                <a:solidFill>
                  <a:srgbClr val="FF0000"/>
                </a:solidFill>
              </a:rPr>
              <a:t>délivrance des soins de santé repose également sur un principe indéniable</a:t>
            </a:r>
            <a:r>
              <a:rPr lang="fr-FR" dirty="0"/>
              <a:t>. Il s'agit du </a:t>
            </a:r>
            <a:r>
              <a:rPr lang="fr-FR" b="1" i="1" u="sng" dirty="0">
                <a:solidFill>
                  <a:srgbClr val="0070C0"/>
                </a:solidFill>
                <a:effectLst>
                  <a:outerShdw blurRad="38100" dist="38100" dir="2700000" algn="tl">
                    <a:srgbClr val="000000">
                      <a:alpha val="43137"/>
                    </a:srgbClr>
                  </a:outerShdw>
                </a:effectLst>
              </a:rPr>
              <a:t>respect de la dignité et de l'intimité des patients</a:t>
            </a:r>
            <a:r>
              <a:rPr lang="fr-FR" dirty="0"/>
              <a:t>. </a:t>
            </a:r>
          </a:p>
          <a:p>
            <a:pPr algn="just"/>
            <a:r>
              <a:rPr lang="fr-FR" dirty="0"/>
              <a:t>En effet, </a:t>
            </a:r>
            <a:r>
              <a:rPr lang="fr-FR" b="1" dirty="0">
                <a:solidFill>
                  <a:schemeClr val="tx1"/>
                </a:solidFill>
                <a:effectLst>
                  <a:outerShdw blurRad="38100" dist="38100" dir="2700000" algn="tl">
                    <a:srgbClr val="000000">
                      <a:alpha val="43137"/>
                    </a:srgbClr>
                  </a:outerShdw>
                </a:effectLst>
              </a:rPr>
              <a:t>le respect de l'intimité du patient doit être préservé lors des soins, des toilettes, des consultations et des visites médicales</a:t>
            </a:r>
            <a:r>
              <a:rPr lang="fr-FR" dirty="0">
                <a:solidFill>
                  <a:schemeClr val="tx1"/>
                </a:solidFill>
              </a:rPr>
              <a:t>, </a:t>
            </a:r>
            <a:r>
              <a:rPr lang="fr-FR" b="1" i="1" u="sng" dirty="0">
                <a:solidFill>
                  <a:schemeClr val="tx1"/>
                </a:solidFill>
                <a:effectLst>
                  <a:outerShdw blurRad="38100" dist="38100" dir="2700000" algn="tl">
                    <a:srgbClr val="000000">
                      <a:alpha val="43137"/>
                    </a:srgbClr>
                  </a:outerShdw>
                </a:effectLst>
              </a:rPr>
              <a:t>des traitements pré et post-opératoires, des radiographies, des brancardages et à tout moment de son séjour hospitalier.</a:t>
            </a:r>
            <a:r>
              <a:rPr lang="fr-FR" dirty="0">
                <a:solidFill>
                  <a:schemeClr val="tx1"/>
                </a:solidFill>
              </a:rPr>
              <a:t> </a:t>
            </a:r>
          </a:p>
          <a:p>
            <a:pPr algn="just"/>
            <a:r>
              <a:rPr lang="fr-FR" dirty="0"/>
              <a:t>La personne </a:t>
            </a:r>
            <a:r>
              <a:rPr lang="fr-FR" dirty="0">
                <a:solidFill>
                  <a:schemeClr val="tx1"/>
                </a:solidFill>
                <a:highlight>
                  <a:srgbClr val="00FFFF"/>
                </a:highlight>
              </a:rPr>
              <a:t>hospitalisée doit être traitée avec égards et ne doit pas souffrir de propos et  d'attitudes équivoques de la part du personnel.</a:t>
            </a:r>
          </a:p>
          <a:p>
            <a:pPr algn="just"/>
            <a:r>
              <a:rPr lang="fr-FR" dirty="0">
                <a:solidFill>
                  <a:schemeClr val="tx1"/>
                </a:solidFill>
              </a:rPr>
              <a:t>Lors d'un discours prononcé </a:t>
            </a:r>
            <a:r>
              <a:rPr lang="fr-FR" dirty="0">
                <a:solidFill>
                  <a:srgbClr val="C00000"/>
                </a:solidFill>
              </a:rPr>
              <a:t>à l'ONU en 1948, André Malraux</a:t>
            </a:r>
            <a:r>
              <a:rPr lang="fr-FR" dirty="0">
                <a:solidFill>
                  <a:schemeClr val="tx1"/>
                </a:solidFill>
              </a:rPr>
              <a:t>, disait que </a:t>
            </a:r>
            <a:r>
              <a:rPr lang="fr-FR" b="1" i="1" dirty="0">
                <a:solidFill>
                  <a:srgbClr val="0070C0"/>
                </a:solidFill>
                <a:effectLst>
                  <a:outerShdw blurRad="38100" dist="38100" dir="2700000" algn="tl">
                    <a:srgbClr val="000000">
                      <a:alpha val="43137"/>
                    </a:srgbClr>
                  </a:outerShdw>
                </a:effectLst>
              </a:rPr>
              <a:t>« le respect de la dignité est un principe fondamental et universel, que définir la dignité n'est pas facile, mais qu'il est parfaitement aisé de définir ce qu'est l'humiliation ».</a:t>
            </a:r>
          </a:p>
        </p:txBody>
      </p:sp>
    </p:spTree>
    <p:extLst>
      <p:ext uri="{BB962C8B-B14F-4D97-AF65-F5344CB8AC3E}">
        <p14:creationId xmlns:p14="http://schemas.microsoft.com/office/powerpoint/2010/main" val="351387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B447CD-3759-4C62-971D-1286B8BA47A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1615BEC-E6A4-4362-A6B8-909807EE3189}"/>
              </a:ext>
            </a:extLst>
          </p:cNvPr>
          <p:cNvSpPr>
            <a:spLocks noGrp="1"/>
          </p:cNvSpPr>
          <p:nvPr>
            <p:ph idx="1"/>
          </p:nvPr>
        </p:nvSpPr>
        <p:spPr/>
        <p:txBody>
          <a:bodyPr>
            <a:normAutofit/>
          </a:bodyPr>
          <a:lstStyle/>
          <a:p>
            <a:pPr algn="just"/>
            <a:r>
              <a:rPr lang="fr-FR" b="1" dirty="0">
                <a:effectLst>
                  <a:outerShdw blurRad="38100" dist="38100" dir="2700000" algn="tl">
                    <a:srgbClr val="000000">
                      <a:alpha val="43137"/>
                    </a:srgbClr>
                  </a:outerShdw>
                </a:effectLst>
              </a:rPr>
              <a:t>Dans les pays en développement, comme le Maroc:</a:t>
            </a:r>
          </a:p>
          <a:p>
            <a:pPr algn="just">
              <a:buClr>
                <a:srgbClr val="066098"/>
              </a:buClr>
              <a:buFont typeface="Wingdings" panose="05000000000000000000" pitchFamily="2" charset="2"/>
              <a:buChar char="v"/>
            </a:pPr>
            <a:r>
              <a:rPr lang="fr-FR" dirty="0"/>
              <a:t>les </a:t>
            </a:r>
            <a:r>
              <a:rPr lang="fr-FR" dirty="0">
                <a:solidFill>
                  <a:srgbClr val="FF0000"/>
                </a:solidFill>
              </a:rPr>
              <a:t>droits du patient sont lacunaires</a:t>
            </a:r>
            <a:r>
              <a:rPr lang="fr-FR" dirty="0"/>
              <a:t>. </a:t>
            </a:r>
          </a:p>
          <a:p>
            <a:pPr algn="just">
              <a:buClr>
                <a:srgbClr val="066098"/>
              </a:buClr>
              <a:buFont typeface="Wingdings" panose="05000000000000000000" pitchFamily="2" charset="2"/>
              <a:buChar char="v"/>
            </a:pPr>
            <a:r>
              <a:rPr lang="fr-FR" dirty="0"/>
              <a:t>On remarque des </a:t>
            </a:r>
            <a:r>
              <a:rPr lang="fr-FR" dirty="0">
                <a:solidFill>
                  <a:srgbClr val="FF0000"/>
                </a:solidFill>
                <a:highlight>
                  <a:srgbClr val="FFFF00"/>
                </a:highlight>
              </a:rPr>
              <a:t>manquements dans l'édification et la gestion du système de santé </a:t>
            </a:r>
            <a:r>
              <a:rPr lang="fr-FR" dirty="0">
                <a:highlight>
                  <a:srgbClr val="FFFF00"/>
                </a:highlight>
              </a:rPr>
              <a:t>qui est </a:t>
            </a:r>
            <a:r>
              <a:rPr lang="fr-FR" u="sng" dirty="0">
                <a:solidFill>
                  <a:srgbClr val="FF0000"/>
                </a:solidFill>
                <a:effectLst>
                  <a:outerShdw blurRad="38100" dist="38100" dir="2700000" algn="tl">
                    <a:srgbClr val="000000">
                      <a:alpha val="43137"/>
                    </a:srgbClr>
                  </a:outerShdw>
                </a:effectLst>
                <a:highlight>
                  <a:srgbClr val="FFFF00"/>
                </a:highlight>
              </a:rPr>
              <a:t>mal construit</a:t>
            </a:r>
            <a:r>
              <a:rPr lang="fr-FR" dirty="0">
                <a:highlight>
                  <a:srgbClr val="FFFF00"/>
                </a:highlight>
              </a:rPr>
              <a:t>,</a:t>
            </a:r>
            <a:r>
              <a:rPr lang="fr-FR" dirty="0"/>
              <a:t> </a:t>
            </a:r>
          </a:p>
          <a:p>
            <a:pPr algn="just">
              <a:buClr>
                <a:srgbClr val="066098"/>
              </a:buClr>
              <a:buFont typeface="Wingdings" panose="05000000000000000000" pitchFamily="2" charset="2"/>
              <a:buChar char="v"/>
            </a:pPr>
            <a:r>
              <a:rPr lang="fr-FR" b="1" dirty="0">
                <a:effectLst>
                  <a:outerShdw blurRad="38100" dist="38100" dir="2700000" algn="tl">
                    <a:srgbClr val="000000">
                      <a:alpha val="43137"/>
                    </a:srgbClr>
                  </a:outerShdw>
                </a:effectLst>
              </a:rPr>
              <a:t>le curriculum de formation des soignants est désuet</a:t>
            </a:r>
            <a:r>
              <a:rPr lang="fr-FR" dirty="0"/>
              <a:t>, </a:t>
            </a:r>
          </a:p>
          <a:p>
            <a:pPr algn="just">
              <a:buClr>
                <a:srgbClr val="066098"/>
              </a:buClr>
              <a:buFont typeface="Wingdings" panose="05000000000000000000" pitchFamily="2" charset="2"/>
              <a:buChar char="v"/>
            </a:pPr>
            <a:r>
              <a:rPr lang="fr-FR" b="1" u="sng" dirty="0">
                <a:solidFill>
                  <a:srgbClr val="FF0000"/>
                </a:solidFill>
                <a:effectLst>
                  <a:outerShdw blurRad="38100" dist="38100" dir="2700000" algn="tl">
                    <a:srgbClr val="000000">
                      <a:alpha val="43137"/>
                    </a:srgbClr>
                  </a:outerShdw>
                </a:effectLst>
              </a:rPr>
              <a:t>la formation initiale est lacunaire et la formation continue inaccessible.</a:t>
            </a:r>
          </a:p>
          <a:p>
            <a:pPr algn="just"/>
            <a:r>
              <a:rPr lang="fr-FR" b="1" dirty="0">
                <a:effectLst>
                  <a:outerShdw blurRad="38100" dist="38100" dir="2700000" algn="tl">
                    <a:srgbClr val="000000">
                      <a:alpha val="43137"/>
                    </a:srgbClr>
                  </a:outerShdw>
                </a:effectLst>
              </a:rPr>
              <a:t>Selon </a:t>
            </a:r>
            <a:r>
              <a:rPr lang="fr-FR" b="1" dirty="0">
                <a:effectLst>
                  <a:outerShdw blurRad="38100" dist="38100" dir="2700000" algn="tl">
                    <a:srgbClr val="000000">
                      <a:alpha val="43137"/>
                    </a:srgbClr>
                  </a:outerShdw>
                </a:effectLst>
                <a:highlight>
                  <a:srgbClr val="FFFF00"/>
                </a:highlight>
              </a:rPr>
              <a:t>la stratégie européenne pour la promotion des droits des patients</a:t>
            </a:r>
            <a:r>
              <a:rPr lang="fr-FR" b="1" dirty="0">
                <a:effectLst>
                  <a:outerShdw blurRad="38100" dist="38100" dir="2700000" algn="tl">
                    <a:srgbClr val="000000">
                      <a:alpha val="43137"/>
                    </a:srgbClr>
                  </a:outerShdw>
                </a:effectLst>
              </a:rPr>
              <a:t>, dans le traitement des droits de ces derniers </a:t>
            </a:r>
          </a:p>
          <a:p>
            <a:pPr algn="just"/>
            <a:r>
              <a:rPr lang="fr-FR" b="1" i="1" u="sng" dirty="0">
                <a:solidFill>
                  <a:srgbClr val="C00000"/>
                </a:solidFill>
                <a:effectLst>
                  <a:outerShdw blurRad="38100" dist="38100" dir="2700000" algn="tl">
                    <a:srgbClr val="000000">
                      <a:alpha val="43137"/>
                    </a:srgbClr>
                  </a:outerShdw>
                </a:effectLst>
              </a:rPr>
              <a:t>une distinction doit être faite entre les droits sociaux et les droits individuels.</a:t>
            </a:r>
          </a:p>
          <a:p>
            <a:endParaRPr lang="fr-FR" dirty="0"/>
          </a:p>
        </p:txBody>
      </p:sp>
    </p:spTree>
    <p:extLst>
      <p:ext uri="{BB962C8B-B14F-4D97-AF65-F5344CB8AC3E}">
        <p14:creationId xmlns:p14="http://schemas.microsoft.com/office/powerpoint/2010/main" val="627002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8EE02-6216-4BC4-AB9A-F5047AA4DAA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FF42D41-9D36-4CAF-B51D-9E72A6EC0CCD}"/>
              </a:ext>
            </a:extLst>
          </p:cNvPr>
          <p:cNvSpPr>
            <a:spLocks noGrp="1"/>
          </p:cNvSpPr>
          <p:nvPr>
            <p:ph idx="1"/>
          </p:nvPr>
        </p:nvSpPr>
        <p:spPr/>
        <p:txBody>
          <a:bodyPr/>
          <a:lstStyle/>
          <a:p>
            <a:pPr algn="just"/>
            <a:r>
              <a:rPr lang="fr-FR" b="1" u="sng" dirty="0">
                <a:solidFill>
                  <a:schemeClr val="tx1"/>
                </a:solidFill>
                <a:effectLst>
                  <a:outerShdw blurRad="38100" dist="38100" dir="2700000" algn="tl">
                    <a:srgbClr val="000000">
                      <a:alpha val="43137"/>
                    </a:srgbClr>
                  </a:outerShdw>
                </a:effectLst>
              </a:rPr>
              <a:t>A la lumière de cette affirmation, </a:t>
            </a:r>
          </a:p>
          <a:p>
            <a:pPr algn="just"/>
            <a:r>
              <a:rPr lang="fr-FR" u="sng" dirty="0">
                <a:solidFill>
                  <a:srgbClr val="C00000"/>
                </a:solidFill>
                <a:effectLst>
                  <a:outerShdw blurRad="38100" dist="38100" dir="2700000" algn="tl">
                    <a:srgbClr val="000000">
                      <a:alpha val="43137"/>
                    </a:srgbClr>
                  </a:outerShdw>
                </a:effectLst>
              </a:rPr>
              <a:t>le respect de la dignité d'un patient consiste à faire en sorte qu'il ne soit jamais humilié au cours de sa prise en charge</a:t>
            </a:r>
            <a:r>
              <a:rPr lang="fr-FR" dirty="0">
                <a:solidFill>
                  <a:schemeClr val="tx1"/>
                </a:solidFill>
              </a:rPr>
              <a:t>. </a:t>
            </a:r>
          </a:p>
          <a:p>
            <a:pPr algn="just"/>
            <a:r>
              <a:rPr lang="fr-FR" dirty="0">
                <a:solidFill>
                  <a:schemeClr val="tx1"/>
                </a:solidFill>
              </a:rPr>
              <a:t>C'est également, </a:t>
            </a:r>
            <a:r>
              <a:rPr lang="fr-FR" dirty="0">
                <a:solidFill>
                  <a:srgbClr val="C00000"/>
                </a:solidFill>
                <a:effectLst>
                  <a:outerShdw blurRad="38100" dist="38100" dir="2700000" algn="tl">
                    <a:srgbClr val="000000">
                      <a:alpha val="43137"/>
                    </a:srgbClr>
                  </a:outerShdw>
                </a:effectLst>
              </a:rPr>
              <a:t>respecter cette personne pour ce qu'elle est, ce qu'elle souhaite pour sa qualité de vie et d'accepter ses choix </a:t>
            </a:r>
            <a:r>
              <a:rPr lang="fr-FR" dirty="0">
                <a:solidFill>
                  <a:schemeClr val="tx1"/>
                </a:solidFill>
              </a:rPr>
              <a:t>pour que finalement, elle puisse </a:t>
            </a:r>
            <a:r>
              <a:rPr lang="fr-FR" b="1" dirty="0">
                <a:solidFill>
                  <a:srgbClr val="C00000"/>
                </a:solidFill>
                <a:effectLst>
                  <a:outerShdw blurRad="38100" dist="38100" dir="2700000" algn="tl">
                    <a:srgbClr val="000000">
                      <a:alpha val="43137"/>
                    </a:srgbClr>
                  </a:outerShdw>
                </a:effectLst>
              </a:rPr>
              <a:t>vivre sa maladie comme elle le désire.</a:t>
            </a:r>
          </a:p>
          <a:p>
            <a:endParaRPr lang="fr-FR" dirty="0"/>
          </a:p>
        </p:txBody>
      </p:sp>
    </p:spTree>
    <p:extLst>
      <p:ext uri="{BB962C8B-B14F-4D97-AF65-F5344CB8AC3E}">
        <p14:creationId xmlns:p14="http://schemas.microsoft.com/office/powerpoint/2010/main" val="1953879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EA3F49-564F-4998-8F2F-5019B6B6FAA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199E8DA-AB99-4CF8-BC6C-0D25B38C61E1}"/>
              </a:ext>
            </a:extLst>
          </p:cNvPr>
          <p:cNvSpPr>
            <a:spLocks noGrp="1"/>
          </p:cNvSpPr>
          <p:nvPr>
            <p:ph idx="1"/>
          </p:nvPr>
        </p:nvSpPr>
        <p:spPr/>
        <p:txBody>
          <a:bodyPr>
            <a:normAutofit/>
          </a:bodyPr>
          <a:lstStyle/>
          <a:p>
            <a:pPr algn="just"/>
            <a:r>
              <a:rPr lang="fr-FR" b="1" dirty="0">
                <a:effectLst>
                  <a:outerShdw blurRad="38100" dist="38100" dir="2700000" algn="tl">
                    <a:srgbClr val="000000">
                      <a:alpha val="43137"/>
                    </a:srgbClr>
                  </a:outerShdw>
                </a:effectLst>
              </a:rPr>
              <a:t>A cet égard, </a:t>
            </a:r>
          </a:p>
          <a:p>
            <a:pPr algn="just"/>
            <a:r>
              <a:rPr lang="fr-FR" b="1" dirty="0">
                <a:solidFill>
                  <a:srgbClr val="FF0000"/>
                </a:solidFill>
                <a:effectLst>
                  <a:outerShdw blurRad="38100" dist="38100" dir="2700000" algn="tl">
                    <a:srgbClr val="000000">
                      <a:alpha val="43137"/>
                    </a:srgbClr>
                  </a:outerShdw>
                </a:effectLst>
              </a:rPr>
              <a:t>le respect de la dignité humaine se trouve inscrit dans :</a:t>
            </a:r>
          </a:p>
          <a:p>
            <a:pPr algn="just"/>
            <a:r>
              <a:rPr lang="fr-FR" b="1" dirty="0">
                <a:solidFill>
                  <a:srgbClr val="002060"/>
                </a:solidFill>
                <a:effectLst>
                  <a:outerShdw blurRad="38100" dist="38100" dir="2700000" algn="tl">
                    <a:srgbClr val="000000">
                      <a:alpha val="43137"/>
                    </a:srgbClr>
                  </a:outerShdw>
                </a:effectLst>
              </a:rPr>
              <a:t>-le préambule du pacte international relatif aux droits économiques, sociaux et culturels qui déclare que </a:t>
            </a:r>
            <a:r>
              <a:rPr lang="fr-FR" b="1" dirty="0">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  les Etats parties au présent pacte, considérant que, conformément aux principes énoncés dans la charte des nations unies, </a:t>
            </a:r>
            <a:r>
              <a:rPr lang="fr-FR" b="1" dirty="0">
                <a:solidFill>
                  <a:schemeClr val="tx1"/>
                </a:solidFill>
                <a:effectLst>
                  <a:outerShdw blurRad="38100" dist="38100" dir="2700000" algn="tl">
                    <a:srgbClr val="000000">
                      <a:alpha val="43137"/>
                    </a:srgbClr>
                  </a:outerShdw>
                </a:effectLst>
                <a:highlight>
                  <a:srgbClr val="FFFF00"/>
                </a:highlight>
              </a:rPr>
              <a:t>la reconnaissance de la dignité inhérente à tous les membres de la famille humaine et de leur droits égaux et inaliénables constitue le fondement de la liberté</a:t>
            </a:r>
            <a:r>
              <a:rPr lang="fr-FR" b="1" dirty="0">
                <a:solidFill>
                  <a:schemeClr val="tx1"/>
                </a:solidFill>
                <a:effectLst>
                  <a:outerShdw blurRad="38100" dist="38100" dir="2700000" algn="tl">
                    <a:srgbClr val="000000">
                      <a:alpha val="43137"/>
                    </a:srgbClr>
                  </a:outerShdw>
                </a:effectLst>
              </a:rPr>
              <a:t>, de la justice et de la paix dans le monde reconnaissant </a:t>
            </a:r>
            <a:r>
              <a:rPr lang="fr-FR" b="1" dirty="0">
                <a:solidFill>
                  <a:schemeClr val="tx1"/>
                </a:solidFill>
                <a:effectLst>
                  <a:outerShdw blurRad="38100" dist="38100" dir="2700000" algn="tl">
                    <a:srgbClr val="000000">
                      <a:alpha val="43137"/>
                    </a:srgbClr>
                  </a:outerShdw>
                </a:effectLst>
                <a:highlight>
                  <a:srgbClr val="FFFF00"/>
                </a:highlight>
              </a:rPr>
              <a:t>que ces droits découlent de la dignité inhérente à la personne humaine» </a:t>
            </a:r>
            <a:r>
              <a:rPr lang="fr-FR" b="1" dirty="0">
                <a:effectLst>
                  <a:outerShdw blurRad="38100" dist="38100" dir="2700000" algn="tl">
                    <a:srgbClr val="000000">
                      <a:alpha val="43137"/>
                    </a:srgbClr>
                  </a:outerShdw>
                </a:effectLst>
                <a:highlight>
                  <a:srgbClr val="FFFF00"/>
                </a:highlight>
              </a:rPr>
              <a:t>;</a:t>
            </a:r>
          </a:p>
        </p:txBody>
      </p:sp>
    </p:spTree>
    <p:extLst>
      <p:ext uri="{BB962C8B-B14F-4D97-AF65-F5344CB8AC3E}">
        <p14:creationId xmlns:p14="http://schemas.microsoft.com/office/powerpoint/2010/main" val="49890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09E62-6D84-4C13-9A95-C3DAA2FB1A8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7058794-83BD-4013-BFC2-4673436F5FFA}"/>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FFFF00"/>
                </a:highlight>
              </a:rPr>
              <a:t>l'article 2</a:t>
            </a:r>
            <a:r>
              <a:rPr lang="fr-FR" b="1" dirty="0">
                <a:solidFill>
                  <a:schemeClr val="tx1"/>
                </a:solidFill>
                <a:effectLst>
                  <a:outerShdw blurRad="38100" dist="38100" dir="2700000" algn="tl">
                    <a:srgbClr val="000000">
                      <a:alpha val="43137"/>
                    </a:srgbClr>
                  </a:outerShdw>
                </a:effectLst>
              </a:rPr>
              <a:t> de la déclaration universelle </a:t>
            </a:r>
            <a:r>
              <a:rPr lang="fr-FR" b="1" dirty="0">
                <a:solidFill>
                  <a:srgbClr val="FF0000"/>
                </a:solidFill>
                <a:effectLst>
                  <a:outerShdw blurRad="38100" dist="38100" dir="2700000" algn="tl">
                    <a:srgbClr val="000000">
                      <a:alpha val="43137"/>
                    </a:srgbClr>
                  </a:outerShdw>
                </a:effectLst>
              </a:rPr>
              <a:t>sur le génome humain et les droits de l'homme adoptée à la 29éme conférence générale de l'UNESCO le 11 novembre 1997 et qui précise :</a:t>
            </a:r>
          </a:p>
          <a:p>
            <a:pPr algn="just"/>
            <a:r>
              <a:rPr lang="fr-FR" b="1" dirty="0">
                <a:solidFill>
                  <a:srgbClr val="0070C0"/>
                </a:solidFill>
                <a:effectLst>
                  <a:outerShdw blurRad="38100" dist="38100" dir="2700000" algn="tl">
                    <a:srgbClr val="000000">
                      <a:alpha val="43137"/>
                    </a:srgbClr>
                  </a:outerShdw>
                </a:effectLst>
              </a:rPr>
              <a:t>A/ chaque individu à droit au respect de sa dignité et de ses droits, quelles </a:t>
            </a:r>
          </a:p>
          <a:p>
            <a:pPr algn="just"/>
            <a:r>
              <a:rPr lang="fr-FR" b="1" dirty="0">
                <a:solidFill>
                  <a:srgbClr val="0070C0"/>
                </a:solidFill>
                <a:effectLst>
                  <a:outerShdw blurRad="38100" dist="38100" dir="2700000" algn="tl">
                    <a:srgbClr val="000000">
                      <a:alpha val="43137"/>
                    </a:srgbClr>
                  </a:outerShdw>
                </a:effectLst>
              </a:rPr>
              <a:t>que soient ses caractéristiques génétiques ;</a:t>
            </a:r>
          </a:p>
          <a:p>
            <a:pPr algn="just"/>
            <a:r>
              <a:rPr lang="fr-FR" b="1" dirty="0">
                <a:solidFill>
                  <a:srgbClr val="0070C0"/>
                </a:solidFill>
                <a:effectLst>
                  <a:outerShdw blurRad="38100" dist="38100" dir="2700000" algn="tl">
                    <a:srgbClr val="000000">
                      <a:alpha val="43137"/>
                    </a:srgbClr>
                  </a:outerShdw>
                </a:effectLst>
              </a:rPr>
              <a:t>B/ cette dignité impose de </a:t>
            </a:r>
            <a:r>
              <a:rPr lang="fr-FR" b="1" dirty="0">
                <a:solidFill>
                  <a:srgbClr val="0070C0"/>
                </a:solidFill>
                <a:effectLst>
                  <a:outerShdw blurRad="38100" dist="38100" dir="2700000" algn="tl">
                    <a:srgbClr val="000000">
                      <a:alpha val="43137"/>
                    </a:srgbClr>
                  </a:outerShdw>
                </a:effectLst>
                <a:highlight>
                  <a:srgbClr val="FFFF00"/>
                </a:highlight>
              </a:rPr>
              <a:t>ne pas réduire les individus à leur caractéristiques génétiques </a:t>
            </a:r>
            <a:r>
              <a:rPr lang="fr-FR" b="1" dirty="0">
                <a:solidFill>
                  <a:srgbClr val="0070C0"/>
                </a:solidFill>
                <a:effectLst>
                  <a:outerShdw blurRad="38100" dist="38100" dir="2700000" algn="tl">
                    <a:srgbClr val="000000">
                      <a:alpha val="43137"/>
                    </a:srgbClr>
                  </a:outerShdw>
                </a:effectLst>
              </a:rPr>
              <a:t>et de respecter </a:t>
            </a:r>
            <a:r>
              <a:rPr lang="fr-FR" b="1" dirty="0">
                <a:solidFill>
                  <a:srgbClr val="0070C0"/>
                </a:solidFill>
                <a:effectLst>
                  <a:outerShdw blurRad="38100" dist="38100" dir="2700000" algn="tl">
                    <a:srgbClr val="000000">
                      <a:alpha val="43137"/>
                    </a:srgbClr>
                  </a:outerShdw>
                </a:effectLst>
                <a:highlight>
                  <a:srgbClr val="FFFF00"/>
                </a:highlight>
              </a:rPr>
              <a:t>le caractère unique de chacun et leur diversité.</a:t>
            </a:r>
          </a:p>
          <a:p>
            <a:endParaRPr lang="fr-FR" dirty="0"/>
          </a:p>
        </p:txBody>
      </p:sp>
    </p:spTree>
    <p:extLst>
      <p:ext uri="{BB962C8B-B14F-4D97-AF65-F5344CB8AC3E}">
        <p14:creationId xmlns:p14="http://schemas.microsoft.com/office/powerpoint/2010/main" val="3091773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ACC73E-96F9-445B-9034-CC150406AD9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CEA9149-269E-4623-913B-7514A7D21EBD}"/>
              </a:ext>
            </a:extLst>
          </p:cNvPr>
          <p:cNvSpPr>
            <a:spLocks noGrp="1"/>
          </p:cNvSpPr>
          <p:nvPr>
            <p:ph idx="1"/>
          </p:nvPr>
        </p:nvSpPr>
        <p:spPr/>
        <p:txBody>
          <a:bodyPr>
            <a:normAutofit lnSpcReduction="10000"/>
          </a:bodyPr>
          <a:lstStyle/>
          <a:p>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rgbClr val="FF0000"/>
                </a:solidFill>
                <a:effectLst>
                  <a:outerShdw blurRad="38100" dist="38100" dir="2700000" algn="tl">
                    <a:srgbClr val="000000">
                      <a:alpha val="43137"/>
                    </a:srgbClr>
                  </a:outerShdw>
                </a:effectLst>
              </a:rPr>
              <a:t>aroc</a:t>
            </a:r>
            <a:r>
              <a:rPr lang="fr-FR" b="1" dirty="0">
                <a:solidFill>
                  <a:schemeClr val="tx1"/>
                </a:solidFill>
                <a:effectLst>
                  <a:outerShdw blurRad="38100" dist="38100" dir="2700000" algn="tl">
                    <a:srgbClr val="000000">
                      <a:alpha val="43137"/>
                    </a:srgbClr>
                  </a:outerShdw>
                </a:effectLst>
              </a:rPr>
              <a:t>:</a:t>
            </a:r>
          </a:p>
          <a:p>
            <a:pPr algn="just"/>
            <a:r>
              <a:rPr lang="fr-FR" b="1" dirty="0">
                <a:solidFill>
                  <a:srgbClr val="FF0000"/>
                </a:solidFill>
                <a:effectLst>
                  <a:outerShdw blurRad="38100" dist="38100" dir="2700000" algn="tl">
                    <a:srgbClr val="000000">
                      <a:alpha val="43137"/>
                    </a:srgbClr>
                  </a:outerShdw>
                </a:effectLst>
              </a:rPr>
              <a:t>l'article 2 </a:t>
            </a:r>
            <a:r>
              <a:rPr lang="fr-FR" b="1" dirty="0">
                <a:solidFill>
                  <a:srgbClr val="C00000"/>
                </a:solidFill>
                <a:effectLst>
                  <a:outerShdw blurRad="38100" dist="38100" dir="2700000" algn="tl">
                    <a:srgbClr val="000000">
                      <a:alpha val="43137"/>
                    </a:srgbClr>
                  </a:outerShdw>
                </a:effectLst>
              </a:rPr>
              <a:t>du du code de déontologie marocain dispose </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002060"/>
                </a:solidFill>
                <a:effectLst>
                  <a:outerShdw blurRad="38100" dist="38100" dir="2700000" algn="tl">
                    <a:srgbClr val="000000">
                      <a:alpha val="43137"/>
                    </a:srgbClr>
                  </a:outerShdw>
                </a:effectLst>
              </a:rPr>
              <a:t>«le médecin, </a:t>
            </a:r>
            <a:r>
              <a:rPr lang="fr-FR" b="1" dirty="0">
                <a:solidFill>
                  <a:srgbClr val="002060"/>
                </a:solidFill>
                <a:effectLst>
                  <a:outerShdw blurRad="38100" dist="38100" dir="2700000" algn="tl">
                    <a:srgbClr val="000000">
                      <a:alpha val="43137"/>
                    </a:srgbClr>
                  </a:outerShdw>
                </a:effectLst>
                <a:highlight>
                  <a:srgbClr val="00FF00"/>
                </a:highlight>
              </a:rPr>
              <a:t>au service de l'individu et de la collectivité</a:t>
            </a:r>
            <a:r>
              <a:rPr lang="fr-FR" b="1" dirty="0">
                <a:solidFill>
                  <a:srgbClr val="002060"/>
                </a:solidFill>
                <a:effectLst>
                  <a:outerShdw blurRad="38100" dist="38100" dir="2700000" algn="tl">
                    <a:srgbClr val="000000">
                      <a:alpha val="43137"/>
                    </a:srgbClr>
                  </a:outerShdw>
                </a:effectLst>
              </a:rPr>
              <a:t>, exerce sa mission dans </a:t>
            </a:r>
            <a:r>
              <a:rPr lang="fr-FR" b="1" dirty="0">
                <a:solidFill>
                  <a:srgbClr val="002060"/>
                </a:solidFill>
                <a:effectLst>
                  <a:outerShdw blurRad="38100" dist="38100" dir="2700000" algn="tl">
                    <a:srgbClr val="000000">
                      <a:alpha val="43137"/>
                    </a:srgbClr>
                  </a:outerShdw>
                </a:effectLst>
                <a:highlight>
                  <a:srgbClr val="00FF00"/>
                </a:highlight>
              </a:rPr>
              <a:t>le respect de la vie humaine</a:t>
            </a:r>
            <a:r>
              <a:rPr lang="fr-FR" b="1" dirty="0">
                <a:solidFill>
                  <a:srgbClr val="002060"/>
                </a:solidFill>
                <a:effectLst>
                  <a:outerShdw blurRad="38100" dist="38100" dir="2700000" algn="tl">
                    <a:srgbClr val="000000">
                      <a:alpha val="43137"/>
                    </a:srgbClr>
                  </a:outerShdw>
                </a:effectLst>
              </a:rPr>
              <a:t>, de la personne et de </a:t>
            </a:r>
            <a:r>
              <a:rPr lang="fr-FR" b="1" dirty="0">
                <a:solidFill>
                  <a:srgbClr val="002060"/>
                </a:solidFill>
                <a:effectLst>
                  <a:outerShdw blurRad="38100" dist="38100" dir="2700000" algn="tl">
                    <a:srgbClr val="000000">
                      <a:alpha val="43137"/>
                    </a:srgbClr>
                  </a:outerShdw>
                </a:effectLst>
                <a:highlight>
                  <a:srgbClr val="00FF00"/>
                </a:highlight>
              </a:rPr>
              <a:t>sa dignité </a:t>
            </a:r>
            <a:r>
              <a:rPr lang="fr-FR" b="1" dirty="0">
                <a:solidFill>
                  <a:srgbClr val="002060"/>
                </a:solidFill>
                <a:effectLst>
                  <a:outerShdw blurRad="38100" dist="38100" dir="2700000" algn="tl">
                    <a:srgbClr val="000000">
                      <a:alpha val="43137"/>
                    </a:srgbClr>
                  </a:outerShdw>
                </a:effectLst>
              </a:rPr>
              <a:t>ainsi que dans </a:t>
            </a:r>
            <a:r>
              <a:rPr lang="fr-FR" b="1" dirty="0">
                <a:solidFill>
                  <a:srgbClr val="002060"/>
                </a:solidFill>
                <a:effectLst>
                  <a:outerShdw blurRad="38100" dist="38100" dir="2700000" algn="tl">
                    <a:srgbClr val="000000">
                      <a:alpha val="43137"/>
                    </a:srgbClr>
                  </a:outerShdw>
                </a:effectLst>
                <a:highlight>
                  <a:srgbClr val="00FF00"/>
                </a:highlight>
              </a:rPr>
              <a:t>l'amélioration du niveau sanitaire</a:t>
            </a:r>
            <a:r>
              <a:rPr lang="fr-FR" b="1" dirty="0">
                <a:solidFill>
                  <a:srgbClr val="002060"/>
                </a:solidFill>
                <a:effectLst>
                  <a:outerShdw blurRad="38100" dist="38100" dir="2700000" algn="tl">
                    <a:srgbClr val="000000">
                      <a:alpha val="43137"/>
                    </a:srgbClr>
                  </a:outerShdw>
                </a:effectLst>
              </a:rPr>
              <a:t>. Le respect dû à la personne ne cesse pas de </a:t>
            </a:r>
            <a:r>
              <a:rPr lang="fr-FR" b="1" dirty="0">
                <a:solidFill>
                  <a:srgbClr val="002060"/>
                </a:solidFill>
                <a:effectLst>
                  <a:outerShdw blurRad="38100" dist="38100" dir="2700000" algn="tl">
                    <a:srgbClr val="000000">
                      <a:alpha val="43137"/>
                    </a:srgbClr>
                  </a:outerShdw>
                </a:effectLst>
                <a:highlight>
                  <a:srgbClr val="00FF00"/>
                </a:highlight>
              </a:rPr>
              <a:t>s'imposer après la mort</a:t>
            </a:r>
            <a:r>
              <a:rPr lang="fr-FR" b="1" dirty="0">
                <a:solidFill>
                  <a:srgbClr val="002060"/>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Ceci dit, </a:t>
            </a:r>
          </a:p>
          <a:p>
            <a:pPr algn="just"/>
            <a:r>
              <a:rPr lang="fr-FR" b="1" dirty="0">
                <a:solidFill>
                  <a:srgbClr val="FF0000"/>
                </a:solidFill>
                <a:effectLst>
                  <a:outerShdw blurRad="38100" dist="38100" dir="2700000" algn="tl">
                    <a:srgbClr val="000000">
                      <a:alpha val="43137"/>
                    </a:srgbClr>
                  </a:outerShdw>
                </a:effectLst>
              </a:rPr>
              <a:t>la dignité du patient représente un critère juridique et éthique </a:t>
            </a:r>
            <a:r>
              <a:rPr lang="fr-FR" b="1" dirty="0">
                <a:solidFill>
                  <a:schemeClr val="tx1"/>
                </a:solidFill>
                <a:effectLst>
                  <a:outerShdw blurRad="38100" dist="38100" dir="2700000" algn="tl">
                    <a:srgbClr val="000000">
                      <a:alpha val="43137"/>
                    </a:srgbClr>
                  </a:outerShdw>
                </a:effectLst>
              </a:rPr>
              <a:t>qui peut être </a:t>
            </a:r>
            <a:r>
              <a:rPr lang="fr-FR" b="1" dirty="0">
                <a:solidFill>
                  <a:srgbClr val="FF0000"/>
                </a:solidFill>
                <a:effectLst>
                  <a:outerShdw blurRad="38100" dist="38100" dir="2700000" algn="tl">
                    <a:srgbClr val="000000">
                      <a:alpha val="43137"/>
                    </a:srgbClr>
                  </a:outerShdw>
                </a:effectLst>
              </a:rPr>
              <a:t>préservée par le respect du principe d'indisponibilité de la personne</a:t>
            </a:r>
            <a:r>
              <a:rPr lang="fr-FR" b="1" dirty="0">
                <a:solidFill>
                  <a:schemeClr val="tx1"/>
                </a:solidFill>
                <a:effectLst>
                  <a:outerShdw blurRad="38100" dist="38100" dir="2700000" algn="tl">
                    <a:srgbClr val="000000">
                      <a:alpha val="43137"/>
                    </a:srgbClr>
                  </a:outerShdw>
                </a:effectLst>
              </a:rPr>
              <a:t>, par </a:t>
            </a:r>
            <a:r>
              <a:rPr lang="fr-FR" b="1" dirty="0">
                <a:solidFill>
                  <a:srgbClr val="FF0000"/>
                </a:solidFill>
                <a:effectLst>
                  <a:outerShdw blurRad="38100" dist="38100" dir="2700000" algn="tl">
                    <a:srgbClr val="000000">
                      <a:alpha val="43137"/>
                    </a:srgbClr>
                  </a:outerShdw>
                </a:effectLst>
              </a:rPr>
              <a:t>son information</a:t>
            </a:r>
            <a:r>
              <a:rPr lang="fr-FR" b="1" dirty="0">
                <a:solidFill>
                  <a:schemeClr val="tx1"/>
                </a:solidFill>
                <a:effectLst>
                  <a:outerShdw blurRad="38100" dist="38100" dir="2700000" algn="tl">
                    <a:srgbClr val="000000">
                      <a:alpha val="43137"/>
                    </a:srgbClr>
                  </a:outerShdw>
                </a:effectLst>
              </a:rPr>
              <a:t>, par </a:t>
            </a:r>
            <a:r>
              <a:rPr lang="fr-FR" b="1" dirty="0">
                <a:solidFill>
                  <a:srgbClr val="FF0000"/>
                </a:solidFill>
                <a:effectLst>
                  <a:outerShdw blurRad="38100" dist="38100" dir="2700000" algn="tl">
                    <a:srgbClr val="000000">
                      <a:alpha val="43137"/>
                    </a:srgbClr>
                  </a:outerShdw>
                </a:effectLst>
              </a:rPr>
              <a:t>la réaffirmation du droit au traitement de la douleur et par le respect des règles professionnelles</a:t>
            </a:r>
            <a:r>
              <a:rPr lang="fr-FR" b="1" dirty="0">
                <a:solidFill>
                  <a:schemeClr val="tx1"/>
                </a:solidFill>
                <a:effectLst>
                  <a:outerShdw blurRad="38100" dist="38100" dir="2700000" algn="tl">
                    <a:srgbClr val="000000">
                      <a:alpha val="43137"/>
                    </a:srgbClr>
                  </a:outerShdw>
                </a:effectLst>
              </a:rPr>
              <a:t> qui encadre l'exercice médical.</a:t>
            </a:r>
          </a:p>
        </p:txBody>
      </p:sp>
    </p:spTree>
    <p:extLst>
      <p:ext uri="{BB962C8B-B14F-4D97-AF65-F5344CB8AC3E}">
        <p14:creationId xmlns:p14="http://schemas.microsoft.com/office/powerpoint/2010/main" val="305971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791F25-6BDA-4F01-A9AF-1A165243400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0B543B1-86F0-4D53-A6AE-B2F8B84A4B7B}"/>
              </a:ext>
            </a:extLst>
          </p:cNvPr>
          <p:cNvSpPr>
            <a:spLocks noGrp="1"/>
          </p:cNvSpPr>
          <p:nvPr>
            <p:ph idx="1"/>
          </p:nvPr>
        </p:nvSpPr>
        <p:spPr/>
        <p:txBody>
          <a:bodyPr>
            <a:normAutofit/>
          </a:bodyPr>
          <a:lstStyle/>
          <a:p>
            <a:pPr algn="just"/>
            <a:r>
              <a:rPr lang="fr-FR" b="1" dirty="0">
                <a:solidFill>
                  <a:srgbClr val="FF0000"/>
                </a:solidFill>
                <a:effectLst>
                  <a:outerShdw blurRad="38100" dist="38100" dir="2700000" algn="tl">
                    <a:srgbClr val="000000">
                      <a:alpha val="43137"/>
                    </a:srgbClr>
                  </a:outerShdw>
                </a:effectLst>
              </a:rPr>
              <a:t>- parler respectueusement ;</a:t>
            </a:r>
          </a:p>
          <a:p>
            <a:pPr algn="just"/>
            <a:r>
              <a:rPr lang="fr-FR" b="1" dirty="0">
                <a:solidFill>
                  <a:srgbClr val="FF0000"/>
                </a:solidFill>
                <a:effectLst>
                  <a:outerShdw blurRad="38100" dist="38100" dir="2700000" algn="tl">
                    <a:srgbClr val="000000">
                      <a:alpha val="43137"/>
                    </a:srgbClr>
                  </a:outerShdw>
                </a:effectLst>
              </a:rPr>
              <a:t>- respecter l'intimité</a:t>
            </a:r>
          </a:p>
          <a:p>
            <a:pPr algn="just"/>
            <a:r>
              <a:rPr lang="fr-FR" b="1" dirty="0">
                <a:solidFill>
                  <a:schemeClr val="tx1"/>
                </a:solidFill>
                <a:effectLst>
                  <a:outerShdw blurRad="38100" dist="38100" dir="2700000" algn="tl">
                    <a:srgbClr val="000000">
                      <a:alpha val="43137"/>
                    </a:srgbClr>
                  </a:outerShdw>
                </a:effectLst>
              </a:rPr>
              <a:t>Ces deux critères </a:t>
            </a:r>
            <a:r>
              <a:rPr lang="fr-FR" b="1" dirty="0">
                <a:solidFill>
                  <a:srgbClr val="FF0000"/>
                </a:solidFill>
                <a:effectLst>
                  <a:outerShdw blurRad="38100" dist="38100" dir="2700000" algn="tl">
                    <a:srgbClr val="000000">
                      <a:alpha val="43137"/>
                    </a:srgbClr>
                  </a:outerShdw>
                </a:effectLst>
              </a:rPr>
              <a:t>semblent être peu appréciés </a:t>
            </a:r>
            <a:r>
              <a:rPr lang="fr-FR" b="1" dirty="0">
                <a:solidFill>
                  <a:schemeClr val="tx1"/>
                </a:solidFill>
                <a:effectLst>
                  <a:outerShdw blurRad="38100" dist="38100" dir="2700000" algn="tl">
                    <a:srgbClr val="000000">
                      <a:alpha val="43137"/>
                    </a:srgbClr>
                  </a:outerShdw>
                </a:effectLst>
              </a:rPr>
              <a:t>par les femmes (respectivement 24% et 15%) que par les hommes (19% et 13%). </a:t>
            </a:r>
          </a:p>
          <a:p>
            <a:pPr algn="just"/>
            <a:r>
              <a:rPr lang="fr-FR" b="1" dirty="0">
                <a:solidFill>
                  <a:srgbClr val="FF0000"/>
                </a:solidFill>
                <a:effectLst>
                  <a:outerShdw blurRad="38100" dist="38100" dir="2700000" algn="tl">
                    <a:srgbClr val="000000">
                      <a:alpha val="43137"/>
                    </a:srgbClr>
                  </a:outerShdw>
                </a:effectLst>
              </a:rPr>
              <a:t>Entre milieux de résidence</a:t>
            </a:r>
            <a:r>
              <a:rPr lang="fr-FR" b="1" dirty="0">
                <a:solidFill>
                  <a:schemeClr val="tx1"/>
                </a:solidFill>
                <a:effectLst>
                  <a:outerShdw blurRad="38100" dist="38100" dir="2700000" algn="tl">
                    <a:srgbClr val="000000">
                      <a:alpha val="43137"/>
                    </a:srgbClr>
                  </a:outerShdw>
                </a:effectLst>
              </a:rPr>
              <a:t>, les habitants en milieu rural apprécient moins le comportement des prestataires vis-à-vis de ces deux critères.</a:t>
            </a:r>
          </a:p>
        </p:txBody>
      </p:sp>
    </p:spTree>
    <p:extLst>
      <p:ext uri="{BB962C8B-B14F-4D97-AF65-F5344CB8AC3E}">
        <p14:creationId xmlns:p14="http://schemas.microsoft.com/office/powerpoint/2010/main" val="3214435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65A2E-14E2-4680-9457-9C3DC638D8DC}"/>
              </a:ext>
            </a:extLst>
          </p:cNvPr>
          <p:cNvSpPr>
            <a:spLocks noGrp="1"/>
          </p:cNvSpPr>
          <p:nvPr>
            <p:ph type="title"/>
          </p:nvPr>
        </p:nvSpPr>
        <p:spPr>
          <a:xfrm>
            <a:off x="677334" y="609600"/>
            <a:ext cx="8596668" cy="872836"/>
          </a:xfrm>
        </p:spPr>
        <p:txBody>
          <a:bodyPr>
            <a:normAutofit/>
          </a:bodyPr>
          <a:lstStyle/>
          <a:p>
            <a:r>
              <a:rPr lang="fr-FR" sz="2400" b="1" dirty="0">
                <a:solidFill>
                  <a:srgbClr val="002060"/>
                </a:solidFill>
                <a:effectLst>
                  <a:outerShdw blurRad="38100" dist="38100" dir="2700000" algn="tl">
                    <a:srgbClr val="000000">
                      <a:alpha val="43137"/>
                    </a:srgbClr>
                  </a:outerShdw>
                </a:effectLst>
              </a:rPr>
              <a:t>C- l'assurance maladie, un facteur essentiel d'accès aux soins.</a:t>
            </a:r>
          </a:p>
        </p:txBody>
      </p:sp>
      <p:sp>
        <p:nvSpPr>
          <p:cNvPr id="3" name="Espace réservé du contenu 2">
            <a:extLst>
              <a:ext uri="{FF2B5EF4-FFF2-40B4-BE49-F238E27FC236}">
                <a16:creationId xmlns:a16="http://schemas.microsoft.com/office/drawing/2014/main" id="{F2761AF2-F375-436C-86D8-571C3F43F4EF}"/>
              </a:ext>
            </a:extLst>
          </p:cNvPr>
          <p:cNvSpPr>
            <a:spLocks noGrp="1"/>
          </p:cNvSpPr>
          <p:nvPr>
            <p:ph idx="1"/>
          </p:nvPr>
        </p:nvSpPr>
        <p:spPr>
          <a:xfrm>
            <a:off x="677334" y="1717964"/>
            <a:ext cx="8596668" cy="4779817"/>
          </a:xfrm>
        </p:spPr>
        <p:txBody>
          <a:bodyPr>
            <a:normAutofit/>
          </a:bodyPr>
          <a:lstStyle/>
          <a:p>
            <a:pPr algn="just"/>
            <a:r>
              <a:rPr lang="fr-FR" dirty="0">
                <a:solidFill>
                  <a:schemeClr val="tx1"/>
                </a:solidFill>
              </a:rPr>
              <a:t>Après sa </a:t>
            </a:r>
            <a:r>
              <a:rPr lang="fr-FR" dirty="0">
                <a:solidFill>
                  <a:schemeClr val="tx1"/>
                </a:solidFill>
                <a:highlight>
                  <a:srgbClr val="00FF00"/>
                </a:highlight>
              </a:rPr>
              <a:t>première consultation médicale, </a:t>
            </a:r>
            <a:r>
              <a:rPr lang="fr-FR" dirty="0">
                <a:solidFill>
                  <a:schemeClr val="tx1"/>
                </a:solidFill>
              </a:rPr>
              <a:t>le patient </a:t>
            </a:r>
            <a:r>
              <a:rPr lang="fr-FR" dirty="0">
                <a:solidFill>
                  <a:srgbClr val="FF0000"/>
                </a:solidFill>
              </a:rPr>
              <a:t>souffrant d'une maladie physique ou mentale, se trouve obligé dans la majorité des cas, d'exécuter les prescriptions de son médecin portant soit sur l'achat des médicaments</a:t>
            </a:r>
            <a:r>
              <a:rPr lang="fr-FR" dirty="0">
                <a:solidFill>
                  <a:schemeClr val="tx1"/>
                </a:solidFill>
              </a:rPr>
              <a:t>, </a:t>
            </a:r>
          </a:p>
          <a:p>
            <a:pPr algn="just"/>
            <a:r>
              <a:rPr lang="fr-FR" dirty="0">
                <a:solidFill>
                  <a:schemeClr val="tx1"/>
                </a:solidFill>
              </a:rPr>
              <a:t>la réalisation </a:t>
            </a:r>
            <a:r>
              <a:rPr lang="fr-FR" dirty="0">
                <a:solidFill>
                  <a:srgbClr val="FF0000"/>
                </a:solidFill>
              </a:rPr>
              <a:t>d'analyse médicale, soit sur une hospitalisation d'urgence </a:t>
            </a:r>
            <a:r>
              <a:rPr lang="fr-FR" dirty="0">
                <a:solidFill>
                  <a:schemeClr val="tx1"/>
                </a:solidFill>
              </a:rPr>
              <a:t>avec tous </a:t>
            </a:r>
            <a:r>
              <a:rPr lang="fr-FR" dirty="0">
                <a:solidFill>
                  <a:srgbClr val="FF0000"/>
                </a:solidFill>
              </a:rPr>
              <a:t>les frais qu'elle engendre. </a:t>
            </a:r>
          </a:p>
          <a:p>
            <a:pPr algn="just"/>
            <a:r>
              <a:rPr lang="fr-FR" dirty="0">
                <a:solidFill>
                  <a:schemeClr val="tx1"/>
                </a:solidFill>
              </a:rPr>
              <a:t>Cependant, </a:t>
            </a:r>
            <a:r>
              <a:rPr lang="fr-FR" dirty="0">
                <a:solidFill>
                  <a:srgbClr val="FF0000"/>
                </a:solidFill>
                <a:highlight>
                  <a:srgbClr val="FFFF00"/>
                </a:highlight>
              </a:rPr>
              <a:t>le coût élevé de ces actes, la pauvreté régnante au Maroc,</a:t>
            </a:r>
            <a:r>
              <a:rPr lang="fr-FR" dirty="0">
                <a:solidFill>
                  <a:schemeClr val="tx1"/>
                </a:solidFill>
              </a:rPr>
              <a:t> </a:t>
            </a:r>
            <a:r>
              <a:rPr lang="fr-FR" dirty="0">
                <a:solidFill>
                  <a:srgbClr val="FF0000"/>
                </a:solidFill>
                <a:highlight>
                  <a:srgbClr val="FFFF00"/>
                </a:highlight>
              </a:rPr>
              <a:t>la non gratuité du service public hospitalier, </a:t>
            </a:r>
            <a:r>
              <a:rPr lang="fr-FR" dirty="0">
                <a:solidFill>
                  <a:schemeClr val="tx1"/>
                </a:solidFill>
              </a:rPr>
              <a:t>empêchent </a:t>
            </a:r>
            <a:r>
              <a:rPr lang="fr-FR" dirty="0">
                <a:solidFill>
                  <a:srgbClr val="FF0000"/>
                </a:solidFill>
                <a:highlight>
                  <a:srgbClr val="FFFF00"/>
                </a:highlight>
              </a:rPr>
              <a:t>la continuité des soins et par conséquent altère la santé du patient.</a:t>
            </a:r>
          </a:p>
          <a:p>
            <a:pPr algn="just"/>
            <a:r>
              <a:rPr lang="fr-FR" dirty="0">
                <a:solidFill>
                  <a:schemeClr val="tx1"/>
                </a:solidFill>
              </a:rPr>
              <a:t>Dés lors, on </a:t>
            </a:r>
            <a:r>
              <a:rPr lang="fr-FR" dirty="0">
                <a:solidFill>
                  <a:srgbClr val="002060"/>
                </a:solidFill>
                <a:highlight>
                  <a:srgbClr val="FFFF00"/>
                </a:highlight>
              </a:rPr>
              <a:t>ne peut passer outre le rôle de la couverture médicale</a:t>
            </a:r>
            <a:r>
              <a:rPr lang="fr-FR" dirty="0">
                <a:solidFill>
                  <a:schemeClr val="tx1"/>
                </a:solidFill>
              </a:rPr>
              <a:t>. Cette dernière </a:t>
            </a:r>
            <a:r>
              <a:rPr lang="fr-FR" dirty="0">
                <a:solidFill>
                  <a:srgbClr val="002060"/>
                </a:solidFill>
              </a:rPr>
              <a:t>constitue un déterminant important de l'accès des malades aux soins </a:t>
            </a:r>
            <a:r>
              <a:rPr lang="fr-FR" dirty="0">
                <a:solidFill>
                  <a:schemeClr val="tx1"/>
                </a:solidFill>
              </a:rPr>
              <a:t>de santé et à </a:t>
            </a:r>
            <a:r>
              <a:rPr lang="fr-FR" dirty="0">
                <a:solidFill>
                  <a:schemeClr val="tx1"/>
                </a:solidFill>
                <a:highlight>
                  <a:srgbClr val="FFFF00"/>
                </a:highlight>
              </a:rPr>
              <a:t>l'allégement des dépenses de santé.</a:t>
            </a:r>
          </a:p>
        </p:txBody>
      </p:sp>
    </p:spTree>
    <p:extLst>
      <p:ext uri="{BB962C8B-B14F-4D97-AF65-F5344CB8AC3E}">
        <p14:creationId xmlns:p14="http://schemas.microsoft.com/office/powerpoint/2010/main" val="54716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0F19B6-FB7F-4A63-8F59-6E8B1F431BD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1E59389-19A3-4142-8E24-47976E0DAE89}"/>
              </a:ext>
            </a:extLst>
          </p:cNvPr>
          <p:cNvSpPr>
            <a:spLocks noGrp="1"/>
          </p:cNvSpPr>
          <p:nvPr>
            <p:ph idx="1"/>
          </p:nvPr>
        </p:nvSpPr>
        <p:spPr/>
        <p:txBody>
          <a:bodyPr>
            <a:normAutofit/>
          </a:bodyPr>
          <a:lstStyle/>
          <a:p>
            <a:pPr algn="just"/>
            <a:r>
              <a:rPr lang="fr-FR" dirty="0">
                <a:solidFill>
                  <a:schemeClr val="tx1"/>
                </a:solidFill>
                <a:highlight>
                  <a:srgbClr val="FFFF00"/>
                </a:highlight>
              </a:rPr>
              <a:t>Dans la plupart des pays occidentaux</a:t>
            </a:r>
            <a:r>
              <a:rPr lang="fr-FR" dirty="0">
                <a:solidFill>
                  <a:schemeClr val="tx1"/>
                </a:solidFill>
              </a:rPr>
              <a:t>, </a:t>
            </a:r>
            <a:r>
              <a:rPr lang="fr-FR" dirty="0">
                <a:solidFill>
                  <a:srgbClr val="00B050"/>
                </a:solidFill>
              </a:rPr>
              <a:t>une grande part de l'assurance maladie est prise en charge par l'Etat.</a:t>
            </a:r>
            <a:r>
              <a:rPr lang="fr-FR" dirty="0">
                <a:solidFill>
                  <a:schemeClr val="tx1"/>
                </a:solidFill>
              </a:rPr>
              <a:t> </a:t>
            </a:r>
          </a:p>
          <a:p>
            <a:pPr algn="just"/>
            <a:r>
              <a:rPr lang="fr-FR" dirty="0">
                <a:solidFill>
                  <a:schemeClr val="tx1"/>
                </a:solidFill>
              </a:rPr>
              <a:t>C'est d'ailleurs </a:t>
            </a:r>
            <a:r>
              <a:rPr lang="fr-FR" dirty="0">
                <a:solidFill>
                  <a:schemeClr val="accent5">
                    <a:lumMod val="75000"/>
                  </a:schemeClr>
                </a:solidFill>
              </a:rPr>
              <a:t>une des composantes fondamentales de la sécurité sociale</a:t>
            </a:r>
            <a:r>
              <a:rPr lang="fr-FR" dirty="0">
                <a:solidFill>
                  <a:schemeClr val="tx1"/>
                </a:solidFill>
              </a:rPr>
              <a:t>, et </a:t>
            </a:r>
            <a:r>
              <a:rPr lang="fr-FR" b="1" i="1" u="sng" dirty="0">
                <a:solidFill>
                  <a:schemeClr val="tx1"/>
                </a:solidFill>
                <a:effectLst>
                  <a:outerShdw blurRad="38100" dist="38100" dir="2700000" algn="tl">
                    <a:srgbClr val="000000">
                      <a:alpha val="43137"/>
                    </a:srgbClr>
                  </a:outerShdw>
                </a:effectLst>
              </a:rPr>
              <a:t>un devoir de l'Etat</a:t>
            </a:r>
            <a:r>
              <a:rPr lang="fr-FR" dirty="0">
                <a:solidFill>
                  <a:schemeClr val="tx1"/>
                </a:solidFill>
              </a:rPr>
              <a:t>, tel qu'il est </a:t>
            </a:r>
            <a:r>
              <a:rPr lang="fr-FR" dirty="0">
                <a:solidFill>
                  <a:srgbClr val="FF0000"/>
                </a:solidFill>
              </a:rPr>
              <a:t>proclamé par la déclaration universelle des droits de l'homme de 1948 </a:t>
            </a:r>
            <a:r>
              <a:rPr lang="fr-FR" dirty="0">
                <a:solidFill>
                  <a:schemeClr val="tx1"/>
                </a:solidFill>
              </a:rPr>
              <a:t>: </a:t>
            </a:r>
          </a:p>
          <a:p>
            <a:pPr algn="just"/>
            <a:r>
              <a:rPr lang="fr-FR" dirty="0">
                <a:solidFill>
                  <a:srgbClr val="C00000"/>
                </a:solidFill>
              </a:rPr>
              <a:t>« toute personne, en tant que membre de la société, a le droit à la sécurité sociale ».</a:t>
            </a:r>
            <a:r>
              <a:rPr lang="fr-FR" dirty="0">
                <a:solidFill>
                  <a:schemeClr val="tx1"/>
                </a:solidFill>
              </a:rPr>
              <a:t> </a:t>
            </a:r>
          </a:p>
          <a:p>
            <a:pPr algn="just"/>
            <a:r>
              <a:rPr lang="fr-FR" dirty="0">
                <a:solidFill>
                  <a:srgbClr val="C00000"/>
                </a:solidFill>
              </a:rPr>
              <a:t>L'article 22 de ladite déclaration ajoute </a:t>
            </a:r>
            <a:r>
              <a:rPr lang="fr-FR" dirty="0">
                <a:solidFill>
                  <a:schemeClr val="tx1"/>
                </a:solidFill>
              </a:rPr>
              <a:t>qu' « </a:t>
            </a:r>
            <a:r>
              <a:rPr lang="fr-FR" b="1" dirty="0">
                <a:solidFill>
                  <a:schemeClr val="tx1"/>
                </a:solidFill>
                <a:effectLst>
                  <a:outerShdw blurRad="38100" dist="38100" dir="2700000" algn="tl">
                    <a:srgbClr val="000000">
                      <a:alpha val="43137"/>
                    </a:srgbClr>
                  </a:outerShdw>
                </a:effectLst>
              </a:rPr>
              <a:t>elle est fondée à </a:t>
            </a:r>
            <a:r>
              <a:rPr lang="fr-FR" b="1" dirty="0">
                <a:solidFill>
                  <a:schemeClr val="tx1"/>
                </a:solidFill>
                <a:effectLst>
                  <a:outerShdw blurRad="38100" dist="38100" dir="2700000" algn="tl">
                    <a:srgbClr val="000000">
                      <a:alpha val="43137"/>
                    </a:srgbClr>
                  </a:outerShdw>
                </a:effectLst>
                <a:highlight>
                  <a:srgbClr val="FFFF00"/>
                </a:highlight>
              </a:rPr>
              <a:t>obtenir la satisfaction des droits économiques, sociaux et culturels indispensables à sa dignité </a:t>
            </a:r>
            <a:r>
              <a:rPr lang="fr-FR" b="1" dirty="0">
                <a:solidFill>
                  <a:schemeClr val="tx1"/>
                </a:solidFill>
                <a:effectLst>
                  <a:outerShdw blurRad="38100" dist="38100" dir="2700000" algn="tl">
                    <a:srgbClr val="000000">
                      <a:alpha val="43137"/>
                    </a:srgbClr>
                  </a:outerShdw>
                </a:effectLst>
              </a:rPr>
              <a:t>et au </a:t>
            </a:r>
            <a:r>
              <a:rPr lang="fr-FR" b="1" dirty="0">
                <a:solidFill>
                  <a:schemeClr val="tx1"/>
                </a:solidFill>
                <a:effectLst>
                  <a:outerShdw blurRad="38100" dist="38100" dir="2700000" algn="tl">
                    <a:srgbClr val="000000">
                      <a:alpha val="43137"/>
                    </a:srgbClr>
                  </a:outerShdw>
                </a:effectLst>
                <a:highlight>
                  <a:srgbClr val="FFFF00"/>
                </a:highlight>
              </a:rPr>
              <a:t>libre développement de sa personnalité</a:t>
            </a:r>
            <a:r>
              <a:rPr lang="fr-FR" b="1" dirty="0">
                <a:solidFill>
                  <a:schemeClr val="tx1"/>
                </a:solidFill>
                <a:effectLst>
                  <a:outerShdw blurRad="38100" dist="38100" dir="2700000" algn="tl">
                    <a:srgbClr val="000000">
                      <a:alpha val="43137"/>
                    </a:srgbClr>
                  </a:outerShdw>
                </a:effectLst>
              </a:rPr>
              <a:t>, grâce à l'effort national et </a:t>
            </a:r>
            <a:r>
              <a:rPr lang="fr-FR" b="1" dirty="0">
                <a:solidFill>
                  <a:schemeClr val="tx1"/>
                </a:solidFill>
                <a:effectLst>
                  <a:outerShdw blurRad="38100" dist="38100" dir="2700000" algn="tl">
                    <a:srgbClr val="000000">
                      <a:alpha val="43137"/>
                    </a:srgbClr>
                  </a:outerShdw>
                </a:effectLst>
                <a:highlight>
                  <a:srgbClr val="FFFF00"/>
                </a:highlight>
              </a:rPr>
              <a:t>à la coopération internationale</a:t>
            </a:r>
            <a:r>
              <a:rPr lang="fr-FR" b="1" dirty="0">
                <a:solidFill>
                  <a:schemeClr val="tx1"/>
                </a:solidFill>
                <a:effectLst>
                  <a:outerShdw blurRad="38100" dist="38100" dir="2700000" algn="tl">
                    <a:srgbClr val="000000">
                      <a:alpha val="43137"/>
                    </a:srgbClr>
                  </a:outerShdw>
                </a:effectLst>
              </a:rPr>
              <a:t>, compte tenu de l'organisation et des ressources de chaque pays ».</a:t>
            </a:r>
          </a:p>
          <a:p>
            <a:endParaRPr lang="fr-FR" dirty="0"/>
          </a:p>
        </p:txBody>
      </p:sp>
    </p:spTree>
    <p:extLst>
      <p:ext uri="{BB962C8B-B14F-4D97-AF65-F5344CB8AC3E}">
        <p14:creationId xmlns:p14="http://schemas.microsoft.com/office/powerpoint/2010/main" val="951917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5CF6D-1004-4545-BBC9-F8E0DBA7EF0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F479DEF-9E9E-427D-AF29-599C42DFA897}"/>
              </a:ext>
            </a:extLst>
          </p:cNvPr>
          <p:cNvSpPr>
            <a:spLocks noGrp="1"/>
          </p:cNvSpPr>
          <p:nvPr>
            <p:ph idx="1"/>
          </p:nvPr>
        </p:nvSpPr>
        <p:spPr>
          <a:xfrm>
            <a:off x="677334" y="2160589"/>
            <a:ext cx="8596668" cy="4600429"/>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Cette déclaration est relayée par </a:t>
            </a:r>
            <a:r>
              <a:rPr lang="fr-FR" b="1" dirty="0">
                <a:solidFill>
                  <a:schemeClr val="tx1"/>
                </a:solidFill>
                <a:effectLst>
                  <a:outerShdw blurRad="38100" dist="38100" dir="2700000" algn="tl">
                    <a:srgbClr val="000000">
                      <a:alpha val="43137"/>
                    </a:srgbClr>
                  </a:outerShdw>
                </a:effectLst>
                <a:highlight>
                  <a:srgbClr val="FFFF00"/>
                </a:highlight>
              </a:rPr>
              <a:t>le pacte international relatif aux droits économiques, sociaux et culturels adoptée en 1966</a:t>
            </a:r>
            <a:r>
              <a:rPr lang="fr-FR" b="1" dirty="0">
                <a:solidFill>
                  <a:schemeClr val="tx1"/>
                </a:solidFill>
                <a:effectLst>
                  <a:outerShdw blurRad="38100" dist="38100" dir="2700000" algn="tl">
                    <a:srgbClr val="000000">
                      <a:alpha val="43137"/>
                    </a:srgbClr>
                  </a:outerShdw>
                </a:effectLst>
              </a:rPr>
              <a:t>, qui énonce dans son article 9 que :</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C00000"/>
                </a:solidFill>
                <a:effectLst>
                  <a:outerShdw blurRad="38100" dist="38100" dir="2700000" algn="tl">
                    <a:srgbClr val="000000">
                      <a:alpha val="43137"/>
                    </a:srgbClr>
                  </a:outerShdw>
                </a:effectLst>
              </a:rPr>
              <a:t>les états parties </a:t>
            </a:r>
            <a:r>
              <a:rPr lang="fr-FR" b="1" dirty="0">
                <a:solidFill>
                  <a:srgbClr val="C00000"/>
                </a:solidFill>
                <a:effectLst>
                  <a:outerShdw blurRad="38100" dist="38100" dir="2700000" algn="tl">
                    <a:srgbClr val="000000">
                      <a:alpha val="43137"/>
                    </a:srgbClr>
                  </a:outerShdw>
                </a:effectLst>
                <a:highlight>
                  <a:srgbClr val="00FF00"/>
                </a:highlight>
              </a:rPr>
              <a:t>reconnaissent le droit de toute personne à la sécurité sociale, y compris aux assurances sociales</a:t>
            </a:r>
            <a:r>
              <a:rPr lang="fr-FR" b="1" dirty="0">
                <a:solidFill>
                  <a:srgbClr val="C00000"/>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0070C0"/>
                </a:solidFill>
                <a:effectLst>
                  <a:outerShdw blurRad="38100" dist="38100" dir="2700000" algn="tl">
                    <a:srgbClr val="000000">
                      <a:alpha val="43137"/>
                    </a:srgbClr>
                  </a:outerShdw>
                </a:effectLst>
              </a:rPr>
              <a:t>De ce fait, le Maroc:</a:t>
            </a:r>
          </a:p>
          <a:p>
            <a:pPr algn="just"/>
            <a:r>
              <a:rPr lang="fr-FR" b="1" dirty="0">
                <a:solidFill>
                  <a:schemeClr val="tx1"/>
                </a:solidFill>
                <a:effectLst>
                  <a:outerShdw blurRad="38100" dist="38100" dir="2700000" algn="tl">
                    <a:srgbClr val="000000">
                      <a:alpha val="43137"/>
                    </a:srgbClr>
                  </a:outerShdw>
                </a:effectLst>
              </a:rPr>
              <a:t>en </a:t>
            </a:r>
            <a:r>
              <a:rPr lang="fr-FR" b="1" dirty="0">
                <a:solidFill>
                  <a:srgbClr val="FF0000"/>
                </a:solidFill>
                <a:effectLst>
                  <a:outerShdw blurRad="38100" dist="38100" dir="2700000" algn="tl">
                    <a:srgbClr val="000000">
                      <a:alpha val="43137"/>
                    </a:srgbClr>
                  </a:outerShdw>
                </a:effectLst>
              </a:rPr>
              <a:t>tant que membre actif de la communauté internationale est résolument entré dans un processus de développement humain et de consolidation des droits économiques et sociaux</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Ce processus place </a:t>
            </a:r>
            <a:r>
              <a:rPr lang="fr-FR" b="1" dirty="0">
                <a:solidFill>
                  <a:srgbClr val="FF0000"/>
                </a:solidFill>
                <a:effectLst>
                  <a:outerShdw blurRad="38100" dist="38100" dir="2700000" algn="tl">
                    <a:srgbClr val="000000">
                      <a:alpha val="43137"/>
                    </a:srgbClr>
                  </a:outerShdw>
                </a:effectLst>
              </a:rPr>
              <a:t>la dignité de l'homme, son bien être et son droit à la santé au centre des préoccupations.</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FF0000"/>
                </a:solidFill>
                <a:effectLst>
                  <a:outerShdw blurRad="38100" dist="38100" dir="2700000" algn="tl">
                    <a:srgbClr val="000000">
                      <a:alpha val="43137"/>
                    </a:srgbClr>
                  </a:outerShdw>
                </a:effectLst>
                <a:highlight>
                  <a:srgbClr val="00FFFF"/>
                </a:highlight>
              </a:rPr>
              <a:t>L'entrée en vigueur de l'assurance maladie obligatoire (AMO</a:t>
            </a:r>
            <a:r>
              <a:rPr lang="fr-FR" b="1" dirty="0">
                <a:solidFill>
                  <a:schemeClr val="tx1"/>
                </a:solidFill>
                <a:effectLst>
                  <a:outerShdw blurRad="38100" dist="38100" dir="2700000" algn="tl">
                    <a:srgbClr val="000000">
                      <a:alpha val="43137"/>
                    </a:srgbClr>
                  </a:outerShdw>
                </a:effectLst>
              </a:rPr>
              <a:t>) et </a:t>
            </a:r>
            <a:r>
              <a:rPr lang="fr-FR" b="1" dirty="0">
                <a:solidFill>
                  <a:schemeClr val="tx1"/>
                </a:solidFill>
                <a:effectLst>
                  <a:outerShdw blurRad="38100" dist="38100" dir="2700000" algn="tl">
                    <a:srgbClr val="000000">
                      <a:alpha val="43137"/>
                    </a:srgbClr>
                  </a:outerShdw>
                </a:effectLst>
                <a:highlight>
                  <a:srgbClr val="00FFFF"/>
                </a:highlight>
              </a:rPr>
              <a:t>du régime d'assistance médicale aux économiquement démunis (</a:t>
            </a:r>
            <a:r>
              <a:rPr lang="fr-FR" b="1" dirty="0" err="1">
                <a:solidFill>
                  <a:schemeClr val="tx1"/>
                </a:solidFill>
                <a:effectLst>
                  <a:outerShdw blurRad="38100" dist="38100" dir="2700000" algn="tl">
                    <a:srgbClr val="000000">
                      <a:alpha val="43137"/>
                    </a:srgbClr>
                  </a:outerShdw>
                </a:effectLst>
                <a:highlight>
                  <a:srgbClr val="00FFFF"/>
                </a:highlight>
              </a:rPr>
              <a:t>Ramed</a:t>
            </a:r>
            <a:r>
              <a:rPr lang="fr-FR" b="1" dirty="0">
                <a:solidFill>
                  <a:schemeClr val="tx1"/>
                </a:solidFill>
                <a:effectLst>
                  <a:outerShdw blurRad="38100" dist="38100" dir="2700000" algn="tl">
                    <a:srgbClr val="000000">
                      <a:alpha val="43137"/>
                    </a:srgbClr>
                  </a:outerShdw>
                </a:effectLst>
                <a:highlight>
                  <a:srgbClr val="00FFFF"/>
                </a:highlight>
              </a:rPr>
              <a:t>),</a:t>
            </a:r>
            <a:r>
              <a:rPr lang="fr-FR" b="1" dirty="0">
                <a:solidFill>
                  <a:schemeClr val="tx1"/>
                </a:solidFill>
                <a:effectLst>
                  <a:outerShdw blurRad="38100" dist="38100" dir="2700000" algn="tl">
                    <a:srgbClr val="000000">
                      <a:alpha val="43137"/>
                    </a:srgbClr>
                  </a:outerShdw>
                </a:effectLst>
              </a:rPr>
              <a:t> est de nature </a:t>
            </a:r>
            <a:r>
              <a:rPr lang="fr-FR" b="1" u="sng" dirty="0">
                <a:solidFill>
                  <a:srgbClr val="FF0000"/>
                </a:solidFill>
                <a:effectLst>
                  <a:outerShdw blurRad="38100" dist="38100" dir="2700000" algn="tl">
                    <a:srgbClr val="000000">
                      <a:alpha val="43137"/>
                    </a:srgbClr>
                  </a:outerShdw>
                </a:effectLst>
              </a:rPr>
              <a:t>à renforcer l'égalité des chances en matière de soins.</a:t>
            </a:r>
          </a:p>
        </p:txBody>
      </p:sp>
    </p:spTree>
    <p:extLst>
      <p:ext uri="{BB962C8B-B14F-4D97-AF65-F5344CB8AC3E}">
        <p14:creationId xmlns:p14="http://schemas.microsoft.com/office/powerpoint/2010/main" val="1070690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F38EFA-B0B8-4873-AAE0-335A794847B9}"/>
              </a:ext>
            </a:extLst>
          </p:cNvPr>
          <p:cNvSpPr>
            <a:spLocks noGrp="1"/>
          </p:cNvSpPr>
          <p:nvPr>
            <p:ph type="title"/>
          </p:nvPr>
        </p:nvSpPr>
        <p:spPr>
          <a:xfrm>
            <a:off x="677334" y="609600"/>
            <a:ext cx="8596668" cy="304800"/>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187756CA-E4A6-4485-AA8A-33F825BF2E68}"/>
              </a:ext>
            </a:extLst>
          </p:cNvPr>
          <p:cNvSpPr>
            <a:spLocks noGrp="1"/>
          </p:cNvSpPr>
          <p:nvPr>
            <p:ph idx="1"/>
          </p:nvPr>
        </p:nvSpPr>
        <p:spPr>
          <a:xfrm>
            <a:off x="677334" y="1371601"/>
            <a:ext cx="8596668" cy="5486400"/>
          </a:xfrm>
        </p:spPr>
        <p:txBody>
          <a:bodyPr>
            <a:normAutofit/>
          </a:bodyPr>
          <a:lstStyle/>
          <a:p>
            <a:r>
              <a:rPr lang="fr-FR" b="1" dirty="0">
                <a:solidFill>
                  <a:schemeClr val="tx1"/>
                </a:solidFill>
                <a:effectLst>
                  <a:outerShdw blurRad="38100" dist="38100" dir="2700000" algn="tl">
                    <a:srgbClr val="000000">
                      <a:alpha val="43137"/>
                    </a:srgbClr>
                  </a:outerShdw>
                </a:effectLst>
              </a:rPr>
              <a:t>Dans cet esprit, </a:t>
            </a:r>
            <a:r>
              <a:rPr lang="fr-FR" b="1" dirty="0">
                <a:solidFill>
                  <a:schemeClr val="tx1"/>
                </a:solidFill>
                <a:effectLst>
                  <a:outerShdw blurRad="38100" dist="38100" dir="2700000" algn="tl">
                    <a:srgbClr val="000000">
                      <a:alpha val="43137"/>
                    </a:srgbClr>
                  </a:outerShdw>
                </a:effectLst>
                <a:highlight>
                  <a:srgbClr val="00FFFF"/>
                </a:highlight>
              </a:rPr>
              <a:t>des conventions ont été signées par l'agence nationale d' assurance maladie avec les prestataires de soins</a:t>
            </a:r>
            <a:r>
              <a:rPr lang="fr-FR" b="1" dirty="0">
                <a:solidFill>
                  <a:schemeClr val="tx1"/>
                </a:solidFill>
                <a:effectLst>
                  <a:outerShdw blurRad="38100" dist="38100" dir="2700000" algn="tl">
                    <a:srgbClr val="000000">
                      <a:alpha val="43137"/>
                    </a:srgbClr>
                  </a:outerShdw>
                </a:effectLst>
              </a:rPr>
              <a:t>, en vue de permettre à la </a:t>
            </a:r>
            <a:r>
              <a:rPr lang="fr-FR" b="1" dirty="0">
                <a:solidFill>
                  <a:schemeClr val="tx1"/>
                </a:solidFill>
                <a:effectLst>
                  <a:outerShdw blurRad="38100" dist="38100" dir="2700000" algn="tl">
                    <a:srgbClr val="000000">
                      <a:alpha val="43137"/>
                    </a:srgbClr>
                  </a:outerShdw>
                </a:effectLst>
                <a:highlight>
                  <a:srgbClr val="FFFF00"/>
                </a:highlight>
              </a:rPr>
              <a:t>population uniquement assurés auprès des organismes gestionnaires(CNSS et la CNOPS)</a:t>
            </a:r>
            <a:r>
              <a:rPr lang="fr-FR" b="1" dirty="0">
                <a:solidFill>
                  <a:schemeClr val="tx1"/>
                </a:solidFill>
                <a:effectLst>
                  <a:outerShdw blurRad="38100" dist="38100" dir="2700000" algn="tl">
                    <a:srgbClr val="000000">
                      <a:alpha val="43137"/>
                    </a:srgbClr>
                  </a:outerShdw>
                </a:effectLst>
              </a:rPr>
              <a:t> l'accès à des soins </a:t>
            </a:r>
            <a:r>
              <a:rPr lang="fr-FR" b="1" dirty="0">
                <a:solidFill>
                  <a:schemeClr val="tx1"/>
                </a:solidFill>
                <a:effectLst>
                  <a:outerShdw blurRad="38100" dist="38100" dir="2700000" algn="tl">
                    <a:srgbClr val="000000">
                      <a:alpha val="43137"/>
                    </a:srgbClr>
                  </a:outerShdw>
                </a:effectLst>
                <a:highlight>
                  <a:srgbClr val="FFFF00"/>
                </a:highlight>
              </a:rPr>
              <a:t>reconnus de qualité</a:t>
            </a:r>
            <a:r>
              <a:rPr lang="fr-FR" b="1" dirty="0">
                <a:solidFill>
                  <a:schemeClr val="tx1"/>
                </a:solidFill>
                <a:effectLst>
                  <a:outerShdw blurRad="38100" dist="38100" dir="2700000" algn="tl">
                    <a:srgbClr val="000000">
                      <a:alpha val="43137"/>
                    </a:srgbClr>
                  </a:outerShdw>
                </a:effectLst>
              </a:rPr>
              <a:t>. </a:t>
            </a:r>
          </a:p>
          <a:p>
            <a:r>
              <a:rPr lang="fr-FR" b="1" dirty="0">
                <a:solidFill>
                  <a:schemeClr val="tx1"/>
                </a:solidFill>
                <a:effectLst>
                  <a:outerShdw blurRad="38100" dist="38100" dir="2700000" algn="tl">
                    <a:srgbClr val="000000">
                      <a:alpha val="43137"/>
                    </a:srgbClr>
                  </a:outerShdw>
                </a:effectLst>
                <a:highlight>
                  <a:srgbClr val="FF0000"/>
                </a:highlight>
              </a:rPr>
              <a:t>On cite à titre d'exemple :</a:t>
            </a:r>
          </a:p>
          <a:p>
            <a:pPr>
              <a:buClr>
                <a:srgbClr val="0070C0"/>
              </a:buClr>
              <a:buSzPct val="182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La convention nationale conclue entre les organismes gestionnaires de l'assurance maladie obligatoire et les médecins et les établissements de soins du secteur privé</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arrêté du ministre de la santé du 4 août 2006</a:t>
            </a:r>
            <a:r>
              <a:rPr lang="fr-FR" b="1" dirty="0">
                <a:solidFill>
                  <a:schemeClr val="tx1"/>
                </a:solidFill>
                <a:effectLst>
                  <a:outerShdw blurRad="38100" dist="38100" dir="2700000" algn="tl">
                    <a:srgbClr val="000000">
                      <a:alpha val="43137"/>
                    </a:srgbClr>
                  </a:outerShdw>
                </a:effectLst>
              </a:rPr>
              <a:t>). </a:t>
            </a:r>
          </a:p>
          <a:p>
            <a:pPr>
              <a:buClr>
                <a:srgbClr val="0070C0"/>
              </a:buClr>
              <a:buSzPct val="182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Cette convention </a:t>
            </a:r>
            <a:r>
              <a:rPr lang="fr-FR" b="1" dirty="0">
                <a:solidFill>
                  <a:schemeClr val="tx1"/>
                </a:solidFill>
                <a:effectLst>
                  <a:outerShdw blurRad="38100" dist="38100" dir="2700000" algn="tl">
                    <a:srgbClr val="000000">
                      <a:alpha val="43137"/>
                    </a:srgbClr>
                  </a:outerShdw>
                </a:effectLst>
                <a:highlight>
                  <a:srgbClr val="FFFF00"/>
                </a:highlight>
              </a:rPr>
              <a:t>constitue, le principal outil de mise en œuvre et de régulation du régime de l'assurance maladie obligatoire (AMO)</a:t>
            </a:r>
            <a:r>
              <a:rPr lang="fr-FR" b="1" dirty="0">
                <a:solidFill>
                  <a:schemeClr val="tx1"/>
                </a:solidFill>
                <a:effectLst>
                  <a:outerShdw blurRad="38100" dist="38100" dir="2700000" algn="tl">
                    <a:srgbClr val="000000">
                      <a:alpha val="43137"/>
                    </a:srgbClr>
                  </a:outerShdw>
                </a:effectLst>
              </a:rPr>
              <a:t>. </a:t>
            </a:r>
          </a:p>
          <a:p>
            <a:pPr>
              <a:buClr>
                <a:srgbClr val="0070C0"/>
              </a:buClr>
              <a:buSzPct val="182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Elle </a:t>
            </a:r>
            <a:r>
              <a:rPr lang="fr-FR" b="1" dirty="0">
                <a:solidFill>
                  <a:schemeClr val="tx1"/>
                </a:solidFill>
                <a:effectLst>
                  <a:outerShdw blurRad="38100" dist="38100" dir="2700000" algn="tl">
                    <a:srgbClr val="000000">
                      <a:alpha val="43137"/>
                    </a:srgbClr>
                  </a:outerShdw>
                </a:effectLst>
                <a:highlight>
                  <a:srgbClr val="FFFF00"/>
                </a:highlight>
              </a:rPr>
              <a:t>s'applique</a:t>
            </a:r>
            <a:r>
              <a:rPr lang="fr-FR" b="1" dirty="0">
                <a:solidFill>
                  <a:schemeClr val="tx1"/>
                </a:solidFill>
                <a:effectLst>
                  <a:outerShdw blurRad="38100" dist="38100" dir="2700000" algn="tl">
                    <a:srgbClr val="000000">
                      <a:alpha val="43137"/>
                    </a:srgbClr>
                  </a:outerShdw>
                </a:effectLst>
              </a:rPr>
              <a:t> non seulement à l'ensemble des médecins exerçant à titre libéral et l'ensemble des établissement de soins du secteur privé, mais </a:t>
            </a:r>
            <a:r>
              <a:rPr lang="fr-FR" b="1" dirty="0">
                <a:solidFill>
                  <a:schemeClr val="tx1"/>
                </a:solidFill>
                <a:effectLst>
                  <a:outerShdw blurRad="38100" dist="38100" dir="2700000" algn="tl">
                    <a:srgbClr val="000000">
                      <a:alpha val="43137"/>
                    </a:srgbClr>
                  </a:outerShdw>
                </a:effectLst>
                <a:highlight>
                  <a:srgbClr val="FFFF00"/>
                </a:highlight>
              </a:rPr>
              <a:t>également à l'ensemble des organismes gestionnaires de l'AMO</a:t>
            </a:r>
            <a:r>
              <a:rPr lang="fr-FR" b="1" dirty="0">
                <a:solidFill>
                  <a:schemeClr val="tx1"/>
                </a:solidFill>
                <a:effectLst>
                  <a:outerShdw blurRad="38100" dist="38100" dir="2700000" algn="tl">
                    <a:srgbClr val="000000">
                      <a:alpha val="43137"/>
                    </a:srgbClr>
                  </a:outerShdw>
                </a:effectLst>
              </a:rPr>
              <a:t>, ainsi qu'à l'ensemble </a:t>
            </a:r>
            <a:r>
              <a:rPr lang="fr-FR" b="1" dirty="0">
                <a:solidFill>
                  <a:schemeClr val="tx1"/>
                </a:solidFill>
                <a:effectLst>
                  <a:outerShdw blurRad="38100" dist="38100" dir="2700000" algn="tl">
                    <a:srgbClr val="000000">
                      <a:alpha val="43137"/>
                    </a:srgbClr>
                  </a:outerShdw>
                </a:effectLst>
                <a:highlight>
                  <a:srgbClr val="FFFF00"/>
                </a:highlight>
              </a:rPr>
              <a:t>des bénéficiaires de ce régime.</a:t>
            </a:r>
          </a:p>
          <a:p>
            <a:endParaRPr lang="fr-FR" b="1" dirty="0">
              <a:solidFill>
                <a:schemeClr val="tx1"/>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2876714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276B7-7463-4687-BB23-434A59791B4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1805A1B-8D66-4BB7-93DF-1ED499885762}"/>
              </a:ext>
            </a:extLst>
          </p:cNvPr>
          <p:cNvSpPr>
            <a:spLocks noGrp="1"/>
          </p:cNvSpPr>
          <p:nvPr>
            <p:ph idx="1"/>
          </p:nvPr>
        </p:nvSpPr>
        <p:spPr/>
        <p:txBody>
          <a:bodyPr/>
          <a:lstStyle/>
          <a:p>
            <a:pPr marL="0" indent="0" algn="just">
              <a:buNone/>
            </a:pPr>
            <a:r>
              <a:rPr lang="fr-FR" b="1" dirty="0">
                <a:solidFill>
                  <a:srgbClr val="FF0000"/>
                </a:solidFill>
                <a:effectLst>
                  <a:outerShdw blurRad="38100" dist="38100" dir="2700000" algn="tl">
                    <a:srgbClr val="000000">
                      <a:alpha val="43137"/>
                    </a:srgbClr>
                  </a:outerShdw>
                </a:effectLst>
              </a:rPr>
              <a:t>De ce fait, selon les termes de ladite convention:</a:t>
            </a:r>
          </a:p>
          <a:p>
            <a:pPr marL="0" indent="0" algn="just">
              <a:buNone/>
            </a:pPr>
            <a:r>
              <a:rPr lang="fr-FR" b="1" dirty="0">
                <a:solidFill>
                  <a:schemeClr val="tx1"/>
                </a:solidFill>
                <a:effectLst>
                  <a:outerShdw blurRad="38100" dist="38100" dir="2700000" algn="tl">
                    <a:srgbClr val="000000">
                      <a:alpha val="43137"/>
                    </a:srgbClr>
                  </a:outerShdw>
                </a:effectLst>
                <a:highlight>
                  <a:srgbClr val="FFFF00"/>
                </a:highlight>
              </a:rPr>
              <a:t>les parties signataires s'engagent, chacune en ce qui la concerne à </a:t>
            </a:r>
            <a:r>
              <a:rPr lang="fr-FR" b="1" dirty="0">
                <a:solidFill>
                  <a:schemeClr val="tx1"/>
                </a:solidFill>
                <a:effectLst>
                  <a:outerShdw blurRad="38100" dist="38100" dir="2700000" algn="tl">
                    <a:srgbClr val="000000">
                      <a:alpha val="43137"/>
                    </a:srgbClr>
                  </a:outerShdw>
                </a:effectLst>
              </a:rPr>
              <a:t>:</a:t>
            </a:r>
          </a:p>
          <a:p>
            <a:pPr algn="just">
              <a:buClr>
                <a:srgbClr val="00B0F0"/>
              </a:buClr>
              <a:buSzPct val="178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highlight>
                  <a:srgbClr val="FFFF00"/>
                </a:highlight>
              </a:rPr>
              <a:t>Garantir, </a:t>
            </a:r>
            <a:r>
              <a:rPr lang="fr-FR" b="1" dirty="0">
                <a:solidFill>
                  <a:schemeClr val="tx1"/>
                </a:solidFill>
                <a:effectLst>
                  <a:outerShdw blurRad="38100" dist="38100" dir="2700000" algn="tl">
                    <a:srgbClr val="000000">
                      <a:alpha val="43137"/>
                    </a:srgbClr>
                  </a:outerShdw>
                </a:effectLst>
              </a:rPr>
              <a:t>à tous les bénéficiaires, </a:t>
            </a:r>
            <a:r>
              <a:rPr lang="fr-FR" b="1" dirty="0">
                <a:solidFill>
                  <a:schemeClr val="tx1"/>
                </a:solidFill>
                <a:effectLst>
                  <a:outerShdw blurRad="38100" dist="38100" dir="2700000" algn="tl">
                    <a:srgbClr val="000000">
                      <a:alpha val="43137"/>
                    </a:srgbClr>
                  </a:outerShdw>
                </a:effectLst>
                <a:highlight>
                  <a:srgbClr val="FFFF00"/>
                </a:highlight>
              </a:rPr>
              <a:t>l'accès à des soins de qualité </a:t>
            </a:r>
            <a:r>
              <a:rPr lang="fr-FR" b="1" dirty="0">
                <a:solidFill>
                  <a:schemeClr val="tx1"/>
                </a:solidFill>
                <a:effectLst>
                  <a:outerShdw blurRad="38100" dist="38100" dir="2700000" algn="tl">
                    <a:srgbClr val="000000">
                      <a:alpha val="43137"/>
                    </a:srgbClr>
                  </a:outerShdw>
                </a:effectLst>
              </a:rPr>
              <a:t>(les exigences de </a:t>
            </a:r>
            <a:r>
              <a:rPr lang="fr-FR" b="1" dirty="0">
                <a:solidFill>
                  <a:schemeClr val="tx1"/>
                </a:solidFill>
                <a:effectLst>
                  <a:outerShdw blurRad="38100" dist="38100" dir="2700000" algn="tl">
                    <a:srgbClr val="000000">
                      <a:alpha val="43137"/>
                    </a:srgbClr>
                  </a:outerShdw>
                </a:effectLst>
                <a:highlight>
                  <a:srgbClr val="FFFF00"/>
                </a:highlight>
              </a:rPr>
              <a:t>qualité portent autant sur:</a:t>
            </a:r>
          </a:p>
          <a:p>
            <a:pPr algn="just">
              <a:buClr>
                <a:srgbClr val="00B0F0"/>
              </a:buClr>
              <a:buSzPct val="178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highlight>
                  <a:srgbClr val="FFFF00"/>
                </a:highlight>
              </a:rPr>
              <a:t> les moyens, les procédures diagnostiques et thérapeutiques, </a:t>
            </a:r>
          </a:p>
          <a:p>
            <a:pPr algn="just">
              <a:buClr>
                <a:srgbClr val="00B0F0"/>
              </a:buClr>
              <a:buSzPct val="178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que sur </a:t>
            </a:r>
            <a:r>
              <a:rPr lang="fr-FR" b="1" dirty="0">
                <a:solidFill>
                  <a:schemeClr val="tx1"/>
                </a:solidFill>
                <a:effectLst>
                  <a:outerShdw blurRad="38100" dist="38100" dir="2700000" algn="tl">
                    <a:srgbClr val="000000">
                      <a:alpha val="43137"/>
                    </a:srgbClr>
                  </a:outerShdw>
                </a:effectLst>
                <a:highlight>
                  <a:srgbClr val="FFFF00"/>
                </a:highlight>
              </a:rPr>
              <a:t>la manière dont ils sont mis en œuvre</a:t>
            </a:r>
            <a:r>
              <a:rPr lang="fr-FR" b="1" dirty="0">
                <a:solidFill>
                  <a:schemeClr val="tx1"/>
                </a:solidFill>
                <a:effectLst>
                  <a:outerShdw blurRad="38100" dist="38100" dir="2700000" algn="tl">
                    <a:srgbClr val="000000">
                      <a:alpha val="43137"/>
                    </a:srgbClr>
                  </a:outerShdw>
                </a:effectLst>
              </a:rPr>
              <a:t>) </a:t>
            </a:r>
          </a:p>
          <a:p>
            <a:pPr algn="just">
              <a:buClr>
                <a:srgbClr val="00B0F0"/>
              </a:buClr>
              <a:buSzPct val="178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et </a:t>
            </a:r>
            <a:r>
              <a:rPr lang="fr-FR" b="1" dirty="0">
                <a:solidFill>
                  <a:schemeClr val="tx1"/>
                </a:solidFill>
                <a:effectLst>
                  <a:outerShdw blurRad="38100" dist="38100" dir="2700000" algn="tl">
                    <a:srgbClr val="000000">
                      <a:alpha val="43137"/>
                    </a:srgbClr>
                  </a:outerShdw>
                </a:effectLst>
                <a:highlight>
                  <a:srgbClr val="FFFF00"/>
                </a:highlight>
              </a:rPr>
              <a:t>améliorer progressivement leur prise en charge ;</a:t>
            </a:r>
          </a:p>
          <a:p>
            <a:endParaRPr lang="fr-FR" dirty="0"/>
          </a:p>
        </p:txBody>
      </p:sp>
    </p:spTree>
    <p:extLst>
      <p:ext uri="{BB962C8B-B14F-4D97-AF65-F5344CB8AC3E}">
        <p14:creationId xmlns:p14="http://schemas.microsoft.com/office/powerpoint/2010/main" val="90663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A3B8D-8207-4FF8-B885-941581211D90}"/>
              </a:ext>
            </a:extLst>
          </p:cNvPr>
          <p:cNvSpPr>
            <a:spLocks noGrp="1"/>
          </p:cNvSpPr>
          <p:nvPr>
            <p:ph type="title"/>
          </p:nvPr>
        </p:nvSpPr>
        <p:spPr>
          <a:xfrm>
            <a:off x="677334" y="609600"/>
            <a:ext cx="8596668" cy="277091"/>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96BDD83C-EF56-4943-9B8F-1EB75AD6A2B9}"/>
              </a:ext>
            </a:extLst>
          </p:cNvPr>
          <p:cNvSpPr>
            <a:spLocks noGrp="1"/>
          </p:cNvSpPr>
          <p:nvPr>
            <p:ph idx="1"/>
          </p:nvPr>
        </p:nvSpPr>
        <p:spPr>
          <a:xfrm>
            <a:off x="1295401" y="1302327"/>
            <a:ext cx="9601196" cy="5375564"/>
          </a:xfrm>
        </p:spPr>
        <p:txBody>
          <a:bodyPr>
            <a:normAutofit/>
          </a:bodyPr>
          <a:lstStyle/>
          <a:p>
            <a:pPr algn="just"/>
            <a:r>
              <a:rPr lang="fr-FR" b="1" i="1" u="sng" dirty="0">
                <a:solidFill>
                  <a:schemeClr val="tx1"/>
                </a:solidFill>
                <a:effectLst>
                  <a:outerShdw blurRad="38100" dist="38100" dir="2700000" algn="tl">
                    <a:srgbClr val="000000">
                      <a:alpha val="43137"/>
                    </a:srgbClr>
                  </a:outerShdw>
                </a:effectLst>
              </a:rPr>
              <a:t>Les droits sociaux sont liés à: </a:t>
            </a:r>
          </a:p>
          <a:p>
            <a:pPr algn="just"/>
            <a:r>
              <a:rPr lang="fr-FR" b="1" i="1" u="sng" dirty="0">
                <a:solidFill>
                  <a:srgbClr val="C00000"/>
                </a:solidFill>
                <a:effectLst>
                  <a:outerShdw blurRad="38100" dist="38100" dir="2700000" algn="tl">
                    <a:srgbClr val="000000">
                      <a:alpha val="43137"/>
                    </a:srgbClr>
                  </a:outerShdw>
                </a:effectLst>
              </a:rPr>
              <a:t>l'accès pour tous aux soins et à l'élimination des barrières discriminatoires quelles soient financières, géographiques, culturelles, religieuses, sociales et psychologiques.</a:t>
            </a:r>
            <a:r>
              <a:rPr lang="fr-FR" dirty="0"/>
              <a:t> </a:t>
            </a:r>
          </a:p>
          <a:p>
            <a:pPr algn="just"/>
            <a:r>
              <a:rPr lang="fr-FR" b="1" dirty="0">
                <a:solidFill>
                  <a:srgbClr val="0070C0"/>
                </a:solidFill>
                <a:effectLst>
                  <a:outerShdw blurRad="38100" dist="38100" dir="2700000" algn="tl">
                    <a:srgbClr val="000000">
                      <a:alpha val="43137"/>
                    </a:srgbClr>
                  </a:outerShdw>
                </a:effectLst>
              </a:rPr>
              <a:t>Les droits sociaux agissent au niveau collectif </a:t>
            </a:r>
            <a:r>
              <a:rPr lang="fr-FR" dirty="0"/>
              <a:t>et sont </a:t>
            </a:r>
            <a:r>
              <a:rPr lang="fr-FR" b="1" dirty="0">
                <a:solidFill>
                  <a:srgbClr val="0070C0"/>
                </a:solidFill>
                <a:effectLst>
                  <a:outerShdw blurRad="38100" dist="38100" dir="2700000" algn="tl">
                    <a:srgbClr val="000000">
                      <a:alpha val="43137"/>
                    </a:srgbClr>
                  </a:outerShdw>
                </a:effectLst>
              </a:rPr>
              <a:t>relatifs au niveau de développement de la société,</a:t>
            </a:r>
            <a:r>
              <a:rPr lang="fr-FR" dirty="0">
                <a:solidFill>
                  <a:srgbClr val="0070C0"/>
                </a:solidFill>
              </a:rPr>
              <a:t> </a:t>
            </a:r>
          </a:p>
          <a:p>
            <a:pPr algn="just"/>
            <a:r>
              <a:rPr lang="fr-FR" b="1" dirty="0">
                <a:effectLst>
                  <a:outerShdw blurRad="38100" dist="38100" dir="2700000" algn="tl">
                    <a:srgbClr val="000000">
                      <a:alpha val="43137"/>
                    </a:srgbClr>
                  </a:outerShdw>
                </a:effectLst>
              </a:rPr>
              <a:t>dans une certaine mesure ils </a:t>
            </a:r>
            <a:r>
              <a:rPr lang="fr-FR" b="1" dirty="0">
                <a:solidFill>
                  <a:srgbClr val="0070C0"/>
                </a:solidFill>
                <a:effectLst>
                  <a:outerShdw blurRad="38100" dist="38100" dir="2700000" algn="tl">
                    <a:srgbClr val="000000">
                      <a:alpha val="43137"/>
                    </a:srgbClr>
                  </a:outerShdw>
                </a:effectLst>
              </a:rPr>
              <a:t>sont aussi un sujet du jugement politique au regard des priorités pour le développement de la société</a:t>
            </a:r>
            <a:r>
              <a:rPr lang="fr-FR" dirty="0"/>
              <a:t>.</a:t>
            </a:r>
          </a:p>
          <a:p>
            <a:pPr algn="just"/>
            <a:r>
              <a:rPr lang="fr-FR" dirty="0"/>
              <a:t> </a:t>
            </a:r>
            <a:r>
              <a:rPr lang="fr-FR" b="1" dirty="0">
                <a:effectLst>
                  <a:outerShdw blurRad="38100" dist="38100" dir="2700000" algn="tl">
                    <a:srgbClr val="000000">
                      <a:alpha val="43137"/>
                    </a:srgbClr>
                  </a:outerShdw>
                </a:effectLst>
              </a:rPr>
              <a:t>les droits individuels couvrent:</a:t>
            </a:r>
          </a:p>
          <a:p>
            <a:pPr algn="just"/>
            <a:r>
              <a:rPr lang="fr-FR" b="1" dirty="0">
                <a:effectLst>
                  <a:outerShdw blurRad="38100" dist="38100" dir="2700000" algn="tl">
                    <a:srgbClr val="000000">
                      <a:alpha val="43137"/>
                    </a:srgbClr>
                  </a:outerShdw>
                </a:effectLst>
              </a:rPr>
              <a:t> </a:t>
            </a:r>
            <a:r>
              <a:rPr lang="fr-FR" b="1" dirty="0">
                <a:solidFill>
                  <a:srgbClr val="C00000"/>
                </a:solidFill>
                <a:effectLst>
                  <a:outerShdw blurRad="38100" dist="38100" dir="2700000" algn="tl">
                    <a:srgbClr val="000000">
                      <a:alpha val="43137"/>
                    </a:srgbClr>
                  </a:outerShdw>
                </a:effectLst>
              </a:rPr>
              <a:t>des concepts tels que l'intégrité de la personne et la vie privée.</a:t>
            </a:r>
            <a:r>
              <a:rPr lang="fr-FR" dirty="0"/>
              <a:t> </a:t>
            </a:r>
          </a:p>
          <a:p>
            <a:pPr algn="just"/>
            <a:r>
              <a:rPr lang="fr-FR" b="1" dirty="0">
                <a:effectLst>
                  <a:outerShdw blurRad="38100" dist="38100" dir="2700000" algn="tl">
                    <a:srgbClr val="000000">
                      <a:alpha val="43137"/>
                    </a:srgbClr>
                  </a:outerShdw>
                </a:effectLst>
                <a:highlight>
                  <a:srgbClr val="FFFF00"/>
                </a:highlight>
              </a:rPr>
              <a:t>Au Maroc:</a:t>
            </a:r>
          </a:p>
          <a:p>
            <a:pPr algn="just"/>
            <a:r>
              <a:rPr lang="fr-FR" dirty="0"/>
              <a:t> </a:t>
            </a:r>
            <a:r>
              <a:rPr lang="fr-FR" b="1" dirty="0">
                <a:effectLst>
                  <a:outerShdw blurRad="38100" dist="38100" dir="2700000" algn="tl">
                    <a:srgbClr val="000000">
                      <a:alpha val="43137"/>
                    </a:srgbClr>
                  </a:outerShdw>
                </a:effectLst>
              </a:rPr>
              <a:t>on ne trouve </a:t>
            </a:r>
            <a:r>
              <a:rPr lang="fr-FR" b="1" u="sng" dirty="0">
                <a:solidFill>
                  <a:srgbClr val="002060"/>
                </a:solidFill>
                <a:effectLst>
                  <a:outerShdw blurRad="38100" dist="38100" dir="2700000" algn="tl">
                    <a:srgbClr val="000000">
                      <a:alpha val="43137"/>
                    </a:srgbClr>
                  </a:outerShdw>
                </a:effectLst>
              </a:rPr>
              <a:t>pas de texte précisant les droits et devoirs des patients</a:t>
            </a:r>
            <a:r>
              <a:rPr lang="fr-FR" dirty="0"/>
              <a:t>. </a:t>
            </a:r>
          </a:p>
          <a:p>
            <a:pPr algn="just"/>
            <a:r>
              <a:rPr lang="fr-FR" dirty="0"/>
              <a:t>Or, les </a:t>
            </a:r>
            <a:r>
              <a:rPr lang="fr-FR" b="1" i="1" u="sng" dirty="0">
                <a:solidFill>
                  <a:schemeClr val="tx1"/>
                </a:solidFill>
                <a:effectLst>
                  <a:outerShdw blurRad="38100" dist="38100" dir="2700000" algn="tl">
                    <a:srgbClr val="000000">
                      <a:alpha val="43137"/>
                    </a:srgbClr>
                  </a:outerShdw>
                </a:effectLst>
              </a:rPr>
              <a:t>juges sont de plus en plus souvent confrontés aux relations entre les médecins et leurs patients. </a:t>
            </a:r>
          </a:p>
        </p:txBody>
      </p:sp>
    </p:spTree>
    <p:extLst>
      <p:ext uri="{BB962C8B-B14F-4D97-AF65-F5344CB8AC3E}">
        <p14:creationId xmlns:p14="http://schemas.microsoft.com/office/powerpoint/2010/main" val="17130265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5A7A3-0F43-4052-A8A4-04D8951AFC4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63CEDB2-C4F5-44E5-A243-DC78602A803E}"/>
              </a:ext>
            </a:extLst>
          </p:cNvPr>
          <p:cNvSpPr>
            <a:spLocks noGrp="1"/>
          </p:cNvSpPr>
          <p:nvPr>
            <p:ph idx="1"/>
          </p:nvPr>
        </p:nvSpPr>
        <p:spPr/>
        <p:txBody>
          <a:bodyPr>
            <a:normAutofit/>
          </a:bodyPr>
          <a:lstStyle/>
          <a:p>
            <a:pPr algn="just">
              <a:buClr>
                <a:srgbClr val="0070C0"/>
              </a:buClr>
              <a:buSzPct val="178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Mettre en </a:t>
            </a:r>
            <a:r>
              <a:rPr lang="fr-FR" b="1" dirty="0">
                <a:solidFill>
                  <a:schemeClr val="tx1"/>
                </a:solidFill>
                <a:effectLst>
                  <a:outerShdw blurRad="38100" dist="38100" dir="2700000" algn="tl">
                    <a:srgbClr val="000000">
                      <a:alpha val="43137"/>
                    </a:srgbClr>
                  </a:outerShdw>
                </a:effectLst>
                <a:highlight>
                  <a:srgbClr val="FFFF00"/>
                </a:highlight>
              </a:rPr>
              <a:t>application la maîtrise médicalisée des dépenses</a:t>
            </a:r>
            <a:r>
              <a:rPr lang="fr-FR" b="1" dirty="0">
                <a:solidFill>
                  <a:schemeClr val="tx1"/>
                </a:solidFill>
                <a:effectLst>
                  <a:outerShdw blurRad="38100" dist="38100" dir="2700000" algn="tl">
                    <a:srgbClr val="000000">
                      <a:alpha val="43137"/>
                    </a:srgbClr>
                  </a:outerShdw>
                </a:effectLst>
              </a:rPr>
              <a:t>, par </a:t>
            </a:r>
            <a:r>
              <a:rPr lang="fr-FR" b="1" dirty="0">
                <a:solidFill>
                  <a:schemeClr val="tx1"/>
                </a:solidFill>
                <a:effectLst>
                  <a:outerShdw blurRad="38100" dist="38100" dir="2700000" algn="tl">
                    <a:srgbClr val="000000">
                      <a:alpha val="43137"/>
                    </a:srgbClr>
                  </a:outerShdw>
                </a:effectLst>
                <a:highlight>
                  <a:srgbClr val="FFFF00"/>
                </a:highlight>
              </a:rPr>
              <a:t>application concertée des références médicales nationales </a:t>
            </a:r>
            <a:r>
              <a:rPr lang="fr-FR" b="1" dirty="0">
                <a:solidFill>
                  <a:schemeClr val="tx1"/>
                </a:solidFill>
                <a:effectLst>
                  <a:outerShdw blurRad="38100" dist="38100" dir="2700000" algn="tl">
                    <a:srgbClr val="000000">
                      <a:alpha val="43137"/>
                    </a:srgbClr>
                  </a:outerShdw>
                </a:effectLst>
              </a:rPr>
              <a:t>qui leur sont opposables, </a:t>
            </a:r>
          </a:p>
          <a:p>
            <a:pPr algn="just">
              <a:buClr>
                <a:srgbClr val="0070C0"/>
              </a:buClr>
              <a:buSzPct val="178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highlight>
                  <a:srgbClr val="FFFF00"/>
                </a:highlight>
              </a:rPr>
              <a:t>des protocoles de soins ayant fait l'objet d'un consensus national et de tous les outils instaurés dans le cadre de la couverture médicale obligatoire de base ;</a:t>
            </a:r>
          </a:p>
          <a:p>
            <a:pPr algn="just">
              <a:buClr>
                <a:srgbClr val="0070C0"/>
              </a:buClr>
              <a:buSzPct val="178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highlight>
                  <a:srgbClr val="FFFF00"/>
                </a:highlight>
              </a:rPr>
              <a:t>Adapter la pratique médicale</a:t>
            </a:r>
            <a:r>
              <a:rPr lang="fr-FR" b="1" dirty="0">
                <a:solidFill>
                  <a:schemeClr val="tx1"/>
                </a:solidFill>
                <a:effectLst>
                  <a:outerShdw blurRad="38100" dist="38100" dir="2700000" algn="tl">
                    <a:srgbClr val="000000">
                      <a:alpha val="43137"/>
                    </a:srgbClr>
                  </a:outerShdw>
                </a:effectLst>
              </a:rPr>
              <a:t> en particulier, </a:t>
            </a:r>
            <a:r>
              <a:rPr lang="fr-FR" b="1" dirty="0">
                <a:solidFill>
                  <a:srgbClr val="FF0000"/>
                </a:solidFill>
                <a:effectLst>
                  <a:outerShdw blurRad="38100" dist="38100" dir="2700000" algn="tl">
                    <a:srgbClr val="000000">
                      <a:alpha val="43137"/>
                    </a:srgbClr>
                  </a:outerShdw>
                </a:effectLst>
                <a:highlight>
                  <a:srgbClr val="FFFF00"/>
                </a:highlight>
              </a:rPr>
              <a:t>par la mise en </a:t>
            </a:r>
            <a:r>
              <a:rPr lang="fr-FR" b="1" dirty="0" err="1">
                <a:solidFill>
                  <a:srgbClr val="FF0000"/>
                </a:solidFill>
                <a:effectLst>
                  <a:outerShdw blurRad="38100" dist="38100" dir="2700000" algn="tl">
                    <a:srgbClr val="000000">
                      <a:alpha val="43137"/>
                    </a:srgbClr>
                  </a:outerShdw>
                </a:effectLst>
                <a:highlight>
                  <a:srgbClr val="FFFF00"/>
                </a:highlight>
              </a:rPr>
              <a:t>oeuvre</a:t>
            </a:r>
            <a:r>
              <a:rPr lang="fr-FR" b="1" dirty="0">
                <a:solidFill>
                  <a:srgbClr val="FF0000"/>
                </a:solidFill>
                <a:effectLst>
                  <a:outerShdw blurRad="38100" dist="38100" dir="2700000" algn="tl">
                    <a:srgbClr val="000000">
                      <a:alpha val="43137"/>
                    </a:srgbClr>
                  </a:outerShdw>
                </a:effectLst>
                <a:highlight>
                  <a:srgbClr val="FFFF00"/>
                </a:highlight>
              </a:rPr>
              <a:t> d'un dispositif de coordination et de continuité des soins </a:t>
            </a:r>
            <a:r>
              <a:rPr lang="fr-FR" b="1" dirty="0">
                <a:solidFill>
                  <a:schemeClr val="tx1"/>
                </a:solidFill>
                <a:effectLst>
                  <a:outerShdw blurRad="38100" dist="38100" dir="2700000" algn="tl">
                    <a:srgbClr val="000000">
                      <a:alpha val="43137"/>
                    </a:srgbClr>
                  </a:outerShdw>
                </a:effectLst>
              </a:rPr>
              <a:t>dans le but </a:t>
            </a:r>
            <a:r>
              <a:rPr lang="fr-FR" b="1" dirty="0">
                <a:solidFill>
                  <a:schemeClr val="tx1"/>
                </a:solidFill>
                <a:effectLst>
                  <a:outerShdw blurRad="38100" dist="38100" dir="2700000" algn="tl">
                    <a:srgbClr val="000000">
                      <a:alpha val="43137"/>
                    </a:srgbClr>
                  </a:outerShdw>
                </a:effectLst>
                <a:highlight>
                  <a:srgbClr val="FFFF00"/>
                </a:highlight>
              </a:rPr>
              <a:t>d'améliorer la qualité des soins et l'utilisation efficiente des ressources</a:t>
            </a:r>
          </a:p>
          <a:p>
            <a:pPr algn="just">
              <a:buClr>
                <a:srgbClr val="0070C0"/>
              </a:buClr>
              <a:buSzPct val="178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highlight>
                  <a:srgbClr val="FFFF00"/>
                </a:highlight>
              </a:rPr>
              <a:t>Respecter l'équilibre conventionnel </a:t>
            </a:r>
            <a:r>
              <a:rPr lang="fr-FR" b="1" dirty="0">
                <a:solidFill>
                  <a:schemeClr val="tx1"/>
                </a:solidFill>
                <a:effectLst>
                  <a:outerShdw blurRad="38100" dist="38100" dir="2700000" algn="tl">
                    <a:srgbClr val="000000">
                      <a:alpha val="43137"/>
                    </a:srgbClr>
                  </a:outerShdw>
                </a:effectLst>
              </a:rPr>
              <a:t>garantissant aux bénéficiaires </a:t>
            </a:r>
            <a:r>
              <a:rPr lang="fr-FR" b="1" dirty="0">
                <a:solidFill>
                  <a:schemeClr val="tx1"/>
                </a:solidFill>
                <a:effectLst>
                  <a:outerShdw blurRad="38100" dist="38100" dir="2700000" algn="tl">
                    <a:srgbClr val="000000">
                      <a:alpha val="43137"/>
                    </a:srgbClr>
                  </a:outerShdw>
                </a:effectLst>
                <a:highlight>
                  <a:srgbClr val="FFFF00"/>
                </a:highlight>
              </a:rPr>
              <a:t>un libre accès aux soins.</a:t>
            </a:r>
          </a:p>
          <a:p>
            <a:endParaRPr lang="fr-FR" dirty="0"/>
          </a:p>
        </p:txBody>
      </p:sp>
    </p:spTree>
    <p:extLst>
      <p:ext uri="{BB962C8B-B14F-4D97-AF65-F5344CB8AC3E}">
        <p14:creationId xmlns:p14="http://schemas.microsoft.com/office/powerpoint/2010/main" val="240759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971A1-5C9D-438C-A3DF-3CFAB6CB8BA7}"/>
              </a:ext>
            </a:extLst>
          </p:cNvPr>
          <p:cNvSpPr>
            <a:spLocks noGrp="1"/>
          </p:cNvSpPr>
          <p:nvPr>
            <p:ph type="title"/>
          </p:nvPr>
        </p:nvSpPr>
        <p:spPr>
          <a:xfrm>
            <a:off x="677334" y="609600"/>
            <a:ext cx="8596668" cy="914400"/>
          </a:xfrm>
        </p:spPr>
        <p:txBody>
          <a:bodyPr>
            <a:normAutofit/>
          </a:bodyPr>
          <a:lstStyle/>
          <a:p>
            <a:r>
              <a:rPr lang="fr-FR" sz="2400" b="1" dirty="0">
                <a:solidFill>
                  <a:srgbClr val="002060"/>
                </a:solidFill>
                <a:effectLst>
                  <a:outerShdw blurRad="38100" dist="38100" dir="2700000" algn="tl">
                    <a:srgbClr val="000000">
                      <a:alpha val="43137"/>
                    </a:srgbClr>
                  </a:outerShdw>
                </a:effectLst>
              </a:rPr>
              <a:t>Sous -paragraphe2 : les entraves à la dispensation des soins.</a:t>
            </a:r>
          </a:p>
        </p:txBody>
      </p:sp>
      <p:sp>
        <p:nvSpPr>
          <p:cNvPr id="3" name="Espace réservé du contenu 2">
            <a:extLst>
              <a:ext uri="{FF2B5EF4-FFF2-40B4-BE49-F238E27FC236}">
                <a16:creationId xmlns:a16="http://schemas.microsoft.com/office/drawing/2014/main" id="{6F6D410C-C664-47A3-92CA-6099D7DDE43E}"/>
              </a:ext>
            </a:extLst>
          </p:cNvPr>
          <p:cNvSpPr>
            <a:spLocks noGrp="1"/>
          </p:cNvSpPr>
          <p:nvPr>
            <p:ph idx="1"/>
          </p:nvPr>
        </p:nvSpPr>
        <p:spPr>
          <a:xfrm>
            <a:off x="677334" y="1524001"/>
            <a:ext cx="8596668" cy="4517362"/>
          </a:xfrm>
        </p:spPr>
        <p:txBody>
          <a:bodyPr/>
          <a:lstStyle/>
          <a:p>
            <a:pPr marL="0" indent="0" algn="just">
              <a:buNone/>
            </a:pPr>
            <a:r>
              <a:rPr lang="fr-FR" b="1" dirty="0">
                <a:effectLst>
                  <a:outerShdw blurRad="38100" dist="38100" dir="2700000" algn="tl">
                    <a:srgbClr val="000000">
                      <a:alpha val="43137"/>
                    </a:srgbClr>
                  </a:outerShdw>
                </a:effectLst>
              </a:rPr>
              <a:t>A part </a:t>
            </a:r>
            <a:r>
              <a:rPr lang="fr-FR" b="1" dirty="0">
                <a:solidFill>
                  <a:srgbClr val="FF0000"/>
                </a:solidFill>
                <a:effectLst>
                  <a:outerShdw blurRad="38100" dist="38100" dir="2700000" algn="tl">
                    <a:srgbClr val="000000">
                      <a:alpha val="43137"/>
                    </a:srgbClr>
                  </a:outerShdw>
                </a:effectLst>
              </a:rPr>
              <a:t>l'opposition du patient aux soins </a:t>
            </a:r>
            <a:r>
              <a:rPr lang="fr-FR" b="1" dirty="0">
                <a:effectLst>
                  <a:outerShdw blurRad="38100" dist="38100" dir="2700000" algn="tl">
                    <a:srgbClr val="000000">
                      <a:alpha val="43137"/>
                    </a:srgbClr>
                  </a:outerShdw>
                </a:effectLst>
              </a:rPr>
              <a:t>dans le </a:t>
            </a:r>
            <a:r>
              <a:rPr lang="fr-FR" b="1" dirty="0">
                <a:solidFill>
                  <a:srgbClr val="FF0000"/>
                </a:solidFill>
                <a:effectLst>
                  <a:outerShdw blurRad="38100" dist="38100" dir="2700000" algn="tl">
                    <a:srgbClr val="000000">
                      <a:alpha val="43137"/>
                    </a:srgbClr>
                  </a:outerShdw>
                </a:effectLst>
                <a:highlight>
                  <a:srgbClr val="FFFF00"/>
                </a:highlight>
              </a:rPr>
              <a:t>cadre de l'exercice de son droit au consentement </a:t>
            </a:r>
            <a:r>
              <a:rPr lang="fr-FR" b="1" dirty="0">
                <a:effectLst>
                  <a:outerShdw blurRad="38100" dist="38100" dir="2700000" algn="tl">
                    <a:srgbClr val="000000">
                      <a:alpha val="43137"/>
                    </a:srgbClr>
                  </a:outerShdw>
                </a:effectLst>
              </a:rPr>
              <a:t>et à </a:t>
            </a:r>
            <a:r>
              <a:rPr lang="fr-FR" b="1" dirty="0">
                <a:effectLst>
                  <a:outerShdw blurRad="38100" dist="38100" dir="2700000" algn="tl">
                    <a:srgbClr val="000000">
                      <a:alpha val="43137"/>
                    </a:srgbClr>
                  </a:outerShdw>
                </a:effectLst>
                <a:highlight>
                  <a:srgbClr val="FFFF00"/>
                </a:highlight>
              </a:rPr>
              <a:t>l' inviolabilité de son corps(C</a:t>
            </a:r>
            <a:r>
              <a:rPr lang="fr-FR" b="1" dirty="0">
                <a:effectLst>
                  <a:outerShdw blurRad="38100" dist="38100" dir="2700000" algn="tl">
                    <a:srgbClr val="000000">
                      <a:alpha val="43137"/>
                    </a:srgbClr>
                  </a:outerShdw>
                </a:effectLst>
              </a:rPr>
              <a:t>), </a:t>
            </a:r>
          </a:p>
          <a:p>
            <a:pPr marL="0" indent="0" algn="just">
              <a:buNone/>
            </a:pPr>
            <a:r>
              <a:rPr lang="fr-FR" b="1" dirty="0">
                <a:effectLst>
                  <a:outerShdw blurRad="38100" dist="38100" dir="2700000" algn="tl">
                    <a:srgbClr val="000000">
                      <a:alpha val="43137"/>
                    </a:srgbClr>
                  </a:outerShdw>
                </a:effectLst>
                <a:highlight>
                  <a:srgbClr val="FFFF00"/>
                </a:highlight>
              </a:rPr>
              <a:t>les soins nécessaires au patient peuvent être refusés</a:t>
            </a:r>
            <a:r>
              <a:rPr lang="fr-FR" b="1" dirty="0">
                <a:effectLst>
                  <a:outerShdw blurRad="38100" dist="38100" dir="2700000" algn="tl">
                    <a:srgbClr val="000000">
                      <a:alpha val="43137"/>
                    </a:srgbClr>
                  </a:outerShdw>
                </a:effectLst>
              </a:rPr>
              <a:t> par </a:t>
            </a:r>
            <a:r>
              <a:rPr lang="fr-FR" b="1" dirty="0">
                <a:effectLst>
                  <a:outerShdw blurRad="38100" dist="38100" dir="2700000" algn="tl">
                    <a:srgbClr val="000000">
                      <a:alpha val="43137"/>
                    </a:srgbClr>
                  </a:outerShdw>
                </a:effectLst>
                <a:highlight>
                  <a:srgbClr val="FFFF00"/>
                </a:highlight>
              </a:rPr>
              <a:t>les acteurs de soins </a:t>
            </a:r>
            <a:r>
              <a:rPr lang="fr-FR" b="1" dirty="0">
                <a:effectLst>
                  <a:outerShdw blurRad="38100" dist="38100" dir="2700000" algn="tl">
                    <a:srgbClr val="000000">
                      <a:alpha val="43137"/>
                    </a:srgbClr>
                  </a:outerShdw>
                </a:effectLst>
              </a:rPr>
              <a:t>qu'ils exercent à </a:t>
            </a:r>
            <a:r>
              <a:rPr lang="fr-FR" b="1" dirty="0">
                <a:solidFill>
                  <a:srgbClr val="FF0000"/>
                </a:solidFill>
                <a:effectLst>
                  <a:outerShdw blurRad="38100" dist="38100" dir="2700000" algn="tl">
                    <a:srgbClr val="000000">
                      <a:alpha val="43137"/>
                    </a:srgbClr>
                  </a:outerShdw>
                </a:effectLst>
              </a:rPr>
              <a:t>titre privé ou public </a:t>
            </a:r>
            <a:r>
              <a:rPr lang="fr-FR" b="1" dirty="0">
                <a:effectLst>
                  <a:outerShdw blurRad="38100" dist="38100" dir="2700000" algn="tl">
                    <a:srgbClr val="000000">
                      <a:alpha val="43137"/>
                    </a:srgbClr>
                  </a:outerShdw>
                </a:effectLst>
              </a:rPr>
              <a:t>(A ;B).</a:t>
            </a:r>
          </a:p>
        </p:txBody>
      </p:sp>
    </p:spTree>
    <p:extLst>
      <p:ext uri="{BB962C8B-B14F-4D97-AF65-F5344CB8AC3E}">
        <p14:creationId xmlns:p14="http://schemas.microsoft.com/office/powerpoint/2010/main" val="22541649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65B64-EB67-4340-A594-D91BEE35CDC8}"/>
              </a:ext>
            </a:extLst>
          </p:cNvPr>
          <p:cNvSpPr>
            <a:spLocks noGrp="1"/>
          </p:cNvSpPr>
          <p:nvPr>
            <p:ph type="title"/>
          </p:nvPr>
        </p:nvSpPr>
        <p:spPr>
          <a:xfrm>
            <a:off x="677334" y="609600"/>
            <a:ext cx="8596668" cy="872836"/>
          </a:xfrm>
        </p:spPr>
        <p:txBody>
          <a:bodyPr/>
          <a:lstStyle/>
          <a:p>
            <a:r>
              <a:rPr lang="fr-FR" b="1" dirty="0" err="1">
                <a:solidFill>
                  <a:srgbClr val="FF0000"/>
                </a:solidFill>
                <a:effectLst>
                  <a:outerShdw blurRad="38100" dist="38100" dir="2700000" algn="tl">
                    <a:srgbClr val="000000">
                      <a:alpha val="43137"/>
                    </a:srgbClr>
                  </a:outerShdw>
                </a:effectLst>
              </a:rPr>
              <a:t>A-le</a:t>
            </a:r>
            <a:r>
              <a:rPr lang="fr-FR" b="1" dirty="0">
                <a:solidFill>
                  <a:srgbClr val="FF0000"/>
                </a:solidFill>
                <a:effectLst>
                  <a:outerShdw blurRad="38100" dist="38100" dir="2700000" algn="tl">
                    <a:srgbClr val="000000">
                      <a:alpha val="43137"/>
                    </a:srgbClr>
                  </a:outerShdw>
                </a:effectLst>
              </a:rPr>
              <a:t> refus de soins par le médecin.</a:t>
            </a:r>
          </a:p>
        </p:txBody>
      </p:sp>
      <p:sp>
        <p:nvSpPr>
          <p:cNvPr id="3" name="Espace réservé du contenu 2">
            <a:extLst>
              <a:ext uri="{FF2B5EF4-FFF2-40B4-BE49-F238E27FC236}">
                <a16:creationId xmlns:a16="http://schemas.microsoft.com/office/drawing/2014/main" id="{C3EAB88C-24E5-4A06-9257-CAFC927E2DBE}"/>
              </a:ext>
            </a:extLst>
          </p:cNvPr>
          <p:cNvSpPr>
            <a:spLocks noGrp="1"/>
          </p:cNvSpPr>
          <p:nvPr>
            <p:ph idx="1"/>
          </p:nvPr>
        </p:nvSpPr>
        <p:spPr>
          <a:xfrm>
            <a:off x="677334" y="2160589"/>
            <a:ext cx="8596668" cy="4254066"/>
          </a:xfrm>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Le devoir médical de </a:t>
            </a:r>
            <a:r>
              <a:rPr lang="fr-FR" b="1" dirty="0">
                <a:solidFill>
                  <a:schemeClr val="tx1"/>
                </a:solidFill>
                <a:effectLst>
                  <a:outerShdw blurRad="38100" dist="38100" dir="2700000" algn="tl">
                    <a:srgbClr val="000000">
                      <a:alpha val="43137"/>
                    </a:srgbClr>
                  </a:outerShdw>
                </a:effectLst>
                <a:highlight>
                  <a:srgbClr val="FFFF00"/>
                </a:highlight>
              </a:rPr>
              <a:t>«  secours à une personne en danger </a:t>
            </a:r>
            <a:r>
              <a:rPr lang="fr-FR" b="1" dirty="0">
                <a:solidFill>
                  <a:schemeClr val="tx1"/>
                </a:solidFill>
                <a:effectLst>
                  <a:outerShdw blurRad="38100" dist="38100" dir="2700000" algn="tl">
                    <a:srgbClr val="000000">
                      <a:alpha val="43137"/>
                    </a:srgbClr>
                  </a:outerShdw>
                </a:effectLst>
              </a:rPr>
              <a:t>» est bien connu. </a:t>
            </a:r>
          </a:p>
          <a:p>
            <a:pPr algn="just"/>
            <a:r>
              <a:rPr lang="fr-FR" b="1" dirty="0">
                <a:solidFill>
                  <a:schemeClr val="tx1"/>
                </a:solidFill>
                <a:effectLst>
                  <a:outerShdw blurRad="38100" dist="38100" dir="2700000" algn="tl">
                    <a:srgbClr val="000000">
                      <a:alpha val="43137"/>
                    </a:srgbClr>
                  </a:outerShdw>
                </a:effectLst>
              </a:rPr>
              <a:t>Il est </a:t>
            </a:r>
            <a:r>
              <a:rPr lang="fr-FR" b="1" dirty="0">
                <a:solidFill>
                  <a:schemeClr val="tx1"/>
                </a:solidFill>
                <a:effectLst>
                  <a:outerShdw blurRad="38100" dist="38100" dir="2700000" algn="tl">
                    <a:srgbClr val="000000">
                      <a:alpha val="43137"/>
                    </a:srgbClr>
                  </a:outerShdw>
                </a:effectLst>
                <a:highlight>
                  <a:srgbClr val="FFFF00"/>
                </a:highlight>
              </a:rPr>
              <a:t>considéré par le code de déontologie </a:t>
            </a:r>
            <a:r>
              <a:rPr lang="fr-FR" b="1" dirty="0">
                <a:solidFill>
                  <a:schemeClr val="tx1"/>
                </a:solidFill>
                <a:effectLst>
                  <a:outerShdw blurRad="38100" dist="38100" dir="2700000" algn="tl">
                    <a:srgbClr val="000000">
                      <a:alpha val="43137"/>
                    </a:srgbClr>
                  </a:outerShdw>
                </a:effectLst>
                <a:highlight>
                  <a:srgbClr val="00FF00"/>
                </a:highlight>
              </a:rPr>
              <a:t>mar</a:t>
            </a:r>
            <a:r>
              <a:rPr lang="fr-FR" b="1" dirty="0">
                <a:solidFill>
                  <a:schemeClr val="tx1"/>
                </a:solidFill>
                <a:effectLst>
                  <a:outerShdw blurRad="38100" dist="38100" dir="2700000" algn="tl">
                    <a:srgbClr val="000000">
                      <a:alpha val="43137"/>
                    </a:srgbClr>
                  </a:outerShdw>
                </a:effectLst>
                <a:highlight>
                  <a:srgbClr val="FF0000"/>
                </a:highlight>
              </a:rPr>
              <a:t>ocain</a:t>
            </a:r>
            <a:r>
              <a:rPr lang="fr-FR" b="1" dirty="0">
                <a:solidFill>
                  <a:schemeClr val="tx1"/>
                </a:solidFill>
                <a:effectLst>
                  <a:outerShdw blurRad="38100" dist="38100" dir="2700000" algn="tl">
                    <a:srgbClr val="000000">
                      <a:alpha val="43137"/>
                    </a:srgbClr>
                  </a:outerShdw>
                </a:effectLst>
                <a:highlight>
                  <a:srgbClr val="FFFF00"/>
                </a:highlight>
              </a:rPr>
              <a:t> comme </a:t>
            </a:r>
            <a:r>
              <a:rPr lang="fr-FR" b="1" dirty="0">
                <a:solidFill>
                  <a:schemeClr val="tx1"/>
                </a:solidFill>
                <a:effectLst>
                  <a:outerShdw blurRad="38100" dist="38100" dir="2700000" algn="tl">
                    <a:srgbClr val="000000">
                      <a:alpha val="43137"/>
                    </a:srgbClr>
                  </a:outerShdw>
                </a:effectLst>
                <a:highlight>
                  <a:srgbClr val="FF0000"/>
                </a:highlight>
              </a:rPr>
              <a:t>l'un des premiers devoirs généraux des médecins,</a:t>
            </a:r>
            <a:r>
              <a:rPr lang="fr-FR" b="1" dirty="0">
                <a:solidFill>
                  <a:schemeClr val="tx1"/>
                </a:solidFill>
                <a:effectLst>
                  <a:outerShdw blurRad="38100" dist="38100" dir="2700000" algn="tl">
                    <a:srgbClr val="000000">
                      <a:alpha val="43137"/>
                    </a:srgbClr>
                  </a:outerShdw>
                </a:effectLst>
              </a:rPr>
              <a:t> en ces termes: </a:t>
            </a:r>
          </a:p>
          <a:p>
            <a:pPr algn="just"/>
            <a:r>
              <a:rPr lang="fr-FR" b="1" dirty="0">
                <a:solidFill>
                  <a:schemeClr val="tx1"/>
                </a:solidFill>
                <a:effectLst>
                  <a:outerShdw blurRad="38100" dist="38100" dir="2700000" algn="tl">
                    <a:srgbClr val="000000">
                      <a:alpha val="43137"/>
                    </a:srgbClr>
                  </a:outerShdw>
                </a:effectLst>
                <a:highlight>
                  <a:srgbClr val="FFFF00"/>
                </a:highlight>
              </a:rPr>
              <a:t>« quelle que soit sa spécialité ou sa fonction, hors le seul </a:t>
            </a:r>
            <a:r>
              <a:rPr lang="fr-FR" b="1" dirty="0">
                <a:solidFill>
                  <a:srgbClr val="FF0000"/>
                </a:solidFill>
                <a:effectLst>
                  <a:outerShdw blurRad="38100" dist="38100" dir="2700000" algn="tl">
                    <a:srgbClr val="000000">
                      <a:alpha val="43137"/>
                    </a:srgbClr>
                  </a:outerShdw>
                </a:effectLst>
                <a:highlight>
                  <a:srgbClr val="00FF00"/>
                </a:highlight>
              </a:rPr>
              <a:t>cas de force majeur, </a:t>
            </a:r>
            <a:r>
              <a:rPr lang="fr-FR" b="1" dirty="0">
                <a:solidFill>
                  <a:schemeClr val="tx1"/>
                </a:solidFill>
                <a:effectLst>
                  <a:outerShdw blurRad="38100" dist="38100" dir="2700000" algn="tl">
                    <a:srgbClr val="000000">
                      <a:alpha val="43137"/>
                    </a:srgbClr>
                  </a:outerShdw>
                </a:effectLst>
                <a:highlight>
                  <a:srgbClr val="FFFF00"/>
                </a:highlight>
              </a:rPr>
              <a:t>tout médecin doit porter secours d'extrême urgence à un malade en danger immédiat si d'autre soins médicaux ne peuvent pas lui être assurés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En outre, </a:t>
            </a:r>
            <a:r>
              <a:rPr lang="fr-FR" b="1" dirty="0">
                <a:solidFill>
                  <a:schemeClr val="tx1"/>
                </a:solidFill>
                <a:effectLst>
                  <a:outerShdw blurRad="38100" dist="38100" dir="2700000" algn="tl">
                    <a:srgbClr val="000000">
                      <a:alpha val="43137"/>
                    </a:srgbClr>
                  </a:outerShdw>
                </a:effectLst>
                <a:highlight>
                  <a:srgbClr val="00FFFF"/>
                </a:highlight>
              </a:rPr>
              <a:t>un médecin ne peut abandonner ses malades </a:t>
            </a:r>
            <a:r>
              <a:rPr lang="fr-FR" b="1" dirty="0">
                <a:solidFill>
                  <a:schemeClr val="tx1"/>
                </a:solidFill>
                <a:effectLst>
                  <a:outerShdw blurRad="38100" dist="38100" dir="2700000" algn="tl">
                    <a:srgbClr val="000000">
                      <a:alpha val="43137"/>
                    </a:srgbClr>
                  </a:outerShdw>
                </a:effectLst>
              </a:rPr>
              <a:t>en cas </a:t>
            </a:r>
            <a:r>
              <a:rPr lang="fr-FR" b="1" dirty="0">
                <a:solidFill>
                  <a:schemeClr val="tx1"/>
                </a:solidFill>
                <a:effectLst>
                  <a:outerShdw blurRad="38100" dist="38100" dir="2700000" algn="tl">
                    <a:srgbClr val="000000">
                      <a:alpha val="43137"/>
                    </a:srgbClr>
                  </a:outerShdw>
                </a:effectLst>
                <a:highlight>
                  <a:srgbClr val="00FFFF"/>
                </a:highlight>
              </a:rPr>
              <a:t>de danger public, sauf sur l'ordre formel </a:t>
            </a:r>
            <a:r>
              <a:rPr lang="fr-FR" b="1" dirty="0">
                <a:solidFill>
                  <a:schemeClr val="tx1"/>
                </a:solidFill>
                <a:effectLst>
                  <a:outerShdw blurRad="38100" dist="38100" dir="2700000" algn="tl">
                    <a:srgbClr val="000000">
                      <a:alpha val="43137"/>
                    </a:srgbClr>
                  </a:outerShdw>
                </a:effectLst>
              </a:rPr>
              <a:t>et </a:t>
            </a:r>
            <a:r>
              <a:rPr lang="fr-FR" b="1" dirty="0">
                <a:solidFill>
                  <a:schemeClr val="tx1"/>
                </a:solidFill>
                <a:effectLst>
                  <a:outerShdw blurRad="38100" dist="38100" dir="2700000" algn="tl">
                    <a:srgbClr val="000000">
                      <a:alpha val="43137"/>
                    </a:srgbClr>
                  </a:outerShdw>
                </a:effectLst>
                <a:highlight>
                  <a:srgbClr val="00FFFF"/>
                </a:highlight>
              </a:rPr>
              <a:t>donné par écrit des autorités qualifiées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highlight>
                  <a:srgbClr val="FF0000"/>
                </a:highlight>
              </a:rPr>
              <a:t>De ce fait: </a:t>
            </a:r>
          </a:p>
          <a:p>
            <a:pPr algn="just">
              <a:buClr>
                <a:srgbClr val="7030A0"/>
              </a:buClr>
              <a:buSzPct val="137000"/>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tout </a:t>
            </a:r>
            <a:r>
              <a:rPr lang="fr-FR" b="1" dirty="0">
                <a:solidFill>
                  <a:srgbClr val="C00000"/>
                </a:solidFill>
                <a:effectLst>
                  <a:outerShdw blurRad="38100" dist="38100" dir="2700000" algn="tl">
                    <a:srgbClr val="000000">
                      <a:alpha val="43137"/>
                    </a:srgbClr>
                  </a:outerShdw>
                </a:effectLst>
              </a:rPr>
              <a:t>manquement</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00"/>
                </a:highlight>
              </a:rPr>
              <a:t>à cette obligation d'assistance peut être sanctionnée </a:t>
            </a:r>
            <a:r>
              <a:rPr lang="fr-FR" b="1" dirty="0">
                <a:solidFill>
                  <a:schemeClr val="tx1"/>
                </a:solidFill>
                <a:effectLst>
                  <a:outerShdw blurRad="38100" dist="38100" dir="2700000" algn="tl">
                    <a:srgbClr val="000000">
                      <a:alpha val="43137"/>
                    </a:srgbClr>
                  </a:outerShdw>
                </a:effectLst>
              </a:rPr>
              <a:t>aussi bien </a:t>
            </a:r>
            <a:r>
              <a:rPr lang="fr-FR" b="1" dirty="0">
                <a:solidFill>
                  <a:srgbClr val="C00000"/>
                </a:solidFill>
                <a:effectLst>
                  <a:outerShdw blurRad="38100" dist="38100" dir="2700000" algn="tl">
                    <a:srgbClr val="000000">
                      <a:alpha val="43137"/>
                    </a:srgbClr>
                  </a:outerShdw>
                </a:effectLst>
              </a:rPr>
              <a:t>pénalement, </a:t>
            </a:r>
            <a:r>
              <a:rPr lang="fr-FR" b="1" dirty="0">
                <a:solidFill>
                  <a:schemeClr val="tx1"/>
                </a:solidFill>
                <a:effectLst>
                  <a:outerShdw blurRad="38100" dist="38100" dir="2700000" algn="tl">
                    <a:srgbClr val="000000">
                      <a:alpha val="43137"/>
                    </a:srgbClr>
                  </a:outerShdw>
                </a:effectLst>
                <a:highlight>
                  <a:srgbClr val="00FF00"/>
                </a:highlight>
              </a:rPr>
              <a:t>disciplinairement que civilement</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8843381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BD3211-188E-48F8-ACF4-E4753FA685D6}"/>
              </a:ext>
            </a:extLst>
          </p:cNvPr>
          <p:cNvSpPr>
            <a:spLocks noGrp="1"/>
          </p:cNvSpPr>
          <p:nvPr>
            <p:ph type="title"/>
          </p:nvPr>
        </p:nvSpPr>
        <p:spPr>
          <a:xfrm>
            <a:off x="677334" y="609600"/>
            <a:ext cx="8596668" cy="651164"/>
          </a:xfrm>
        </p:spPr>
        <p:txBody>
          <a:bodyPr>
            <a:normAutofit/>
          </a:bodyPr>
          <a:lstStyle/>
          <a:p>
            <a:endParaRPr lang="fr-FR" dirty="0"/>
          </a:p>
        </p:txBody>
      </p:sp>
      <p:sp>
        <p:nvSpPr>
          <p:cNvPr id="3" name="Espace réservé du contenu 2">
            <a:extLst>
              <a:ext uri="{FF2B5EF4-FFF2-40B4-BE49-F238E27FC236}">
                <a16:creationId xmlns:a16="http://schemas.microsoft.com/office/drawing/2014/main" id="{75E385EB-186F-48C8-AE63-E86D328C2FB2}"/>
              </a:ext>
            </a:extLst>
          </p:cNvPr>
          <p:cNvSpPr>
            <a:spLocks noGrp="1"/>
          </p:cNvSpPr>
          <p:nvPr>
            <p:ph idx="1"/>
          </p:nvPr>
        </p:nvSpPr>
        <p:spPr>
          <a:xfrm>
            <a:off x="677334" y="1260765"/>
            <a:ext cx="8596668" cy="4780598"/>
          </a:xfrm>
        </p:spPr>
        <p:txBody>
          <a:bodyPr>
            <a:normAutofit/>
          </a:bodyPr>
          <a:lstStyle/>
          <a:p>
            <a:r>
              <a:rPr lang="fr-FR" b="1" dirty="0">
                <a:solidFill>
                  <a:schemeClr val="tx1"/>
                </a:solidFill>
                <a:effectLst>
                  <a:outerShdw blurRad="38100" dist="38100" dir="2700000" algn="tl">
                    <a:srgbClr val="000000">
                      <a:alpha val="43137"/>
                    </a:srgbClr>
                  </a:outerShdw>
                </a:effectLst>
                <a:highlight>
                  <a:srgbClr val="00FF00"/>
                </a:highlight>
              </a:rPr>
              <a:t>Cependant, </a:t>
            </a:r>
          </a:p>
          <a:p>
            <a:pPr algn="just"/>
            <a:r>
              <a:rPr lang="fr-FR" b="1" dirty="0">
                <a:solidFill>
                  <a:schemeClr val="tx1"/>
                </a:solidFill>
                <a:effectLst>
                  <a:outerShdw blurRad="38100" dist="38100" dir="2700000" algn="tl">
                    <a:srgbClr val="000000">
                      <a:alpha val="43137"/>
                    </a:srgbClr>
                  </a:outerShdw>
                </a:effectLst>
              </a:rPr>
              <a:t>Hors </a:t>
            </a:r>
            <a:r>
              <a:rPr lang="fr-FR" b="1" dirty="0">
                <a:solidFill>
                  <a:schemeClr val="tx1"/>
                </a:solidFill>
                <a:effectLst>
                  <a:outerShdw blurRad="38100" dist="38100" dir="2700000" algn="tl">
                    <a:srgbClr val="000000">
                      <a:alpha val="43137"/>
                    </a:srgbClr>
                  </a:outerShdw>
                </a:effectLst>
                <a:highlight>
                  <a:srgbClr val="FFFF00"/>
                </a:highlight>
              </a:rPr>
              <a:t>cas d'urgence </a:t>
            </a:r>
            <a:r>
              <a:rPr lang="fr-FR" b="1" dirty="0">
                <a:solidFill>
                  <a:schemeClr val="tx1"/>
                </a:solidFill>
                <a:effectLst>
                  <a:outerShdw blurRad="38100" dist="38100" dir="2700000" algn="tl">
                    <a:srgbClr val="000000">
                      <a:alpha val="43137"/>
                    </a:srgbClr>
                  </a:outerShdw>
                </a:effectLst>
              </a:rPr>
              <a:t>et celui où il </a:t>
            </a:r>
            <a:r>
              <a:rPr lang="fr-FR" b="1" dirty="0">
                <a:solidFill>
                  <a:schemeClr val="tx1"/>
                </a:solidFill>
                <a:effectLst>
                  <a:outerShdw blurRad="38100" dist="38100" dir="2700000" algn="tl">
                    <a:srgbClr val="000000">
                      <a:alpha val="43137"/>
                    </a:srgbClr>
                  </a:outerShdw>
                </a:effectLst>
                <a:highlight>
                  <a:srgbClr val="FFFF00"/>
                </a:highlight>
              </a:rPr>
              <a:t>manquerait à ses devoirs d'humanité</a:t>
            </a:r>
            <a:r>
              <a:rPr lang="fr-FR" b="1" dirty="0">
                <a:solidFill>
                  <a:schemeClr val="tx1"/>
                </a:solidFill>
                <a:effectLst>
                  <a:outerShdw blurRad="38100" dist="38100" dir="2700000" algn="tl">
                    <a:srgbClr val="000000">
                      <a:alpha val="43137"/>
                    </a:srgbClr>
                  </a:outerShdw>
                </a:effectLst>
              </a:rPr>
              <a:t>, le médecin a toujours </a:t>
            </a:r>
            <a:r>
              <a:rPr lang="fr-FR" b="1" i="1" u="sng" dirty="0">
                <a:solidFill>
                  <a:schemeClr val="tx1"/>
                </a:solidFill>
                <a:effectLst>
                  <a:outerShdw blurRad="38100" dist="38100" dir="2700000" algn="tl">
                    <a:srgbClr val="000000">
                      <a:alpha val="43137"/>
                    </a:srgbClr>
                  </a:outerShdw>
                </a:effectLst>
              </a:rPr>
              <a:t>le droit de refuser ses soins pour des raisons professionnelles ou personnelles</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en cas de mésentente avec un patient, ou d'incompétence compte tenu de la spécificité d'une maladie),</a:t>
            </a:r>
            <a:r>
              <a:rPr lang="fr-FR" b="1" dirty="0">
                <a:solidFill>
                  <a:schemeClr val="tx1"/>
                </a:solidFill>
                <a:effectLst>
                  <a:outerShdw blurRad="38100" dist="38100" dir="2700000" algn="tl">
                    <a:srgbClr val="000000">
                      <a:alpha val="43137"/>
                    </a:srgbClr>
                  </a:outerShdw>
                </a:effectLst>
              </a:rPr>
              <a:t> étant donné qu'il s'agit d'un </a:t>
            </a:r>
            <a:r>
              <a:rPr lang="fr-FR" b="1" dirty="0">
                <a:solidFill>
                  <a:srgbClr val="FF0000"/>
                </a:solidFill>
                <a:effectLst>
                  <a:outerShdw blurRad="38100" dist="38100" dir="2700000" algn="tl">
                    <a:srgbClr val="000000">
                      <a:alpha val="43137"/>
                    </a:srgbClr>
                  </a:outerShdw>
                </a:effectLst>
                <a:highlight>
                  <a:srgbClr val="FFFF00"/>
                </a:highlight>
              </a:rPr>
              <a:t>contrat intuitu personae.</a:t>
            </a:r>
          </a:p>
          <a:p>
            <a:pPr algn="just"/>
            <a:r>
              <a:rPr lang="fr-FR" b="1" dirty="0">
                <a:solidFill>
                  <a:schemeClr val="tx1"/>
                </a:solidFill>
                <a:effectLst>
                  <a:outerShdw blurRad="38100" dist="38100" dir="2700000" algn="tl">
                    <a:srgbClr val="000000">
                      <a:alpha val="43137"/>
                    </a:srgbClr>
                  </a:outerShdw>
                </a:effectLst>
                <a:highlight>
                  <a:srgbClr val="FFFF00"/>
                </a:highlight>
              </a:rPr>
              <a:t>A cet égard, l'article 24 du code de déontologie dispose : </a:t>
            </a:r>
          </a:p>
          <a:p>
            <a:pPr algn="just"/>
            <a:r>
              <a:rPr lang="fr-FR" b="1" dirty="0">
                <a:solidFill>
                  <a:srgbClr val="C00000"/>
                </a:solidFill>
                <a:effectLst>
                  <a:outerShdw blurRad="38100" dist="38100" dir="2700000" algn="tl">
                    <a:srgbClr val="000000">
                      <a:alpha val="43137"/>
                    </a:srgbClr>
                  </a:outerShdw>
                </a:effectLst>
              </a:rPr>
              <a:t>« Le médecin peut... se dégager de sa mission en se conformant aux prescriptions de l'article 25, à condition :</a:t>
            </a:r>
          </a:p>
          <a:p>
            <a:pPr algn="just"/>
            <a:r>
              <a:rPr lang="fr-FR" b="1" dirty="0">
                <a:solidFill>
                  <a:srgbClr val="0070C0"/>
                </a:solidFill>
                <a:effectLst>
                  <a:outerShdw blurRad="38100" dist="38100" dir="2700000" algn="tl">
                    <a:srgbClr val="000000">
                      <a:alpha val="43137"/>
                    </a:srgbClr>
                  </a:outerShdw>
                </a:effectLst>
              </a:rPr>
              <a:t>1° De ne jamais </a:t>
            </a:r>
            <a:r>
              <a:rPr lang="fr-FR" b="1" dirty="0">
                <a:solidFill>
                  <a:srgbClr val="0070C0"/>
                </a:solidFill>
                <a:effectLst>
                  <a:outerShdw blurRad="38100" dist="38100" dir="2700000" algn="tl">
                    <a:srgbClr val="000000">
                      <a:alpha val="43137"/>
                    </a:srgbClr>
                  </a:outerShdw>
                </a:effectLst>
                <a:highlight>
                  <a:srgbClr val="FFFF00"/>
                </a:highlight>
              </a:rPr>
              <a:t>nuire de ce fait au malade </a:t>
            </a:r>
            <a:r>
              <a:rPr lang="fr-FR" b="1" dirty="0">
                <a:solidFill>
                  <a:srgbClr val="0070C0"/>
                </a:solidFill>
                <a:effectLst>
                  <a:outerShdw blurRad="38100" dist="38100" dir="2700000" algn="tl">
                    <a:srgbClr val="000000">
                      <a:alpha val="43137"/>
                    </a:srgbClr>
                  </a:outerShdw>
                </a:effectLst>
              </a:rPr>
              <a:t>dont il se sépare ;</a:t>
            </a:r>
          </a:p>
          <a:p>
            <a:pPr algn="just"/>
            <a:r>
              <a:rPr lang="fr-FR" b="1" dirty="0">
                <a:solidFill>
                  <a:srgbClr val="0070C0"/>
                </a:solidFill>
                <a:effectLst>
                  <a:outerShdw blurRad="38100" dist="38100" dir="2700000" algn="tl">
                    <a:srgbClr val="000000">
                      <a:alpha val="43137"/>
                    </a:srgbClr>
                  </a:outerShdw>
                </a:effectLst>
              </a:rPr>
              <a:t>2° De </a:t>
            </a:r>
            <a:r>
              <a:rPr lang="fr-FR" b="1" dirty="0">
                <a:solidFill>
                  <a:srgbClr val="0070C0"/>
                </a:solidFill>
                <a:effectLst>
                  <a:outerShdw blurRad="38100" dist="38100" dir="2700000" algn="tl">
                    <a:srgbClr val="000000">
                      <a:alpha val="43137"/>
                    </a:srgbClr>
                  </a:outerShdw>
                </a:effectLst>
                <a:highlight>
                  <a:srgbClr val="FFFF00"/>
                </a:highlight>
              </a:rPr>
              <a:t>fournir les renseignements </a:t>
            </a:r>
            <a:r>
              <a:rPr lang="fr-FR" b="1" dirty="0">
                <a:solidFill>
                  <a:srgbClr val="0070C0"/>
                </a:solidFill>
                <a:effectLst>
                  <a:outerShdw blurRad="38100" dist="38100" dir="2700000" algn="tl">
                    <a:srgbClr val="000000">
                      <a:alpha val="43137"/>
                    </a:srgbClr>
                  </a:outerShdw>
                </a:effectLst>
              </a:rPr>
              <a:t>qu'il juge en </a:t>
            </a:r>
            <a:r>
              <a:rPr lang="fr-FR" b="1" dirty="0">
                <a:solidFill>
                  <a:srgbClr val="0070C0"/>
                </a:solidFill>
                <a:effectLst>
                  <a:outerShdw blurRad="38100" dist="38100" dir="2700000" algn="tl">
                    <a:srgbClr val="000000">
                      <a:alpha val="43137"/>
                    </a:srgbClr>
                  </a:outerShdw>
                </a:effectLst>
                <a:highlight>
                  <a:srgbClr val="FFFF00"/>
                </a:highlight>
              </a:rPr>
              <a:t>conscience utiles à la continuation des soins.</a:t>
            </a:r>
          </a:p>
          <a:p>
            <a:endParaRPr lang="fr-FR" dirty="0"/>
          </a:p>
        </p:txBody>
      </p:sp>
    </p:spTree>
    <p:extLst>
      <p:ext uri="{BB962C8B-B14F-4D97-AF65-F5344CB8AC3E}">
        <p14:creationId xmlns:p14="http://schemas.microsoft.com/office/powerpoint/2010/main" val="16404131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6B772-3169-4835-ADD9-733BB31C0D5D}"/>
              </a:ext>
            </a:extLst>
          </p:cNvPr>
          <p:cNvSpPr>
            <a:spLocks noGrp="1"/>
          </p:cNvSpPr>
          <p:nvPr>
            <p:ph type="title"/>
          </p:nvPr>
        </p:nvSpPr>
        <p:spPr>
          <a:xfrm>
            <a:off x="1071229" y="482777"/>
            <a:ext cx="8596668" cy="1320800"/>
          </a:xfrm>
        </p:spPr>
        <p:txBody>
          <a:bodyPr>
            <a:normAutofit/>
          </a:bodyPr>
          <a:lstStyle/>
          <a:p>
            <a:r>
              <a:rPr lang="fr-FR" sz="2400" b="1" dirty="0" err="1">
                <a:solidFill>
                  <a:srgbClr val="002060"/>
                </a:solidFill>
                <a:effectLst>
                  <a:outerShdw blurRad="38100" dist="38100" dir="2700000" algn="tl">
                    <a:srgbClr val="000000">
                      <a:alpha val="43137"/>
                    </a:srgbClr>
                  </a:outerShdw>
                </a:effectLst>
              </a:rPr>
              <a:t>B-le</a:t>
            </a:r>
            <a:r>
              <a:rPr lang="fr-FR" sz="2400" b="1" dirty="0">
                <a:solidFill>
                  <a:srgbClr val="002060"/>
                </a:solidFill>
                <a:effectLst>
                  <a:outerShdw blurRad="38100" dist="38100" dir="2700000" algn="tl">
                    <a:srgbClr val="000000">
                      <a:alpha val="43137"/>
                    </a:srgbClr>
                  </a:outerShdw>
                </a:effectLst>
              </a:rPr>
              <a:t> refus d'admission à l'établissement de soins.</a:t>
            </a:r>
          </a:p>
        </p:txBody>
      </p:sp>
      <p:sp>
        <p:nvSpPr>
          <p:cNvPr id="3" name="Espace réservé du contenu 2">
            <a:extLst>
              <a:ext uri="{FF2B5EF4-FFF2-40B4-BE49-F238E27FC236}">
                <a16:creationId xmlns:a16="http://schemas.microsoft.com/office/drawing/2014/main" id="{7A4323F8-E255-4E51-B868-77EB20925F50}"/>
              </a:ext>
            </a:extLst>
          </p:cNvPr>
          <p:cNvSpPr>
            <a:spLocks noGrp="1"/>
          </p:cNvSpPr>
          <p:nvPr>
            <p:ph idx="1"/>
          </p:nvPr>
        </p:nvSpPr>
        <p:spPr/>
        <p:txBody>
          <a:bodyPr>
            <a:normAutofit/>
          </a:bodyPr>
          <a:lstStyle/>
          <a:p>
            <a:pPr algn="just"/>
            <a:r>
              <a:rPr lang="fr-FR" b="1" dirty="0">
                <a:solidFill>
                  <a:schemeClr val="tx1"/>
                </a:solidFill>
                <a:effectLst>
                  <a:outerShdw blurRad="38100" dist="38100" dir="2700000" algn="tl">
                    <a:srgbClr val="000000">
                      <a:alpha val="43137"/>
                    </a:srgbClr>
                  </a:outerShdw>
                </a:effectLst>
              </a:rPr>
              <a:t>Si en principe </a:t>
            </a:r>
            <a:r>
              <a:rPr lang="fr-FR" b="1" dirty="0">
                <a:solidFill>
                  <a:schemeClr val="tx1"/>
                </a:solidFill>
                <a:effectLst>
                  <a:outerShdw blurRad="38100" dist="38100" dir="2700000" algn="tl">
                    <a:srgbClr val="000000">
                      <a:alpha val="43137"/>
                    </a:srgbClr>
                  </a:outerShdw>
                </a:effectLst>
                <a:highlight>
                  <a:srgbClr val="FFFF00"/>
                </a:highlight>
              </a:rPr>
              <a:t>le malade semble être protégé contre les refus de soins injustifiés des médecins, </a:t>
            </a:r>
            <a:r>
              <a:rPr lang="fr-FR" b="1" dirty="0">
                <a:solidFill>
                  <a:schemeClr val="tx1"/>
                </a:solidFill>
                <a:effectLst>
                  <a:outerShdw blurRad="38100" dist="38100" dir="2700000" algn="tl">
                    <a:srgbClr val="000000">
                      <a:alpha val="43137"/>
                    </a:srgbClr>
                  </a:outerShdw>
                </a:effectLst>
              </a:rPr>
              <a:t>des </a:t>
            </a:r>
            <a:r>
              <a:rPr lang="fr-FR" b="1" dirty="0">
                <a:solidFill>
                  <a:schemeClr val="tx1"/>
                </a:solidFill>
                <a:effectLst>
                  <a:outerShdw blurRad="38100" dist="38100" dir="2700000" algn="tl">
                    <a:srgbClr val="000000">
                      <a:alpha val="43137"/>
                    </a:srgbClr>
                  </a:outerShdw>
                </a:effectLst>
                <a:highlight>
                  <a:srgbClr val="FFFF00"/>
                </a:highlight>
              </a:rPr>
              <a:t>obstacles persistent lorsqu'on est en présence d'un établissement </a:t>
            </a:r>
            <a:r>
              <a:rPr lang="fr-FR" b="1" dirty="0">
                <a:solidFill>
                  <a:schemeClr val="tx1"/>
                </a:solidFill>
                <a:effectLst>
                  <a:outerShdw blurRad="38100" dist="38100" dir="2700000" algn="tl">
                    <a:srgbClr val="000000">
                      <a:alpha val="43137"/>
                    </a:srgbClr>
                  </a:outerShdw>
                </a:effectLst>
              </a:rPr>
              <a:t>hospitalier où </a:t>
            </a:r>
            <a:r>
              <a:rPr lang="fr-FR" b="1" dirty="0">
                <a:solidFill>
                  <a:srgbClr val="C00000"/>
                </a:solidFill>
                <a:effectLst>
                  <a:outerShdw blurRad="38100" dist="38100" dir="2700000" algn="tl">
                    <a:srgbClr val="000000">
                      <a:alpha val="43137"/>
                    </a:srgbClr>
                  </a:outerShdw>
                </a:effectLst>
                <a:highlight>
                  <a:srgbClr val="FFFF00"/>
                </a:highlight>
              </a:rPr>
              <a:t>dans certains cas le refus d'admission est licite.</a:t>
            </a:r>
          </a:p>
          <a:p>
            <a:pPr algn="just"/>
            <a:r>
              <a:rPr lang="fr-FR" b="1" dirty="0">
                <a:solidFill>
                  <a:schemeClr val="tx1"/>
                </a:solidFill>
                <a:effectLst>
                  <a:outerShdw blurRad="38100" dist="38100" dir="2700000" algn="tl">
                    <a:srgbClr val="000000">
                      <a:alpha val="43137"/>
                    </a:srgbClr>
                  </a:outerShdw>
                </a:effectLst>
              </a:rPr>
              <a:t>En effet, </a:t>
            </a:r>
          </a:p>
          <a:p>
            <a:pPr algn="just"/>
            <a:r>
              <a:rPr lang="fr-FR" b="1" dirty="0">
                <a:solidFill>
                  <a:srgbClr val="C00000"/>
                </a:solidFill>
                <a:effectLst>
                  <a:outerShdw blurRad="38100" dist="38100" dir="2700000" algn="tl">
                    <a:srgbClr val="000000">
                      <a:alpha val="43137"/>
                    </a:srgbClr>
                  </a:outerShdw>
                </a:effectLst>
                <a:highlight>
                  <a:srgbClr val="FFFF00"/>
                </a:highlight>
              </a:rPr>
              <a:t>les établissements qui assurent le service public</a:t>
            </a:r>
            <a:r>
              <a:rPr lang="fr-FR" b="1" dirty="0">
                <a:solidFill>
                  <a:schemeClr val="tx1"/>
                </a:solidFill>
                <a:effectLst>
                  <a:outerShdw blurRad="38100" dist="38100" dir="2700000" algn="tl">
                    <a:srgbClr val="000000">
                      <a:alpha val="43137"/>
                    </a:srgbClr>
                  </a:outerShdw>
                </a:effectLst>
              </a:rPr>
              <a:t> hospitalier </a:t>
            </a:r>
            <a:r>
              <a:rPr lang="fr-FR" b="1" dirty="0">
                <a:solidFill>
                  <a:schemeClr val="tx1"/>
                </a:solidFill>
                <a:effectLst>
                  <a:outerShdw blurRad="38100" dist="38100" dir="2700000" algn="tl">
                    <a:srgbClr val="000000">
                      <a:alpha val="43137"/>
                    </a:srgbClr>
                  </a:outerShdw>
                </a:effectLst>
                <a:highlight>
                  <a:srgbClr val="FFFF00"/>
                </a:highlight>
              </a:rPr>
              <a:t>sont soumis aux principes de fonctionnement des services publics </a:t>
            </a:r>
            <a:r>
              <a:rPr lang="fr-FR" b="1" dirty="0">
                <a:solidFill>
                  <a:schemeClr val="tx1"/>
                </a:solidFill>
                <a:effectLst>
                  <a:outerShdw blurRad="38100" dist="38100" dir="2700000" algn="tl">
                    <a:srgbClr val="000000">
                      <a:alpha val="43137"/>
                    </a:srgbClr>
                  </a:outerShdw>
                </a:effectLst>
              </a:rPr>
              <a:t>dont la valeur juridique peut </a:t>
            </a:r>
            <a:r>
              <a:rPr lang="fr-FR" b="1" dirty="0">
                <a:solidFill>
                  <a:srgbClr val="002060"/>
                </a:solidFill>
                <a:effectLst>
                  <a:outerShdw blurRad="38100" dist="38100" dir="2700000" algn="tl">
                    <a:srgbClr val="000000">
                      <a:alpha val="43137"/>
                    </a:srgbClr>
                  </a:outerShdw>
                </a:effectLst>
              </a:rPr>
              <a:t>être très forte, à savoir, la continuité, l'égalité et l'adaptabilité.</a:t>
            </a:r>
          </a:p>
        </p:txBody>
      </p:sp>
    </p:spTree>
    <p:extLst>
      <p:ext uri="{BB962C8B-B14F-4D97-AF65-F5344CB8AC3E}">
        <p14:creationId xmlns:p14="http://schemas.microsoft.com/office/powerpoint/2010/main" val="2834084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928054-E1FB-4A03-B404-5D9B278E2DDA}"/>
              </a:ext>
            </a:extLst>
          </p:cNvPr>
          <p:cNvSpPr>
            <a:spLocks noGrp="1"/>
          </p:cNvSpPr>
          <p:nvPr>
            <p:ph type="title"/>
          </p:nvPr>
        </p:nvSpPr>
        <p:spPr>
          <a:xfrm>
            <a:off x="677334" y="609600"/>
            <a:ext cx="8596668" cy="346364"/>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D860080E-30DF-423E-950E-DE5BF9EE9DE7}"/>
              </a:ext>
            </a:extLst>
          </p:cNvPr>
          <p:cNvSpPr>
            <a:spLocks noGrp="1"/>
          </p:cNvSpPr>
          <p:nvPr>
            <p:ph idx="1"/>
          </p:nvPr>
        </p:nvSpPr>
        <p:spPr>
          <a:xfrm>
            <a:off x="677334" y="1413165"/>
            <a:ext cx="8596668" cy="4628198"/>
          </a:xfrm>
        </p:spPr>
        <p:txBody>
          <a:bodyPr/>
          <a:lstStyle/>
          <a:p>
            <a:pPr algn="just"/>
            <a:r>
              <a:rPr lang="fr-FR" b="1" dirty="0">
                <a:solidFill>
                  <a:schemeClr val="tx1"/>
                </a:solidFill>
                <a:effectLst>
                  <a:outerShdw blurRad="38100" dist="38100" dir="2700000" algn="tl">
                    <a:srgbClr val="000000">
                      <a:alpha val="43137"/>
                    </a:srgbClr>
                  </a:outerShdw>
                </a:effectLst>
              </a:rPr>
              <a:t>Ainsi, </a:t>
            </a:r>
            <a:r>
              <a:rPr lang="fr-FR" b="1" dirty="0">
                <a:solidFill>
                  <a:schemeClr val="tx1"/>
                </a:solidFill>
                <a:effectLst>
                  <a:outerShdw blurRad="38100" dist="38100" dir="2700000" algn="tl">
                    <a:srgbClr val="000000">
                      <a:alpha val="43137"/>
                    </a:srgbClr>
                  </a:outerShdw>
                </a:effectLst>
                <a:highlight>
                  <a:srgbClr val="FFFF00"/>
                </a:highlight>
              </a:rPr>
              <a:t>tout refus d'admission </a:t>
            </a:r>
            <a:r>
              <a:rPr lang="fr-FR" b="1" dirty="0">
                <a:solidFill>
                  <a:schemeClr val="tx1"/>
                </a:solidFill>
                <a:effectLst>
                  <a:outerShdw blurRad="38100" dist="38100" dir="2700000" algn="tl">
                    <a:srgbClr val="000000">
                      <a:alpha val="43137"/>
                    </a:srgbClr>
                  </a:outerShdw>
                </a:effectLst>
                <a:highlight>
                  <a:srgbClr val="00FFFF"/>
                </a:highlight>
              </a:rPr>
              <a:t>n'est licite </a:t>
            </a:r>
            <a:r>
              <a:rPr lang="fr-FR" b="1" dirty="0">
                <a:solidFill>
                  <a:schemeClr val="tx1"/>
                </a:solidFill>
                <a:effectLst>
                  <a:outerShdw blurRad="38100" dist="38100" dir="2700000" algn="tl">
                    <a:srgbClr val="000000">
                      <a:alpha val="43137"/>
                    </a:srgbClr>
                  </a:outerShdw>
                </a:effectLst>
                <a:highlight>
                  <a:srgbClr val="FFFF00"/>
                </a:highlight>
              </a:rPr>
              <a:t>que si l'hospitalisation n'est pas urgente. </a:t>
            </a:r>
          </a:p>
          <a:p>
            <a:pPr algn="just"/>
            <a:r>
              <a:rPr lang="fr-FR" b="1" u="sng" dirty="0">
                <a:solidFill>
                  <a:srgbClr val="FF0000"/>
                </a:solidFill>
                <a:effectLst>
                  <a:outerShdw blurRad="38100" dist="38100" dir="2700000" algn="tl">
                    <a:srgbClr val="000000">
                      <a:alpha val="43137"/>
                    </a:srgbClr>
                  </a:outerShdw>
                </a:effectLst>
              </a:rPr>
              <a:t>Au cas contraire:</a:t>
            </a:r>
          </a:p>
          <a:p>
            <a:pPr marL="0" indent="0" algn="just">
              <a:buNone/>
            </a:pPr>
            <a:r>
              <a:rPr lang="fr-FR" b="1" dirty="0">
                <a:solidFill>
                  <a:schemeClr val="tx1"/>
                </a:solidFill>
                <a:effectLst>
                  <a:outerShdw blurRad="38100" dist="38100" dir="2700000" algn="tl">
                    <a:srgbClr val="000000">
                      <a:alpha val="43137"/>
                    </a:srgbClr>
                  </a:outerShdw>
                </a:effectLst>
              </a:rPr>
              <a:t>L'hôpital </a:t>
            </a:r>
            <a:r>
              <a:rPr lang="fr-FR" b="1" dirty="0">
                <a:solidFill>
                  <a:schemeClr val="tx1"/>
                </a:solidFill>
                <a:effectLst>
                  <a:outerShdw blurRad="38100" dist="38100" dir="2700000" algn="tl">
                    <a:srgbClr val="000000">
                      <a:alpha val="43137"/>
                    </a:srgbClr>
                  </a:outerShdw>
                </a:effectLst>
                <a:highlight>
                  <a:srgbClr val="FFFF00"/>
                </a:highlight>
              </a:rPr>
              <a:t>doit toujours assurer lui-même les premiers soins </a:t>
            </a:r>
            <a:r>
              <a:rPr lang="fr-FR" b="1" dirty="0">
                <a:solidFill>
                  <a:schemeClr val="tx1"/>
                </a:solidFill>
                <a:effectLst>
                  <a:outerShdw blurRad="38100" dist="38100" dir="2700000" algn="tl">
                    <a:srgbClr val="000000">
                      <a:alpha val="43137"/>
                    </a:srgbClr>
                  </a:outerShdw>
                </a:effectLst>
              </a:rPr>
              <a:t>que, techniquement, </a:t>
            </a:r>
            <a:r>
              <a:rPr lang="fr-FR" b="1" dirty="0">
                <a:solidFill>
                  <a:schemeClr val="tx1"/>
                </a:solidFill>
                <a:effectLst>
                  <a:outerShdw blurRad="38100" dist="38100" dir="2700000" algn="tl">
                    <a:srgbClr val="000000">
                      <a:alpha val="43137"/>
                    </a:srgbClr>
                  </a:outerShdw>
                </a:effectLst>
                <a:highlight>
                  <a:srgbClr val="FFFF00"/>
                </a:highlight>
              </a:rPr>
              <a:t>il est dans la capacité de délivrer puis se charger lui-même du transport du patient</a:t>
            </a:r>
            <a:r>
              <a:rPr lang="fr-FR" b="1" dirty="0">
                <a:solidFill>
                  <a:schemeClr val="tx1"/>
                </a:solidFill>
                <a:effectLst>
                  <a:outerShdw blurRad="38100" dist="38100" dir="2700000" algn="tl">
                    <a:srgbClr val="000000">
                      <a:alpha val="43137"/>
                    </a:srgbClr>
                  </a:outerShdw>
                </a:effectLst>
              </a:rPr>
              <a:t> dans l'établissement </a:t>
            </a:r>
            <a:r>
              <a:rPr lang="fr-FR" b="1" dirty="0">
                <a:solidFill>
                  <a:srgbClr val="C00000"/>
                </a:solidFill>
                <a:effectLst>
                  <a:outerShdw blurRad="38100" dist="38100" dir="2700000" algn="tl">
                    <a:srgbClr val="000000">
                      <a:alpha val="43137"/>
                    </a:srgbClr>
                  </a:outerShdw>
                </a:effectLst>
              </a:rPr>
              <a:t>mieux équipé le plus proche et même dans un établissement privé en cas d'extrême urgence.</a:t>
            </a:r>
          </a:p>
          <a:p>
            <a:endParaRPr lang="fr-FR" dirty="0"/>
          </a:p>
        </p:txBody>
      </p:sp>
    </p:spTree>
    <p:extLst>
      <p:ext uri="{BB962C8B-B14F-4D97-AF65-F5344CB8AC3E}">
        <p14:creationId xmlns:p14="http://schemas.microsoft.com/office/powerpoint/2010/main" val="38444947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111A9-0543-4C9A-A161-B750BCF96888}"/>
              </a:ext>
            </a:extLst>
          </p:cNvPr>
          <p:cNvSpPr>
            <a:spLocks noGrp="1"/>
          </p:cNvSpPr>
          <p:nvPr>
            <p:ph type="title"/>
          </p:nvPr>
        </p:nvSpPr>
        <p:spPr>
          <a:xfrm>
            <a:off x="677334" y="609600"/>
            <a:ext cx="8596668" cy="36021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E06D5317-12F6-4003-A048-60376AB6D697}"/>
              </a:ext>
            </a:extLst>
          </p:cNvPr>
          <p:cNvSpPr>
            <a:spLocks noGrp="1"/>
          </p:cNvSpPr>
          <p:nvPr>
            <p:ph idx="1"/>
          </p:nvPr>
        </p:nvSpPr>
        <p:spPr>
          <a:xfrm>
            <a:off x="677334" y="1316182"/>
            <a:ext cx="8596668" cy="5306291"/>
          </a:xfrm>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En outre</a:t>
            </a:r>
            <a:r>
              <a:rPr lang="fr-FR" b="1" dirty="0">
                <a:solidFill>
                  <a:srgbClr val="C00000"/>
                </a:solidFill>
                <a:effectLst>
                  <a:outerShdw blurRad="38100" dist="38100" dir="2700000" algn="tl">
                    <a:srgbClr val="000000">
                      <a:alpha val="43137"/>
                    </a:srgbClr>
                  </a:outerShdw>
                </a:effectLst>
              </a:rPr>
              <a:t>, un refus lié à l'absence de place au sein de l'hôpital</a:t>
            </a:r>
            <a:r>
              <a:rPr lang="fr-FR" b="1" dirty="0">
                <a:solidFill>
                  <a:schemeClr val="tx1"/>
                </a:solidFill>
                <a:effectLst>
                  <a:outerShdw blurRad="38100" dist="38100" dir="2700000" algn="tl">
                    <a:srgbClr val="000000">
                      <a:alpha val="43137"/>
                    </a:srgbClr>
                  </a:outerShdw>
                </a:effectLst>
              </a:rPr>
              <a:t>, autrement dit, à </a:t>
            </a:r>
            <a:r>
              <a:rPr lang="fr-FR" b="1" dirty="0">
                <a:solidFill>
                  <a:schemeClr val="tx1"/>
                </a:solidFill>
                <a:effectLst>
                  <a:outerShdw blurRad="38100" dist="38100" dir="2700000" algn="tl">
                    <a:srgbClr val="000000">
                      <a:alpha val="43137"/>
                    </a:srgbClr>
                  </a:outerShdw>
                </a:effectLst>
                <a:highlight>
                  <a:srgbClr val="FFFF00"/>
                </a:highlight>
              </a:rPr>
              <a:t>l'encombrement excessif du service </a:t>
            </a:r>
            <a:r>
              <a:rPr lang="fr-FR" b="1" dirty="0">
                <a:solidFill>
                  <a:schemeClr val="tx1"/>
                </a:solidFill>
                <a:effectLst>
                  <a:outerShdw blurRad="38100" dist="38100" dir="2700000" algn="tl">
                    <a:srgbClr val="000000">
                      <a:alpha val="43137"/>
                    </a:srgbClr>
                  </a:outerShdw>
                </a:effectLst>
                <a:highlight>
                  <a:srgbClr val="00FFFF"/>
                </a:highlight>
              </a:rPr>
              <a:t>ne suffit pas</a:t>
            </a:r>
            <a:r>
              <a:rPr lang="fr-FR" b="1" dirty="0">
                <a:solidFill>
                  <a:schemeClr val="tx1"/>
                </a:solidFill>
                <a:effectLst>
                  <a:outerShdw blurRad="38100" dist="38100" dir="2700000" algn="tl">
                    <a:srgbClr val="000000">
                      <a:alpha val="43137"/>
                    </a:srgbClr>
                  </a:outerShdw>
                </a:effectLst>
              </a:rPr>
              <a:t>, étant donné que l'hôpital n'est pas considéré comme </a:t>
            </a:r>
            <a:r>
              <a:rPr lang="fr-FR" b="1" dirty="0">
                <a:solidFill>
                  <a:srgbClr val="C00000"/>
                </a:solidFill>
                <a:effectLst>
                  <a:outerShdw blurRad="38100" dist="38100" dir="2700000" algn="tl">
                    <a:srgbClr val="000000">
                      <a:alpha val="43137"/>
                    </a:srgbClr>
                  </a:outerShdw>
                </a:effectLst>
              </a:rPr>
              <a:t>« plein » </a:t>
            </a:r>
            <a:r>
              <a:rPr lang="fr-FR" b="1" dirty="0">
                <a:solidFill>
                  <a:schemeClr val="tx1"/>
                </a:solidFill>
                <a:effectLst>
                  <a:outerShdw blurRad="38100" dist="38100" dir="2700000" algn="tl">
                    <a:srgbClr val="000000">
                      <a:alpha val="43137"/>
                    </a:srgbClr>
                  </a:outerShdw>
                </a:effectLst>
              </a:rPr>
              <a:t>lorsque tous ses lits </a:t>
            </a:r>
            <a:r>
              <a:rPr lang="fr-FR" b="1" dirty="0">
                <a:solidFill>
                  <a:srgbClr val="C00000"/>
                </a:solidFill>
                <a:effectLst>
                  <a:outerShdw blurRad="38100" dist="38100" dir="2700000" algn="tl">
                    <a:srgbClr val="000000">
                      <a:alpha val="43137"/>
                    </a:srgbClr>
                  </a:outerShdw>
                </a:effectLst>
              </a:rPr>
              <a:t>« officiels »</a:t>
            </a:r>
            <a:r>
              <a:rPr lang="fr-FR" b="1" dirty="0">
                <a:solidFill>
                  <a:schemeClr val="tx1"/>
                </a:solidFill>
                <a:effectLst>
                  <a:outerShdw blurRad="38100" dist="38100" dir="2700000" algn="tl">
                    <a:srgbClr val="000000">
                      <a:alpha val="43137"/>
                    </a:srgbClr>
                  </a:outerShdw>
                </a:effectLst>
              </a:rPr>
              <a:t> sont </a:t>
            </a:r>
            <a:r>
              <a:rPr lang="fr-FR" b="1" dirty="0">
                <a:solidFill>
                  <a:schemeClr val="tx1"/>
                </a:solidFill>
                <a:effectLst>
                  <a:outerShdw blurRad="38100" dist="38100" dir="2700000" algn="tl">
                    <a:srgbClr val="000000">
                      <a:alpha val="43137"/>
                    </a:srgbClr>
                  </a:outerShdw>
                </a:effectLst>
                <a:highlight>
                  <a:srgbClr val="FFFF00"/>
                </a:highlight>
              </a:rPr>
              <a:t>occupés,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mais seulement lorsqu'il </a:t>
            </a:r>
            <a:r>
              <a:rPr lang="fr-FR" b="1" u="sng" dirty="0">
                <a:solidFill>
                  <a:srgbClr val="00B0F0"/>
                </a:solidFill>
              </a:rPr>
              <a:t>ne peut plus ajouter, pour des raisons matérielles, des lits supplémentaires. </a:t>
            </a:r>
          </a:p>
          <a:p>
            <a:pPr algn="just"/>
            <a:r>
              <a:rPr lang="fr-FR" b="1" dirty="0">
                <a:solidFill>
                  <a:srgbClr val="C00000"/>
                </a:solidFill>
                <a:effectLst>
                  <a:outerShdw blurRad="38100" dist="38100" dir="2700000" algn="tl">
                    <a:srgbClr val="000000">
                      <a:alpha val="43137"/>
                    </a:srgbClr>
                  </a:outerShdw>
                </a:effectLst>
              </a:rPr>
              <a:t>Même si l'hôpital est surchargé</a:t>
            </a:r>
            <a:r>
              <a:rPr lang="fr-FR" b="1" dirty="0">
                <a:solidFill>
                  <a:schemeClr val="tx1"/>
                </a:solidFill>
                <a:effectLst>
                  <a:outerShdw blurRad="38100" dist="38100" dir="2700000" algn="tl">
                    <a:srgbClr val="000000">
                      <a:alpha val="43137"/>
                    </a:srgbClr>
                  </a:outerShdw>
                </a:effectLst>
              </a:rPr>
              <a:t>, il doit admettre </a:t>
            </a:r>
            <a:r>
              <a:rPr lang="fr-FR" b="1" dirty="0">
                <a:solidFill>
                  <a:schemeClr val="tx1"/>
                </a:solidFill>
                <a:effectLst>
                  <a:outerShdw blurRad="38100" dist="38100" dir="2700000" algn="tl">
                    <a:srgbClr val="000000">
                      <a:alpha val="43137"/>
                    </a:srgbClr>
                  </a:outerShdw>
                </a:effectLst>
                <a:highlight>
                  <a:srgbClr val="FFFF00"/>
                </a:highlight>
              </a:rPr>
              <a:t>les malades dont l'hospitalisation est urgente </a:t>
            </a:r>
            <a:r>
              <a:rPr lang="fr-FR" b="1" dirty="0">
                <a:solidFill>
                  <a:schemeClr val="tx1"/>
                </a:solidFill>
                <a:effectLst>
                  <a:outerShdw blurRad="38100" dist="38100" dir="2700000" algn="tl">
                    <a:srgbClr val="000000">
                      <a:alpha val="43137"/>
                    </a:srgbClr>
                  </a:outerShdw>
                </a:effectLst>
              </a:rPr>
              <a:t>et </a:t>
            </a:r>
            <a:r>
              <a:rPr lang="fr-FR" b="1" dirty="0">
                <a:solidFill>
                  <a:srgbClr val="C00000"/>
                </a:solidFill>
                <a:effectLst>
                  <a:outerShdw blurRad="38100" dist="38100" dir="2700000" algn="tl">
                    <a:srgbClr val="000000">
                      <a:alpha val="43137"/>
                    </a:srgbClr>
                  </a:outerShdw>
                </a:effectLst>
              </a:rPr>
              <a:t>les transporter vers un autre établissement</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C00000"/>
                </a:solidFill>
                <a:effectLst>
                  <a:outerShdw blurRad="38100" dist="38100" dir="2700000" algn="tl">
                    <a:srgbClr val="000000">
                      <a:alpha val="43137"/>
                    </a:srgbClr>
                  </a:outerShdw>
                </a:effectLst>
                <a:highlight>
                  <a:srgbClr val="FFFF00"/>
                </a:highlight>
              </a:rPr>
              <a:t>L'article 41 de </a:t>
            </a:r>
            <a:r>
              <a:rPr lang="fr-FR" b="1" dirty="0">
                <a:solidFill>
                  <a:schemeClr val="tx1"/>
                </a:solidFill>
                <a:effectLst>
                  <a:outerShdw blurRad="38100" dist="38100" dir="2700000" algn="tl">
                    <a:srgbClr val="000000">
                      <a:alpha val="43137"/>
                    </a:srgbClr>
                  </a:outerShdw>
                </a:effectLst>
              </a:rPr>
              <a:t>l'avant projet d'arrêté de la ministre de la santé portant le règlement intérieur des hôpitaux marocain prévoit que : </a:t>
            </a:r>
          </a:p>
          <a:p>
            <a:pPr algn="just"/>
            <a:r>
              <a:rPr lang="fr-FR" b="1" dirty="0">
                <a:solidFill>
                  <a:schemeClr val="tx1"/>
                </a:solidFill>
                <a:effectLst>
                  <a:outerShdw blurRad="38100" dist="38100" dir="2700000" algn="tl">
                    <a:srgbClr val="000000">
                      <a:alpha val="43137"/>
                    </a:srgbClr>
                  </a:outerShdw>
                </a:effectLst>
              </a:rPr>
              <a:t>« Tout patient, </a:t>
            </a:r>
            <a:r>
              <a:rPr lang="fr-FR" b="1" dirty="0">
                <a:solidFill>
                  <a:srgbClr val="00B0F0"/>
                </a:solidFill>
                <a:effectLst>
                  <a:outerShdw blurRad="38100" dist="38100" dir="2700000" algn="tl">
                    <a:srgbClr val="000000">
                      <a:alpha val="43137"/>
                    </a:srgbClr>
                  </a:outerShdw>
                </a:effectLst>
              </a:rPr>
              <a:t>blessé ou parturiente qui se présente en situation d'urgence doit être reçu</a:t>
            </a:r>
            <a:r>
              <a:rPr lang="fr-FR" b="1" dirty="0">
                <a:solidFill>
                  <a:schemeClr val="tx1"/>
                </a:solidFill>
                <a:effectLst>
                  <a:outerShdw blurRad="38100" dist="38100" dir="2700000" algn="tl">
                    <a:srgbClr val="000000">
                      <a:alpha val="43137"/>
                    </a:srgbClr>
                  </a:outerShdw>
                </a:effectLst>
              </a:rPr>
              <a:t>, </a:t>
            </a:r>
            <a:r>
              <a:rPr lang="fr-FR" b="1" dirty="0">
                <a:solidFill>
                  <a:srgbClr val="00B0F0"/>
                </a:solidFill>
                <a:effectLst>
                  <a:outerShdw blurRad="38100" dist="38100" dir="2700000" algn="tl">
                    <a:srgbClr val="000000">
                      <a:alpha val="43137"/>
                    </a:srgbClr>
                  </a:outerShdw>
                </a:effectLst>
              </a:rPr>
              <a:t>examiné et admis en hospitalisation</a:t>
            </a:r>
            <a:r>
              <a:rPr lang="fr-FR" b="1" dirty="0">
                <a:solidFill>
                  <a:schemeClr val="tx1"/>
                </a:solidFill>
                <a:effectLst>
                  <a:outerShdw blurRad="38100" dist="38100" dir="2700000" algn="tl">
                    <a:srgbClr val="000000">
                      <a:alpha val="43137"/>
                    </a:srgbClr>
                  </a:outerShdw>
                </a:effectLst>
              </a:rPr>
              <a:t>, le cas échéant, si son état </a:t>
            </a:r>
            <a:r>
              <a:rPr lang="fr-FR" b="1" dirty="0">
                <a:solidFill>
                  <a:schemeClr val="tx1"/>
                </a:solidFill>
                <a:effectLst>
                  <a:outerShdw blurRad="38100" dist="38100" dir="2700000" algn="tl">
                    <a:srgbClr val="000000">
                      <a:alpha val="43137"/>
                    </a:srgbClr>
                  </a:outerShdw>
                </a:effectLst>
                <a:highlight>
                  <a:srgbClr val="00FFFF"/>
                </a:highlight>
              </a:rPr>
              <a:t>l'exige même en cas d'indisponibilité de lits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Les </a:t>
            </a:r>
            <a:r>
              <a:rPr lang="fr-FR" b="1" dirty="0">
                <a:solidFill>
                  <a:srgbClr val="00B0F0"/>
                </a:solidFill>
                <a:effectLst>
                  <a:outerShdw blurRad="38100" dist="38100" dir="2700000" algn="tl">
                    <a:srgbClr val="000000">
                      <a:alpha val="43137"/>
                    </a:srgbClr>
                  </a:outerShdw>
                </a:effectLst>
              </a:rPr>
              <a:t>frais ne lui sont demandés qu'à la fin des soins</a:t>
            </a:r>
            <a:r>
              <a:rPr lang="fr-FR" b="1" dirty="0">
                <a:solidFill>
                  <a:schemeClr val="tx1"/>
                </a:solidFill>
                <a:effectLst>
                  <a:outerShdw blurRad="38100" dist="38100" dir="2700000" algn="tl">
                    <a:srgbClr val="000000">
                      <a:alpha val="43137"/>
                    </a:srgbClr>
                  </a:outerShdw>
                </a:effectLst>
              </a:rPr>
              <a:t>. Si son état de santé </a:t>
            </a:r>
            <a:r>
              <a:rPr lang="fr-FR" b="1" dirty="0">
                <a:solidFill>
                  <a:srgbClr val="FF0000"/>
                </a:solidFill>
                <a:effectLst>
                  <a:outerShdw blurRad="38100" dist="38100" dir="2700000" algn="tl">
                    <a:srgbClr val="000000">
                      <a:alpha val="43137"/>
                    </a:srgbClr>
                  </a:outerShdw>
                </a:effectLst>
              </a:rPr>
              <a:t>n'est pas jugé médicalement urgent </a:t>
            </a:r>
            <a:r>
              <a:rPr lang="fr-FR" b="1" dirty="0">
                <a:solidFill>
                  <a:schemeClr val="tx1"/>
                </a:solidFill>
                <a:effectLst>
                  <a:outerShdw blurRad="38100" dist="38100" dir="2700000" algn="tl">
                    <a:srgbClr val="000000">
                      <a:alpha val="43137"/>
                    </a:srgbClr>
                  </a:outerShdw>
                </a:effectLst>
              </a:rPr>
              <a:t>; il est </a:t>
            </a:r>
            <a:r>
              <a:rPr lang="fr-FR" b="1" dirty="0">
                <a:solidFill>
                  <a:srgbClr val="FF0000"/>
                </a:solidFill>
                <a:effectLst>
                  <a:outerShdw blurRad="38100" dist="38100" dir="2700000" algn="tl">
                    <a:srgbClr val="000000">
                      <a:alpha val="43137"/>
                    </a:srgbClr>
                  </a:outerShdw>
                </a:effectLst>
              </a:rPr>
              <a:t>référé vers la structure de soins appropriée ou bien pris directement en charge en cas de possibilité </a:t>
            </a:r>
            <a:r>
              <a:rPr lang="fr-FR" b="1" dirty="0">
                <a:solidFill>
                  <a:schemeClr val="tx1"/>
                </a:solidFill>
                <a:effectLst>
                  <a:outerShdw blurRad="38100" dist="38100" dir="2700000" algn="tl">
                    <a:srgbClr val="000000">
                      <a:alpha val="43137"/>
                    </a:srgbClr>
                  </a:outerShdw>
                </a:effectLst>
              </a:rPr>
              <a:t>... ».</a:t>
            </a:r>
          </a:p>
          <a:p>
            <a:endParaRPr lang="fr-FR" dirty="0"/>
          </a:p>
        </p:txBody>
      </p:sp>
    </p:spTree>
    <p:extLst>
      <p:ext uri="{BB962C8B-B14F-4D97-AF65-F5344CB8AC3E}">
        <p14:creationId xmlns:p14="http://schemas.microsoft.com/office/powerpoint/2010/main" val="40608318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F76F98-D7A6-4C37-A2FA-213BC838CE7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1149B94-E46A-444B-82B8-CFCE5F782943}"/>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Il convient donc de se demander, si </a:t>
            </a:r>
            <a:r>
              <a:rPr lang="fr-FR" b="1" dirty="0">
                <a:solidFill>
                  <a:srgbClr val="FF0000"/>
                </a:solidFill>
                <a:effectLst>
                  <a:outerShdw blurRad="38100" dist="38100" dir="2700000" algn="tl">
                    <a:srgbClr val="000000">
                      <a:alpha val="43137"/>
                    </a:srgbClr>
                  </a:outerShdw>
                </a:effectLst>
              </a:rPr>
              <a:t>le malade dispose d'une action juridique susceptible d'être mise en œuvre lorsqu' il se heurte à un refus d'admission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En fait, dans le cadre du </a:t>
            </a:r>
            <a:r>
              <a:rPr lang="fr-FR" b="1" dirty="0">
                <a:solidFill>
                  <a:srgbClr val="0070C0"/>
                </a:solidFill>
                <a:effectLst>
                  <a:outerShdw blurRad="38100" dist="38100" dir="2700000" algn="tl">
                    <a:srgbClr val="000000">
                      <a:alpha val="43137"/>
                    </a:srgbClr>
                  </a:outerShdw>
                </a:effectLst>
              </a:rPr>
              <a:t>service public hospitalier, l'usager dispose d'un recours administratif pour faire respecter son droit à l'admission, notamment, un recours pour excès de pouvoir lorsque ce refus émane du directeur de l'hôpital.</a:t>
            </a:r>
          </a:p>
          <a:p>
            <a:endParaRPr lang="fr-FR" dirty="0"/>
          </a:p>
        </p:txBody>
      </p:sp>
    </p:spTree>
    <p:extLst>
      <p:ext uri="{BB962C8B-B14F-4D97-AF65-F5344CB8AC3E}">
        <p14:creationId xmlns:p14="http://schemas.microsoft.com/office/powerpoint/2010/main" val="3325011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05E90-175D-4A9E-9DB1-FAB06FD16BB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3D19C3C-0657-46E9-98BD-29586537966D}"/>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Quant aux </a:t>
            </a:r>
            <a:r>
              <a:rPr lang="fr-FR" b="1" dirty="0">
                <a:solidFill>
                  <a:schemeClr val="tx1"/>
                </a:solidFill>
                <a:effectLst>
                  <a:outerShdw blurRad="38100" dist="38100" dir="2700000" algn="tl">
                    <a:srgbClr val="000000">
                      <a:alpha val="43137"/>
                    </a:srgbClr>
                  </a:outerShdw>
                </a:effectLst>
                <a:highlight>
                  <a:srgbClr val="00FFFF"/>
                </a:highlight>
              </a:rPr>
              <a:t>cliniques privées </a:t>
            </a:r>
            <a:r>
              <a:rPr lang="fr-FR" b="1" dirty="0">
                <a:solidFill>
                  <a:schemeClr val="tx1"/>
                </a:solidFill>
                <a:effectLst>
                  <a:outerShdw blurRad="38100" dist="38100" dir="2700000" algn="tl">
                    <a:srgbClr val="000000">
                      <a:alpha val="43137"/>
                    </a:srgbClr>
                  </a:outerShdw>
                </a:effectLst>
              </a:rPr>
              <a:t>qui </a:t>
            </a:r>
            <a:r>
              <a:rPr lang="fr-FR" b="1" dirty="0">
                <a:solidFill>
                  <a:schemeClr val="tx1"/>
                </a:solidFill>
                <a:effectLst>
                  <a:outerShdw blurRad="38100" dist="38100" dir="2700000" algn="tl">
                    <a:srgbClr val="000000">
                      <a:alpha val="43137"/>
                    </a:srgbClr>
                  </a:outerShdw>
                </a:effectLst>
                <a:highlight>
                  <a:srgbClr val="00FFFF"/>
                </a:highlight>
              </a:rPr>
              <a:t>ne participent en aucune manière au service public hospitalier, </a:t>
            </a:r>
            <a:r>
              <a:rPr lang="fr-FR" b="1" dirty="0">
                <a:solidFill>
                  <a:schemeClr val="tx1"/>
                </a:solidFill>
                <a:effectLst>
                  <a:outerShdw blurRad="38100" dist="38100" dir="2700000" algn="tl">
                    <a:srgbClr val="000000">
                      <a:alpha val="43137"/>
                    </a:srgbClr>
                  </a:outerShdw>
                </a:effectLst>
              </a:rPr>
              <a:t>elles ne </a:t>
            </a:r>
            <a:r>
              <a:rPr lang="fr-FR" b="1" dirty="0">
                <a:solidFill>
                  <a:schemeClr val="tx1"/>
                </a:solidFill>
                <a:effectLst>
                  <a:outerShdw blurRad="38100" dist="38100" dir="2700000" algn="tl">
                    <a:srgbClr val="000000">
                      <a:alpha val="43137"/>
                    </a:srgbClr>
                  </a:outerShdw>
                </a:effectLst>
                <a:highlight>
                  <a:srgbClr val="00FFFF"/>
                </a:highlight>
              </a:rPr>
              <a:t>sont évidemment pas liées par les règles de fonctionnement desdits services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Elles sont</a:t>
            </a:r>
            <a:r>
              <a:rPr lang="fr-FR" b="1" dirty="0">
                <a:solidFill>
                  <a:schemeClr val="tx1"/>
                </a:solidFill>
                <a:effectLst>
                  <a:outerShdw blurRad="38100" dist="38100" dir="2700000" algn="tl">
                    <a:srgbClr val="000000">
                      <a:alpha val="43137"/>
                    </a:srgbClr>
                  </a:outerShdw>
                </a:effectLst>
                <a:highlight>
                  <a:srgbClr val="FFFF00"/>
                </a:highlight>
              </a:rPr>
              <a:t>, </a:t>
            </a:r>
            <a:r>
              <a:rPr lang="fr-FR" b="1" dirty="0">
                <a:solidFill>
                  <a:srgbClr val="FF0000"/>
                </a:solidFill>
                <a:effectLst>
                  <a:outerShdw blurRad="38100" dist="38100" dir="2700000" algn="tl">
                    <a:srgbClr val="000000">
                      <a:alpha val="43137"/>
                    </a:srgbClr>
                  </a:outerShdw>
                </a:effectLst>
                <a:highlight>
                  <a:srgbClr val="FFFF00"/>
                </a:highlight>
              </a:rPr>
              <a:t>cependant, soumises aux obligations d'assistance qui résultent de l'article 431 du code pénal.</a:t>
            </a:r>
          </a:p>
        </p:txBody>
      </p:sp>
    </p:spTree>
    <p:extLst>
      <p:ext uri="{BB962C8B-B14F-4D97-AF65-F5344CB8AC3E}">
        <p14:creationId xmlns:p14="http://schemas.microsoft.com/office/powerpoint/2010/main" val="3264454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578FA-567F-4FCB-8686-537299923C47}"/>
              </a:ext>
            </a:extLst>
          </p:cNvPr>
          <p:cNvSpPr>
            <a:spLocks noGrp="1"/>
          </p:cNvSpPr>
          <p:nvPr>
            <p:ph type="title"/>
          </p:nvPr>
        </p:nvSpPr>
        <p:spPr>
          <a:xfrm>
            <a:off x="677334" y="609600"/>
            <a:ext cx="8596668" cy="845127"/>
          </a:xfrm>
        </p:spPr>
        <p:txBody>
          <a:bodyPr>
            <a:normAutofit/>
          </a:bodyPr>
          <a:lstStyle/>
          <a:p>
            <a:r>
              <a:rPr lang="fr-FR" sz="2400" b="1" dirty="0">
                <a:solidFill>
                  <a:srgbClr val="FF0000"/>
                </a:solidFill>
                <a:effectLst>
                  <a:outerShdw blurRad="38100" dist="38100" dir="2700000" algn="tl">
                    <a:srgbClr val="000000">
                      <a:alpha val="43137"/>
                    </a:srgbClr>
                  </a:outerShdw>
                </a:effectLst>
              </a:rPr>
              <a:t>C- le refus de soins opposé par le patient.</a:t>
            </a:r>
          </a:p>
        </p:txBody>
      </p:sp>
      <p:sp>
        <p:nvSpPr>
          <p:cNvPr id="3" name="Espace réservé du contenu 2">
            <a:extLst>
              <a:ext uri="{FF2B5EF4-FFF2-40B4-BE49-F238E27FC236}">
                <a16:creationId xmlns:a16="http://schemas.microsoft.com/office/drawing/2014/main" id="{2EDDC789-672B-44D0-88C5-18A20C0584E0}"/>
              </a:ext>
            </a:extLst>
          </p:cNvPr>
          <p:cNvSpPr>
            <a:spLocks noGrp="1"/>
          </p:cNvSpPr>
          <p:nvPr>
            <p:ph idx="1"/>
          </p:nvPr>
        </p:nvSpPr>
        <p:spPr>
          <a:xfrm>
            <a:off x="677334" y="1280161"/>
            <a:ext cx="8596668" cy="4761202"/>
          </a:xfrm>
        </p:spPr>
        <p:txBody>
          <a:bodyPr>
            <a:normAutofit/>
          </a:bodyPr>
          <a:lstStyle/>
          <a:p>
            <a:r>
              <a:rPr lang="fr-FR" b="1" dirty="0">
                <a:solidFill>
                  <a:schemeClr val="tx1"/>
                </a:solidFill>
                <a:effectLst>
                  <a:outerShdw blurRad="38100" dist="38100" dir="2700000" algn="tl">
                    <a:srgbClr val="000000">
                      <a:alpha val="43137"/>
                    </a:srgbClr>
                  </a:outerShdw>
                </a:effectLst>
              </a:rPr>
              <a:t>Le patient </a:t>
            </a:r>
            <a:r>
              <a:rPr lang="fr-FR" b="1" dirty="0">
                <a:solidFill>
                  <a:srgbClr val="C00000"/>
                </a:solidFill>
                <a:effectLst>
                  <a:outerShdw blurRad="38100" dist="38100" dir="2700000" algn="tl">
                    <a:srgbClr val="000000">
                      <a:alpha val="43137"/>
                    </a:srgbClr>
                  </a:outerShdw>
                </a:effectLst>
              </a:rPr>
              <a:t>ne commet aucune </a:t>
            </a:r>
            <a:r>
              <a:rPr lang="fr-FR" b="1" dirty="0">
                <a:solidFill>
                  <a:srgbClr val="C00000"/>
                </a:solidFill>
                <a:effectLst>
                  <a:outerShdw blurRad="38100" dist="38100" dir="2700000" algn="tl">
                    <a:srgbClr val="000000">
                      <a:alpha val="43137"/>
                    </a:srgbClr>
                  </a:outerShdw>
                </a:effectLst>
                <a:highlight>
                  <a:srgbClr val="00FF00"/>
                </a:highlight>
              </a:rPr>
              <a:t>faute en soi </a:t>
            </a:r>
            <a:r>
              <a:rPr lang="fr-FR" b="1" dirty="0">
                <a:effectLst>
                  <a:outerShdw blurRad="38100" dist="38100" dir="2700000" algn="tl">
                    <a:srgbClr val="000000">
                      <a:alpha val="43137"/>
                    </a:srgbClr>
                  </a:outerShdw>
                </a:effectLst>
              </a:rPr>
              <a:t>en </a:t>
            </a:r>
            <a:r>
              <a:rPr lang="fr-FR" b="1" dirty="0">
                <a:solidFill>
                  <a:srgbClr val="C00000"/>
                </a:solidFill>
                <a:effectLst>
                  <a:outerShdw blurRad="38100" dist="38100" dir="2700000" algn="tl">
                    <a:srgbClr val="000000">
                      <a:alpha val="43137"/>
                    </a:srgbClr>
                  </a:outerShdw>
                </a:effectLst>
                <a:highlight>
                  <a:srgbClr val="00FF00"/>
                </a:highlight>
              </a:rPr>
              <a:t>refusant des soins </a:t>
            </a:r>
            <a:r>
              <a:rPr lang="fr-FR" b="1" dirty="0">
                <a:solidFill>
                  <a:srgbClr val="C00000"/>
                </a:solidFill>
                <a:effectLst>
                  <a:outerShdw blurRad="38100" dist="38100" dir="2700000" algn="tl">
                    <a:srgbClr val="000000">
                      <a:alpha val="43137"/>
                    </a:srgbClr>
                  </a:outerShdw>
                </a:effectLst>
              </a:rPr>
              <a:t>ou un traitement projeté.</a:t>
            </a:r>
          </a:p>
          <a:p>
            <a:r>
              <a:rPr lang="fr-FR" dirty="0"/>
              <a:t> </a:t>
            </a:r>
            <a:r>
              <a:rPr lang="fr-FR" b="1" dirty="0">
                <a:solidFill>
                  <a:schemeClr val="tx1"/>
                </a:solidFill>
                <a:effectLst>
                  <a:outerShdw blurRad="38100" dist="38100" dir="2700000" algn="tl">
                    <a:srgbClr val="000000">
                      <a:alpha val="43137"/>
                    </a:srgbClr>
                  </a:outerShdw>
                </a:effectLst>
              </a:rPr>
              <a:t>Car </a:t>
            </a:r>
            <a:r>
              <a:rPr lang="fr-FR" b="1" dirty="0">
                <a:solidFill>
                  <a:schemeClr val="tx1"/>
                </a:solidFill>
                <a:effectLst>
                  <a:outerShdw blurRad="38100" dist="38100" dir="2700000" algn="tl">
                    <a:srgbClr val="000000">
                      <a:alpha val="43137"/>
                    </a:srgbClr>
                  </a:outerShdw>
                </a:effectLst>
                <a:highlight>
                  <a:srgbClr val="FFFF00"/>
                </a:highlight>
              </a:rPr>
              <a:t>son droit à l'intégrité physique lui donne le droit de décider lui-même s'il consentira ou non à un traitement médical</a:t>
            </a:r>
            <a:r>
              <a:rPr lang="fr-FR" b="1" dirty="0">
                <a:solidFill>
                  <a:schemeClr val="tx1"/>
                </a:solidFill>
                <a:effectLst>
                  <a:outerShdw blurRad="38100" dist="38100" dir="2700000" algn="tl">
                    <a:srgbClr val="000000">
                      <a:alpha val="43137"/>
                    </a:srgbClr>
                  </a:outerShdw>
                </a:effectLst>
              </a:rPr>
              <a:t>. </a:t>
            </a:r>
          </a:p>
          <a:p>
            <a:pPr>
              <a:buClr>
                <a:srgbClr val="00B050"/>
              </a:buClr>
              <a:buSzPct val="137000"/>
              <a:buFont typeface="Wingdings" panose="05000000000000000000" pitchFamily="2" charset="2"/>
              <a:buChar char="v"/>
            </a:pPr>
            <a:r>
              <a:rPr lang="fr-FR" b="1" dirty="0">
                <a:solidFill>
                  <a:srgbClr val="FF0000"/>
                </a:solidFill>
                <a:effectLst>
                  <a:outerShdw blurRad="38100" dist="38100" dir="2700000" algn="tl">
                    <a:srgbClr val="000000">
                      <a:alpha val="43137"/>
                    </a:srgbClr>
                  </a:outerShdw>
                </a:effectLst>
              </a:rPr>
              <a:t>Les raisons d'un refus du traitement peuvent être fort diverses</a:t>
            </a:r>
            <a:r>
              <a:rPr lang="fr-FR" b="1" dirty="0">
                <a:solidFill>
                  <a:schemeClr val="tx1"/>
                </a:solidFill>
                <a:effectLst>
                  <a:outerShdw blurRad="38100" dist="38100" dir="2700000" algn="tl">
                    <a:srgbClr val="000000">
                      <a:alpha val="43137"/>
                    </a:srgbClr>
                  </a:outerShdw>
                </a:effectLst>
              </a:rPr>
              <a:t>: </a:t>
            </a:r>
          </a:p>
          <a:p>
            <a:pPr>
              <a:buClr>
                <a:srgbClr val="00B050"/>
              </a:buClr>
              <a:buSzPct val="137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pour certains </a:t>
            </a:r>
            <a:r>
              <a:rPr lang="fr-FR" b="1" dirty="0">
                <a:solidFill>
                  <a:srgbClr val="FF0000"/>
                </a:solidFill>
                <a:effectLst>
                  <a:outerShdw blurRad="38100" dist="38100" dir="2700000" algn="tl">
                    <a:srgbClr val="000000">
                      <a:alpha val="43137"/>
                    </a:srgbClr>
                  </a:outerShdw>
                </a:effectLst>
              </a:rPr>
              <a:t>l'utilité de l'opération </a:t>
            </a:r>
            <a:r>
              <a:rPr lang="fr-FR" b="1" dirty="0">
                <a:solidFill>
                  <a:schemeClr val="tx1"/>
                </a:solidFill>
                <a:effectLst>
                  <a:outerShdw blurRad="38100" dist="38100" dir="2700000" algn="tl">
                    <a:srgbClr val="000000">
                      <a:alpha val="43137"/>
                    </a:srgbClr>
                  </a:outerShdw>
                </a:effectLst>
              </a:rPr>
              <a:t>ne fait </a:t>
            </a:r>
            <a:r>
              <a:rPr lang="fr-FR" b="1" dirty="0">
                <a:solidFill>
                  <a:srgbClr val="FF0000"/>
                </a:solidFill>
                <a:effectLst>
                  <a:outerShdw blurRad="38100" dist="38100" dir="2700000" algn="tl">
                    <a:srgbClr val="000000">
                      <a:alpha val="43137"/>
                    </a:srgbClr>
                  </a:outerShdw>
                </a:effectLst>
              </a:rPr>
              <a:t>pas le poids face aux risques graves qui y sont liés</a:t>
            </a:r>
            <a:r>
              <a:rPr lang="fr-FR" b="1" dirty="0">
                <a:solidFill>
                  <a:schemeClr val="tx1"/>
                </a:solidFill>
                <a:effectLst>
                  <a:outerShdw blurRad="38100" dist="38100" dir="2700000" algn="tl">
                    <a:srgbClr val="000000">
                      <a:alpha val="43137"/>
                    </a:srgbClr>
                  </a:outerShdw>
                </a:effectLst>
              </a:rPr>
              <a:t>; </a:t>
            </a:r>
          </a:p>
          <a:p>
            <a:pPr>
              <a:buClr>
                <a:srgbClr val="00B050"/>
              </a:buClr>
              <a:buSzPct val="137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d'autres </a:t>
            </a:r>
            <a:r>
              <a:rPr lang="fr-FR" b="1" dirty="0">
                <a:solidFill>
                  <a:srgbClr val="FF0000"/>
                </a:solidFill>
                <a:effectLst>
                  <a:outerShdw blurRad="38100" dist="38100" dir="2700000" algn="tl">
                    <a:srgbClr val="000000">
                      <a:alpha val="43137"/>
                    </a:srgbClr>
                  </a:outerShdw>
                </a:effectLst>
              </a:rPr>
              <a:t>refusent certaines sortes de traitement sur base de convictions religieuses, par exemple, les témoins de Jéhovah</a:t>
            </a:r>
            <a:r>
              <a:rPr lang="fr-FR" b="1" dirty="0">
                <a:solidFill>
                  <a:schemeClr val="tx1"/>
                </a:solidFill>
                <a:effectLst>
                  <a:outerShdw blurRad="38100" dist="38100" dir="2700000" algn="tl">
                    <a:srgbClr val="000000">
                      <a:alpha val="43137"/>
                    </a:srgbClr>
                  </a:outerShdw>
                </a:effectLst>
              </a:rPr>
              <a:t> qui refusent les </a:t>
            </a:r>
            <a:r>
              <a:rPr lang="fr-FR" b="1" dirty="0">
                <a:solidFill>
                  <a:srgbClr val="FF0000"/>
                </a:solidFill>
                <a:effectLst>
                  <a:outerShdw blurRad="38100" dist="38100" dir="2700000" algn="tl">
                    <a:srgbClr val="000000">
                      <a:alpha val="43137"/>
                    </a:srgbClr>
                  </a:outerShdw>
                </a:effectLst>
              </a:rPr>
              <a:t>transfusions sanguines, </a:t>
            </a:r>
          </a:p>
          <a:p>
            <a:pPr>
              <a:buClr>
                <a:srgbClr val="00B050"/>
              </a:buClr>
              <a:buSzPct val="137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d'autres encore </a:t>
            </a:r>
            <a:r>
              <a:rPr lang="fr-FR" b="1" dirty="0">
                <a:solidFill>
                  <a:srgbClr val="FF0000"/>
                </a:solidFill>
                <a:effectLst>
                  <a:outerShdw blurRad="38100" dist="38100" dir="2700000" algn="tl">
                    <a:srgbClr val="000000">
                      <a:alpha val="43137"/>
                    </a:srgbClr>
                  </a:outerShdw>
                </a:effectLst>
              </a:rPr>
              <a:t>craignent les mutilations ou les désagréments </a:t>
            </a:r>
            <a:r>
              <a:rPr lang="fr-FR" b="1" dirty="0">
                <a:solidFill>
                  <a:schemeClr val="tx1"/>
                </a:solidFill>
                <a:effectLst>
                  <a:outerShdw blurRad="38100" dist="38100" dir="2700000" algn="tl">
                    <a:srgbClr val="000000">
                      <a:alpha val="43137"/>
                    </a:srgbClr>
                  </a:outerShdw>
                </a:effectLst>
              </a:rPr>
              <a:t>etc....</a:t>
            </a:r>
          </a:p>
        </p:txBody>
      </p:sp>
    </p:spTree>
    <p:extLst>
      <p:ext uri="{BB962C8B-B14F-4D97-AF65-F5344CB8AC3E}">
        <p14:creationId xmlns:p14="http://schemas.microsoft.com/office/powerpoint/2010/main" val="27049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DF450-E9E8-4F81-AF0F-0186E79E61F6}"/>
              </a:ext>
            </a:extLst>
          </p:cNvPr>
          <p:cNvSpPr>
            <a:spLocks noGrp="1"/>
          </p:cNvSpPr>
          <p:nvPr>
            <p:ph type="title"/>
          </p:nvPr>
        </p:nvSpPr>
        <p:spPr>
          <a:xfrm>
            <a:off x="677334" y="609600"/>
            <a:ext cx="8596668" cy="332509"/>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70382730-E4DC-459B-B819-37DC79FBC6B3}"/>
              </a:ext>
            </a:extLst>
          </p:cNvPr>
          <p:cNvSpPr>
            <a:spLocks noGrp="1"/>
          </p:cNvSpPr>
          <p:nvPr>
            <p:ph idx="1"/>
          </p:nvPr>
        </p:nvSpPr>
        <p:spPr>
          <a:xfrm>
            <a:off x="677334" y="1371601"/>
            <a:ext cx="8596668" cy="5056908"/>
          </a:xfrm>
        </p:spPr>
        <p:txBody>
          <a:bodyPr/>
          <a:lstStyle/>
          <a:p>
            <a:r>
              <a:rPr lang="fr-FR" b="1" u="sng" dirty="0">
                <a:solidFill>
                  <a:schemeClr val="tx1"/>
                </a:solidFill>
              </a:rPr>
              <a:t>Conséquences:</a:t>
            </a:r>
          </a:p>
          <a:p>
            <a:endParaRPr lang="fr-FR" b="1" u="sng" dirty="0">
              <a:solidFill>
                <a:schemeClr val="tx1"/>
              </a:solidFill>
            </a:endParaRPr>
          </a:p>
          <a:p>
            <a:pPr>
              <a:buClr>
                <a:schemeClr val="accent5"/>
              </a:buClr>
              <a:buSzPct val="138000"/>
              <a:buFont typeface="Wingdings" panose="05000000000000000000" pitchFamily="2" charset="2"/>
              <a:buChar char="Ü"/>
            </a:pPr>
            <a:r>
              <a:rPr lang="fr-FR" u="sng" dirty="0">
                <a:solidFill>
                  <a:srgbClr val="002060"/>
                </a:solidFill>
                <a:effectLst>
                  <a:outerShdw blurRad="38100" dist="38100" dir="2700000" algn="tl">
                    <a:srgbClr val="000000">
                      <a:alpha val="43137"/>
                    </a:srgbClr>
                  </a:outerShdw>
                </a:effectLst>
              </a:rPr>
              <a:t>l'évolution des </a:t>
            </a:r>
            <a:r>
              <a:rPr lang="fr-FR" u="sng" dirty="0">
                <a:solidFill>
                  <a:srgbClr val="FF0000"/>
                </a:solidFill>
                <a:effectLst>
                  <a:outerShdw blurRad="38100" dist="38100" dir="2700000" algn="tl">
                    <a:srgbClr val="000000">
                      <a:alpha val="43137"/>
                    </a:srgbClr>
                  </a:outerShdw>
                </a:effectLst>
              </a:rPr>
              <a:t>techniques médicales suscite </a:t>
            </a:r>
            <a:r>
              <a:rPr lang="fr-FR" u="sng" dirty="0">
                <a:solidFill>
                  <a:srgbClr val="002060"/>
                </a:solidFill>
                <a:effectLst>
                  <a:outerShdw blurRad="38100" dist="38100" dir="2700000" algn="tl">
                    <a:srgbClr val="000000">
                      <a:alpha val="43137"/>
                    </a:srgbClr>
                  </a:outerShdw>
                </a:effectLst>
              </a:rPr>
              <a:t>de nouvelle attente chez ceux qui espèrent pouvoir </a:t>
            </a:r>
            <a:r>
              <a:rPr lang="fr-FR" u="sng" dirty="0">
                <a:solidFill>
                  <a:srgbClr val="FF0000"/>
                </a:solidFill>
                <a:effectLst>
                  <a:outerShdw blurRad="38100" dist="38100" dir="2700000" algn="tl">
                    <a:srgbClr val="000000">
                      <a:alpha val="43137"/>
                    </a:srgbClr>
                  </a:outerShdw>
                </a:effectLst>
              </a:rPr>
              <a:t>en bénéficier et font naître d'épineuses </a:t>
            </a:r>
            <a:r>
              <a:rPr lang="fr-FR" u="sng" dirty="0">
                <a:solidFill>
                  <a:srgbClr val="002060"/>
                </a:solidFill>
                <a:effectLst>
                  <a:outerShdw blurRad="38100" dist="38100" dir="2700000" algn="tl">
                    <a:srgbClr val="000000">
                      <a:alpha val="43137"/>
                    </a:srgbClr>
                  </a:outerShdw>
                </a:effectLst>
              </a:rPr>
              <a:t>questions </a:t>
            </a:r>
            <a:r>
              <a:rPr lang="fr-FR" u="sng" dirty="0">
                <a:solidFill>
                  <a:srgbClr val="FF0000"/>
                </a:solidFill>
                <a:effectLst>
                  <a:outerShdw blurRad="38100" dist="38100" dir="2700000" algn="tl">
                    <a:srgbClr val="000000">
                      <a:alpha val="43137"/>
                    </a:srgbClr>
                  </a:outerShdw>
                </a:effectLst>
                <a:highlight>
                  <a:srgbClr val="FFFF00"/>
                </a:highlight>
              </a:rPr>
              <a:t>juridiques </a:t>
            </a:r>
            <a:r>
              <a:rPr lang="fr-FR" u="sng" dirty="0">
                <a:solidFill>
                  <a:srgbClr val="FF0000"/>
                </a:solidFill>
                <a:effectLst>
                  <a:outerShdw blurRad="38100" dist="38100" dir="2700000" algn="tl">
                    <a:srgbClr val="000000">
                      <a:alpha val="43137"/>
                    </a:srgbClr>
                  </a:outerShdw>
                </a:effectLst>
              </a:rPr>
              <a:t>mais aussi </a:t>
            </a:r>
            <a:r>
              <a:rPr lang="fr-FR" u="sng" dirty="0">
                <a:solidFill>
                  <a:srgbClr val="FF0000"/>
                </a:solidFill>
                <a:effectLst>
                  <a:outerShdw blurRad="38100" dist="38100" dir="2700000" algn="tl">
                    <a:srgbClr val="000000">
                      <a:alpha val="43137"/>
                    </a:srgbClr>
                  </a:outerShdw>
                </a:effectLst>
                <a:highlight>
                  <a:srgbClr val="FFFF00"/>
                </a:highlight>
              </a:rPr>
              <a:t>éthiques</a:t>
            </a:r>
            <a:r>
              <a:rPr lang="fr-FR" dirty="0">
                <a:highlight>
                  <a:srgbClr val="FFFF00"/>
                </a:highlight>
              </a:rPr>
              <a:t>. </a:t>
            </a:r>
          </a:p>
          <a:p>
            <a:pPr>
              <a:buClr>
                <a:schemeClr val="accent5"/>
              </a:buClr>
              <a:buSzPct val="138000"/>
              <a:buFont typeface="Wingdings" panose="05000000000000000000" pitchFamily="2" charset="2"/>
              <a:buChar char="Ü"/>
            </a:pPr>
            <a:r>
              <a:rPr lang="fr-FR" b="1" dirty="0">
                <a:solidFill>
                  <a:srgbClr val="FF0000"/>
                </a:solidFill>
                <a:effectLst>
                  <a:outerShdw blurRad="38100" dist="38100" dir="2700000" algn="tl">
                    <a:srgbClr val="000000">
                      <a:alpha val="43137"/>
                    </a:srgbClr>
                  </a:outerShdw>
                </a:effectLst>
              </a:rPr>
              <a:t>la juridisation croissante de notre société</a:t>
            </a:r>
            <a:r>
              <a:rPr lang="fr-FR" b="1" dirty="0">
                <a:effectLst>
                  <a:outerShdw blurRad="38100" dist="38100" dir="2700000" algn="tl">
                    <a:srgbClr val="000000">
                      <a:alpha val="43137"/>
                    </a:srgbClr>
                  </a:outerShdw>
                </a:effectLst>
              </a:rPr>
              <a:t>, </a:t>
            </a:r>
            <a:r>
              <a:rPr lang="fr-FR" dirty="0"/>
              <a:t>font que:</a:t>
            </a:r>
          </a:p>
          <a:p>
            <a:r>
              <a:rPr lang="fr-FR" dirty="0"/>
              <a:t> </a:t>
            </a:r>
            <a:r>
              <a:rPr lang="fr-FR" b="1" dirty="0">
                <a:solidFill>
                  <a:srgbClr val="C00000"/>
                </a:solidFill>
                <a:effectLst>
                  <a:outerShdw blurRad="38100" dist="38100" dir="2700000" algn="tl">
                    <a:srgbClr val="000000">
                      <a:alpha val="43137"/>
                    </a:srgbClr>
                  </a:outerShdw>
                </a:effectLst>
              </a:rPr>
              <a:t>le droit est de plus en plus fréquemment appelé à régir et si possible </a:t>
            </a:r>
            <a:r>
              <a:rPr lang="fr-FR" b="1" dirty="0"/>
              <a:t>à aider à </a:t>
            </a:r>
            <a:r>
              <a:rPr lang="fr-FR" b="1" dirty="0">
                <a:solidFill>
                  <a:srgbClr val="C00000"/>
                </a:solidFill>
                <a:effectLst>
                  <a:outerShdw blurRad="38100" dist="38100" dir="2700000" algn="tl">
                    <a:srgbClr val="000000">
                      <a:alpha val="43137"/>
                    </a:srgbClr>
                  </a:outerShdw>
                </a:effectLst>
                <a:highlight>
                  <a:srgbClr val="FFFF00"/>
                </a:highlight>
              </a:rPr>
              <a:t>résoudre les incidences pouvant emmailler la relation médicale </a:t>
            </a:r>
            <a:r>
              <a:rPr lang="fr-FR" b="1" dirty="0"/>
              <a:t>.</a:t>
            </a:r>
          </a:p>
        </p:txBody>
      </p:sp>
    </p:spTree>
    <p:extLst>
      <p:ext uri="{BB962C8B-B14F-4D97-AF65-F5344CB8AC3E}">
        <p14:creationId xmlns:p14="http://schemas.microsoft.com/office/powerpoint/2010/main" val="4013808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D64B4F-1C58-4353-BC9C-A67EF2578B0B}"/>
              </a:ext>
            </a:extLst>
          </p:cNvPr>
          <p:cNvSpPr>
            <a:spLocks noGrp="1"/>
          </p:cNvSpPr>
          <p:nvPr>
            <p:ph type="title"/>
          </p:nvPr>
        </p:nvSpPr>
        <p:spPr>
          <a:xfrm>
            <a:off x="677334" y="609600"/>
            <a:ext cx="8596668" cy="529883"/>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C0FFEF7A-D614-440D-B2EE-44919265638A}"/>
              </a:ext>
            </a:extLst>
          </p:cNvPr>
          <p:cNvSpPr>
            <a:spLocks noGrp="1"/>
          </p:cNvSpPr>
          <p:nvPr>
            <p:ph idx="1"/>
          </p:nvPr>
        </p:nvSpPr>
        <p:spPr>
          <a:xfrm>
            <a:off x="677334" y="1378635"/>
            <a:ext cx="8596668" cy="4662728"/>
          </a:xfrm>
        </p:spPr>
        <p:txBody>
          <a:bodyPr>
            <a:normAutofit/>
          </a:bodyPr>
          <a:lstStyle/>
          <a:p>
            <a:pPr algn="just"/>
            <a:r>
              <a:rPr lang="fr-FR" b="1" dirty="0">
                <a:solidFill>
                  <a:srgbClr val="FF0000"/>
                </a:solidFill>
                <a:effectLst>
                  <a:outerShdw blurRad="38100" dist="38100" dir="2700000" algn="tl">
                    <a:srgbClr val="000000">
                      <a:alpha val="43137"/>
                    </a:srgbClr>
                  </a:outerShdw>
                </a:effectLst>
              </a:rPr>
              <a:t>Le médecin a alors </a:t>
            </a:r>
            <a:r>
              <a:rPr lang="fr-FR" b="1" dirty="0">
                <a:solidFill>
                  <a:srgbClr val="00B050"/>
                </a:solidFill>
                <a:effectLst>
                  <a:outerShdw blurRad="38100" dist="38100" dir="2700000" algn="tl">
                    <a:srgbClr val="000000">
                      <a:alpha val="43137"/>
                    </a:srgbClr>
                  </a:outerShdw>
                </a:effectLst>
              </a:rPr>
              <a:t>le devoir d'informer le patient </a:t>
            </a:r>
            <a:r>
              <a:rPr lang="fr-FR" b="1" dirty="0">
                <a:solidFill>
                  <a:srgbClr val="FF0000"/>
                </a:solidFill>
                <a:effectLst>
                  <a:outerShdw blurRad="38100" dist="38100" dir="2700000" algn="tl">
                    <a:srgbClr val="000000">
                      <a:alpha val="43137"/>
                    </a:srgbClr>
                  </a:outerShdw>
                </a:effectLst>
              </a:rPr>
              <a:t>des conséquences </a:t>
            </a:r>
            <a:r>
              <a:rPr lang="fr-FR" b="1" u="sng" dirty="0">
                <a:solidFill>
                  <a:srgbClr val="FF0000"/>
                </a:solidFill>
                <a:effectLst>
                  <a:outerShdw blurRad="38100" dist="38100" dir="2700000" algn="tl">
                    <a:srgbClr val="000000">
                      <a:alpha val="43137"/>
                    </a:srgbClr>
                  </a:outerShdw>
                </a:effectLst>
              </a:rPr>
              <a:t>et des risques possibles liés au refus du traitement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 médecin </a:t>
            </a:r>
            <a:r>
              <a:rPr lang="fr-FR" b="1" dirty="0">
                <a:solidFill>
                  <a:srgbClr val="FF0000"/>
                </a:solidFill>
                <a:effectLst>
                  <a:outerShdw blurRad="38100" dist="38100" dir="2700000" algn="tl">
                    <a:srgbClr val="000000">
                      <a:alpha val="43137"/>
                    </a:srgbClr>
                  </a:outerShdw>
                </a:effectLst>
              </a:rPr>
              <a:t>peut </a:t>
            </a:r>
            <a:r>
              <a:rPr lang="fr-FR" b="1" dirty="0">
                <a:solidFill>
                  <a:srgbClr val="00B050"/>
                </a:solidFill>
                <a:effectLst>
                  <a:outerShdw blurRad="38100" dist="38100" dir="2700000" algn="tl">
                    <a:srgbClr val="000000">
                      <a:alpha val="43137"/>
                    </a:srgbClr>
                  </a:outerShdw>
                </a:effectLst>
              </a:rPr>
              <a:t>proposer éventuellement des alternatives </a:t>
            </a:r>
            <a:r>
              <a:rPr lang="fr-FR" b="1" dirty="0">
                <a:solidFill>
                  <a:srgbClr val="FF0000"/>
                </a:solidFill>
                <a:effectLst>
                  <a:outerShdw blurRad="38100" dist="38100" dir="2700000" algn="tl">
                    <a:srgbClr val="000000">
                      <a:alpha val="43137"/>
                    </a:srgbClr>
                  </a:outerShdw>
                </a:effectLst>
              </a:rPr>
              <a:t>de traitement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En principe,</a:t>
            </a:r>
          </a:p>
          <a:p>
            <a:pPr algn="just">
              <a:buClr>
                <a:srgbClr val="00B0F0"/>
              </a:buClr>
              <a:buSzPct val="119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une obligation </a:t>
            </a:r>
            <a:r>
              <a:rPr lang="fr-FR" b="1" dirty="0">
                <a:solidFill>
                  <a:srgbClr val="00B050"/>
                </a:solidFill>
                <a:effectLst>
                  <a:outerShdw blurRad="38100" dist="38100" dir="2700000" algn="tl">
                    <a:srgbClr val="000000">
                      <a:alpha val="43137"/>
                    </a:srgbClr>
                  </a:outerShdw>
                </a:effectLst>
              </a:rPr>
              <a:t>d'accompagnement et de surveillance </a:t>
            </a:r>
            <a:r>
              <a:rPr lang="fr-FR" b="1" dirty="0">
                <a:solidFill>
                  <a:srgbClr val="FF0000"/>
                </a:solidFill>
                <a:effectLst>
                  <a:outerShdw blurRad="38100" dist="38100" dir="2700000" algn="tl">
                    <a:srgbClr val="000000">
                      <a:alpha val="43137"/>
                    </a:srgbClr>
                  </a:outerShdw>
                </a:effectLst>
              </a:rPr>
              <a:t>continue repose sur le médecin.</a:t>
            </a:r>
            <a:r>
              <a:rPr lang="fr-FR" b="1" dirty="0">
                <a:solidFill>
                  <a:schemeClr val="tx1"/>
                </a:solidFill>
                <a:effectLst>
                  <a:outerShdw blurRad="38100" dist="38100" dir="2700000" algn="tl">
                    <a:srgbClr val="000000">
                      <a:alpha val="43137"/>
                    </a:srgbClr>
                  </a:outerShdw>
                </a:effectLst>
              </a:rPr>
              <a:t> </a:t>
            </a:r>
          </a:p>
          <a:p>
            <a:pPr algn="just">
              <a:buClr>
                <a:srgbClr val="00B0F0"/>
              </a:buClr>
              <a:buSzPct val="119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En plus, le </a:t>
            </a:r>
            <a:r>
              <a:rPr lang="fr-FR" b="1" dirty="0">
                <a:solidFill>
                  <a:srgbClr val="FF0000"/>
                </a:solidFill>
                <a:effectLst>
                  <a:outerShdw blurRad="38100" dist="38100" dir="2700000" algn="tl">
                    <a:srgbClr val="000000">
                      <a:alpha val="43137"/>
                    </a:srgbClr>
                  </a:outerShdw>
                </a:effectLst>
              </a:rPr>
              <a:t>refus de tout traitement peut, le cas échéant, </a:t>
            </a:r>
            <a:r>
              <a:rPr lang="fr-FR" b="1" dirty="0">
                <a:solidFill>
                  <a:srgbClr val="00B050"/>
                </a:solidFill>
                <a:effectLst>
                  <a:outerShdw blurRad="38100" dist="38100" dir="2700000" algn="tl">
                    <a:srgbClr val="000000">
                      <a:alpha val="43137"/>
                    </a:srgbClr>
                  </a:outerShdw>
                </a:effectLst>
              </a:rPr>
              <a:t>constituer une raison pour le médecin de mettre fin au contrat médical</a:t>
            </a:r>
            <a:r>
              <a:rPr lang="fr-FR" b="1" dirty="0">
                <a:solidFill>
                  <a:schemeClr val="tx1"/>
                </a:solidFill>
                <a:effectLst>
                  <a:outerShdw blurRad="38100" dist="38100" dir="2700000" algn="tl">
                    <a:srgbClr val="000000">
                      <a:alpha val="43137"/>
                    </a:srgbClr>
                  </a:outerShdw>
                </a:effectLst>
              </a:rPr>
              <a:t>. </a:t>
            </a:r>
          </a:p>
          <a:p>
            <a:pPr algn="just">
              <a:buClr>
                <a:srgbClr val="00B0F0"/>
              </a:buClr>
              <a:buSzPct val="119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Si </a:t>
            </a:r>
            <a:r>
              <a:rPr lang="fr-FR" b="1" dirty="0">
                <a:solidFill>
                  <a:srgbClr val="FF0000"/>
                </a:solidFill>
                <a:effectLst>
                  <a:outerShdw blurRad="38100" dist="38100" dir="2700000" algn="tl">
                    <a:srgbClr val="000000">
                      <a:alpha val="43137"/>
                    </a:srgbClr>
                  </a:outerShdw>
                </a:effectLst>
              </a:rPr>
              <a:t>un dommage découle du refus du traitement, le patient doit alors le </a:t>
            </a:r>
            <a:r>
              <a:rPr lang="fr-FR" b="1" dirty="0">
                <a:solidFill>
                  <a:srgbClr val="00B050"/>
                </a:solidFill>
                <a:effectLst>
                  <a:outerShdw blurRad="38100" dist="38100" dir="2700000" algn="tl">
                    <a:srgbClr val="000000">
                      <a:alpha val="43137"/>
                    </a:srgbClr>
                  </a:outerShdw>
                </a:effectLst>
              </a:rPr>
              <a:t>supporter lui-même</a:t>
            </a:r>
            <a:r>
              <a:rPr lang="fr-FR" b="1" dirty="0">
                <a:solidFill>
                  <a:srgbClr val="FF0000"/>
                </a:solidFill>
                <a:effectLst>
                  <a:outerShdw blurRad="38100" dist="38100" dir="2700000" algn="tl">
                    <a:srgbClr val="000000">
                      <a:alpha val="43137"/>
                    </a:srgbClr>
                  </a:outerShdw>
                </a:effectLst>
              </a:rPr>
              <a:t>, sauf si le médecin a </a:t>
            </a:r>
            <a:r>
              <a:rPr lang="fr-FR" b="1" dirty="0">
                <a:solidFill>
                  <a:srgbClr val="00B050"/>
                </a:solidFill>
                <a:effectLst>
                  <a:outerShdw blurRad="38100" dist="38100" dir="2700000" algn="tl">
                    <a:srgbClr val="000000">
                      <a:alpha val="43137"/>
                    </a:srgbClr>
                  </a:outerShdw>
                </a:effectLst>
              </a:rPr>
              <a:t>également commis une faute</a:t>
            </a:r>
          </a:p>
          <a:p>
            <a:endParaRPr lang="fr-FR" dirty="0"/>
          </a:p>
        </p:txBody>
      </p:sp>
    </p:spTree>
    <p:extLst>
      <p:ext uri="{BB962C8B-B14F-4D97-AF65-F5344CB8AC3E}">
        <p14:creationId xmlns:p14="http://schemas.microsoft.com/office/powerpoint/2010/main" val="20950308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47FE55-F587-4645-B104-BC1C6F60A77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15AF881-C444-49AD-84D7-263CDF241723}"/>
              </a:ext>
            </a:extLst>
          </p:cNvPr>
          <p:cNvSpPr>
            <a:spLocks noGrp="1"/>
          </p:cNvSpPr>
          <p:nvPr>
            <p:ph idx="1"/>
          </p:nvPr>
        </p:nvSpPr>
        <p:spPr>
          <a:xfrm>
            <a:off x="677334" y="2160589"/>
            <a:ext cx="8596668" cy="4697411"/>
          </a:xfrm>
        </p:spPr>
        <p:txBody>
          <a:bodyPr>
            <a:normAutofit fontScale="92500" lnSpcReduction="10000"/>
          </a:bodyPr>
          <a:lstStyle/>
          <a:p>
            <a:pPr algn="just"/>
            <a:r>
              <a:rPr lang="fr-FR" b="1" dirty="0">
                <a:solidFill>
                  <a:schemeClr val="tx1"/>
                </a:solidFill>
                <a:effectLst>
                  <a:outerShdw blurRad="38100" dist="38100" dir="2700000" algn="tl">
                    <a:srgbClr val="000000">
                      <a:alpha val="43137"/>
                    </a:srgbClr>
                  </a:outerShdw>
                </a:effectLst>
                <a:highlight>
                  <a:srgbClr val="FFFF00"/>
                </a:highlight>
              </a:rPr>
              <a:t>Selon l'article 30 du code </a:t>
            </a:r>
            <a:r>
              <a:rPr lang="fr-FR" b="1" dirty="0">
                <a:solidFill>
                  <a:schemeClr val="tx1"/>
                </a:solidFill>
                <a:effectLst>
                  <a:outerShdw blurRad="38100" dist="38100" dir="2700000" algn="tl">
                    <a:srgbClr val="000000">
                      <a:alpha val="43137"/>
                    </a:srgbClr>
                  </a:outerShdw>
                </a:effectLst>
                <a:highlight>
                  <a:srgbClr val="FF0000"/>
                </a:highlight>
              </a:rPr>
              <a:t>mar</a:t>
            </a:r>
            <a:r>
              <a:rPr lang="fr-FR" b="1" dirty="0">
                <a:solidFill>
                  <a:schemeClr val="tx1"/>
                </a:solidFill>
                <a:effectLst>
                  <a:outerShdw blurRad="38100" dist="38100" dir="2700000" algn="tl">
                    <a:srgbClr val="000000">
                      <a:alpha val="43137"/>
                    </a:srgbClr>
                  </a:outerShdw>
                </a:effectLst>
                <a:highlight>
                  <a:srgbClr val="00FF00"/>
                </a:highlight>
              </a:rPr>
              <a:t>ocain </a:t>
            </a:r>
            <a:r>
              <a:rPr lang="fr-FR" b="1" dirty="0">
                <a:solidFill>
                  <a:schemeClr val="tx1"/>
                </a:solidFill>
                <a:effectLst>
                  <a:outerShdw blurRad="38100" dist="38100" dir="2700000" algn="tl">
                    <a:srgbClr val="000000">
                      <a:alpha val="43137"/>
                    </a:srgbClr>
                  </a:outerShdw>
                </a:effectLst>
                <a:highlight>
                  <a:srgbClr val="FFFF00"/>
                </a:highlight>
              </a:rPr>
              <a:t>de déontologie médicale : </a:t>
            </a:r>
          </a:p>
          <a:p>
            <a:pPr algn="just"/>
            <a:r>
              <a:rPr lang="fr-FR" b="1" dirty="0">
                <a:solidFill>
                  <a:srgbClr val="C00000"/>
                </a:solidFill>
                <a:effectLst>
                  <a:outerShdw blurRad="38100" dist="38100" dir="2700000" algn="tl">
                    <a:srgbClr val="000000">
                      <a:alpha val="43137"/>
                    </a:srgbClr>
                  </a:outerShdw>
                </a:effectLst>
              </a:rPr>
              <a:t>«Après avoir établi un </a:t>
            </a:r>
            <a:r>
              <a:rPr lang="fr-FR" b="1" dirty="0">
                <a:solidFill>
                  <a:srgbClr val="C00000"/>
                </a:solidFill>
                <a:effectLst>
                  <a:outerShdw blurRad="38100" dist="38100" dir="2700000" algn="tl">
                    <a:srgbClr val="000000">
                      <a:alpha val="43137"/>
                    </a:srgbClr>
                  </a:outerShdw>
                </a:effectLst>
                <a:highlight>
                  <a:srgbClr val="FFFF00"/>
                </a:highlight>
              </a:rPr>
              <a:t>diagnostic ferme comportant une décision sérieuse</a:t>
            </a:r>
            <a:r>
              <a:rPr lang="fr-FR" b="1" dirty="0">
                <a:solidFill>
                  <a:srgbClr val="C00000"/>
                </a:solidFill>
                <a:effectLst>
                  <a:outerShdw blurRad="38100" dist="38100" dir="2700000" algn="tl">
                    <a:srgbClr val="000000">
                      <a:alpha val="43137"/>
                    </a:srgbClr>
                  </a:outerShdw>
                </a:effectLst>
              </a:rPr>
              <a:t>, surtout si la vie du malade est en danger, </a:t>
            </a:r>
            <a:r>
              <a:rPr lang="fr-FR" b="1" dirty="0">
                <a:solidFill>
                  <a:srgbClr val="C00000"/>
                </a:solidFill>
                <a:effectLst>
                  <a:outerShdw blurRad="38100" dist="38100" dir="2700000" algn="tl">
                    <a:srgbClr val="000000">
                      <a:alpha val="43137"/>
                    </a:srgbClr>
                  </a:outerShdw>
                </a:effectLst>
                <a:highlight>
                  <a:srgbClr val="FFFF00"/>
                </a:highlight>
              </a:rPr>
              <a:t>un médecin doit s'efforcer d'imposer l'exécution de sa décision. </a:t>
            </a:r>
            <a:r>
              <a:rPr lang="fr-FR" b="1" dirty="0">
                <a:solidFill>
                  <a:srgbClr val="C00000"/>
                </a:solidFill>
                <a:effectLst>
                  <a:outerShdw blurRad="38100" dist="38100" dir="2700000" algn="tl">
                    <a:srgbClr val="000000">
                      <a:alpha val="43137"/>
                    </a:srgbClr>
                  </a:outerShdw>
                </a:effectLst>
              </a:rPr>
              <a:t>En cas de refus, </a:t>
            </a:r>
            <a:r>
              <a:rPr lang="fr-FR" b="1" dirty="0">
                <a:solidFill>
                  <a:srgbClr val="C00000"/>
                </a:solidFill>
                <a:effectLst>
                  <a:outerShdw blurRad="38100" dist="38100" dir="2700000" algn="tl">
                    <a:srgbClr val="000000">
                      <a:alpha val="43137"/>
                    </a:srgbClr>
                  </a:outerShdw>
                </a:effectLst>
                <a:highlight>
                  <a:srgbClr val="FFFF00"/>
                </a:highlight>
              </a:rPr>
              <a:t>il peut cesser ses soins </a:t>
            </a:r>
            <a:r>
              <a:rPr lang="fr-FR" b="1" dirty="0">
                <a:solidFill>
                  <a:srgbClr val="C00000"/>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Dans le cadre de </a:t>
            </a:r>
            <a:r>
              <a:rPr lang="fr-FR" b="1" dirty="0">
                <a:solidFill>
                  <a:schemeClr val="tx1"/>
                </a:solidFill>
                <a:effectLst>
                  <a:outerShdw blurRad="38100" dist="38100" dir="2700000" algn="tl">
                    <a:srgbClr val="000000">
                      <a:alpha val="43137"/>
                    </a:srgbClr>
                  </a:outerShdw>
                </a:effectLst>
                <a:highlight>
                  <a:srgbClr val="FFFF00"/>
                </a:highlight>
              </a:rPr>
              <a:t>l'avortement thérapeutique le code de déontologie médical rappelle également dans son article 32 </a:t>
            </a:r>
            <a:r>
              <a:rPr lang="fr-FR" b="1" dirty="0">
                <a:solidFill>
                  <a:schemeClr val="tx1"/>
                </a:solidFill>
                <a:effectLst>
                  <a:outerShdw blurRad="38100" dist="38100" dir="2700000" algn="tl">
                    <a:srgbClr val="000000">
                      <a:alpha val="43137"/>
                    </a:srgbClr>
                  </a:outerShdw>
                </a:effectLst>
              </a:rPr>
              <a:t>qu’: </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C00000"/>
                </a:solidFill>
                <a:effectLst>
                  <a:outerShdw blurRad="38100" dist="38100" dir="2700000" algn="tl">
                    <a:srgbClr val="000000">
                      <a:alpha val="43137"/>
                    </a:srgbClr>
                  </a:outerShdw>
                </a:effectLst>
              </a:rPr>
              <a:t>en cas </a:t>
            </a:r>
            <a:r>
              <a:rPr lang="fr-FR" b="1" dirty="0">
                <a:solidFill>
                  <a:srgbClr val="C00000"/>
                </a:solidFill>
                <a:effectLst>
                  <a:outerShdw blurRad="38100" dist="38100" dir="2700000" algn="tl">
                    <a:srgbClr val="000000">
                      <a:alpha val="43137"/>
                    </a:srgbClr>
                  </a:outerShdw>
                </a:effectLst>
                <a:highlight>
                  <a:srgbClr val="FFFF00"/>
                </a:highlight>
              </a:rPr>
              <a:t>d'indication d'avortement thérapeutique </a:t>
            </a:r>
            <a:r>
              <a:rPr lang="fr-FR" b="1" dirty="0">
                <a:solidFill>
                  <a:srgbClr val="C00000"/>
                </a:solidFill>
                <a:effectLst>
                  <a:outerShdw blurRad="38100" dist="38100" dir="2700000" algn="tl">
                    <a:srgbClr val="000000">
                      <a:alpha val="43137"/>
                    </a:srgbClr>
                  </a:outerShdw>
                </a:effectLst>
              </a:rPr>
              <a:t>et </a:t>
            </a:r>
            <a:r>
              <a:rPr lang="fr-FR" b="1" dirty="0">
                <a:solidFill>
                  <a:srgbClr val="C00000"/>
                </a:solidFill>
                <a:effectLst>
                  <a:outerShdw blurRad="38100" dist="38100" dir="2700000" algn="tl">
                    <a:srgbClr val="000000">
                      <a:alpha val="43137"/>
                    </a:srgbClr>
                  </a:outerShdw>
                </a:effectLst>
                <a:highlight>
                  <a:srgbClr val="FFFF00"/>
                </a:highlight>
              </a:rPr>
              <a:t>hors le cas d'extrême urgence </a:t>
            </a:r>
            <a:r>
              <a:rPr lang="fr-FR" b="1" dirty="0">
                <a:solidFill>
                  <a:srgbClr val="C00000"/>
                </a:solidFill>
                <a:effectLst>
                  <a:outerShdw blurRad="38100" dist="38100" dir="2700000" algn="tl">
                    <a:srgbClr val="000000">
                      <a:alpha val="43137"/>
                    </a:srgbClr>
                  </a:outerShdw>
                </a:effectLst>
              </a:rPr>
              <a:t>...si la malade, </a:t>
            </a:r>
            <a:r>
              <a:rPr lang="fr-FR" b="1" dirty="0">
                <a:solidFill>
                  <a:srgbClr val="C00000"/>
                </a:solidFill>
                <a:effectLst>
                  <a:outerShdw blurRad="38100" dist="38100" dir="2700000" algn="tl">
                    <a:srgbClr val="000000">
                      <a:alpha val="43137"/>
                    </a:srgbClr>
                  </a:outerShdw>
                </a:effectLst>
                <a:highlight>
                  <a:srgbClr val="FFFF00"/>
                </a:highlight>
              </a:rPr>
              <a:t>dûment prévenue de la gravité du cas</a:t>
            </a:r>
            <a:r>
              <a:rPr lang="fr-FR" b="1" dirty="0">
                <a:solidFill>
                  <a:srgbClr val="C00000"/>
                </a:solidFill>
                <a:effectLst>
                  <a:outerShdw blurRad="38100" dist="38100" dir="2700000" algn="tl">
                    <a:srgbClr val="000000">
                      <a:alpha val="43137"/>
                    </a:srgbClr>
                  </a:outerShdw>
                </a:effectLst>
              </a:rPr>
              <a:t>, refuse </a:t>
            </a:r>
            <a:r>
              <a:rPr lang="fr-FR" b="1" dirty="0">
                <a:solidFill>
                  <a:srgbClr val="C00000"/>
                </a:solidFill>
                <a:effectLst>
                  <a:outerShdw blurRad="38100" dist="38100" dir="2700000" algn="tl">
                    <a:srgbClr val="000000">
                      <a:alpha val="43137"/>
                    </a:srgbClr>
                  </a:outerShdw>
                </a:effectLst>
                <a:highlight>
                  <a:srgbClr val="FFFF00"/>
                </a:highlight>
              </a:rPr>
              <a:t>l'intervention, le médecin doit s'incliner devant la volonté librement exprimée de la malade ». </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0070C0"/>
                </a:solidFill>
                <a:effectLst>
                  <a:outerShdw blurRad="38100" dist="38100" dir="2700000" algn="tl">
                    <a:srgbClr val="000000">
                      <a:alpha val="43137"/>
                    </a:srgbClr>
                  </a:outerShdw>
                </a:effectLst>
              </a:rPr>
              <a:t>l'égalité d 'accès au service public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cela signifie </a:t>
            </a:r>
            <a:r>
              <a:rPr lang="fr-FR" b="1" dirty="0">
                <a:solidFill>
                  <a:srgbClr val="C00000"/>
                </a:solidFill>
                <a:effectLst>
                  <a:outerShdw blurRad="38100" dist="38100" dir="2700000" algn="tl">
                    <a:srgbClr val="000000">
                      <a:alpha val="43137"/>
                    </a:srgbClr>
                  </a:outerShdw>
                </a:effectLst>
              </a:rPr>
              <a:t>que toute personne </a:t>
            </a:r>
            <a:r>
              <a:rPr lang="fr-FR" b="1" dirty="0">
                <a:solidFill>
                  <a:srgbClr val="C00000"/>
                </a:solidFill>
                <a:effectLst>
                  <a:outerShdw blurRad="38100" dist="38100" dir="2700000" algn="tl">
                    <a:srgbClr val="000000">
                      <a:alpha val="43137"/>
                    </a:srgbClr>
                  </a:outerShdw>
                </a:effectLst>
                <a:highlight>
                  <a:srgbClr val="FFFF00"/>
                </a:highlight>
              </a:rPr>
              <a:t>justifiant de la nécessité d 'une hospitalisation à droit à ce que son admission soit prononcée </a:t>
            </a:r>
            <a:r>
              <a:rPr lang="fr-FR" b="1" dirty="0">
                <a:solidFill>
                  <a:srgbClr val="C00000"/>
                </a:solidFill>
                <a:effectLst>
                  <a:outerShdw blurRad="38100" dist="38100" dir="2700000" algn="tl">
                    <a:srgbClr val="000000">
                      <a:alpha val="43137"/>
                    </a:srgbClr>
                  </a:outerShdw>
                </a:effectLst>
              </a:rPr>
              <a:t>par le </a:t>
            </a:r>
            <a:r>
              <a:rPr lang="fr-FR" b="1" dirty="0">
                <a:solidFill>
                  <a:srgbClr val="C00000"/>
                </a:solidFill>
                <a:effectLst>
                  <a:outerShdw blurRad="38100" dist="38100" dir="2700000" algn="tl">
                    <a:srgbClr val="000000">
                      <a:alpha val="43137"/>
                    </a:srgbClr>
                  </a:outerShdw>
                </a:effectLst>
                <a:highlight>
                  <a:srgbClr val="FFFF00"/>
                </a:highlight>
              </a:rPr>
              <a:t>Directeur de l'Etablissement ;</a:t>
            </a:r>
          </a:p>
          <a:p>
            <a:pPr algn="just"/>
            <a:r>
              <a:rPr lang="fr-FR" b="1" dirty="0">
                <a:solidFill>
                  <a:schemeClr val="tx1"/>
                </a:solidFill>
                <a:effectLst>
                  <a:outerShdw blurRad="38100" dist="38100" dir="2700000" algn="tl">
                    <a:srgbClr val="000000">
                      <a:alpha val="43137"/>
                    </a:srgbClr>
                  </a:outerShdw>
                </a:effectLst>
              </a:rPr>
              <a:t>-</a:t>
            </a:r>
            <a:r>
              <a:rPr lang="fr-FR" b="1" dirty="0">
                <a:solidFill>
                  <a:srgbClr val="0070C0"/>
                </a:solidFill>
                <a:effectLst>
                  <a:outerShdw blurRad="38100" dist="38100" dir="2700000" algn="tl">
                    <a:srgbClr val="000000">
                      <a:alpha val="43137"/>
                    </a:srgbClr>
                  </a:outerShdw>
                </a:effectLst>
              </a:rPr>
              <a:t>l'égalité de traitement : </a:t>
            </a:r>
            <a:r>
              <a:rPr lang="fr-FR" b="1" dirty="0">
                <a:solidFill>
                  <a:srgbClr val="C00000"/>
                </a:solidFill>
                <a:effectLst>
                  <a:outerShdw blurRad="38100" dist="38100" dir="2700000" algn="tl">
                    <a:srgbClr val="000000">
                      <a:alpha val="43137"/>
                    </a:srgbClr>
                  </a:outerShdw>
                </a:effectLst>
              </a:rPr>
              <a:t>vise la </a:t>
            </a:r>
            <a:r>
              <a:rPr lang="fr-FR" b="1" dirty="0">
                <a:solidFill>
                  <a:srgbClr val="C00000"/>
                </a:solidFill>
                <a:effectLst>
                  <a:outerShdw blurRad="38100" dist="38100" dir="2700000" algn="tl">
                    <a:srgbClr val="000000">
                      <a:alpha val="43137"/>
                    </a:srgbClr>
                  </a:outerShdw>
                </a:effectLst>
                <a:highlight>
                  <a:srgbClr val="FFFF00"/>
                </a:highlight>
              </a:rPr>
              <a:t>non discrimination entre les usagers </a:t>
            </a:r>
            <a:r>
              <a:rPr lang="fr-FR" b="1" dirty="0">
                <a:solidFill>
                  <a:srgbClr val="C00000"/>
                </a:solidFill>
                <a:effectLst>
                  <a:outerShdw blurRad="38100" dist="38100" dir="2700000" algn="tl">
                    <a:srgbClr val="000000">
                      <a:alpha val="43137"/>
                    </a:srgbClr>
                  </a:outerShdw>
                </a:effectLst>
              </a:rPr>
              <a:t>à raison de leurs </a:t>
            </a:r>
            <a:r>
              <a:rPr lang="fr-FR" b="1" dirty="0">
                <a:solidFill>
                  <a:srgbClr val="C00000"/>
                </a:solidFill>
                <a:effectLst>
                  <a:outerShdw blurRad="38100" dist="38100" dir="2700000" algn="tl">
                    <a:srgbClr val="000000">
                      <a:alpha val="43137"/>
                    </a:srgbClr>
                  </a:outerShdw>
                </a:effectLst>
                <a:highlight>
                  <a:srgbClr val="FFFF00"/>
                </a:highlight>
              </a:rPr>
              <a:t>convictions, appartenance syndicale ou politique</a:t>
            </a:r>
            <a:r>
              <a:rPr lang="fr-FR" b="1" dirty="0">
                <a:solidFill>
                  <a:srgbClr val="C00000"/>
                </a:solidFill>
                <a:effectLst>
                  <a:outerShdw blurRad="38100" dist="38100" dir="2700000" algn="tl">
                    <a:srgbClr val="000000">
                      <a:alpha val="43137"/>
                    </a:srgbClr>
                  </a:outerShdw>
                </a:effectLst>
              </a:rPr>
              <a:t>, de leur race etc.....</a:t>
            </a:r>
          </a:p>
        </p:txBody>
      </p:sp>
    </p:spTree>
    <p:extLst>
      <p:ext uri="{BB962C8B-B14F-4D97-AF65-F5344CB8AC3E}">
        <p14:creationId xmlns:p14="http://schemas.microsoft.com/office/powerpoint/2010/main" val="9777353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7AFF9-0074-4A17-8BA8-9A3454C89580}"/>
              </a:ext>
            </a:extLst>
          </p:cNvPr>
          <p:cNvSpPr>
            <a:spLocks noGrp="1"/>
          </p:cNvSpPr>
          <p:nvPr>
            <p:ph type="title"/>
          </p:nvPr>
        </p:nvSpPr>
        <p:spPr>
          <a:xfrm>
            <a:off x="677334" y="609600"/>
            <a:ext cx="8596668" cy="754966"/>
          </a:xfrm>
        </p:spPr>
        <p:txBody>
          <a:bodyPr>
            <a:normAutofit/>
          </a:bodyPr>
          <a:lstStyle/>
          <a:p>
            <a:r>
              <a:rPr lang="fr-FR" sz="2000" b="1" dirty="0">
                <a:solidFill>
                  <a:srgbClr val="002060"/>
                </a:solidFill>
                <a:effectLst>
                  <a:outerShdw blurRad="38100" dist="38100" dir="2700000" algn="tl">
                    <a:srgbClr val="000000">
                      <a:alpha val="43137"/>
                    </a:srgbClr>
                  </a:outerShdw>
                </a:effectLst>
              </a:rPr>
              <a:t>Paragraphe 2 : le libre choix du médecin et de l'établissement de santé.</a:t>
            </a:r>
          </a:p>
        </p:txBody>
      </p:sp>
      <p:sp>
        <p:nvSpPr>
          <p:cNvPr id="3" name="Espace réservé du contenu 2">
            <a:extLst>
              <a:ext uri="{FF2B5EF4-FFF2-40B4-BE49-F238E27FC236}">
                <a16:creationId xmlns:a16="http://schemas.microsoft.com/office/drawing/2014/main" id="{838735E2-0544-4995-AE23-AADC07108351}"/>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Le droit du patient </a:t>
            </a:r>
            <a:r>
              <a:rPr lang="fr-FR" b="1" dirty="0">
                <a:solidFill>
                  <a:schemeClr val="tx1"/>
                </a:solidFill>
                <a:effectLst>
                  <a:outerShdw blurRad="38100" dist="38100" dir="2700000" algn="tl">
                    <a:srgbClr val="000000">
                      <a:alpha val="43137"/>
                    </a:srgbClr>
                  </a:outerShdw>
                </a:effectLst>
                <a:highlight>
                  <a:srgbClr val="FFFF00"/>
                </a:highlight>
              </a:rPr>
              <a:t>au libre choix de son praticien </a:t>
            </a:r>
            <a:r>
              <a:rPr lang="fr-FR" b="1" dirty="0">
                <a:solidFill>
                  <a:schemeClr val="tx1"/>
                </a:solidFill>
                <a:effectLst>
                  <a:outerShdw blurRad="38100" dist="38100" dir="2700000" algn="tl">
                    <a:srgbClr val="000000">
                      <a:alpha val="43137"/>
                    </a:srgbClr>
                  </a:outerShdw>
                </a:effectLst>
              </a:rPr>
              <a:t>et de </a:t>
            </a:r>
            <a:r>
              <a:rPr lang="fr-FR" b="1" dirty="0">
                <a:solidFill>
                  <a:srgbClr val="FF0000"/>
                </a:solidFill>
                <a:effectLst>
                  <a:outerShdw blurRad="38100" dist="38100" dir="2700000" algn="tl">
                    <a:srgbClr val="000000">
                      <a:alpha val="43137"/>
                    </a:srgbClr>
                  </a:outerShdw>
                </a:effectLst>
              </a:rPr>
              <a:t>son établissement de santé est un </a:t>
            </a:r>
            <a:r>
              <a:rPr lang="fr-FR" b="1" dirty="0">
                <a:solidFill>
                  <a:srgbClr val="FF0000"/>
                </a:solidFill>
                <a:effectLst>
                  <a:outerShdw blurRad="38100" dist="38100" dir="2700000" algn="tl">
                    <a:srgbClr val="000000">
                      <a:alpha val="43137"/>
                    </a:srgbClr>
                  </a:outerShdw>
                </a:effectLst>
                <a:highlight>
                  <a:srgbClr val="00FFFF"/>
                </a:highlight>
              </a:rPr>
              <a:t>principe fondamental de la législation sanitaire</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L'obligation de libre choix de l'établissement est </a:t>
            </a:r>
            <a:r>
              <a:rPr lang="fr-FR" b="1" dirty="0">
                <a:solidFill>
                  <a:srgbClr val="FF0000"/>
                </a:solidFill>
                <a:effectLst>
                  <a:outerShdw blurRad="38100" dist="38100" dir="2700000" algn="tl">
                    <a:srgbClr val="000000">
                      <a:alpha val="43137"/>
                    </a:srgbClr>
                  </a:outerShdw>
                </a:effectLst>
              </a:rPr>
              <a:t>le prolongement dans un cadre organisé </a:t>
            </a:r>
            <a:r>
              <a:rPr lang="fr-FR" b="1" dirty="0">
                <a:solidFill>
                  <a:schemeClr val="tx1"/>
                </a:solidFill>
                <a:effectLst>
                  <a:outerShdw blurRad="38100" dist="38100" dir="2700000" algn="tl">
                    <a:srgbClr val="000000">
                      <a:alpha val="43137"/>
                    </a:srgbClr>
                  </a:outerShdw>
                </a:effectLst>
              </a:rPr>
              <a:t>de l'obligation déontologique des praticiens qui doivent </a:t>
            </a:r>
            <a:r>
              <a:rPr lang="fr-FR" b="1" dirty="0">
                <a:solidFill>
                  <a:srgbClr val="FF0000"/>
                </a:solidFill>
                <a:effectLst>
                  <a:outerShdw blurRad="38100" dist="38100" dir="2700000" algn="tl">
                    <a:srgbClr val="000000">
                      <a:alpha val="43137"/>
                    </a:srgbClr>
                  </a:outerShdw>
                </a:effectLst>
              </a:rPr>
              <a:t>respecter le droit que possède toute personne </a:t>
            </a:r>
            <a:r>
              <a:rPr lang="fr-FR" b="1" dirty="0">
                <a:solidFill>
                  <a:schemeClr val="tx1"/>
                </a:solidFill>
                <a:effectLst>
                  <a:outerShdw blurRad="38100" dist="38100" dir="2700000" algn="tl">
                    <a:srgbClr val="000000">
                      <a:alpha val="43137"/>
                    </a:srgbClr>
                  </a:outerShdw>
                </a:effectLst>
              </a:rPr>
              <a:t>de choisir </a:t>
            </a:r>
            <a:r>
              <a:rPr lang="fr-FR" b="1" dirty="0">
                <a:solidFill>
                  <a:schemeClr val="tx1"/>
                </a:solidFill>
                <a:effectLst>
                  <a:outerShdw blurRad="38100" dist="38100" dir="2700000" algn="tl">
                    <a:srgbClr val="000000">
                      <a:alpha val="43137"/>
                    </a:srgbClr>
                  </a:outerShdw>
                </a:effectLst>
                <a:highlight>
                  <a:srgbClr val="FFFF00"/>
                </a:highlight>
              </a:rPr>
              <a:t>librement son médecin </a:t>
            </a:r>
            <a:r>
              <a:rPr lang="fr-FR" b="1" dirty="0">
                <a:solidFill>
                  <a:schemeClr val="tx1"/>
                </a:solidFill>
                <a:effectLst>
                  <a:outerShdw blurRad="38100" dist="38100" dir="2700000" algn="tl">
                    <a:srgbClr val="000000">
                      <a:alpha val="43137"/>
                    </a:srgbClr>
                  </a:outerShdw>
                </a:effectLst>
              </a:rPr>
              <a:t>et qui doivent lui faciliter l'exercice de ce droit.</a:t>
            </a:r>
          </a:p>
        </p:txBody>
      </p:sp>
    </p:spTree>
    <p:extLst>
      <p:ext uri="{BB962C8B-B14F-4D97-AF65-F5344CB8AC3E}">
        <p14:creationId xmlns:p14="http://schemas.microsoft.com/office/powerpoint/2010/main" val="832960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1A439-E11C-40E1-B70B-140791BFDE49}"/>
              </a:ext>
            </a:extLst>
          </p:cNvPr>
          <p:cNvSpPr>
            <a:spLocks noGrp="1"/>
          </p:cNvSpPr>
          <p:nvPr>
            <p:ph type="title"/>
          </p:nvPr>
        </p:nvSpPr>
        <p:spPr>
          <a:xfrm>
            <a:off x="677334" y="468924"/>
            <a:ext cx="8596668" cy="783102"/>
          </a:xfrm>
        </p:spPr>
        <p:txBody>
          <a:bodyPr>
            <a:normAutofit/>
          </a:bodyPr>
          <a:lstStyle/>
          <a:p>
            <a:r>
              <a:rPr lang="fr-FR" sz="2400" b="1" dirty="0">
                <a:solidFill>
                  <a:srgbClr val="002060"/>
                </a:solidFill>
                <a:effectLst>
                  <a:outerShdw blurRad="38100" dist="38100" dir="2700000" algn="tl">
                    <a:srgbClr val="000000">
                      <a:alpha val="43137"/>
                    </a:srgbClr>
                  </a:outerShdw>
                </a:effectLst>
              </a:rPr>
              <a:t>Sous -paragraphe1 : l'importance du libre choix.</a:t>
            </a:r>
          </a:p>
        </p:txBody>
      </p:sp>
      <p:sp>
        <p:nvSpPr>
          <p:cNvPr id="3" name="Espace réservé du contenu 2">
            <a:extLst>
              <a:ext uri="{FF2B5EF4-FFF2-40B4-BE49-F238E27FC236}">
                <a16:creationId xmlns:a16="http://schemas.microsoft.com/office/drawing/2014/main" id="{BF9BC4B9-30C7-491E-B83D-512B5711FD25}"/>
              </a:ext>
            </a:extLst>
          </p:cNvPr>
          <p:cNvSpPr>
            <a:spLocks noGrp="1"/>
          </p:cNvSpPr>
          <p:nvPr>
            <p:ph idx="1"/>
          </p:nvPr>
        </p:nvSpPr>
        <p:spPr>
          <a:xfrm>
            <a:off x="677334" y="1252026"/>
            <a:ext cx="8596668" cy="5137049"/>
          </a:xfrm>
        </p:spPr>
        <p:txBody>
          <a:bodyPr>
            <a:normAutofit/>
          </a:bodyPr>
          <a:lstStyle/>
          <a:p>
            <a:pPr algn="just"/>
            <a:r>
              <a:rPr lang="fr-FR" b="1" dirty="0">
                <a:solidFill>
                  <a:schemeClr val="tx1"/>
                </a:solidFill>
                <a:effectLst>
                  <a:outerShdw blurRad="38100" dist="38100" dir="2700000" algn="tl">
                    <a:srgbClr val="000000">
                      <a:alpha val="43137"/>
                    </a:srgbClr>
                  </a:outerShdw>
                </a:effectLst>
                <a:highlight>
                  <a:srgbClr val="FFFF00"/>
                </a:highlight>
              </a:rPr>
              <a:t>Selon l 'article 5 du code marocain de déontologie </a:t>
            </a:r>
            <a:r>
              <a:rPr lang="fr-FR" b="1" dirty="0">
                <a:solidFill>
                  <a:schemeClr val="tx1"/>
                </a:solidFill>
                <a:effectLst>
                  <a:outerShdw blurRad="38100" dist="38100" dir="2700000" algn="tl">
                    <a:srgbClr val="000000">
                      <a:alpha val="43137"/>
                    </a:srgbClr>
                  </a:outerShdw>
                </a:effectLst>
              </a:rPr>
              <a:t>médicale,</a:t>
            </a:r>
          </a:p>
          <a:p>
            <a:pPr algn="just"/>
            <a:r>
              <a:rPr lang="fr-FR" b="1" dirty="0">
                <a:solidFill>
                  <a:schemeClr val="tx1"/>
                </a:solidFill>
                <a:effectLst>
                  <a:outerShdw blurRad="38100" dist="38100" dir="2700000" algn="tl">
                    <a:srgbClr val="000000">
                      <a:alpha val="43137"/>
                    </a:srgbClr>
                  </a:outerShdw>
                </a:effectLst>
              </a:rPr>
              <a:t> le patient a </a:t>
            </a:r>
            <a:r>
              <a:rPr lang="fr-FR" b="1" dirty="0">
                <a:solidFill>
                  <a:schemeClr val="tx1"/>
                </a:solidFill>
                <a:effectLst>
                  <a:outerShdw blurRad="38100" dist="38100" dir="2700000" algn="tl">
                    <a:srgbClr val="000000">
                      <a:alpha val="43137"/>
                    </a:srgbClr>
                  </a:outerShdw>
                </a:effectLst>
                <a:highlight>
                  <a:srgbClr val="00FF00"/>
                </a:highlight>
              </a:rPr>
              <a:t>le droit de choisir et de changer librement de médecin, d'hôpital ou d'établissement de soins de santé, sans se préoccuper de savoir s'ils appartiennent au secteur public ou au secteur privé</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 patient a le droit également </a:t>
            </a:r>
            <a:r>
              <a:rPr lang="fr-FR" b="1" u="sng" dirty="0">
                <a:solidFill>
                  <a:srgbClr val="FF0000"/>
                </a:solidFill>
                <a:effectLst>
                  <a:outerShdw blurRad="38100" dist="38100" dir="2700000" algn="tl">
                    <a:srgbClr val="000000">
                      <a:alpha val="43137"/>
                    </a:srgbClr>
                  </a:outerShdw>
                </a:effectLst>
              </a:rPr>
              <a:t>de demander à tout moment l'avis d'un autre médecin.</a:t>
            </a:r>
            <a:r>
              <a:rPr lang="fr-FR" b="1" dirty="0">
                <a:solidFill>
                  <a:schemeClr val="tx1"/>
                </a:solidFill>
                <a:effectLst>
                  <a:outerShdw blurRad="38100" dist="38100" dir="2700000" algn="tl">
                    <a:srgbClr val="000000">
                      <a:alpha val="43137"/>
                    </a:srgbClr>
                  </a:outerShdw>
                </a:effectLst>
              </a:rPr>
              <a:t> Ce principe se trouve consacré, également, par :</a:t>
            </a:r>
          </a:p>
          <a:p>
            <a:pPr algn="just"/>
            <a:r>
              <a:rPr lang="fr-FR" b="1" dirty="0">
                <a:solidFill>
                  <a:srgbClr val="FF0000"/>
                </a:solidFill>
                <a:effectLst>
                  <a:outerShdw blurRad="38100" dist="38100" dir="2700000" algn="tl">
                    <a:srgbClr val="000000">
                      <a:alpha val="43137"/>
                    </a:srgbClr>
                  </a:outerShdw>
                </a:effectLst>
              </a:rPr>
              <a:t>- la loi 65-00 </a:t>
            </a:r>
            <a:r>
              <a:rPr lang="fr-FR" b="1" dirty="0">
                <a:solidFill>
                  <a:schemeClr val="tx1"/>
                </a:solidFill>
                <a:effectLst>
                  <a:outerShdw blurRad="38100" dist="38100" dir="2700000" algn="tl">
                    <a:srgbClr val="000000">
                      <a:alpha val="43137"/>
                    </a:srgbClr>
                  </a:outerShdw>
                </a:effectLst>
              </a:rPr>
              <a:t>portant </a:t>
            </a:r>
            <a:r>
              <a:rPr lang="fr-FR" b="1" dirty="0">
                <a:solidFill>
                  <a:srgbClr val="FF0000"/>
                </a:solidFill>
                <a:effectLst>
                  <a:outerShdw blurRad="38100" dist="38100" dir="2700000" algn="tl">
                    <a:srgbClr val="000000">
                      <a:alpha val="43137"/>
                    </a:srgbClr>
                  </a:outerShdw>
                </a:effectLst>
              </a:rPr>
              <a:t>code de couverture médicale</a:t>
            </a:r>
            <a:r>
              <a:rPr lang="fr-FR" b="1" dirty="0">
                <a:solidFill>
                  <a:schemeClr val="tx1"/>
                </a:solidFill>
                <a:effectLst>
                  <a:outerShdw blurRad="38100" dist="38100" dir="2700000" algn="tl">
                    <a:srgbClr val="000000">
                      <a:alpha val="43137"/>
                    </a:srgbClr>
                  </a:outerShdw>
                </a:effectLst>
              </a:rPr>
              <a:t>, qui énonce dans son </a:t>
            </a:r>
            <a:r>
              <a:rPr lang="fr-FR" b="1" dirty="0">
                <a:solidFill>
                  <a:srgbClr val="00B0F0"/>
                </a:solidFill>
                <a:effectLst>
                  <a:outerShdw blurRad="38100" dist="38100" dir="2700000" algn="tl">
                    <a:srgbClr val="000000">
                      <a:alpha val="43137"/>
                    </a:srgbClr>
                  </a:outerShdw>
                </a:effectLst>
              </a:rPr>
              <a:t>article 14 que </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 le bénéficiaire de l'assurance maladie obligatoire de base conserve le libre choix du praticien, de l'établissement de santé...» ;</a:t>
            </a:r>
          </a:p>
        </p:txBody>
      </p:sp>
    </p:spTree>
    <p:extLst>
      <p:ext uri="{BB962C8B-B14F-4D97-AF65-F5344CB8AC3E}">
        <p14:creationId xmlns:p14="http://schemas.microsoft.com/office/powerpoint/2010/main" val="15891616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5C3B0-5C68-4EB8-A9F5-AA494D511EB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06D8974-52D7-4E18-8425-650C5207295C}"/>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L 'arrêté ministériel du 20 avril 2006</a:t>
            </a:r>
            <a:r>
              <a:rPr lang="fr-FR" b="1" dirty="0">
                <a:solidFill>
                  <a:schemeClr val="tx1"/>
                </a:solidFill>
                <a:effectLst>
                  <a:outerShdw blurRad="38100" dist="38100" dir="2700000" algn="tl">
                    <a:srgbClr val="000000">
                      <a:alpha val="43137"/>
                    </a:srgbClr>
                  </a:outerShdw>
                </a:effectLst>
              </a:rPr>
              <a:t>, fixant le </a:t>
            </a:r>
            <a:r>
              <a:rPr lang="fr-FR" b="1" dirty="0">
                <a:solidFill>
                  <a:schemeClr val="tx1"/>
                </a:solidFill>
                <a:effectLst>
                  <a:outerShdw blurRad="38100" dist="38100" dir="2700000" algn="tl">
                    <a:srgbClr val="000000">
                      <a:alpha val="43137"/>
                    </a:srgbClr>
                  </a:outerShdw>
                </a:effectLst>
                <a:highlight>
                  <a:srgbClr val="00FF00"/>
                </a:highlight>
              </a:rPr>
              <a:t>cadre conventionnel type pour les conventions nationales à conclure entre les organismes gestionnaires de l'assurance maladie obligatoire et les conseils nationaux des ordres professionnels des médecins, chirurgiens dentistes et biologistes du secteur privé ,qui prévoit dans son article4 </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FF0000"/>
                </a:solidFill>
                <a:effectLst>
                  <a:outerShdw blurRad="38100" dist="38100" dir="2700000" algn="tl">
                    <a:srgbClr val="000000">
                      <a:alpha val="43137"/>
                    </a:srgbClr>
                  </a:outerShdw>
                </a:effectLst>
              </a:rPr>
              <a:t>« ...les organismes gestionnaires </a:t>
            </a:r>
            <a:r>
              <a:rPr lang="fr-FR" b="1" dirty="0">
                <a:solidFill>
                  <a:srgbClr val="FF0000"/>
                </a:solidFill>
                <a:effectLst>
                  <a:outerShdw blurRad="38100" dist="38100" dir="2700000" algn="tl">
                    <a:srgbClr val="000000">
                      <a:alpha val="43137"/>
                    </a:srgbClr>
                  </a:outerShdw>
                </a:effectLst>
                <a:highlight>
                  <a:srgbClr val="FFFF00"/>
                </a:highlight>
              </a:rPr>
              <a:t>respectent le libre choix </a:t>
            </a:r>
            <a:r>
              <a:rPr lang="fr-FR" b="1" dirty="0">
                <a:solidFill>
                  <a:srgbClr val="FF0000"/>
                </a:solidFill>
                <a:effectLst>
                  <a:outerShdw blurRad="38100" dist="38100" dir="2700000" algn="tl">
                    <a:srgbClr val="000000">
                      <a:alpha val="43137"/>
                    </a:srgbClr>
                  </a:outerShdw>
                </a:effectLst>
              </a:rPr>
              <a:t>de leurs assurés, </a:t>
            </a:r>
            <a:r>
              <a:rPr lang="fr-FR" b="1" dirty="0">
                <a:solidFill>
                  <a:srgbClr val="FF0000"/>
                </a:solidFill>
                <a:effectLst>
                  <a:outerShdw blurRad="38100" dist="38100" dir="2700000" algn="tl">
                    <a:srgbClr val="000000">
                      <a:alpha val="43137"/>
                    </a:srgbClr>
                  </a:outerShdw>
                </a:effectLst>
                <a:highlight>
                  <a:srgbClr val="FFFF00"/>
                </a:highlight>
              </a:rPr>
              <a:t>s'interdisent d'orienter les patients vers toute structure ou prestataire de soins </a:t>
            </a:r>
            <a:r>
              <a:rPr lang="fr-FR" b="1" dirty="0">
                <a:solidFill>
                  <a:srgbClr val="FF0000"/>
                </a:solidFill>
                <a:effectLst>
                  <a:outerShdw blurRad="38100" dist="38100" dir="2700000" algn="tl">
                    <a:srgbClr val="000000">
                      <a:alpha val="43137"/>
                    </a:srgbClr>
                  </a:outerShdw>
                </a:effectLst>
              </a:rPr>
              <a:t>et s' engagent a </a:t>
            </a:r>
            <a:r>
              <a:rPr lang="fr-FR" b="1" dirty="0">
                <a:solidFill>
                  <a:srgbClr val="FF0000"/>
                </a:solidFill>
                <a:effectLst>
                  <a:outerShdw blurRad="38100" dist="38100" dir="2700000" algn="tl">
                    <a:srgbClr val="000000">
                      <a:alpha val="43137"/>
                    </a:srgbClr>
                  </a:outerShdw>
                </a:effectLst>
                <a:highlight>
                  <a:srgbClr val="FFFF00"/>
                </a:highlight>
              </a:rPr>
              <a:t>ne faire aucune discrimination dans le traitement des dossiers </a:t>
            </a:r>
            <a:r>
              <a:rPr lang="fr-FR" b="1" dirty="0">
                <a:solidFill>
                  <a:srgbClr val="FF0000"/>
                </a:solidFill>
                <a:effectLst>
                  <a:outerShdw blurRad="38100" dist="38100" dir="2700000" algn="tl">
                    <a:srgbClr val="000000">
                      <a:alpha val="43137"/>
                    </a:srgbClr>
                  </a:outerShdw>
                </a:effectLst>
              </a:rPr>
              <a:t>médicaux les concernant.»</a:t>
            </a:r>
          </a:p>
          <a:p>
            <a:endParaRPr lang="fr-FR" dirty="0"/>
          </a:p>
        </p:txBody>
      </p:sp>
    </p:spTree>
    <p:extLst>
      <p:ext uri="{BB962C8B-B14F-4D97-AF65-F5344CB8AC3E}">
        <p14:creationId xmlns:p14="http://schemas.microsoft.com/office/powerpoint/2010/main" val="36260484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BB231-0C22-46A8-BFCA-1EAC279C6E7D}"/>
              </a:ext>
            </a:extLst>
          </p:cNvPr>
          <p:cNvSpPr>
            <a:spLocks noGrp="1"/>
          </p:cNvSpPr>
          <p:nvPr>
            <p:ph type="title"/>
          </p:nvPr>
        </p:nvSpPr>
        <p:spPr>
          <a:xfrm>
            <a:off x="677334" y="609600"/>
            <a:ext cx="8596668" cy="41734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E7543F8B-C046-401B-8256-81EEA9CA53AC}"/>
              </a:ext>
            </a:extLst>
          </p:cNvPr>
          <p:cNvSpPr>
            <a:spLocks noGrp="1"/>
          </p:cNvSpPr>
          <p:nvPr>
            <p:ph idx="1"/>
          </p:nvPr>
        </p:nvSpPr>
        <p:spPr>
          <a:xfrm>
            <a:off x="677334" y="1378634"/>
            <a:ext cx="8596668" cy="5190977"/>
          </a:xfrm>
        </p:spPr>
        <p:txBody>
          <a:bodyPr>
            <a:normAutofit/>
          </a:bodyPr>
          <a:lstStyle/>
          <a:p>
            <a:r>
              <a:rPr lang="fr-FR" b="1" dirty="0">
                <a:solidFill>
                  <a:schemeClr val="tx1"/>
                </a:solidFill>
                <a:effectLst>
                  <a:outerShdw blurRad="38100" dist="38100" dir="2700000" algn="tl">
                    <a:srgbClr val="000000">
                      <a:alpha val="43137"/>
                    </a:srgbClr>
                  </a:outerShdw>
                </a:effectLst>
              </a:rPr>
              <a:t>En effet,</a:t>
            </a:r>
          </a:p>
          <a:p>
            <a:r>
              <a:rPr lang="fr-FR" b="1" dirty="0">
                <a:solidFill>
                  <a:schemeClr val="tx1"/>
                </a:solidFill>
                <a:effectLst>
                  <a:outerShdw blurRad="38100" dist="38100" dir="2700000" algn="tl">
                    <a:srgbClr val="000000">
                      <a:alpha val="43137"/>
                    </a:srgbClr>
                  </a:outerShdw>
                </a:effectLst>
              </a:rPr>
              <a:t> les principes fondateurs du bien être du patient </a:t>
            </a:r>
            <a:r>
              <a:rPr lang="fr-FR" b="1" dirty="0">
                <a:solidFill>
                  <a:srgbClr val="FF0000"/>
                </a:solidFill>
                <a:effectLst>
                  <a:outerShdw blurRad="38100" dist="38100" dir="2700000" algn="tl">
                    <a:srgbClr val="000000">
                      <a:alpha val="43137"/>
                    </a:srgbClr>
                  </a:outerShdw>
                </a:effectLst>
              </a:rPr>
              <a:t>résident dans cette part de liberté que chacun peut revendiquer. </a:t>
            </a:r>
            <a:r>
              <a:rPr lang="fr-FR" b="1" dirty="0">
                <a:solidFill>
                  <a:schemeClr val="tx1"/>
                </a:solidFill>
                <a:effectLst>
                  <a:outerShdw blurRad="38100" dist="38100" dir="2700000" algn="tl">
                    <a:srgbClr val="000000">
                      <a:alpha val="43137"/>
                    </a:srgbClr>
                  </a:outerShdw>
                </a:effectLst>
              </a:rPr>
              <a:t>Dès lors, </a:t>
            </a:r>
            <a:r>
              <a:rPr lang="fr-FR" b="1" dirty="0">
                <a:solidFill>
                  <a:srgbClr val="FF0000"/>
                </a:solidFill>
                <a:effectLst>
                  <a:outerShdw blurRad="38100" dist="38100" dir="2700000" algn="tl">
                    <a:srgbClr val="000000">
                      <a:alpha val="43137"/>
                    </a:srgbClr>
                  </a:outerShdw>
                </a:effectLst>
              </a:rPr>
              <a:t>ce libre choix permet l'expression pleine est entière de la confiance q</a:t>
            </a:r>
            <a:r>
              <a:rPr lang="fr-FR" b="1" dirty="0">
                <a:solidFill>
                  <a:schemeClr val="tx1"/>
                </a:solidFill>
                <a:effectLst>
                  <a:outerShdw blurRad="38100" dist="38100" dir="2700000" algn="tl">
                    <a:srgbClr val="000000">
                      <a:alpha val="43137"/>
                    </a:srgbClr>
                  </a:outerShdw>
                </a:effectLst>
              </a:rPr>
              <a:t>ui est essentiel dans la </a:t>
            </a:r>
            <a:r>
              <a:rPr lang="fr-FR" b="1" dirty="0">
                <a:solidFill>
                  <a:srgbClr val="00B050"/>
                </a:solidFill>
                <a:effectLst>
                  <a:outerShdw blurRad="38100" dist="38100" dir="2700000" algn="tl">
                    <a:srgbClr val="000000">
                      <a:alpha val="43137"/>
                    </a:srgbClr>
                  </a:outerShdw>
                </a:effectLst>
              </a:rPr>
              <a:t>relation médecin-malade </a:t>
            </a:r>
            <a:r>
              <a:rPr lang="fr-FR" b="1" dirty="0">
                <a:solidFill>
                  <a:schemeClr val="tx1"/>
                </a:solidFill>
                <a:effectLst>
                  <a:outerShdw blurRad="38100" dist="38100" dir="2700000" algn="tl">
                    <a:srgbClr val="000000">
                      <a:alpha val="43137"/>
                    </a:srgbClr>
                  </a:outerShdw>
                </a:effectLst>
              </a:rPr>
              <a:t>et plus largement </a:t>
            </a:r>
            <a:r>
              <a:rPr lang="fr-FR" b="1" dirty="0">
                <a:solidFill>
                  <a:srgbClr val="00B050"/>
                </a:solidFill>
                <a:effectLst>
                  <a:outerShdw blurRad="38100" dist="38100" dir="2700000" algn="tl">
                    <a:srgbClr val="000000">
                      <a:alpha val="43137"/>
                    </a:srgbClr>
                  </a:outerShdw>
                </a:effectLst>
              </a:rPr>
              <a:t>soignant-malade</a:t>
            </a:r>
            <a:r>
              <a:rPr lang="fr-FR" b="1" dirty="0">
                <a:solidFill>
                  <a:schemeClr val="tx1"/>
                </a:solidFill>
                <a:effectLst>
                  <a:outerShdw blurRad="38100" dist="38100" dir="2700000" algn="tl">
                    <a:srgbClr val="000000">
                      <a:alpha val="43137"/>
                    </a:srgbClr>
                  </a:outerShdw>
                </a:effectLst>
              </a:rPr>
              <a:t>.</a:t>
            </a:r>
          </a:p>
          <a:p>
            <a:r>
              <a:rPr lang="fr-FR" b="1" dirty="0">
                <a:solidFill>
                  <a:schemeClr val="tx1"/>
                </a:solidFill>
                <a:effectLst>
                  <a:outerShdw blurRad="38100" dist="38100" dir="2700000" algn="tl">
                    <a:srgbClr val="000000">
                      <a:alpha val="43137"/>
                    </a:srgbClr>
                  </a:outerShdw>
                </a:effectLst>
              </a:rPr>
              <a:t>Mais, </a:t>
            </a:r>
            <a:r>
              <a:rPr lang="fr-FR" b="1" u="sng" dirty="0">
                <a:solidFill>
                  <a:srgbClr val="002060"/>
                </a:solidFill>
                <a:effectLst>
                  <a:outerShdw blurRad="38100" dist="38100" dir="2700000" algn="tl">
                    <a:srgbClr val="000000">
                      <a:alpha val="43137"/>
                    </a:srgbClr>
                  </a:outerShdw>
                </a:effectLst>
              </a:rPr>
              <a:t>Comment un malade hospitalisé opte-t-il pour tel médecin qui le prendra en charge plutôt qu'un autre ?</a:t>
            </a:r>
            <a:r>
              <a:rPr lang="fr-FR" b="1" dirty="0">
                <a:solidFill>
                  <a:schemeClr val="tx1"/>
                </a:solidFill>
                <a:effectLst>
                  <a:outerShdw blurRad="38100" dist="38100" dir="2700000" algn="tl">
                    <a:srgbClr val="000000">
                      <a:alpha val="43137"/>
                    </a:srgbClr>
                  </a:outerShdw>
                </a:effectLst>
              </a:rPr>
              <a:t> </a:t>
            </a:r>
          </a:p>
          <a:p>
            <a:r>
              <a:rPr lang="fr-FR" b="1" dirty="0">
                <a:solidFill>
                  <a:schemeClr val="tx1"/>
                </a:solidFill>
                <a:effectLst>
                  <a:outerShdw blurRad="38100" dist="38100" dir="2700000" algn="tl">
                    <a:srgbClr val="000000">
                      <a:alpha val="43137"/>
                    </a:srgbClr>
                  </a:outerShdw>
                </a:effectLst>
                <a:highlight>
                  <a:srgbClr val="FFFF00"/>
                </a:highlight>
              </a:rPr>
              <a:t>Deux situations sont possibles :</a:t>
            </a:r>
          </a:p>
          <a:p>
            <a:pPr>
              <a:buClr>
                <a:srgbClr val="7030A0"/>
              </a:buClr>
              <a:buSzPct val="179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-D'une part, </a:t>
            </a:r>
            <a:r>
              <a:rPr lang="fr-FR" b="1" dirty="0">
                <a:solidFill>
                  <a:srgbClr val="C00000"/>
                </a:solidFill>
                <a:effectLst>
                  <a:outerShdw blurRad="38100" dist="38100" dir="2700000" algn="tl">
                    <a:srgbClr val="000000">
                      <a:alpha val="43137"/>
                    </a:srgbClr>
                  </a:outerShdw>
                </a:effectLst>
              </a:rPr>
              <a:t>le patient hospitalisé </a:t>
            </a:r>
            <a:r>
              <a:rPr lang="fr-FR" b="1" dirty="0">
                <a:solidFill>
                  <a:schemeClr val="tx1"/>
                </a:solidFill>
                <a:effectLst>
                  <a:outerShdw blurRad="38100" dist="38100" dir="2700000" algn="tl">
                    <a:srgbClr val="000000">
                      <a:alpha val="43137"/>
                    </a:srgbClr>
                  </a:outerShdw>
                </a:effectLst>
              </a:rPr>
              <a:t>peut ne pas s'être préoccupé de ce choix, </a:t>
            </a:r>
            <a:r>
              <a:rPr lang="fr-FR" b="1" dirty="0">
                <a:solidFill>
                  <a:schemeClr val="tx1"/>
                </a:solidFill>
                <a:effectLst>
                  <a:outerShdw blurRad="38100" dist="38100" dir="2700000" algn="tl">
                    <a:srgbClr val="000000">
                      <a:alpha val="43137"/>
                    </a:srgbClr>
                  </a:outerShdw>
                </a:effectLst>
                <a:highlight>
                  <a:srgbClr val="FFFF00"/>
                </a:highlight>
              </a:rPr>
              <a:t>ce qui représente la situation la plus habituelle. </a:t>
            </a:r>
            <a:r>
              <a:rPr lang="fr-FR" b="1" dirty="0">
                <a:solidFill>
                  <a:schemeClr val="tx1"/>
                </a:solidFill>
                <a:effectLst>
                  <a:outerShdw blurRad="38100" dist="38100" dir="2700000" algn="tl">
                    <a:srgbClr val="000000">
                      <a:alpha val="43137"/>
                    </a:srgbClr>
                  </a:outerShdw>
                </a:effectLst>
              </a:rPr>
              <a:t>De ce fait, </a:t>
            </a:r>
            <a:r>
              <a:rPr lang="fr-FR" b="1" dirty="0">
                <a:solidFill>
                  <a:srgbClr val="C00000"/>
                </a:solidFill>
                <a:effectLst>
                  <a:outerShdw blurRad="38100" dist="38100" dir="2700000" algn="tl">
                    <a:srgbClr val="000000">
                      <a:alpha val="43137"/>
                    </a:srgbClr>
                  </a:outerShdw>
                </a:effectLst>
              </a:rPr>
              <a:t>l'établissement sanitaire (public ou privé) indique à celui-ci les praticiens qui seront susceptibles de le prendre en charge ;</a:t>
            </a:r>
          </a:p>
        </p:txBody>
      </p:sp>
    </p:spTree>
    <p:extLst>
      <p:ext uri="{BB962C8B-B14F-4D97-AF65-F5344CB8AC3E}">
        <p14:creationId xmlns:p14="http://schemas.microsoft.com/office/powerpoint/2010/main" val="36879265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443FBA-A56F-4596-AED0-EAF28F13AEC0}"/>
              </a:ext>
            </a:extLst>
          </p:cNvPr>
          <p:cNvSpPr>
            <a:spLocks noGrp="1"/>
          </p:cNvSpPr>
          <p:nvPr>
            <p:ph type="title"/>
          </p:nvPr>
        </p:nvSpPr>
        <p:spPr>
          <a:xfrm>
            <a:off x="677334" y="609600"/>
            <a:ext cx="8596668" cy="37513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21A42101-A9BC-4EBA-8746-780704DC1428}"/>
              </a:ext>
            </a:extLst>
          </p:cNvPr>
          <p:cNvSpPr>
            <a:spLocks noGrp="1"/>
          </p:cNvSpPr>
          <p:nvPr>
            <p:ph idx="1"/>
          </p:nvPr>
        </p:nvSpPr>
        <p:spPr/>
        <p:txBody>
          <a:bodyPr/>
          <a:lstStyle/>
          <a:p>
            <a:pPr>
              <a:buClr>
                <a:srgbClr val="7030A0"/>
              </a:buClr>
              <a:buSzPct val="169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-D' autre part, </a:t>
            </a:r>
            <a:r>
              <a:rPr lang="fr-FR" b="1" dirty="0">
                <a:solidFill>
                  <a:schemeClr val="tx1"/>
                </a:solidFill>
                <a:effectLst>
                  <a:outerShdw blurRad="38100" dist="38100" dir="2700000" algn="tl">
                    <a:srgbClr val="000000">
                      <a:alpha val="43137"/>
                    </a:srgbClr>
                  </a:outerShdw>
                </a:effectLst>
                <a:highlight>
                  <a:srgbClr val="FFFF00"/>
                </a:highlight>
              </a:rPr>
              <a:t>l'hospitalisé peut souhaiter être pris en charge par un médecin désigné par lui</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extérieur à l'établissement</a:t>
            </a:r>
            <a:r>
              <a:rPr lang="fr-FR" b="1" dirty="0">
                <a:solidFill>
                  <a:schemeClr val="tx1"/>
                </a:solidFill>
                <a:effectLst>
                  <a:outerShdw blurRad="38100" dist="38100" dir="2700000" algn="tl">
                    <a:srgbClr val="000000">
                      <a:alpha val="43137"/>
                    </a:srgbClr>
                  </a:outerShdw>
                </a:effectLst>
              </a:rPr>
              <a:t>. </a:t>
            </a:r>
          </a:p>
          <a:p>
            <a:pPr>
              <a:buClr>
                <a:srgbClr val="7030A0"/>
              </a:buClr>
              <a:buSzPct val="169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Apparaît alors </a:t>
            </a:r>
            <a:r>
              <a:rPr lang="fr-FR" b="1" dirty="0">
                <a:solidFill>
                  <a:schemeClr val="tx1"/>
                </a:solidFill>
                <a:effectLst>
                  <a:outerShdw blurRad="38100" dist="38100" dir="2700000" algn="tl">
                    <a:srgbClr val="000000">
                      <a:alpha val="43137"/>
                    </a:srgbClr>
                  </a:outerShdw>
                </a:effectLst>
                <a:highlight>
                  <a:srgbClr val="FFFF00"/>
                </a:highlight>
              </a:rPr>
              <a:t>un problème</a:t>
            </a:r>
            <a:r>
              <a:rPr lang="fr-FR" b="1" dirty="0">
                <a:solidFill>
                  <a:schemeClr val="tx1"/>
                </a:solidFill>
                <a:effectLst>
                  <a:outerShdw blurRad="38100" dist="38100" dir="2700000" algn="tl">
                    <a:srgbClr val="000000">
                      <a:alpha val="43137"/>
                    </a:srgbClr>
                  </a:outerShdw>
                </a:effectLst>
              </a:rPr>
              <a:t>, surtout pour </a:t>
            </a:r>
            <a:r>
              <a:rPr lang="fr-FR" b="1" dirty="0">
                <a:solidFill>
                  <a:srgbClr val="C00000"/>
                </a:solidFill>
                <a:effectLst>
                  <a:outerShdw blurRad="38100" dist="38100" dir="2700000" algn="tl">
                    <a:srgbClr val="000000">
                      <a:alpha val="43137"/>
                    </a:srgbClr>
                  </a:outerShdw>
                </a:effectLst>
              </a:rPr>
              <a:t>les cliniques privées, qui seront confrontées d'un coté au principe du libre choix du médecin par le patient</a:t>
            </a:r>
          </a:p>
          <a:p>
            <a:pPr>
              <a:buClr>
                <a:srgbClr val="7030A0"/>
              </a:buClr>
              <a:buSzPct val="169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et d'un autre, à son </a:t>
            </a:r>
            <a:r>
              <a:rPr lang="fr-FR" b="1" dirty="0">
                <a:solidFill>
                  <a:srgbClr val="C00000"/>
                </a:solidFill>
                <a:effectLst>
                  <a:outerShdw blurRad="38100" dist="38100" dir="2700000" algn="tl">
                    <a:srgbClr val="000000">
                      <a:alpha val="43137"/>
                    </a:srgbClr>
                  </a:outerShdw>
                </a:effectLst>
              </a:rPr>
              <a:t>devoir d' honorer son engagement contractuel </a:t>
            </a:r>
            <a:r>
              <a:rPr lang="fr-FR" b="1" dirty="0">
                <a:solidFill>
                  <a:schemeClr val="tx1"/>
                </a:solidFill>
                <a:effectLst>
                  <a:outerShdw blurRad="38100" dist="38100" dir="2700000" algn="tl">
                    <a:srgbClr val="000000">
                      <a:alpha val="43137"/>
                    </a:srgbClr>
                  </a:outerShdw>
                </a:effectLst>
              </a:rPr>
              <a:t>d</a:t>
            </a:r>
            <a:r>
              <a:rPr lang="fr-FR" b="1" dirty="0">
                <a:solidFill>
                  <a:srgbClr val="C00000"/>
                </a:solidFill>
                <a:effectLst>
                  <a:outerShdw blurRad="38100" dist="38100" dir="2700000" algn="tl">
                    <a:srgbClr val="000000">
                      <a:alpha val="43137"/>
                    </a:srgbClr>
                  </a:outerShdw>
                </a:effectLst>
              </a:rPr>
              <a:t>'exclusivité</a:t>
            </a:r>
            <a:r>
              <a:rPr lang="fr-FR" b="1" dirty="0">
                <a:solidFill>
                  <a:schemeClr val="tx1"/>
                </a:solidFill>
                <a:effectLst>
                  <a:outerShdw blurRad="38100" dist="38100" dir="2700000" algn="tl">
                    <a:srgbClr val="000000">
                      <a:alpha val="43137"/>
                    </a:srgbClr>
                  </a:outerShdw>
                </a:effectLst>
              </a:rPr>
              <a:t> auprès de ses médecins.</a:t>
            </a:r>
          </a:p>
          <a:p>
            <a:endParaRPr lang="fr-FR" dirty="0"/>
          </a:p>
        </p:txBody>
      </p:sp>
    </p:spTree>
    <p:extLst>
      <p:ext uri="{BB962C8B-B14F-4D97-AF65-F5344CB8AC3E}">
        <p14:creationId xmlns:p14="http://schemas.microsoft.com/office/powerpoint/2010/main" val="26860414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C00C73-43DD-4D1F-B4C2-5ABDCF6F615C}"/>
              </a:ext>
            </a:extLst>
          </p:cNvPr>
          <p:cNvSpPr>
            <a:spLocks noGrp="1"/>
          </p:cNvSpPr>
          <p:nvPr>
            <p:ph type="title"/>
          </p:nvPr>
        </p:nvSpPr>
        <p:spPr/>
        <p:txBody>
          <a:bodyPr>
            <a:normAutofit/>
          </a:bodyPr>
          <a:lstStyle/>
          <a:p>
            <a:r>
              <a:rPr lang="fr-FR" sz="2400" b="1" dirty="0">
                <a:solidFill>
                  <a:srgbClr val="002060"/>
                </a:solidFill>
                <a:effectLst>
                  <a:outerShdw blurRad="38100" dist="38100" dir="2700000" algn="tl">
                    <a:srgbClr val="000000">
                      <a:alpha val="43137"/>
                    </a:srgbClr>
                  </a:outerShdw>
                </a:effectLst>
              </a:rPr>
              <a:t>Sous-paragraphe2 : les problèmes liés à l'exercice de la liberté du choix du praticien.</a:t>
            </a:r>
          </a:p>
        </p:txBody>
      </p:sp>
      <p:sp>
        <p:nvSpPr>
          <p:cNvPr id="3" name="Espace réservé du contenu 2">
            <a:extLst>
              <a:ext uri="{FF2B5EF4-FFF2-40B4-BE49-F238E27FC236}">
                <a16:creationId xmlns:a16="http://schemas.microsoft.com/office/drawing/2014/main" id="{99928F7E-EB97-432B-AB03-4FCCFB83BBC6}"/>
              </a:ext>
            </a:extLst>
          </p:cNvPr>
          <p:cNvSpPr>
            <a:spLocks noGrp="1"/>
          </p:cNvSpPr>
          <p:nvPr>
            <p:ph idx="1"/>
          </p:nvPr>
        </p:nvSpPr>
        <p:spPr>
          <a:xfrm>
            <a:off x="677334" y="1533379"/>
            <a:ext cx="8596668" cy="5324622"/>
          </a:xfrm>
        </p:spPr>
        <p:txBody>
          <a:bodyPr>
            <a:normAutofit/>
          </a:bodyPr>
          <a:lstStyle/>
          <a:p>
            <a:r>
              <a:rPr lang="fr-FR" b="1" dirty="0">
                <a:solidFill>
                  <a:schemeClr val="tx1"/>
                </a:solidFill>
                <a:effectLst>
                  <a:outerShdw blurRad="38100" dist="38100" dir="2700000" algn="tl">
                    <a:srgbClr val="000000">
                      <a:alpha val="43137"/>
                    </a:srgbClr>
                  </a:outerShdw>
                </a:effectLst>
              </a:rPr>
              <a:t>En pratique, </a:t>
            </a:r>
          </a:p>
          <a:p>
            <a:r>
              <a:rPr lang="fr-FR" b="1" dirty="0">
                <a:solidFill>
                  <a:schemeClr val="tx1"/>
                </a:solidFill>
                <a:effectLst>
                  <a:outerShdw blurRad="38100" dist="38100" dir="2700000" algn="tl">
                    <a:srgbClr val="000000">
                      <a:alpha val="43137"/>
                    </a:srgbClr>
                  </a:outerShdw>
                </a:effectLst>
              </a:rPr>
              <a:t>il arrive que </a:t>
            </a:r>
            <a:r>
              <a:rPr lang="fr-FR" b="1" dirty="0">
                <a:solidFill>
                  <a:srgbClr val="FF0000"/>
                </a:solidFill>
                <a:effectLst>
                  <a:outerShdw blurRad="38100" dist="38100" dir="2700000" algn="tl">
                    <a:srgbClr val="000000">
                      <a:alpha val="43137"/>
                    </a:srgbClr>
                  </a:outerShdw>
                </a:effectLst>
              </a:rPr>
              <a:t>les institutions de soins privés, </a:t>
            </a:r>
            <a:r>
              <a:rPr lang="fr-FR" b="1" dirty="0">
                <a:solidFill>
                  <a:srgbClr val="FF0000"/>
                </a:solidFill>
                <a:effectLst>
                  <a:outerShdw blurRad="38100" dist="38100" dir="2700000" algn="tl">
                    <a:srgbClr val="000000">
                      <a:alpha val="43137"/>
                    </a:srgbClr>
                  </a:outerShdw>
                </a:effectLst>
                <a:highlight>
                  <a:srgbClr val="FFFF00"/>
                </a:highlight>
              </a:rPr>
              <a:t>privilégient leur fonctionnement interne</a:t>
            </a:r>
            <a:r>
              <a:rPr lang="fr-FR" b="1" dirty="0">
                <a:solidFill>
                  <a:srgbClr val="FF0000"/>
                </a:solidFill>
                <a:effectLst>
                  <a:outerShdw blurRad="38100" dist="38100" dir="2700000" algn="tl">
                    <a:srgbClr val="000000">
                      <a:alpha val="43137"/>
                    </a:srgbClr>
                  </a:outerShdw>
                </a:effectLst>
              </a:rPr>
              <a:t> plutôt que </a:t>
            </a:r>
            <a:r>
              <a:rPr lang="fr-FR" b="1" dirty="0">
                <a:solidFill>
                  <a:srgbClr val="FF0000"/>
                </a:solidFill>
                <a:effectLst>
                  <a:outerShdw blurRad="38100" dist="38100" dir="2700000" algn="tl">
                    <a:srgbClr val="000000">
                      <a:alpha val="43137"/>
                    </a:srgbClr>
                  </a:outerShdw>
                </a:effectLst>
                <a:highlight>
                  <a:srgbClr val="00FFFF"/>
                </a:highlight>
              </a:rPr>
              <a:t>les droits flous et théoriques des patients . </a:t>
            </a:r>
          </a:p>
          <a:p>
            <a:r>
              <a:rPr lang="fr-FR" b="1" dirty="0">
                <a:solidFill>
                  <a:schemeClr val="tx1"/>
                </a:solidFill>
                <a:effectLst>
                  <a:outerShdw blurRad="38100" dist="38100" dir="2700000" algn="tl">
                    <a:srgbClr val="000000">
                      <a:alpha val="43137"/>
                    </a:srgbClr>
                  </a:outerShdw>
                </a:effectLst>
              </a:rPr>
              <a:t>Dès lors, </a:t>
            </a:r>
            <a:r>
              <a:rPr lang="fr-FR" b="1" dirty="0">
                <a:solidFill>
                  <a:srgbClr val="FF0000"/>
                </a:solidFill>
                <a:effectLst>
                  <a:outerShdw blurRad="38100" dist="38100" dir="2700000" algn="tl">
                    <a:srgbClr val="000000">
                      <a:alpha val="43137"/>
                    </a:srgbClr>
                  </a:outerShdw>
                </a:effectLst>
              </a:rPr>
              <a:t>entre les obligations résultant des clauses d'exclusivité consenties et la règle du libre choix de son médecin</a:t>
            </a:r>
            <a:r>
              <a:rPr lang="fr-FR" b="1" dirty="0">
                <a:solidFill>
                  <a:schemeClr val="tx1"/>
                </a:solidFill>
                <a:effectLst>
                  <a:outerShdw blurRad="38100" dist="38100" dir="2700000" algn="tl">
                    <a:srgbClr val="000000">
                      <a:alpha val="43137"/>
                    </a:srgbClr>
                  </a:outerShdw>
                </a:effectLst>
              </a:rPr>
              <a:t>, </a:t>
            </a:r>
            <a:r>
              <a:rPr lang="fr-FR" b="1" i="1" u="sng" dirty="0">
                <a:solidFill>
                  <a:srgbClr val="00B050"/>
                </a:solidFill>
                <a:effectLst>
                  <a:outerShdw blurRad="38100" dist="38100" dir="2700000" algn="tl">
                    <a:srgbClr val="000000">
                      <a:alpha val="43137"/>
                    </a:srgbClr>
                  </a:outerShdw>
                </a:effectLst>
              </a:rPr>
              <a:t>la préférence est évidemment donnée aux engagements contractuels. </a:t>
            </a:r>
          </a:p>
          <a:p>
            <a:r>
              <a:rPr lang="fr-FR" b="1" dirty="0">
                <a:solidFill>
                  <a:schemeClr val="tx1"/>
                </a:solidFill>
                <a:effectLst>
                  <a:outerShdw blurRad="38100" dist="38100" dir="2700000" algn="tl">
                    <a:srgbClr val="000000">
                      <a:alpha val="43137"/>
                    </a:srgbClr>
                  </a:outerShdw>
                </a:effectLst>
              </a:rPr>
              <a:t>Les cliniques </a:t>
            </a:r>
            <a:r>
              <a:rPr lang="fr-FR" b="1" dirty="0">
                <a:solidFill>
                  <a:srgbClr val="FF0000"/>
                </a:solidFill>
                <a:effectLst>
                  <a:outerShdw blurRad="38100" dist="38100" dir="2700000" algn="tl">
                    <a:srgbClr val="000000">
                      <a:alpha val="43137"/>
                    </a:srgbClr>
                  </a:outerShdw>
                </a:effectLst>
                <a:highlight>
                  <a:srgbClr val="FFFF00"/>
                </a:highlight>
              </a:rPr>
              <a:t>ne respectent donc pas le principe du libre choix</a:t>
            </a:r>
            <a:r>
              <a:rPr lang="fr-FR" b="1" dirty="0">
                <a:solidFill>
                  <a:schemeClr val="tx1"/>
                </a:solidFill>
                <a:effectLst>
                  <a:outerShdw blurRad="38100" dist="38100" dir="2700000" algn="tl">
                    <a:srgbClr val="000000">
                      <a:alpha val="43137"/>
                    </a:srgbClr>
                  </a:outerShdw>
                </a:effectLst>
              </a:rPr>
              <a:t>.</a:t>
            </a:r>
          </a:p>
          <a:p>
            <a:r>
              <a:rPr lang="fr-FR" b="1" dirty="0">
                <a:solidFill>
                  <a:srgbClr val="0070C0"/>
                </a:solidFill>
                <a:effectLst>
                  <a:outerShdw blurRad="38100" dist="38100" dir="2700000" algn="tl">
                    <a:srgbClr val="000000">
                      <a:alpha val="43137"/>
                    </a:srgbClr>
                  </a:outerShdw>
                </a:effectLst>
              </a:rPr>
              <a:t>Les justifications sont cohérentes : </a:t>
            </a:r>
          </a:p>
          <a:p>
            <a:pPr>
              <a:buClr>
                <a:srgbClr val="0070C0"/>
              </a:buClr>
              <a:buSzPct val="161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si le patient </a:t>
            </a:r>
            <a:r>
              <a:rPr lang="fr-FR" b="1" dirty="0">
                <a:solidFill>
                  <a:srgbClr val="C00000"/>
                </a:solidFill>
                <a:effectLst>
                  <a:outerShdw blurRad="38100" dist="38100" dir="2700000" algn="tl">
                    <a:srgbClr val="000000">
                      <a:alpha val="43137"/>
                    </a:srgbClr>
                  </a:outerShdw>
                </a:effectLst>
              </a:rPr>
              <a:t>souhaite intervenir d'autres médecins </a:t>
            </a:r>
            <a:r>
              <a:rPr lang="fr-FR" b="1" dirty="0">
                <a:solidFill>
                  <a:schemeClr val="tx1"/>
                </a:solidFill>
                <a:effectLst>
                  <a:outerShdw blurRad="38100" dist="38100" dir="2700000" algn="tl">
                    <a:srgbClr val="000000">
                      <a:alpha val="43137"/>
                    </a:srgbClr>
                  </a:outerShdw>
                </a:effectLst>
              </a:rPr>
              <a:t>que ceux proposés par l'établissement, </a:t>
            </a:r>
            <a:r>
              <a:rPr lang="fr-FR" b="1" dirty="0">
                <a:solidFill>
                  <a:srgbClr val="C00000"/>
                </a:solidFill>
                <a:effectLst>
                  <a:outerShdw blurRad="38100" dist="38100" dir="2700000" algn="tl">
                    <a:srgbClr val="000000">
                      <a:alpha val="43137"/>
                    </a:srgbClr>
                  </a:outerShdw>
                </a:effectLst>
              </a:rPr>
              <a:t>il lui suffit de changer de maison de santé</a:t>
            </a:r>
            <a:r>
              <a:rPr lang="fr-FR" b="1" dirty="0">
                <a:solidFill>
                  <a:schemeClr val="tx1"/>
                </a:solidFill>
                <a:effectLst>
                  <a:outerShdw blurRad="38100" dist="38100" dir="2700000" algn="tl">
                    <a:srgbClr val="000000">
                      <a:alpha val="43137"/>
                    </a:srgbClr>
                  </a:outerShdw>
                </a:effectLst>
              </a:rPr>
              <a:t>. </a:t>
            </a:r>
          </a:p>
          <a:p>
            <a:pPr>
              <a:buClr>
                <a:srgbClr val="0070C0"/>
              </a:buClr>
              <a:buSzPct val="161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Aussi, </a:t>
            </a:r>
            <a:r>
              <a:rPr lang="fr-FR" b="1" dirty="0">
                <a:solidFill>
                  <a:schemeClr val="tx1"/>
                </a:solidFill>
                <a:effectLst>
                  <a:outerShdw blurRad="38100" dist="38100" dir="2700000" algn="tl">
                    <a:srgbClr val="000000">
                      <a:alpha val="43137"/>
                    </a:srgbClr>
                  </a:outerShdw>
                </a:effectLst>
                <a:highlight>
                  <a:srgbClr val="FFFF00"/>
                </a:highlight>
              </a:rPr>
              <a:t>indirectement</a:t>
            </a:r>
            <a:r>
              <a:rPr lang="fr-FR" b="1" dirty="0">
                <a:solidFill>
                  <a:schemeClr val="tx1"/>
                </a:solidFill>
                <a:effectLst>
                  <a:outerShdw blurRad="38100" dist="38100" dir="2700000" algn="tl">
                    <a:srgbClr val="000000">
                      <a:alpha val="43137"/>
                    </a:srgbClr>
                  </a:outerShdw>
                </a:effectLst>
              </a:rPr>
              <a:t>, le principe du libre choix est respecté.</a:t>
            </a:r>
          </a:p>
          <a:p>
            <a:r>
              <a:rPr lang="fr-FR" b="1" dirty="0">
                <a:solidFill>
                  <a:schemeClr val="tx1"/>
                </a:solidFill>
                <a:effectLst>
                  <a:outerShdw blurRad="38100" dist="38100" dir="2700000" algn="tl">
                    <a:srgbClr val="000000">
                      <a:alpha val="43137"/>
                    </a:srgbClr>
                  </a:outerShdw>
                </a:effectLst>
              </a:rPr>
              <a:t>Toutefois, </a:t>
            </a:r>
            <a:r>
              <a:rPr lang="fr-FR" b="1" dirty="0">
                <a:solidFill>
                  <a:srgbClr val="C00000"/>
                </a:solidFill>
                <a:effectLst>
                  <a:outerShdw blurRad="38100" dist="38100" dir="2700000" algn="tl">
                    <a:srgbClr val="000000">
                      <a:alpha val="43137"/>
                    </a:srgbClr>
                  </a:outerShdw>
                </a:effectLst>
                <a:highlight>
                  <a:srgbClr val="FFFF00"/>
                </a:highlight>
              </a:rPr>
              <a:t>cette liberté s'avère une liberté relative</a:t>
            </a:r>
            <a:r>
              <a:rPr lang="fr-FR" b="1" dirty="0">
                <a:solidFill>
                  <a:schemeClr val="tx1"/>
                </a:solidFill>
                <a:effectLst>
                  <a:outerShdw blurRad="38100" dist="38100" dir="2700000" algn="tl">
                    <a:srgbClr val="000000">
                      <a:alpha val="43137"/>
                    </a:srgbClr>
                  </a:outerShdw>
                </a:effectLst>
              </a:rPr>
              <a:t>, son exercice peut être limité, </a:t>
            </a:r>
            <a:r>
              <a:rPr lang="fr-FR" b="1" dirty="0">
                <a:solidFill>
                  <a:srgbClr val="C00000"/>
                </a:solidFill>
                <a:effectLst>
                  <a:outerShdw blurRad="38100" dist="38100" dir="2700000" algn="tl">
                    <a:srgbClr val="000000">
                      <a:alpha val="43137"/>
                    </a:srgbClr>
                  </a:outerShdw>
                </a:effectLst>
              </a:rPr>
              <a:t>par de nombreuses circonstances</a:t>
            </a:r>
            <a:r>
              <a:rPr lang="fr-FR" b="1" dirty="0">
                <a:solidFill>
                  <a:schemeClr val="tx1"/>
                </a:solidFill>
                <a:effectLst>
                  <a:outerShdw blurRad="38100" dist="38100" dir="2700000" algn="tl">
                    <a:srgbClr val="000000">
                      <a:alpha val="43137"/>
                    </a:srgbClr>
                  </a:outerShdw>
                </a:effectLst>
              </a:rPr>
              <a:t>, telle </a:t>
            </a:r>
            <a:r>
              <a:rPr lang="fr-FR" b="1" dirty="0">
                <a:solidFill>
                  <a:srgbClr val="FF0000"/>
                </a:solidFill>
                <a:effectLst>
                  <a:outerShdw blurRad="38100" dist="38100" dir="2700000" algn="tl">
                    <a:srgbClr val="000000">
                      <a:alpha val="43137"/>
                    </a:srgbClr>
                  </a:outerShdw>
                </a:effectLst>
                <a:highlight>
                  <a:srgbClr val="FFFF00"/>
                </a:highlight>
              </a:rPr>
              <a:t>que l'urgence qui fait de cette liberté un principe de valeur inférieure</a:t>
            </a:r>
            <a:r>
              <a:rPr lang="fr-FR" b="1" dirty="0">
                <a:solidFill>
                  <a:srgbClr val="FF0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420338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BFD9A4-994C-4AA2-9067-6CD439D1242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7540F72-C57C-421B-96A2-9955CB198E39}"/>
              </a:ext>
            </a:extLst>
          </p:cNvPr>
          <p:cNvSpPr>
            <a:spLocks noGrp="1"/>
          </p:cNvSpPr>
          <p:nvPr>
            <p:ph idx="1"/>
          </p:nvPr>
        </p:nvSpPr>
        <p:spPr/>
        <p:txBody>
          <a:bodyPr/>
          <a:lstStyle/>
          <a:p>
            <a:r>
              <a:rPr lang="fr-FR" b="1" dirty="0">
                <a:solidFill>
                  <a:schemeClr val="tx1"/>
                </a:solidFill>
                <a:effectLst>
                  <a:outerShdw blurRad="38100" dist="38100" dir="2700000" algn="tl">
                    <a:srgbClr val="000000">
                      <a:alpha val="43137"/>
                    </a:srgbClr>
                  </a:outerShdw>
                </a:effectLst>
              </a:rPr>
              <a:t>A cet égard, </a:t>
            </a:r>
          </a:p>
          <a:p>
            <a:pPr algn="just"/>
            <a:r>
              <a:rPr lang="fr-FR" b="1" dirty="0">
                <a:solidFill>
                  <a:schemeClr val="tx1"/>
                </a:solidFill>
                <a:effectLst>
                  <a:outerShdw blurRad="38100" dist="38100" dir="2700000" algn="tl">
                    <a:srgbClr val="000000">
                      <a:alpha val="43137"/>
                    </a:srgbClr>
                  </a:outerShdw>
                </a:effectLst>
              </a:rPr>
              <a:t>partant que </a:t>
            </a:r>
            <a:r>
              <a:rPr lang="fr-FR" b="1" dirty="0">
                <a:solidFill>
                  <a:schemeClr val="tx1"/>
                </a:solidFill>
                <a:effectLst>
                  <a:outerShdw blurRad="38100" dist="38100" dir="2700000" algn="tl">
                    <a:srgbClr val="000000">
                      <a:alpha val="43137"/>
                    </a:srgbClr>
                  </a:outerShdw>
                </a:effectLst>
                <a:highlight>
                  <a:srgbClr val="FFFF00"/>
                </a:highlight>
              </a:rPr>
              <a:t>toute action en responsabilité doit avoir pour fondement un préjudice, </a:t>
            </a:r>
          </a:p>
          <a:p>
            <a:pPr algn="just"/>
            <a:r>
              <a:rPr lang="fr-FR" b="1" dirty="0">
                <a:solidFill>
                  <a:srgbClr val="FF0000"/>
                </a:solidFill>
                <a:effectLst>
                  <a:outerShdw blurRad="38100" dist="38100" dir="2700000" algn="tl">
                    <a:srgbClr val="000000">
                      <a:alpha val="43137"/>
                    </a:srgbClr>
                  </a:outerShdw>
                </a:effectLst>
                <a:highlight>
                  <a:srgbClr val="FFFF00"/>
                </a:highlight>
              </a:rPr>
              <a:t>quelle sera le préjudice en cas de non respect du principe de libre choix ? </a:t>
            </a:r>
            <a:r>
              <a:rPr lang="fr-FR" b="1" dirty="0">
                <a:solidFill>
                  <a:schemeClr val="tx1"/>
                </a:solidFill>
                <a:effectLst>
                  <a:outerShdw blurRad="38100" dist="38100" dir="2700000" algn="tl">
                    <a:srgbClr val="000000">
                      <a:alpha val="43137"/>
                    </a:srgbClr>
                  </a:outerShdw>
                </a:effectLst>
              </a:rPr>
              <a:t>On pourra déduire, que </a:t>
            </a:r>
            <a:r>
              <a:rPr lang="fr-FR" b="1" dirty="0">
                <a:solidFill>
                  <a:srgbClr val="002060"/>
                </a:solidFill>
                <a:effectLst>
                  <a:outerShdw blurRad="38100" dist="38100" dir="2700000" algn="tl">
                    <a:srgbClr val="000000">
                      <a:alpha val="43137"/>
                    </a:srgbClr>
                  </a:outerShdw>
                </a:effectLst>
              </a:rPr>
              <a:t>ledit préjudice peut résider dans la différence d' honoraires entre le médecin de la clinique et le médecin extérieur</a:t>
            </a:r>
            <a:r>
              <a:rPr lang="fr-FR" b="1" dirty="0">
                <a:solidFill>
                  <a:schemeClr val="tx1"/>
                </a:solidFill>
                <a:effectLst>
                  <a:outerShdw blurRad="38100" dist="38100" dir="2700000" algn="tl">
                    <a:srgbClr val="000000">
                      <a:alpha val="43137"/>
                    </a:srgbClr>
                  </a:outerShdw>
                </a:effectLst>
              </a:rPr>
              <a:t>, ou bien </a:t>
            </a:r>
            <a:r>
              <a:rPr lang="fr-FR" b="1" dirty="0">
                <a:solidFill>
                  <a:srgbClr val="002060"/>
                </a:solidFill>
                <a:effectLst>
                  <a:outerShdw blurRad="38100" dist="38100" dir="2700000" algn="tl">
                    <a:srgbClr val="000000">
                      <a:alpha val="43137"/>
                    </a:srgbClr>
                  </a:outerShdw>
                </a:effectLst>
              </a:rPr>
              <a:t>les frais de déplacement dans une autre clinique</a:t>
            </a:r>
            <a:r>
              <a:rPr lang="fr-FR" b="1" dirty="0">
                <a:solidFill>
                  <a:schemeClr val="tx1"/>
                </a:solidFill>
                <a:effectLst>
                  <a:outerShdw blurRad="38100" dist="38100" dir="2700000" algn="tl">
                    <a:srgbClr val="000000">
                      <a:alpha val="43137"/>
                    </a:srgbClr>
                  </a:outerShdw>
                </a:effectLst>
              </a:rPr>
              <a:t>, si </a:t>
            </a:r>
            <a:r>
              <a:rPr lang="fr-FR" b="1" dirty="0">
                <a:solidFill>
                  <a:srgbClr val="C00000"/>
                </a:solidFill>
                <a:effectLst>
                  <a:outerShdw blurRad="38100" dist="38100" dir="2700000" algn="tl">
                    <a:srgbClr val="000000">
                      <a:alpha val="43137"/>
                    </a:srgbClr>
                  </a:outerShdw>
                </a:effectLst>
                <a:highlight>
                  <a:srgbClr val="FFFF00"/>
                </a:highlight>
              </a:rPr>
              <a:t>le premier établissement s'est opposé à ce qu'un praticien extérieur intervienne</a:t>
            </a:r>
            <a:r>
              <a:rPr lang="fr-FR" b="1" dirty="0">
                <a:solidFill>
                  <a:schemeClr val="tx1"/>
                </a:solidFill>
                <a:effectLst>
                  <a:outerShdw blurRad="38100" dist="38100" dir="2700000" algn="tl">
                    <a:srgbClr val="000000">
                      <a:alpha val="43137"/>
                    </a:srgbClr>
                  </a:outerShdw>
                </a:effectLst>
              </a:rPr>
              <a:t>.</a:t>
            </a:r>
          </a:p>
          <a:p>
            <a:endParaRPr lang="fr-FR" dirty="0"/>
          </a:p>
        </p:txBody>
      </p:sp>
    </p:spTree>
    <p:extLst>
      <p:ext uri="{BB962C8B-B14F-4D97-AF65-F5344CB8AC3E}">
        <p14:creationId xmlns:p14="http://schemas.microsoft.com/office/powerpoint/2010/main" val="12848919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81A39-4425-49F5-9928-1059E846C508}"/>
              </a:ext>
            </a:extLst>
          </p:cNvPr>
          <p:cNvSpPr>
            <a:spLocks noGrp="1"/>
          </p:cNvSpPr>
          <p:nvPr>
            <p:ph type="title"/>
          </p:nvPr>
        </p:nvSpPr>
        <p:spPr>
          <a:xfrm>
            <a:off x="677334" y="609600"/>
            <a:ext cx="8596668" cy="769034"/>
          </a:xfrm>
        </p:spPr>
        <p:txBody>
          <a:bodyPr>
            <a:noAutofit/>
          </a:bodyPr>
          <a:lstStyle/>
          <a:p>
            <a:r>
              <a:rPr lang="fr-FR" sz="3600" b="1" dirty="0">
                <a:solidFill>
                  <a:srgbClr val="002060"/>
                </a:solidFill>
                <a:effectLst>
                  <a:outerShdw blurRad="38100" dist="38100" dir="2700000" algn="tl">
                    <a:srgbClr val="000000">
                      <a:alpha val="43137"/>
                    </a:srgbClr>
                  </a:outerShdw>
                </a:effectLst>
              </a:rPr>
              <a:t>Section 2 : le droit au consentement</a:t>
            </a:r>
          </a:p>
        </p:txBody>
      </p:sp>
      <p:sp>
        <p:nvSpPr>
          <p:cNvPr id="3" name="Espace réservé du contenu 2">
            <a:extLst>
              <a:ext uri="{FF2B5EF4-FFF2-40B4-BE49-F238E27FC236}">
                <a16:creationId xmlns:a16="http://schemas.microsoft.com/office/drawing/2014/main" id="{7AB8368A-EB1C-4DB2-BC50-E7AC92B8BD82}"/>
              </a:ext>
            </a:extLst>
          </p:cNvPr>
          <p:cNvSpPr>
            <a:spLocks noGrp="1"/>
          </p:cNvSpPr>
          <p:nvPr>
            <p:ph idx="1"/>
          </p:nvPr>
        </p:nvSpPr>
        <p:spPr>
          <a:xfrm>
            <a:off x="677334" y="1378635"/>
            <a:ext cx="8596668" cy="4662728"/>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Le principe </a:t>
            </a:r>
            <a:r>
              <a:rPr lang="fr-FR" b="1" dirty="0">
                <a:solidFill>
                  <a:schemeClr val="tx1"/>
                </a:solidFill>
                <a:effectLst>
                  <a:outerShdw blurRad="38100" dist="38100" dir="2700000" algn="tl">
                    <a:srgbClr val="000000">
                      <a:alpha val="43137"/>
                    </a:srgbClr>
                  </a:outerShdw>
                </a:effectLst>
                <a:highlight>
                  <a:srgbClr val="FFFF00"/>
                </a:highlight>
              </a:rPr>
              <a:t>du consentement est fondamental </a:t>
            </a:r>
            <a:r>
              <a:rPr lang="fr-FR" b="1" dirty="0">
                <a:solidFill>
                  <a:schemeClr val="tx1"/>
                </a:solidFill>
                <a:effectLst>
                  <a:outerShdw blurRad="38100" dist="38100" dir="2700000" algn="tl">
                    <a:srgbClr val="000000">
                      <a:alpha val="43137"/>
                    </a:srgbClr>
                  </a:outerShdw>
                </a:effectLst>
              </a:rPr>
              <a:t>en </a:t>
            </a:r>
            <a:r>
              <a:rPr lang="fr-FR" b="1" dirty="0">
                <a:solidFill>
                  <a:schemeClr val="tx1"/>
                </a:solidFill>
                <a:effectLst>
                  <a:outerShdw blurRad="38100" dist="38100" dir="2700000" algn="tl">
                    <a:srgbClr val="000000">
                      <a:alpha val="43137"/>
                    </a:srgbClr>
                  </a:outerShdw>
                </a:effectLst>
                <a:highlight>
                  <a:srgbClr val="FFFF00"/>
                </a:highlight>
              </a:rPr>
              <a:t>droit médical et hospitalier. </a:t>
            </a:r>
          </a:p>
          <a:p>
            <a:pPr algn="just"/>
            <a:r>
              <a:rPr lang="fr-FR" b="1" dirty="0">
                <a:solidFill>
                  <a:schemeClr val="tx1"/>
                </a:solidFill>
                <a:effectLst>
                  <a:outerShdw blurRad="38100" dist="38100" dir="2700000" algn="tl">
                    <a:srgbClr val="000000">
                      <a:alpha val="43137"/>
                    </a:srgbClr>
                  </a:outerShdw>
                </a:effectLst>
              </a:rPr>
              <a:t>Selon </a:t>
            </a:r>
            <a:r>
              <a:rPr lang="fr-FR" b="1" dirty="0">
                <a:solidFill>
                  <a:srgbClr val="00B050"/>
                </a:solidFill>
                <a:effectLst>
                  <a:outerShdw blurRad="38100" dist="38100" dir="2700000" algn="tl">
                    <a:srgbClr val="000000">
                      <a:alpha val="43137"/>
                    </a:srgbClr>
                  </a:outerShdw>
                </a:effectLst>
              </a:rPr>
              <a:t>le dictionnaire Robert</a:t>
            </a:r>
            <a:r>
              <a:rPr lang="fr-FR" b="1" dirty="0">
                <a:solidFill>
                  <a:schemeClr val="tx1"/>
                </a:solidFill>
                <a:effectLst>
                  <a:outerShdw blurRad="38100" dist="38100" dir="2700000" algn="tl">
                    <a:srgbClr val="000000">
                      <a:alpha val="43137"/>
                    </a:srgbClr>
                  </a:outerShdw>
                </a:effectLst>
              </a:rPr>
              <a:t>, consentir signifie </a:t>
            </a:r>
            <a:r>
              <a:rPr lang="fr-FR" b="1" dirty="0">
                <a:solidFill>
                  <a:schemeClr val="tx1"/>
                </a:solidFill>
                <a:effectLst>
                  <a:outerShdw blurRad="38100" dist="38100" dir="2700000" algn="tl">
                    <a:srgbClr val="000000">
                      <a:alpha val="43137"/>
                    </a:srgbClr>
                  </a:outerShdw>
                </a:effectLst>
                <a:highlight>
                  <a:srgbClr val="FF0000"/>
                </a:highlight>
              </a:rPr>
              <a:t>« accepter qu'une chose se fasse, ne pas l'empêcher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Transposé en </a:t>
            </a:r>
            <a:r>
              <a:rPr lang="fr-FR" b="1" dirty="0">
                <a:solidFill>
                  <a:schemeClr val="accent4"/>
                </a:solidFill>
                <a:effectLst>
                  <a:outerShdw blurRad="38100" dist="38100" dir="2700000" algn="tl">
                    <a:srgbClr val="000000">
                      <a:alpha val="43137"/>
                    </a:srgbClr>
                  </a:outerShdw>
                </a:effectLst>
              </a:rPr>
              <a:t>droit médical, </a:t>
            </a:r>
            <a:r>
              <a:rPr lang="fr-FR" b="1" dirty="0">
                <a:solidFill>
                  <a:schemeClr val="tx1"/>
                </a:solidFill>
                <a:effectLst>
                  <a:outerShdw blurRad="38100" dist="38100" dir="2700000" algn="tl">
                    <a:srgbClr val="000000">
                      <a:alpha val="43137"/>
                    </a:srgbClr>
                  </a:outerShdw>
                </a:effectLst>
              </a:rPr>
              <a:t>cela désigne, </a:t>
            </a:r>
            <a:r>
              <a:rPr lang="fr-FR" b="1" dirty="0">
                <a:solidFill>
                  <a:srgbClr val="002060"/>
                </a:solidFill>
                <a:effectLst>
                  <a:outerShdw blurRad="38100" dist="38100" dir="2700000" algn="tl">
                    <a:srgbClr val="000000">
                      <a:alpha val="43137"/>
                    </a:srgbClr>
                  </a:outerShdw>
                </a:effectLst>
              </a:rPr>
              <a:t>que l'individu doit non seulement consentir aux services d'un médecin mais aussi consentir aux thérapeutiques.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La déclaration de l'OMS sur la promotion des droits des patients en Europe adoptée le 28-30 avril 1994 à Amsterdam affirme qu' : </a:t>
            </a:r>
            <a:r>
              <a:rPr lang="fr-FR" b="1" dirty="0">
                <a:solidFill>
                  <a:schemeClr val="accent4"/>
                </a:solidFill>
                <a:effectLst>
                  <a:outerShdw blurRad="38100" dist="38100" dir="2700000" algn="tl">
                    <a:srgbClr val="000000">
                      <a:alpha val="43137"/>
                    </a:srgbClr>
                  </a:outerShdw>
                </a:effectLst>
              </a:rPr>
              <a:t>« aucun acte médical ne peut être pratiqué sans le consentement éclairé, préalable du patient </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Dans la présente section, il sera opportun de connaître </a:t>
            </a:r>
            <a:r>
              <a:rPr lang="fr-FR" b="1" dirty="0">
                <a:solidFill>
                  <a:srgbClr val="066098"/>
                </a:solidFill>
                <a:effectLst>
                  <a:outerShdw blurRad="38100" dist="38100" dir="2700000" algn="tl">
                    <a:srgbClr val="000000">
                      <a:alpha val="43137"/>
                    </a:srgbClr>
                  </a:outerShdw>
                </a:effectLst>
              </a:rPr>
              <a:t>les spécificités du principe du consentement aux actes médicaux </a:t>
            </a:r>
            <a:r>
              <a:rPr lang="fr-FR" b="1" dirty="0">
                <a:solidFill>
                  <a:schemeClr val="tx1"/>
                </a:solidFill>
                <a:effectLst>
                  <a:outerShdw blurRad="38100" dist="38100" dir="2700000" algn="tl">
                    <a:srgbClr val="000000">
                      <a:alpha val="43137"/>
                    </a:srgbClr>
                  </a:outerShdw>
                </a:effectLst>
              </a:rPr>
              <a:t>(sous-section1), avant de passer aux </a:t>
            </a:r>
            <a:r>
              <a:rPr lang="fr-FR" b="1" dirty="0">
                <a:solidFill>
                  <a:srgbClr val="066098"/>
                </a:solidFill>
                <a:effectLst>
                  <a:outerShdw blurRad="38100" dist="38100" dir="2700000" algn="tl">
                    <a:srgbClr val="000000">
                      <a:alpha val="43137"/>
                    </a:srgbClr>
                  </a:outerShdw>
                </a:effectLst>
              </a:rPr>
              <a:t>exceptions possibles audit principe </a:t>
            </a:r>
            <a:r>
              <a:rPr lang="fr-FR" b="1" dirty="0">
                <a:solidFill>
                  <a:schemeClr val="tx1"/>
                </a:solidFill>
                <a:effectLst>
                  <a:outerShdw blurRad="38100" dist="38100" dir="2700000" algn="tl">
                    <a:srgbClr val="000000">
                      <a:alpha val="43137"/>
                    </a:srgbClr>
                  </a:outerShdw>
                </a:effectLst>
              </a:rPr>
              <a:t>(sous-section 2).</a:t>
            </a:r>
          </a:p>
        </p:txBody>
      </p:sp>
    </p:spTree>
    <p:extLst>
      <p:ext uri="{BB962C8B-B14F-4D97-AF65-F5344CB8AC3E}">
        <p14:creationId xmlns:p14="http://schemas.microsoft.com/office/powerpoint/2010/main" val="6014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E776C4-2EC9-4C82-818E-76F42B114B5A}"/>
              </a:ext>
            </a:extLst>
          </p:cNvPr>
          <p:cNvSpPr>
            <a:spLocks noGrp="1"/>
          </p:cNvSpPr>
          <p:nvPr>
            <p:ph type="title"/>
          </p:nvPr>
        </p:nvSpPr>
        <p:spPr>
          <a:xfrm>
            <a:off x="677334" y="609600"/>
            <a:ext cx="8596668" cy="152400"/>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4204105B-0637-4E8C-A6D5-0410E1A12492}"/>
              </a:ext>
            </a:extLst>
          </p:cNvPr>
          <p:cNvSpPr>
            <a:spLocks noGrp="1"/>
          </p:cNvSpPr>
          <p:nvPr>
            <p:ph idx="1"/>
          </p:nvPr>
        </p:nvSpPr>
        <p:spPr>
          <a:xfrm>
            <a:off x="1295401" y="1094509"/>
            <a:ext cx="9601196" cy="5763491"/>
          </a:xfrm>
        </p:spPr>
        <p:txBody>
          <a:bodyPr>
            <a:normAutofit/>
          </a:bodyPr>
          <a:lstStyle/>
          <a:p>
            <a:r>
              <a:rPr lang="fr-FR" b="1" dirty="0">
                <a:solidFill>
                  <a:srgbClr val="C00000"/>
                </a:solidFill>
                <a:effectLst>
                  <a:outerShdw blurRad="38100" dist="38100" dir="2700000" algn="tl">
                    <a:srgbClr val="000000">
                      <a:alpha val="43137"/>
                    </a:srgbClr>
                  </a:outerShdw>
                </a:effectLst>
                <a:highlight>
                  <a:srgbClr val="FFFF00"/>
                </a:highlight>
              </a:rPr>
              <a:t>Toutefois, la définition du patient est, désormais, un peu complexe.</a:t>
            </a:r>
          </a:p>
          <a:p>
            <a:r>
              <a:rPr lang="fr-FR" dirty="0">
                <a:solidFill>
                  <a:srgbClr val="002060"/>
                </a:solidFill>
              </a:rPr>
              <a:t> </a:t>
            </a:r>
            <a:r>
              <a:rPr lang="fr-FR" b="1" u="sng" dirty="0">
                <a:solidFill>
                  <a:srgbClr val="002060"/>
                </a:solidFill>
                <a:effectLst>
                  <a:outerShdw blurRad="38100" dist="38100" dir="2700000" algn="tl">
                    <a:srgbClr val="000000">
                      <a:alpha val="43137"/>
                    </a:srgbClr>
                  </a:outerShdw>
                </a:effectLst>
              </a:rPr>
              <a:t>Doit-on le considérer comme une personne malade ? </a:t>
            </a:r>
          </a:p>
          <a:p>
            <a:pP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La définition du patient diffère de celle du malade</a:t>
            </a:r>
          </a:p>
          <a:p>
            <a:pP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Elle a l'avantage de ne pas enfermer la personne qui est face au médecin dans une maladie qu'il n'a pas.</a:t>
            </a:r>
          </a:p>
          <a:p>
            <a:pP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Il implique pourtant, une soumission tacite à celui dont il vient demander service. </a:t>
            </a:r>
          </a:p>
          <a:p>
            <a:pP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Le patient est celui qui souffre et qui supporte. </a:t>
            </a:r>
          </a:p>
          <a:p>
            <a:r>
              <a:rPr lang="fr-FR" b="1" dirty="0">
                <a:solidFill>
                  <a:srgbClr val="002060"/>
                </a:solidFill>
                <a:effectLst>
                  <a:outerShdw blurRad="38100" dist="38100" dir="2700000" algn="tl">
                    <a:srgbClr val="000000">
                      <a:alpha val="43137"/>
                    </a:srgbClr>
                  </a:outerShdw>
                </a:effectLst>
              </a:rPr>
              <a:t>Le dictionnaire Larousse le définit comme</a:t>
            </a:r>
            <a:r>
              <a:rPr lang="fr-FR" dirty="0"/>
              <a:t>: </a:t>
            </a:r>
            <a:r>
              <a:rPr lang="fr-FR" b="1" u="sng" dirty="0">
                <a:solidFill>
                  <a:srgbClr val="C00000"/>
                </a:solidFill>
                <a:effectLst>
                  <a:outerShdw blurRad="38100" dist="38100" dir="2700000" algn="tl">
                    <a:srgbClr val="000000">
                      <a:alpha val="43137"/>
                    </a:srgbClr>
                  </a:outerShdw>
                </a:effectLst>
              </a:rPr>
              <a:t>« une personne qui a ou manifeste de la </a:t>
            </a:r>
          </a:p>
          <a:p>
            <a:r>
              <a:rPr lang="fr-FR" b="1" u="sng" dirty="0">
                <a:solidFill>
                  <a:srgbClr val="C00000"/>
                </a:solidFill>
                <a:effectLst>
                  <a:outerShdw blurRad="38100" dist="38100" dir="2700000" algn="tl">
                    <a:srgbClr val="000000">
                      <a:alpha val="43137"/>
                    </a:srgbClr>
                  </a:outerShdw>
                </a:effectLst>
              </a:rPr>
              <a:t>patience, personne qui </a:t>
            </a:r>
            <a:r>
              <a:rPr lang="fr-FR" b="1" u="sng" dirty="0">
                <a:solidFill>
                  <a:srgbClr val="C00000"/>
                </a:solidFill>
                <a:effectLst>
                  <a:outerShdw blurRad="38100" dist="38100" dir="2700000" algn="tl">
                    <a:srgbClr val="000000">
                      <a:alpha val="43137"/>
                    </a:srgbClr>
                  </a:outerShdw>
                </a:effectLst>
                <a:highlight>
                  <a:srgbClr val="FFFF00"/>
                </a:highlight>
              </a:rPr>
              <a:t>subit des soins médicaux, une opération chirurgicale</a:t>
            </a:r>
            <a:r>
              <a:rPr lang="fr-FR" b="1" u="sng" dirty="0">
                <a:solidFill>
                  <a:srgbClr val="C00000"/>
                </a:solidFill>
                <a:effectLst>
                  <a:outerShdw blurRad="38100" dist="38100" dir="2700000" algn="tl">
                    <a:srgbClr val="000000">
                      <a:alpha val="43137"/>
                    </a:srgbClr>
                  </a:outerShdw>
                </a:effectLst>
              </a:rPr>
              <a:t>, etc.... »</a:t>
            </a:r>
          </a:p>
          <a:p>
            <a:pPr>
              <a:buClr>
                <a:srgbClr val="002060"/>
              </a:buClr>
              <a:buSzPct val="116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L'existence de définitions </a:t>
            </a:r>
            <a:r>
              <a:rPr lang="fr-FR" u="sng" dirty="0">
                <a:solidFill>
                  <a:srgbClr val="C00000"/>
                </a:solidFill>
                <a:effectLst>
                  <a:outerShdw blurRad="38100" dist="38100" dir="2700000" algn="tl">
                    <a:srgbClr val="000000">
                      <a:alpha val="43137"/>
                    </a:srgbClr>
                  </a:outerShdw>
                </a:effectLst>
              </a:rPr>
              <a:t>contradictoires pour le patient </a:t>
            </a:r>
            <a:r>
              <a:rPr lang="fr-FR" u="sng" dirty="0">
                <a:solidFill>
                  <a:schemeClr val="tx1"/>
                </a:solidFill>
                <a:effectLst>
                  <a:outerShdw blurRad="38100" dist="38100" dir="2700000" algn="tl">
                    <a:srgbClr val="000000">
                      <a:alpha val="43137"/>
                    </a:srgbClr>
                  </a:outerShdw>
                </a:effectLst>
                <a:highlight>
                  <a:srgbClr val="FFFF00"/>
                </a:highlight>
              </a:rPr>
              <a:t>présente une menace </a:t>
            </a:r>
            <a:r>
              <a:rPr lang="fr-FR" dirty="0">
                <a:solidFill>
                  <a:schemeClr val="tx1"/>
                </a:solidFill>
                <a:highlight>
                  <a:srgbClr val="FFFF00"/>
                </a:highlight>
              </a:rPr>
              <a:t>pour la découverte de son statut, </a:t>
            </a:r>
          </a:p>
          <a:p>
            <a:pPr>
              <a:buClr>
                <a:srgbClr val="002060"/>
              </a:buClr>
              <a:buSzPct val="116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sans la possibilité de qualifier la catégorie de personnes visées par ledit statut, ce dernier s'avère inutile ou superflu.</a:t>
            </a:r>
          </a:p>
        </p:txBody>
      </p:sp>
    </p:spTree>
    <p:extLst>
      <p:ext uri="{BB962C8B-B14F-4D97-AF65-F5344CB8AC3E}">
        <p14:creationId xmlns:p14="http://schemas.microsoft.com/office/powerpoint/2010/main" val="24983901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70673-7B06-4EA6-B221-C72AA97BE6F3}"/>
              </a:ext>
            </a:extLst>
          </p:cNvPr>
          <p:cNvSpPr>
            <a:spLocks noGrp="1"/>
          </p:cNvSpPr>
          <p:nvPr>
            <p:ph type="title"/>
          </p:nvPr>
        </p:nvSpPr>
        <p:spPr>
          <a:xfrm>
            <a:off x="677334" y="609601"/>
            <a:ext cx="8596668" cy="670560"/>
          </a:xfrm>
        </p:spPr>
        <p:txBody>
          <a:bodyPr>
            <a:normAutofit/>
          </a:bodyPr>
          <a:lstStyle/>
          <a:p>
            <a:r>
              <a:rPr lang="fr-FR" sz="2400" b="1" dirty="0">
                <a:solidFill>
                  <a:srgbClr val="002060"/>
                </a:solidFill>
                <a:effectLst>
                  <a:outerShdw blurRad="38100" dist="38100" dir="2700000" algn="tl">
                    <a:srgbClr val="000000">
                      <a:alpha val="43137"/>
                    </a:srgbClr>
                  </a:outerShdw>
                </a:effectLst>
              </a:rPr>
              <a:t>Sous-Section1 : le consentement aux actes médicaux.</a:t>
            </a:r>
          </a:p>
        </p:txBody>
      </p:sp>
      <p:sp>
        <p:nvSpPr>
          <p:cNvPr id="3" name="Espace réservé du contenu 2">
            <a:extLst>
              <a:ext uri="{FF2B5EF4-FFF2-40B4-BE49-F238E27FC236}">
                <a16:creationId xmlns:a16="http://schemas.microsoft.com/office/drawing/2014/main" id="{F532CB98-8002-49DD-9238-738B24BDCF9D}"/>
              </a:ext>
            </a:extLst>
          </p:cNvPr>
          <p:cNvSpPr>
            <a:spLocks noGrp="1"/>
          </p:cNvSpPr>
          <p:nvPr>
            <p:ph idx="1"/>
          </p:nvPr>
        </p:nvSpPr>
        <p:spPr/>
        <p:txBody>
          <a:bodyPr>
            <a:normAutofit/>
          </a:bodyPr>
          <a:lstStyle/>
          <a:p>
            <a:pPr>
              <a:buClr>
                <a:schemeClr val="accent5">
                  <a:lumMod val="60000"/>
                  <a:lumOff val="40000"/>
                </a:schemeClr>
              </a:buClr>
              <a:buSzPct val="156000"/>
              <a:buFont typeface="Wingdings 3" panose="05040102010807070707" pitchFamily="18" charset="2"/>
              <a:buChar char="["/>
            </a:pPr>
            <a:r>
              <a:rPr lang="fr-FR" b="1" dirty="0">
                <a:solidFill>
                  <a:srgbClr val="FF0000"/>
                </a:solidFill>
                <a:effectLst>
                  <a:outerShdw blurRad="38100" dist="38100" dir="2700000" algn="tl">
                    <a:srgbClr val="000000">
                      <a:alpha val="43137"/>
                    </a:srgbClr>
                  </a:outerShdw>
                </a:effectLst>
                <a:highlight>
                  <a:srgbClr val="FFFF00"/>
                </a:highlight>
              </a:rPr>
              <a:t>Tout patient, adulte, compétent, a le droit de refuser ou de donner son consentement à une méthode diagnostique ou thérapeutique</a:t>
            </a:r>
            <a:r>
              <a:rPr lang="fr-FR" b="1" dirty="0">
                <a:solidFill>
                  <a:schemeClr val="tx1"/>
                </a:solidFill>
                <a:effectLst>
                  <a:outerShdw blurRad="38100" dist="38100" dir="2700000" algn="tl">
                    <a:srgbClr val="000000">
                      <a:alpha val="43137"/>
                    </a:srgbClr>
                  </a:outerShdw>
                </a:effectLst>
              </a:rPr>
              <a:t>. </a:t>
            </a:r>
          </a:p>
          <a:p>
            <a:pPr>
              <a:buClr>
                <a:schemeClr val="accent5">
                  <a:lumMod val="60000"/>
                  <a:lumOff val="40000"/>
                </a:schemeClr>
              </a:buClr>
              <a:buSzPct val="156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Il a </a:t>
            </a:r>
            <a:r>
              <a:rPr lang="fr-FR" b="1" dirty="0">
                <a:solidFill>
                  <a:schemeClr val="tx1"/>
                </a:solidFill>
                <a:effectLst>
                  <a:outerShdw blurRad="38100" dist="38100" dir="2700000" algn="tl">
                    <a:srgbClr val="000000">
                      <a:alpha val="43137"/>
                    </a:srgbClr>
                  </a:outerShdw>
                </a:effectLst>
                <a:highlight>
                  <a:srgbClr val="FFFF00"/>
                </a:highlight>
              </a:rPr>
              <a:t>droit à l'information nécessaire pour prendre ses décisions</a:t>
            </a:r>
            <a:r>
              <a:rPr lang="fr-FR" b="1" dirty="0">
                <a:solidFill>
                  <a:schemeClr val="tx1"/>
                </a:solidFill>
                <a:effectLst>
                  <a:outerShdw blurRad="38100" dist="38100" dir="2700000" algn="tl">
                    <a:srgbClr val="000000">
                      <a:alpha val="43137"/>
                    </a:srgbClr>
                  </a:outerShdw>
                </a:effectLst>
              </a:rPr>
              <a:t>. </a:t>
            </a:r>
          </a:p>
          <a:p>
            <a:pPr>
              <a:buClr>
                <a:schemeClr val="accent5">
                  <a:lumMod val="60000"/>
                  <a:lumOff val="40000"/>
                </a:schemeClr>
              </a:buClr>
              <a:buSzPct val="156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C'est pourquoi, </a:t>
            </a:r>
            <a:r>
              <a:rPr lang="fr-FR" b="1" dirty="0">
                <a:solidFill>
                  <a:srgbClr val="FF0000"/>
                </a:solidFill>
                <a:effectLst>
                  <a:outerShdw blurRad="38100" dist="38100" dir="2700000" algn="tl">
                    <a:srgbClr val="000000">
                      <a:alpha val="43137"/>
                    </a:srgbClr>
                  </a:outerShdw>
                </a:effectLst>
              </a:rPr>
              <a:t>le consentement, en tant qu'obligation juridique, repose sur un principe fondamental. </a:t>
            </a:r>
          </a:p>
          <a:p>
            <a:pPr>
              <a:buClr>
                <a:schemeClr val="accent5">
                  <a:lumMod val="60000"/>
                  <a:lumOff val="40000"/>
                </a:schemeClr>
              </a:buClr>
              <a:buSzPct val="156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Il s'agit </a:t>
            </a:r>
            <a:r>
              <a:rPr lang="fr-FR" b="1" dirty="0">
                <a:solidFill>
                  <a:srgbClr val="00B0F0"/>
                </a:solidFill>
                <a:effectLst>
                  <a:outerShdw blurRad="38100" dist="38100" dir="2700000" algn="tl">
                    <a:srgbClr val="000000">
                      <a:alpha val="43137"/>
                    </a:srgbClr>
                  </a:outerShdw>
                </a:effectLst>
              </a:rPr>
              <a:t>de l'intangibilité de l'intégrité corporelle</a:t>
            </a:r>
            <a:r>
              <a:rPr lang="fr-FR" b="1" dirty="0">
                <a:solidFill>
                  <a:schemeClr val="tx1"/>
                </a:solidFill>
                <a:effectLst>
                  <a:outerShdw blurRad="38100" dist="38100" dir="2700000" algn="tl">
                    <a:srgbClr val="000000">
                      <a:alpha val="43137"/>
                    </a:srgbClr>
                  </a:outerShdw>
                </a:effectLst>
              </a:rPr>
              <a:t>, premier attribut de la personne humaine.</a:t>
            </a:r>
          </a:p>
          <a:p>
            <a:r>
              <a:rPr lang="fr-FR" b="1" dirty="0">
                <a:solidFill>
                  <a:schemeClr val="tx1"/>
                </a:solidFill>
                <a:effectLst>
                  <a:outerShdw blurRad="38100" dist="38100" dir="2700000" algn="tl">
                    <a:srgbClr val="000000">
                      <a:alpha val="43137"/>
                    </a:srgbClr>
                  </a:outerShdw>
                </a:effectLst>
              </a:rPr>
              <a:t>Ainsi, </a:t>
            </a:r>
            <a:r>
              <a:rPr lang="fr-FR" b="1" dirty="0">
                <a:solidFill>
                  <a:schemeClr val="accent5">
                    <a:lumMod val="50000"/>
                  </a:schemeClr>
                </a:solidFill>
                <a:effectLst>
                  <a:outerShdw blurRad="38100" dist="38100" dir="2700000" algn="tl">
                    <a:srgbClr val="000000">
                      <a:alpha val="43137"/>
                    </a:srgbClr>
                  </a:outerShdw>
                </a:effectLst>
              </a:rPr>
              <a:t>quelles sont les conditions du recueil du consentement du patient à un acte médical ? Ce consentement est- il précédé d'une obligation d'information ?</a:t>
            </a:r>
          </a:p>
        </p:txBody>
      </p:sp>
    </p:spTree>
    <p:extLst>
      <p:ext uri="{BB962C8B-B14F-4D97-AF65-F5344CB8AC3E}">
        <p14:creationId xmlns:p14="http://schemas.microsoft.com/office/powerpoint/2010/main" val="6982455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2DB19-7278-48E7-B629-5502C0C9647A}"/>
              </a:ext>
            </a:extLst>
          </p:cNvPr>
          <p:cNvSpPr>
            <a:spLocks noGrp="1"/>
          </p:cNvSpPr>
          <p:nvPr>
            <p:ph type="title"/>
          </p:nvPr>
        </p:nvSpPr>
        <p:spPr>
          <a:xfrm>
            <a:off x="677334" y="609600"/>
            <a:ext cx="8596668" cy="726831"/>
          </a:xfrm>
        </p:spPr>
        <p:txBody>
          <a:bodyPr>
            <a:normAutofit/>
          </a:bodyPr>
          <a:lstStyle/>
          <a:p>
            <a:r>
              <a:rPr lang="fr-FR" sz="2400" b="1" dirty="0">
                <a:solidFill>
                  <a:srgbClr val="002060"/>
                </a:solidFill>
                <a:effectLst>
                  <a:outerShdw blurRad="38100" dist="38100" dir="2700000" algn="tl">
                    <a:srgbClr val="000000">
                      <a:alpha val="43137"/>
                    </a:srgbClr>
                  </a:outerShdw>
                </a:effectLst>
              </a:rPr>
              <a:t>Paragraphe1 : Les conditions du consentement.</a:t>
            </a:r>
          </a:p>
        </p:txBody>
      </p:sp>
      <p:sp>
        <p:nvSpPr>
          <p:cNvPr id="3" name="Espace réservé du contenu 2">
            <a:extLst>
              <a:ext uri="{FF2B5EF4-FFF2-40B4-BE49-F238E27FC236}">
                <a16:creationId xmlns:a16="http://schemas.microsoft.com/office/drawing/2014/main" id="{9AD8EF5F-E5E3-417A-B32B-0DEB8FE7AC1D}"/>
              </a:ext>
            </a:extLst>
          </p:cNvPr>
          <p:cNvSpPr>
            <a:spLocks noGrp="1"/>
          </p:cNvSpPr>
          <p:nvPr>
            <p:ph idx="1"/>
          </p:nvPr>
        </p:nvSpPr>
        <p:spPr>
          <a:xfrm>
            <a:off x="677334" y="1167618"/>
            <a:ext cx="8596668" cy="5430129"/>
          </a:xfrm>
        </p:spPr>
        <p:txBody>
          <a:bodyPr>
            <a:normAutofit/>
          </a:bodyPr>
          <a:lstStyle/>
          <a:p>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chemeClr val="tx1"/>
                </a:solidFill>
                <a:effectLst>
                  <a:outerShdw blurRad="38100" dist="38100" dir="2700000" algn="tl">
                    <a:srgbClr val="000000">
                      <a:alpha val="43137"/>
                    </a:srgbClr>
                  </a:outerShdw>
                </a:effectLst>
                <a:highlight>
                  <a:srgbClr val="FF0000"/>
                </a:highlight>
              </a:rPr>
              <a:t>aroc</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FF0000"/>
                </a:solidFill>
                <a:effectLst>
                  <a:outerShdw blurRad="38100" dist="38100" dir="2700000" algn="tl">
                    <a:srgbClr val="000000">
                      <a:alpha val="43137"/>
                    </a:srgbClr>
                  </a:outerShdw>
                </a:effectLst>
                <a:highlight>
                  <a:srgbClr val="FFFF00"/>
                </a:highlight>
              </a:rPr>
              <a:t>le consentement ne figure dans aucune loi, exception faites des textes relatifs à la transfusion sanguine</a:t>
            </a:r>
            <a:r>
              <a:rPr lang="fr-FR" b="1" dirty="0">
                <a:solidFill>
                  <a:schemeClr val="tx1"/>
                </a:solidFill>
                <a:effectLst>
                  <a:outerShdw blurRad="38100" dist="38100" dir="2700000" algn="tl">
                    <a:srgbClr val="000000">
                      <a:alpha val="43137"/>
                    </a:srgbClr>
                  </a:outerShdw>
                </a:effectLst>
              </a:rPr>
              <a:t> et </a:t>
            </a:r>
            <a:r>
              <a:rPr lang="fr-FR" b="1" dirty="0">
                <a:solidFill>
                  <a:srgbClr val="FF0000"/>
                </a:solidFill>
                <a:effectLst>
                  <a:outerShdw blurRad="38100" dist="38100" dir="2700000" algn="tl">
                    <a:srgbClr val="000000">
                      <a:alpha val="43137"/>
                    </a:srgbClr>
                  </a:outerShdw>
                </a:effectLst>
                <a:highlight>
                  <a:srgbClr val="FFFF00"/>
                </a:highlight>
              </a:rPr>
              <a:t>la transplantation d'organes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En dehors de ces cas, </a:t>
            </a:r>
            <a:r>
              <a:rPr lang="fr-FR" b="1" dirty="0">
                <a:solidFill>
                  <a:srgbClr val="FF0000"/>
                </a:solidFill>
                <a:effectLst>
                  <a:outerShdw blurRad="38100" dist="38100" dir="2700000" algn="tl">
                    <a:srgbClr val="000000">
                      <a:alpha val="43137"/>
                    </a:srgbClr>
                  </a:outerShdw>
                </a:effectLst>
              </a:rPr>
              <a:t>le médecin se comporte selon les règles professionnelles et déontologiques.</a:t>
            </a:r>
          </a:p>
          <a:p>
            <a:pPr algn="just"/>
            <a:r>
              <a:rPr lang="fr-FR" b="1" dirty="0">
                <a:solidFill>
                  <a:schemeClr val="tx1"/>
                </a:solidFill>
                <a:effectLst>
                  <a:outerShdw blurRad="38100" dist="38100" dir="2700000" algn="tl">
                    <a:srgbClr val="000000">
                      <a:alpha val="43137"/>
                    </a:srgbClr>
                  </a:outerShdw>
                </a:effectLst>
              </a:rPr>
              <a:t>Cependant, </a:t>
            </a:r>
            <a:r>
              <a:rPr lang="fr-FR" b="1" dirty="0">
                <a:solidFill>
                  <a:srgbClr val="FF0000"/>
                </a:solidFill>
                <a:effectLst>
                  <a:outerShdw blurRad="38100" dist="38100" dir="2700000" algn="tl">
                    <a:srgbClr val="000000">
                      <a:alpha val="43137"/>
                    </a:srgbClr>
                  </a:outerShdw>
                </a:effectLst>
              </a:rPr>
              <a:t>cet état de fait est amené à changer</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Le droit du patient au consentement éclairé deviendra obligatoire.</a:t>
            </a:r>
            <a:r>
              <a:rPr lang="fr-FR" b="1" dirty="0">
                <a:solidFill>
                  <a:schemeClr val="tx1"/>
                </a:solidFill>
                <a:effectLst>
                  <a:outerShdw blurRad="38100" dist="38100" dir="2700000" algn="tl">
                    <a:srgbClr val="000000">
                      <a:alpha val="43137"/>
                    </a:srgbClr>
                  </a:outerShdw>
                </a:effectLst>
              </a:rPr>
              <a:t> </a:t>
            </a:r>
          </a:p>
          <a:p>
            <a:pPr algn="just">
              <a:buClr>
                <a:srgbClr val="0070C0"/>
              </a:buClr>
              <a:buSzPct val="180000"/>
              <a:buFont typeface="Trebuchet MS" panose="020B0603020202020204" pitchFamily="34" charset="0"/>
              <a:buChar char="¢"/>
            </a:pPr>
            <a:r>
              <a:rPr lang="fr-FR" b="1" dirty="0">
                <a:solidFill>
                  <a:schemeClr val="tx1"/>
                </a:solidFill>
                <a:effectLst>
                  <a:outerShdw blurRad="38100" dist="38100" dir="2700000" algn="tl">
                    <a:srgbClr val="000000">
                      <a:alpha val="43137"/>
                    </a:srgbClr>
                  </a:outerShdw>
                </a:effectLst>
              </a:rPr>
              <a:t>Un </a:t>
            </a:r>
            <a:r>
              <a:rPr lang="fr-FR" b="1" dirty="0">
                <a:solidFill>
                  <a:srgbClr val="FF0000"/>
                </a:solidFill>
                <a:effectLst>
                  <a:outerShdw blurRad="38100" dist="38100" dir="2700000" algn="tl">
                    <a:srgbClr val="000000">
                      <a:alpha val="43137"/>
                    </a:srgbClr>
                  </a:outerShdw>
                </a:effectLst>
              </a:rPr>
              <a:t>projet de loi a été dans ce sens soumis au secrétariat général du gouvernement où le consentement deviendra une obligation pour le professionnel de santé avant tout acte.</a:t>
            </a:r>
            <a:endParaRPr lang="fr-FR" b="1" dirty="0">
              <a:solidFill>
                <a:schemeClr val="tx1"/>
              </a:solidFill>
              <a:effectLst>
                <a:outerShdw blurRad="38100" dist="38100" dir="2700000" algn="tl">
                  <a:srgbClr val="000000">
                    <a:alpha val="43137"/>
                  </a:srgbClr>
                </a:outerShdw>
              </a:effectLst>
            </a:endParaRPr>
          </a:p>
          <a:p>
            <a:pPr algn="just">
              <a:buClr>
                <a:srgbClr val="0070C0"/>
              </a:buClr>
              <a:buSzPct val="180000"/>
              <a:buFont typeface="Trebuchet MS" panose="020B0603020202020204" pitchFamily="34" charset="0"/>
              <a:buChar char="¢"/>
            </a:pPr>
            <a:r>
              <a:rPr lang="fr-FR" b="1" dirty="0">
                <a:solidFill>
                  <a:schemeClr val="tx1"/>
                </a:solidFill>
                <a:effectLst>
                  <a:outerShdw blurRad="38100" dist="38100" dir="2700000" algn="tl">
                    <a:srgbClr val="000000">
                      <a:alpha val="43137"/>
                    </a:srgbClr>
                  </a:outerShdw>
                </a:effectLst>
              </a:rPr>
              <a:t>Par ailleurs, </a:t>
            </a:r>
            <a:r>
              <a:rPr lang="fr-FR" b="1" dirty="0">
                <a:solidFill>
                  <a:srgbClr val="FF0000"/>
                </a:solidFill>
                <a:effectLst>
                  <a:outerShdw blurRad="38100" dist="38100" dir="2700000" algn="tl">
                    <a:srgbClr val="000000">
                      <a:alpha val="43137"/>
                    </a:srgbClr>
                  </a:outerShdw>
                </a:effectLst>
                <a:highlight>
                  <a:srgbClr val="FFFF00"/>
                </a:highlight>
              </a:rPr>
              <a:t>l 'exercice de la faculté de donner son consentement à des actes médicaux ou chirurgicaux </a:t>
            </a:r>
            <a:r>
              <a:rPr lang="fr-FR" b="1" dirty="0">
                <a:solidFill>
                  <a:srgbClr val="FF0000"/>
                </a:solidFill>
                <a:effectLst>
                  <a:outerShdw blurRad="38100" dist="38100" dir="2700000" algn="tl">
                    <a:srgbClr val="000000">
                      <a:alpha val="43137"/>
                    </a:srgbClr>
                  </a:outerShdw>
                </a:effectLst>
                <a:highlight>
                  <a:srgbClr val="00FF00"/>
                </a:highlight>
              </a:rPr>
              <a:t>obéit à des conditions de portées </a:t>
            </a:r>
            <a:r>
              <a:rPr lang="fr-FR" b="1" dirty="0">
                <a:solidFill>
                  <a:srgbClr val="FF0000"/>
                </a:solidFill>
                <a:effectLst>
                  <a:outerShdw blurRad="38100" dist="38100" dir="2700000" algn="tl">
                    <a:srgbClr val="000000">
                      <a:alpha val="43137"/>
                    </a:srgbClr>
                  </a:outerShdw>
                </a:effectLst>
                <a:highlight>
                  <a:srgbClr val="FFFF00"/>
                </a:highlight>
              </a:rPr>
              <a:t>internationales, visant la garantie et la protection des droits du patient</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7733396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3ADFFA-9992-4C92-B590-6ABC1118B68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0F0880D-206F-416D-9AD3-B81587E5B32B}"/>
              </a:ext>
            </a:extLst>
          </p:cNvPr>
          <p:cNvSpPr>
            <a:spLocks noGrp="1"/>
          </p:cNvSpPr>
          <p:nvPr>
            <p:ph idx="1"/>
          </p:nvPr>
        </p:nvSpPr>
        <p:spPr/>
        <p:txBody>
          <a:bodyPr/>
          <a:lstStyle/>
          <a:p>
            <a:pPr algn="just">
              <a:buClr>
                <a:srgbClr val="00B0F0"/>
              </a:buClr>
              <a:buSzPct val="161000"/>
              <a:buFont typeface="Trebuchet MS" panose="020B0603020202020204" pitchFamily="34" charset="0"/>
              <a:buChar char="¥"/>
            </a:pPr>
            <a:r>
              <a:rPr lang="fr-FR" b="1" dirty="0">
                <a:solidFill>
                  <a:schemeClr val="tx1"/>
                </a:solidFill>
                <a:effectLst>
                  <a:outerShdw blurRad="38100" dist="38100" dir="2700000" algn="tl">
                    <a:srgbClr val="000000">
                      <a:alpha val="43137"/>
                    </a:srgbClr>
                  </a:outerShdw>
                </a:effectLst>
              </a:rPr>
              <a:t>Tout d'abord, Il convient </a:t>
            </a:r>
            <a:r>
              <a:rPr lang="fr-FR" b="1" dirty="0">
                <a:solidFill>
                  <a:schemeClr val="tx1"/>
                </a:solidFill>
                <a:effectLst>
                  <a:outerShdw blurRad="38100" dist="38100" dir="2700000" algn="tl">
                    <a:srgbClr val="000000">
                      <a:alpha val="43137"/>
                    </a:srgbClr>
                  </a:outerShdw>
                </a:effectLst>
                <a:highlight>
                  <a:srgbClr val="00FF00"/>
                </a:highlight>
              </a:rPr>
              <a:t>que le patient se trouve en état de consentir</a:t>
            </a:r>
            <a:r>
              <a:rPr lang="fr-FR" b="1" dirty="0">
                <a:solidFill>
                  <a:schemeClr val="tx1"/>
                </a:solidFill>
                <a:effectLst>
                  <a:outerShdw blurRad="38100" dist="38100" dir="2700000" algn="tl">
                    <a:srgbClr val="000000">
                      <a:alpha val="43137"/>
                    </a:srgbClr>
                  </a:outerShdw>
                </a:effectLst>
              </a:rPr>
              <a:t>. C'est bien entendu </a:t>
            </a:r>
            <a:r>
              <a:rPr lang="fr-FR" b="1" dirty="0">
                <a:solidFill>
                  <a:schemeClr val="tx1"/>
                </a:solidFill>
                <a:effectLst>
                  <a:outerShdw blurRad="38100" dist="38100" dir="2700000" algn="tl">
                    <a:srgbClr val="000000">
                      <a:alpha val="43137"/>
                    </a:srgbClr>
                  </a:outerShdw>
                </a:effectLst>
                <a:highlight>
                  <a:srgbClr val="00FF00"/>
                </a:highlight>
              </a:rPr>
              <a:t>son état mental qui est visé</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C00000"/>
                </a:solidFill>
                <a:effectLst>
                  <a:outerShdw blurRad="38100" dist="38100" dir="2700000" algn="tl">
                    <a:srgbClr val="000000">
                      <a:alpha val="43137"/>
                    </a:srgbClr>
                  </a:outerShdw>
                </a:effectLst>
                <a:highlight>
                  <a:srgbClr val="FFFF00"/>
                </a:highlight>
              </a:rPr>
              <a:t>Ensuite, ce consentement doit être :</a:t>
            </a:r>
          </a:p>
          <a:p>
            <a:pPr marL="0" indent="0" algn="just">
              <a:buNone/>
            </a:pPr>
            <a:r>
              <a:rPr lang="fr-FR" b="1" dirty="0">
                <a:solidFill>
                  <a:schemeClr val="tx1"/>
                </a:solidFill>
                <a:effectLst>
                  <a:outerShdw blurRad="38100" dist="38100" dir="2700000" algn="tl">
                    <a:srgbClr val="000000">
                      <a:alpha val="43137"/>
                    </a:srgbClr>
                  </a:outerShdw>
                </a:effectLst>
              </a:rPr>
              <a:t>1- </a:t>
            </a:r>
            <a:r>
              <a:rPr lang="fr-FR" b="1" dirty="0">
                <a:solidFill>
                  <a:srgbClr val="0070C0"/>
                </a:solidFill>
                <a:effectLst>
                  <a:outerShdw blurRad="38100" dist="38100" dir="2700000" algn="tl">
                    <a:srgbClr val="000000">
                      <a:alpha val="43137"/>
                    </a:srgbClr>
                  </a:outerShdw>
                </a:effectLst>
              </a:rPr>
              <a:t>Libre et éclairé </a:t>
            </a:r>
            <a:r>
              <a:rPr lang="fr-FR" b="1" dirty="0">
                <a:solidFill>
                  <a:schemeClr val="tx1"/>
                </a:solidFill>
                <a:effectLst>
                  <a:outerShdw blurRad="38100" dist="38100" dir="2700000" algn="tl">
                    <a:srgbClr val="000000">
                      <a:alpha val="43137"/>
                    </a:srgbClr>
                  </a:outerShdw>
                </a:effectLst>
              </a:rPr>
              <a:t>: C'est ainsi qu' un consentement </a:t>
            </a:r>
            <a:r>
              <a:rPr lang="fr-FR" b="1" dirty="0">
                <a:solidFill>
                  <a:srgbClr val="FF0000"/>
                </a:solidFill>
                <a:effectLst>
                  <a:outerShdw blurRad="38100" dist="38100" dir="2700000" algn="tl">
                    <a:srgbClr val="000000">
                      <a:alpha val="43137"/>
                    </a:srgbClr>
                  </a:outerShdw>
                </a:effectLst>
              </a:rPr>
              <a:t>obtenu sous l'influence de l 'erreur, du dol ou de la violence</a:t>
            </a:r>
            <a:r>
              <a:rPr lang="fr-FR" b="1" dirty="0">
                <a:solidFill>
                  <a:schemeClr val="tx1"/>
                </a:solidFill>
                <a:effectLst>
                  <a:outerShdw blurRad="38100" dist="38100" dir="2700000" algn="tl">
                    <a:srgbClr val="000000">
                      <a:alpha val="43137"/>
                    </a:srgbClr>
                  </a:outerShdw>
                </a:effectLst>
              </a:rPr>
              <a:t>, est </a:t>
            </a:r>
            <a:r>
              <a:rPr lang="fr-FR" b="1" dirty="0">
                <a:solidFill>
                  <a:srgbClr val="FF0000"/>
                </a:solidFill>
                <a:effectLst>
                  <a:outerShdw blurRad="38100" dist="38100" dir="2700000" algn="tl">
                    <a:srgbClr val="000000">
                      <a:alpha val="43137"/>
                    </a:srgbClr>
                  </a:outerShdw>
                </a:effectLst>
              </a:rPr>
              <a:t>vicié </a:t>
            </a:r>
            <a:r>
              <a:rPr lang="fr-FR" b="1" dirty="0">
                <a:solidFill>
                  <a:schemeClr val="tx1"/>
                </a:solidFill>
                <a:effectLst>
                  <a:outerShdw blurRad="38100" dist="38100" dir="2700000" algn="tl">
                    <a:srgbClr val="000000">
                      <a:alpha val="43137"/>
                    </a:srgbClr>
                  </a:outerShdw>
                </a:effectLst>
              </a:rPr>
              <a:t>et n 'est pas par conséquent considéré comme consentement valide</a:t>
            </a:r>
            <a:r>
              <a:rPr lang="fr-FR" b="1" dirty="0">
                <a:solidFill>
                  <a:srgbClr val="FF0000"/>
                </a:solidFill>
                <a:effectLst>
                  <a:outerShdw blurRad="38100" dist="38100" dir="2700000" algn="tl">
                    <a:srgbClr val="000000">
                      <a:alpha val="43137"/>
                    </a:srgbClr>
                  </a:outerShdw>
                </a:effectLst>
                <a:highlight>
                  <a:srgbClr val="FFFF00"/>
                </a:highlight>
              </a:rPr>
              <a:t>(article 38 et 39 du code marocain des obligations et des contrats ).</a:t>
            </a:r>
            <a:endParaRPr lang="fr-FR" b="1" dirty="0">
              <a:solidFill>
                <a:schemeClr val="tx1"/>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1629378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774E0A-53AA-4DB0-9A6B-B41B0A22679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7F14F31-F4DC-4634-93CA-BF8138A5C2CB}"/>
              </a:ext>
            </a:extLst>
          </p:cNvPr>
          <p:cNvSpPr>
            <a:spLocks noGrp="1"/>
          </p:cNvSpPr>
          <p:nvPr>
            <p:ph idx="1"/>
          </p:nvPr>
        </p:nvSpPr>
        <p:spPr/>
        <p:txBody>
          <a:bodyPr/>
          <a:lstStyle/>
          <a:p>
            <a:pPr algn="just"/>
            <a:r>
              <a:rPr lang="fr-FR" b="1" dirty="0">
                <a:solidFill>
                  <a:srgbClr val="0070C0"/>
                </a:solidFill>
                <a:effectLst>
                  <a:outerShdw blurRad="38100" dist="38100" dir="2700000" algn="tl">
                    <a:srgbClr val="000000">
                      <a:alpha val="43137"/>
                    </a:srgbClr>
                  </a:outerShdw>
                </a:effectLst>
              </a:rPr>
              <a:t>2-Consentement renouvelé: </a:t>
            </a:r>
          </a:p>
          <a:p>
            <a:pPr algn="just"/>
            <a:r>
              <a:rPr lang="fr-FR" b="1" dirty="0">
                <a:solidFill>
                  <a:schemeClr val="tx1"/>
                </a:solidFill>
                <a:effectLst>
                  <a:outerShdw blurRad="38100" dist="38100" dir="2700000" algn="tl">
                    <a:srgbClr val="000000">
                      <a:alpha val="43137"/>
                    </a:srgbClr>
                  </a:outerShdw>
                </a:effectLst>
              </a:rPr>
              <a:t>Le consentement du patient </a:t>
            </a:r>
            <a:r>
              <a:rPr lang="fr-FR" b="1" dirty="0">
                <a:solidFill>
                  <a:srgbClr val="FF0000"/>
                </a:solidFill>
                <a:effectLst>
                  <a:outerShdw blurRad="38100" dist="38100" dir="2700000" algn="tl">
                    <a:srgbClr val="000000">
                      <a:alpha val="43137"/>
                    </a:srgbClr>
                  </a:outerShdw>
                </a:effectLst>
              </a:rPr>
              <a:t>ne peut pas être recueilli au moment de l'admission et valoir pour tous les actes subis par le malade durant son séjour à l'hôpital.</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 consentement devra être </a:t>
            </a:r>
            <a:r>
              <a:rPr lang="fr-FR" b="1" dirty="0">
                <a:solidFill>
                  <a:srgbClr val="C00000"/>
                </a:solidFill>
                <a:effectLst>
                  <a:outerShdw blurRad="38100" dist="38100" dir="2700000" algn="tl">
                    <a:srgbClr val="000000">
                      <a:alpha val="43137"/>
                    </a:srgbClr>
                  </a:outerShdw>
                </a:effectLst>
                <a:highlight>
                  <a:srgbClr val="FFFF00"/>
                </a:highlight>
              </a:rPr>
              <a:t>donné pour un ou plusieurs actes précis et ne pourra autoriser un médecin ou chirurgien à pratiquer une intervention non prévue</a:t>
            </a:r>
            <a:r>
              <a:rPr lang="fr-FR" b="1" dirty="0">
                <a:solidFill>
                  <a:schemeClr val="tx1"/>
                </a:solidFill>
                <a:effectLst>
                  <a:outerShdw blurRad="38100" dist="38100" dir="2700000" algn="tl">
                    <a:srgbClr val="000000">
                      <a:alpha val="43137"/>
                    </a:srgbClr>
                  </a:outerShdw>
                </a:effectLst>
              </a:rPr>
              <a:t> quelle qu'en soit par ailleurs l'opportunité.</a:t>
            </a:r>
          </a:p>
        </p:txBody>
      </p:sp>
    </p:spTree>
    <p:extLst>
      <p:ext uri="{BB962C8B-B14F-4D97-AF65-F5344CB8AC3E}">
        <p14:creationId xmlns:p14="http://schemas.microsoft.com/office/powerpoint/2010/main" val="32702076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487E7-264D-4102-8862-814541620635}"/>
              </a:ext>
            </a:extLst>
          </p:cNvPr>
          <p:cNvSpPr>
            <a:spLocks noGrp="1"/>
          </p:cNvSpPr>
          <p:nvPr>
            <p:ph type="title"/>
          </p:nvPr>
        </p:nvSpPr>
        <p:spPr>
          <a:xfrm>
            <a:off x="677334" y="609600"/>
            <a:ext cx="8596668" cy="656492"/>
          </a:xfrm>
        </p:spPr>
        <p:txBody>
          <a:bodyPr>
            <a:normAutofit/>
          </a:bodyPr>
          <a:lstStyle/>
          <a:p>
            <a:r>
              <a:rPr lang="fr-FR" sz="2400" b="1" dirty="0">
                <a:solidFill>
                  <a:srgbClr val="002060"/>
                </a:solidFill>
                <a:effectLst>
                  <a:outerShdw blurRad="38100" dist="38100" dir="2700000" algn="tl">
                    <a:srgbClr val="000000">
                      <a:alpha val="43137"/>
                    </a:srgbClr>
                  </a:outerShdw>
                </a:effectLst>
              </a:rPr>
              <a:t>Paragraphe  2 : La délivrance de l'information médicale.</a:t>
            </a:r>
          </a:p>
        </p:txBody>
      </p:sp>
      <p:sp>
        <p:nvSpPr>
          <p:cNvPr id="3" name="Espace réservé du contenu 2">
            <a:extLst>
              <a:ext uri="{FF2B5EF4-FFF2-40B4-BE49-F238E27FC236}">
                <a16:creationId xmlns:a16="http://schemas.microsoft.com/office/drawing/2014/main" id="{4647FE0F-D61A-4F65-81F2-139680069080}"/>
              </a:ext>
            </a:extLst>
          </p:cNvPr>
          <p:cNvSpPr>
            <a:spLocks noGrp="1"/>
          </p:cNvSpPr>
          <p:nvPr>
            <p:ph idx="1"/>
          </p:nvPr>
        </p:nvSpPr>
        <p:spPr>
          <a:xfrm>
            <a:off x="677334" y="1266092"/>
            <a:ext cx="8596668" cy="5591908"/>
          </a:xfrm>
        </p:spPr>
        <p:txBody>
          <a:bodyPr>
            <a:normAutofit/>
          </a:bodyPr>
          <a:lstStyle/>
          <a:p>
            <a:pPr>
              <a:buClr>
                <a:schemeClr val="accent3">
                  <a:lumMod val="75000"/>
                </a:schemeClr>
              </a:buClr>
              <a:buSzPct val="190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Le fondement de cette </a:t>
            </a:r>
            <a:r>
              <a:rPr lang="fr-FR" b="1" dirty="0">
                <a:solidFill>
                  <a:srgbClr val="FF0000"/>
                </a:solidFill>
                <a:effectLst>
                  <a:outerShdw blurRad="38100" dist="38100" dir="2700000" algn="tl">
                    <a:srgbClr val="000000">
                      <a:alpha val="43137"/>
                    </a:srgbClr>
                  </a:outerShdw>
                </a:effectLst>
                <a:highlight>
                  <a:srgbClr val="FFFF00"/>
                </a:highlight>
              </a:rPr>
              <a:t>obligation d' informer le patient réside d' une part dans la nécessité de mettre ce dernier en situation d' exercer de façon raisonnée son droit à disposer de lui-même</a:t>
            </a:r>
            <a:r>
              <a:rPr lang="fr-FR" b="1" dirty="0">
                <a:solidFill>
                  <a:schemeClr val="tx1"/>
                </a:solidFill>
                <a:effectLst>
                  <a:outerShdw blurRad="38100" dist="38100" dir="2700000" algn="tl">
                    <a:srgbClr val="000000">
                      <a:alpha val="43137"/>
                    </a:srgbClr>
                  </a:outerShdw>
                </a:effectLst>
                <a:highlight>
                  <a:srgbClr val="FFFF00"/>
                </a:highlight>
              </a:rPr>
              <a:t>.</a:t>
            </a:r>
            <a:endParaRPr lang="fr-FR" b="1" dirty="0">
              <a:solidFill>
                <a:schemeClr val="tx1"/>
              </a:solidFill>
              <a:effectLst>
                <a:outerShdw blurRad="38100" dist="38100" dir="2700000" algn="tl">
                  <a:srgbClr val="000000">
                    <a:alpha val="43137"/>
                  </a:srgbClr>
                </a:outerShdw>
              </a:effectLst>
            </a:endParaRPr>
          </a:p>
          <a:p>
            <a:pPr>
              <a:buClr>
                <a:schemeClr val="accent3">
                  <a:lumMod val="75000"/>
                </a:schemeClr>
              </a:buClr>
              <a:buSzPct val="190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 d'autre part, </a:t>
            </a:r>
            <a:r>
              <a:rPr lang="fr-FR" b="1" dirty="0">
                <a:solidFill>
                  <a:srgbClr val="FF0000"/>
                </a:solidFill>
                <a:effectLst>
                  <a:outerShdw blurRad="38100" dist="38100" dir="2700000" algn="tl">
                    <a:srgbClr val="000000">
                      <a:alpha val="43137"/>
                    </a:srgbClr>
                  </a:outerShdw>
                </a:effectLst>
                <a:highlight>
                  <a:srgbClr val="FFFF00"/>
                </a:highlight>
              </a:rPr>
              <a:t>d' équilibrer une relation médecin-patient par nature inégalitaire.</a:t>
            </a:r>
            <a:r>
              <a:rPr lang="fr-FR" b="1" dirty="0">
                <a:solidFill>
                  <a:schemeClr val="tx1"/>
                </a:solidFill>
                <a:effectLst>
                  <a:outerShdw blurRad="38100" dist="38100" dir="2700000" algn="tl">
                    <a:srgbClr val="000000">
                      <a:alpha val="43137"/>
                    </a:srgbClr>
                  </a:outerShdw>
                </a:effectLst>
              </a:rPr>
              <a:t> </a:t>
            </a:r>
          </a:p>
          <a:p>
            <a:pPr>
              <a:buClr>
                <a:schemeClr val="accent3">
                  <a:lumMod val="75000"/>
                </a:schemeClr>
              </a:buClr>
              <a:buSzPct val="190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Cette information </a:t>
            </a:r>
            <a:r>
              <a:rPr lang="fr-FR" b="1" dirty="0">
                <a:solidFill>
                  <a:srgbClr val="FF0000"/>
                </a:solidFill>
                <a:effectLst>
                  <a:outerShdw blurRad="38100" dist="38100" dir="2700000" algn="tl">
                    <a:srgbClr val="000000">
                      <a:alpha val="43137"/>
                    </a:srgbClr>
                  </a:outerShdw>
                </a:effectLst>
              </a:rPr>
              <a:t>a sa source dans </a:t>
            </a:r>
            <a:r>
              <a:rPr lang="fr-FR" b="1" dirty="0">
                <a:solidFill>
                  <a:srgbClr val="FF0000"/>
                </a:solidFill>
                <a:effectLst>
                  <a:outerShdw blurRad="38100" dist="38100" dir="2700000" algn="tl">
                    <a:srgbClr val="000000">
                      <a:alpha val="43137"/>
                    </a:srgbClr>
                  </a:outerShdw>
                </a:effectLst>
                <a:highlight>
                  <a:srgbClr val="FFFF00"/>
                </a:highlight>
              </a:rPr>
              <a:t>un déséquilibre des connaissances entre contractants.</a:t>
            </a:r>
            <a:r>
              <a:rPr lang="fr-FR" b="1" dirty="0">
                <a:solidFill>
                  <a:schemeClr val="tx1"/>
                </a:solidFill>
                <a:effectLst>
                  <a:outerShdw blurRad="38100" dist="38100" dir="2700000" algn="tl">
                    <a:srgbClr val="000000">
                      <a:alpha val="43137"/>
                    </a:srgbClr>
                  </a:outerShdw>
                </a:effectLst>
                <a:highlight>
                  <a:srgbClr val="FFFF00"/>
                </a:highlight>
              </a:rPr>
              <a:t> </a:t>
            </a:r>
          </a:p>
          <a:p>
            <a:pPr>
              <a:buClr>
                <a:srgbClr val="7030A0"/>
              </a:buClr>
              <a:buSzPct val="166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Elle </a:t>
            </a:r>
            <a:r>
              <a:rPr lang="fr-FR" b="1" dirty="0">
                <a:solidFill>
                  <a:srgbClr val="FF0000"/>
                </a:solidFill>
                <a:effectLst>
                  <a:outerShdw blurRad="38100" dist="38100" dir="2700000" algn="tl">
                    <a:srgbClr val="000000">
                      <a:alpha val="43137"/>
                    </a:srgbClr>
                  </a:outerShdw>
                </a:effectLst>
              </a:rPr>
              <a:t>suppose du coté du médecin débiteur :</a:t>
            </a:r>
          </a:p>
          <a:p>
            <a:pPr>
              <a:buClr>
                <a:srgbClr val="7030A0"/>
              </a:buClr>
              <a:buSzPct val="166000"/>
              <a:buFont typeface="Wingdings" panose="05000000000000000000" pitchFamily="2" charset="2"/>
              <a:buChar char="v"/>
            </a:pPr>
            <a:r>
              <a:rPr lang="fr-FR" b="1" dirty="0">
                <a:solidFill>
                  <a:srgbClr val="066098"/>
                </a:solidFill>
                <a:effectLst>
                  <a:outerShdw blurRad="38100" dist="38100" dir="2700000" algn="tl">
                    <a:srgbClr val="000000">
                      <a:alpha val="43137"/>
                    </a:srgbClr>
                  </a:outerShdw>
                </a:effectLst>
              </a:rPr>
              <a:t>la connaissance d'une information </a:t>
            </a:r>
            <a:r>
              <a:rPr lang="fr-FR" b="1" dirty="0">
                <a:solidFill>
                  <a:srgbClr val="066098"/>
                </a:solidFill>
                <a:effectLst>
                  <a:outerShdw blurRad="38100" dist="38100" dir="2700000" algn="tl">
                    <a:srgbClr val="000000">
                      <a:alpha val="43137"/>
                    </a:srgbClr>
                  </a:outerShdw>
                </a:effectLst>
                <a:highlight>
                  <a:srgbClr val="FFFF00"/>
                </a:highlight>
              </a:rPr>
              <a:t>décisive</a:t>
            </a:r>
            <a:r>
              <a:rPr lang="fr-FR" b="1" dirty="0">
                <a:solidFill>
                  <a:srgbClr val="066098"/>
                </a:solidFill>
                <a:effectLst>
                  <a:outerShdw blurRad="38100" dist="38100" dir="2700000" algn="tl">
                    <a:srgbClr val="000000">
                      <a:alpha val="43137"/>
                    </a:srgbClr>
                  </a:outerShdw>
                </a:effectLst>
              </a:rPr>
              <a:t>, opposée à l'ignorance corrélative et légitime du malade créancier . </a:t>
            </a:r>
          </a:p>
          <a:p>
            <a:pPr>
              <a:buClr>
                <a:srgbClr val="7030A0"/>
              </a:buClr>
              <a:buSzPct val="166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C' est pourquoi, </a:t>
            </a:r>
            <a:r>
              <a:rPr lang="fr-FR" b="1" dirty="0">
                <a:solidFill>
                  <a:schemeClr val="tx1"/>
                </a:solidFill>
                <a:effectLst>
                  <a:outerShdw blurRad="38100" dist="38100" dir="2700000" algn="tl">
                    <a:srgbClr val="000000">
                      <a:alpha val="43137"/>
                    </a:srgbClr>
                  </a:outerShdw>
                </a:effectLst>
                <a:highlight>
                  <a:srgbClr val="00FF00"/>
                </a:highlight>
              </a:rPr>
              <a:t>le droit du patient à une information, précise et claire, quant à son état de santé est érigé en obligation pour le médecin</a:t>
            </a:r>
            <a:r>
              <a:rPr lang="fr-FR" b="1" dirty="0">
                <a:solidFill>
                  <a:schemeClr val="tx1"/>
                </a:solidFill>
                <a:effectLst>
                  <a:outerShdw blurRad="38100" dist="38100" dir="2700000" algn="tl">
                    <a:srgbClr val="000000">
                      <a:alpha val="43137"/>
                    </a:srgbClr>
                  </a:outerShdw>
                </a:effectLst>
              </a:rPr>
              <a:t>. </a:t>
            </a:r>
          </a:p>
          <a:p>
            <a:pPr>
              <a:buClr>
                <a:srgbClr val="7030A0"/>
              </a:buClr>
              <a:buSzPct val="166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Une </a:t>
            </a:r>
            <a:r>
              <a:rPr lang="fr-FR" b="1" u="sng" dirty="0">
                <a:solidFill>
                  <a:schemeClr val="tx1"/>
                </a:solidFill>
                <a:effectLst>
                  <a:outerShdw blurRad="38100" dist="38100" dir="2700000" algn="tl">
                    <a:srgbClr val="000000">
                      <a:alpha val="43137"/>
                    </a:srgbClr>
                  </a:outerShdw>
                </a:effectLst>
              </a:rPr>
              <a:t>dimension autre que médicale entre en jeu</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00"/>
                </a:highlight>
              </a:rPr>
              <a:t>Elle est humaine</a:t>
            </a:r>
            <a:r>
              <a:rPr lang="fr-FR" b="1" dirty="0">
                <a:solidFill>
                  <a:schemeClr val="tx1"/>
                </a:solidFill>
                <a:effectLst>
                  <a:outerShdw blurRad="38100" dist="38100" dir="2700000" algn="tl">
                    <a:srgbClr val="000000">
                      <a:alpha val="43137"/>
                    </a:srgbClr>
                  </a:outerShdw>
                </a:effectLst>
              </a:rPr>
              <a:t>. </a:t>
            </a:r>
          </a:p>
          <a:p>
            <a:pPr>
              <a:buClr>
                <a:srgbClr val="7030A0"/>
              </a:buClr>
              <a:buSzPct val="166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Le professionnel de santé est également </a:t>
            </a:r>
            <a:r>
              <a:rPr lang="fr-FR" b="1" dirty="0">
                <a:solidFill>
                  <a:srgbClr val="FF0000"/>
                </a:solidFill>
                <a:effectLst>
                  <a:outerShdw blurRad="38100" dist="38100" dir="2700000" algn="tl">
                    <a:srgbClr val="000000">
                      <a:alpha val="43137"/>
                    </a:srgbClr>
                  </a:outerShdw>
                </a:effectLst>
                <a:highlight>
                  <a:srgbClr val="FFFF00"/>
                </a:highlight>
              </a:rPr>
              <a:t>tenu de prendre en considération le niveau socio-économique du patient et d'adapter son langage en conséquence.</a:t>
            </a:r>
          </a:p>
        </p:txBody>
      </p:sp>
    </p:spTree>
    <p:extLst>
      <p:ext uri="{BB962C8B-B14F-4D97-AF65-F5344CB8AC3E}">
        <p14:creationId xmlns:p14="http://schemas.microsoft.com/office/powerpoint/2010/main" val="14130609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93F66E-091A-4A6C-BB52-DB652A011574}"/>
              </a:ext>
            </a:extLst>
          </p:cNvPr>
          <p:cNvSpPr>
            <a:spLocks noGrp="1"/>
          </p:cNvSpPr>
          <p:nvPr>
            <p:ph type="title"/>
          </p:nvPr>
        </p:nvSpPr>
        <p:spPr>
          <a:xfrm>
            <a:off x="677334" y="609600"/>
            <a:ext cx="8596668" cy="389206"/>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722FA76D-65D1-4DED-AA2C-B0AED83E0252}"/>
              </a:ext>
            </a:extLst>
          </p:cNvPr>
          <p:cNvSpPr>
            <a:spLocks noGrp="1"/>
          </p:cNvSpPr>
          <p:nvPr>
            <p:ph idx="1"/>
          </p:nvPr>
        </p:nvSpPr>
        <p:spPr>
          <a:xfrm>
            <a:off x="677334" y="1237957"/>
            <a:ext cx="8596668" cy="5345723"/>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Cependant, </a:t>
            </a:r>
          </a:p>
          <a:p>
            <a:pPr algn="just"/>
            <a:r>
              <a:rPr lang="fr-FR" b="1" dirty="0">
                <a:solidFill>
                  <a:schemeClr val="tx1"/>
                </a:solidFill>
                <a:effectLst>
                  <a:outerShdw blurRad="38100" dist="38100" dir="2700000" algn="tl">
                    <a:srgbClr val="000000">
                      <a:alpha val="43137"/>
                    </a:srgbClr>
                  </a:outerShdw>
                </a:effectLst>
              </a:rPr>
              <a:t>on oublie dans la plupart des cas </a:t>
            </a:r>
            <a:r>
              <a:rPr lang="fr-FR" b="1" i="1" u="sng" dirty="0">
                <a:solidFill>
                  <a:srgbClr val="FF0000"/>
                </a:solidFill>
                <a:effectLst>
                  <a:outerShdw blurRad="38100" dist="38100" dir="2700000" algn="tl">
                    <a:srgbClr val="000000">
                      <a:alpha val="43137"/>
                    </a:srgbClr>
                  </a:outerShdw>
                </a:effectLst>
              </a:rPr>
              <a:t>que l'obligation d'information ne pèse pas seulement sur le médecin. </a:t>
            </a:r>
          </a:p>
          <a:p>
            <a:pPr algn="just"/>
            <a:r>
              <a:rPr lang="fr-FR" b="1" dirty="0">
                <a:solidFill>
                  <a:schemeClr val="tx1"/>
                </a:solidFill>
                <a:effectLst>
                  <a:outerShdw blurRad="38100" dist="38100" dir="2700000" algn="tl">
                    <a:srgbClr val="000000">
                      <a:alpha val="43137"/>
                    </a:srgbClr>
                  </a:outerShdw>
                </a:effectLst>
              </a:rPr>
              <a:t>Il s'agit, en effet </a:t>
            </a:r>
            <a:r>
              <a:rPr lang="fr-FR" b="1" dirty="0">
                <a:solidFill>
                  <a:srgbClr val="FF0000"/>
                </a:solidFill>
                <a:effectLst>
                  <a:outerShdw blurRad="38100" dist="38100" dir="2700000" algn="tl">
                    <a:srgbClr val="000000">
                      <a:alpha val="43137"/>
                    </a:srgbClr>
                  </a:outerShdw>
                </a:effectLst>
                <a:highlight>
                  <a:srgbClr val="FFFF00"/>
                </a:highlight>
              </a:rPr>
              <a:t>d'une obligation conjointe </a:t>
            </a:r>
            <a:r>
              <a:rPr lang="fr-FR" b="1" dirty="0">
                <a:solidFill>
                  <a:srgbClr val="FF0000"/>
                </a:solidFill>
                <a:effectLst>
                  <a:outerShdw blurRad="38100" dist="38100" dir="2700000" algn="tl">
                    <a:srgbClr val="000000">
                      <a:alpha val="43137"/>
                    </a:srgbClr>
                  </a:outerShdw>
                </a:effectLst>
              </a:rPr>
              <a:t>où même le patient est tenu de respecter. </a:t>
            </a:r>
          </a:p>
          <a:p>
            <a:pPr algn="just"/>
            <a:r>
              <a:rPr lang="fr-FR" b="1" dirty="0">
                <a:solidFill>
                  <a:schemeClr val="tx1"/>
                </a:solidFill>
                <a:effectLst>
                  <a:outerShdw blurRad="38100" dist="38100" dir="2700000" algn="tl">
                    <a:srgbClr val="000000">
                      <a:alpha val="43137"/>
                    </a:srgbClr>
                  </a:outerShdw>
                </a:effectLst>
              </a:rPr>
              <a:t>Dans le cadre du </a:t>
            </a:r>
            <a:r>
              <a:rPr lang="fr-FR" b="1" dirty="0">
                <a:solidFill>
                  <a:srgbClr val="FF0000"/>
                </a:solidFill>
                <a:effectLst>
                  <a:outerShdw blurRad="38100" dist="38100" dir="2700000" algn="tl">
                    <a:srgbClr val="000000">
                      <a:alpha val="43137"/>
                    </a:srgbClr>
                  </a:outerShdw>
                </a:effectLst>
              </a:rPr>
              <a:t>contrat particulier de soins</a:t>
            </a:r>
            <a:r>
              <a:rPr lang="fr-FR" b="1" dirty="0">
                <a:solidFill>
                  <a:schemeClr val="tx1"/>
                </a:solidFill>
                <a:effectLst>
                  <a:outerShdw blurRad="38100" dist="38100" dir="2700000" algn="tl">
                    <a:srgbClr val="000000">
                      <a:alpha val="43137"/>
                    </a:srgbClr>
                  </a:outerShdw>
                </a:effectLst>
              </a:rPr>
              <a:t>, le patient doit </a:t>
            </a:r>
            <a:r>
              <a:rPr lang="fr-FR" b="1" u="sng" dirty="0">
                <a:solidFill>
                  <a:srgbClr val="FF0000"/>
                </a:solidFill>
                <a:effectLst>
                  <a:outerShdw blurRad="38100" dist="38100" dir="2700000" algn="tl">
                    <a:srgbClr val="000000">
                      <a:alpha val="43137"/>
                    </a:srgbClr>
                  </a:outerShdw>
                </a:effectLst>
              </a:rPr>
              <a:t>donner au médecin tous les </a:t>
            </a:r>
            <a:r>
              <a:rPr lang="fr-FR" b="1" u="sng" dirty="0">
                <a:solidFill>
                  <a:srgbClr val="FF0000"/>
                </a:solidFill>
                <a:effectLst>
                  <a:outerShdw blurRad="38100" dist="38100" dir="2700000" algn="tl">
                    <a:srgbClr val="000000">
                      <a:alpha val="43137"/>
                    </a:srgbClr>
                  </a:outerShdw>
                </a:effectLst>
                <a:highlight>
                  <a:srgbClr val="FFFF00"/>
                </a:highlight>
              </a:rPr>
              <a:t>renseignements relatifs à son état de santé</a:t>
            </a:r>
            <a:r>
              <a:rPr lang="fr-FR" b="1" dirty="0">
                <a:solidFill>
                  <a:schemeClr val="tx1"/>
                </a:solidFill>
                <a:effectLst>
                  <a:outerShdw blurRad="38100" dist="38100" dir="2700000" algn="tl">
                    <a:srgbClr val="000000">
                      <a:alpha val="43137"/>
                    </a:srgbClr>
                  </a:outerShdw>
                </a:effectLst>
              </a:rPr>
              <a:t>, à ses </a:t>
            </a:r>
            <a:r>
              <a:rPr lang="fr-FR" b="1" dirty="0">
                <a:solidFill>
                  <a:srgbClr val="FF0000"/>
                </a:solidFill>
                <a:effectLst>
                  <a:outerShdw blurRad="38100" dist="38100" dir="2700000" algn="tl">
                    <a:srgbClr val="000000">
                      <a:alpha val="43137"/>
                    </a:srgbClr>
                  </a:outerShdw>
                </a:effectLst>
                <a:highlight>
                  <a:srgbClr val="FFFF00"/>
                </a:highlight>
              </a:rPr>
              <a:t>conditions de vie, à ses antécédents médicaux</a:t>
            </a:r>
            <a:r>
              <a:rPr lang="fr-FR" b="1" dirty="0">
                <a:solidFill>
                  <a:srgbClr val="FF0000"/>
                </a:solidFill>
                <a:effectLst>
                  <a:outerShdw blurRad="38100" dist="38100" dir="2700000" algn="tl">
                    <a:srgbClr val="000000">
                      <a:alpha val="43137"/>
                    </a:srgbClr>
                  </a:outerShdw>
                </a:effectLst>
              </a:rPr>
              <a:t>...</a:t>
            </a:r>
            <a:r>
              <a:rPr lang="fr-FR" b="1" dirty="0" err="1">
                <a:solidFill>
                  <a:srgbClr val="FF0000"/>
                </a:solidFill>
                <a:effectLst>
                  <a:outerShdw blurRad="38100" dist="38100" dir="2700000" algn="tl">
                    <a:srgbClr val="000000">
                      <a:alpha val="43137"/>
                    </a:srgbClr>
                  </a:outerShdw>
                </a:effectLst>
              </a:rPr>
              <a:t>etc</a:t>
            </a:r>
            <a:r>
              <a:rPr lang="fr-FR" b="1" dirty="0" err="1">
                <a:solidFill>
                  <a:schemeClr val="tx1"/>
                </a:solidFill>
                <a:effectLst>
                  <a:outerShdw blurRad="38100" dist="38100" dir="2700000" algn="tl">
                    <a:srgbClr val="000000">
                      <a:alpha val="43137"/>
                    </a:srgbClr>
                  </a:outerShdw>
                </a:effectLst>
              </a:rPr>
              <a:t>.,pour</a:t>
            </a:r>
            <a:r>
              <a:rPr lang="fr-FR" b="1" dirty="0">
                <a:solidFill>
                  <a:schemeClr val="tx1"/>
                </a:solidFill>
                <a:effectLst>
                  <a:outerShdw blurRad="38100" dist="38100" dir="2700000" algn="tl">
                    <a:srgbClr val="000000">
                      <a:alpha val="43137"/>
                    </a:srgbClr>
                  </a:outerShdw>
                </a:effectLst>
              </a:rPr>
              <a:t> lui permettre de </a:t>
            </a:r>
            <a:r>
              <a:rPr lang="fr-FR" b="1" dirty="0">
                <a:solidFill>
                  <a:srgbClr val="FF0000"/>
                </a:solidFill>
                <a:effectLst>
                  <a:outerShdw blurRad="38100" dist="38100" dir="2700000" algn="tl">
                    <a:srgbClr val="000000">
                      <a:alpha val="43137"/>
                    </a:srgbClr>
                  </a:outerShdw>
                </a:effectLst>
              </a:rPr>
              <a:t>décider du traitement administré et d'évaluer les contre-indications éventuelles.</a:t>
            </a:r>
            <a:endParaRPr lang="fr-FR" b="1" dirty="0">
              <a:solidFill>
                <a:schemeClr val="tx1"/>
              </a:solidFill>
              <a:effectLst>
                <a:outerShdw blurRad="38100" dist="38100" dir="2700000" algn="tl">
                  <a:srgbClr val="000000">
                    <a:alpha val="43137"/>
                  </a:srgbClr>
                </a:outerShdw>
              </a:effectLst>
            </a:endParaRPr>
          </a:p>
          <a:p>
            <a:pPr algn="just"/>
            <a:r>
              <a:rPr lang="fr-FR" b="1" dirty="0">
                <a:solidFill>
                  <a:schemeClr val="tx1"/>
                </a:solidFill>
                <a:effectLst>
                  <a:outerShdw blurRad="38100" dist="38100" dir="2700000" algn="tl">
                    <a:srgbClr val="000000">
                      <a:alpha val="43137"/>
                    </a:srgbClr>
                  </a:outerShdw>
                </a:effectLst>
              </a:rPr>
              <a:t>Pour autant, il ne faut pas considérer, comme a dit </a:t>
            </a:r>
            <a:r>
              <a:rPr lang="fr-FR" b="1" dirty="0">
                <a:solidFill>
                  <a:srgbClr val="00B050"/>
                </a:solidFill>
                <a:effectLst>
                  <a:outerShdw blurRad="38100" dist="38100" dir="2700000" algn="tl">
                    <a:srgbClr val="000000">
                      <a:alpha val="43137"/>
                    </a:srgbClr>
                  </a:outerShdw>
                </a:effectLst>
              </a:rPr>
              <a:t>le Doyen René </a:t>
            </a:r>
            <a:r>
              <a:rPr lang="fr-FR" b="1" dirty="0" err="1">
                <a:solidFill>
                  <a:srgbClr val="00B050"/>
                </a:solidFill>
                <a:effectLst>
                  <a:outerShdw blurRad="38100" dist="38100" dir="2700000" algn="tl">
                    <a:srgbClr val="000000">
                      <a:alpha val="43137"/>
                    </a:srgbClr>
                  </a:outerShdw>
                </a:effectLst>
              </a:rPr>
              <a:t>Savatier</a:t>
            </a:r>
            <a:r>
              <a:rPr lang="fr-FR" b="1" dirty="0">
                <a:solidFill>
                  <a:schemeClr val="tx1"/>
                </a:solidFill>
                <a:effectLst>
                  <a:outerShdw blurRad="38100" dist="38100" dir="2700000" algn="tl">
                    <a:srgbClr val="000000">
                      <a:alpha val="43137"/>
                    </a:srgbClr>
                  </a:outerShdw>
                </a:effectLst>
              </a:rPr>
              <a:t>, le malade comme </a:t>
            </a:r>
            <a:r>
              <a:rPr lang="fr-FR" b="1" dirty="0">
                <a:solidFill>
                  <a:srgbClr val="002060"/>
                </a:solidFill>
                <a:effectLst>
                  <a:outerShdw blurRad="38100" dist="38100" dir="2700000" algn="tl">
                    <a:srgbClr val="000000">
                      <a:alpha val="43137"/>
                    </a:srgbClr>
                  </a:outerShdw>
                </a:effectLst>
              </a:rPr>
              <a:t>« un enfant en état de </a:t>
            </a:r>
            <a:r>
              <a:rPr lang="fr-FR" b="1" dirty="0">
                <a:solidFill>
                  <a:srgbClr val="002060"/>
                </a:solidFill>
                <a:effectLst>
                  <a:outerShdw blurRad="38100" dist="38100" dir="2700000" algn="tl">
                    <a:srgbClr val="000000">
                      <a:alpha val="43137"/>
                    </a:srgbClr>
                  </a:outerShdw>
                </a:effectLst>
                <a:highlight>
                  <a:srgbClr val="FFFF00"/>
                </a:highlight>
              </a:rPr>
              <a:t>déficience, d'opacité intellectuelle, un mineur juridique qu'il s'agit de consoler ou d'apprivoiser</a:t>
            </a:r>
            <a:r>
              <a:rPr lang="fr-FR" b="1" dirty="0">
                <a:solidFill>
                  <a:srgbClr val="002060"/>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car ce serait </a:t>
            </a:r>
            <a:r>
              <a:rPr lang="fr-FR" b="1" dirty="0">
                <a:solidFill>
                  <a:schemeClr val="tx1"/>
                </a:solidFill>
                <a:effectLst>
                  <a:outerShdw blurRad="38100" dist="38100" dir="2700000" algn="tl">
                    <a:srgbClr val="000000">
                      <a:alpha val="43137"/>
                    </a:srgbClr>
                  </a:outerShdw>
                </a:effectLst>
                <a:highlight>
                  <a:srgbClr val="FFFF00"/>
                </a:highlight>
              </a:rPr>
              <a:t>donner blanc seing au médecin </a:t>
            </a:r>
            <a:r>
              <a:rPr lang="fr-FR" b="1" dirty="0">
                <a:solidFill>
                  <a:schemeClr val="tx1"/>
                </a:solidFill>
                <a:effectLst>
                  <a:outerShdw blurRad="38100" dist="38100" dir="2700000" algn="tl">
                    <a:srgbClr val="000000">
                      <a:alpha val="43137"/>
                    </a:srgbClr>
                  </a:outerShdw>
                </a:effectLst>
              </a:rPr>
              <a:t>et, de ce fait, ce serait la </a:t>
            </a:r>
            <a:r>
              <a:rPr lang="fr-FR" b="1" dirty="0">
                <a:solidFill>
                  <a:srgbClr val="FF0000"/>
                </a:solidFill>
                <a:effectLst>
                  <a:outerShdw blurRad="38100" dist="38100" dir="2700000" algn="tl">
                    <a:srgbClr val="000000">
                      <a:alpha val="43137"/>
                    </a:srgbClr>
                  </a:outerShdw>
                </a:effectLst>
                <a:highlight>
                  <a:srgbClr val="FFFF00"/>
                </a:highlight>
              </a:rPr>
              <a:t>porte ouverte à toutes les dérives</a:t>
            </a:r>
            <a:r>
              <a:rPr lang="fr-FR" b="1" dirty="0">
                <a:solidFill>
                  <a:schemeClr val="tx1"/>
                </a:solidFill>
                <a:effectLst>
                  <a:outerShdw blurRad="38100" dist="38100" dir="2700000" algn="tl">
                    <a:srgbClr val="000000">
                      <a:alpha val="43137"/>
                    </a:srgbClr>
                  </a:outerShdw>
                </a:effectLst>
              </a:rPr>
              <a:t>.</a:t>
            </a:r>
          </a:p>
          <a:p>
            <a:endParaRPr lang="fr-FR" dirty="0"/>
          </a:p>
        </p:txBody>
      </p:sp>
    </p:spTree>
    <p:extLst>
      <p:ext uri="{BB962C8B-B14F-4D97-AF65-F5344CB8AC3E}">
        <p14:creationId xmlns:p14="http://schemas.microsoft.com/office/powerpoint/2010/main" val="28370675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B58C56-4183-4C7C-91A2-B12B2EF12315}"/>
              </a:ext>
            </a:extLst>
          </p:cNvPr>
          <p:cNvSpPr>
            <a:spLocks noGrp="1"/>
          </p:cNvSpPr>
          <p:nvPr>
            <p:ph type="title"/>
          </p:nvPr>
        </p:nvSpPr>
        <p:spPr>
          <a:xfrm>
            <a:off x="677334" y="609600"/>
            <a:ext cx="8596668" cy="445477"/>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2845AAC7-6B36-4354-923F-14C64951FEB5}"/>
              </a:ext>
            </a:extLst>
          </p:cNvPr>
          <p:cNvSpPr>
            <a:spLocks noGrp="1"/>
          </p:cNvSpPr>
          <p:nvPr>
            <p:ph idx="1"/>
          </p:nvPr>
        </p:nvSpPr>
        <p:spPr>
          <a:xfrm>
            <a:off x="677334" y="1252025"/>
            <a:ext cx="8596668" cy="4789337"/>
          </a:xfrm>
        </p:spPr>
        <p:txBody>
          <a:bodyPr>
            <a:normAutofit/>
          </a:bodyPr>
          <a:lstStyle/>
          <a:p>
            <a:pPr algn="just"/>
            <a:r>
              <a:rPr lang="fr-FR" b="1" dirty="0">
                <a:solidFill>
                  <a:schemeClr val="tx1"/>
                </a:solidFill>
                <a:effectLst>
                  <a:outerShdw blurRad="38100" dist="38100" dir="2700000" algn="tl">
                    <a:srgbClr val="000000">
                      <a:alpha val="43137"/>
                    </a:srgbClr>
                  </a:outerShdw>
                </a:effectLst>
                <a:highlight>
                  <a:srgbClr val="00FF00"/>
                </a:highlight>
              </a:rPr>
              <a:t>Au </a:t>
            </a:r>
            <a:r>
              <a:rPr lang="fr-FR" b="1" dirty="0">
                <a:solidFill>
                  <a:schemeClr val="tx1"/>
                </a:solidFill>
                <a:effectLst>
                  <a:outerShdw blurRad="38100" dist="38100" dir="2700000" algn="tl">
                    <a:srgbClr val="000000">
                      <a:alpha val="43137"/>
                    </a:srgbClr>
                  </a:outerShdw>
                </a:effectLst>
                <a:highlight>
                  <a:srgbClr val="FF0000"/>
                </a:highlight>
              </a:rPr>
              <a:t>Maroc, </a:t>
            </a:r>
          </a:p>
          <a:p>
            <a:pPr algn="just"/>
            <a:r>
              <a:rPr lang="fr-FR" b="1" dirty="0">
                <a:solidFill>
                  <a:srgbClr val="C00000"/>
                </a:solidFill>
                <a:effectLst>
                  <a:outerShdw blurRad="38100" dist="38100" dir="2700000" algn="tl">
                    <a:srgbClr val="000000">
                      <a:alpha val="43137"/>
                    </a:srgbClr>
                  </a:outerShdw>
                </a:effectLst>
                <a:highlight>
                  <a:srgbClr val="FFFF00"/>
                </a:highlight>
              </a:rPr>
              <a:t>aucune indication claire et précise sur le devoir des médecins à l'information n'a été mentionnée au code de déontologie médical</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D'ailleurs, </a:t>
            </a:r>
            <a:r>
              <a:rPr lang="fr-FR" b="1" dirty="0">
                <a:solidFill>
                  <a:srgbClr val="00B050"/>
                </a:solidFill>
                <a:effectLst>
                  <a:outerShdw blurRad="38100" dist="38100" dir="2700000" algn="tl">
                    <a:srgbClr val="000000">
                      <a:alpha val="43137"/>
                    </a:srgbClr>
                  </a:outerShdw>
                </a:effectLst>
              </a:rPr>
              <a:t>l'article 24 </a:t>
            </a:r>
            <a:r>
              <a:rPr lang="fr-FR" b="1" dirty="0">
                <a:solidFill>
                  <a:srgbClr val="C00000"/>
                </a:solidFill>
                <a:effectLst>
                  <a:outerShdw blurRad="38100" dist="38100" dir="2700000" algn="tl">
                    <a:srgbClr val="000000">
                      <a:alpha val="43137"/>
                    </a:srgbClr>
                  </a:outerShdw>
                </a:effectLst>
              </a:rPr>
              <a:t>dudit code </a:t>
            </a:r>
            <a:r>
              <a:rPr lang="fr-FR" b="1" dirty="0">
                <a:solidFill>
                  <a:srgbClr val="C00000"/>
                </a:solidFill>
                <a:effectLst>
                  <a:outerShdw blurRad="38100" dist="38100" dir="2700000" algn="tl">
                    <a:srgbClr val="000000">
                      <a:alpha val="43137"/>
                    </a:srgbClr>
                  </a:outerShdw>
                </a:effectLst>
                <a:highlight>
                  <a:srgbClr val="FFFF00"/>
                </a:highlight>
              </a:rPr>
              <a:t>rappelle cette obligation seulement comme condition à la continuité du soin lorsque le médecin décide de se dégager de sa mission.</a:t>
            </a:r>
            <a:r>
              <a:rPr lang="fr-FR" b="1" dirty="0">
                <a:solidFill>
                  <a:schemeClr val="tx1"/>
                </a:solidFill>
                <a:effectLst>
                  <a:outerShdw blurRad="38100" dist="38100" dir="2700000" algn="tl">
                    <a:srgbClr val="000000">
                      <a:alpha val="43137"/>
                    </a:srgbClr>
                  </a:outerShdw>
                </a:effectLst>
              </a:rPr>
              <a:t> </a:t>
            </a:r>
          </a:p>
          <a:p>
            <a:pPr marL="0" indent="0" algn="just">
              <a:buNone/>
            </a:pPr>
            <a:r>
              <a:rPr lang="fr-FR" b="1" i="1" u="sng" dirty="0">
                <a:solidFill>
                  <a:schemeClr val="tx1"/>
                </a:solidFill>
                <a:effectLst>
                  <a:outerShdw blurRad="38100" dist="38100" dir="2700000" algn="tl">
                    <a:srgbClr val="000000">
                      <a:alpha val="43137"/>
                    </a:srgbClr>
                  </a:outerShdw>
                </a:effectLst>
              </a:rPr>
              <a:t>Contrairement au code déontologique </a:t>
            </a:r>
            <a:r>
              <a:rPr lang="fr-FR" b="1" dirty="0">
                <a:solidFill>
                  <a:schemeClr val="tx1"/>
                </a:solidFill>
                <a:effectLst>
                  <a:outerShdw blurRad="38100" dist="38100" dir="2700000" algn="tl">
                    <a:srgbClr val="000000">
                      <a:alpha val="43137"/>
                    </a:srgbClr>
                  </a:outerShdw>
                </a:effectLst>
                <a:highlight>
                  <a:srgbClr val="0000FF"/>
                </a:highlight>
              </a:rPr>
              <a:t>fra</a:t>
            </a:r>
            <a:r>
              <a:rPr lang="fr-FR" b="1" dirty="0">
                <a:solidFill>
                  <a:schemeClr val="tx1"/>
                </a:solidFill>
                <a:effectLst>
                  <a:outerShdw blurRad="38100" dist="38100" dir="2700000" algn="tl">
                    <a:srgbClr val="000000">
                      <a:alpha val="43137"/>
                    </a:srgbClr>
                  </a:outerShdw>
                </a:effectLst>
              </a:rPr>
              <a:t>nç</a:t>
            </a:r>
            <a:r>
              <a:rPr lang="fr-FR" b="1" dirty="0">
                <a:solidFill>
                  <a:schemeClr val="tx1"/>
                </a:solidFill>
                <a:effectLst>
                  <a:outerShdw blurRad="38100" dist="38100" dir="2700000" algn="tl">
                    <a:srgbClr val="000000">
                      <a:alpha val="43137"/>
                    </a:srgbClr>
                  </a:outerShdw>
                </a:effectLst>
                <a:highlight>
                  <a:srgbClr val="FF0000"/>
                </a:highlight>
              </a:rPr>
              <a:t>ais</a:t>
            </a:r>
            <a:r>
              <a:rPr lang="fr-FR" b="1" dirty="0">
                <a:solidFill>
                  <a:schemeClr val="tx1"/>
                </a:solidFill>
                <a:effectLst>
                  <a:outerShdw blurRad="38100" dist="38100" dir="2700000" algn="tl">
                    <a:srgbClr val="000000">
                      <a:alpha val="43137"/>
                    </a:srgbClr>
                  </a:outerShdw>
                </a:effectLst>
              </a:rPr>
              <a:t> qui </a:t>
            </a:r>
            <a:r>
              <a:rPr lang="fr-FR" b="1" dirty="0">
                <a:solidFill>
                  <a:schemeClr val="tx1"/>
                </a:solidFill>
                <a:effectLst>
                  <a:outerShdw blurRad="38100" dist="38100" dir="2700000" algn="tl">
                    <a:srgbClr val="000000">
                      <a:alpha val="43137"/>
                    </a:srgbClr>
                  </a:outerShdw>
                </a:effectLst>
                <a:highlight>
                  <a:srgbClr val="00FF00"/>
                </a:highlight>
              </a:rPr>
              <a:t>affirme clairement </a:t>
            </a:r>
            <a:r>
              <a:rPr lang="fr-FR" b="1" dirty="0">
                <a:solidFill>
                  <a:schemeClr val="tx1"/>
                </a:solidFill>
                <a:effectLst>
                  <a:outerShdw blurRad="38100" dist="38100" dir="2700000" algn="tl">
                    <a:srgbClr val="000000">
                      <a:alpha val="43137"/>
                    </a:srgbClr>
                  </a:outerShdw>
                </a:effectLst>
              </a:rPr>
              <a:t>que :</a:t>
            </a:r>
          </a:p>
          <a:p>
            <a:pPr algn="just"/>
            <a:r>
              <a:rPr lang="fr-FR" b="1" dirty="0">
                <a:solidFill>
                  <a:srgbClr val="FF0000"/>
                </a:solidFill>
                <a:effectLst>
                  <a:outerShdw blurRad="38100" dist="38100" dir="2700000" algn="tl">
                    <a:srgbClr val="000000">
                      <a:alpha val="43137"/>
                    </a:srgbClr>
                  </a:outerShdw>
                </a:effectLst>
                <a:highlight>
                  <a:srgbClr val="FFFF00"/>
                </a:highlight>
              </a:rPr>
              <a:t>«tout médecin </a:t>
            </a:r>
            <a:r>
              <a:rPr lang="fr-FR" b="1" dirty="0">
                <a:solidFill>
                  <a:srgbClr val="002060"/>
                </a:solidFill>
                <a:effectLst>
                  <a:outerShdw blurRad="38100" dist="38100" dir="2700000" algn="tl">
                    <a:srgbClr val="000000">
                      <a:alpha val="43137"/>
                    </a:srgbClr>
                  </a:outerShdw>
                </a:effectLst>
                <a:highlight>
                  <a:srgbClr val="FFFF00"/>
                </a:highlight>
              </a:rPr>
              <a:t>doit à la personne qu'il examine</a:t>
            </a:r>
            <a:r>
              <a:rPr lang="fr-FR" b="1" dirty="0">
                <a:solidFill>
                  <a:srgbClr val="FF0000"/>
                </a:solidFill>
                <a:effectLst>
                  <a:outerShdw blurRad="38100" dist="38100" dir="2700000" algn="tl">
                    <a:srgbClr val="000000">
                      <a:alpha val="43137"/>
                    </a:srgbClr>
                  </a:outerShdw>
                </a:effectLst>
                <a:highlight>
                  <a:srgbClr val="FFFF00"/>
                </a:highlight>
              </a:rPr>
              <a:t>, qu' il soigne ou qu' il conseille </a:t>
            </a:r>
            <a:r>
              <a:rPr lang="fr-FR" b="1" dirty="0">
                <a:solidFill>
                  <a:srgbClr val="002060"/>
                </a:solidFill>
                <a:effectLst>
                  <a:outerShdw blurRad="38100" dist="38100" dir="2700000" algn="tl">
                    <a:srgbClr val="000000">
                      <a:alpha val="43137"/>
                    </a:srgbClr>
                  </a:outerShdw>
                </a:effectLst>
                <a:highlight>
                  <a:srgbClr val="FFFF00"/>
                </a:highlight>
              </a:rPr>
              <a:t>une information loyale</a:t>
            </a:r>
            <a:r>
              <a:rPr lang="fr-FR" b="1" dirty="0">
                <a:solidFill>
                  <a:srgbClr val="FF0000"/>
                </a:solidFill>
                <a:effectLst>
                  <a:outerShdw blurRad="38100" dist="38100" dir="2700000" algn="tl">
                    <a:srgbClr val="000000">
                      <a:alpha val="43137"/>
                    </a:srgbClr>
                  </a:outerShdw>
                </a:effectLst>
                <a:highlight>
                  <a:srgbClr val="FFFF00"/>
                </a:highlight>
              </a:rPr>
              <a:t>, </a:t>
            </a:r>
            <a:r>
              <a:rPr lang="fr-FR" b="1" dirty="0">
                <a:solidFill>
                  <a:srgbClr val="002060"/>
                </a:solidFill>
                <a:effectLst>
                  <a:outerShdw blurRad="38100" dist="38100" dir="2700000" algn="tl">
                    <a:srgbClr val="000000">
                      <a:alpha val="43137"/>
                    </a:srgbClr>
                  </a:outerShdw>
                </a:effectLst>
                <a:highlight>
                  <a:srgbClr val="FFFF00"/>
                </a:highlight>
              </a:rPr>
              <a:t>claire et approprié </a:t>
            </a:r>
            <a:r>
              <a:rPr lang="fr-FR" b="1" dirty="0">
                <a:solidFill>
                  <a:srgbClr val="FF0000"/>
                </a:solidFill>
                <a:effectLst>
                  <a:outerShdw blurRad="38100" dist="38100" dir="2700000" algn="tl">
                    <a:srgbClr val="000000">
                      <a:alpha val="43137"/>
                    </a:srgbClr>
                  </a:outerShdw>
                </a:effectLst>
                <a:highlight>
                  <a:srgbClr val="FFFF00"/>
                </a:highlight>
              </a:rPr>
              <a:t>à </a:t>
            </a:r>
            <a:r>
              <a:rPr lang="fr-FR" b="1" dirty="0">
                <a:solidFill>
                  <a:srgbClr val="002060"/>
                </a:solidFill>
                <a:effectLst>
                  <a:outerShdw blurRad="38100" dist="38100" dir="2700000" algn="tl">
                    <a:srgbClr val="000000">
                      <a:alpha val="43137"/>
                    </a:srgbClr>
                  </a:outerShdw>
                </a:effectLst>
                <a:highlight>
                  <a:srgbClr val="FFFF00"/>
                </a:highlight>
              </a:rPr>
              <a:t>son état</a:t>
            </a:r>
            <a:r>
              <a:rPr lang="fr-FR" b="1" dirty="0">
                <a:solidFill>
                  <a:srgbClr val="FF0000"/>
                </a:solidFill>
                <a:effectLst>
                  <a:outerShdw blurRad="38100" dist="38100" dir="2700000" algn="tl">
                    <a:srgbClr val="000000">
                      <a:alpha val="43137"/>
                    </a:srgbClr>
                  </a:outerShdw>
                </a:effectLst>
                <a:highlight>
                  <a:srgbClr val="FFFF00"/>
                </a:highlight>
              </a:rPr>
              <a:t>, les </a:t>
            </a:r>
            <a:r>
              <a:rPr lang="fr-FR" b="1" dirty="0">
                <a:solidFill>
                  <a:srgbClr val="002060"/>
                </a:solidFill>
                <a:effectLst>
                  <a:outerShdw blurRad="38100" dist="38100" dir="2700000" algn="tl">
                    <a:srgbClr val="000000">
                      <a:alpha val="43137"/>
                    </a:srgbClr>
                  </a:outerShdw>
                </a:effectLst>
                <a:highlight>
                  <a:srgbClr val="FFFF00"/>
                </a:highlight>
              </a:rPr>
              <a:t>investigations</a:t>
            </a:r>
            <a:r>
              <a:rPr lang="fr-FR" b="1" dirty="0">
                <a:solidFill>
                  <a:srgbClr val="FF0000"/>
                </a:solidFill>
                <a:effectLst>
                  <a:outerShdw blurRad="38100" dist="38100" dir="2700000" algn="tl">
                    <a:srgbClr val="000000">
                      <a:alpha val="43137"/>
                    </a:srgbClr>
                  </a:outerShdw>
                </a:effectLst>
                <a:highlight>
                  <a:srgbClr val="FFFF00"/>
                </a:highlight>
              </a:rPr>
              <a:t> et les </a:t>
            </a:r>
            <a:r>
              <a:rPr lang="fr-FR" b="1" dirty="0">
                <a:solidFill>
                  <a:srgbClr val="002060"/>
                </a:solidFill>
                <a:effectLst>
                  <a:outerShdw blurRad="38100" dist="38100" dir="2700000" algn="tl">
                    <a:srgbClr val="000000">
                      <a:alpha val="43137"/>
                    </a:srgbClr>
                  </a:outerShdw>
                </a:effectLst>
                <a:highlight>
                  <a:srgbClr val="FFFF00"/>
                </a:highlight>
              </a:rPr>
              <a:t>soins qu' il lui propose</a:t>
            </a:r>
            <a:r>
              <a:rPr lang="fr-FR" b="1" dirty="0">
                <a:solidFill>
                  <a:srgbClr val="FF0000"/>
                </a:solidFill>
                <a:effectLst>
                  <a:outerShdw blurRad="38100" dist="38100" dir="2700000" algn="tl">
                    <a:srgbClr val="000000">
                      <a:alpha val="43137"/>
                    </a:srgbClr>
                  </a:outerShdw>
                </a:effectLst>
                <a:highlight>
                  <a:srgbClr val="FFFF00"/>
                </a:highlight>
              </a:rPr>
              <a:t>».</a:t>
            </a:r>
            <a:r>
              <a:rPr lang="fr-FR" b="1" dirty="0">
                <a:solidFill>
                  <a:srgbClr val="FF0000"/>
                </a:solidFill>
                <a:effectLst>
                  <a:outerShdw blurRad="38100" dist="38100" dir="2700000" algn="tl">
                    <a:srgbClr val="000000">
                      <a:alpha val="43137"/>
                    </a:srgbClr>
                  </a:outerShdw>
                </a:effectLst>
              </a:rPr>
              <a:t>( Article 35).</a:t>
            </a:r>
          </a:p>
        </p:txBody>
      </p:sp>
    </p:spTree>
    <p:extLst>
      <p:ext uri="{BB962C8B-B14F-4D97-AF65-F5344CB8AC3E}">
        <p14:creationId xmlns:p14="http://schemas.microsoft.com/office/powerpoint/2010/main" val="34679164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115213-540E-42B8-85BA-C7092A917C8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D096515-64C1-4751-8CCE-E261690393E3}"/>
              </a:ext>
            </a:extLst>
          </p:cNvPr>
          <p:cNvSpPr>
            <a:spLocks noGrp="1"/>
          </p:cNvSpPr>
          <p:nvPr>
            <p:ph idx="1"/>
          </p:nvPr>
        </p:nvSpPr>
        <p:spPr>
          <a:xfrm>
            <a:off x="677334" y="2160589"/>
            <a:ext cx="8596668" cy="4394956"/>
          </a:xfrm>
        </p:spPr>
        <p:txBody>
          <a:bodyPr>
            <a:normAutofit/>
          </a:bodyPr>
          <a:lstStyle/>
          <a:p>
            <a:pPr algn="just"/>
            <a:r>
              <a:rPr lang="fr-FR" b="1" dirty="0">
                <a:solidFill>
                  <a:schemeClr val="accent2">
                    <a:lumMod val="50000"/>
                  </a:schemeClr>
                </a:solidFill>
                <a:effectLst>
                  <a:outerShdw blurRad="38100" dist="38100" dir="2700000" algn="tl">
                    <a:srgbClr val="000000">
                      <a:alpha val="43137"/>
                    </a:srgbClr>
                  </a:outerShdw>
                </a:effectLst>
                <a:highlight>
                  <a:srgbClr val="FFFF00"/>
                </a:highlight>
              </a:rPr>
              <a:t>Exception:</a:t>
            </a:r>
          </a:p>
          <a:p>
            <a:pPr algn="just"/>
            <a:r>
              <a:rPr lang="fr-FR" b="1" dirty="0">
                <a:solidFill>
                  <a:schemeClr val="tx1"/>
                </a:solidFill>
                <a:effectLst>
                  <a:outerShdw blurRad="38100" dist="38100" dir="2700000" algn="tl">
                    <a:srgbClr val="000000">
                      <a:alpha val="43137"/>
                    </a:srgbClr>
                  </a:outerShdw>
                </a:effectLst>
              </a:rPr>
              <a:t>il y a bien </a:t>
            </a:r>
            <a:r>
              <a:rPr lang="fr-FR" b="1" dirty="0">
                <a:solidFill>
                  <a:schemeClr val="tx1"/>
                </a:solidFill>
                <a:effectLst>
                  <a:outerShdw blurRad="38100" dist="38100" dir="2700000" algn="tl">
                    <a:srgbClr val="000000">
                      <a:alpha val="43137"/>
                    </a:srgbClr>
                  </a:outerShdw>
                </a:effectLst>
                <a:highlight>
                  <a:srgbClr val="FFFF00"/>
                </a:highlight>
              </a:rPr>
              <a:t>des cas où le médecin est tenu de s'abstenir d'informer le malade</a:t>
            </a:r>
            <a:r>
              <a:rPr lang="fr-FR" b="1" dirty="0">
                <a:solidFill>
                  <a:schemeClr val="tx1"/>
                </a:solidFill>
                <a:effectLst>
                  <a:outerShdw blurRad="38100" dist="38100" dir="2700000" algn="tl">
                    <a:srgbClr val="000000">
                      <a:alpha val="43137"/>
                    </a:srgbClr>
                  </a:outerShdw>
                </a:effectLst>
              </a:rPr>
              <a:t> lorsque </a:t>
            </a:r>
            <a:r>
              <a:rPr lang="fr-FR" b="1" dirty="0">
                <a:solidFill>
                  <a:schemeClr val="tx1"/>
                </a:solidFill>
                <a:effectLst>
                  <a:outerShdw blurRad="38100" dist="38100" dir="2700000" algn="tl">
                    <a:srgbClr val="000000">
                      <a:alpha val="43137"/>
                    </a:srgbClr>
                  </a:outerShdw>
                </a:effectLst>
                <a:highlight>
                  <a:srgbClr val="FFFF00"/>
                </a:highlight>
              </a:rPr>
              <a:t>le traitement en question comporte des risques exceptionnels. </a:t>
            </a:r>
          </a:p>
          <a:p>
            <a:pPr algn="just"/>
            <a:r>
              <a:rPr lang="fr-FR" b="1" dirty="0">
                <a:solidFill>
                  <a:schemeClr val="tx1"/>
                </a:solidFill>
                <a:effectLst>
                  <a:outerShdw blurRad="38100" dist="38100" dir="2700000" algn="tl">
                    <a:srgbClr val="000000">
                      <a:alpha val="43137"/>
                    </a:srgbClr>
                  </a:outerShdw>
                </a:effectLst>
              </a:rPr>
              <a:t>C'est ainsi que </a:t>
            </a:r>
            <a:r>
              <a:rPr lang="fr-FR" b="1" dirty="0">
                <a:solidFill>
                  <a:srgbClr val="FF0000"/>
                </a:solidFill>
                <a:effectLst>
                  <a:outerShdw blurRad="38100" dist="38100" dir="2700000" algn="tl">
                    <a:srgbClr val="000000">
                      <a:alpha val="43137"/>
                    </a:srgbClr>
                  </a:outerShdw>
                </a:effectLst>
              </a:rPr>
              <a:t>l'article 31 </a:t>
            </a:r>
            <a:r>
              <a:rPr lang="fr-FR" b="1" dirty="0">
                <a:solidFill>
                  <a:schemeClr val="tx1"/>
                </a:solidFill>
                <a:effectLst>
                  <a:outerShdw blurRad="38100" dist="38100" dir="2700000" algn="tl">
                    <a:srgbClr val="000000">
                      <a:alpha val="43137"/>
                    </a:srgbClr>
                  </a:outerShdw>
                </a:effectLst>
              </a:rPr>
              <a:t>du code de déontologie </a:t>
            </a:r>
            <a:r>
              <a:rPr lang="fr-FR" b="1" dirty="0">
                <a:solidFill>
                  <a:schemeClr val="tx1"/>
                </a:solidFill>
                <a:effectLst>
                  <a:outerShdw blurRad="38100" dist="38100" dir="2700000" algn="tl">
                    <a:srgbClr val="000000">
                      <a:alpha val="43137"/>
                    </a:srgbClr>
                  </a:outerShdw>
                </a:effectLst>
                <a:highlight>
                  <a:srgbClr val="FF0000"/>
                </a:highlight>
              </a:rPr>
              <a:t>mar</a:t>
            </a:r>
            <a:r>
              <a:rPr lang="fr-FR" b="1" dirty="0">
                <a:solidFill>
                  <a:schemeClr val="tx1"/>
                </a:solidFill>
                <a:effectLst>
                  <a:outerShdw blurRad="38100" dist="38100" dir="2700000" algn="tl">
                    <a:srgbClr val="000000">
                      <a:alpha val="43137"/>
                    </a:srgbClr>
                  </a:outerShdw>
                </a:effectLst>
                <a:highlight>
                  <a:srgbClr val="008000"/>
                </a:highlight>
              </a:rPr>
              <a:t>ocain</a:t>
            </a:r>
            <a:r>
              <a:rPr lang="fr-FR" b="1" dirty="0">
                <a:solidFill>
                  <a:schemeClr val="tx1"/>
                </a:solidFill>
                <a:effectLst>
                  <a:outerShdw blurRad="38100" dist="38100" dir="2700000" algn="tl">
                    <a:srgbClr val="000000">
                      <a:alpha val="43137"/>
                    </a:srgbClr>
                  </a:outerShdw>
                </a:effectLst>
              </a:rPr>
              <a:t> affirme qu' : </a:t>
            </a:r>
            <a:r>
              <a:rPr lang="fr-FR" b="1" dirty="0">
                <a:solidFill>
                  <a:srgbClr val="002060"/>
                </a:solidFill>
                <a:effectLst>
                  <a:outerShdw blurRad="38100" dist="38100" dir="2700000" algn="tl">
                    <a:srgbClr val="000000">
                      <a:alpha val="43137"/>
                    </a:srgbClr>
                  </a:outerShdw>
                </a:effectLst>
                <a:highlight>
                  <a:srgbClr val="FFFF00"/>
                </a:highlight>
              </a:rPr>
              <a:t>«un pronostic grave peut légitimement être dissimulé au malade.».</a:t>
            </a:r>
          </a:p>
          <a:p>
            <a:pPr algn="just">
              <a:buClr>
                <a:schemeClr val="accent3"/>
              </a:buClr>
              <a:buSzPct val="18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Par ailleurs, l'obligation qui </a:t>
            </a:r>
            <a:r>
              <a:rPr lang="fr-FR" b="1" dirty="0">
                <a:solidFill>
                  <a:schemeClr val="tx1"/>
                </a:solidFill>
                <a:effectLst>
                  <a:outerShdw blurRad="38100" dist="38100" dir="2700000" algn="tl">
                    <a:srgbClr val="000000">
                      <a:alpha val="43137"/>
                    </a:srgbClr>
                  </a:outerShdw>
                </a:effectLst>
                <a:highlight>
                  <a:srgbClr val="FFFF00"/>
                </a:highlight>
              </a:rPr>
              <a:t>pèse sur les professionnels de santé implique le droit pour le patient à une information continue</a:t>
            </a:r>
            <a:r>
              <a:rPr lang="fr-FR" b="1" dirty="0">
                <a:solidFill>
                  <a:schemeClr val="tx1"/>
                </a:solidFill>
                <a:effectLst>
                  <a:outerShdw blurRad="38100" dist="38100" dir="2700000" algn="tl">
                    <a:srgbClr val="000000">
                      <a:alpha val="43137"/>
                    </a:srgbClr>
                  </a:outerShdw>
                </a:effectLst>
              </a:rPr>
              <a:t> tout </a:t>
            </a:r>
            <a:r>
              <a:rPr lang="fr-FR" b="1" dirty="0">
                <a:solidFill>
                  <a:schemeClr val="tx1"/>
                </a:solidFill>
                <a:effectLst>
                  <a:outerShdw blurRad="38100" dist="38100" dir="2700000" algn="tl">
                    <a:srgbClr val="000000">
                      <a:alpha val="43137"/>
                    </a:srgbClr>
                  </a:outerShdw>
                </a:effectLst>
                <a:highlight>
                  <a:srgbClr val="FFFF00"/>
                </a:highlight>
              </a:rPr>
              <a:t>au long de sa prise en charge et même au delà si nécessaire</a:t>
            </a:r>
            <a:r>
              <a:rPr lang="fr-FR" b="1" dirty="0">
                <a:solidFill>
                  <a:schemeClr val="tx1"/>
                </a:solidFill>
                <a:effectLst>
                  <a:outerShdw blurRad="38100" dist="38100" dir="2700000" algn="tl">
                    <a:srgbClr val="000000">
                      <a:alpha val="43137"/>
                    </a:srgbClr>
                  </a:outerShdw>
                </a:effectLst>
              </a:rPr>
              <a:t>. </a:t>
            </a:r>
          </a:p>
          <a:p>
            <a:pPr algn="just">
              <a:buClr>
                <a:schemeClr val="accent3"/>
              </a:buClr>
              <a:buSzPct val="18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L'information à </a:t>
            </a:r>
            <a:r>
              <a:rPr lang="fr-FR" b="1" dirty="0">
                <a:solidFill>
                  <a:srgbClr val="FF0000"/>
                </a:solidFill>
                <a:effectLst>
                  <a:outerShdw blurRad="38100" dist="38100" dir="2700000" algn="tl">
                    <a:srgbClr val="000000">
                      <a:alpha val="43137"/>
                    </a:srgbClr>
                  </a:outerShdw>
                </a:effectLst>
              </a:rPr>
              <a:t>posteriori s'est étendue dans certaines législations étrangères comme la France </a:t>
            </a:r>
            <a:r>
              <a:rPr lang="fr-FR" b="1" dirty="0">
                <a:solidFill>
                  <a:schemeClr val="tx1"/>
                </a:solidFill>
                <a:effectLst>
                  <a:outerShdw blurRad="38100" dist="38100" dir="2700000" algn="tl">
                    <a:srgbClr val="000000">
                      <a:alpha val="43137"/>
                    </a:srgbClr>
                  </a:outerShdw>
                </a:effectLst>
              </a:rPr>
              <a:t>pour englober notamment </a:t>
            </a:r>
            <a:r>
              <a:rPr lang="fr-FR" b="1" dirty="0">
                <a:solidFill>
                  <a:srgbClr val="FF0000"/>
                </a:solidFill>
                <a:effectLst>
                  <a:outerShdw blurRad="38100" dist="38100" dir="2700000" algn="tl">
                    <a:srgbClr val="000000">
                      <a:alpha val="43137"/>
                    </a:srgbClr>
                  </a:outerShdw>
                </a:effectLst>
              </a:rPr>
              <a:t>l'obligation d' informer aussi bien le nouveau que l 'ancien patient </a:t>
            </a:r>
            <a:r>
              <a:rPr lang="fr-FR" b="1" dirty="0">
                <a:solidFill>
                  <a:schemeClr val="tx1"/>
                </a:solidFill>
                <a:effectLst>
                  <a:outerShdw blurRad="38100" dist="38100" dir="2700000" algn="tl">
                    <a:srgbClr val="000000">
                      <a:alpha val="43137"/>
                    </a:srgbClr>
                  </a:outerShdw>
                </a:effectLst>
              </a:rPr>
              <a:t>sur </a:t>
            </a:r>
            <a:r>
              <a:rPr lang="fr-FR" b="1" dirty="0">
                <a:solidFill>
                  <a:srgbClr val="FF0000"/>
                </a:solidFill>
                <a:effectLst>
                  <a:outerShdw blurRad="38100" dist="38100" dir="2700000" algn="tl">
                    <a:srgbClr val="000000">
                      <a:alpha val="43137"/>
                    </a:srgbClr>
                  </a:outerShdw>
                </a:effectLst>
              </a:rPr>
              <a:t>les risques nouveaux identifiés.</a:t>
            </a:r>
            <a:endParaRPr lang="fr-FR" b="1" dirty="0">
              <a:solidFill>
                <a:schemeClr val="tx1"/>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28850258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84ED24-98AD-4460-9B90-60D299292301}"/>
              </a:ext>
            </a:extLst>
          </p:cNvPr>
          <p:cNvSpPr>
            <a:spLocks noGrp="1"/>
          </p:cNvSpPr>
          <p:nvPr>
            <p:ph type="title"/>
          </p:nvPr>
        </p:nvSpPr>
        <p:spPr>
          <a:xfrm>
            <a:off x="677334" y="609600"/>
            <a:ext cx="8596668" cy="1092591"/>
          </a:xfrm>
        </p:spPr>
        <p:txBody>
          <a:bodyPr>
            <a:normAutofit fontScale="90000"/>
          </a:bodyPr>
          <a:lstStyle/>
          <a:p>
            <a:r>
              <a:rPr lang="fr-FR" b="1" dirty="0">
                <a:solidFill>
                  <a:srgbClr val="002060"/>
                </a:solidFill>
                <a:effectLst>
                  <a:outerShdw blurRad="38100" dist="38100" dir="2700000" algn="tl">
                    <a:srgbClr val="000000">
                      <a:alpha val="43137"/>
                    </a:srgbClr>
                  </a:outerShdw>
                </a:effectLst>
                <a:highlight>
                  <a:srgbClr val="FFFF00"/>
                </a:highlight>
              </a:rPr>
              <a:t>Sous-section 2 : les exceptions au principe du consentement et d'information.</a:t>
            </a:r>
          </a:p>
        </p:txBody>
      </p:sp>
      <p:sp>
        <p:nvSpPr>
          <p:cNvPr id="3" name="Espace réservé du contenu 2">
            <a:extLst>
              <a:ext uri="{FF2B5EF4-FFF2-40B4-BE49-F238E27FC236}">
                <a16:creationId xmlns:a16="http://schemas.microsoft.com/office/drawing/2014/main" id="{5D50FBF8-3290-4464-8B55-8E370BC8341B}"/>
              </a:ext>
            </a:extLst>
          </p:cNvPr>
          <p:cNvSpPr>
            <a:spLocks noGrp="1"/>
          </p:cNvSpPr>
          <p:nvPr>
            <p:ph idx="1"/>
          </p:nvPr>
        </p:nvSpPr>
        <p:spPr>
          <a:xfrm>
            <a:off x="677334" y="2160589"/>
            <a:ext cx="8596668" cy="4352753"/>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Le consentement d'un patient </a:t>
            </a:r>
            <a:r>
              <a:rPr lang="fr-FR" b="1" dirty="0">
                <a:solidFill>
                  <a:schemeClr val="tx1"/>
                </a:solidFill>
                <a:effectLst>
                  <a:outerShdw blurRad="38100" dist="38100" dir="2700000" algn="tl">
                    <a:srgbClr val="000000">
                      <a:alpha val="43137"/>
                    </a:srgbClr>
                  </a:outerShdw>
                </a:effectLst>
                <a:highlight>
                  <a:srgbClr val="00FFFF"/>
                </a:highlight>
              </a:rPr>
              <a:t>n'est jamais définitivement acquis</a:t>
            </a:r>
            <a:r>
              <a:rPr lang="fr-FR" b="1" dirty="0">
                <a:solidFill>
                  <a:schemeClr val="tx1"/>
                </a:solidFill>
                <a:effectLst>
                  <a:outerShdw blurRad="38100" dist="38100" dir="2700000" algn="tl">
                    <a:srgbClr val="000000">
                      <a:alpha val="43137"/>
                    </a:srgbClr>
                  </a:outerShdw>
                </a:effectLst>
              </a:rPr>
              <a:t>, un patient </a:t>
            </a:r>
            <a:r>
              <a:rPr lang="fr-FR" b="1" dirty="0">
                <a:solidFill>
                  <a:schemeClr val="tx1"/>
                </a:solidFill>
                <a:effectLst>
                  <a:outerShdw blurRad="38100" dist="38100" dir="2700000" algn="tl">
                    <a:srgbClr val="000000">
                      <a:alpha val="43137"/>
                    </a:srgbClr>
                  </a:outerShdw>
                </a:effectLst>
                <a:highlight>
                  <a:srgbClr val="00FFFF"/>
                </a:highlight>
              </a:rPr>
              <a:t>doit pouvoir le retirer à tout moment</a:t>
            </a:r>
            <a:r>
              <a:rPr lang="fr-FR" b="1" dirty="0">
                <a:solidFill>
                  <a:schemeClr val="tx1"/>
                </a:solidFill>
                <a:effectLst>
                  <a:outerShdw blurRad="38100" dist="38100" dir="2700000" algn="tl">
                    <a:srgbClr val="000000">
                      <a:alpha val="43137"/>
                    </a:srgbClr>
                  </a:outerShdw>
                </a:effectLst>
              </a:rPr>
              <a:t>. Plusieurs textes posent ce principe notamment, </a:t>
            </a:r>
            <a:r>
              <a:rPr lang="fr-FR" b="1" dirty="0">
                <a:solidFill>
                  <a:srgbClr val="C00000"/>
                </a:solidFill>
                <a:effectLst>
                  <a:outerShdw blurRad="38100" dist="38100" dir="2700000" algn="tl">
                    <a:srgbClr val="000000">
                      <a:alpha val="43137"/>
                    </a:srgbClr>
                  </a:outerShdw>
                </a:effectLst>
              </a:rPr>
              <a:t>la convention européenne de bioéthique selon laquelle :</a:t>
            </a:r>
          </a:p>
          <a:p>
            <a:pPr algn="just"/>
            <a:r>
              <a:rPr lang="fr-FR" b="1" dirty="0">
                <a:solidFill>
                  <a:srgbClr val="002060"/>
                </a:solidFill>
                <a:effectLst>
                  <a:outerShdw blurRad="38100" dist="38100" dir="2700000" algn="tl">
                    <a:srgbClr val="000000">
                      <a:alpha val="43137"/>
                    </a:srgbClr>
                  </a:outerShdw>
                </a:effectLst>
              </a:rPr>
              <a:t>« une intervention dans le domaine de la santé ne peut être effectuée qu' </a:t>
            </a:r>
            <a:r>
              <a:rPr lang="fr-FR" b="1" dirty="0">
                <a:solidFill>
                  <a:srgbClr val="00B050"/>
                </a:solidFill>
                <a:effectLst>
                  <a:outerShdw blurRad="38100" dist="38100" dir="2700000" algn="tl">
                    <a:srgbClr val="000000">
                      <a:alpha val="43137"/>
                    </a:srgbClr>
                  </a:outerShdw>
                </a:effectLst>
              </a:rPr>
              <a:t>après que la personne concernée y a donné son consentement libre et éclairé</a:t>
            </a:r>
            <a:r>
              <a:rPr lang="fr-FR" b="1" dirty="0">
                <a:solidFill>
                  <a:srgbClr val="002060"/>
                </a:solidFill>
                <a:effectLst>
                  <a:outerShdw blurRad="38100" dist="38100" dir="2700000" algn="tl">
                    <a:srgbClr val="000000">
                      <a:alpha val="43137"/>
                    </a:srgbClr>
                  </a:outerShdw>
                </a:effectLst>
              </a:rPr>
              <a:t>. Cette personne </a:t>
            </a:r>
            <a:r>
              <a:rPr lang="fr-FR" b="1" u="sng" dirty="0">
                <a:solidFill>
                  <a:srgbClr val="00B050"/>
                </a:solidFill>
                <a:effectLst>
                  <a:outerShdw blurRad="38100" dist="38100" dir="2700000" algn="tl">
                    <a:srgbClr val="000000">
                      <a:alpha val="43137"/>
                    </a:srgbClr>
                  </a:outerShdw>
                </a:effectLst>
              </a:rPr>
              <a:t>reçoit préalablement une information adéquate quant au but et à la nature de l'intervention </a:t>
            </a:r>
            <a:r>
              <a:rPr lang="fr-FR" b="1" dirty="0">
                <a:solidFill>
                  <a:srgbClr val="002060"/>
                </a:solidFill>
                <a:effectLst>
                  <a:outerShdw blurRad="38100" dist="38100" dir="2700000" algn="tl">
                    <a:srgbClr val="000000">
                      <a:alpha val="43137"/>
                    </a:srgbClr>
                  </a:outerShdw>
                </a:effectLst>
              </a:rPr>
              <a:t>...la personne concernée peut </a:t>
            </a:r>
            <a:r>
              <a:rPr lang="fr-FR" b="1" dirty="0">
                <a:solidFill>
                  <a:srgbClr val="00B050"/>
                </a:solidFill>
                <a:effectLst>
                  <a:outerShdw blurRad="38100" dist="38100" dir="2700000" algn="tl">
                    <a:srgbClr val="000000">
                      <a:alpha val="43137"/>
                    </a:srgbClr>
                  </a:outerShdw>
                </a:effectLst>
              </a:rPr>
              <a:t>à tout moment librement retirer son consentement </a:t>
            </a:r>
            <a:r>
              <a:rPr lang="fr-FR" b="1" dirty="0">
                <a:solidFill>
                  <a:srgbClr val="002060"/>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(Article5).</a:t>
            </a:r>
          </a:p>
          <a:p>
            <a:pPr algn="just"/>
            <a:r>
              <a:rPr lang="fr-FR" b="1" dirty="0">
                <a:solidFill>
                  <a:schemeClr val="tx1"/>
                </a:solidFill>
                <a:effectLst>
                  <a:outerShdw blurRad="38100" dist="38100" dir="2700000" algn="tl">
                    <a:srgbClr val="000000">
                      <a:alpha val="43137"/>
                    </a:srgbClr>
                  </a:outerShdw>
                </a:effectLst>
              </a:rPr>
              <a:t>A cet égard, </a:t>
            </a:r>
            <a:r>
              <a:rPr lang="fr-FR" b="1" dirty="0">
                <a:solidFill>
                  <a:srgbClr val="FF0000"/>
                </a:solidFill>
                <a:effectLst>
                  <a:outerShdw blurRad="38100" dist="38100" dir="2700000" algn="tl">
                    <a:srgbClr val="000000">
                      <a:alpha val="43137"/>
                    </a:srgbClr>
                  </a:outerShdw>
                </a:effectLst>
              </a:rPr>
              <a:t>deux dispenses au principe du consentement </a:t>
            </a:r>
            <a:r>
              <a:rPr lang="fr-FR" b="1" dirty="0">
                <a:solidFill>
                  <a:schemeClr val="tx1"/>
                </a:solidFill>
                <a:effectLst>
                  <a:outerShdw blurRad="38100" dist="38100" dir="2700000" algn="tl">
                    <a:srgbClr val="000000">
                      <a:alpha val="43137"/>
                    </a:srgbClr>
                  </a:outerShdw>
                </a:effectLst>
              </a:rPr>
              <a:t>et par conséquent au </a:t>
            </a:r>
            <a:r>
              <a:rPr lang="fr-FR" b="1" dirty="0">
                <a:solidFill>
                  <a:srgbClr val="FF0000"/>
                </a:solidFill>
                <a:effectLst>
                  <a:outerShdw blurRad="38100" dist="38100" dir="2700000" algn="tl">
                    <a:srgbClr val="000000">
                      <a:alpha val="43137"/>
                    </a:srgbClr>
                  </a:outerShdw>
                </a:effectLst>
              </a:rPr>
              <a:t>droit à l'information préalable</a:t>
            </a:r>
            <a:r>
              <a:rPr lang="fr-FR" b="1" dirty="0">
                <a:solidFill>
                  <a:schemeClr val="tx1"/>
                </a:solidFill>
                <a:effectLst>
                  <a:outerShdw blurRad="38100" dist="38100" dir="2700000" algn="tl">
                    <a:srgbClr val="000000">
                      <a:alpha val="43137"/>
                    </a:srgbClr>
                  </a:outerShdw>
                </a:effectLst>
              </a:rPr>
              <a:t> méritent d'être mentionné. Il s'agit  de l'urgence </a:t>
            </a:r>
            <a:r>
              <a:rPr lang="fr-FR" b="1" dirty="0">
                <a:solidFill>
                  <a:srgbClr val="7030A0"/>
                </a:solidFill>
                <a:effectLst>
                  <a:outerShdw blurRad="38100" dist="38100" dir="2700000" algn="tl">
                    <a:srgbClr val="000000">
                      <a:alpha val="43137"/>
                    </a:srgbClr>
                  </a:outerShdw>
                </a:effectLst>
              </a:rPr>
              <a:t>(paragraphe1</a:t>
            </a:r>
            <a:r>
              <a:rPr lang="fr-FR" b="1" dirty="0">
                <a:solidFill>
                  <a:schemeClr val="tx1"/>
                </a:solidFill>
                <a:effectLst>
                  <a:outerShdw blurRad="38100" dist="38100" dir="2700000" algn="tl">
                    <a:srgbClr val="000000">
                      <a:alpha val="43137"/>
                    </a:srgbClr>
                  </a:outerShdw>
                </a:effectLst>
              </a:rPr>
              <a:t>) et la volonté du patient (</a:t>
            </a:r>
            <a:r>
              <a:rPr lang="fr-FR" b="1" dirty="0">
                <a:solidFill>
                  <a:srgbClr val="7030A0"/>
                </a:solidFill>
                <a:effectLst>
                  <a:outerShdw blurRad="38100" dist="38100" dir="2700000" algn="tl">
                    <a:srgbClr val="000000">
                      <a:alpha val="43137"/>
                    </a:srgbClr>
                  </a:outerShdw>
                </a:effectLst>
              </a:rPr>
              <a:t>paragraphe2).</a:t>
            </a:r>
          </a:p>
        </p:txBody>
      </p:sp>
    </p:spTree>
    <p:extLst>
      <p:ext uri="{BB962C8B-B14F-4D97-AF65-F5344CB8AC3E}">
        <p14:creationId xmlns:p14="http://schemas.microsoft.com/office/powerpoint/2010/main" val="28568828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DB659-C242-48AA-A101-60838A1C9A3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03D66B4-D499-4A6E-AED3-BCC8EE38C5D4}"/>
              </a:ext>
            </a:extLst>
          </p:cNvPr>
          <p:cNvSpPr>
            <a:spLocks noGrp="1"/>
          </p:cNvSpPr>
          <p:nvPr>
            <p:ph idx="1"/>
          </p:nvPr>
        </p:nvSpPr>
        <p:spPr/>
        <p:txBody>
          <a:bodyPr/>
          <a:lstStyle/>
          <a:p>
            <a:pPr algn="just">
              <a:buClr>
                <a:srgbClr val="00B0F0"/>
              </a:buClr>
              <a:buSzPct val="162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00FFFF"/>
                </a:highlight>
              </a:rPr>
              <a:t>la notion de risque nouvellement identifié </a:t>
            </a:r>
            <a:r>
              <a:rPr lang="fr-FR" b="1" dirty="0">
                <a:solidFill>
                  <a:schemeClr val="tx1"/>
                </a:solidFill>
                <a:effectLst>
                  <a:outerShdw blurRad="38100" dist="38100" dir="2700000" algn="tl">
                    <a:srgbClr val="000000">
                      <a:alpha val="43137"/>
                    </a:srgbClr>
                  </a:outerShdw>
                </a:effectLst>
              </a:rPr>
              <a:t>;</a:t>
            </a:r>
          </a:p>
          <a:p>
            <a:pPr algn="just">
              <a:buClr>
                <a:srgbClr val="00B0F0"/>
              </a:buClr>
              <a:buSzPct val="162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00FFFF"/>
                </a:highlight>
              </a:rPr>
              <a:t>la nature de l'information et sa forme</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diffèrent procèdes sont envisageables, tels que la voie téléphonique, la voie postale...) ;</a:t>
            </a:r>
          </a:p>
          <a:p>
            <a:pPr algn="just">
              <a:buClr>
                <a:srgbClr val="00B0F0"/>
              </a:buClr>
              <a:buSzPct val="162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FF"/>
                </a:highlight>
              </a:rPr>
              <a:t>l'impossibilité de retrouver le patient </a:t>
            </a:r>
            <a:r>
              <a:rPr lang="fr-FR" b="1" dirty="0">
                <a:solidFill>
                  <a:schemeClr val="tx1"/>
                </a:solidFill>
                <a:effectLst>
                  <a:outerShdw blurRad="38100" dist="38100" dir="2700000" algn="tl">
                    <a:srgbClr val="000000">
                      <a:alpha val="43137"/>
                    </a:srgbClr>
                  </a:outerShdw>
                </a:effectLst>
              </a:rPr>
              <a:t>(</a:t>
            </a:r>
            <a:r>
              <a:rPr lang="fr-FR" b="1" dirty="0">
                <a:solidFill>
                  <a:srgbClr val="FF0000"/>
                </a:solidFill>
                <a:effectLst>
                  <a:outerShdw blurRad="38100" dist="38100" dir="2700000" algn="tl">
                    <a:srgbClr val="000000">
                      <a:alpha val="43137"/>
                    </a:srgbClr>
                  </a:outerShdw>
                </a:effectLst>
              </a:rPr>
              <a:t>la pérennité de l'obligation d'information n'est atténuée que par l'impossibilité de retrouver le patient</a:t>
            </a:r>
            <a:r>
              <a:rPr lang="fr-FR" dirty="0">
                <a:solidFill>
                  <a:srgbClr val="FF0000"/>
                </a:solidFill>
              </a:rPr>
              <a:t>.</a:t>
            </a:r>
          </a:p>
        </p:txBody>
      </p:sp>
    </p:spTree>
    <p:extLst>
      <p:ext uri="{BB962C8B-B14F-4D97-AF65-F5344CB8AC3E}">
        <p14:creationId xmlns:p14="http://schemas.microsoft.com/office/powerpoint/2010/main" val="63314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92C67-70BA-4B5B-A702-11A82817409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1978E6E-8A9D-4A95-B142-C695D2B8D654}"/>
              </a:ext>
            </a:extLst>
          </p:cNvPr>
          <p:cNvSpPr>
            <a:spLocks noGrp="1"/>
          </p:cNvSpPr>
          <p:nvPr>
            <p:ph idx="1"/>
          </p:nvPr>
        </p:nvSpPr>
        <p:spPr/>
        <p:txBody>
          <a:bodyPr/>
          <a:lstStyle/>
          <a:p>
            <a:r>
              <a:rPr lang="fr-FR" b="1" dirty="0">
                <a:solidFill>
                  <a:schemeClr val="tx1"/>
                </a:solidFill>
                <a:effectLst>
                  <a:outerShdw blurRad="38100" dist="38100" dir="2700000" algn="tl">
                    <a:srgbClr val="000000">
                      <a:alpha val="43137"/>
                    </a:srgbClr>
                  </a:outerShdw>
                </a:effectLst>
              </a:rPr>
              <a:t>A Titre de comparaison:</a:t>
            </a:r>
          </a:p>
          <a:p>
            <a:r>
              <a:rPr lang="fr-FR" b="1" dirty="0">
                <a:solidFill>
                  <a:schemeClr val="tx1"/>
                </a:solidFill>
                <a:effectLst>
                  <a:outerShdw blurRad="38100" dist="38100" dir="2700000" algn="tl">
                    <a:srgbClr val="000000">
                      <a:alpha val="43137"/>
                    </a:srgbClr>
                  </a:outerShdw>
                </a:effectLst>
              </a:rPr>
              <a:t>la loi Belge relative à la protection du patient du 22 août 2002 offre la définition suivante :</a:t>
            </a:r>
            <a:r>
              <a:rPr lang="fr-FR" dirty="0"/>
              <a:t> </a:t>
            </a:r>
          </a:p>
          <a:p>
            <a:r>
              <a:rPr lang="fr-FR" dirty="0">
                <a:solidFill>
                  <a:srgbClr val="FF0000"/>
                </a:solidFill>
                <a:highlight>
                  <a:srgbClr val="FFFF00"/>
                </a:highlight>
              </a:rPr>
              <a:t>«le patient est la personne physique à qui des soins de santé sont dispensés à sa demande ou non». </a:t>
            </a:r>
            <a:endParaRPr lang="fr-FR" b="1" dirty="0">
              <a:solidFill>
                <a:srgbClr val="FF0000"/>
              </a:solidFill>
              <a:effectLst>
                <a:outerShdw blurRad="38100" dist="38100" dir="2700000" algn="tl">
                  <a:srgbClr val="000000">
                    <a:alpha val="43137"/>
                  </a:srgbClr>
                </a:outerShdw>
              </a:effectLst>
              <a:highlight>
                <a:srgbClr val="FFFF00"/>
              </a:highlight>
            </a:endParaRPr>
          </a:p>
          <a:p>
            <a:r>
              <a:rPr lang="fr-FR" b="1" dirty="0">
                <a:solidFill>
                  <a:srgbClr val="7030A0"/>
                </a:solidFill>
                <a:effectLst>
                  <a:outerShdw blurRad="38100" dist="38100" dir="2700000" algn="tl">
                    <a:srgbClr val="000000">
                      <a:alpha val="43137"/>
                    </a:srgbClr>
                  </a:outerShdw>
                </a:effectLst>
              </a:rPr>
              <a:t>Quant au Maroc, </a:t>
            </a:r>
          </a:p>
          <a:p>
            <a:r>
              <a:rPr lang="fr-FR" b="1" i="1" u="sng" dirty="0">
                <a:solidFill>
                  <a:schemeClr val="tx1"/>
                </a:solidFill>
                <a:effectLst>
                  <a:outerShdw blurRad="38100" dist="38100" dir="2700000" algn="tl">
                    <a:srgbClr val="000000">
                      <a:alpha val="43137"/>
                    </a:srgbClr>
                  </a:outerShdw>
                </a:effectLst>
              </a:rPr>
              <a:t>le législateur n'a pas donné une définition relative au patient</a:t>
            </a:r>
            <a:r>
              <a:rPr lang="fr-FR" b="1" i="1" u="sng" dirty="0">
                <a:effectLst>
                  <a:outerShdw blurRad="38100" dist="38100" dir="2700000" algn="tl">
                    <a:srgbClr val="000000">
                      <a:alpha val="43137"/>
                    </a:srgbClr>
                  </a:outerShdw>
                </a:effectLst>
              </a:rPr>
              <a:t>. </a:t>
            </a:r>
            <a:r>
              <a:rPr lang="fr-FR" dirty="0"/>
              <a:t>Dès lors, </a:t>
            </a:r>
            <a:r>
              <a:rPr lang="fr-FR" b="1" dirty="0">
                <a:solidFill>
                  <a:schemeClr val="tx1"/>
                </a:solidFill>
                <a:effectLst>
                  <a:outerShdw blurRad="38100" dist="38100" dir="2700000" algn="tl">
                    <a:srgbClr val="000000">
                      <a:alpha val="43137"/>
                    </a:srgbClr>
                  </a:outerShdw>
                </a:effectLst>
              </a:rPr>
              <a:t>la confusion </a:t>
            </a:r>
            <a:r>
              <a:rPr lang="fr-FR" dirty="0"/>
              <a:t>entre </a:t>
            </a:r>
            <a:r>
              <a:rPr lang="fr-FR" b="1" dirty="0">
                <a:solidFill>
                  <a:srgbClr val="C00000"/>
                </a:solidFill>
                <a:effectLst>
                  <a:outerShdw blurRad="38100" dist="38100" dir="2700000" algn="tl">
                    <a:srgbClr val="000000">
                      <a:alpha val="43137"/>
                    </a:srgbClr>
                  </a:outerShdw>
                </a:effectLst>
              </a:rPr>
              <a:t>«la personne malade</a:t>
            </a:r>
            <a:r>
              <a:rPr lang="fr-FR" dirty="0"/>
              <a:t>» l' «</a:t>
            </a:r>
            <a:r>
              <a:rPr lang="fr-FR" b="1" dirty="0">
                <a:solidFill>
                  <a:srgbClr val="C00000"/>
                </a:solidFill>
                <a:effectLst>
                  <a:outerShdw blurRad="38100" dist="38100" dir="2700000" algn="tl">
                    <a:srgbClr val="000000">
                      <a:alpha val="43137"/>
                    </a:srgbClr>
                  </a:outerShdw>
                </a:effectLst>
              </a:rPr>
              <a:t>usager du système de santé</a:t>
            </a:r>
            <a:r>
              <a:rPr lang="fr-FR" dirty="0">
                <a:solidFill>
                  <a:srgbClr val="C00000"/>
                </a:solidFill>
              </a:rPr>
              <a:t>» </a:t>
            </a:r>
            <a:r>
              <a:rPr lang="fr-FR" dirty="0"/>
              <a:t>ou encore </a:t>
            </a:r>
            <a:r>
              <a:rPr lang="fr-FR" dirty="0">
                <a:solidFill>
                  <a:srgbClr val="C00000"/>
                </a:solidFill>
              </a:rPr>
              <a:t>« </a:t>
            </a:r>
            <a:r>
              <a:rPr lang="fr-FR" b="1" dirty="0">
                <a:solidFill>
                  <a:srgbClr val="C00000"/>
                </a:solidFill>
                <a:effectLst>
                  <a:outerShdw blurRad="38100" dist="38100" dir="2700000" algn="tl">
                    <a:srgbClr val="000000">
                      <a:alpha val="43137"/>
                    </a:srgbClr>
                  </a:outerShdw>
                </a:effectLst>
              </a:rPr>
              <a:t>toute personne </a:t>
            </a:r>
            <a:r>
              <a:rPr lang="fr-FR" dirty="0"/>
              <a:t>» demeure .</a:t>
            </a:r>
          </a:p>
          <a:p>
            <a:endParaRPr lang="fr-FR" dirty="0"/>
          </a:p>
        </p:txBody>
      </p:sp>
    </p:spTree>
    <p:extLst>
      <p:ext uri="{BB962C8B-B14F-4D97-AF65-F5344CB8AC3E}">
        <p14:creationId xmlns:p14="http://schemas.microsoft.com/office/powerpoint/2010/main" val="17293615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CC9C38-D0AF-45D8-9627-9D0B354E9785}"/>
              </a:ext>
            </a:extLst>
          </p:cNvPr>
          <p:cNvSpPr>
            <a:spLocks noGrp="1"/>
          </p:cNvSpPr>
          <p:nvPr>
            <p:ph type="title"/>
          </p:nvPr>
        </p:nvSpPr>
        <p:spPr>
          <a:xfrm>
            <a:off x="677334" y="609600"/>
            <a:ext cx="8596668" cy="698695"/>
          </a:xfrm>
        </p:spPr>
        <p:txBody>
          <a:bodyPr>
            <a:normAutofit/>
          </a:bodyPr>
          <a:lstStyle/>
          <a:p>
            <a:r>
              <a:rPr lang="fr-FR" sz="2400" b="1" dirty="0">
                <a:solidFill>
                  <a:schemeClr val="tx1"/>
                </a:solidFill>
                <a:effectLst>
                  <a:outerShdw blurRad="38100" dist="38100" dir="2700000" algn="tl">
                    <a:srgbClr val="000000">
                      <a:alpha val="43137"/>
                    </a:srgbClr>
                  </a:outerShdw>
                </a:effectLst>
                <a:highlight>
                  <a:srgbClr val="FFFF00"/>
                </a:highlight>
              </a:rPr>
              <a:t>Paragraphe1 : l'urgence.</a:t>
            </a:r>
          </a:p>
        </p:txBody>
      </p:sp>
      <p:sp>
        <p:nvSpPr>
          <p:cNvPr id="3" name="Espace réservé du contenu 2">
            <a:extLst>
              <a:ext uri="{FF2B5EF4-FFF2-40B4-BE49-F238E27FC236}">
                <a16:creationId xmlns:a16="http://schemas.microsoft.com/office/drawing/2014/main" id="{742B2807-51D8-43DF-9FC7-C140ABD1C91B}"/>
              </a:ext>
            </a:extLst>
          </p:cNvPr>
          <p:cNvSpPr>
            <a:spLocks noGrp="1"/>
          </p:cNvSpPr>
          <p:nvPr>
            <p:ph idx="1"/>
          </p:nvPr>
        </p:nvSpPr>
        <p:spPr>
          <a:xfrm>
            <a:off x="677334" y="1308295"/>
            <a:ext cx="8596668" cy="5359791"/>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C'est le cas où l'état </a:t>
            </a:r>
            <a:r>
              <a:rPr lang="fr-FR" b="1" dirty="0">
                <a:solidFill>
                  <a:schemeClr val="tx1"/>
                </a:solidFill>
                <a:effectLst>
                  <a:outerShdw blurRad="38100" dist="38100" dir="2700000" algn="tl">
                    <a:srgbClr val="000000">
                      <a:alpha val="43137"/>
                    </a:srgbClr>
                  </a:outerShdw>
                </a:effectLst>
                <a:highlight>
                  <a:srgbClr val="00FFFF"/>
                </a:highlight>
              </a:rPr>
              <a:t>du patient rend nécessaire une intervention thérapeutique </a:t>
            </a:r>
            <a:r>
              <a:rPr lang="fr-FR" b="1" dirty="0">
                <a:solidFill>
                  <a:schemeClr val="tx1"/>
                </a:solidFill>
                <a:effectLst>
                  <a:outerShdw blurRad="38100" dist="38100" dir="2700000" algn="tl">
                    <a:srgbClr val="000000">
                      <a:alpha val="43137"/>
                    </a:srgbClr>
                  </a:outerShdw>
                </a:effectLst>
              </a:rPr>
              <a:t>à laquelle il </a:t>
            </a:r>
            <a:r>
              <a:rPr lang="fr-FR" b="1" dirty="0">
                <a:solidFill>
                  <a:schemeClr val="tx1"/>
                </a:solidFill>
                <a:effectLst>
                  <a:outerShdw blurRad="38100" dist="38100" dir="2700000" algn="tl">
                    <a:srgbClr val="000000">
                      <a:alpha val="43137"/>
                    </a:srgbClr>
                  </a:outerShdw>
                </a:effectLst>
                <a:highlight>
                  <a:srgbClr val="00FFFF"/>
                </a:highlight>
              </a:rPr>
              <a:t>n 'est pas en mesure de consentir</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Cette situation </a:t>
            </a:r>
            <a:r>
              <a:rPr lang="fr-FR" b="1" dirty="0">
                <a:solidFill>
                  <a:srgbClr val="FF0000"/>
                </a:solidFill>
                <a:effectLst>
                  <a:outerShdw blurRad="38100" dist="38100" dir="2700000" algn="tl">
                    <a:srgbClr val="000000">
                      <a:alpha val="43137"/>
                    </a:srgbClr>
                  </a:outerShdw>
                </a:effectLst>
              </a:rPr>
              <a:t>se rencontre lorsqu'un patient perd connaissance à la suite d'un accident de la circulation et se trouve en état comateux, souffre d'un traumatisme crânien ou d'une sénilité profonde ou encore lorsqu'une intervention médicale d'urgence est souhaitée</a:t>
            </a:r>
            <a:r>
              <a:rPr lang="fr-FR" b="1" dirty="0">
                <a:solidFill>
                  <a:schemeClr val="tx1"/>
                </a:solidFill>
                <a:effectLst>
                  <a:outerShdw blurRad="38100" dist="38100" dir="2700000" algn="tl">
                    <a:srgbClr val="000000">
                      <a:alpha val="43137"/>
                    </a:srgbClr>
                  </a:outerShdw>
                </a:effectLst>
              </a:rPr>
              <a:t>, </a:t>
            </a:r>
          </a:p>
          <a:p>
            <a:pPr algn="just">
              <a:buClr>
                <a:srgbClr val="7030A0"/>
              </a:buClr>
              <a:buSzPct val="182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là le médecin </a:t>
            </a:r>
            <a:r>
              <a:rPr lang="fr-FR" b="1" dirty="0">
                <a:solidFill>
                  <a:schemeClr val="tx1"/>
                </a:solidFill>
                <a:effectLst>
                  <a:outerShdw blurRad="38100" dist="38100" dir="2700000" algn="tl">
                    <a:srgbClr val="000000">
                      <a:alpha val="43137"/>
                    </a:srgbClr>
                  </a:outerShdw>
                </a:effectLst>
                <a:highlight>
                  <a:srgbClr val="00FFFF"/>
                </a:highlight>
              </a:rPr>
              <a:t>peut agir évidemment sans le consentement du patient</a:t>
            </a:r>
            <a:r>
              <a:rPr lang="fr-FR" b="1" dirty="0">
                <a:solidFill>
                  <a:schemeClr val="tx1"/>
                </a:solidFill>
                <a:effectLst>
                  <a:outerShdw blurRad="38100" dist="38100" dir="2700000" algn="tl">
                    <a:srgbClr val="000000">
                      <a:alpha val="43137"/>
                    </a:srgbClr>
                  </a:outerShdw>
                </a:effectLst>
              </a:rPr>
              <a:t>. Son action </a:t>
            </a:r>
            <a:r>
              <a:rPr lang="fr-FR" b="1" dirty="0">
                <a:solidFill>
                  <a:schemeClr val="tx1"/>
                </a:solidFill>
                <a:effectLst>
                  <a:outerShdw blurRad="38100" dist="38100" dir="2700000" algn="tl">
                    <a:srgbClr val="000000">
                      <a:alpha val="43137"/>
                    </a:srgbClr>
                  </a:outerShdw>
                </a:effectLst>
                <a:highlight>
                  <a:srgbClr val="00FFFF"/>
                </a:highlight>
              </a:rPr>
              <a:t>est justifiée </a:t>
            </a:r>
            <a:r>
              <a:rPr lang="fr-FR" b="1" dirty="0">
                <a:solidFill>
                  <a:schemeClr val="tx1"/>
                </a:solidFill>
                <a:effectLst>
                  <a:outerShdw blurRad="38100" dist="38100" dir="2700000" algn="tl">
                    <a:srgbClr val="000000">
                      <a:alpha val="43137"/>
                    </a:srgbClr>
                  </a:outerShdw>
                </a:effectLst>
                <a:highlight>
                  <a:srgbClr val="FFFF00"/>
                </a:highlight>
              </a:rPr>
              <a:t>par </a:t>
            </a:r>
            <a:r>
              <a:rPr lang="fr-FR" b="1" dirty="0">
                <a:solidFill>
                  <a:srgbClr val="FF0000"/>
                </a:solidFill>
                <a:effectLst>
                  <a:outerShdw blurRad="38100" dist="38100" dir="2700000" algn="tl">
                    <a:srgbClr val="000000">
                      <a:alpha val="43137"/>
                    </a:srgbClr>
                  </a:outerShdw>
                </a:effectLst>
                <a:highlight>
                  <a:srgbClr val="FFFF00"/>
                </a:highlight>
              </a:rPr>
              <a:t>l'état de nécessité</a:t>
            </a:r>
            <a:r>
              <a:rPr lang="fr-FR" b="1" dirty="0">
                <a:solidFill>
                  <a:srgbClr val="FF0000"/>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 L'article 25 du code de déontologie marocain dispose à cet égard  :</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002060"/>
                </a:solidFill>
                <a:effectLst>
                  <a:outerShdw blurRad="38100" dist="38100" dir="2700000" algn="tl">
                    <a:srgbClr val="000000">
                      <a:alpha val="43137"/>
                    </a:srgbClr>
                  </a:outerShdw>
                </a:effectLst>
              </a:rPr>
              <a:t>« Appelé d'urgence </a:t>
            </a:r>
            <a:r>
              <a:rPr lang="fr-FR" b="1" dirty="0">
                <a:solidFill>
                  <a:srgbClr val="002060"/>
                </a:solidFill>
                <a:effectLst>
                  <a:outerShdw blurRad="38100" dist="38100" dir="2700000" algn="tl">
                    <a:srgbClr val="000000">
                      <a:alpha val="43137"/>
                    </a:srgbClr>
                  </a:outerShdw>
                </a:effectLst>
                <a:highlight>
                  <a:srgbClr val="FFFF00"/>
                </a:highlight>
              </a:rPr>
              <a:t>auprès d'un mineur ou autre incapable </a:t>
            </a:r>
            <a:r>
              <a:rPr lang="fr-FR" b="1" dirty="0">
                <a:solidFill>
                  <a:srgbClr val="002060"/>
                </a:solidFill>
                <a:effectLst>
                  <a:outerShdw blurRad="38100" dist="38100" dir="2700000" algn="tl">
                    <a:srgbClr val="000000">
                      <a:alpha val="43137"/>
                    </a:srgbClr>
                  </a:outerShdw>
                </a:effectLst>
              </a:rPr>
              <a:t>et lorsqu'il est </a:t>
            </a:r>
            <a:r>
              <a:rPr lang="fr-FR" b="1" dirty="0">
                <a:solidFill>
                  <a:srgbClr val="002060"/>
                </a:solidFill>
                <a:effectLst>
                  <a:outerShdw blurRad="38100" dist="38100" dir="2700000" algn="tl">
                    <a:srgbClr val="000000">
                      <a:alpha val="43137"/>
                    </a:srgbClr>
                  </a:outerShdw>
                </a:effectLst>
                <a:highlight>
                  <a:srgbClr val="FFFF00"/>
                </a:highlight>
              </a:rPr>
              <a:t>impossible de recueillir en temps utile le consentement de son représentant légal, </a:t>
            </a:r>
            <a:r>
              <a:rPr lang="fr-FR" b="1" dirty="0">
                <a:solidFill>
                  <a:srgbClr val="002060"/>
                </a:solidFill>
                <a:effectLst>
                  <a:outerShdw blurRad="38100" dist="38100" dir="2700000" algn="tl">
                    <a:srgbClr val="000000">
                      <a:alpha val="43137"/>
                    </a:srgbClr>
                  </a:outerShdw>
                </a:effectLst>
              </a:rPr>
              <a:t>le médecin doit </a:t>
            </a:r>
            <a:r>
              <a:rPr lang="fr-FR" b="1" dirty="0">
                <a:solidFill>
                  <a:srgbClr val="002060"/>
                </a:solidFill>
                <a:effectLst>
                  <a:outerShdw blurRad="38100" dist="38100" dir="2700000" algn="tl">
                    <a:srgbClr val="000000">
                      <a:alpha val="43137"/>
                    </a:srgbClr>
                  </a:outerShdw>
                </a:effectLst>
                <a:highlight>
                  <a:srgbClr val="FFFF00"/>
                </a:highlight>
              </a:rPr>
              <a:t>user immédiatement de toutes ses connaissances</a:t>
            </a:r>
            <a:r>
              <a:rPr lang="fr-FR" b="1" dirty="0">
                <a:solidFill>
                  <a:srgbClr val="002060"/>
                </a:solidFill>
                <a:effectLst>
                  <a:outerShdw blurRad="38100" dist="38100" dir="2700000" algn="tl">
                    <a:srgbClr val="000000">
                      <a:alpha val="43137"/>
                    </a:srgbClr>
                  </a:outerShdw>
                </a:effectLst>
              </a:rPr>
              <a:t> et de tous les moyens dont il dispose pour </a:t>
            </a:r>
            <a:r>
              <a:rPr lang="fr-FR" b="1" dirty="0">
                <a:solidFill>
                  <a:srgbClr val="002060"/>
                </a:solidFill>
                <a:effectLst>
                  <a:outerShdw blurRad="38100" dist="38100" dir="2700000" algn="tl">
                    <a:srgbClr val="000000">
                      <a:alpha val="43137"/>
                    </a:srgbClr>
                  </a:outerShdw>
                </a:effectLst>
                <a:highlight>
                  <a:srgbClr val="FFFF00"/>
                </a:highlight>
              </a:rPr>
              <a:t>parer au danger menaçant</a:t>
            </a:r>
            <a:r>
              <a:rPr lang="fr-FR" b="1" dirty="0">
                <a:solidFill>
                  <a:srgbClr val="002060"/>
                </a:solidFill>
                <a:effectLst>
                  <a:outerShdw blurRad="38100" dist="38100" dir="2700000" algn="tl">
                    <a:srgbClr val="000000">
                      <a:alpha val="43137"/>
                    </a:srgbClr>
                  </a:outerShdw>
                </a:effectLst>
              </a:rPr>
              <a:t> : </a:t>
            </a:r>
          </a:p>
          <a:p>
            <a:pPr algn="just"/>
            <a:r>
              <a:rPr lang="fr-FR" b="1" dirty="0">
                <a:solidFill>
                  <a:srgbClr val="002060"/>
                </a:solidFill>
                <a:effectLst>
                  <a:outerShdw blurRad="38100" dist="38100" dir="2700000" algn="tl">
                    <a:srgbClr val="000000">
                      <a:alpha val="43137"/>
                    </a:srgbClr>
                  </a:outerShdw>
                </a:effectLst>
              </a:rPr>
              <a:t>il </a:t>
            </a:r>
            <a:r>
              <a:rPr lang="fr-FR" b="1" dirty="0">
                <a:solidFill>
                  <a:srgbClr val="002060"/>
                </a:solidFill>
                <a:effectLst>
                  <a:outerShdw blurRad="38100" dist="38100" dir="2700000" algn="tl">
                    <a:srgbClr val="000000">
                      <a:alpha val="43137"/>
                    </a:srgbClr>
                  </a:outerShdw>
                </a:effectLst>
                <a:highlight>
                  <a:srgbClr val="FFFF00"/>
                </a:highlight>
              </a:rPr>
              <a:t>ne peut cesser ses soins qu'après que tout danger est écarté </a:t>
            </a:r>
            <a:r>
              <a:rPr lang="fr-FR" b="1" dirty="0">
                <a:solidFill>
                  <a:srgbClr val="002060"/>
                </a:solidFill>
                <a:effectLst>
                  <a:outerShdw blurRad="38100" dist="38100" dir="2700000" algn="tl">
                    <a:srgbClr val="000000">
                      <a:alpha val="43137"/>
                    </a:srgbClr>
                  </a:outerShdw>
                </a:effectLst>
              </a:rPr>
              <a:t>ou tout secours inutile ou </a:t>
            </a:r>
            <a:r>
              <a:rPr lang="fr-FR" b="1" dirty="0">
                <a:solidFill>
                  <a:srgbClr val="002060"/>
                </a:solidFill>
                <a:effectLst>
                  <a:outerShdw blurRad="38100" dist="38100" dir="2700000" algn="tl">
                    <a:srgbClr val="000000">
                      <a:alpha val="43137"/>
                    </a:srgbClr>
                  </a:outerShdw>
                </a:effectLst>
                <a:highlight>
                  <a:srgbClr val="FFFF00"/>
                </a:highlight>
              </a:rPr>
              <a:t>après avoir confié le malade aux soins d'un confrère</a:t>
            </a:r>
            <a:r>
              <a:rPr lang="fr-FR" b="1" dirty="0">
                <a:solidFill>
                  <a:srgbClr val="00206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409298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4014B-AF78-43BC-A039-4A2D675749AB}"/>
              </a:ext>
            </a:extLst>
          </p:cNvPr>
          <p:cNvSpPr>
            <a:spLocks noGrp="1"/>
          </p:cNvSpPr>
          <p:nvPr>
            <p:ph type="title"/>
          </p:nvPr>
        </p:nvSpPr>
        <p:spPr>
          <a:xfrm>
            <a:off x="677334" y="609600"/>
            <a:ext cx="8596668" cy="389206"/>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C406011C-CC30-4FBC-853B-ABB530941328}"/>
              </a:ext>
            </a:extLst>
          </p:cNvPr>
          <p:cNvSpPr>
            <a:spLocks noGrp="1"/>
          </p:cNvSpPr>
          <p:nvPr>
            <p:ph idx="1"/>
          </p:nvPr>
        </p:nvSpPr>
        <p:spPr>
          <a:xfrm>
            <a:off x="677334" y="1223889"/>
            <a:ext cx="8596668" cy="5373859"/>
          </a:xfrm>
        </p:spPr>
        <p:txBody>
          <a:bodyPr>
            <a:normAutofit fontScale="92500"/>
          </a:bodyPr>
          <a:lstStyle/>
          <a:p>
            <a:pPr algn="just"/>
            <a:r>
              <a:rPr lang="fr-FR" b="1" dirty="0">
                <a:solidFill>
                  <a:schemeClr val="tx1"/>
                </a:solidFill>
                <a:effectLst>
                  <a:outerShdw blurRad="38100" dist="38100" dir="2700000" algn="tl">
                    <a:srgbClr val="000000">
                      <a:alpha val="43137"/>
                    </a:srgbClr>
                  </a:outerShdw>
                </a:effectLst>
              </a:rPr>
              <a:t>Par ailleurs, </a:t>
            </a:r>
            <a:r>
              <a:rPr lang="fr-FR" b="1" dirty="0">
                <a:solidFill>
                  <a:schemeClr val="tx1"/>
                </a:solidFill>
                <a:effectLst>
                  <a:outerShdw blurRad="38100" dist="38100" dir="2700000" algn="tl">
                    <a:srgbClr val="000000">
                      <a:alpha val="43137"/>
                    </a:srgbClr>
                  </a:outerShdw>
                </a:effectLst>
                <a:highlight>
                  <a:srgbClr val="FFFF00"/>
                </a:highlight>
              </a:rPr>
              <a:t>la jurisprudence marocaine n'est pas restée muette sur ce sujet. Dans un arrêt rendu par la cour suprême le 26 mai 1994</a:t>
            </a:r>
          </a:p>
          <a:p>
            <a:pPr marL="0" indent="0" algn="just">
              <a:buNone/>
            </a:pPr>
            <a:r>
              <a:rPr lang="fr-FR" b="1" dirty="0">
                <a:solidFill>
                  <a:srgbClr val="C00000"/>
                </a:solidFill>
                <a:effectLst>
                  <a:outerShdw blurRad="38100" dist="38100" dir="2700000" algn="tl">
                    <a:srgbClr val="000000">
                      <a:alpha val="43137"/>
                    </a:srgbClr>
                  </a:outerShdw>
                </a:effectLst>
                <a:highlight>
                  <a:srgbClr val="FFFF00"/>
                </a:highlight>
              </a:rPr>
              <a:t>Dans une affaire de faute médicale</a:t>
            </a:r>
            <a:r>
              <a:rPr lang="fr-FR" b="1" dirty="0">
                <a:solidFill>
                  <a:schemeClr val="tx1"/>
                </a:solidFill>
                <a:effectLst>
                  <a:outerShdw blurRad="38100" dist="38100" dir="2700000" algn="tl">
                    <a:srgbClr val="000000">
                      <a:alpha val="43137"/>
                    </a:srgbClr>
                  </a:outerShdw>
                </a:effectLst>
              </a:rPr>
              <a:t>, les juges avaient affirmé clairement que:</a:t>
            </a:r>
          </a:p>
          <a:p>
            <a:pPr marL="0" indent="0" algn="just">
              <a:buNone/>
            </a:pPr>
            <a:r>
              <a:rPr lang="fr-FR" b="1" dirty="0">
                <a:solidFill>
                  <a:srgbClr val="002060"/>
                </a:solidFill>
                <a:effectLst>
                  <a:outerShdw blurRad="38100" dist="38100" dir="2700000" algn="tl">
                    <a:srgbClr val="000000">
                      <a:alpha val="43137"/>
                    </a:srgbClr>
                  </a:outerShdw>
                </a:effectLst>
              </a:rPr>
              <a:t>«...lorsqu' un malade </a:t>
            </a:r>
            <a:r>
              <a:rPr lang="fr-FR" b="1" dirty="0">
                <a:solidFill>
                  <a:srgbClr val="002060"/>
                </a:solidFill>
                <a:effectLst>
                  <a:outerShdw blurRad="38100" dist="38100" dir="2700000" algn="tl">
                    <a:srgbClr val="000000">
                      <a:alpha val="43137"/>
                    </a:srgbClr>
                  </a:outerShdw>
                </a:effectLst>
                <a:highlight>
                  <a:srgbClr val="FFFF00"/>
                </a:highlight>
              </a:rPr>
              <a:t>accède à un hôpital</a:t>
            </a:r>
            <a:r>
              <a:rPr lang="fr-FR" b="1" dirty="0">
                <a:solidFill>
                  <a:srgbClr val="002060"/>
                </a:solidFill>
                <a:effectLst>
                  <a:outerShdw blurRad="38100" dist="38100" dir="2700000" algn="tl">
                    <a:srgbClr val="000000">
                      <a:alpha val="43137"/>
                    </a:srgbClr>
                  </a:outerShdw>
                </a:effectLst>
              </a:rPr>
              <a:t> et lorsque </a:t>
            </a:r>
            <a:r>
              <a:rPr lang="fr-FR" b="1" dirty="0">
                <a:solidFill>
                  <a:srgbClr val="002060"/>
                </a:solidFill>
                <a:effectLst>
                  <a:outerShdw blurRad="38100" dist="38100" dir="2700000" algn="tl">
                    <a:srgbClr val="000000">
                      <a:alpha val="43137"/>
                    </a:srgbClr>
                  </a:outerShdw>
                </a:effectLst>
                <a:highlight>
                  <a:srgbClr val="FFFF00"/>
                </a:highlight>
              </a:rPr>
              <a:t>son état de santé exige la réalisation d 'une opération son consentement ou non n' est pas pris en considération...»</a:t>
            </a:r>
          </a:p>
          <a:p>
            <a:pPr algn="just"/>
            <a:r>
              <a:rPr lang="fr-FR" b="1" dirty="0">
                <a:solidFill>
                  <a:schemeClr val="tx1"/>
                </a:solidFill>
                <a:effectLst>
                  <a:outerShdw blurRad="38100" dist="38100" dir="2700000" algn="tl">
                    <a:srgbClr val="000000">
                      <a:alpha val="43137"/>
                    </a:srgbClr>
                  </a:outerShdw>
                </a:effectLst>
              </a:rPr>
              <a:t>Néanmoins, </a:t>
            </a:r>
            <a:r>
              <a:rPr lang="fr-FR" b="1" dirty="0">
                <a:solidFill>
                  <a:srgbClr val="002060"/>
                </a:solidFill>
                <a:effectLst>
                  <a:outerShdw blurRad="38100" dist="38100" dir="2700000" algn="tl">
                    <a:srgbClr val="000000">
                      <a:alpha val="43137"/>
                    </a:srgbClr>
                  </a:outerShdw>
                </a:effectLst>
                <a:highlight>
                  <a:srgbClr val="00FF00"/>
                </a:highlight>
              </a:rPr>
              <a:t>si la famille proche est présente, le praticien doit solliciter son autorisation.</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Selon </a:t>
            </a:r>
            <a:r>
              <a:rPr lang="fr-FR" b="1" dirty="0">
                <a:solidFill>
                  <a:srgbClr val="002060"/>
                </a:solidFill>
                <a:effectLst>
                  <a:outerShdw blurRad="38100" dist="38100" dir="2700000" algn="tl">
                    <a:srgbClr val="000000">
                      <a:alpha val="43137"/>
                    </a:srgbClr>
                  </a:outerShdw>
                </a:effectLst>
              </a:rPr>
              <a:t>le code de déontologie médicale français </a:t>
            </a:r>
            <a:r>
              <a:rPr lang="fr-FR" b="1" dirty="0">
                <a:solidFill>
                  <a:schemeClr val="tx1"/>
                </a:solidFill>
                <a:effectLst>
                  <a:outerShdw blurRad="38100" dist="38100" dir="2700000" algn="tl">
                    <a:srgbClr val="000000">
                      <a:alpha val="43137"/>
                    </a:srgbClr>
                  </a:outerShdw>
                </a:effectLst>
              </a:rPr>
              <a:t>:</a:t>
            </a:r>
          </a:p>
          <a:p>
            <a:pPr algn="just"/>
            <a:r>
              <a:rPr lang="fr-FR" b="1" dirty="0">
                <a:solidFill>
                  <a:srgbClr val="FF0000"/>
                </a:solidFill>
                <a:effectLst>
                  <a:outerShdw blurRad="38100" dist="38100" dir="2700000" algn="tl">
                    <a:srgbClr val="000000">
                      <a:alpha val="43137"/>
                    </a:srgbClr>
                  </a:outerShdw>
                </a:effectLst>
              </a:rPr>
              <a:t>« la volonté du malade </a:t>
            </a:r>
            <a:r>
              <a:rPr lang="fr-FR" b="1" dirty="0">
                <a:solidFill>
                  <a:srgbClr val="FF0000"/>
                </a:solidFill>
                <a:effectLst>
                  <a:outerShdw blurRad="38100" dist="38100" dir="2700000" algn="tl">
                    <a:srgbClr val="000000">
                      <a:alpha val="43137"/>
                    </a:srgbClr>
                  </a:outerShdw>
                </a:effectLst>
                <a:highlight>
                  <a:srgbClr val="00FF00"/>
                </a:highlight>
              </a:rPr>
              <a:t>doit toujours être respectée </a:t>
            </a:r>
            <a:r>
              <a:rPr lang="fr-FR" b="1" dirty="0">
                <a:solidFill>
                  <a:srgbClr val="FF0000"/>
                </a:solidFill>
                <a:effectLst>
                  <a:outerShdw blurRad="38100" dist="38100" dir="2700000" algn="tl">
                    <a:srgbClr val="000000">
                      <a:alpha val="43137"/>
                    </a:srgbClr>
                  </a:outerShdw>
                </a:effectLst>
              </a:rPr>
              <a:t>dans la mesure du possible. Lorsque le malade </a:t>
            </a:r>
            <a:r>
              <a:rPr lang="fr-FR" b="1" dirty="0">
                <a:solidFill>
                  <a:srgbClr val="FF0000"/>
                </a:solidFill>
                <a:effectLst>
                  <a:outerShdw blurRad="38100" dist="38100" dir="2700000" algn="tl">
                    <a:srgbClr val="000000">
                      <a:alpha val="43137"/>
                    </a:srgbClr>
                  </a:outerShdw>
                </a:effectLst>
                <a:highlight>
                  <a:srgbClr val="00FF00"/>
                </a:highlight>
              </a:rPr>
              <a:t>est hors état d' exprimer sa volonté, ses proches doivent, sauf urgence ou impossibilité</a:t>
            </a:r>
            <a:r>
              <a:rPr lang="fr-FR" b="1" dirty="0">
                <a:solidFill>
                  <a:srgbClr val="FF0000"/>
                </a:solidFill>
                <a:effectLst>
                  <a:outerShdw blurRad="38100" dist="38100" dir="2700000" algn="tl">
                    <a:srgbClr val="000000">
                      <a:alpha val="43137"/>
                    </a:srgbClr>
                  </a:outerShdw>
                </a:effectLst>
              </a:rPr>
              <a:t>, être </a:t>
            </a:r>
            <a:r>
              <a:rPr lang="fr-FR" b="1" dirty="0">
                <a:solidFill>
                  <a:srgbClr val="FF0000"/>
                </a:solidFill>
                <a:effectLst>
                  <a:outerShdw blurRad="38100" dist="38100" dir="2700000" algn="tl">
                    <a:srgbClr val="000000">
                      <a:alpha val="43137"/>
                    </a:srgbClr>
                  </a:outerShdw>
                </a:effectLst>
                <a:highlight>
                  <a:srgbClr val="00FF00"/>
                </a:highlight>
              </a:rPr>
              <a:t>prévenus et informés</a:t>
            </a:r>
            <a:r>
              <a:rPr lang="fr-FR" b="1" dirty="0">
                <a:solidFill>
                  <a:srgbClr val="FF0000"/>
                </a:solidFill>
                <a:effectLst>
                  <a:outerShdw blurRad="38100" dist="38100" dir="2700000" algn="tl">
                    <a:srgbClr val="000000">
                      <a:alpha val="43137"/>
                    </a:srgbClr>
                  </a:outerShdw>
                </a:effectLst>
              </a:rPr>
              <a:t>»</a:t>
            </a:r>
            <a:r>
              <a:rPr lang="fr-FR" b="1" dirty="0">
                <a:solidFill>
                  <a:srgbClr val="002060"/>
                </a:solidFill>
                <a:effectLst>
                  <a:outerShdw blurRad="38100" dist="38100" dir="2700000" algn="tl">
                    <a:srgbClr val="000000">
                      <a:alpha val="43137"/>
                    </a:srgbClr>
                  </a:outerShdw>
                </a:effectLst>
              </a:rPr>
              <a:t>(Article7).</a:t>
            </a:r>
          </a:p>
          <a:p>
            <a:pPr algn="just"/>
            <a:r>
              <a:rPr lang="fr-FR" b="1" dirty="0">
                <a:solidFill>
                  <a:schemeClr val="tx1"/>
                </a:solidFill>
                <a:effectLst>
                  <a:outerShdw blurRad="38100" dist="38100" dir="2700000" algn="tl">
                    <a:srgbClr val="000000">
                      <a:alpha val="43137"/>
                    </a:srgbClr>
                  </a:outerShdw>
                </a:effectLst>
              </a:rPr>
              <a:t>En outre, </a:t>
            </a:r>
            <a:r>
              <a:rPr lang="fr-FR" b="1" dirty="0">
                <a:solidFill>
                  <a:srgbClr val="C00000"/>
                </a:solidFill>
                <a:effectLst>
                  <a:outerShdw blurRad="38100" dist="38100" dir="2700000" algn="tl">
                    <a:srgbClr val="000000">
                      <a:alpha val="43137"/>
                    </a:srgbClr>
                  </a:outerShdw>
                </a:effectLst>
              </a:rPr>
              <a:t>l'article 30 du code de déontologie médicale marocain </a:t>
            </a:r>
            <a:r>
              <a:rPr lang="fr-FR" b="1" dirty="0">
                <a:solidFill>
                  <a:schemeClr val="tx1"/>
                </a:solidFill>
                <a:effectLst>
                  <a:outerShdw blurRad="38100" dist="38100" dir="2700000" algn="tl">
                    <a:srgbClr val="000000">
                      <a:alpha val="43137"/>
                    </a:srgbClr>
                  </a:outerShdw>
                </a:effectLst>
              </a:rPr>
              <a:t>affirme que:</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002060"/>
                </a:solidFill>
                <a:effectLst>
                  <a:outerShdw blurRad="38100" dist="38100" dir="2700000" algn="tl">
                    <a:srgbClr val="000000">
                      <a:alpha val="43137"/>
                    </a:srgbClr>
                  </a:outerShdw>
                </a:effectLst>
              </a:rPr>
              <a:t>« le médecin après avoir </a:t>
            </a:r>
            <a:r>
              <a:rPr lang="fr-FR" b="1" dirty="0">
                <a:solidFill>
                  <a:srgbClr val="002060"/>
                </a:solidFill>
                <a:effectLst>
                  <a:outerShdw blurRad="38100" dist="38100" dir="2700000" algn="tl">
                    <a:srgbClr val="000000">
                      <a:alpha val="43137"/>
                    </a:srgbClr>
                  </a:outerShdw>
                </a:effectLst>
                <a:highlight>
                  <a:srgbClr val="00FFFF"/>
                </a:highlight>
              </a:rPr>
              <a:t>établi un diagnostic ferme </a:t>
            </a:r>
            <a:r>
              <a:rPr lang="fr-FR" b="1" dirty="0">
                <a:solidFill>
                  <a:srgbClr val="002060"/>
                </a:solidFill>
                <a:effectLst>
                  <a:outerShdw blurRad="38100" dist="38100" dir="2700000" algn="tl">
                    <a:srgbClr val="000000">
                      <a:alpha val="43137"/>
                    </a:srgbClr>
                  </a:outerShdw>
                </a:effectLst>
              </a:rPr>
              <a:t>comportant une décision </a:t>
            </a:r>
            <a:r>
              <a:rPr lang="fr-FR" b="1" dirty="0">
                <a:solidFill>
                  <a:srgbClr val="002060"/>
                </a:solidFill>
                <a:effectLst>
                  <a:outerShdw blurRad="38100" dist="38100" dir="2700000" algn="tl">
                    <a:srgbClr val="000000">
                      <a:alpha val="43137"/>
                    </a:srgbClr>
                  </a:outerShdw>
                </a:effectLst>
                <a:highlight>
                  <a:srgbClr val="00FFFF"/>
                </a:highlight>
              </a:rPr>
              <a:t>sérieuse et surtout si la vie du malade est en danger</a:t>
            </a:r>
            <a:r>
              <a:rPr lang="fr-FR" b="1" dirty="0">
                <a:solidFill>
                  <a:srgbClr val="002060"/>
                </a:solidFill>
                <a:effectLst>
                  <a:outerShdw blurRad="38100" dist="38100" dir="2700000" algn="tl">
                    <a:srgbClr val="000000">
                      <a:alpha val="43137"/>
                    </a:srgbClr>
                  </a:outerShdw>
                </a:effectLst>
              </a:rPr>
              <a:t>, un médecin doit </a:t>
            </a:r>
            <a:r>
              <a:rPr lang="fr-FR" b="1" dirty="0">
                <a:solidFill>
                  <a:srgbClr val="002060"/>
                </a:solidFill>
                <a:effectLst>
                  <a:outerShdw blurRad="38100" dist="38100" dir="2700000" algn="tl">
                    <a:srgbClr val="000000">
                      <a:alpha val="43137"/>
                    </a:srgbClr>
                  </a:outerShdw>
                </a:effectLst>
                <a:highlight>
                  <a:srgbClr val="00FFFF"/>
                </a:highlight>
              </a:rPr>
              <a:t>s'efforcer d'imposer l'exécution de sa décision</a:t>
            </a:r>
            <a:r>
              <a:rPr lang="fr-FR" b="1" dirty="0">
                <a:solidFill>
                  <a:srgbClr val="002060"/>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410712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8AF502-FE35-49FA-93D7-0BE90F8ABDB3}"/>
              </a:ext>
            </a:extLst>
          </p:cNvPr>
          <p:cNvSpPr>
            <a:spLocks noGrp="1"/>
          </p:cNvSpPr>
          <p:nvPr>
            <p:ph type="title"/>
          </p:nvPr>
        </p:nvSpPr>
        <p:spPr>
          <a:xfrm>
            <a:off x="677334" y="609600"/>
            <a:ext cx="8596668" cy="389206"/>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F1382266-2109-414D-B74B-7FAA0ACF1E7A}"/>
              </a:ext>
            </a:extLst>
          </p:cNvPr>
          <p:cNvSpPr>
            <a:spLocks noGrp="1"/>
          </p:cNvSpPr>
          <p:nvPr>
            <p:ph idx="1"/>
          </p:nvPr>
        </p:nvSpPr>
        <p:spPr>
          <a:xfrm>
            <a:off x="677334" y="1294228"/>
            <a:ext cx="8596668" cy="5359789"/>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En fait, derrière cette règle </a:t>
            </a:r>
            <a:r>
              <a:rPr lang="fr-FR" b="1" dirty="0">
                <a:solidFill>
                  <a:srgbClr val="FF0000"/>
                </a:solidFill>
                <a:effectLst>
                  <a:outerShdw blurRad="38100" dist="38100" dir="2700000" algn="tl">
                    <a:srgbClr val="000000">
                      <a:alpha val="43137"/>
                    </a:srgbClr>
                  </a:outerShdw>
                </a:effectLst>
                <a:highlight>
                  <a:srgbClr val="FFFF00"/>
                </a:highlight>
              </a:rPr>
              <a:t>se profile une conception autoritaire de la relation médecin-malade</a:t>
            </a:r>
            <a:r>
              <a:rPr lang="fr-FR" b="1" dirty="0">
                <a:solidFill>
                  <a:schemeClr val="tx1"/>
                </a:solidFill>
                <a:effectLst>
                  <a:outerShdw blurRad="38100" dist="38100" dir="2700000" algn="tl">
                    <a:srgbClr val="000000">
                      <a:alpha val="43137"/>
                    </a:srgbClr>
                  </a:outerShdw>
                </a:effectLst>
              </a:rPr>
              <a:t> qui transparaît à travers </a:t>
            </a:r>
            <a:r>
              <a:rPr lang="fr-FR" b="1" dirty="0">
                <a:solidFill>
                  <a:schemeClr val="accent4">
                    <a:lumMod val="75000"/>
                  </a:schemeClr>
                </a:solidFill>
                <a:effectLst>
                  <a:outerShdw blurRad="38100" dist="38100" dir="2700000" algn="tl">
                    <a:srgbClr val="000000">
                      <a:alpha val="43137"/>
                    </a:srgbClr>
                  </a:outerShdw>
                </a:effectLst>
              </a:rPr>
              <a:t>l'article 33 </a:t>
            </a:r>
            <a:r>
              <a:rPr lang="fr-FR" b="1" dirty="0">
                <a:solidFill>
                  <a:schemeClr val="tx1"/>
                </a:solidFill>
                <a:effectLst>
                  <a:outerShdw blurRad="38100" dist="38100" dir="2700000" algn="tl">
                    <a:srgbClr val="000000">
                      <a:alpha val="43137"/>
                    </a:srgbClr>
                  </a:outerShdw>
                </a:effectLst>
              </a:rPr>
              <a:t>du code marocain de déontologie médicale qui dispose : </a:t>
            </a:r>
          </a:p>
          <a:p>
            <a:pPr algn="just"/>
            <a:r>
              <a:rPr lang="fr-FR" b="1" dirty="0">
                <a:solidFill>
                  <a:srgbClr val="002060"/>
                </a:solidFill>
                <a:effectLst>
                  <a:outerShdw blurRad="38100" dist="38100" dir="2700000" algn="tl">
                    <a:srgbClr val="000000">
                      <a:alpha val="43137"/>
                    </a:srgbClr>
                  </a:outerShdw>
                </a:effectLst>
              </a:rPr>
              <a:t>« Au cours d'un accouchement </a:t>
            </a:r>
            <a:r>
              <a:rPr lang="fr-FR" b="1" dirty="0">
                <a:solidFill>
                  <a:srgbClr val="0070C0"/>
                </a:solidFill>
                <a:effectLst>
                  <a:outerShdw blurRad="38100" dist="38100" dir="2700000" algn="tl">
                    <a:srgbClr val="000000">
                      <a:alpha val="43137"/>
                    </a:srgbClr>
                  </a:outerShdw>
                </a:effectLst>
              </a:rPr>
              <a:t>dystocique ou prolongé</a:t>
            </a:r>
            <a:r>
              <a:rPr lang="fr-FR" b="1" dirty="0">
                <a:solidFill>
                  <a:srgbClr val="002060"/>
                </a:solidFill>
                <a:effectLst>
                  <a:outerShdw blurRad="38100" dist="38100" dir="2700000" algn="tl">
                    <a:srgbClr val="000000">
                      <a:alpha val="43137"/>
                    </a:srgbClr>
                  </a:outerShdw>
                </a:effectLst>
              </a:rPr>
              <a:t>, le médecin doit se </a:t>
            </a:r>
            <a:r>
              <a:rPr lang="fr-FR" b="1" dirty="0">
                <a:solidFill>
                  <a:srgbClr val="0070C0"/>
                </a:solidFill>
                <a:effectLst>
                  <a:outerShdw blurRad="38100" dist="38100" dir="2700000" algn="tl">
                    <a:srgbClr val="000000">
                      <a:alpha val="43137"/>
                    </a:srgbClr>
                  </a:outerShdw>
                </a:effectLst>
              </a:rPr>
              <a:t>considérer comme étant le seul juge des intérêts respectifs de la mère et de l'enfant, sans se laisser influencer </a:t>
            </a:r>
            <a:r>
              <a:rPr lang="fr-FR" b="1" dirty="0">
                <a:solidFill>
                  <a:schemeClr val="tx1"/>
                </a:solidFill>
                <a:effectLst>
                  <a:outerShdw blurRad="38100" dist="38100" dir="2700000" algn="tl">
                    <a:srgbClr val="000000">
                      <a:alpha val="43137"/>
                    </a:srgbClr>
                  </a:outerShdw>
                </a:effectLst>
              </a:rPr>
              <a:t>par des considérations d'ordre familial.».</a:t>
            </a:r>
          </a:p>
          <a:p>
            <a:pPr algn="just"/>
            <a:r>
              <a:rPr lang="fr-FR" b="1" dirty="0">
                <a:solidFill>
                  <a:schemeClr val="tx1"/>
                </a:solidFill>
                <a:effectLst>
                  <a:outerShdw blurRad="38100" dist="38100" dir="2700000" algn="tl">
                    <a:srgbClr val="000000">
                      <a:alpha val="43137"/>
                    </a:srgbClr>
                  </a:outerShdw>
                </a:effectLst>
              </a:rPr>
              <a:t>Cela s' inspire, en effet, de l 'idée selon laquelle </a:t>
            </a:r>
            <a:r>
              <a:rPr lang="fr-FR" b="1" dirty="0">
                <a:solidFill>
                  <a:schemeClr val="tx1"/>
                </a:solidFill>
                <a:effectLst>
                  <a:outerShdw blurRad="38100" dist="38100" dir="2700000" algn="tl">
                    <a:srgbClr val="000000">
                      <a:alpha val="43137"/>
                    </a:srgbClr>
                  </a:outerShdw>
                </a:effectLst>
                <a:highlight>
                  <a:srgbClr val="FFFF00"/>
                </a:highlight>
              </a:rPr>
              <a:t>le patient amoindri et affaibli n 'a pas de volonté réelle </a:t>
            </a:r>
            <a:r>
              <a:rPr lang="fr-FR" b="1" dirty="0">
                <a:solidFill>
                  <a:schemeClr val="tx1"/>
                </a:solidFill>
                <a:effectLst>
                  <a:outerShdw blurRad="38100" dist="38100" dir="2700000" algn="tl">
                    <a:srgbClr val="000000">
                      <a:alpha val="43137"/>
                    </a:srgbClr>
                  </a:outerShdw>
                </a:effectLst>
              </a:rPr>
              <a:t>et qu' en adhérent au contrat médical il </a:t>
            </a:r>
            <a:r>
              <a:rPr lang="fr-FR" b="1" dirty="0">
                <a:solidFill>
                  <a:schemeClr val="tx1"/>
                </a:solidFill>
                <a:effectLst>
                  <a:outerShdw blurRad="38100" dist="38100" dir="2700000" algn="tl">
                    <a:srgbClr val="000000">
                      <a:alpha val="43137"/>
                    </a:srgbClr>
                  </a:outerShdw>
                </a:effectLst>
                <a:highlight>
                  <a:srgbClr val="FFFF00"/>
                </a:highlight>
              </a:rPr>
              <a:t>donne au médecin tout puissant une sorte de blanc-seing par lequel il renonce à son libre arbitre</a:t>
            </a:r>
            <a:r>
              <a:rPr lang="fr-FR" b="1" dirty="0">
                <a:solidFill>
                  <a:schemeClr val="tx1"/>
                </a:solidFill>
                <a:effectLst>
                  <a:outerShdw blurRad="38100" dist="38100" dir="2700000" algn="tl">
                    <a:srgbClr val="000000">
                      <a:alpha val="43137"/>
                    </a:srgbClr>
                  </a:outerShdw>
                </a:effectLst>
              </a:rPr>
              <a:t>, à tel point qu' </a:t>
            </a:r>
            <a:r>
              <a:rPr lang="fr-FR" b="1" dirty="0">
                <a:solidFill>
                  <a:schemeClr val="tx1"/>
                </a:solidFill>
                <a:effectLst>
                  <a:outerShdw blurRad="38100" dist="38100" dir="2700000" algn="tl">
                    <a:srgbClr val="000000">
                      <a:alpha val="43137"/>
                    </a:srgbClr>
                  </a:outerShdw>
                </a:effectLst>
                <a:highlight>
                  <a:srgbClr val="FFFF00"/>
                </a:highlight>
              </a:rPr>
              <a:t>il met en cause les droits fondamentaux du patient, et assure au médecin la plus grande immunité.</a:t>
            </a:r>
            <a:endParaRPr lang="fr-FR" b="1" dirty="0">
              <a:solidFill>
                <a:schemeClr val="tx1"/>
              </a:solidFill>
              <a:effectLst>
                <a:outerShdw blurRad="38100" dist="38100" dir="2700000" algn="tl">
                  <a:srgbClr val="000000">
                    <a:alpha val="43137"/>
                  </a:srgbClr>
                </a:outerShdw>
              </a:effectLst>
            </a:endParaRPr>
          </a:p>
          <a:p>
            <a:pPr algn="just"/>
            <a:r>
              <a:rPr lang="fr-FR" b="1" dirty="0">
                <a:solidFill>
                  <a:schemeClr val="tx1"/>
                </a:solidFill>
                <a:effectLst>
                  <a:outerShdw blurRad="38100" dist="38100" dir="2700000" algn="tl">
                    <a:srgbClr val="000000">
                      <a:alpha val="43137"/>
                    </a:srgbClr>
                  </a:outerShdw>
                </a:effectLst>
              </a:rPr>
              <a:t>C'est pourquoi </a:t>
            </a:r>
            <a:r>
              <a:rPr lang="fr-FR" b="1" dirty="0">
                <a:solidFill>
                  <a:srgbClr val="FF0000"/>
                </a:solidFill>
                <a:effectLst>
                  <a:outerShdw blurRad="38100" dist="38100" dir="2700000" algn="tl">
                    <a:srgbClr val="000000">
                      <a:alpha val="43137"/>
                    </a:srgbClr>
                  </a:outerShdw>
                </a:effectLst>
              </a:rPr>
              <a:t>une révision du code de déontologie s'impose afin d'instaurer des règles qui concilient à la fois les intérêts des praticiens  et des patients tout en respectant au maximum la volonté de ces derniers</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5815758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B0901-A898-4CFA-8703-BE9F6B1FD536}"/>
              </a:ext>
            </a:extLst>
          </p:cNvPr>
          <p:cNvSpPr>
            <a:spLocks noGrp="1"/>
          </p:cNvSpPr>
          <p:nvPr>
            <p:ph type="title"/>
          </p:nvPr>
        </p:nvSpPr>
        <p:spPr>
          <a:xfrm>
            <a:off x="677334" y="302455"/>
            <a:ext cx="8596668" cy="726831"/>
          </a:xfrm>
        </p:spPr>
        <p:txBody>
          <a:bodyPr/>
          <a:lstStyle/>
          <a:p>
            <a:r>
              <a:rPr lang="fr-FR" sz="2400" b="1" dirty="0">
                <a:solidFill>
                  <a:srgbClr val="002060"/>
                </a:solidFill>
                <a:effectLst>
                  <a:outerShdw blurRad="38100" dist="38100" dir="2700000" algn="tl">
                    <a:srgbClr val="000000">
                      <a:alpha val="43137"/>
                    </a:srgbClr>
                  </a:outerShdw>
                </a:effectLst>
              </a:rPr>
              <a:t>Paragraphe2 : la volonté du patient</a:t>
            </a:r>
            <a:r>
              <a:rPr lang="fr-FR" b="1" dirty="0">
                <a:solidFill>
                  <a:srgbClr val="002060"/>
                </a:solidFill>
                <a:effectLst>
                  <a:outerShdw blurRad="38100" dist="38100" dir="2700000" algn="tl">
                    <a:srgbClr val="000000">
                      <a:alpha val="43137"/>
                    </a:srgbClr>
                  </a:outerShdw>
                </a:effectLst>
              </a:rPr>
              <a:t>.</a:t>
            </a:r>
          </a:p>
        </p:txBody>
      </p:sp>
      <p:sp>
        <p:nvSpPr>
          <p:cNvPr id="3" name="Espace réservé du contenu 2">
            <a:extLst>
              <a:ext uri="{FF2B5EF4-FFF2-40B4-BE49-F238E27FC236}">
                <a16:creationId xmlns:a16="http://schemas.microsoft.com/office/drawing/2014/main" id="{AB88D53B-3DC4-42BB-B7EB-A629CF1BB5A1}"/>
              </a:ext>
            </a:extLst>
          </p:cNvPr>
          <p:cNvSpPr>
            <a:spLocks noGrp="1"/>
          </p:cNvSpPr>
          <p:nvPr>
            <p:ph idx="1"/>
          </p:nvPr>
        </p:nvSpPr>
        <p:spPr>
          <a:xfrm>
            <a:off x="677334" y="1029286"/>
            <a:ext cx="8596668" cy="5526259"/>
          </a:xfrm>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La volonté du patient doit </a:t>
            </a:r>
            <a:r>
              <a:rPr lang="fr-FR" b="1" dirty="0">
                <a:solidFill>
                  <a:srgbClr val="FF0000"/>
                </a:solidFill>
                <a:effectLst>
                  <a:outerShdw blurRad="38100" dist="38100" dir="2700000" algn="tl">
                    <a:srgbClr val="000000">
                      <a:alpha val="43137"/>
                    </a:srgbClr>
                  </a:outerShdw>
                </a:effectLst>
              </a:rPr>
              <a:t>être respecté</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La question qui se pose est la suivante : </a:t>
            </a:r>
          </a:p>
          <a:p>
            <a:pPr algn="just"/>
            <a:r>
              <a:rPr lang="fr-FR" b="1" dirty="0">
                <a:solidFill>
                  <a:srgbClr val="0070C0"/>
                </a:solidFill>
                <a:effectLst>
                  <a:outerShdw blurRad="38100" dist="38100" dir="2700000" algn="tl">
                    <a:srgbClr val="000000">
                      <a:alpha val="43137"/>
                    </a:srgbClr>
                  </a:outerShdw>
                </a:effectLst>
              </a:rPr>
              <a:t>Que doit faire un médecin face à un malade majeur, conscient et capable qui refuse un traitement nécessaire, voire vital pour lui-même ?</a:t>
            </a:r>
          </a:p>
          <a:p>
            <a:pPr algn="just"/>
            <a:r>
              <a:rPr lang="fr-FR" b="1" dirty="0">
                <a:solidFill>
                  <a:schemeClr val="accent5"/>
                </a:solidFill>
                <a:effectLst>
                  <a:outerShdw blurRad="38100" dist="38100" dir="2700000" algn="tl">
                    <a:srgbClr val="000000">
                      <a:alpha val="43137"/>
                    </a:srgbClr>
                  </a:outerShdw>
                </a:effectLst>
              </a:rPr>
              <a:t>Dans cette hypothèse deux obligations déontologiques s'opposent : </a:t>
            </a:r>
          </a:p>
          <a:p>
            <a:pPr algn="just">
              <a:buClr>
                <a:schemeClr val="accent5">
                  <a:lumMod val="60000"/>
                  <a:lumOff val="40000"/>
                </a:schemeClr>
              </a:buClr>
              <a:buSzPct val="173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celui du </a:t>
            </a:r>
            <a:r>
              <a:rPr lang="fr-FR" b="1" dirty="0">
                <a:solidFill>
                  <a:schemeClr val="tx1"/>
                </a:solidFill>
                <a:effectLst>
                  <a:outerShdw blurRad="38100" dist="38100" dir="2700000" algn="tl">
                    <a:srgbClr val="000000">
                      <a:alpha val="43137"/>
                    </a:srgbClr>
                  </a:outerShdw>
                </a:effectLst>
                <a:highlight>
                  <a:srgbClr val="FFFF00"/>
                </a:highlight>
              </a:rPr>
              <a:t>droit de la personne au consentement préalable </a:t>
            </a:r>
            <a:r>
              <a:rPr lang="fr-FR" b="1" dirty="0">
                <a:solidFill>
                  <a:schemeClr val="tx1"/>
                </a:solidFill>
                <a:effectLst>
                  <a:outerShdw blurRad="38100" dist="38100" dir="2700000" algn="tl">
                    <a:srgbClr val="000000">
                      <a:alpha val="43137"/>
                    </a:srgbClr>
                  </a:outerShdw>
                </a:effectLst>
              </a:rPr>
              <a:t>aux soins et pour lequel chacun a droit au </a:t>
            </a:r>
            <a:r>
              <a:rPr lang="fr-FR" b="1" dirty="0">
                <a:solidFill>
                  <a:schemeClr val="tx1"/>
                </a:solidFill>
                <a:effectLst>
                  <a:outerShdw blurRad="38100" dist="38100" dir="2700000" algn="tl">
                    <a:srgbClr val="000000">
                      <a:alpha val="43137"/>
                    </a:srgbClr>
                  </a:outerShdw>
                </a:effectLst>
                <a:highlight>
                  <a:srgbClr val="FFFF00"/>
                </a:highlight>
              </a:rPr>
              <a:t>respect de son corps qui est inviolable</a:t>
            </a:r>
            <a:r>
              <a:rPr lang="fr-FR" b="1" dirty="0">
                <a:solidFill>
                  <a:schemeClr val="tx1"/>
                </a:solidFill>
                <a:effectLst>
                  <a:outerShdw blurRad="38100" dist="38100" dir="2700000" algn="tl">
                    <a:srgbClr val="000000">
                      <a:alpha val="43137"/>
                    </a:srgbClr>
                  </a:outerShdw>
                </a:effectLst>
              </a:rPr>
              <a:t> </a:t>
            </a:r>
          </a:p>
          <a:p>
            <a:pPr algn="just">
              <a:buClr>
                <a:schemeClr val="accent5">
                  <a:lumMod val="60000"/>
                  <a:lumOff val="40000"/>
                </a:schemeClr>
              </a:buClr>
              <a:buSzPct val="173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et celui de </a:t>
            </a:r>
            <a:r>
              <a:rPr lang="fr-FR" b="1" dirty="0">
                <a:solidFill>
                  <a:schemeClr val="tx1"/>
                </a:solidFill>
                <a:effectLst>
                  <a:outerShdw blurRad="38100" dist="38100" dir="2700000" algn="tl">
                    <a:srgbClr val="000000">
                      <a:alpha val="43137"/>
                    </a:srgbClr>
                  </a:outerShdw>
                </a:effectLst>
                <a:highlight>
                  <a:srgbClr val="FFFF00"/>
                </a:highlight>
              </a:rPr>
              <a:t>l'assistance à une personne en péril</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De ce fait, </a:t>
            </a:r>
            <a:r>
              <a:rPr lang="fr-FR" b="1" dirty="0">
                <a:solidFill>
                  <a:schemeClr val="tx1"/>
                </a:solidFill>
                <a:effectLst>
                  <a:outerShdw blurRad="38100" dist="38100" dir="2700000" algn="tl">
                    <a:srgbClr val="000000">
                      <a:alpha val="43137"/>
                    </a:srgbClr>
                  </a:outerShdw>
                </a:effectLst>
                <a:highlight>
                  <a:srgbClr val="00FFFF"/>
                </a:highlight>
              </a:rPr>
              <a:t>le médecin est tenu de respecter la volonté du patient </a:t>
            </a:r>
            <a:r>
              <a:rPr lang="fr-FR" b="1" dirty="0">
                <a:solidFill>
                  <a:schemeClr val="tx1"/>
                </a:solidFill>
                <a:effectLst>
                  <a:outerShdw blurRad="38100" dist="38100" dir="2700000" algn="tl">
                    <a:srgbClr val="000000">
                      <a:alpha val="43137"/>
                    </a:srgbClr>
                  </a:outerShdw>
                </a:effectLst>
              </a:rPr>
              <a:t>qui rentre dans le droit de </a:t>
            </a:r>
            <a:r>
              <a:rPr lang="fr-FR" b="1" dirty="0">
                <a:solidFill>
                  <a:schemeClr val="tx1"/>
                </a:solidFill>
                <a:effectLst>
                  <a:outerShdw blurRad="38100" dist="38100" dir="2700000" algn="tl">
                    <a:srgbClr val="000000">
                      <a:alpha val="43137"/>
                    </a:srgbClr>
                  </a:outerShdw>
                </a:effectLst>
                <a:highlight>
                  <a:srgbClr val="00FFFF"/>
                </a:highlight>
              </a:rPr>
              <a:t>disposer de son corps à condition que ce refus soit écrit et exprimé en présence de l'équipe médicale</a:t>
            </a:r>
            <a:r>
              <a:rPr lang="fr-FR" b="1" dirty="0">
                <a:solidFill>
                  <a:schemeClr val="tx1"/>
                </a:solidFill>
                <a:effectLst>
                  <a:outerShdw blurRad="38100" dist="38100" dir="2700000" algn="tl">
                    <a:srgbClr val="000000">
                      <a:alpha val="43137"/>
                    </a:srgbClr>
                  </a:outerShdw>
                </a:effectLst>
              </a:rPr>
              <a:t> qui dresse, à cet égard, </a:t>
            </a:r>
            <a:r>
              <a:rPr lang="fr-FR" b="1" dirty="0">
                <a:solidFill>
                  <a:schemeClr val="tx1"/>
                </a:solidFill>
                <a:effectLst>
                  <a:outerShdw blurRad="38100" dist="38100" dir="2700000" algn="tl">
                    <a:srgbClr val="000000">
                      <a:alpha val="43137"/>
                    </a:srgbClr>
                  </a:outerShdw>
                </a:effectLst>
                <a:highlight>
                  <a:srgbClr val="00FFFF"/>
                </a:highlight>
              </a:rPr>
              <a:t>un procès inclus par la suite au dossier médical </a:t>
            </a:r>
            <a:r>
              <a:rPr lang="fr-FR" b="1" dirty="0">
                <a:solidFill>
                  <a:schemeClr val="tx1"/>
                </a:solidFill>
                <a:effectLst>
                  <a:outerShdw blurRad="38100" dist="38100" dir="2700000" algn="tl">
                    <a:srgbClr val="000000">
                      <a:alpha val="43137"/>
                    </a:srgbClr>
                  </a:outerShdw>
                </a:effectLst>
              </a:rPr>
              <a:t>dudit patient. </a:t>
            </a:r>
          </a:p>
          <a:p>
            <a:pPr algn="just"/>
            <a:r>
              <a:rPr lang="fr-FR" b="1" dirty="0">
                <a:solidFill>
                  <a:schemeClr val="accent5"/>
                </a:solidFill>
                <a:effectLst>
                  <a:outerShdw blurRad="38100" dist="38100" dir="2700000" algn="tl">
                    <a:srgbClr val="000000">
                      <a:alpha val="43137"/>
                    </a:srgbClr>
                  </a:outerShdw>
                </a:effectLst>
              </a:rPr>
              <a:t>L'article 31 du code de déontologie marocain dispose </a:t>
            </a:r>
            <a:r>
              <a:rPr lang="fr-FR" b="1" dirty="0">
                <a:solidFill>
                  <a:schemeClr val="tx1"/>
                </a:solidFill>
                <a:effectLst>
                  <a:outerShdw blurRad="38100" dist="38100" dir="2700000" algn="tl">
                    <a:srgbClr val="000000">
                      <a:alpha val="43137"/>
                    </a:srgbClr>
                  </a:outerShdw>
                </a:effectLst>
              </a:rPr>
              <a:t>: </a:t>
            </a:r>
            <a:r>
              <a:rPr lang="fr-FR" b="1" dirty="0">
                <a:solidFill>
                  <a:srgbClr val="002060"/>
                </a:solidFill>
                <a:effectLst>
                  <a:outerShdw blurRad="38100" dist="38100" dir="2700000" algn="tl">
                    <a:srgbClr val="000000">
                      <a:alpha val="43137"/>
                    </a:srgbClr>
                  </a:outerShdw>
                </a:effectLst>
              </a:rPr>
              <a:t>« Un pronostic grave peut légitimement être dissimulé au malade. Un pronostic fatal ne doit lui être révélé qu'avec </a:t>
            </a:r>
            <a:r>
              <a:rPr lang="fr-FR" b="1" dirty="0">
                <a:solidFill>
                  <a:srgbClr val="002060"/>
                </a:solidFill>
                <a:effectLst>
                  <a:outerShdw blurRad="38100" dist="38100" dir="2700000" algn="tl">
                    <a:srgbClr val="000000">
                      <a:alpha val="43137"/>
                    </a:srgbClr>
                  </a:outerShdw>
                </a:effectLst>
                <a:highlight>
                  <a:srgbClr val="00FFFF"/>
                </a:highlight>
              </a:rPr>
              <a:t>la plus grande circonspection</a:t>
            </a:r>
            <a:r>
              <a:rPr lang="fr-FR" b="1" dirty="0">
                <a:solidFill>
                  <a:srgbClr val="002060"/>
                </a:solidFill>
                <a:effectLst>
                  <a:outerShdw blurRad="38100" dist="38100" dir="2700000" algn="tl">
                    <a:srgbClr val="000000">
                      <a:alpha val="43137"/>
                    </a:srgbClr>
                  </a:outerShdw>
                </a:effectLst>
              </a:rPr>
              <a:t>. Mais il </a:t>
            </a:r>
            <a:r>
              <a:rPr lang="fr-FR" b="1" dirty="0">
                <a:solidFill>
                  <a:srgbClr val="002060"/>
                </a:solidFill>
                <a:effectLst>
                  <a:outerShdw blurRad="38100" dist="38100" dir="2700000" algn="tl">
                    <a:srgbClr val="000000">
                      <a:alpha val="43137"/>
                    </a:srgbClr>
                  </a:outerShdw>
                </a:effectLst>
                <a:highlight>
                  <a:srgbClr val="00FFFF"/>
                </a:highlight>
              </a:rPr>
              <a:t>doit l'être généralement à la famille</a:t>
            </a:r>
            <a:r>
              <a:rPr lang="fr-FR" b="1" dirty="0">
                <a:solidFill>
                  <a:srgbClr val="002060"/>
                </a:solidFill>
                <a:effectLst>
                  <a:outerShdw blurRad="38100" dist="38100" dir="2700000" algn="tl">
                    <a:srgbClr val="000000">
                      <a:alpha val="43137"/>
                    </a:srgbClr>
                  </a:outerShdw>
                </a:effectLst>
              </a:rPr>
              <a:t>. Le malade </a:t>
            </a:r>
            <a:r>
              <a:rPr lang="fr-FR" b="1" dirty="0">
                <a:solidFill>
                  <a:srgbClr val="002060"/>
                </a:solidFill>
                <a:effectLst>
                  <a:outerShdw blurRad="38100" dist="38100" dir="2700000" algn="tl">
                    <a:srgbClr val="000000">
                      <a:alpha val="43137"/>
                    </a:srgbClr>
                  </a:outerShdw>
                </a:effectLst>
                <a:highlight>
                  <a:srgbClr val="00FFFF"/>
                </a:highlight>
              </a:rPr>
              <a:t>peut interdire cette révélation ou désigner les tiers auxquels elle doit être faite</a:t>
            </a:r>
            <a:r>
              <a:rPr lang="fr-FR" b="1" dirty="0">
                <a:solidFill>
                  <a:srgbClr val="002060"/>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41740515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7054D-DF62-4559-A181-F5E4FB996BB4}"/>
              </a:ext>
            </a:extLst>
          </p:cNvPr>
          <p:cNvSpPr>
            <a:spLocks noGrp="1"/>
          </p:cNvSpPr>
          <p:nvPr>
            <p:ph type="title"/>
          </p:nvPr>
        </p:nvSpPr>
        <p:spPr>
          <a:xfrm>
            <a:off x="677334" y="609600"/>
            <a:ext cx="8596668" cy="543951"/>
          </a:xfrm>
        </p:spPr>
        <p:txBody>
          <a:bodyPr>
            <a:normAutofit/>
          </a:bodyPr>
          <a:lstStyle/>
          <a:p>
            <a:r>
              <a:rPr lang="fr-FR" sz="2400" b="1" dirty="0">
                <a:solidFill>
                  <a:srgbClr val="002060"/>
                </a:solidFill>
                <a:highlight>
                  <a:srgbClr val="FFFF00"/>
                </a:highlight>
              </a:rPr>
              <a:t>Section3 : le respect de la vie prive des patients.</a:t>
            </a:r>
          </a:p>
        </p:txBody>
      </p:sp>
      <p:sp>
        <p:nvSpPr>
          <p:cNvPr id="3" name="Espace réservé du contenu 2">
            <a:extLst>
              <a:ext uri="{FF2B5EF4-FFF2-40B4-BE49-F238E27FC236}">
                <a16:creationId xmlns:a16="http://schemas.microsoft.com/office/drawing/2014/main" id="{1929C7EC-25F7-4B39-B8AA-4FD01D4BBB77}"/>
              </a:ext>
            </a:extLst>
          </p:cNvPr>
          <p:cNvSpPr>
            <a:spLocks noGrp="1"/>
          </p:cNvSpPr>
          <p:nvPr>
            <p:ph idx="1"/>
          </p:nvPr>
        </p:nvSpPr>
        <p:spPr>
          <a:xfrm>
            <a:off x="677334" y="1153551"/>
            <a:ext cx="8596668" cy="4887812"/>
          </a:xfrm>
        </p:spPr>
        <p:txBody>
          <a:bodyPr/>
          <a:lstStyle/>
          <a:p>
            <a:pPr algn="just"/>
            <a:r>
              <a:rPr lang="fr-FR" b="1" dirty="0">
                <a:solidFill>
                  <a:schemeClr val="tx1"/>
                </a:solidFill>
                <a:effectLst>
                  <a:outerShdw blurRad="38100" dist="38100" dir="2700000" algn="tl">
                    <a:srgbClr val="000000">
                      <a:alpha val="43137"/>
                    </a:srgbClr>
                  </a:outerShdw>
                </a:effectLst>
              </a:rPr>
              <a:t>Le </a:t>
            </a:r>
            <a:r>
              <a:rPr lang="fr-FR" b="1" dirty="0">
                <a:solidFill>
                  <a:schemeClr val="tx1"/>
                </a:solidFill>
                <a:effectLst>
                  <a:outerShdw blurRad="38100" dist="38100" dir="2700000" algn="tl">
                    <a:srgbClr val="000000">
                      <a:alpha val="43137"/>
                    </a:srgbClr>
                  </a:outerShdw>
                </a:effectLst>
                <a:highlight>
                  <a:srgbClr val="00FFFF"/>
                </a:highlight>
              </a:rPr>
              <a:t>respect de la vie privé des patients </a:t>
            </a:r>
            <a:r>
              <a:rPr lang="fr-FR" b="1" dirty="0">
                <a:solidFill>
                  <a:schemeClr val="tx1"/>
                </a:solidFill>
                <a:effectLst>
                  <a:outerShdw blurRad="38100" dist="38100" dir="2700000" algn="tl">
                    <a:srgbClr val="000000">
                      <a:alpha val="43137"/>
                    </a:srgbClr>
                  </a:outerShdw>
                </a:effectLst>
              </a:rPr>
              <a:t>appelle davantage de </a:t>
            </a:r>
            <a:r>
              <a:rPr lang="fr-FR" b="1" dirty="0">
                <a:solidFill>
                  <a:schemeClr val="tx1"/>
                </a:solidFill>
                <a:effectLst>
                  <a:outerShdw blurRad="38100" dist="38100" dir="2700000" algn="tl">
                    <a:srgbClr val="000000">
                      <a:alpha val="43137"/>
                    </a:srgbClr>
                  </a:outerShdw>
                </a:effectLst>
                <a:highlight>
                  <a:srgbClr val="00FFFF"/>
                </a:highlight>
              </a:rPr>
              <a:t>vigilance lorsque les soins sont effectués en institutions de soins </a:t>
            </a:r>
            <a:r>
              <a:rPr lang="fr-FR" b="1" dirty="0">
                <a:solidFill>
                  <a:schemeClr val="tx1"/>
                </a:solidFill>
                <a:effectLst>
                  <a:outerShdw blurRad="38100" dist="38100" dir="2700000" algn="tl">
                    <a:srgbClr val="000000">
                      <a:alpha val="43137"/>
                    </a:srgbClr>
                  </a:outerShdw>
                </a:effectLst>
              </a:rPr>
              <a:t>où il existe de nombreuses raisons pour </a:t>
            </a:r>
            <a:r>
              <a:rPr lang="fr-FR" b="1" dirty="0">
                <a:solidFill>
                  <a:schemeClr val="tx1"/>
                </a:solidFill>
                <a:effectLst>
                  <a:outerShdw blurRad="38100" dist="38100" dir="2700000" algn="tl">
                    <a:srgbClr val="000000">
                      <a:alpha val="43137"/>
                    </a:srgbClr>
                  </a:outerShdw>
                </a:effectLst>
                <a:highlight>
                  <a:srgbClr val="00FFFF"/>
                </a:highlight>
              </a:rPr>
              <a:t>ne pas respecter la confidentialité</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4543452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E0E4B9-DBCE-422F-AD21-4B188540A22F}"/>
              </a:ext>
            </a:extLst>
          </p:cNvPr>
          <p:cNvSpPr>
            <a:spLocks noGrp="1"/>
          </p:cNvSpPr>
          <p:nvPr>
            <p:ph type="title"/>
          </p:nvPr>
        </p:nvSpPr>
        <p:spPr/>
        <p:txBody>
          <a:bodyPr>
            <a:normAutofit/>
          </a:bodyPr>
          <a:lstStyle/>
          <a:p>
            <a:r>
              <a:rPr lang="fr-FR" sz="2400" b="1" dirty="0">
                <a:solidFill>
                  <a:schemeClr val="tx1"/>
                </a:solidFill>
                <a:effectLst>
                  <a:outerShdw blurRad="38100" dist="38100" dir="2700000" algn="tl">
                    <a:srgbClr val="000000">
                      <a:alpha val="43137"/>
                    </a:srgbClr>
                  </a:outerShdw>
                </a:effectLst>
                <a:highlight>
                  <a:srgbClr val="00FFFF"/>
                </a:highlight>
              </a:rPr>
              <a:t>Sous- Section 1 : la confidentialité des informations médicales.</a:t>
            </a:r>
          </a:p>
        </p:txBody>
      </p:sp>
      <p:sp>
        <p:nvSpPr>
          <p:cNvPr id="3" name="Espace réservé du contenu 2">
            <a:extLst>
              <a:ext uri="{FF2B5EF4-FFF2-40B4-BE49-F238E27FC236}">
                <a16:creationId xmlns:a16="http://schemas.microsoft.com/office/drawing/2014/main" id="{4E548579-96C6-49CF-A902-D639213C77B0}"/>
              </a:ext>
            </a:extLst>
          </p:cNvPr>
          <p:cNvSpPr>
            <a:spLocks noGrp="1"/>
          </p:cNvSpPr>
          <p:nvPr>
            <p:ph idx="1"/>
          </p:nvPr>
        </p:nvSpPr>
        <p:spPr/>
        <p:txBody>
          <a:bodyPr>
            <a:normAutofit/>
          </a:bodyPr>
          <a:lstStyle/>
          <a:p>
            <a:r>
              <a:rPr lang="fr-FR" b="1" dirty="0">
                <a:solidFill>
                  <a:schemeClr val="tx1"/>
                </a:solidFill>
                <a:effectLst>
                  <a:outerShdw blurRad="38100" dist="38100" dir="2700000" algn="tl">
                    <a:srgbClr val="000000">
                      <a:alpha val="43137"/>
                    </a:srgbClr>
                  </a:outerShdw>
                </a:effectLst>
              </a:rPr>
              <a:t>Selon le </a:t>
            </a:r>
            <a:r>
              <a:rPr lang="fr-FR" b="1" dirty="0">
                <a:solidFill>
                  <a:schemeClr val="tx1"/>
                </a:solidFill>
                <a:effectLst>
                  <a:outerShdw blurRad="38100" dist="38100" dir="2700000" algn="tl">
                    <a:srgbClr val="000000">
                      <a:alpha val="43137"/>
                    </a:srgbClr>
                  </a:outerShdw>
                </a:effectLst>
                <a:highlight>
                  <a:srgbClr val="00FF00"/>
                </a:highlight>
              </a:rPr>
              <a:t>code international d'éthique médicale</a:t>
            </a:r>
          </a:p>
          <a:p>
            <a:pPr>
              <a:buClr>
                <a:srgbClr val="002060"/>
              </a:buClr>
              <a:buSzPct val="152000"/>
              <a:buFont typeface="Wingdings" panose="05000000000000000000" pitchFamily="2" charset="2"/>
              <a:buChar char="Ô"/>
            </a:pPr>
            <a:r>
              <a:rPr lang="fr-FR" b="1" dirty="0">
                <a:solidFill>
                  <a:srgbClr val="FF0000"/>
                </a:solidFill>
                <a:effectLst>
                  <a:outerShdw blurRad="38100" dist="38100" dir="2700000" algn="tl">
                    <a:srgbClr val="000000">
                      <a:alpha val="43137"/>
                    </a:srgbClr>
                  </a:outerShdw>
                </a:effectLst>
              </a:rPr>
              <a:t>le médecin devra </a:t>
            </a:r>
            <a:r>
              <a:rPr lang="fr-FR" b="1" dirty="0">
                <a:solidFill>
                  <a:srgbClr val="FF0000"/>
                </a:solidFill>
                <a:effectLst>
                  <a:outerShdw blurRad="38100" dist="38100" dir="2700000" algn="tl">
                    <a:srgbClr val="000000">
                      <a:alpha val="43137"/>
                    </a:srgbClr>
                  </a:outerShdw>
                </a:effectLst>
                <a:highlight>
                  <a:srgbClr val="FFFF00"/>
                </a:highlight>
              </a:rPr>
              <a:t>respecter les droits des patients</a:t>
            </a:r>
            <a:endParaRPr lang="fr-FR" b="1" dirty="0">
              <a:solidFill>
                <a:srgbClr val="FF0000"/>
              </a:solidFill>
              <a:effectLst>
                <a:outerShdw blurRad="38100" dist="38100" dir="2700000" algn="tl">
                  <a:srgbClr val="000000">
                    <a:alpha val="43137"/>
                  </a:srgbClr>
                </a:outerShdw>
              </a:effectLst>
            </a:endParaRPr>
          </a:p>
          <a:p>
            <a:pPr>
              <a:buClr>
                <a:srgbClr val="002060"/>
              </a:buClr>
              <a:buSzPct val="152000"/>
              <a:buFont typeface="Wingdings" panose="05000000000000000000" pitchFamily="2" charset="2"/>
              <a:buChar char="Ô"/>
            </a:pPr>
            <a:r>
              <a:rPr lang="fr-FR" b="1" dirty="0">
                <a:solidFill>
                  <a:srgbClr val="FF0000"/>
                </a:solidFill>
                <a:effectLst>
                  <a:outerShdw blurRad="38100" dist="38100" dir="2700000" algn="tl">
                    <a:srgbClr val="000000">
                      <a:alpha val="43137"/>
                    </a:srgbClr>
                  </a:outerShdw>
                </a:effectLst>
              </a:rPr>
              <a:t>préservera les confidences de son patient</a:t>
            </a:r>
          </a:p>
          <a:p>
            <a:pPr>
              <a:buClr>
                <a:srgbClr val="002060"/>
              </a:buClr>
              <a:buSzPct val="152000"/>
              <a:buFont typeface="Wingdings" panose="05000000000000000000" pitchFamily="2" charset="2"/>
              <a:buChar char="Ô"/>
            </a:pPr>
            <a:r>
              <a:rPr lang="fr-FR" b="1" dirty="0">
                <a:solidFill>
                  <a:srgbClr val="FF0000"/>
                </a:solidFill>
                <a:effectLst>
                  <a:outerShdw blurRad="38100" dist="38100" dir="2700000" algn="tl">
                    <a:srgbClr val="000000">
                      <a:alpha val="43137"/>
                    </a:srgbClr>
                  </a:outerShdw>
                </a:effectLst>
              </a:rPr>
              <a:t>le médecin devra préserver le secret absolu sur tout ce qu'il sait de son patient, et ce même après la mort de ce dernier.</a:t>
            </a:r>
            <a:r>
              <a:rPr lang="fr-FR" b="1" dirty="0">
                <a:solidFill>
                  <a:schemeClr val="tx1"/>
                </a:solidFill>
                <a:effectLst>
                  <a:outerShdw blurRad="38100" dist="38100" dir="2700000" algn="tl">
                    <a:srgbClr val="000000">
                      <a:alpha val="43137"/>
                    </a:srgbClr>
                  </a:outerShdw>
                </a:effectLst>
              </a:rPr>
              <a:t> </a:t>
            </a:r>
          </a:p>
          <a:p>
            <a:r>
              <a:rPr lang="fr-FR" b="1" dirty="0">
                <a:solidFill>
                  <a:schemeClr val="tx1"/>
                </a:solidFill>
                <a:effectLst>
                  <a:outerShdw blurRad="38100" dist="38100" dir="2700000" algn="tl">
                    <a:srgbClr val="000000">
                      <a:alpha val="43137"/>
                    </a:srgbClr>
                  </a:outerShdw>
                </a:effectLst>
              </a:rPr>
              <a:t>Il s'agit, </a:t>
            </a:r>
            <a:r>
              <a:rPr lang="fr-FR" b="1" dirty="0">
                <a:solidFill>
                  <a:schemeClr val="tx1"/>
                </a:solidFill>
                <a:effectLst>
                  <a:outerShdw blurRad="38100" dist="38100" dir="2700000" algn="tl">
                    <a:srgbClr val="000000">
                      <a:alpha val="43137"/>
                    </a:srgbClr>
                  </a:outerShdw>
                </a:effectLst>
                <a:highlight>
                  <a:srgbClr val="FFFF00"/>
                </a:highlight>
              </a:rPr>
              <a:t>d'un serment que tout médecin devra prêter au moment d'être admis au membres de la profession médicale, </a:t>
            </a:r>
            <a:r>
              <a:rPr lang="fr-FR" b="1" dirty="0">
                <a:solidFill>
                  <a:schemeClr val="tx1"/>
                </a:solidFill>
                <a:effectLst>
                  <a:outerShdw blurRad="38100" dist="38100" dir="2700000" algn="tl">
                    <a:srgbClr val="000000">
                      <a:alpha val="43137"/>
                    </a:srgbClr>
                  </a:outerShdw>
                </a:effectLst>
              </a:rPr>
              <a:t>on ces termes : </a:t>
            </a:r>
          </a:p>
          <a:p>
            <a:r>
              <a:rPr lang="fr-FR" b="1" dirty="0">
                <a:solidFill>
                  <a:srgbClr val="066098"/>
                </a:solidFill>
                <a:effectLst>
                  <a:outerShdw blurRad="38100" dist="38100" dir="2700000" algn="tl">
                    <a:srgbClr val="000000">
                      <a:alpha val="43137"/>
                    </a:srgbClr>
                  </a:outerShdw>
                </a:effectLst>
              </a:rPr>
              <a:t>«  je respecterai le secret de celui qui se sera confié à moi, même après la mort du patient »</a:t>
            </a:r>
            <a:r>
              <a:rPr lang="fr-FR" b="1" dirty="0">
                <a:solidFill>
                  <a:schemeClr val="tx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9355032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B8A88C-C516-41CD-A9E5-23B6F78ECD47}"/>
              </a:ext>
            </a:extLst>
          </p:cNvPr>
          <p:cNvSpPr>
            <a:spLocks noGrp="1"/>
          </p:cNvSpPr>
          <p:nvPr>
            <p:ph type="title"/>
          </p:nvPr>
        </p:nvSpPr>
        <p:spPr>
          <a:xfrm>
            <a:off x="677334" y="609600"/>
            <a:ext cx="8596668" cy="726831"/>
          </a:xfrm>
        </p:spPr>
        <p:txBody>
          <a:bodyPr>
            <a:normAutofit/>
          </a:bodyPr>
          <a:lstStyle/>
          <a:p>
            <a:r>
              <a:rPr lang="fr-FR" sz="2400" dirty="0">
                <a:solidFill>
                  <a:schemeClr val="tx1"/>
                </a:solidFill>
                <a:highlight>
                  <a:srgbClr val="FFFF00"/>
                </a:highlight>
              </a:rPr>
              <a:t>Paragraphe 1 : le secret médical.</a:t>
            </a:r>
          </a:p>
        </p:txBody>
      </p:sp>
      <p:sp>
        <p:nvSpPr>
          <p:cNvPr id="3" name="Espace réservé du contenu 2">
            <a:extLst>
              <a:ext uri="{FF2B5EF4-FFF2-40B4-BE49-F238E27FC236}">
                <a16:creationId xmlns:a16="http://schemas.microsoft.com/office/drawing/2014/main" id="{538F75B0-2B9A-4CAC-A06C-6E226D394082}"/>
              </a:ext>
            </a:extLst>
          </p:cNvPr>
          <p:cNvSpPr>
            <a:spLocks noGrp="1"/>
          </p:cNvSpPr>
          <p:nvPr>
            <p:ph idx="1"/>
          </p:nvPr>
        </p:nvSpPr>
        <p:spPr>
          <a:xfrm>
            <a:off x="677334" y="1336431"/>
            <a:ext cx="8596668" cy="5359791"/>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Le secret médical fait partie </a:t>
            </a:r>
            <a:r>
              <a:rPr lang="fr-FR" b="1" dirty="0">
                <a:solidFill>
                  <a:schemeClr val="tx1"/>
                </a:solidFill>
                <a:effectLst>
                  <a:outerShdw blurRad="38100" dist="38100" dir="2700000" algn="tl">
                    <a:srgbClr val="000000">
                      <a:alpha val="43137"/>
                    </a:srgbClr>
                  </a:outerShdw>
                </a:effectLst>
                <a:highlight>
                  <a:srgbClr val="00FFFF"/>
                </a:highlight>
              </a:rPr>
              <a:t>des traditions médicales les plus anciennes comme en témoigne le serment d' Hippocrate qui fonde la morale médicale</a:t>
            </a:r>
            <a:r>
              <a:rPr lang="fr-FR" b="1" dirty="0">
                <a:solidFill>
                  <a:schemeClr val="tx1"/>
                </a:solidFill>
                <a:effectLst>
                  <a:outerShdw blurRad="38100" dist="38100" dir="2700000" algn="tl">
                    <a:srgbClr val="000000">
                      <a:alpha val="43137"/>
                    </a:srgbClr>
                  </a:outerShdw>
                </a:effectLst>
              </a:rPr>
              <a:t>:</a:t>
            </a:r>
          </a:p>
          <a:p>
            <a:pPr algn="just"/>
            <a:r>
              <a:rPr lang="fr-FR" b="1" dirty="0">
                <a:solidFill>
                  <a:srgbClr val="FF0000"/>
                </a:solidFill>
                <a:effectLst>
                  <a:outerShdw blurRad="38100" dist="38100" dir="2700000" algn="tl">
                    <a:srgbClr val="000000">
                      <a:alpha val="43137"/>
                    </a:srgbClr>
                  </a:outerShdw>
                </a:effectLst>
              </a:rPr>
              <a:t>« ce que dans l' exercice de mon art, ou même hors du traitement, dans l'exercice de la vie humaine, j'aurai vu ou entendu qu'il ne faille divulguer, je le tairai, estimant que ces choses là ont droit au secret des mystères».</a:t>
            </a:r>
          </a:p>
          <a:p>
            <a:pPr algn="just"/>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chemeClr val="tx1"/>
                </a:solidFill>
                <a:effectLst>
                  <a:outerShdw blurRad="38100" dist="38100" dir="2700000" algn="tl">
                    <a:srgbClr val="000000">
                      <a:alpha val="43137"/>
                    </a:srgbClr>
                  </a:outerShdw>
                </a:effectLst>
                <a:highlight>
                  <a:srgbClr val="FF0000"/>
                </a:highlight>
              </a:rPr>
              <a:t>aroc, </a:t>
            </a:r>
          </a:p>
          <a:p>
            <a:pPr algn="just"/>
            <a:r>
              <a:rPr lang="fr-FR" b="1" dirty="0">
                <a:solidFill>
                  <a:schemeClr val="tx1"/>
                </a:solidFill>
                <a:effectLst>
                  <a:outerShdw blurRad="38100" dist="38100" dir="2700000" algn="tl">
                    <a:srgbClr val="000000">
                      <a:alpha val="43137"/>
                    </a:srgbClr>
                  </a:outerShdw>
                </a:effectLst>
              </a:rPr>
              <a:t>cette obligation du secret trouve son fondement juridique à la fois dans le </a:t>
            </a:r>
            <a:r>
              <a:rPr lang="fr-FR" b="1" dirty="0">
                <a:solidFill>
                  <a:srgbClr val="FF0000"/>
                </a:solidFill>
                <a:effectLst>
                  <a:outerShdw blurRad="38100" dist="38100" dir="2700000" algn="tl">
                    <a:srgbClr val="000000">
                      <a:alpha val="43137"/>
                    </a:srgbClr>
                  </a:outerShdw>
                </a:effectLst>
                <a:highlight>
                  <a:srgbClr val="FFFF00"/>
                </a:highlight>
              </a:rPr>
              <a:t>code pénal et dans le code de déontologie médicale</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0070C0"/>
                </a:solidFill>
                <a:effectLst>
                  <a:outerShdw blurRad="38100" dist="38100" dir="2700000" algn="tl">
                    <a:srgbClr val="000000">
                      <a:alpha val="43137"/>
                    </a:srgbClr>
                  </a:outerShdw>
                </a:effectLst>
              </a:rPr>
              <a:t>L'article 4 de ce dernier dispose  </a:t>
            </a:r>
            <a:r>
              <a:rPr lang="fr-FR" b="1" dirty="0">
                <a:solidFill>
                  <a:schemeClr val="tx1"/>
                </a:solidFill>
                <a:effectLst>
                  <a:outerShdw blurRad="38100" dist="38100" dir="2700000" algn="tl">
                    <a:srgbClr val="000000">
                      <a:alpha val="43137"/>
                    </a:srgbClr>
                  </a:outerShdw>
                </a:effectLst>
              </a:rPr>
              <a:t>: </a:t>
            </a:r>
            <a:r>
              <a:rPr lang="fr-FR" b="1" dirty="0">
                <a:solidFill>
                  <a:srgbClr val="002060"/>
                </a:solidFill>
                <a:effectLst>
                  <a:outerShdw blurRad="38100" dist="38100" dir="2700000" algn="tl">
                    <a:srgbClr val="000000">
                      <a:alpha val="43137"/>
                    </a:srgbClr>
                  </a:outerShdw>
                </a:effectLst>
              </a:rPr>
              <a:t>« Le médecin </a:t>
            </a:r>
            <a:r>
              <a:rPr lang="fr-FR" b="1" dirty="0">
                <a:solidFill>
                  <a:srgbClr val="002060"/>
                </a:solidFill>
                <a:effectLst>
                  <a:outerShdw blurRad="38100" dist="38100" dir="2700000" algn="tl">
                    <a:srgbClr val="000000">
                      <a:alpha val="43137"/>
                    </a:srgbClr>
                  </a:outerShdw>
                </a:effectLst>
                <a:highlight>
                  <a:srgbClr val="FFFF00"/>
                </a:highlight>
              </a:rPr>
              <a:t>doit à son malade le secret absolu </a:t>
            </a:r>
            <a:r>
              <a:rPr lang="fr-FR" b="1" dirty="0">
                <a:solidFill>
                  <a:srgbClr val="002060"/>
                </a:solidFill>
                <a:effectLst>
                  <a:outerShdw blurRad="38100" dist="38100" dir="2700000" algn="tl">
                    <a:srgbClr val="000000">
                      <a:alpha val="43137"/>
                    </a:srgbClr>
                  </a:outerShdw>
                </a:effectLst>
              </a:rPr>
              <a:t>en tout ce qui lui a été confié ou qu'il aura pu connaître en raison de confiance qui lui a été accordée.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Ainsi, </a:t>
            </a:r>
            <a:r>
              <a:rPr lang="fr-FR" b="1" dirty="0">
                <a:solidFill>
                  <a:schemeClr val="tx1"/>
                </a:solidFill>
                <a:effectLst>
                  <a:outerShdw blurRad="38100" dist="38100" dir="2700000" algn="tl">
                    <a:srgbClr val="000000">
                      <a:alpha val="43137"/>
                    </a:srgbClr>
                  </a:outerShdw>
                </a:effectLst>
                <a:highlight>
                  <a:srgbClr val="FFFF00"/>
                </a:highlight>
              </a:rPr>
              <a:t>toute violation de ce secret engage la responsabilité pénale de son auteur. </a:t>
            </a:r>
          </a:p>
        </p:txBody>
      </p:sp>
    </p:spTree>
    <p:extLst>
      <p:ext uri="{BB962C8B-B14F-4D97-AF65-F5344CB8AC3E}">
        <p14:creationId xmlns:p14="http://schemas.microsoft.com/office/powerpoint/2010/main" val="30154602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EAC8C6-1117-4D08-B1C6-E588D8128011}"/>
              </a:ext>
            </a:extLst>
          </p:cNvPr>
          <p:cNvSpPr>
            <a:spLocks noGrp="1"/>
          </p:cNvSpPr>
          <p:nvPr>
            <p:ph type="title"/>
          </p:nvPr>
        </p:nvSpPr>
        <p:spPr>
          <a:xfrm>
            <a:off x="677334" y="609600"/>
            <a:ext cx="8596668" cy="586154"/>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8414DFCC-655E-4931-B0FE-9B11E4BEE45F}"/>
              </a:ext>
            </a:extLst>
          </p:cNvPr>
          <p:cNvSpPr>
            <a:spLocks noGrp="1"/>
          </p:cNvSpPr>
          <p:nvPr>
            <p:ph idx="1"/>
          </p:nvPr>
        </p:nvSpPr>
        <p:spPr>
          <a:xfrm>
            <a:off x="677334" y="1617785"/>
            <a:ext cx="8596668" cy="4423577"/>
          </a:xfrm>
        </p:spPr>
        <p:txBody>
          <a:bodyPr>
            <a:normAutofit lnSpcReduction="10000"/>
          </a:bodyPr>
          <a:lstStyle/>
          <a:p>
            <a:pPr algn="just"/>
            <a:r>
              <a:rPr lang="fr-FR" b="1" dirty="0">
                <a:solidFill>
                  <a:srgbClr val="002060"/>
                </a:solidFill>
                <a:effectLst>
                  <a:outerShdw blurRad="38100" dist="38100" dir="2700000" algn="tl">
                    <a:srgbClr val="000000">
                      <a:alpha val="43137"/>
                    </a:srgbClr>
                  </a:outerShdw>
                </a:effectLst>
              </a:rPr>
              <a:t>Selon, </a:t>
            </a:r>
            <a:r>
              <a:rPr lang="fr-FR" b="1" dirty="0">
                <a:solidFill>
                  <a:srgbClr val="002060"/>
                </a:solidFill>
                <a:effectLst>
                  <a:outerShdw blurRad="38100" dist="38100" dir="2700000" algn="tl">
                    <a:srgbClr val="000000">
                      <a:alpha val="43137"/>
                    </a:srgbClr>
                  </a:outerShdw>
                </a:effectLst>
                <a:highlight>
                  <a:srgbClr val="FFFF00"/>
                </a:highlight>
              </a:rPr>
              <a:t>l'article 446  </a:t>
            </a:r>
            <a:r>
              <a:rPr lang="fr-FR" b="1" dirty="0">
                <a:solidFill>
                  <a:srgbClr val="002060"/>
                </a:solidFill>
                <a:effectLst>
                  <a:outerShdw blurRad="38100" dist="38100" dir="2700000" algn="tl">
                    <a:srgbClr val="000000">
                      <a:alpha val="43137"/>
                    </a:srgbClr>
                  </a:outerShdw>
                </a:effectLst>
              </a:rPr>
              <a:t>du code pénal marocain: </a:t>
            </a:r>
          </a:p>
          <a:p>
            <a:pPr algn="just"/>
            <a:r>
              <a:rPr lang="fr-FR" b="1" dirty="0">
                <a:solidFill>
                  <a:schemeClr val="tx1"/>
                </a:solidFill>
                <a:effectLst>
                  <a:outerShdw blurRad="38100" dist="38100" dir="2700000" algn="tl">
                    <a:srgbClr val="000000">
                      <a:alpha val="43137"/>
                    </a:srgbClr>
                  </a:outerShdw>
                </a:effectLst>
              </a:rPr>
              <a:t>«</a:t>
            </a:r>
            <a:r>
              <a:rPr lang="fr-FR" b="1" dirty="0">
                <a:solidFill>
                  <a:srgbClr val="FF0000"/>
                </a:solidFill>
                <a:effectLst>
                  <a:outerShdw blurRad="38100" dist="38100" dir="2700000" algn="tl">
                    <a:srgbClr val="000000">
                      <a:alpha val="43137"/>
                    </a:srgbClr>
                  </a:outerShdw>
                </a:effectLst>
              </a:rPr>
              <a:t>les médecins, </a:t>
            </a:r>
            <a:r>
              <a:rPr lang="fr-FR" b="1" dirty="0">
                <a:solidFill>
                  <a:srgbClr val="FF0000"/>
                </a:solidFill>
                <a:effectLst>
                  <a:outerShdw blurRad="38100" dist="38100" dir="2700000" algn="tl">
                    <a:srgbClr val="000000">
                      <a:alpha val="43137"/>
                    </a:srgbClr>
                  </a:outerShdw>
                </a:effectLst>
                <a:highlight>
                  <a:srgbClr val="FFFF00"/>
                </a:highlight>
              </a:rPr>
              <a:t>chirurgien ou officiers de santé</a:t>
            </a:r>
            <a:r>
              <a:rPr lang="fr-FR" b="1" dirty="0">
                <a:solidFill>
                  <a:srgbClr val="FF0000"/>
                </a:solidFill>
                <a:effectLst>
                  <a:outerShdw blurRad="38100" dist="38100" dir="2700000" algn="tl">
                    <a:srgbClr val="000000">
                      <a:alpha val="43137"/>
                    </a:srgbClr>
                  </a:outerShdw>
                </a:effectLst>
              </a:rPr>
              <a:t>, ainsi que </a:t>
            </a:r>
            <a:r>
              <a:rPr lang="fr-FR" b="1" dirty="0">
                <a:solidFill>
                  <a:srgbClr val="FF0000"/>
                </a:solidFill>
                <a:effectLst>
                  <a:outerShdw blurRad="38100" dist="38100" dir="2700000" algn="tl">
                    <a:srgbClr val="000000">
                      <a:alpha val="43137"/>
                    </a:srgbClr>
                  </a:outerShdw>
                </a:effectLst>
                <a:highlight>
                  <a:srgbClr val="FFFF00"/>
                </a:highlight>
              </a:rPr>
              <a:t>les pharmaciens, les sages femmes ou toutes autres personnes </a:t>
            </a:r>
            <a:r>
              <a:rPr lang="fr-FR" b="1" dirty="0">
                <a:solidFill>
                  <a:srgbClr val="FF0000"/>
                </a:solidFill>
                <a:effectLst>
                  <a:outerShdw blurRad="38100" dist="38100" dir="2700000" algn="tl">
                    <a:srgbClr val="000000">
                      <a:alpha val="43137"/>
                    </a:srgbClr>
                  </a:outerShdw>
                </a:effectLst>
              </a:rPr>
              <a:t>dépositaires par état ou par profession ou par fonction permanentes ou temporaires , des secrets qu' on leur confie, qui, </a:t>
            </a:r>
            <a:r>
              <a:rPr lang="fr-FR" b="1" dirty="0">
                <a:solidFill>
                  <a:srgbClr val="FF0000"/>
                </a:solidFill>
                <a:effectLst>
                  <a:outerShdw blurRad="38100" dist="38100" dir="2700000" algn="tl">
                    <a:srgbClr val="000000">
                      <a:alpha val="43137"/>
                    </a:srgbClr>
                  </a:outerShdw>
                </a:effectLst>
                <a:highlight>
                  <a:srgbClr val="FFFF00"/>
                </a:highlight>
              </a:rPr>
              <a:t>hors le cas ou la loi les oblige ou les autorise à se porter dénonciateur, </a:t>
            </a:r>
            <a:r>
              <a:rPr lang="fr-FR" b="1" dirty="0">
                <a:solidFill>
                  <a:srgbClr val="FF0000"/>
                </a:solidFill>
                <a:effectLst>
                  <a:outerShdw blurRad="38100" dist="38100" dir="2700000" algn="tl">
                    <a:srgbClr val="000000">
                      <a:alpha val="43137"/>
                    </a:srgbClr>
                  </a:outerShdw>
                </a:effectLst>
              </a:rPr>
              <a:t>ont révélé ces secrets, </a:t>
            </a:r>
            <a:r>
              <a:rPr lang="fr-FR" b="1" dirty="0">
                <a:solidFill>
                  <a:srgbClr val="FF0000"/>
                </a:solidFill>
                <a:effectLst>
                  <a:outerShdw blurRad="38100" dist="38100" dir="2700000" algn="tl">
                    <a:srgbClr val="000000">
                      <a:alpha val="43137"/>
                    </a:srgbClr>
                  </a:outerShdw>
                </a:effectLst>
                <a:highlight>
                  <a:srgbClr val="FFFF00"/>
                </a:highlight>
              </a:rPr>
              <a:t>sont punis de l'emprisonnement d' un mois à six mois </a:t>
            </a:r>
            <a:r>
              <a:rPr lang="fr-FR" b="1" dirty="0">
                <a:solidFill>
                  <a:srgbClr val="FF0000"/>
                </a:solidFill>
                <a:effectLst>
                  <a:outerShdw blurRad="38100" dist="38100" dir="2700000" algn="tl">
                    <a:srgbClr val="000000">
                      <a:alpha val="43137"/>
                    </a:srgbClr>
                  </a:outerShdw>
                </a:effectLst>
              </a:rPr>
              <a:t>et d 'une amende de </a:t>
            </a:r>
            <a:r>
              <a:rPr lang="fr-FR" b="1" dirty="0">
                <a:solidFill>
                  <a:srgbClr val="FF0000"/>
                </a:solidFill>
                <a:effectLst>
                  <a:outerShdw blurRad="38100" dist="38100" dir="2700000" algn="tl">
                    <a:srgbClr val="000000">
                      <a:alpha val="43137"/>
                    </a:srgbClr>
                  </a:outerShdw>
                </a:effectLst>
                <a:highlight>
                  <a:srgbClr val="FFFF00"/>
                </a:highlight>
              </a:rPr>
              <a:t>1200 à 20000 dirhams</a:t>
            </a:r>
            <a:r>
              <a:rPr lang="fr-FR" b="1" dirty="0">
                <a:solidFill>
                  <a:srgbClr val="FF0000"/>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Aussi, </a:t>
            </a:r>
            <a:r>
              <a:rPr lang="fr-FR" b="1" dirty="0">
                <a:solidFill>
                  <a:schemeClr val="tx1"/>
                </a:solidFill>
                <a:effectLst>
                  <a:outerShdw blurRad="38100" dist="38100" dir="2700000" algn="tl">
                    <a:srgbClr val="000000">
                      <a:alpha val="43137"/>
                    </a:srgbClr>
                  </a:outerShdw>
                </a:effectLst>
                <a:highlight>
                  <a:srgbClr val="00FFFF"/>
                </a:highlight>
              </a:rPr>
              <a:t>le secret médical s'impose non seulement  </a:t>
            </a:r>
            <a:r>
              <a:rPr lang="fr-FR" b="1" dirty="0">
                <a:solidFill>
                  <a:schemeClr val="tx1"/>
                </a:solidFill>
                <a:effectLst>
                  <a:outerShdw blurRad="38100" dist="38100" dir="2700000" algn="tl">
                    <a:srgbClr val="000000">
                      <a:alpha val="43137"/>
                    </a:srgbClr>
                  </a:outerShdw>
                </a:effectLst>
              </a:rPr>
              <a:t>à toute personne dépositaire par état ou profession, soit en raison d'une fonction ou d 'une mission temporaire, </a:t>
            </a:r>
            <a:r>
              <a:rPr lang="fr-FR" b="1" dirty="0">
                <a:solidFill>
                  <a:srgbClr val="FF0000"/>
                </a:solidFill>
                <a:effectLst>
                  <a:outerShdw blurRad="38100" dist="38100" dir="2700000" algn="tl">
                    <a:srgbClr val="000000">
                      <a:alpha val="43137"/>
                    </a:srgbClr>
                  </a:outerShdw>
                </a:effectLst>
              </a:rPr>
              <a:t>mais, il s'étend également aux auxiliaires qui assistent le médecin </a:t>
            </a:r>
            <a:r>
              <a:rPr lang="fr-FR" b="1" dirty="0">
                <a:solidFill>
                  <a:schemeClr val="tx1"/>
                </a:solidFill>
                <a:effectLst>
                  <a:outerShdw blurRad="38100" dist="38100" dir="2700000" algn="tl">
                    <a:srgbClr val="000000">
                      <a:alpha val="43137"/>
                    </a:srgbClr>
                  </a:outerShdw>
                </a:effectLst>
              </a:rPr>
              <a:t>dans l'exercice.</a:t>
            </a:r>
          </a:p>
          <a:p>
            <a:pPr algn="just">
              <a:buClr>
                <a:srgbClr val="0070C0"/>
              </a:buClr>
              <a:buSzPct val="186000"/>
              <a:buFont typeface="Wingdings 3" panose="05040102010807070707" pitchFamily="18" charset="2"/>
              <a:buChar char="Ê"/>
            </a:pPr>
            <a:r>
              <a:rPr lang="fr-FR" b="1" dirty="0">
                <a:solidFill>
                  <a:schemeClr val="tx1"/>
                </a:solidFill>
                <a:effectLst>
                  <a:outerShdw blurRad="38100" dist="38100" dir="2700000" algn="tl">
                    <a:srgbClr val="000000">
                      <a:alpha val="43137"/>
                    </a:srgbClr>
                  </a:outerShdw>
                </a:effectLst>
              </a:rPr>
              <a:t>le médecin </a:t>
            </a:r>
            <a:r>
              <a:rPr lang="fr-FR" b="1" dirty="0">
                <a:solidFill>
                  <a:schemeClr val="tx1"/>
                </a:solidFill>
                <a:effectLst>
                  <a:outerShdw blurRad="38100" dist="38100" dir="2700000" algn="tl">
                    <a:srgbClr val="000000">
                      <a:alpha val="43137"/>
                    </a:srgbClr>
                  </a:outerShdw>
                </a:effectLst>
                <a:highlight>
                  <a:srgbClr val="00FFFF"/>
                </a:highlight>
              </a:rPr>
              <a:t>doit veiller à ce que les personnes </a:t>
            </a:r>
            <a:r>
              <a:rPr lang="fr-FR" b="1" dirty="0">
                <a:solidFill>
                  <a:schemeClr val="tx1"/>
                </a:solidFill>
                <a:effectLst>
                  <a:outerShdw blurRad="38100" dist="38100" dir="2700000" algn="tl">
                    <a:srgbClr val="000000">
                      <a:alpha val="43137"/>
                    </a:srgbClr>
                  </a:outerShdw>
                </a:effectLst>
              </a:rPr>
              <a:t>qui </a:t>
            </a:r>
            <a:r>
              <a:rPr lang="fr-FR" b="1" dirty="0">
                <a:solidFill>
                  <a:schemeClr val="tx1"/>
                </a:solidFill>
                <a:effectLst>
                  <a:outerShdw blurRad="38100" dist="38100" dir="2700000" algn="tl">
                    <a:srgbClr val="000000">
                      <a:alpha val="43137"/>
                    </a:srgbClr>
                  </a:outerShdw>
                </a:effectLst>
                <a:highlight>
                  <a:srgbClr val="00FFFF"/>
                </a:highlight>
              </a:rPr>
              <a:t>l'assistent</a:t>
            </a:r>
            <a:r>
              <a:rPr lang="fr-FR" b="1" dirty="0">
                <a:solidFill>
                  <a:schemeClr val="tx1"/>
                </a:solidFill>
                <a:effectLst>
                  <a:outerShdw blurRad="38100" dist="38100" dir="2700000" algn="tl">
                    <a:srgbClr val="000000">
                      <a:alpha val="43137"/>
                    </a:srgbClr>
                  </a:outerShdw>
                </a:effectLst>
              </a:rPr>
              <a:t> dans son travail soient </a:t>
            </a:r>
            <a:r>
              <a:rPr lang="fr-FR" b="1" dirty="0">
                <a:solidFill>
                  <a:schemeClr val="tx1"/>
                </a:solidFill>
                <a:effectLst>
                  <a:outerShdw blurRad="38100" dist="38100" dir="2700000" algn="tl">
                    <a:srgbClr val="000000">
                      <a:alpha val="43137"/>
                    </a:srgbClr>
                  </a:outerShdw>
                </a:effectLst>
                <a:highlight>
                  <a:srgbClr val="00FFFF"/>
                </a:highlight>
              </a:rPr>
              <a:t>instruites de leurs obligations en matière de secret professionnel </a:t>
            </a:r>
            <a:r>
              <a:rPr lang="fr-FR" b="1" dirty="0">
                <a:solidFill>
                  <a:schemeClr val="tx1"/>
                </a:solidFill>
                <a:effectLst>
                  <a:outerShdw blurRad="38100" dist="38100" dir="2700000" algn="tl">
                    <a:srgbClr val="000000">
                      <a:alpha val="43137"/>
                    </a:srgbClr>
                  </a:outerShdw>
                </a:effectLst>
              </a:rPr>
              <a:t>et s 'y conforment.</a:t>
            </a:r>
          </a:p>
          <a:p>
            <a:endParaRPr lang="fr-FR" dirty="0"/>
          </a:p>
        </p:txBody>
      </p:sp>
    </p:spTree>
    <p:extLst>
      <p:ext uri="{BB962C8B-B14F-4D97-AF65-F5344CB8AC3E}">
        <p14:creationId xmlns:p14="http://schemas.microsoft.com/office/powerpoint/2010/main" val="37334544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F1456-D08F-4239-AF00-B850FA6A2DD7}"/>
              </a:ext>
            </a:extLst>
          </p:cNvPr>
          <p:cNvSpPr>
            <a:spLocks noGrp="1"/>
          </p:cNvSpPr>
          <p:nvPr>
            <p:ph type="title"/>
          </p:nvPr>
        </p:nvSpPr>
        <p:spPr/>
        <p:txBody>
          <a:bodyPr>
            <a:normAutofit fontScale="90000"/>
          </a:bodyPr>
          <a:lstStyle/>
          <a:p>
            <a:r>
              <a:rPr lang="fr-FR" b="1" dirty="0">
                <a:solidFill>
                  <a:schemeClr val="tx1"/>
                </a:solidFill>
                <a:effectLst>
                  <a:outerShdw blurRad="38100" dist="38100" dir="2700000" algn="tl">
                    <a:srgbClr val="000000">
                      <a:alpha val="43137"/>
                    </a:srgbClr>
                  </a:outerShdw>
                </a:effectLst>
                <a:highlight>
                  <a:srgbClr val="FFFF00"/>
                </a:highlight>
              </a:rPr>
              <a:t>Paragraphe 2 : les dérogations possibles au principe du secret professionnel.</a:t>
            </a:r>
          </a:p>
        </p:txBody>
      </p:sp>
      <p:sp>
        <p:nvSpPr>
          <p:cNvPr id="3" name="Espace réservé du contenu 2">
            <a:extLst>
              <a:ext uri="{FF2B5EF4-FFF2-40B4-BE49-F238E27FC236}">
                <a16:creationId xmlns:a16="http://schemas.microsoft.com/office/drawing/2014/main" id="{7305439C-59DC-43D2-B22F-DD666B216C8E}"/>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Le secret médical, </a:t>
            </a:r>
            <a:r>
              <a:rPr lang="fr-FR" b="1" dirty="0">
                <a:solidFill>
                  <a:schemeClr val="tx1"/>
                </a:solidFill>
                <a:effectLst>
                  <a:outerShdw blurRad="38100" dist="38100" dir="2700000" algn="tl">
                    <a:srgbClr val="000000">
                      <a:alpha val="43137"/>
                    </a:srgbClr>
                  </a:outerShdw>
                </a:effectLst>
                <a:highlight>
                  <a:srgbClr val="00FFFF"/>
                </a:highlight>
              </a:rPr>
              <a:t>repose sur un double intérêt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D'une part, </a:t>
            </a:r>
            <a:r>
              <a:rPr lang="fr-FR" b="1" dirty="0">
                <a:solidFill>
                  <a:srgbClr val="FF0000"/>
                </a:solidFill>
                <a:effectLst>
                  <a:outerShdw blurRad="38100" dist="38100" dir="2700000" algn="tl">
                    <a:srgbClr val="000000">
                      <a:alpha val="43137"/>
                    </a:srgbClr>
                  </a:outerShdw>
                </a:effectLst>
              </a:rPr>
              <a:t>il est d' intérêt privé </a:t>
            </a:r>
            <a:r>
              <a:rPr lang="fr-FR" b="1" dirty="0">
                <a:solidFill>
                  <a:schemeClr val="tx1"/>
                </a:solidFill>
                <a:effectLst>
                  <a:outerShdw blurRad="38100" dist="38100" dir="2700000" algn="tl">
                    <a:srgbClr val="000000">
                      <a:alpha val="43137"/>
                    </a:srgbClr>
                  </a:outerShdw>
                </a:effectLst>
              </a:rPr>
              <a:t>puisqu'il conditionne le </a:t>
            </a:r>
            <a:r>
              <a:rPr lang="fr-FR" b="1" dirty="0">
                <a:solidFill>
                  <a:srgbClr val="FF0000"/>
                </a:solidFill>
                <a:effectLst>
                  <a:outerShdw blurRad="38100" dist="38100" dir="2700000" algn="tl">
                    <a:srgbClr val="000000">
                      <a:alpha val="43137"/>
                    </a:srgbClr>
                  </a:outerShdw>
                </a:effectLst>
                <a:highlight>
                  <a:srgbClr val="00FFFF"/>
                </a:highlight>
              </a:rPr>
              <a:t>respect de l'intimité de chacun</a:t>
            </a:r>
            <a:r>
              <a:rPr lang="fr-FR" b="1" dirty="0">
                <a:solidFill>
                  <a:schemeClr val="tx1"/>
                </a:solidFill>
                <a:effectLst>
                  <a:outerShdw blurRad="38100" dist="38100" dir="2700000" algn="tl">
                    <a:srgbClr val="000000">
                      <a:alpha val="43137"/>
                    </a:srgbClr>
                  </a:outerShdw>
                </a:effectLst>
              </a:rPr>
              <a:t> et d 'autre part, il </a:t>
            </a:r>
            <a:r>
              <a:rPr lang="fr-FR" b="1" dirty="0">
                <a:solidFill>
                  <a:schemeClr val="tx1"/>
                </a:solidFill>
                <a:effectLst>
                  <a:outerShdw blurRad="38100" dist="38100" dir="2700000" algn="tl">
                    <a:srgbClr val="000000">
                      <a:alpha val="43137"/>
                    </a:srgbClr>
                  </a:outerShdw>
                </a:effectLst>
                <a:highlight>
                  <a:srgbClr val="00FFFF"/>
                </a:highlight>
              </a:rPr>
              <a:t>est d'intérêt public</a:t>
            </a:r>
            <a:r>
              <a:rPr lang="fr-FR" b="1" dirty="0">
                <a:solidFill>
                  <a:schemeClr val="tx1"/>
                </a:solidFill>
                <a:effectLst>
                  <a:outerShdw blurRad="38100" dist="38100" dir="2700000" algn="tl">
                    <a:srgbClr val="000000">
                      <a:alpha val="43137"/>
                    </a:srgbClr>
                  </a:outerShdw>
                </a:effectLst>
              </a:rPr>
              <a:t> puisque </a:t>
            </a:r>
            <a:r>
              <a:rPr lang="fr-FR" b="1" dirty="0">
                <a:solidFill>
                  <a:srgbClr val="FF0000"/>
                </a:solidFill>
                <a:effectLst>
                  <a:outerShdw blurRad="38100" dist="38100" dir="2700000" algn="tl">
                    <a:srgbClr val="000000">
                      <a:alpha val="43137"/>
                    </a:srgbClr>
                  </a:outerShdw>
                </a:effectLst>
                <a:highlight>
                  <a:srgbClr val="00FFFF"/>
                </a:highlight>
              </a:rPr>
              <a:t>l'exercice de la médecine ne peut se comprendre sans confiance absolue des malades dans le silence du médecin</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Au nom même de l'intérêt général, il </a:t>
            </a:r>
            <a:r>
              <a:rPr lang="fr-FR" b="1" dirty="0">
                <a:solidFill>
                  <a:srgbClr val="0070C0"/>
                </a:solidFill>
                <a:effectLst>
                  <a:outerShdw blurRad="38100" dist="38100" dir="2700000" algn="tl">
                    <a:srgbClr val="000000">
                      <a:alpha val="43137"/>
                    </a:srgbClr>
                  </a:outerShdw>
                </a:effectLst>
              </a:rPr>
              <a:t>existe aussi des dérogations légales au secret professionnel.</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Les unes sont obligatoires les autres laissent au médecin la possibilité de lever le secret s'il le </a:t>
            </a:r>
            <a:r>
              <a:rPr lang="fr-FR" b="1">
                <a:solidFill>
                  <a:schemeClr val="tx1"/>
                </a:solidFill>
                <a:effectLst>
                  <a:outerShdw blurRad="38100" dist="38100" dir="2700000" algn="tl">
                    <a:srgbClr val="000000">
                      <a:alpha val="43137"/>
                    </a:srgbClr>
                  </a:outerShdw>
                </a:effectLst>
              </a:rPr>
              <a:t>juge opportun.</a:t>
            </a:r>
            <a:endParaRPr lang="fr-F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44956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619ED-80B4-4FE2-B1A0-1431367DD6EF}"/>
              </a:ext>
            </a:extLst>
          </p:cNvPr>
          <p:cNvSpPr>
            <a:spLocks noGrp="1"/>
          </p:cNvSpPr>
          <p:nvPr>
            <p:ph type="title"/>
          </p:nvPr>
        </p:nvSpPr>
        <p:spPr>
          <a:xfrm>
            <a:off x="677334" y="609600"/>
            <a:ext cx="8596668" cy="825305"/>
          </a:xfrm>
        </p:spPr>
        <p:txBody>
          <a:bodyPr>
            <a:normAutofit/>
          </a:bodyPr>
          <a:lstStyle/>
          <a:p>
            <a:r>
              <a:rPr lang="fr-FR" sz="2400" b="1" dirty="0">
                <a:solidFill>
                  <a:srgbClr val="002060"/>
                </a:solidFill>
                <a:highlight>
                  <a:srgbClr val="FFFF00"/>
                </a:highlight>
              </a:rPr>
              <a:t>Sous-paragraphe1 : les déclarations obligatoires aux autorités publiques</a:t>
            </a:r>
            <a:r>
              <a:rPr lang="fr-FR" sz="2400" b="1" dirty="0">
                <a:solidFill>
                  <a:srgbClr val="002060"/>
                </a:solidFill>
              </a:rPr>
              <a:t>.</a:t>
            </a:r>
          </a:p>
        </p:txBody>
      </p:sp>
      <p:sp>
        <p:nvSpPr>
          <p:cNvPr id="3" name="Espace réservé du contenu 2">
            <a:extLst>
              <a:ext uri="{FF2B5EF4-FFF2-40B4-BE49-F238E27FC236}">
                <a16:creationId xmlns:a16="http://schemas.microsoft.com/office/drawing/2014/main" id="{3043CD9D-006D-4FD9-9D0F-2D3887AE8537}"/>
              </a:ext>
            </a:extLst>
          </p:cNvPr>
          <p:cNvSpPr>
            <a:spLocks noGrp="1"/>
          </p:cNvSpPr>
          <p:nvPr>
            <p:ph idx="1"/>
          </p:nvPr>
        </p:nvSpPr>
        <p:spPr>
          <a:xfrm>
            <a:off x="677334" y="1434905"/>
            <a:ext cx="8596668" cy="5247249"/>
          </a:xfrm>
        </p:spPr>
        <p:txBody>
          <a:bodyPr>
            <a:normAutofit fontScale="92500"/>
          </a:bodyPr>
          <a:lstStyle/>
          <a:p>
            <a:r>
              <a:rPr lang="fr-FR" b="1" dirty="0">
                <a:solidFill>
                  <a:schemeClr val="tx1"/>
                </a:solidFill>
                <a:effectLst>
                  <a:outerShdw blurRad="38100" dist="38100" dir="2700000" algn="tl">
                    <a:srgbClr val="000000">
                      <a:alpha val="43137"/>
                    </a:srgbClr>
                  </a:outerShdw>
                </a:effectLst>
              </a:rPr>
              <a:t>Ces déclarations </a:t>
            </a:r>
            <a:r>
              <a:rPr lang="fr-FR" b="1" dirty="0">
                <a:solidFill>
                  <a:schemeClr val="tx1"/>
                </a:solidFill>
                <a:effectLst>
                  <a:outerShdw blurRad="38100" dist="38100" dir="2700000" algn="tl">
                    <a:srgbClr val="000000">
                      <a:alpha val="43137"/>
                    </a:srgbClr>
                  </a:outerShdw>
                </a:effectLst>
                <a:highlight>
                  <a:srgbClr val="00FFFF"/>
                </a:highlight>
              </a:rPr>
              <a:t>sont de deux sortes, les déclarations de naissance et de décès et les déclarations de certaines maladies</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FF"/>
                </a:highlight>
              </a:rPr>
              <a:t>contagieuses et épidémiques.</a:t>
            </a:r>
          </a:p>
          <a:p>
            <a:r>
              <a:rPr lang="fr-FR" b="1" dirty="0">
                <a:solidFill>
                  <a:schemeClr val="tx1"/>
                </a:solidFill>
                <a:effectLst>
                  <a:outerShdw blurRad="38100" dist="38100" dir="2700000" algn="tl">
                    <a:srgbClr val="000000">
                      <a:alpha val="43137"/>
                    </a:srgbClr>
                  </a:outerShdw>
                </a:effectLst>
              </a:rPr>
              <a:t>Concernant ces dernières, </a:t>
            </a:r>
            <a:r>
              <a:rPr lang="fr-FR" b="1" dirty="0">
                <a:solidFill>
                  <a:srgbClr val="FF0000"/>
                </a:solidFill>
                <a:effectLst>
                  <a:outerShdw blurRad="38100" dist="38100" dir="2700000" algn="tl">
                    <a:srgbClr val="000000">
                      <a:alpha val="43137"/>
                    </a:srgbClr>
                  </a:outerShdw>
                </a:effectLst>
                <a:highlight>
                  <a:srgbClr val="00FFFF"/>
                </a:highlight>
              </a:rPr>
              <a:t>les médecins se trouvent obliger de porter à la connaissance des pouvoirs publics de leur existence en cas de leurs constations,</a:t>
            </a:r>
            <a:r>
              <a:rPr lang="fr-FR" b="1" dirty="0">
                <a:solidFill>
                  <a:schemeClr val="tx1"/>
                </a:solidFill>
                <a:effectLst>
                  <a:outerShdw blurRad="38100" dist="38100" dir="2700000" algn="tl">
                    <a:srgbClr val="000000">
                      <a:alpha val="43137"/>
                    </a:srgbClr>
                  </a:outerShdw>
                </a:effectLst>
              </a:rPr>
              <a:t> sous peine d'engager</a:t>
            </a:r>
            <a:r>
              <a:rPr lang="fr-FR" b="1" dirty="0">
                <a:solidFill>
                  <a:srgbClr val="FF0000"/>
                </a:solidFill>
                <a:effectLst>
                  <a:outerShdw blurRad="38100" dist="38100" dir="2700000" algn="tl">
                    <a:srgbClr val="000000">
                      <a:alpha val="43137"/>
                    </a:srgbClr>
                  </a:outerShdw>
                </a:effectLst>
                <a:highlight>
                  <a:srgbClr val="00FFFF"/>
                </a:highlight>
              </a:rPr>
              <a:t> leur responsabilité pénale</a:t>
            </a:r>
            <a:r>
              <a:rPr lang="fr-FR" b="1" dirty="0">
                <a:solidFill>
                  <a:schemeClr val="tx1"/>
                </a:solidFill>
                <a:effectLst>
                  <a:outerShdw blurRad="38100" dist="38100" dir="2700000" algn="tl">
                    <a:srgbClr val="000000">
                      <a:alpha val="43137"/>
                    </a:srgbClr>
                  </a:outerShdw>
                </a:effectLst>
              </a:rPr>
              <a:t>.</a:t>
            </a:r>
          </a:p>
          <a:p>
            <a:r>
              <a:rPr lang="fr-FR" b="1" dirty="0">
                <a:solidFill>
                  <a:schemeClr val="tx1"/>
                </a:solidFill>
                <a:effectLst>
                  <a:outerShdw blurRad="38100" dist="38100" dir="2700000" algn="tl">
                    <a:srgbClr val="000000">
                      <a:alpha val="43137"/>
                    </a:srgbClr>
                  </a:outerShdw>
                </a:effectLst>
              </a:rPr>
              <a:t>C'est ainsi que conformément </a:t>
            </a:r>
            <a:r>
              <a:rPr lang="fr-FR" b="1" dirty="0">
                <a:solidFill>
                  <a:srgbClr val="FF0000"/>
                </a:solidFill>
                <a:effectLst>
                  <a:outerShdw blurRad="38100" dist="38100" dir="2700000" algn="tl">
                    <a:srgbClr val="000000">
                      <a:alpha val="43137"/>
                    </a:srgbClr>
                  </a:outerShdw>
                </a:effectLst>
              </a:rPr>
              <a:t>au décret royal du 26 juin 1967 relatif aux déclarations obligatoires de certaines maladies</a:t>
            </a:r>
            <a:r>
              <a:rPr lang="fr-FR" b="1" dirty="0">
                <a:solidFill>
                  <a:schemeClr val="tx1"/>
                </a:solidFill>
                <a:effectLst>
                  <a:outerShdw blurRad="38100" dist="38100" dir="2700000" algn="tl">
                    <a:srgbClr val="000000">
                      <a:alpha val="43137"/>
                    </a:srgbClr>
                  </a:outerShdw>
                </a:effectLst>
                <a:highlight>
                  <a:srgbClr val="FFFF00"/>
                </a:highlight>
              </a:rPr>
              <a:t>,</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seul les maladies quarantenaires, à caractères social, les maladies professionnelles, ainsi que les maladies contagieuses ou épidermique sont soumises à cette obligation</a:t>
            </a:r>
            <a:r>
              <a:rPr lang="fr-FR" b="1" dirty="0">
                <a:solidFill>
                  <a:schemeClr val="tx1"/>
                </a:solidFill>
                <a:effectLst>
                  <a:outerShdw blurRad="38100" dist="38100" dir="2700000" algn="tl">
                    <a:srgbClr val="000000">
                      <a:alpha val="43137"/>
                    </a:srgbClr>
                  </a:outerShdw>
                </a:effectLst>
              </a:rPr>
              <a:t>, à </a:t>
            </a:r>
            <a:r>
              <a:rPr lang="fr-FR" b="1" dirty="0">
                <a:solidFill>
                  <a:srgbClr val="0070C0"/>
                </a:solidFill>
                <a:effectLst>
                  <a:outerShdw blurRad="38100" dist="38100" dir="2700000" algn="tl">
                    <a:srgbClr val="000000">
                      <a:alpha val="43137"/>
                    </a:srgbClr>
                  </a:outerShdw>
                </a:effectLst>
              </a:rPr>
              <a:t>l'exclusion des infections sexuellement transmissibles </a:t>
            </a:r>
            <a:r>
              <a:rPr lang="fr-FR" b="1" dirty="0">
                <a:solidFill>
                  <a:schemeClr val="tx1"/>
                </a:solidFill>
                <a:effectLst>
                  <a:outerShdw blurRad="38100" dist="38100" dir="2700000" algn="tl">
                    <a:srgbClr val="000000">
                      <a:alpha val="43137"/>
                    </a:srgbClr>
                  </a:outerShdw>
                </a:effectLst>
              </a:rPr>
              <a:t>notamment, </a:t>
            </a:r>
            <a:r>
              <a:rPr lang="fr-FR" b="1" u="sng" dirty="0">
                <a:solidFill>
                  <a:srgbClr val="0070C0"/>
                </a:solidFill>
                <a:effectLst>
                  <a:outerShdw blurRad="38100" dist="38100" dir="2700000" algn="tl">
                    <a:srgbClr val="000000">
                      <a:alpha val="43137"/>
                    </a:srgbClr>
                  </a:outerShdw>
                </a:effectLst>
              </a:rPr>
              <a:t>le virus d' immunodéficience acquise(SIDA).</a:t>
            </a:r>
          </a:p>
          <a:p>
            <a:r>
              <a:rPr lang="fr-FR" b="1" dirty="0">
                <a:solidFill>
                  <a:schemeClr val="tx1"/>
                </a:solidFill>
                <a:effectLst>
                  <a:outerShdw blurRad="38100" dist="38100" dir="2700000" algn="tl">
                    <a:srgbClr val="000000">
                      <a:alpha val="43137"/>
                    </a:srgbClr>
                  </a:outerShdw>
                </a:effectLst>
              </a:rPr>
              <a:t>Concernant, la déclaration de naissance, </a:t>
            </a:r>
            <a:r>
              <a:rPr lang="fr-FR" b="1" dirty="0">
                <a:solidFill>
                  <a:srgbClr val="0070C0"/>
                </a:solidFill>
                <a:effectLst>
                  <a:outerShdw blurRad="38100" dist="38100" dir="2700000" algn="tl">
                    <a:srgbClr val="000000">
                      <a:alpha val="43137"/>
                    </a:srgbClr>
                  </a:outerShdw>
                </a:effectLst>
              </a:rPr>
              <a:t>l'article 22 du dahir du 4 septembre 1915 relatif à l'état civil modifié par le dahir du 2 septembre 1931, affirmait que, sous peine de sanction</a:t>
            </a:r>
            <a:r>
              <a:rPr lang="fr-FR" b="1" dirty="0">
                <a:solidFill>
                  <a:schemeClr val="tx1"/>
                </a:solidFill>
                <a:effectLst>
                  <a:outerShdw blurRad="38100" dist="38100" dir="2700000" algn="tl">
                    <a:srgbClr val="000000">
                      <a:alpha val="43137"/>
                    </a:srgbClr>
                  </a:outerShdw>
                </a:effectLst>
              </a:rPr>
              <a:t> « toute naissance doit être déclarée par le père ou la mère. En cas d'absence de ces derniers, </a:t>
            </a:r>
            <a:r>
              <a:rPr lang="fr-FR" b="1" dirty="0">
                <a:solidFill>
                  <a:schemeClr val="accent5">
                    <a:lumMod val="75000"/>
                  </a:schemeClr>
                </a:solidFill>
                <a:effectLst>
                  <a:outerShdw blurRad="38100" dist="38100" dir="2700000" algn="tl">
                    <a:srgbClr val="000000">
                      <a:alpha val="43137"/>
                    </a:srgbClr>
                  </a:outerShdw>
                </a:effectLst>
              </a:rPr>
              <a:t>les médecins, les sages femmes ou toute autre personne qui était présente lors de la naissance doivent le faire</a:t>
            </a:r>
            <a:r>
              <a:rPr lang="fr-FR" b="1" dirty="0">
                <a:solidFill>
                  <a:schemeClr val="tx1"/>
                </a:solidFill>
                <a:effectLst>
                  <a:outerShdw blurRad="38100" dist="38100" dir="2700000" algn="tl">
                    <a:srgbClr val="000000">
                      <a:alpha val="43137"/>
                    </a:srgbClr>
                  </a:outerShdw>
                </a:effectLst>
              </a:rPr>
              <a:t>. Cependant, l'adoption de </a:t>
            </a:r>
            <a:r>
              <a:rPr lang="fr-FR" b="1" dirty="0">
                <a:solidFill>
                  <a:srgbClr val="00B0F0"/>
                </a:solidFill>
                <a:effectLst>
                  <a:outerShdw blurRad="38100" dist="38100" dir="2700000" algn="tl">
                    <a:srgbClr val="000000">
                      <a:alpha val="43137"/>
                    </a:srgbClr>
                  </a:outerShdw>
                </a:effectLst>
              </a:rPr>
              <a:t>la nouvelle loi relative à l'état civil n°3-99, a exclu l'obligation de déclaration de naissance pour le médecin</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62317711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18784</Words>
  <Application>Microsoft Office PowerPoint</Application>
  <PresentationFormat>Grand écran</PresentationFormat>
  <Paragraphs>763</Paragraphs>
  <Slides>158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158</vt:i4>
      </vt:variant>
    </vt:vector>
  </HeadingPairs>
  <TitlesOfParts>
    <vt:vector size="164" baseType="lpstr">
      <vt:lpstr>Arial</vt:lpstr>
      <vt:lpstr>Times New Roman</vt:lpstr>
      <vt:lpstr>Trebuchet MS</vt:lpstr>
      <vt:lpstr>Wingdings</vt:lpstr>
      <vt:lpstr>Wingdings 3</vt:lpstr>
      <vt:lpstr>Facette</vt:lpstr>
      <vt:lpstr>   Semestre 1  1er  année  Filière:  Santé  Année universitaire: 2017-2018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S'opposent alors deux conceptions: </vt:lpstr>
      <vt:lpstr>la réflexion juridique et éthique au sujet de l'activité médicale prend une importance croissante à l'heure actuelle.</vt:lpstr>
      <vt:lpstr>Présentation PowerPoint</vt:lpstr>
      <vt:lpstr>Partie 1 : la santé du patient entre droit et pratique médicale.</vt:lpstr>
      <vt:lpstr>Chapitre1 : les droits fondamentaux du patient.</vt:lpstr>
      <vt:lpstr>Sous-Section1 : la reconnaissance du droit à la santé. </vt:lpstr>
      <vt:lpstr>Paragraphe 1 : Au niveau international</vt:lpstr>
      <vt:lpstr>Sous-paragraphe1 : les instruments internationaux relatifs au droit à la santé.</vt:lpstr>
      <vt:lpstr>Présentation PowerPoint</vt:lpstr>
      <vt:lpstr>Présentation PowerPoint</vt:lpstr>
      <vt:lpstr>Présentation PowerPoint</vt:lpstr>
      <vt:lpstr>Sous-paragraphe2 : l'effectivité du droit à la protection de la santé en droit international.</vt:lpstr>
      <vt:lpstr>Présentation PowerPoint</vt:lpstr>
      <vt:lpstr>Présentation PowerPoint</vt:lpstr>
      <vt:lpstr>Présentation PowerPoint</vt:lpstr>
      <vt:lpstr>Présentation PowerPoint</vt:lpstr>
      <vt:lpstr>Paragraphe 2 : Au niveau national.</vt:lpstr>
      <vt:lpstr>Sous- paragraphe1 : En islam.</vt:lpstr>
      <vt:lpstr>Présentation PowerPoint</vt:lpstr>
      <vt:lpstr>Présentation PowerPoint</vt:lpstr>
      <vt:lpstr>Présentation PowerPoint</vt:lpstr>
      <vt:lpstr>Présentation PowerPoint</vt:lpstr>
      <vt:lpstr>Présentation PowerPoint</vt:lpstr>
      <vt:lpstr>Sous-paragraphe2 : En droit positif</vt:lpstr>
      <vt:lpstr>Présentation PowerPoint</vt:lpstr>
      <vt:lpstr>Présentation PowerPoint</vt:lpstr>
      <vt:lpstr>Présentation PowerPoint</vt:lpstr>
      <vt:lpstr>Présentation PowerPoint</vt:lpstr>
      <vt:lpstr>Sous -Section 2 : L'accès libre et équitable du patient aux soins.</vt:lpstr>
      <vt:lpstr>Paragraphe1 : le droit aux soins</vt:lpstr>
      <vt:lpstr>Sous- paragraphe1 : Les principes juridiques entourant l'accès aux soins.</vt:lpstr>
      <vt:lpstr>A-la consécration du principe de non discrimination.</vt:lpstr>
      <vt:lpstr>Présentation PowerPoint</vt:lpstr>
      <vt:lpstr>Présentation PowerPoint</vt:lpstr>
      <vt:lpstr>Présentation PowerPoint</vt:lpstr>
      <vt:lpstr>B- Le respect de la dignité des patients.</vt:lpstr>
      <vt:lpstr>Présentation PowerPoint</vt:lpstr>
      <vt:lpstr>Présentation PowerPoint</vt:lpstr>
      <vt:lpstr>Présentation PowerPoint</vt:lpstr>
      <vt:lpstr>Présentation PowerPoint</vt:lpstr>
      <vt:lpstr>Présentation PowerPoint</vt:lpstr>
      <vt:lpstr>C- l'assurance maladie, un facteur essentiel d'accès aux soins.</vt:lpstr>
      <vt:lpstr>Présentation PowerPoint</vt:lpstr>
      <vt:lpstr>Présentation PowerPoint</vt:lpstr>
      <vt:lpstr>Présentation PowerPoint</vt:lpstr>
      <vt:lpstr>Présentation PowerPoint</vt:lpstr>
      <vt:lpstr>Présentation PowerPoint</vt:lpstr>
      <vt:lpstr>Sous -paragraphe2 : les entraves à la dispensation des soins.</vt:lpstr>
      <vt:lpstr>A-le refus de soins par le médecin.</vt:lpstr>
      <vt:lpstr>Présentation PowerPoint</vt:lpstr>
      <vt:lpstr>B-le refus d'admission à l'établissement de soins.</vt:lpstr>
      <vt:lpstr>Présentation PowerPoint</vt:lpstr>
      <vt:lpstr>Présentation PowerPoint</vt:lpstr>
      <vt:lpstr>Présentation PowerPoint</vt:lpstr>
      <vt:lpstr>Présentation PowerPoint</vt:lpstr>
      <vt:lpstr>C- le refus de soins opposé par le patient.</vt:lpstr>
      <vt:lpstr>Présentation PowerPoint</vt:lpstr>
      <vt:lpstr>Présentation PowerPoint</vt:lpstr>
      <vt:lpstr>Paragraphe 2 : le libre choix du médecin et de l'établissement de santé.</vt:lpstr>
      <vt:lpstr>Sous -paragraphe1 : l'importance du libre choix.</vt:lpstr>
      <vt:lpstr>Présentation PowerPoint</vt:lpstr>
      <vt:lpstr>Présentation PowerPoint</vt:lpstr>
      <vt:lpstr>Présentation PowerPoint</vt:lpstr>
      <vt:lpstr>Sous-paragraphe2 : les problèmes liés à l'exercice de la liberté du choix du praticien.</vt:lpstr>
      <vt:lpstr>Présentation PowerPoint</vt:lpstr>
      <vt:lpstr>Section 2 : le droit au consentement</vt:lpstr>
      <vt:lpstr>Sous-Section1 : le consentement aux actes médicaux.</vt:lpstr>
      <vt:lpstr>Paragraphe1 : Les conditions du consentement.</vt:lpstr>
      <vt:lpstr>Présentation PowerPoint</vt:lpstr>
      <vt:lpstr>Présentation PowerPoint</vt:lpstr>
      <vt:lpstr>Paragraphe  2 : La délivrance de l'information médicale.</vt:lpstr>
      <vt:lpstr>Présentation PowerPoint</vt:lpstr>
      <vt:lpstr>Présentation PowerPoint</vt:lpstr>
      <vt:lpstr>Présentation PowerPoint</vt:lpstr>
      <vt:lpstr>Sous-section 2 : les exceptions au principe du consentement et d'information.</vt:lpstr>
      <vt:lpstr>Présentation PowerPoint</vt:lpstr>
      <vt:lpstr>Paragraphe1 : l'urgence.</vt:lpstr>
      <vt:lpstr>Présentation PowerPoint</vt:lpstr>
      <vt:lpstr>Présentation PowerPoint</vt:lpstr>
      <vt:lpstr>Paragraphe2 : la volonté du patient.</vt:lpstr>
      <vt:lpstr>Section3 : le respect de la vie prive des patients.</vt:lpstr>
      <vt:lpstr>Sous- Section 1 : la confidentialité des informations médicales.</vt:lpstr>
      <vt:lpstr>Paragraphe 1 : le secret médical.</vt:lpstr>
      <vt:lpstr>Présentation PowerPoint</vt:lpstr>
      <vt:lpstr>Paragraphe 2 : les dérogations possibles au principe du secret professionnel.</vt:lpstr>
      <vt:lpstr>Sous-paragraphe1 : les déclarations obligatoires aux autorités publiques.</vt:lpstr>
      <vt:lpstr>Présentation PowerPoint</vt:lpstr>
      <vt:lpstr>Sous-paragraphe 2 : La déclaration devant la justice.</vt:lpstr>
      <vt:lpstr>la gestion des données médicales.</vt:lpstr>
      <vt:lpstr>Présentation PowerPoint</vt:lpstr>
      <vt:lpstr>la réglementation nationale relative au dossier médical.</vt:lpstr>
      <vt:lpstr>Présentation PowerPoint</vt:lpstr>
      <vt:lpstr>la communication du dossier médical et le secret professionnel.</vt:lpstr>
      <vt:lpstr>Présentation PowerPoint</vt:lpstr>
      <vt:lpstr>Présentation PowerPoint</vt:lpstr>
      <vt:lpstr>I- Chapitre 2 : la règlementation spécifique en faveur du patient.</vt:lpstr>
      <vt:lpstr>Section 1 : le statut des patients particuliers.</vt:lpstr>
      <vt:lpstr>les mineurs. </vt:lpstr>
      <vt:lpstr>la capacité contractuelle du mineur.</vt:lpstr>
      <vt:lpstr>Présentation PowerPoint</vt:lpstr>
      <vt:lpstr>Décisions médicales et ses limites</vt:lpstr>
      <vt:lpstr>les malades mentaux.</vt:lpstr>
      <vt:lpstr>Présentation PowerPoint</vt:lpstr>
      <vt:lpstr>Présentation PowerPoint</vt:lpstr>
      <vt:lpstr>Présentation PowerPoint</vt:lpstr>
      <vt:lpstr>Présentation PowerPoint</vt:lpstr>
      <vt:lpstr>Les patients prisonniers et leur droit de santé en milieu carcéral.</vt:lpstr>
      <vt:lpstr>Présentation PowerPoint</vt:lpstr>
      <vt:lpstr>Partie2 : la violation des droits des patients et ses conséquences juridiques.</vt:lpstr>
      <vt:lpstr>Chapitre1 : les facteurs favorisant les atteintes aux droits des patients.</vt:lpstr>
      <vt:lpstr>Section1 : les facteurs d'ordre socio- économique.</vt:lpstr>
      <vt:lpstr>Présentation PowerPoint</vt:lpstr>
      <vt:lpstr>Présentation PowerPoint</vt:lpstr>
      <vt:lpstr>Présentation PowerPoint</vt:lpstr>
      <vt:lpstr>Présentation PowerPoint</vt:lpstr>
      <vt:lpstr>Présentation PowerPoint</vt:lpstr>
      <vt:lpstr>Présentation PowerPoint</vt:lpstr>
      <vt:lpstr>L'analphabétisme.</vt:lpstr>
      <vt:lpstr>Présentation PowerPoint</vt:lpstr>
      <vt:lpstr>Section2 : les facteurs d'ordre humanitaires.</vt:lpstr>
      <vt:lpstr>Présentation PowerPoint</vt:lpstr>
      <vt:lpstr>La qualité dégradante des soins et service hospitalier.</vt:lpstr>
      <vt:lpstr>Chapitre2 : le recours judicaire </vt:lpstr>
      <vt:lpstr>Section 1 : l'engagement de la responsabilite médicale.</vt:lpstr>
      <vt:lpstr>la responsabilité administrative des établissements de santé publique.</vt:lpstr>
      <vt:lpstr>la responsabilité administrative pour faute.</vt:lpstr>
      <vt:lpstr>Présentation PowerPoint</vt:lpstr>
      <vt:lpstr>Présentation PowerPoint</vt:lpstr>
      <vt:lpstr>Présentation PowerPoint</vt:lpstr>
      <vt:lpstr>Présentation PowerPoint</vt:lpstr>
      <vt:lpstr>Présentation PowerPoint</vt:lpstr>
      <vt:lpstr>la responsabilité administrative sans faute (pour risque).</vt:lpstr>
      <vt:lpstr>Présentation PowerPoint</vt:lpstr>
      <vt:lpstr>la responsabilité civile médicale.</vt:lpstr>
      <vt:lpstr>Présentation PowerPoint</vt:lpstr>
      <vt:lpstr>la faute</vt:lpstr>
      <vt:lpstr>Présentation PowerPoint</vt:lpstr>
      <vt:lpstr>le dommage.</vt:lpstr>
      <vt:lpstr>Présentation PowerPoint</vt:lpstr>
      <vt:lpstr>Présentation PowerPoint</vt:lpstr>
      <vt:lpstr>Présentation PowerPoint</vt:lpstr>
      <vt:lpstr>le lien de causalité.</vt:lpstr>
      <vt:lpstr>La preuve du lien de causalité.</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Elhabib Idlahcen</dc:creator>
  <cp:lastModifiedBy>Elhabib Idlahcen</cp:lastModifiedBy>
  <cp:revision>2</cp:revision>
  <dcterms:created xsi:type="dcterms:W3CDTF">2017-12-12T13:40:42Z</dcterms:created>
  <dcterms:modified xsi:type="dcterms:W3CDTF">2017-12-12T13:49:24Z</dcterms:modified>
</cp:coreProperties>
</file>