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2"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89" r:id="rId19"/>
    <p:sldId id="290" r:id="rId20"/>
    <p:sldId id="291" r:id="rId21"/>
    <p:sldId id="292"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2398162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3067144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46797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1714497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96717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2953577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144450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921627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420277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Modifier les styles du texte du masque</a:t>
            </a:r>
          </a:p>
        </p:txBody>
      </p:sp>
      <p:sp>
        <p:nvSpPr>
          <p:cNvPr id="4" name="Date Placeholder 3"/>
          <p:cNvSpPr>
            <a:spLocks noGrp="1"/>
          </p:cNvSpPr>
          <p:nvPr>
            <p:ph type="dt" sz="half" idx="10"/>
          </p:nvPr>
        </p:nvSpPr>
        <p:spPr/>
        <p:txBody>
          <a:bodyPr/>
          <a:lstStyle/>
          <a:p>
            <a:fld id="{B9CD36C5-7109-46A9-B498-B7F1D8CC4C62}" type="datetimeFigureOut">
              <a:rPr lang="fr-FR" smtClean="0"/>
              <a:t>02/11/2017</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384354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B9CD36C5-7109-46A9-B498-B7F1D8CC4C62}" type="datetimeFigureOut">
              <a:rPr lang="fr-FR" smtClean="0"/>
              <a:t>02/11/2017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479609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9CD36C5-7109-46A9-B498-B7F1D8CC4C62}" type="datetimeFigureOut">
              <a:rPr lang="fr-FR" smtClean="0"/>
              <a:t>02/11/2017</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2447928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9CD36C5-7109-46A9-B498-B7F1D8CC4C62}" type="datetimeFigureOut">
              <a:rPr lang="fr-FR" smtClean="0"/>
              <a:t>02/11/2017</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30184896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D36C5-7109-46A9-B498-B7F1D8CC4C62}" type="datetimeFigureOut">
              <a:rPr lang="fr-FR" smtClean="0"/>
              <a:t>02/11/2017</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3355067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9CD36C5-7109-46A9-B498-B7F1D8CC4C62}" type="datetimeFigureOut">
              <a:rPr lang="fr-FR" smtClean="0"/>
              <a:t>02/11/2017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1853994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Modifier les styles du texte du masque</a:t>
            </a:r>
          </a:p>
        </p:txBody>
      </p:sp>
      <p:sp>
        <p:nvSpPr>
          <p:cNvPr id="5" name="Date Placeholder 4"/>
          <p:cNvSpPr>
            <a:spLocks noGrp="1"/>
          </p:cNvSpPr>
          <p:nvPr>
            <p:ph type="dt" sz="half" idx="10"/>
          </p:nvPr>
        </p:nvSpPr>
        <p:spPr/>
        <p:txBody>
          <a:bodyPr/>
          <a:lstStyle/>
          <a:p>
            <a:fld id="{B9CD36C5-7109-46A9-B498-B7F1D8CC4C62}" type="datetimeFigureOut">
              <a:rPr lang="fr-FR" smtClean="0"/>
              <a:t>02/11/2017</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A026781-8A30-4AE8-91C4-6F383CD47D5C}" type="slidenum">
              <a:rPr lang="fr-FR" smtClean="0"/>
              <a:t>‹N°›</a:t>
            </a:fld>
            <a:endParaRPr lang="fr-FR"/>
          </a:p>
        </p:txBody>
      </p:sp>
    </p:spTree>
    <p:extLst>
      <p:ext uri="{BB962C8B-B14F-4D97-AF65-F5344CB8AC3E}">
        <p14:creationId xmlns:p14="http://schemas.microsoft.com/office/powerpoint/2010/main" val="914684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9CD36C5-7109-46A9-B498-B7F1D8CC4C62}" type="datetimeFigureOut">
              <a:rPr lang="fr-FR" smtClean="0"/>
              <a:t>02/11/2017</a:t>
            </a:fld>
            <a:endParaRPr lang="fr-F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A026781-8A30-4AE8-91C4-6F383CD47D5C}" type="slidenum">
              <a:rPr lang="fr-FR" smtClean="0"/>
              <a:t>‹N°›</a:t>
            </a:fld>
            <a:endParaRPr lang="fr-FR"/>
          </a:p>
        </p:txBody>
      </p:sp>
    </p:spTree>
    <p:extLst>
      <p:ext uri="{BB962C8B-B14F-4D97-AF65-F5344CB8AC3E}">
        <p14:creationId xmlns:p14="http://schemas.microsoft.com/office/powerpoint/2010/main" val="23769215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E060A-638F-4A74-8E4A-C7290DF35F95}"/>
              </a:ext>
            </a:extLst>
          </p:cNvPr>
          <p:cNvSpPr>
            <a:spLocks noGrp="1"/>
          </p:cNvSpPr>
          <p:nvPr>
            <p:ph type="title"/>
          </p:nvPr>
        </p:nvSpPr>
        <p:spPr>
          <a:xfrm>
            <a:off x="677334" y="609600"/>
            <a:ext cx="8596668" cy="665018"/>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E11AE795-2E60-4EEB-989C-7A7275A2A945}"/>
              </a:ext>
            </a:extLst>
          </p:cNvPr>
          <p:cNvSpPr>
            <a:spLocks noGrp="1"/>
          </p:cNvSpPr>
          <p:nvPr>
            <p:ph idx="1"/>
          </p:nvPr>
        </p:nvSpPr>
        <p:spPr>
          <a:xfrm>
            <a:off x="677334" y="1662545"/>
            <a:ext cx="8596668" cy="4849091"/>
          </a:xfrm>
        </p:spPr>
        <p:txBody>
          <a:bodyPr>
            <a:normAutofit/>
          </a:bodyPr>
          <a:lstStyle/>
          <a:p>
            <a:pPr algn="just"/>
            <a:r>
              <a:rPr lang="fr-FR" dirty="0">
                <a:solidFill>
                  <a:schemeClr val="tx1"/>
                </a:solidFill>
                <a:effectLst>
                  <a:outerShdw blurRad="38100" dist="38100" dir="2700000" algn="tl">
                    <a:srgbClr val="000000">
                      <a:alpha val="43137"/>
                    </a:srgbClr>
                  </a:outerShdw>
                </a:effectLst>
              </a:rPr>
              <a:t>Il convient d'étudier dans une </a:t>
            </a:r>
            <a:r>
              <a:rPr lang="fr-FR" dirty="0">
                <a:solidFill>
                  <a:schemeClr val="tx1"/>
                </a:solidFill>
                <a:effectLst>
                  <a:outerShdw blurRad="38100" dist="38100" dir="2700000" algn="tl">
                    <a:srgbClr val="000000">
                      <a:alpha val="43137"/>
                    </a:srgbClr>
                  </a:outerShdw>
                </a:effectLst>
                <a:highlight>
                  <a:srgbClr val="FFFF00"/>
                </a:highlight>
              </a:rPr>
              <a:t>(première partie) </a:t>
            </a:r>
            <a:r>
              <a:rPr lang="fr-FR" dirty="0">
                <a:solidFill>
                  <a:srgbClr val="C00000"/>
                </a:solidFill>
                <a:effectLst>
                  <a:outerShdw blurRad="38100" dist="38100" dir="2700000" algn="tl">
                    <a:srgbClr val="000000">
                      <a:alpha val="43137"/>
                    </a:srgbClr>
                  </a:outerShdw>
                </a:effectLst>
              </a:rPr>
              <a:t>les éventuels droits des patients dans le système sanitaire Marocain</a:t>
            </a:r>
            <a:r>
              <a:rPr lang="fr-FR" dirty="0">
                <a:solidFill>
                  <a:schemeClr val="tx1"/>
                </a:solidFill>
                <a:effectLst>
                  <a:outerShdw blurRad="38100" dist="38100" dir="2700000" algn="tl">
                    <a:srgbClr val="000000">
                      <a:alpha val="43137"/>
                    </a:srgbClr>
                  </a:outerShdw>
                </a:effectLst>
              </a:rPr>
              <a:t>, à travers </a:t>
            </a:r>
            <a:r>
              <a:rPr lang="fr-FR" dirty="0">
                <a:solidFill>
                  <a:srgbClr val="C00000"/>
                </a:solidFill>
                <a:effectLst>
                  <a:outerShdw blurRad="38100" dist="38100" dir="2700000" algn="tl">
                    <a:srgbClr val="000000">
                      <a:alpha val="43137"/>
                    </a:srgbClr>
                  </a:outerShdw>
                </a:effectLst>
              </a:rPr>
              <a:t>leurs principes et leur applications générales en matière de consentement</a:t>
            </a:r>
            <a:r>
              <a:rPr lang="fr-FR" dirty="0">
                <a:solidFill>
                  <a:schemeClr val="tx1"/>
                </a:solidFill>
                <a:effectLst>
                  <a:outerShdw blurRad="38100" dist="38100" dir="2700000" algn="tl">
                    <a:srgbClr val="000000">
                      <a:alpha val="43137"/>
                    </a:srgbClr>
                  </a:outerShdw>
                </a:effectLst>
              </a:rPr>
              <a:t>, </a:t>
            </a:r>
            <a:r>
              <a:rPr lang="fr-FR" dirty="0">
                <a:solidFill>
                  <a:srgbClr val="C00000"/>
                </a:solidFill>
                <a:effectLst>
                  <a:outerShdw blurRad="38100" dist="38100" dir="2700000" algn="tl">
                    <a:srgbClr val="000000">
                      <a:alpha val="43137"/>
                    </a:srgbClr>
                  </a:outerShdw>
                </a:effectLst>
              </a:rPr>
              <a:t>secret ou dossier médical, avant de se centrer sur leurs spécificités en psychiatrie et en prison, sans oublier les activités biomédicales.</a:t>
            </a:r>
          </a:p>
          <a:p>
            <a:pPr algn="just"/>
            <a:r>
              <a:rPr lang="fr-FR" b="1" dirty="0">
                <a:solidFill>
                  <a:schemeClr val="tx1"/>
                </a:solidFill>
                <a:effectLst>
                  <a:outerShdw blurRad="38100" dist="38100" dir="2700000" algn="tl">
                    <a:srgbClr val="000000">
                      <a:alpha val="43137"/>
                    </a:srgbClr>
                  </a:outerShdw>
                </a:effectLst>
              </a:rPr>
              <a:t>Dans une </a:t>
            </a:r>
            <a:r>
              <a:rPr lang="fr-FR" b="1" dirty="0">
                <a:solidFill>
                  <a:schemeClr val="tx1"/>
                </a:solidFill>
                <a:effectLst>
                  <a:outerShdw blurRad="38100" dist="38100" dir="2700000" algn="tl">
                    <a:srgbClr val="000000">
                      <a:alpha val="43137"/>
                    </a:srgbClr>
                  </a:outerShdw>
                </a:effectLst>
                <a:highlight>
                  <a:srgbClr val="FFFF00"/>
                </a:highlight>
              </a:rPr>
              <a:t>(seconde partie), </a:t>
            </a:r>
            <a:r>
              <a:rPr lang="fr-FR" b="1" dirty="0">
                <a:solidFill>
                  <a:schemeClr val="tx1"/>
                </a:solidFill>
                <a:effectLst>
                  <a:outerShdw blurRad="38100" dist="38100" dir="2700000" algn="tl">
                    <a:srgbClr val="000000">
                      <a:alpha val="43137"/>
                    </a:srgbClr>
                  </a:outerShdw>
                </a:effectLst>
              </a:rPr>
              <a:t>il convient de voir </a:t>
            </a:r>
            <a:r>
              <a:rPr lang="fr-FR" b="1" dirty="0">
                <a:solidFill>
                  <a:srgbClr val="C00000"/>
                </a:solidFill>
                <a:effectLst>
                  <a:outerShdw blurRad="38100" dist="38100" dir="2700000" algn="tl">
                    <a:srgbClr val="000000">
                      <a:alpha val="43137"/>
                    </a:srgbClr>
                  </a:outerShdw>
                </a:effectLst>
              </a:rPr>
              <a:t>le rôle de la justice dans la consécration du droit des patients, ainsi que les différents cas d'engagement de la responsabilité médicale.</a:t>
            </a:r>
          </a:p>
        </p:txBody>
      </p:sp>
    </p:spTree>
    <p:extLst>
      <p:ext uri="{BB962C8B-B14F-4D97-AF65-F5344CB8AC3E}">
        <p14:creationId xmlns:p14="http://schemas.microsoft.com/office/powerpoint/2010/main" val="3657838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4AEEC1-94AA-46FB-AF67-594E708AD250}"/>
              </a:ext>
            </a:extLst>
          </p:cNvPr>
          <p:cNvSpPr>
            <a:spLocks noGrp="1"/>
          </p:cNvSpPr>
          <p:nvPr>
            <p:ph type="title"/>
          </p:nvPr>
        </p:nvSpPr>
        <p:spPr/>
        <p:txBody>
          <a:bodyPr>
            <a:normAutofit/>
          </a:bodyPr>
          <a:lstStyle/>
          <a:p>
            <a:pPr algn="just"/>
            <a:r>
              <a:rPr lang="fr-FR" sz="2800" b="1" dirty="0">
                <a:solidFill>
                  <a:srgbClr val="00B050"/>
                </a:solidFill>
                <a:effectLst>
                  <a:outerShdw blurRad="38100" dist="38100" dir="2700000" algn="tl">
                    <a:srgbClr val="000000">
                      <a:alpha val="43137"/>
                    </a:srgbClr>
                  </a:outerShdw>
                </a:effectLst>
              </a:rPr>
              <a:t>Sous-paragraphe2 : l'effectivité du droit à la protection de la santé en droit international.</a:t>
            </a:r>
          </a:p>
        </p:txBody>
      </p:sp>
      <p:sp>
        <p:nvSpPr>
          <p:cNvPr id="3" name="Espace réservé du contenu 2">
            <a:extLst>
              <a:ext uri="{FF2B5EF4-FFF2-40B4-BE49-F238E27FC236}">
                <a16:creationId xmlns:a16="http://schemas.microsoft.com/office/drawing/2014/main" id="{2D2952D3-77F6-48E8-B10C-2B600C73F50F}"/>
              </a:ext>
            </a:extLst>
          </p:cNvPr>
          <p:cNvSpPr>
            <a:spLocks noGrp="1"/>
          </p:cNvSpPr>
          <p:nvPr>
            <p:ph idx="1"/>
          </p:nvPr>
        </p:nvSpPr>
        <p:spPr>
          <a:xfrm>
            <a:off x="1295401" y="2119745"/>
            <a:ext cx="9601196" cy="3934691"/>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La mondialisation </a:t>
            </a:r>
            <a:r>
              <a:rPr lang="fr-FR" dirty="0">
                <a:solidFill>
                  <a:schemeClr val="tx1"/>
                </a:solidFill>
              </a:rPr>
              <a:t>de </a:t>
            </a:r>
            <a:r>
              <a:rPr lang="fr-FR" b="1" dirty="0">
                <a:solidFill>
                  <a:schemeClr val="tx1"/>
                </a:solidFill>
                <a:effectLst>
                  <a:outerShdw blurRad="38100" dist="38100" dir="2700000" algn="tl">
                    <a:srgbClr val="000000">
                      <a:alpha val="43137"/>
                    </a:srgbClr>
                  </a:outerShdw>
                </a:effectLst>
              </a:rPr>
              <a:t>la coopération sanitaire</a:t>
            </a:r>
            <a:r>
              <a:rPr lang="fr-FR" dirty="0"/>
              <a:t>, marquée </a:t>
            </a:r>
            <a:r>
              <a:rPr lang="fr-FR" dirty="0">
                <a:highlight>
                  <a:srgbClr val="FFFF00"/>
                </a:highlight>
              </a:rPr>
              <a:t>par </a:t>
            </a:r>
            <a:r>
              <a:rPr lang="fr-FR" dirty="0">
                <a:solidFill>
                  <a:schemeClr val="tx1"/>
                </a:solidFill>
                <a:effectLst>
                  <a:outerShdw blurRad="38100" dist="38100" dir="2700000" algn="tl">
                    <a:srgbClr val="000000">
                      <a:alpha val="43137"/>
                    </a:srgbClr>
                  </a:outerShdw>
                </a:effectLst>
                <a:highlight>
                  <a:srgbClr val="FFFF00"/>
                </a:highlight>
              </a:rPr>
              <a:t>la création de l 'OMS</a:t>
            </a:r>
            <a:r>
              <a:rPr lang="fr-FR" dirty="0">
                <a:solidFill>
                  <a:schemeClr val="tx1"/>
                </a:solidFill>
                <a:effectLst>
                  <a:outerShdw blurRad="38100" dist="38100" dir="2700000" algn="tl">
                    <a:srgbClr val="000000">
                      <a:alpha val="43137"/>
                    </a:srgbClr>
                  </a:outerShdw>
                </a:effectLst>
              </a:rPr>
              <a:t>, n'est dans une large mesure que </a:t>
            </a:r>
            <a:r>
              <a:rPr lang="fr-FR" dirty="0">
                <a:solidFill>
                  <a:schemeClr val="tx1"/>
                </a:solidFill>
                <a:effectLst>
                  <a:outerShdw blurRad="38100" dist="38100" dir="2700000" algn="tl">
                    <a:srgbClr val="000000">
                      <a:alpha val="43137"/>
                    </a:srgbClr>
                  </a:outerShdw>
                </a:effectLst>
                <a:highlight>
                  <a:srgbClr val="FFFF00"/>
                </a:highlight>
              </a:rPr>
              <a:t>l'extension des schémas médicaux occidentaux à l'ensemble de la planète.</a:t>
            </a:r>
            <a:r>
              <a:rPr lang="fr-FR" dirty="0">
                <a:highlight>
                  <a:srgbClr val="FFFF00"/>
                </a:highlight>
              </a:rPr>
              <a:t> </a:t>
            </a:r>
          </a:p>
          <a:p>
            <a:pPr algn="just"/>
            <a:r>
              <a:rPr lang="fr-FR" dirty="0">
                <a:solidFill>
                  <a:schemeClr val="tx1"/>
                </a:solidFill>
              </a:rPr>
              <a:t>Il apparaît aujourd'hui que </a:t>
            </a:r>
            <a:r>
              <a:rPr lang="fr-FR" b="1" dirty="0">
                <a:solidFill>
                  <a:schemeClr val="tx1"/>
                </a:solidFill>
                <a:effectLst>
                  <a:outerShdw blurRad="38100" dist="38100" dir="2700000" algn="tl">
                    <a:srgbClr val="000000">
                      <a:alpha val="43137"/>
                    </a:srgbClr>
                  </a:outerShdw>
                </a:effectLst>
                <a:highlight>
                  <a:srgbClr val="FFFF00"/>
                </a:highlight>
              </a:rPr>
              <a:t>cette conception ne permet sans doute pas de répondre aux besoins du tiers monde. </a:t>
            </a:r>
          </a:p>
          <a:p>
            <a:pPr algn="just">
              <a:buFont typeface="Wingdings" panose="05000000000000000000" pitchFamily="2" charset="2"/>
              <a:buChar char="ü"/>
            </a:pPr>
            <a:r>
              <a:rPr lang="fr-FR" u="sng" dirty="0">
                <a:solidFill>
                  <a:schemeClr val="tx1"/>
                </a:solidFill>
                <a:effectLst>
                  <a:outerShdw blurRad="38100" dist="38100" dir="2700000" algn="tl">
                    <a:srgbClr val="000000">
                      <a:alpha val="43137"/>
                    </a:srgbClr>
                  </a:outerShdw>
                </a:effectLst>
              </a:rPr>
              <a:t>Déjà critiqué dans les pays industrialisés</a:t>
            </a:r>
            <a:r>
              <a:rPr lang="fr-FR" u="sng" dirty="0">
                <a:solidFill>
                  <a:schemeClr val="tx1"/>
                </a:solidFill>
              </a:rPr>
              <a:t>, devient </a:t>
            </a:r>
            <a:r>
              <a:rPr lang="fr-FR" b="1" u="sng" dirty="0">
                <a:solidFill>
                  <a:schemeClr val="tx1"/>
                </a:solidFill>
                <a:effectLst>
                  <a:outerShdw blurRad="38100" dist="38100" dir="2700000" algn="tl">
                    <a:srgbClr val="000000">
                      <a:alpha val="43137"/>
                    </a:srgbClr>
                  </a:outerShdw>
                </a:effectLst>
              </a:rPr>
              <a:t>insupportable dans les pays peu développés</a:t>
            </a:r>
            <a:r>
              <a:rPr lang="fr-FR" u="sng" dirty="0">
                <a:effectLst>
                  <a:outerShdw blurRad="38100" dist="38100" dir="2700000" algn="tl">
                    <a:srgbClr val="000000">
                      <a:alpha val="43137"/>
                    </a:srgbClr>
                  </a:outerShdw>
                </a:effectLst>
              </a:rPr>
              <a:t> </a:t>
            </a:r>
            <a:r>
              <a:rPr lang="fr-FR" u="sng" dirty="0"/>
              <a:t>: </a:t>
            </a:r>
            <a:r>
              <a:rPr lang="fr-FR" b="1" dirty="0">
                <a:solidFill>
                  <a:srgbClr val="066098"/>
                </a:solidFill>
                <a:effectLst>
                  <a:outerShdw blurRad="38100" dist="38100" dir="2700000" algn="tl">
                    <a:srgbClr val="000000">
                      <a:alpha val="43137"/>
                    </a:srgbClr>
                  </a:outerShdw>
                </a:effectLst>
              </a:rPr>
              <a:t>impossibilité de former des techniciens de santé de haut niveau,</a:t>
            </a:r>
          </a:p>
          <a:p>
            <a:pPr algn="just">
              <a:buFont typeface="Wingdings" panose="05000000000000000000" pitchFamily="2" charset="2"/>
              <a:buChar char="ü"/>
            </a:pPr>
            <a:r>
              <a:rPr lang="fr-FR" b="1" dirty="0">
                <a:solidFill>
                  <a:srgbClr val="066098"/>
                </a:solidFill>
                <a:effectLst>
                  <a:outerShdw blurRad="38100" dist="38100" dir="2700000" algn="tl">
                    <a:srgbClr val="000000">
                      <a:alpha val="43137"/>
                    </a:srgbClr>
                  </a:outerShdw>
                </a:effectLst>
              </a:rPr>
              <a:t> impossibilité de financer un nombre suffisant d'établissement hospitaliers etc.</a:t>
            </a:r>
          </a:p>
          <a:p>
            <a:pPr algn="just"/>
            <a:r>
              <a:rPr lang="fr-FR" b="1" dirty="0">
                <a:solidFill>
                  <a:schemeClr val="tx1"/>
                </a:solidFill>
                <a:effectLst>
                  <a:outerShdw blurRad="38100" dist="38100" dir="2700000" algn="tl">
                    <a:srgbClr val="000000">
                      <a:alpha val="43137"/>
                    </a:srgbClr>
                  </a:outerShdw>
                </a:effectLst>
              </a:rPr>
              <a:t>De ce fait, une orientation nouvelle a été prise </a:t>
            </a:r>
            <a:r>
              <a:rPr lang="fr-FR" b="1" dirty="0">
                <a:solidFill>
                  <a:schemeClr val="tx1"/>
                </a:solidFill>
                <a:effectLst>
                  <a:outerShdw blurRad="38100" dist="38100" dir="2700000" algn="tl">
                    <a:srgbClr val="000000">
                      <a:alpha val="43137"/>
                    </a:srgbClr>
                  </a:outerShdw>
                </a:effectLst>
                <a:highlight>
                  <a:srgbClr val="FFFF00"/>
                </a:highlight>
              </a:rPr>
              <a:t>depuis la conférence d'ALMA en septembre 1978</a:t>
            </a:r>
            <a:r>
              <a:rPr lang="fr-FR" b="1" dirty="0">
                <a:solidFill>
                  <a:schemeClr val="tx1"/>
                </a:solidFill>
                <a:effectLst>
                  <a:outerShdw blurRad="38100" dist="38100" dir="2700000" algn="tl">
                    <a:srgbClr val="000000">
                      <a:alpha val="43137"/>
                    </a:srgbClr>
                  </a:outerShdw>
                </a:effectLst>
              </a:rPr>
              <a:t>. L' organisation mondiale de la santé et le fond des nations unies pour </a:t>
            </a:r>
            <a:r>
              <a:rPr lang="fr-FR" dirty="0"/>
              <a:t>l' enfance </a:t>
            </a:r>
            <a:r>
              <a:rPr lang="fr-FR" b="1" dirty="0">
                <a:solidFill>
                  <a:srgbClr val="C00000"/>
                </a:solidFill>
                <a:effectLst>
                  <a:outerShdw blurRad="38100" dist="38100" dir="2700000" algn="tl">
                    <a:srgbClr val="000000">
                      <a:alpha val="43137"/>
                    </a:srgbClr>
                  </a:outerShdw>
                </a:effectLst>
              </a:rPr>
              <a:t>(UNICEF), s'inspirant du modèle chinois des </a:t>
            </a:r>
            <a:r>
              <a:rPr lang="fr-FR" b="1" dirty="0">
                <a:solidFill>
                  <a:srgbClr val="7030A0"/>
                </a:solidFill>
                <a:effectLst>
                  <a:outerShdw blurRad="38100" dist="38100" dir="2700000" algn="tl">
                    <a:srgbClr val="000000">
                      <a:alpha val="43137"/>
                    </a:srgbClr>
                  </a:outerShdw>
                </a:effectLst>
              </a:rPr>
              <a:t>« médecins aux pieds nus», </a:t>
            </a:r>
            <a:r>
              <a:rPr lang="fr-FR" dirty="0">
                <a:solidFill>
                  <a:schemeClr val="tx1"/>
                </a:solidFill>
              </a:rPr>
              <a:t>donnent </a:t>
            </a:r>
            <a:r>
              <a:rPr lang="fr-FR" b="1" dirty="0">
                <a:solidFill>
                  <a:schemeClr val="tx1"/>
                </a:solidFill>
                <a:effectLst>
                  <a:outerShdw blurRad="38100" dist="38100" dir="2700000" algn="tl">
                    <a:srgbClr val="000000">
                      <a:alpha val="43137"/>
                    </a:srgbClr>
                  </a:outerShdw>
                </a:effectLst>
              </a:rPr>
              <a:t>désormais la priorité à </a:t>
            </a:r>
            <a:r>
              <a:rPr lang="fr-FR" b="1" dirty="0">
                <a:solidFill>
                  <a:schemeClr val="tx1"/>
                </a:solidFill>
                <a:effectLst>
                  <a:outerShdw blurRad="38100" dist="38100" dir="2700000" algn="tl">
                    <a:srgbClr val="000000">
                      <a:alpha val="43137"/>
                    </a:srgbClr>
                  </a:outerShdw>
                </a:effectLst>
                <a:highlight>
                  <a:srgbClr val="00FFFF"/>
                </a:highlight>
              </a:rPr>
              <a:t>la théorie des « soins de santé primaires ». </a:t>
            </a:r>
            <a:endParaRPr lang="fr-FR" dirty="0">
              <a:solidFill>
                <a:schemeClr val="tx1"/>
              </a:solidFill>
              <a:highlight>
                <a:srgbClr val="00FFFF"/>
              </a:highlight>
            </a:endParaRPr>
          </a:p>
        </p:txBody>
      </p:sp>
    </p:spTree>
    <p:extLst>
      <p:ext uri="{BB962C8B-B14F-4D97-AF65-F5344CB8AC3E}">
        <p14:creationId xmlns:p14="http://schemas.microsoft.com/office/powerpoint/2010/main" val="161120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83856D-7D83-4081-98B7-33B795508577}"/>
              </a:ext>
            </a:extLst>
          </p:cNvPr>
          <p:cNvSpPr>
            <a:spLocks noGrp="1"/>
          </p:cNvSpPr>
          <p:nvPr>
            <p:ph type="title"/>
          </p:nvPr>
        </p:nvSpPr>
        <p:spPr>
          <a:xfrm>
            <a:off x="1295402" y="982132"/>
            <a:ext cx="9601196" cy="472595"/>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3636E612-206B-4345-B928-5391AE0F3644}"/>
              </a:ext>
            </a:extLst>
          </p:cNvPr>
          <p:cNvSpPr>
            <a:spLocks noGrp="1"/>
          </p:cNvSpPr>
          <p:nvPr>
            <p:ph idx="1"/>
          </p:nvPr>
        </p:nvSpPr>
        <p:spPr>
          <a:xfrm>
            <a:off x="1295401" y="1870364"/>
            <a:ext cx="9601196" cy="4005504"/>
          </a:xfrm>
        </p:spPr>
        <p:txBody>
          <a:bodyPr>
            <a:normAutofit/>
          </a:bodyPr>
          <a:lstStyle/>
          <a:p>
            <a:pPr algn="just">
              <a:buClr>
                <a:srgbClr val="002060"/>
              </a:buClr>
              <a:buSzPct val="176000"/>
              <a:buFont typeface="Wingdings 3" panose="05040102010807070707" pitchFamily="18" charset="2"/>
              <a:buChar char="c"/>
            </a:pPr>
            <a:r>
              <a:rPr lang="fr-FR" dirty="0">
                <a:solidFill>
                  <a:schemeClr val="tx1"/>
                </a:solidFill>
              </a:rPr>
              <a:t>Depuis, </a:t>
            </a:r>
            <a:r>
              <a:rPr lang="fr-FR" b="1" dirty="0">
                <a:solidFill>
                  <a:schemeClr val="tx1"/>
                </a:solidFill>
                <a:effectLst>
                  <a:outerShdw blurRad="38100" dist="38100" dir="2700000" algn="tl">
                    <a:srgbClr val="000000">
                      <a:alpha val="43137"/>
                    </a:srgbClr>
                  </a:outerShdw>
                </a:effectLst>
              </a:rPr>
              <a:t>les pays du monde entier ont dé</a:t>
            </a:r>
            <a:r>
              <a:rPr lang="fr-FR" b="1" dirty="0">
                <a:solidFill>
                  <a:schemeClr val="tx1"/>
                </a:solidFill>
                <a:effectLst>
                  <a:outerShdw blurRad="38100" dist="38100" dir="2700000" algn="tl">
                    <a:srgbClr val="000000">
                      <a:alpha val="43137"/>
                    </a:srgbClr>
                  </a:outerShdw>
                </a:effectLst>
                <a:highlight>
                  <a:srgbClr val="FFFF00"/>
                </a:highlight>
              </a:rPr>
              <a:t>ployé de gros efforts pour tenter d'instaurer la santé pour tous par le biais de politiques et de plans de santé fondés sur les principes des soins de santé primaires.</a:t>
            </a:r>
            <a:r>
              <a:rPr lang="fr-FR" dirty="0">
                <a:solidFill>
                  <a:schemeClr val="tx1"/>
                </a:solidFill>
                <a:highlight>
                  <a:srgbClr val="FFFF00"/>
                </a:highlight>
              </a:rPr>
              <a:t> </a:t>
            </a:r>
          </a:p>
          <a:p>
            <a:pPr algn="just">
              <a:buClr>
                <a:srgbClr val="002060"/>
              </a:buClr>
              <a:buSzPct val="176000"/>
              <a:buFont typeface="Wingdings 3" panose="05040102010807070707" pitchFamily="18" charset="2"/>
              <a:buChar char="c"/>
            </a:pPr>
            <a:r>
              <a:rPr lang="fr-FR" dirty="0"/>
              <a:t>Bien </a:t>
            </a:r>
            <a:r>
              <a:rPr lang="fr-FR" b="1" dirty="0">
                <a:solidFill>
                  <a:schemeClr val="tx1"/>
                </a:solidFill>
                <a:effectLst>
                  <a:outerShdw blurRad="38100" dist="38100" dir="2700000" algn="tl">
                    <a:srgbClr val="000000">
                      <a:alpha val="43137"/>
                    </a:srgbClr>
                  </a:outerShdw>
                </a:effectLst>
              </a:rPr>
              <a:t>que les pays de la région africaine </a:t>
            </a:r>
            <a:r>
              <a:rPr lang="fr-FR" dirty="0"/>
              <a:t>aient manifesté </a:t>
            </a:r>
            <a:r>
              <a:rPr lang="fr-FR" b="1" dirty="0">
                <a:solidFill>
                  <a:schemeClr val="tx1"/>
                </a:solidFill>
                <a:effectLst>
                  <a:outerShdw blurRad="38100" dist="38100" dir="2700000" algn="tl">
                    <a:srgbClr val="000000">
                      <a:alpha val="43137"/>
                    </a:srgbClr>
                  </a:outerShdw>
                </a:effectLst>
              </a:rPr>
              <a:t>leur attachement à la mise en œuvre des soins de santé primaires</a:t>
            </a:r>
            <a:r>
              <a:rPr lang="fr-FR" dirty="0"/>
              <a:t>, </a:t>
            </a:r>
            <a:r>
              <a:rPr lang="fr-FR" dirty="0">
                <a:highlight>
                  <a:srgbClr val="FFFF00"/>
                </a:highlight>
              </a:rPr>
              <a:t>ils ont </a:t>
            </a:r>
            <a:r>
              <a:rPr lang="fr-FR" dirty="0">
                <a:solidFill>
                  <a:schemeClr val="tx1"/>
                </a:solidFill>
                <a:effectLst>
                  <a:outerShdw blurRad="38100" dist="38100" dir="2700000" algn="tl">
                    <a:srgbClr val="000000">
                      <a:alpha val="43137"/>
                    </a:srgbClr>
                  </a:outerShdw>
                </a:effectLst>
                <a:highlight>
                  <a:srgbClr val="FFFF00"/>
                </a:highlight>
              </a:rPr>
              <a:t>rencontré divers problèmes:</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on peut citer la faiblesse des structures, </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le peu d'attention accordée aux principes des SSP, </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la diminution des ressources financières destinées à la santé, l'incidence de la pandémie de VIH/SIDA, </a:t>
            </a:r>
          </a:p>
          <a:p>
            <a:pPr algn="just">
              <a:buClr>
                <a:srgbClr val="002060"/>
              </a:buClr>
              <a:buSzPct val="176000"/>
              <a:buFont typeface="Wingdings 3" panose="05040102010807070707" pitchFamily="18" charset="2"/>
              <a:buChar char="c"/>
            </a:pPr>
            <a:r>
              <a:rPr lang="fr-FR" b="1" dirty="0">
                <a:solidFill>
                  <a:srgbClr val="C00000"/>
                </a:solidFill>
                <a:effectLst>
                  <a:outerShdw blurRad="38100" dist="38100" dir="2700000" algn="tl">
                    <a:srgbClr val="000000">
                      <a:alpha val="43137"/>
                    </a:srgbClr>
                  </a:outerShdw>
                </a:effectLst>
              </a:rPr>
              <a:t>la crise économique et les troubles civils et dans la plupart des cas une volonté politique inadéquate.</a:t>
            </a:r>
          </a:p>
          <a:p>
            <a:endParaRPr lang="fr-FR" dirty="0"/>
          </a:p>
        </p:txBody>
      </p:sp>
    </p:spTree>
    <p:extLst>
      <p:ext uri="{BB962C8B-B14F-4D97-AF65-F5344CB8AC3E}">
        <p14:creationId xmlns:p14="http://schemas.microsoft.com/office/powerpoint/2010/main" val="2616952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C60389-3F61-4FDA-8D03-82FDFF8B89B9}"/>
              </a:ext>
            </a:extLst>
          </p:cNvPr>
          <p:cNvSpPr>
            <a:spLocks noGrp="1"/>
          </p:cNvSpPr>
          <p:nvPr>
            <p:ph type="title"/>
          </p:nvPr>
        </p:nvSpPr>
        <p:spPr>
          <a:xfrm>
            <a:off x="1295402" y="982132"/>
            <a:ext cx="9601196" cy="51415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372D722F-A462-43CF-BD63-AB21132C58FF}"/>
              </a:ext>
            </a:extLst>
          </p:cNvPr>
          <p:cNvSpPr>
            <a:spLocks noGrp="1"/>
          </p:cNvSpPr>
          <p:nvPr>
            <p:ph idx="1"/>
          </p:nvPr>
        </p:nvSpPr>
        <p:spPr>
          <a:xfrm>
            <a:off x="1295401" y="1676400"/>
            <a:ext cx="9601196" cy="5029200"/>
          </a:xfrm>
        </p:spPr>
        <p:txBody>
          <a:bodyPr>
            <a:normAutofit/>
          </a:bodyPr>
          <a:lstStyle/>
          <a:p>
            <a:pPr algn="just"/>
            <a:r>
              <a:rPr lang="fr-FR" b="1" dirty="0">
                <a:solidFill>
                  <a:srgbClr val="C00000"/>
                </a:solidFill>
                <a:effectLst>
                  <a:outerShdw blurRad="38100" dist="38100" dir="2700000" algn="tl">
                    <a:srgbClr val="000000">
                      <a:alpha val="43137"/>
                    </a:srgbClr>
                  </a:outerShdw>
                </a:effectLst>
              </a:rPr>
              <a:t>L'attachement à une amélioration progressive de la santé dans le monde a été renouvelé par </a:t>
            </a:r>
            <a:r>
              <a:rPr lang="fr-FR" b="1" dirty="0">
                <a:solidFill>
                  <a:srgbClr val="C00000"/>
                </a:solidFill>
                <a:effectLst>
                  <a:outerShdw blurRad="38100" dist="38100" dir="2700000" algn="tl">
                    <a:srgbClr val="000000">
                      <a:alpha val="43137"/>
                    </a:srgbClr>
                  </a:outerShdw>
                </a:effectLst>
                <a:highlight>
                  <a:srgbClr val="00FFFF"/>
                </a:highlight>
              </a:rPr>
              <a:t>la Résolution WHA51</a:t>
            </a:r>
            <a:r>
              <a:rPr lang="fr-FR" dirty="0">
                <a:highlight>
                  <a:srgbClr val="00FFFF"/>
                </a:highlight>
              </a:rPr>
              <a:t>. </a:t>
            </a:r>
            <a:r>
              <a:rPr lang="fr-FR" b="1" dirty="0">
                <a:solidFill>
                  <a:srgbClr val="C00000"/>
                </a:solidFill>
                <a:effectLst>
                  <a:outerShdw blurRad="38100" dist="38100" dir="2700000" algn="tl">
                    <a:srgbClr val="000000">
                      <a:alpha val="43137"/>
                    </a:srgbClr>
                  </a:outerShdw>
                </a:effectLst>
                <a:highlight>
                  <a:srgbClr val="00FFFF"/>
                </a:highlight>
              </a:rPr>
              <a:t>de l'assemblée mondiale de la santé (1998), </a:t>
            </a:r>
          </a:p>
          <a:p>
            <a:pPr algn="just"/>
            <a:r>
              <a:rPr lang="fr-FR" dirty="0"/>
              <a:t>dans laquelle </a:t>
            </a:r>
            <a:r>
              <a:rPr lang="fr-FR" b="1" dirty="0">
                <a:effectLst>
                  <a:outerShdw blurRad="38100" dist="38100" dir="2700000" algn="tl">
                    <a:srgbClr val="000000">
                      <a:alpha val="43137"/>
                    </a:srgbClr>
                  </a:outerShdw>
                </a:effectLst>
              </a:rPr>
              <a:t>les états membres ont </a:t>
            </a:r>
            <a:r>
              <a:rPr lang="fr-FR" b="1" dirty="0">
                <a:solidFill>
                  <a:schemeClr val="tx1"/>
                </a:solidFill>
                <a:effectLst>
                  <a:outerShdw blurRad="38100" dist="38100" dir="2700000" algn="tl">
                    <a:srgbClr val="000000">
                      <a:alpha val="43137"/>
                    </a:srgbClr>
                  </a:outerShdw>
                </a:effectLst>
                <a:highlight>
                  <a:srgbClr val="FFFF00"/>
                </a:highlight>
              </a:rPr>
              <a:t>réaffirmé leur volonté d'assurer les éléments essentiels des soins de santé primaires,</a:t>
            </a:r>
            <a:r>
              <a:rPr lang="fr-FR" b="1" dirty="0">
                <a:solidFill>
                  <a:schemeClr val="tx1"/>
                </a:solidFill>
                <a:effectLst>
                  <a:outerShdw blurRad="38100" dist="38100" dir="2700000" algn="tl">
                    <a:srgbClr val="000000">
                      <a:alpha val="43137"/>
                    </a:srgbClr>
                  </a:outerShdw>
                </a:effectLst>
              </a:rPr>
              <a:t> tels qu'ils sont </a:t>
            </a:r>
            <a:r>
              <a:rPr lang="fr-FR" b="1" dirty="0">
                <a:solidFill>
                  <a:schemeClr val="tx1"/>
                </a:solidFill>
                <a:effectLst>
                  <a:outerShdw blurRad="38100" dist="38100" dir="2700000" algn="tl">
                    <a:srgbClr val="000000">
                      <a:alpha val="43137"/>
                    </a:srgbClr>
                  </a:outerShdw>
                </a:effectLst>
                <a:highlight>
                  <a:srgbClr val="FFFF00"/>
                </a:highlight>
              </a:rPr>
              <a:t>définis dans la déclaration d'Alma Ata et énoncés dans la politique de la santé pour tous pour le XXIème siècle</a:t>
            </a:r>
            <a:r>
              <a:rPr lang="fr-FR" b="1" dirty="0">
                <a:solidFill>
                  <a:schemeClr val="tx1"/>
                </a:solidFill>
                <a:effectLst>
                  <a:outerShdw blurRad="38100" dist="38100" dir="2700000" algn="tl">
                    <a:srgbClr val="000000">
                      <a:alpha val="43137"/>
                    </a:srgbClr>
                  </a:outerShdw>
                </a:effectLst>
              </a:rPr>
              <a:t>.</a:t>
            </a:r>
          </a:p>
          <a:p>
            <a:pPr algn="just"/>
            <a:r>
              <a:rPr lang="fr-FR" b="1" i="1" u="sng" dirty="0">
                <a:solidFill>
                  <a:srgbClr val="C00000"/>
                </a:solidFill>
                <a:effectLst>
                  <a:outerShdw blurRad="38100" dist="38100" dir="2700000" algn="tl">
                    <a:srgbClr val="000000">
                      <a:alpha val="43137"/>
                    </a:srgbClr>
                  </a:outerShdw>
                </a:effectLst>
              </a:rPr>
              <a:t>La disponibilité </a:t>
            </a:r>
            <a:r>
              <a:rPr lang="fr-FR" b="1" i="1" u="sng" dirty="0">
                <a:solidFill>
                  <a:schemeClr val="tx1"/>
                </a:solidFill>
                <a:effectLst>
                  <a:outerShdw blurRad="38100" dist="38100" dir="2700000" algn="tl">
                    <a:srgbClr val="000000">
                      <a:alpha val="43137"/>
                    </a:srgbClr>
                  </a:outerShdw>
                </a:effectLst>
              </a:rPr>
              <a:t>de ressources joue un </a:t>
            </a:r>
            <a:r>
              <a:rPr lang="fr-FR" b="1" i="1" u="sng" dirty="0">
                <a:solidFill>
                  <a:srgbClr val="C00000"/>
                </a:solidFill>
                <a:effectLst>
                  <a:outerShdw blurRad="38100" dist="38100" dir="2700000" algn="tl">
                    <a:srgbClr val="000000">
                      <a:alpha val="43137"/>
                    </a:srgbClr>
                  </a:outerShdw>
                </a:effectLst>
              </a:rPr>
              <a:t>rôle décisif dans la prestation des services de santé.</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mauvaise répartition des ressources, </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l'inadéquation des financements publics consacrés à la santé, </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pénurie des personnels de santé, </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l'absence de matériel de base, de logistique, de médicaments essentiels et d'autres produits</a:t>
            </a:r>
          </a:p>
          <a:p>
            <a:pPr algn="just">
              <a:buClr>
                <a:srgbClr val="066098"/>
              </a:buClr>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la mauvaise qualité de l'infrastructure ont contribué à une baisse de la performance des soins de santé primaires.</a:t>
            </a:r>
          </a:p>
        </p:txBody>
      </p:sp>
    </p:spTree>
    <p:extLst>
      <p:ext uri="{BB962C8B-B14F-4D97-AF65-F5344CB8AC3E}">
        <p14:creationId xmlns:p14="http://schemas.microsoft.com/office/powerpoint/2010/main" val="342152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0C8019-CB91-4B13-B5F8-B5C4F64F0FDF}"/>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82FCAB0-DE3F-4409-BF41-F3BC3526DBCA}"/>
              </a:ext>
            </a:extLst>
          </p:cNvPr>
          <p:cNvSpPr>
            <a:spLocks noGrp="1"/>
          </p:cNvSpPr>
          <p:nvPr>
            <p:ph idx="1"/>
          </p:nvPr>
        </p:nvSpPr>
        <p:spPr/>
        <p:txBody>
          <a:bodyPr/>
          <a:lstStyle/>
          <a:p>
            <a:pPr algn="just"/>
            <a:r>
              <a:rPr lang="fr-FR" dirty="0"/>
              <a:t>Cependant, </a:t>
            </a:r>
            <a:r>
              <a:rPr lang="fr-FR" b="1" dirty="0">
                <a:solidFill>
                  <a:srgbClr val="C00000"/>
                </a:solidFill>
                <a:effectLst>
                  <a:outerShdw blurRad="38100" dist="38100" dir="2700000" algn="tl">
                    <a:srgbClr val="000000">
                      <a:alpha val="43137"/>
                    </a:srgbClr>
                  </a:outerShdw>
                </a:effectLst>
              </a:rPr>
              <a:t>malgré l'importance des textes internationaux relatifs au droit de la santé, </a:t>
            </a:r>
          </a:p>
          <a:p>
            <a:pPr algn="just"/>
            <a:r>
              <a:rPr lang="fr-FR" b="1" dirty="0">
                <a:solidFill>
                  <a:srgbClr val="C00000"/>
                </a:solidFill>
                <a:effectLst>
                  <a:outerShdw blurRad="38100" dist="38100" dir="2700000" algn="tl">
                    <a:srgbClr val="000000">
                      <a:alpha val="43137"/>
                    </a:srgbClr>
                  </a:outerShdw>
                </a:effectLst>
              </a:rPr>
              <a:t>ils restent peu efficaces</a:t>
            </a:r>
            <a:r>
              <a:rPr lang="fr-FR" dirty="0"/>
              <a:t> </a:t>
            </a:r>
            <a:r>
              <a:rPr lang="fr-FR" dirty="0">
                <a:solidFill>
                  <a:schemeClr val="tx1"/>
                </a:solidFill>
              </a:rPr>
              <a:t>pour assurer une véritable protection de la santé dans le monde.</a:t>
            </a:r>
          </a:p>
          <a:p>
            <a:pPr algn="just"/>
            <a:r>
              <a:rPr lang="fr-FR" dirty="0"/>
              <a:t> Ainsi, </a:t>
            </a:r>
            <a:r>
              <a:rPr lang="fr-FR" b="1" dirty="0">
                <a:solidFill>
                  <a:srgbClr val="C00000"/>
                </a:solidFill>
                <a:effectLst>
                  <a:outerShdw blurRad="38100" dist="38100" dir="2700000" algn="tl">
                    <a:srgbClr val="000000">
                      <a:alpha val="43137"/>
                    </a:srgbClr>
                  </a:outerShdw>
                </a:effectLst>
              </a:rPr>
              <a:t>il se trouve qu'il est nécessaire </a:t>
            </a:r>
            <a:r>
              <a:rPr lang="fr-FR" b="1" u="sng" dirty="0">
                <a:solidFill>
                  <a:srgbClr val="C00000"/>
                </a:solidFill>
                <a:effectLst>
                  <a:outerShdw blurRad="38100" dist="38100" dir="2700000" algn="tl">
                    <a:srgbClr val="000000">
                      <a:alpha val="43137"/>
                    </a:srgbClr>
                  </a:outerShdw>
                </a:effectLst>
                <a:highlight>
                  <a:srgbClr val="00FFFF"/>
                </a:highlight>
              </a:rPr>
              <a:t>d'améliorer au niveau de chaque pays les performances</a:t>
            </a:r>
            <a:r>
              <a:rPr lang="fr-FR" b="1" dirty="0">
                <a:solidFill>
                  <a:srgbClr val="C00000"/>
                </a:solidFill>
                <a:effectLst>
                  <a:outerShdw blurRad="38100" dist="38100" dir="2700000" algn="tl">
                    <a:srgbClr val="000000">
                      <a:alpha val="43137"/>
                    </a:srgbClr>
                  </a:outerShdw>
                </a:effectLst>
              </a:rPr>
              <a:t> en matière de gestion pour surmonter les carences identifiées.</a:t>
            </a:r>
          </a:p>
          <a:p>
            <a:endParaRPr lang="fr-FR" dirty="0"/>
          </a:p>
        </p:txBody>
      </p:sp>
    </p:spTree>
    <p:extLst>
      <p:ext uri="{BB962C8B-B14F-4D97-AF65-F5344CB8AC3E}">
        <p14:creationId xmlns:p14="http://schemas.microsoft.com/office/powerpoint/2010/main" val="418154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012FC-8665-4E5E-8C22-AFE78F0E46B3}"/>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A28F9B6C-B3EC-4C69-A3FB-C491748639BE}"/>
              </a:ext>
            </a:extLst>
          </p:cNvPr>
          <p:cNvSpPr>
            <a:spLocks noGrp="1"/>
          </p:cNvSpPr>
          <p:nvPr>
            <p:ph idx="1"/>
          </p:nvPr>
        </p:nvSpPr>
        <p:spPr/>
        <p:txBody>
          <a:bodyPr/>
          <a:lstStyle/>
          <a:p>
            <a:pPr algn="just"/>
            <a:r>
              <a:rPr lang="fr-FR" dirty="0"/>
              <a:t>En fait, </a:t>
            </a:r>
            <a:r>
              <a:rPr lang="fr-FR" b="1" dirty="0">
                <a:effectLst>
                  <a:outerShdw blurRad="38100" dist="38100" dir="2700000" algn="tl">
                    <a:srgbClr val="000000">
                      <a:alpha val="43137"/>
                    </a:srgbClr>
                  </a:outerShdw>
                </a:effectLst>
              </a:rPr>
              <a:t>le droit international de la santé doit son existence et son effectivité à la fois aux individus et à l'Etat.</a:t>
            </a:r>
            <a:r>
              <a:rPr lang="fr-FR" dirty="0"/>
              <a:t> </a:t>
            </a:r>
          </a:p>
          <a:p>
            <a:pPr algn="just"/>
            <a:r>
              <a:rPr lang="fr-FR" dirty="0"/>
              <a:t>Il serait ainsi </a:t>
            </a:r>
            <a:r>
              <a:rPr lang="fr-FR" b="1" dirty="0">
                <a:solidFill>
                  <a:srgbClr val="C00000"/>
                </a:solidFill>
                <a:effectLst>
                  <a:outerShdw blurRad="38100" dist="38100" dir="2700000" algn="tl">
                    <a:srgbClr val="000000">
                      <a:alpha val="43137"/>
                    </a:srgbClr>
                  </a:outerShdw>
                </a:effectLst>
              </a:rPr>
              <a:t>une double obligation morale</a:t>
            </a:r>
            <a:r>
              <a:rPr lang="fr-FR" dirty="0"/>
              <a:t>. </a:t>
            </a:r>
            <a:r>
              <a:rPr lang="fr-FR" b="1" dirty="0">
                <a:solidFill>
                  <a:schemeClr val="tx1"/>
                </a:solidFill>
                <a:effectLst>
                  <a:outerShdw blurRad="38100" dist="38100" dir="2700000" algn="tl">
                    <a:srgbClr val="000000">
                      <a:alpha val="43137"/>
                    </a:srgbClr>
                  </a:outerShdw>
                </a:effectLst>
                <a:highlight>
                  <a:srgbClr val="00FFFF"/>
                </a:highlight>
              </a:rPr>
              <a:t>Chaque individu serait tenu à préserver lui-même sa propre santé, </a:t>
            </a:r>
            <a:r>
              <a:rPr lang="fr-FR" b="1" dirty="0">
                <a:solidFill>
                  <a:schemeClr val="tx1"/>
                </a:solidFill>
                <a:effectLst>
                  <a:outerShdw blurRad="38100" dist="38100" dir="2700000" algn="tl">
                    <a:srgbClr val="000000">
                      <a:alpha val="43137"/>
                    </a:srgbClr>
                  </a:outerShdw>
                </a:effectLst>
              </a:rPr>
              <a:t>alors </a:t>
            </a:r>
            <a:r>
              <a:rPr lang="fr-FR" b="1" dirty="0">
                <a:solidFill>
                  <a:schemeClr val="tx1"/>
                </a:solidFill>
                <a:effectLst>
                  <a:outerShdw blurRad="38100" dist="38100" dir="2700000" algn="tl">
                    <a:srgbClr val="000000">
                      <a:alpha val="43137"/>
                    </a:srgbClr>
                  </a:outerShdw>
                </a:effectLst>
                <a:highlight>
                  <a:srgbClr val="00FFFF"/>
                </a:highlight>
              </a:rPr>
              <a:t>que l'Etat devrait fournir à chacun un accès libre au service de santé.</a:t>
            </a:r>
            <a:endParaRPr lang="fr-FR" dirty="0">
              <a:solidFill>
                <a:schemeClr val="tx1"/>
              </a:solidFill>
              <a:highlight>
                <a:srgbClr val="00FFFF"/>
              </a:highlight>
            </a:endParaRPr>
          </a:p>
        </p:txBody>
      </p:sp>
    </p:spTree>
    <p:extLst>
      <p:ext uri="{BB962C8B-B14F-4D97-AF65-F5344CB8AC3E}">
        <p14:creationId xmlns:p14="http://schemas.microsoft.com/office/powerpoint/2010/main" val="2189851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75F3F3F-282C-4E59-A579-82C7E3EE3364}"/>
              </a:ext>
            </a:extLst>
          </p:cNvPr>
          <p:cNvSpPr>
            <a:spLocks noGrp="1"/>
          </p:cNvSpPr>
          <p:nvPr>
            <p:ph type="title"/>
          </p:nvPr>
        </p:nvSpPr>
        <p:spPr/>
        <p:txBody>
          <a:bodyPr/>
          <a:lstStyle/>
          <a:p>
            <a:r>
              <a:rPr lang="fr-FR" b="1" dirty="0">
                <a:solidFill>
                  <a:srgbClr val="7030A0"/>
                </a:solidFill>
                <a:effectLst>
                  <a:outerShdw blurRad="38100" dist="38100" dir="2700000" algn="tl">
                    <a:srgbClr val="000000">
                      <a:alpha val="43137"/>
                    </a:srgbClr>
                  </a:outerShdw>
                </a:effectLst>
              </a:rPr>
              <a:t>Paragraphe 2 : Au niveau national.</a:t>
            </a:r>
          </a:p>
        </p:txBody>
      </p:sp>
      <p:sp>
        <p:nvSpPr>
          <p:cNvPr id="3" name="Espace réservé du contenu 2">
            <a:extLst>
              <a:ext uri="{FF2B5EF4-FFF2-40B4-BE49-F238E27FC236}">
                <a16:creationId xmlns:a16="http://schemas.microsoft.com/office/drawing/2014/main" id="{62100AF5-BA3E-4A62-93B0-93DF623B1674}"/>
              </a:ext>
            </a:extLst>
          </p:cNvPr>
          <p:cNvSpPr>
            <a:spLocks noGrp="1"/>
          </p:cNvSpPr>
          <p:nvPr>
            <p:ph idx="1"/>
          </p:nvPr>
        </p:nvSpPr>
        <p:spPr/>
        <p:txBody>
          <a:bodyPr/>
          <a:lstStyle/>
          <a:p>
            <a:pPr algn="just"/>
            <a:r>
              <a:rPr lang="fr-FR" dirty="0"/>
              <a:t>A l'instar du droit international</a:t>
            </a:r>
            <a:r>
              <a:rPr lang="fr-FR" b="1" dirty="0">
                <a:solidFill>
                  <a:srgbClr val="C00000"/>
                </a:solidFill>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le Maroc à, ces dernières années, manifesté </a:t>
            </a:r>
            <a:r>
              <a:rPr lang="fr-FR" b="1" dirty="0">
                <a:solidFill>
                  <a:schemeClr val="tx1"/>
                </a:solidFill>
                <a:effectLst>
                  <a:outerShdw blurRad="38100" dist="38100" dir="2700000" algn="tl">
                    <a:srgbClr val="000000">
                      <a:alpha val="43137"/>
                    </a:srgbClr>
                  </a:outerShdw>
                </a:effectLst>
                <a:highlight>
                  <a:srgbClr val="00FFFF"/>
                </a:highlight>
              </a:rPr>
              <a:t>son intérêt pour la reconnaissance du droit à la santé </a:t>
            </a:r>
            <a:r>
              <a:rPr lang="fr-FR" b="1" dirty="0">
                <a:solidFill>
                  <a:schemeClr val="tx1"/>
                </a:solidFill>
                <a:effectLst>
                  <a:outerShdw blurRad="38100" dist="38100" dir="2700000" algn="tl">
                    <a:srgbClr val="000000">
                      <a:alpha val="43137"/>
                    </a:srgbClr>
                  </a:outerShdw>
                </a:effectLst>
              </a:rPr>
              <a:t>pour toute la population</a:t>
            </a:r>
            <a:r>
              <a:rPr lang="fr-FR" b="1" dirty="0">
                <a:solidFill>
                  <a:srgbClr val="C00000"/>
                </a:solidFill>
                <a:effectLst>
                  <a:outerShdw blurRad="38100" dist="38100" dir="2700000" algn="tl">
                    <a:srgbClr val="000000">
                      <a:alpha val="43137"/>
                    </a:srgbClr>
                  </a:outerShdw>
                </a:effectLst>
              </a:rPr>
              <a:t> (sous paragraphe2)</a:t>
            </a:r>
            <a:r>
              <a:rPr lang="fr-FR" dirty="0"/>
              <a:t>, </a:t>
            </a:r>
            <a:r>
              <a:rPr lang="fr-FR" b="1" dirty="0">
                <a:solidFill>
                  <a:schemeClr val="tx1"/>
                </a:solidFill>
                <a:effectLst>
                  <a:outerShdw blurRad="38100" dist="38100" dir="2700000" algn="tl">
                    <a:srgbClr val="000000">
                      <a:alpha val="43137"/>
                    </a:srgbClr>
                  </a:outerShdw>
                </a:effectLst>
              </a:rPr>
              <a:t>droit dont l'origine s'inspire de la religion islamique </a:t>
            </a:r>
            <a:r>
              <a:rPr lang="fr-FR" b="1" dirty="0">
                <a:solidFill>
                  <a:srgbClr val="C00000"/>
                </a:solidFill>
                <a:effectLst>
                  <a:outerShdw blurRad="38100" dist="38100" dir="2700000" algn="tl">
                    <a:srgbClr val="000000">
                      <a:alpha val="43137"/>
                    </a:srgbClr>
                  </a:outerShdw>
                </a:effectLst>
              </a:rPr>
              <a:t>(sous paragraphe2).</a:t>
            </a:r>
          </a:p>
        </p:txBody>
      </p:sp>
    </p:spTree>
    <p:extLst>
      <p:ext uri="{BB962C8B-B14F-4D97-AF65-F5344CB8AC3E}">
        <p14:creationId xmlns:p14="http://schemas.microsoft.com/office/powerpoint/2010/main" val="2306215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C80C56-BBDB-4894-8F5C-30EACDC2A204}"/>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Sous- paragraphe1 : En islam.</a:t>
            </a:r>
          </a:p>
        </p:txBody>
      </p:sp>
      <p:sp>
        <p:nvSpPr>
          <p:cNvPr id="3" name="Espace réservé du contenu 2">
            <a:extLst>
              <a:ext uri="{FF2B5EF4-FFF2-40B4-BE49-F238E27FC236}">
                <a16:creationId xmlns:a16="http://schemas.microsoft.com/office/drawing/2014/main" id="{DABFDC49-23BD-4413-ADC0-B89E2B42A2FE}"/>
              </a:ext>
            </a:extLst>
          </p:cNvPr>
          <p:cNvSpPr>
            <a:spLocks noGrp="1"/>
          </p:cNvSpPr>
          <p:nvPr>
            <p:ph idx="1"/>
          </p:nvPr>
        </p:nvSpPr>
        <p:spPr/>
        <p:txBody>
          <a:bodyPr>
            <a:normAutofit/>
          </a:bodyPr>
          <a:lstStyle/>
          <a:p>
            <a:pPr algn="just"/>
            <a:r>
              <a:rPr lang="fr-FR" b="1" dirty="0">
                <a:solidFill>
                  <a:schemeClr val="tx1"/>
                </a:solidFill>
                <a:effectLst>
                  <a:outerShdw blurRad="38100" dist="38100" dir="2700000" algn="tl">
                    <a:srgbClr val="000000">
                      <a:alpha val="43137"/>
                    </a:srgbClr>
                  </a:outerShdw>
                </a:effectLst>
              </a:rPr>
              <a:t>L'islam en tant que religion officielle de l’Etat </a:t>
            </a:r>
            <a:r>
              <a:rPr lang="fr-FR" dirty="0"/>
              <a:t>marocain, a établi </a:t>
            </a:r>
            <a:r>
              <a:rPr lang="fr-FR" b="1" dirty="0">
                <a:solidFill>
                  <a:schemeClr val="tx1"/>
                </a:solidFill>
                <a:effectLst>
                  <a:outerShdw blurRad="38100" dist="38100" dir="2700000" algn="tl">
                    <a:srgbClr val="000000">
                      <a:alpha val="43137"/>
                    </a:srgbClr>
                  </a:outerShdw>
                </a:effectLst>
              </a:rPr>
              <a:t>depuis fort longtemps, certains droits fondamentaux universels pour l'humanité toute entière, droits qui doivent être observés et respectés en toutes circonstances, </a:t>
            </a:r>
            <a:r>
              <a:rPr lang="fr-FR" b="1" u="sng" dirty="0">
                <a:solidFill>
                  <a:srgbClr val="C00000"/>
                </a:solidFill>
                <a:effectLst>
                  <a:outerShdw blurRad="38100" dist="38100" dir="2700000" algn="tl">
                    <a:srgbClr val="000000">
                      <a:alpha val="43137"/>
                    </a:srgbClr>
                  </a:outerShdw>
                </a:effectLst>
              </a:rPr>
              <a:t>que l'on soit résident d'un état islamique ou non, en paix ou en guerre. </a:t>
            </a:r>
          </a:p>
          <a:p>
            <a:pPr algn="just"/>
            <a:r>
              <a:rPr lang="fr-FR" dirty="0"/>
              <a:t>C'est ainsi que </a:t>
            </a:r>
            <a:r>
              <a:rPr lang="fr-FR" b="1" u="sng" dirty="0">
                <a:solidFill>
                  <a:schemeClr val="tx1"/>
                </a:solidFill>
                <a:effectLst>
                  <a:outerShdw blurRad="38100" dist="38100" dir="2700000" algn="tl">
                    <a:srgbClr val="000000">
                      <a:alpha val="43137"/>
                    </a:srgbClr>
                  </a:outerShdw>
                </a:effectLst>
              </a:rPr>
              <a:t>la santé et la protection du corps humain se trouve consacré par le livre sacré.</a:t>
            </a:r>
          </a:p>
          <a:p>
            <a:pPr algn="just"/>
            <a:r>
              <a:rPr lang="fr-FR" dirty="0"/>
              <a:t>De ce fait, </a:t>
            </a:r>
            <a:r>
              <a:rPr lang="fr-FR" b="1" dirty="0">
                <a:solidFill>
                  <a:srgbClr val="066098"/>
                </a:solidFill>
                <a:effectLst>
                  <a:outerShdw blurRad="38100" dist="38100" dir="2700000" algn="tl">
                    <a:srgbClr val="000000">
                      <a:alpha val="43137"/>
                    </a:srgbClr>
                  </a:outerShdw>
                </a:effectLst>
              </a:rPr>
              <a:t>quiconque viole le caractère sacré du sang humain en tuant un homme sans justification, le Coran l'assimile au meurtre de l'humanité entière on ces termes:</a:t>
            </a:r>
          </a:p>
          <a:p>
            <a:endParaRPr lang="fr-FR" dirty="0"/>
          </a:p>
        </p:txBody>
      </p:sp>
    </p:spTree>
    <p:extLst>
      <p:ext uri="{BB962C8B-B14F-4D97-AF65-F5344CB8AC3E}">
        <p14:creationId xmlns:p14="http://schemas.microsoft.com/office/powerpoint/2010/main" val="420176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719303D-C6B4-42D6-A951-E0561170B8C2}"/>
              </a:ext>
            </a:extLst>
          </p:cNvPr>
          <p:cNvSpPr>
            <a:spLocks noGrp="1"/>
          </p:cNvSpPr>
          <p:nvPr>
            <p:ph type="title"/>
          </p:nvPr>
        </p:nvSpPr>
        <p:spPr>
          <a:xfrm>
            <a:off x="1295402" y="982132"/>
            <a:ext cx="9601196" cy="666559"/>
          </a:xfrm>
        </p:spPr>
        <p:txBody>
          <a:bodyPr>
            <a:normAutofit/>
          </a:bodyPr>
          <a:lstStyle/>
          <a:p>
            <a:endParaRPr lang="fr-FR" dirty="0"/>
          </a:p>
        </p:txBody>
      </p:sp>
      <p:sp>
        <p:nvSpPr>
          <p:cNvPr id="3" name="Espace réservé du contenu 2">
            <a:extLst>
              <a:ext uri="{FF2B5EF4-FFF2-40B4-BE49-F238E27FC236}">
                <a16:creationId xmlns:a16="http://schemas.microsoft.com/office/drawing/2014/main" id="{1B681667-F883-4281-8C6A-D63B88FCB6A9}"/>
              </a:ext>
            </a:extLst>
          </p:cNvPr>
          <p:cNvSpPr>
            <a:spLocks noGrp="1"/>
          </p:cNvSpPr>
          <p:nvPr>
            <p:ph idx="1"/>
          </p:nvPr>
        </p:nvSpPr>
        <p:spPr>
          <a:xfrm>
            <a:off x="1295401" y="1828800"/>
            <a:ext cx="9601196" cy="4047068"/>
          </a:xfrm>
        </p:spPr>
        <p:txBody>
          <a:bodyPr>
            <a:normAutofit/>
          </a:bodyPr>
          <a:lstStyle/>
          <a:p>
            <a:pPr algn="just"/>
            <a:r>
              <a:rPr lang="fr-FR" b="1" dirty="0">
                <a:solidFill>
                  <a:srgbClr val="066098"/>
                </a:solidFill>
                <a:effectLst>
                  <a:outerShdw blurRad="38100" dist="38100" dir="2700000" algn="tl">
                    <a:srgbClr val="000000">
                      <a:alpha val="43137"/>
                    </a:srgbClr>
                  </a:outerShdw>
                </a:effectLst>
              </a:rPr>
              <a:t>« C'est pourquoi nous avons prescrit pour les enfants d'Israël que quiconque tuerait une personne non coupable d'un meurtre ou d'une corruption sur la terre, c'est comme s'il avait tué tous les hommes. Et quiconque lui fait don de la vie, c'est comme s'il faisait don de la vie à tous les hommes »;</a:t>
            </a:r>
            <a:endParaRPr lang="fr-FR" dirty="0"/>
          </a:p>
          <a:p>
            <a:pPr algn="just">
              <a:buFont typeface="Wingdings" panose="05000000000000000000" pitchFamily="2" charset="2"/>
              <a:buChar char="q"/>
            </a:pPr>
            <a:r>
              <a:rPr lang="fr-FR" dirty="0">
                <a:solidFill>
                  <a:schemeClr val="tx1"/>
                </a:solidFill>
              </a:rPr>
              <a:t>En outre, </a:t>
            </a:r>
            <a:r>
              <a:rPr lang="fr-FR" b="1" dirty="0">
                <a:solidFill>
                  <a:schemeClr val="tx1"/>
                </a:solidFill>
                <a:effectLst>
                  <a:outerShdw blurRad="38100" dist="38100" dir="2700000" algn="tl">
                    <a:srgbClr val="000000">
                      <a:alpha val="43137"/>
                    </a:srgbClr>
                  </a:outerShdw>
                </a:effectLst>
              </a:rPr>
              <a:t>il </a:t>
            </a:r>
            <a:r>
              <a:rPr lang="fr-FR" b="1" dirty="0">
                <a:solidFill>
                  <a:schemeClr val="tx1"/>
                </a:solidFill>
                <a:effectLst>
                  <a:outerShdw blurRad="38100" dist="38100" dir="2700000" algn="tl">
                    <a:srgbClr val="000000">
                      <a:alpha val="43137"/>
                    </a:srgbClr>
                  </a:outerShdw>
                </a:effectLst>
                <a:highlight>
                  <a:srgbClr val="00FFFF"/>
                </a:highlight>
              </a:rPr>
              <a:t>n'est pas permis d'opprimer les malades et les blessés</a:t>
            </a:r>
            <a:r>
              <a:rPr lang="fr-FR" dirty="0">
                <a:solidFill>
                  <a:schemeClr val="tx1"/>
                </a:solidFill>
              </a:rPr>
              <a:t>. </a:t>
            </a:r>
          </a:p>
          <a:p>
            <a:pPr algn="just">
              <a:buFont typeface="Wingdings" panose="05000000000000000000" pitchFamily="2" charset="2"/>
              <a:buChar char="q"/>
            </a:pPr>
            <a:r>
              <a:rPr lang="fr-FR" dirty="0">
                <a:solidFill>
                  <a:schemeClr val="tx1"/>
                </a:solidFill>
              </a:rPr>
              <a:t>Ces derniers </a:t>
            </a:r>
            <a:r>
              <a:rPr lang="fr-FR" b="1" dirty="0">
                <a:solidFill>
                  <a:schemeClr val="tx1"/>
                </a:solidFill>
                <a:effectLst>
                  <a:outerShdw blurRad="38100" dist="38100" dir="2700000" algn="tl">
                    <a:srgbClr val="000000">
                      <a:alpha val="43137"/>
                    </a:srgbClr>
                  </a:outerShdw>
                </a:effectLst>
                <a:highlight>
                  <a:srgbClr val="00FFFF"/>
                </a:highlight>
              </a:rPr>
              <a:t>doivent être soignés, qu'ils appartiennent à la communauté musulmane ou non, </a:t>
            </a:r>
          </a:p>
          <a:p>
            <a:pPr algn="just">
              <a:buFont typeface="Wingdings" panose="05000000000000000000" pitchFamily="2" charset="2"/>
              <a:buChar char="q"/>
            </a:pPr>
            <a:r>
              <a:rPr lang="fr-FR" b="1" dirty="0">
                <a:solidFill>
                  <a:schemeClr val="tx1"/>
                </a:solidFill>
                <a:effectLst>
                  <a:outerShdw blurRad="38100" dist="38100" dir="2700000" algn="tl">
                    <a:srgbClr val="000000">
                      <a:alpha val="43137"/>
                    </a:srgbClr>
                  </a:outerShdw>
                </a:effectLst>
              </a:rPr>
              <a:t>dans </a:t>
            </a:r>
            <a:r>
              <a:rPr lang="fr-FR" b="1" dirty="0">
                <a:solidFill>
                  <a:schemeClr val="tx1"/>
                </a:solidFill>
                <a:effectLst>
                  <a:outerShdw blurRad="38100" dist="38100" dir="2700000" algn="tl">
                    <a:srgbClr val="000000">
                      <a:alpha val="43137"/>
                    </a:srgbClr>
                  </a:outerShdw>
                </a:effectLst>
                <a:highlight>
                  <a:srgbClr val="00FFFF"/>
                </a:highlight>
              </a:rPr>
              <a:t>le strict respect du droit à l'égalité complète et absolue </a:t>
            </a:r>
            <a:r>
              <a:rPr lang="fr-FR" b="1" dirty="0">
                <a:solidFill>
                  <a:schemeClr val="tx1"/>
                </a:solidFill>
                <a:effectLst>
                  <a:outerShdw blurRad="38100" dist="38100" dir="2700000" algn="tl">
                    <a:srgbClr val="000000">
                      <a:alpha val="43137"/>
                    </a:srgbClr>
                  </a:outerShdw>
                </a:effectLst>
              </a:rPr>
              <a:t>devant la loi, quelque soit le statut social (dirigeant ou simple citoyen). </a:t>
            </a:r>
          </a:p>
          <a:p>
            <a:pPr algn="just">
              <a:buFont typeface="Wingdings" panose="05000000000000000000" pitchFamily="2" charset="2"/>
              <a:buChar char="q"/>
            </a:pPr>
            <a:r>
              <a:rPr lang="fr-FR" dirty="0">
                <a:solidFill>
                  <a:schemeClr val="tx1"/>
                </a:solidFill>
              </a:rPr>
              <a:t>Ceci dit, </a:t>
            </a:r>
            <a:r>
              <a:rPr lang="fr-FR" b="1" dirty="0">
                <a:solidFill>
                  <a:schemeClr val="tx1"/>
                </a:solidFill>
                <a:effectLst>
                  <a:outerShdw blurRad="38100" dist="38100" dir="2700000" algn="tl">
                    <a:srgbClr val="000000">
                      <a:alpha val="43137"/>
                    </a:srgbClr>
                  </a:outerShdw>
                </a:effectLst>
              </a:rPr>
              <a:t>le </a:t>
            </a:r>
            <a:r>
              <a:rPr lang="fr-FR" i="1" u="sng" dirty="0">
                <a:solidFill>
                  <a:srgbClr val="FF0000"/>
                </a:solidFill>
                <a:effectLst>
                  <a:outerShdw blurRad="38100" dist="38100" dir="2700000" algn="tl">
                    <a:srgbClr val="000000">
                      <a:alpha val="43137"/>
                    </a:srgbClr>
                  </a:outerShdw>
                </a:effectLst>
                <a:highlight>
                  <a:srgbClr val="FFFF00"/>
                </a:highlight>
              </a:rPr>
              <a:t>traitement des patients a été guidé par les principes éthiques </a:t>
            </a:r>
            <a:r>
              <a:rPr lang="fr-FR" b="1" dirty="0">
                <a:solidFill>
                  <a:schemeClr val="tx1"/>
                </a:solidFill>
                <a:effectLst>
                  <a:outerShdw blurRad="38100" dist="38100" dir="2700000" algn="tl">
                    <a:srgbClr val="000000">
                      <a:alpha val="43137"/>
                    </a:srgbClr>
                  </a:outerShdw>
                </a:effectLst>
              </a:rPr>
              <a:t>qui sont tirés de la religion, notamment, le respect de l'être humain</a:t>
            </a:r>
            <a:endParaRPr lang="fr-FR" dirty="0">
              <a:solidFill>
                <a:schemeClr val="tx1"/>
              </a:solidFill>
            </a:endParaRPr>
          </a:p>
          <a:p>
            <a:endParaRPr lang="fr-FR" dirty="0"/>
          </a:p>
        </p:txBody>
      </p:sp>
    </p:spTree>
    <p:extLst>
      <p:ext uri="{BB962C8B-B14F-4D97-AF65-F5344CB8AC3E}">
        <p14:creationId xmlns:p14="http://schemas.microsoft.com/office/powerpoint/2010/main" val="2812064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8FFF48-EE83-447C-8081-874DD1B5413D}"/>
              </a:ext>
            </a:extLst>
          </p:cNvPr>
          <p:cNvSpPr>
            <a:spLocks noGrp="1"/>
          </p:cNvSpPr>
          <p:nvPr>
            <p:ph type="title"/>
          </p:nvPr>
        </p:nvSpPr>
        <p:spPr>
          <a:xfrm>
            <a:off x="1295402" y="982133"/>
            <a:ext cx="9601196" cy="431032"/>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84263461-6AAD-4C63-B4D7-46C954415190}"/>
              </a:ext>
            </a:extLst>
          </p:cNvPr>
          <p:cNvSpPr>
            <a:spLocks noGrp="1"/>
          </p:cNvSpPr>
          <p:nvPr>
            <p:ph idx="1"/>
          </p:nvPr>
        </p:nvSpPr>
        <p:spPr>
          <a:xfrm>
            <a:off x="1295401" y="1717964"/>
            <a:ext cx="9601196" cy="4488872"/>
          </a:xfrm>
        </p:spPr>
        <p:txBody>
          <a:bodyPr>
            <a:normAutofit/>
          </a:bodyPr>
          <a:lstStyle/>
          <a:p>
            <a:pPr algn="just">
              <a:buFont typeface="Wingdings" panose="05000000000000000000" pitchFamily="2" charset="2"/>
              <a:buChar char="v"/>
            </a:pPr>
            <a:r>
              <a:rPr lang="fr-FR" b="1" dirty="0">
                <a:solidFill>
                  <a:schemeClr val="tx1"/>
                </a:solidFill>
                <a:effectLst>
                  <a:outerShdw blurRad="38100" dist="38100" dir="2700000" algn="tl">
                    <a:srgbClr val="000000">
                      <a:alpha val="43137"/>
                    </a:srgbClr>
                  </a:outerShdw>
                </a:effectLst>
              </a:rPr>
              <a:t>Au niveau </a:t>
            </a:r>
            <a:r>
              <a:rPr lang="fr-FR" b="1" dirty="0">
                <a:solidFill>
                  <a:schemeClr val="tx1"/>
                </a:solidFill>
                <a:effectLst>
                  <a:outerShdw blurRad="38100" dist="38100" dir="2700000" algn="tl">
                    <a:srgbClr val="000000">
                      <a:alpha val="43137"/>
                    </a:srgbClr>
                  </a:outerShdw>
                </a:effectLst>
                <a:highlight>
                  <a:srgbClr val="FFFF00"/>
                </a:highlight>
              </a:rPr>
              <a:t>de la qualité des soins médicaux</a:t>
            </a:r>
            <a:r>
              <a:rPr lang="fr-FR" b="1" dirty="0">
                <a:solidFill>
                  <a:schemeClr val="tx1"/>
                </a:solidFill>
                <a:effectLst>
                  <a:outerShdw blurRad="38100" dist="38100" dir="2700000" algn="tl">
                    <a:srgbClr val="000000">
                      <a:alpha val="43137"/>
                    </a:srgbClr>
                  </a:outerShdw>
                </a:effectLst>
              </a:rPr>
              <a:t>, l'islam n'est pas resté mué. </a:t>
            </a:r>
          </a:p>
          <a:p>
            <a:pPr algn="just">
              <a:buFont typeface="Wingdings" panose="05000000000000000000" pitchFamily="2" charset="2"/>
              <a:buChar char="Ø"/>
            </a:pPr>
            <a:r>
              <a:rPr lang="fr-FR" dirty="0">
                <a:solidFill>
                  <a:schemeClr val="tx1"/>
                </a:solidFill>
              </a:rPr>
              <a:t>On trouve, en effet, </a:t>
            </a:r>
            <a:r>
              <a:rPr lang="fr-FR" b="1" dirty="0">
                <a:solidFill>
                  <a:schemeClr val="tx1"/>
                </a:solidFill>
                <a:effectLst>
                  <a:outerShdw blurRad="38100" dist="38100" dir="2700000" algn="tl">
                    <a:srgbClr val="000000">
                      <a:alpha val="43137"/>
                    </a:srgbClr>
                  </a:outerShdw>
                </a:effectLst>
              </a:rPr>
              <a:t>que </a:t>
            </a:r>
            <a:r>
              <a:rPr lang="fr-FR" b="1" dirty="0">
                <a:solidFill>
                  <a:schemeClr val="tx1"/>
                </a:solidFill>
                <a:effectLst>
                  <a:outerShdw blurRad="38100" dist="38100" dir="2700000" algn="tl">
                    <a:srgbClr val="000000">
                      <a:alpha val="43137"/>
                    </a:srgbClr>
                  </a:outerShdw>
                </a:effectLst>
                <a:highlight>
                  <a:srgbClr val="FFFF00"/>
                </a:highlight>
              </a:rPr>
              <a:t>la bienfaisance est l'une des expressions les plus éloquentes du langage utilisé dans le Coran.</a:t>
            </a:r>
            <a:r>
              <a:rPr lang="fr-FR" dirty="0">
                <a:solidFill>
                  <a:schemeClr val="tx1"/>
                </a:solidFill>
                <a:highlight>
                  <a:srgbClr val="FFFF00"/>
                </a:highlight>
              </a:rPr>
              <a:t> </a:t>
            </a:r>
          </a:p>
          <a:p>
            <a:pPr algn="just">
              <a:buFont typeface="Wingdings" panose="05000000000000000000" pitchFamily="2" charset="2"/>
              <a:buChar char="Ø"/>
            </a:pPr>
            <a:r>
              <a:rPr lang="fr-FR" b="1" dirty="0">
                <a:solidFill>
                  <a:schemeClr val="tx1"/>
                </a:solidFill>
                <a:effectLst>
                  <a:outerShdw blurRad="38100" dist="38100" dir="2700000" algn="tl">
                    <a:srgbClr val="000000">
                      <a:alpha val="43137"/>
                    </a:srgbClr>
                  </a:outerShdw>
                </a:effectLst>
              </a:rPr>
              <a:t>Ce mot implique </a:t>
            </a:r>
            <a:r>
              <a:rPr lang="fr-FR" b="1" dirty="0">
                <a:solidFill>
                  <a:srgbClr val="066098"/>
                </a:solidFill>
                <a:effectLst>
                  <a:outerShdw blurRad="38100" dist="38100" dir="2700000" algn="tl">
                    <a:srgbClr val="000000">
                      <a:alpha val="43137"/>
                    </a:srgbClr>
                  </a:outerShdw>
                </a:effectLst>
              </a:rPr>
              <a:t>principalement la dimension de «qualité». </a:t>
            </a:r>
          </a:p>
          <a:p>
            <a:pPr algn="just">
              <a:buFont typeface="Wingdings" panose="05000000000000000000" pitchFamily="2" charset="2"/>
              <a:buChar char="Ø"/>
            </a:pPr>
            <a:r>
              <a:rPr lang="fr-FR" b="1" dirty="0">
                <a:effectLst>
                  <a:outerShdw blurRad="38100" dist="38100" dir="2700000" algn="tl">
                    <a:srgbClr val="000000">
                      <a:alpha val="43137"/>
                    </a:srgbClr>
                  </a:outerShdw>
                </a:effectLst>
              </a:rPr>
              <a:t>La qualité </a:t>
            </a:r>
            <a:r>
              <a:rPr lang="fr-FR" b="1" dirty="0">
                <a:solidFill>
                  <a:srgbClr val="066098"/>
                </a:solidFill>
                <a:effectLst>
                  <a:outerShdw blurRad="38100" dist="38100" dir="2700000" algn="tl">
                    <a:srgbClr val="000000">
                      <a:alpha val="43137"/>
                    </a:srgbClr>
                  </a:outerShdw>
                </a:effectLst>
              </a:rPr>
              <a:t>est nécessaire en toute chose</a:t>
            </a:r>
            <a:r>
              <a:rPr lang="fr-FR" b="1" dirty="0">
                <a:effectLst>
                  <a:outerShdw blurRad="38100" dist="38100" dir="2700000" algn="tl">
                    <a:srgbClr val="000000">
                      <a:alpha val="43137"/>
                    </a:srgbClr>
                  </a:outerShdw>
                </a:effectLst>
              </a:rPr>
              <a:t>. </a:t>
            </a:r>
            <a:r>
              <a:rPr lang="fr-FR" b="1" dirty="0">
                <a:solidFill>
                  <a:schemeClr val="tx1"/>
                </a:solidFill>
                <a:effectLst>
                  <a:outerShdw blurRad="38100" dist="38100" dir="2700000" algn="tl">
                    <a:srgbClr val="000000">
                      <a:alpha val="43137"/>
                    </a:srgbClr>
                  </a:outerShdw>
                </a:effectLst>
              </a:rPr>
              <a:t>Le prophète a dit : « en effet, Dieu a décrété la qualité (ou perfection) dans toute chose».</a:t>
            </a:r>
          </a:p>
          <a:p>
            <a:pPr algn="just"/>
            <a:r>
              <a:rPr lang="fr-FR" b="1" dirty="0">
                <a:solidFill>
                  <a:schemeClr val="tx1"/>
                </a:solidFill>
                <a:effectLst>
                  <a:outerShdw blurRad="38100" dist="38100" dir="2700000" algn="tl">
                    <a:srgbClr val="000000">
                      <a:alpha val="43137"/>
                    </a:srgbClr>
                  </a:outerShdw>
                </a:effectLst>
              </a:rPr>
              <a:t>Mais le mot « bienfaisance </a:t>
            </a:r>
            <a:r>
              <a:rPr lang="fr-FR" b="1" dirty="0">
                <a:effectLst>
                  <a:outerShdw blurRad="38100" dist="38100" dir="2700000" algn="tl">
                    <a:srgbClr val="000000">
                      <a:alpha val="43137"/>
                    </a:srgbClr>
                  </a:outerShdw>
                </a:effectLst>
              </a:rPr>
              <a:t>» </a:t>
            </a:r>
            <a:r>
              <a:rPr lang="fr-FR" b="1" dirty="0">
                <a:solidFill>
                  <a:srgbClr val="066098"/>
                </a:solidFill>
                <a:effectLst>
                  <a:outerShdw blurRad="38100" dist="38100" dir="2700000" algn="tl">
                    <a:srgbClr val="000000">
                      <a:alpha val="43137"/>
                    </a:srgbClr>
                  </a:outerShdw>
                </a:effectLst>
              </a:rPr>
              <a:t>comprend également les </a:t>
            </a:r>
            <a:r>
              <a:rPr lang="fr-FR" b="1" dirty="0">
                <a:solidFill>
                  <a:srgbClr val="066098"/>
                </a:solidFill>
                <a:effectLst>
                  <a:outerShdw blurRad="38100" dist="38100" dir="2700000" algn="tl">
                    <a:srgbClr val="000000">
                      <a:alpha val="43137"/>
                    </a:srgbClr>
                  </a:outerShdw>
                </a:effectLst>
                <a:highlight>
                  <a:srgbClr val="FFFF00"/>
                </a:highlight>
              </a:rPr>
              <a:t>notions d'altruisme </a:t>
            </a:r>
            <a:r>
              <a:rPr lang="fr-FR" b="1" dirty="0">
                <a:solidFill>
                  <a:srgbClr val="066098"/>
                </a:solidFill>
                <a:effectLst>
                  <a:outerShdw blurRad="38100" dist="38100" dir="2700000" algn="tl">
                    <a:srgbClr val="000000">
                      <a:alpha val="43137"/>
                    </a:srgbClr>
                  </a:outerShdw>
                </a:effectLst>
              </a:rPr>
              <a:t>et de </a:t>
            </a:r>
            <a:r>
              <a:rPr lang="fr-FR" b="1" dirty="0">
                <a:solidFill>
                  <a:srgbClr val="066098"/>
                </a:solidFill>
                <a:effectLst>
                  <a:outerShdw blurRad="38100" dist="38100" dir="2700000" algn="tl">
                    <a:srgbClr val="000000">
                      <a:alpha val="43137"/>
                    </a:srgbClr>
                  </a:outerShdw>
                </a:effectLst>
                <a:highlight>
                  <a:srgbClr val="FFFF00"/>
                </a:highlight>
              </a:rPr>
              <a:t>compassion</a:t>
            </a:r>
            <a:r>
              <a:rPr lang="fr-FR" b="1" dirty="0">
                <a:solidFill>
                  <a:srgbClr val="066098"/>
                </a:solidFill>
                <a:effectLst>
                  <a:outerShdw blurRad="38100" dist="38100" dir="2700000" algn="tl">
                    <a:srgbClr val="000000">
                      <a:alpha val="43137"/>
                    </a:srgbClr>
                  </a:outerShdw>
                </a:effectLst>
              </a:rPr>
              <a:t> qui </a:t>
            </a:r>
            <a:r>
              <a:rPr lang="fr-FR" b="1" dirty="0">
                <a:solidFill>
                  <a:srgbClr val="066098"/>
                </a:solidFill>
                <a:effectLst>
                  <a:outerShdw blurRad="38100" dist="38100" dir="2700000" algn="tl">
                    <a:srgbClr val="000000">
                      <a:alpha val="43137"/>
                    </a:srgbClr>
                  </a:outerShdw>
                </a:effectLst>
                <a:highlight>
                  <a:srgbClr val="FFFF00"/>
                </a:highlight>
              </a:rPr>
              <a:t>ont pratiquement disparu aujourd'hui de la pratique médicale</a:t>
            </a:r>
            <a:r>
              <a:rPr lang="fr-FR" b="1" dirty="0">
                <a:solidFill>
                  <a:srgbClr val="066098"/>
                </a:solidFill>
                <a:effectLst>
                  <a:outerShdw blurRad="38100" dist="38100" dir="2700000" algn="tl">
                    <a:srgbClr val="000000">
                      <a:alpha val="43137"/>
                    </a:srgbClr>
                  </a:outerShdw>
                </a:effectLst>
              </a:rPr>
              <a:t>. </a:t>
            </a:r>
          </a:p>
          <a:p>
            <a:pPr algn="just"/>
            <a:r>
              <a:rPr lang="fr-FR" b="1" dirty="0">
                <a:solidFill>
                  <a:srgbClr val="066098"/>
                </a:solidFill>
                <a:effectLst>
                  <a:outerShdw blurRad="38100" dist="38100" dir="2700000" algn="tl">
                    <a:srgbClr val="000000">
                      <a:alpha val="43137"/>
                    </a:srgbClr>
                  </a:outerShdw>
                </a:effectLst>
              </a:rPr>
              <a:t>Il reflète aussi la disposition au </a:t>
            </a:r>
            <a:r>
              <a:rPr lang="fr-FR" b="1" dirty="0">
                <a:solidFill>
                  <a:srgbClr val="C00000"/>
                </a:solidFill>
                <a:effectLst>
                  <a:outerShdw blurRad="38100" dist="38100" dir="2700000" algn="tl">
                    <a:srgbClr val="000000">
                      <a:alpha val="43137"/>
                    </a:srgbClr>
                  </a:outerShdw>
                </a:effectLst>
                <a:highlight>
                  <a:srgbClr val="FFFF00"/>
                </a:highlight>
              </a:rPr>
              <a:t>« dévouement </a:t>
            </a:r>
            <a:r>
              <a:rPr lang="fr-FR" b="1" dirty="0">
                <a:solidFill>
                  <a:srgbClr val="C00000"/>
                </a:solidFill>
                <a:effectLst>
                  <a:outerShdw blurRad="38100" dist="38100" dir="2700000" algn="tl">
                    <a:srgbClr val="000000">
                      <a:alpha val="43137"/>
                    </a:srgbClr>
                  </a:outerShdw>
                </a:effectLst>
              </a:rPr>
              <a:t>», </a:t>
            </a:r>
            <a:r>
              <a:rPr lang="fr-FR" b="1" dirty="0">
                <a:solidFill>
                  <a:srgbClr val="066098"/>
                </a:solidFill>
                <a:effectLst>
                  <a:outerShdw blurRad="38100" dist="38100" dir="2700000" algn="tl">
                    <a:srgbClr val="000000">
                      <a:alpha val="43137"/>
                    </a:srgbClr>
                  </a:outerShdw>
                </a:effectLst>
              </a:rPr>
              <a:t>qui est </a:t>
            </a:r>
            <a:r>
              <a:rPr lang="fr-FR" b="1" dirty="0">
                <a:solidFill>
                  <a:srgbClr val="C00000"/>
                </a:solidFill>
                <a:effectLst>
                  <a:outerShdw blurRad="38100" dist="38100" dir="2700000" algn="tl">
                    <a:srgbClr val="000000">
                      <a:alpha val="43137"/>
                    </a:srgbClr>
                  </a:outerShdw>
                </a:effectLst>
              </a:rPr>
              <a:t>désiré pour ses semblables ce que l'on désire pour soi-même.</a:t>
            </a:r>
          </a:p>
          <a:p>
            <a:pPr algn="just"/>
            <a:r>
              <a:rPr lang="fr-FR" b="1" dirty="0">
                <a:solidFill>
                  <a:schemeClr val="tx1"/>
                </a:solidFill>
                <a:effectLst>
                  <a:outerShdw blurRad="38100" dist="38100" dir="2700000" algn="tl">
                    <a:srgbClr val="000000">
                      <a:alpha val="43137"/>
                    </a:srgbClr>
                  </a:outerShdw>
                </a:effectLst>
              </a:rPr>
              <a:t>Ainsi, les droits de l'homme, dont la santé en fait partie </a:t>
            </a:r>
            <a:r>
              <a:rPr lang="fr-FR" b="1" dirty="0">
                <a:solidFill>
                  <a:schemeClr val="tx1"/>
                </a:solidFill>
                <a:effectLst>
                  <a:outerShdw blurRad="38100" dist="38100" dir="2700000" algn="tl">
                    <a:srgbClr val="000000">
                      <a:alpha val="43137"/>
                    </a:srgbClr>
                  </a:outerShdw>
                </a:effectLst>
                <a:highlight>
                  <a:srgbClr val="FFFF00"/>
                </a:highlight>
              </a:rPr>
              <a:t>sont envisagés en islam, comme des devoirs légaux incombant à tout sujet de droit et dont l'altération constitue une infraction religieusement sanctionnées, selon le prophète </a:t>
            </a:r>
            <a:r>
              <a:rPr lang="fr-FR" b="1" dirty="0">
                <a:solidFill>
                  <a:schemeClr val="tx1"/>
                </a:solidFill>
                <a:effectLst>
                  <a:outerShdw blurRad="38100" dist="38100" dir="2700000" algn="tl">
                    <a:srgbClr val="000000">
                      <a:alpha val="43137"/>
                    </a:srgbClr>
                  </a:outerShdw>
                </a:effectLst>
              </a:rPr>
              <a:t>: </a:t>
            </a:r>
          </a:p>
        </p:txBody>
      </p:sp>
    </p:spTree>
    <p:extLst>
      <p:ext uri="{BB962C8B-B14F-4D97-AF65-F5344CB8AC3E}">
        <p14:creationId xmlns:p14="http://schemas.microsoft.com/office/powerpoint/2010/main" val="251749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73EED3-5A9A-4A2D-BE64-6FE36E93EA54}"/>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7F305849-91C7-4644-AB38-993C372D14F1}"/>
              </a:ext>
            </a:extLst>
          </p:cNvPr>
          <p:cNvSpPr>
            <a:spLocks noGrp="1"/>
          </p:cNvSpPr>
          <p:nvPr>
            <p:ph idx="1"/>
          </p:nvPr>
        </p:nvSpPr>
        <p:spPr/>
        <p:txBody>
          <a:bodyPr/>
          <a:lstStyle/>
          <a:p>
            <a:pPr algn="just"/>
            <a:r>
              <a:rPr lang="fr-FR" dirty="0">
                <a:effectLst>
                  <a:outerShdw blurRad="38100" dist="38100" dir="2700000" algn="tl">
                    <a:srgbClr val="000000">
                      <a:alpha val="43137"/>
                    </a:srgbClr>
                  </a:outerShdw>
                </a:effectLst>
              </a:rPr>
              <a:t>«</a:t>
            </a:r>
            <a:r>
              <a:rPr lang="fr-FR" dirty="0">
                <a:solidFill>
                  <a:schemeClr val="tx1"/>
                </a:solidFill>
                <a:effectLst>
                  <a:outerShdw blurRad="38100" dist="38100" dir="2700000" algn="tl">
                    <a:srgbClr val="000000">
                      <a:alpha val="43137"/>
                    </a:srgbClr>
                  </a:outerShdw>
                </a:effectLst>
              </a:rPr>
              <a:t>Par Dieu,. </a:t>
            </a:r>
            <a:r>
              <a:rPr lang="fr-FR" b="1" dirty="0">
                <a:solidFill>
                  <a:srgbClr val="066098"/>
                </a:solidFill>
                <a:effectLst>
                  <a:outerShdw blurRad="38100" dist="38100" dir="2700000" algn="tl">
                    <a:srgbClr val="000000">
                      <a:alpha val="43137"/>
                    </a:srgbClr>
                  </a:outerShdw>
                </a:effectLst>
              </a:rPr>
              <a:t>l' inviolabilité du croyant est plus importante pour Dieu que celle de sa maison inviolable </a:t>
            </a:r>
            <a:r>
              <a:rPr lang="fr-FR" b="1" dirty="0">
                <a:solidFill>
                  <a:schemeClr val="tx1"/>
                </a:solidFill>
                <a:effectLst>
                  <a:outerShdw blurRad="38100" dist="38100" dir="2700000" algn="tl">
                    <a:srgbClr val="000000">
                      <a:alpha val="43137"/>
                    </a:srgbClr>
                  </a:outerShdw>
                </a:effectLst>
              </a:rPr>
              <a:t>(la </a:t>
            </a:r>
            <a:r>
              <a:rPr lang="fr-FR" b="1" dirty="0" err="1">
                <a:solidFill>
                  <a:schemeClr val="tx1"/>
                </a:solidFill>
                <a:effectLst>
                  <a:outerShdw blurRad="38100" dist="38100" dir="2700000" algn="tl">
                    <a:srgbClr val="000000">
                      <a:alpha val="43137"/>
                    </a:srgbClr>
                  </a:outerShdw>
                </a:effectLst>
              </a:rPr>
              <a:t>Kaâbah</a:t>
            </a:r>
            <a:r>
              <a:rPr lang="fr-FR" b="1" dirty="0">
                <a:solidFill>
                  <a:schemeClr val="tx1"/>
                </a:solidFill>
                <a:effectLst>
                  <a:outerShdw blurRad="38100" dist="38100" dir="2700000" algn="tl">
                    <a:srgbClr val="000000">
                      <a:alpha val="43137"/>
                    </a:srgbClr>
                  </a:outerShdw>
                </a:effectLst>
              </a:rPr>
              <a:t>)» </a:t>
            </a:r>
          </a:p>
          <a:p>
            <a:pPr algn="just"/>
            <a:r>
              <a:rPr lang="fr-FR" dirty="0">
                <a:solidFill>
                  <a:schemeClr val="tx1"/>
                </a:solidFill>
              </a:rPr>
              <a:t>Il ajoute, en disant </a:t>
            </a:r>
            <a:r>
              <a:rPr lang="fr-FR" dirty="0"/>
              <a:t>: </a:t>
            </a:r>
            <a:r>
              <a:rPr lang="fr-FR" b="1" dirty="0">
                <a:solidFill>
                  <a:srgbClr val="066098"/>
                </a:solidFill>
                <a:effectLst>
                  <a:outerShdw blurRad="38100" dist="38100" dir="2700000" algn="tl">
                    <a:srgbClr val="000000">
                      <a:alpha val="43137"/>
                    </a:srgbClr>
                  </a:outerShdw>
                </a:effectLst>
              </a:rPr>
              <a:t>«O homme ! vos sangs, vos biens et vos honneurs sont inviolables entre vous jusqu' 'a ce que vous rencontriez votre Dieu.»</a:t>
            </a:r>
          </a:p>
          <a:p>
            <a:endParaRPr lang="fr-FR" dirty="0"/>
          </a:p>
        </p:txBody>
      </p:sp>
    </p:spTree>
    <p:extLst>
      <p:ext uri="{BB962C8B-B14F-4D97-AF65-F5344CB8AC3E}">
        <p14:creationId xmlns:p14="http://schemas.microsoft.com/office/powerpoint/2010/main" val="3206828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60B3BA-32D3-4438-B25A-874130DB1C4A}"/>
              </a:ext>
            </a:extLst>
          </p:cNvPr>
          <p:cNvSpPr>
            <a:spLocks noGrp="1"/>
          </p:cNvSpPr>
          <p:nvPr>
            <p:ph type="title"/>
          </p:nvPr>
        </p:nvSpPr>
        <p:spPr/>
        <p:txBody>
          <a:bodyPr>
            <a:normAutofit/>
          </a:bodyPr>
          <a:lstStyle/>
          <a:p>
            <a:r>
              <a:rPr lang="fr-FR" b="1" dirty="0">
                <a:solidFill>
                  <a:srgbClr val="00B050"/>
                </a:solidFill>
                <a:effectLst>
                  <a:outerShdw blurRad="38100" dist="38100" dir="2700000" algn="tl">
                    <a:srgbClr val="000000">
                      <a:alpha val="43137"/>
                    </a:srgbClr>
                  </a:outerShdw>
                </a:effectLst>
              </a:rPr>
              <a:t>Partie 1 : la santé du patient entre droit et pratique médicale.</a:t>
            </a:r>
          </a:p>
        </p:txBody>
      </p:sp>
      <p:sp>
        <p:nvSpPr>
          <p:cNvPr id="3" name="Espace réservé du contenu 2">
            <a:extLst>
              <a:ext uri="{FF2B5EF4-FFF2-40B4-BE49-F238E27FC236}">
                <a16:creationId xmlns:a16="http://schemas.microsoft.com/office/drawing/2014/main" id="{AB2F56DD-8977-4129-BAEB-09C83275CF66}"/>
              </a:ext>
            </a:extLst>
          </p:cNvPr>
          <p:cNvSpPr>
            <a:spLocks noGrp="1"/>
          </p:cNvSpPr>
          <p:nvPr>
            <p:ph idx="1"/>
          </p:nvPr>
        </p:nvSpPr>
        <p:spPr/>
        <p:txBody>
          <a:bodyPr>
            <a:normAutofit/>
          </a:bodyPr>
          <a:lstStyle/>
          <a:p>
            <a:pPr algn="just"/>
            <a:r>
              <a:rPr lang="fr-FR" dirty="0">
                <a:solidFill>
                  <a:schemeClr val="tx1"/>
                </a:solidFill>
                <a:effectLst>
                  <a:outerShdw blurRad="38100" dist="38100" dir="2700000" algn="tl">
                    <a:srgbClr val="000000">
                      <a:alpha val="43137"/>
                    </a:srgbClr>
                  </a:outerShdw>
                </a:effectLst>
              </a:rPr>
              <a:t>L'évolution de la société et du système de </a:t>
            </a:r>
            <a:r>
              <a:rPr lang="fr-FR" dirty="0">
                <a:solidFill>
                  <a:schemeClr val="tx1"/>
                </a:solidFill>
                <a:effectLst>
                  <a:outerShdw blurRad="38100" dist="38100" dir="2700000" algn="tl">
                    <a:srgbClr val="000000">
                      <a:alpha val="43137"/>
                    </a:srgbClr>
                  </a:outerShdw>
                </a:effectLst>
                <a:highlight>
                  <a:srgbClr val="FFFF00"/>
                </a:highlight>
              </a:rPr>
              <a:t>santé entraîne </a:t>
            </a:r>
            <a:r>
              <a:rPr lang="fr-FR" b="1" dirty="0">
                <a:solidFill>
                  <a:schemeClr val="tx1"/>
                </a:solidFill>
                <a:effectLst>
                  <a:outerShdw blurRad="38100" dist="38100" dir="2700000" algn="tl">
                    <a:srgbClr val="000000">
                      <a:alpha val="43137"/>
                    </a:srgbClr>
                  </a:outerShdw>
                </a:effectLst>
                <a:highlight>
                  <a:srgbClr val="FFFF00"/>
                </a:highlight>
              </a:rPr>
              <a:t>une extension des droits des patients </a:t>
            </a:r>
            <a:r>
              <a:rPr lang="fr-FR" b="1" dirty="0">
                <a:solidFill>
                  <a:schemeClr val="tx1"/>
                </a:solidFill>
                <a:effectLst>
                  <a:outerShdw blurRad="38100" dist="38100" dir="2700000" algn="tl">
                    <a:srgbClr val="000000">
                      <a:alpha val="43137"/>
                    </a:srgbClr>
                  </a:outerShdw>
                </a:effectLst>
              </a:rPr>
              <a:t>(</a:t>
            </a:r>
            <a:r>
              <a:rPr lang="fr-FR" b="1" dirty="0">
                <a:solidFill>
                  <a:schemeClr val="tx1"/>
                </a:solidFill>
                <a:effectLst>
                  <a:outerShdw blurRad="38100" dist="38100" dir="2700000" algn="tl">
                    <a:srgbClr val="000000">
                      <a:alpha val="43137"/>
                    </a:srgbClr>
                  </a:outerShdw>
                </a:effectLst>
                <a:highlight>
                  <a:srgbClr val="00FF00"/>
                </a:highlight>
              </a:rPr>
              <a:t>le droit à une couverture médicale, l'accès au soin et la prise en charge des démunis...).</a:t>
            </a:r>
            <a:r>
              <a:rPr lang="fr-FR" dirty="0">
                <a:solidFill>
                  <a:schemeClr val="tx1"/>
                </a:solidFill>
                <a:effectLst>
                  <a:outerShdw blurRad="38100" dist="38100" dir="2700000" algn="tl">
                    <a:srgbClr val="000000">
                      <a:alpha val="43137"/>
                    </a:srgbClr>
                  </a:outerShdw>
                </a:effectLst>
                <a:highlight>
                  <a:srgbClr val="00FF00"/>
                </a:highlight>
              </a:rPr>
              <a:t> </a:t>
            </a:r>
          </a:p>
          <a:p>
            <a:pPr algn="just"/>
            <a:r>
              <a:rPr lang="fr-FR" dirty="0">
                <a:solidFill>
                  <a:schemeClr val="tx1"/>
                </a:solidFill>
                <a:effectLst>
                  <a:outerShdw blurRad="38100" dist="38100" dir="2700000" algn="tl">
                    <a:srgbClr val="000000">
                      <a:alpha val="43137"/>
                    </a:srgbClr>
                  </a:outerShdw>
                </a:effectLst>
              </a:rPr>
              <a:t>Pour cette raison, </a:t>
            </a:r>
            <a:r>
              <a:rPr lang="fr-FR" b="1" dirty="0">
                <a:solidFill>
                  <a:schemeClr val="tx1"/>
                </a:solidFill>
                <a:effectLst>
                  <a:outerShdw blurRad="38100" dist="38100" dir="2700000" algn="tl">
                    <a:srgbClr val="000000">
                      <a:alpha val="43137"/>
                    </a:srgbClr>
                  </a:outerShdw>
                </a:effectLst>
              </a:rPr>
              <a:t>les professionnels de santé et les établissements de santé </a:t>
            </a:r>
            <a:r>
              <a:rPr lang="fr-FR" b="1" u="sng" dirty="0">
                <a:solidFill>
                  <a:srgbClr val="C00000"/>
                </a:solidFill>
                <a:effectLst>
                  <a:outerShdw blurRad="38100" dist="38100" dir="2700000" algn="tl">
                    <a:srgbClr val="000000">
                      <a:alpha val="43137"/>
                    </a:srgbClr>
                  </a:outerShdw>
                </a:effectLst>
              </a:rPr>
              <a:t>doivent être particulièrement attentifs à leur respect</a:t>
            </a:r>
            <a:r>
              <a:rPr lang="fr-FR" b="1" dirty="0">
                <a:solidFill>
                  <a:schemeClr val="tx1"/>
                </a:solidFill>
                <a:effectLst>
                  <a:outerShdw blurRad="38100" dist="38100" dir="2700000" algn="tl">
                    <a:srgbClr val="000000">
                      <a:alpha val="43137"/>
                    </a:srgbClr>
                  </a:outerShdw>
                </a:effectLst>
              </a:rPr>
              <a:t>. </a:t>
            </a:r>
          </a:p>
          <a:p>
            <a:pPr algn="just"/>
            <a:r>
              <a:rPr lang="fr-FR" dirty="0"/>
              <a:t>Dans cette première partie, nous nous </a:t>
            </a:r>
            <a:r>
              <a:rPr lang="fr-FR" b="1" dirty="0">
                <a:solidFill>
                  <a:srgbClr val="FF0000"/>
                </a:solidFill>
                <a:effectLst>
                  <a:outerShdw blurRad="38100" dist="38100" dir="2700000" algn="tl">
                    <a:srgbClr val="000000">
                      <a:alpha val="43137"/>
                    </a:srgbClr>
                  </a:outerShdw>
                </a:effectLst>
              </a:rPr>
              <a:t>proposons d'étudier les droits fondamentaux des patients ordinaires </a:t>
            </a:r>
            <a:r>
              <a:rPr lang="fr-FR" b="1" dirty="0">
                <a:solidFill>
                  <a:srgbClr val="00B0F0"/>
                </a:solidFill>
                <a:effectLst>
                  <a:outerShdw blurRad="38100" dist="38100" dir="2700000" algn="tl">
                    <a:srgbClr val="000000">
                      <a:alpha val="43137"/>
                    </a:srgbClr>
                  </a:outerShdw>
                </a:effectLst>
              </a:rPr>
              <a:t>(chapitre 1), </a:t>
            </a:r>
            <a:r>
              <a:rPr lang="fr-FR" dirty="0"/>
              <a:t>avant de passer à </a:t>
            </a:r>
            <a:r>
              <a:rPr lang="fr-FR" b="1" dirty="0">
                <a:solidFill>
                  <a:srgbClr val="FF0000"/>
                </a:solidFill>
                <a:effectLst>
                  <a:outerShdw blurRad="38100" dist="38100" dir="2700000" algn="tl">
                    <a:srgbClr val="000000">
                      <a:alpha val="43137"/>
                    </a:srgbClr>
                  </a:outerShdw>
                </a:effectLst>
              </a:rPr>
              <a:t>la réglementation spécifique prévue en faveur des patients en situation particulière </a:t>
            </a:r>
            <a:r>
              <a:rPr lang="fr-FR" b="1" dirty="0">
                <a:solidFill>
                  <a:srgbClr val="00B0F0"/>
                </a:solidFill>
                <a:effectLst>
                  <a:outerShdw blurRad="38100" dist="38100" dir="2700000" algn="tl">
                    <a:srgbClr val="000000">
                      <a:alpha val="43137"/>
                    </a:srgbClr>
                  </a:outerShdw>
                </a:effectLst>
              </a:rPr>
              <a:t>(chapitre2</a:t>
            </a:r>
            <a:r>
              <a:rPr lang="fr-FR" dirty="0">
                <a:solidFill>
                  <a:srgbClr val="00B0F0"/>
                </a:solidFill>
              </a:rPr>
              <a:t>).</a:t>
            </a:r>
          </a:p>
        </p:txBody>
      </p:sp>
    </p:spTree>
    <p:extLst>
      <p:ext uri="{BB962C8B-B14F-4D97-AF65-F5344CB8AC3E}">
        <p14:creationId xmlns:p14="http://schemas.microsoft.com/office/powerpoint/2010/main" val="975536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59C06EC-4094-438F-9877-9B06EB7AEE3C}"/>
              </a:ext>
            </a:extLst>
          </p:cNvPr>
          <p:cNvSpPr>
            <a:spLocks noGrp="1"/>
          </p:cNvSpPr>
          <p:nvPr>
            <p:ph type="title"/>
          </p:nvPr>
        </p:nvSpPr>
        <p:spPr>
          <a:xfrm>
            <a:off x="677334" y="609600"/>
            <a:ext cx="8596668" cy="637309"/>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F3F6BE70-9556-4FAB-A041-DA2AFE726328}"/>
              </a:ext>
            </a:extLst>
          </p:cNvPr>
          <p:cNvSpPr>
            <a:spLocks noGrp="1"/>
          </p:cNvSpPr>
          <p:nvPr>
            <p:ph idx="1"/>
          </p:nvPr>
        </p:nvSpPr>
        <p:spPr>
          <a:xfrm>
            <a:off x="677334" y="1427018"/>
            <a:ext cx="8596668" cy="5237017"/>
          </a:xfrm>
        </p:spPr>
        <p:txBody>
          <a:bodyPr>
            <a:normAutofit/>
          </a:bodyPr>
          <a:lstStyle/>
          <a:p>
            <a:pPr algn="just"/>
            <a:r>
              <a:rPr lang="fr-FR" b="1" dirty="0">
                <a:solidFill>
                  <a:schemeClr val="tx1"/>
                </a:solidFill>
                <a:effectLst>
                  <a:outerShdw blurRad="38100" dist="38100" dir="2700000" algn="tl">
                    <a:srgbClr val="000000">
                      <a:alpha val="43137"/>
                    </a:srgbClr>
                  </a:outerShdw>
                </a:effectLst>
              </a:rPr>
              <a:t>En fait, depuis les toutes premières années du Message, </a:t>
            </a:r>
            <a:r>
              <a:rPr lang="fr-FR" b="1" u="sng" dirty="0">
                <a:solidFill>
                  <a:srgbClr val="066098"/>
                </a:solidFill>
                <a:effectLst>
                  <a:outerShdw blurRad="38100" dist="38100" dir="2700000" algn="tl">
                    <a:srgbClr val="000000">
                      <a:alpha val="43137"/>
                    </a:srgbClr>
                  </a:outerShdw>
                </a:effectLst>
              </a:rPr>
              <a:t>un certains nombre de règles et de </a:t>
            </a:r>
            <a:r>
              <a:rPr lang="fr-FR" b="1" u="sng" dirty="0">
                <a:solidFill>
                  <a:srgbClr val="FF0000"/>
                </a:solidFill>
                <a:effectLst>
                  <a:outerShdw blurRad="38100" dist="38100" dir="2700000" algn="tl">
                    <a:srgbClr val="000000">
                      <a:alpha val="43137"/>
                    </a:srgbClr>
                  </a:outerShdw>
                </a:effectLst>
                <a:highlight>
                  <a:srgbClr val="FFFF00"/>
                </a:highlight>
              </a:rPr>
              <a:t>normes éthiques </a:t>
            </a:r>
            <a:r>
              <a:rPr lang="fr-FR" b="1" u="sng" dirty="0">
                <a:solidFill>
                  <a:srgbClr val="066098"/>
                </a:solidFill>
                <a:effectLst>
                  <a:outerShdw blurRad="38100" dist="38100" dir="2700000" algn="tl">
                    <a:srgbClr val="000000">
                      <a:alpha val="43137"/>
                    </a:srgbClr>
                  </a:outerShdw>
                </a:effectLst>
              </a:rPr>
              <a:t>ont été élaborées </a:t>
            </a:r>
            <a:r>
              <a:rPr lang="fr-FR" b="1" u="sng" dirty="0">
                <a:solidFill>
                  <a:srgbClr val="FF0000"/>
                </a:solidFill>
                <a:effectLst>
                  <a:outerShdw blurRad="38100" dist="38100" dir="2700000" algn="tl">
                    <a:srgbClr val="000000">
                      <a:alpha val="43137"/>
                    </a:srgbClr>
                  </a:outerShdw>
                </a:effectLst>
              </a:rPr>
              <a:t>pour régir la pratique médicale</a:t>
            </a:r>
            <a:r>
              <a:rPr lang="fr-FR" b="1" dirty="0">
                <a:solidFill>
                  <a:srgbClr val="FF0000"/>
                </a:solidFill>
                <a:effectLst>
                  <a:outerShdw blurRad="38100" dist="38100" dir="2700000" algn="tl">
                    <a:srgbClr val="000000">
                      <a:alpha val="43137"/>
                    </a:srgbClr>
                  </a:outerShdw>
                </a:effectLst>
              </a:rPr>
              <a:t>. </a:t>
            </a:r>
          </a:p>
          <a:p>
            <a:pPr algn="just"/>
            <a:r>
              <a:rPr lang="fr-FR" b="1" dirty="0">
                <a:effectLst>
                  <a:outerShdw blurRad="38100" dist="38100" dir="2700000" algn="tl">
                    <a:srgbClr val="000000">
                      <a:alpha val="43137"/>
                    </a:srgbClr>
                  </a:outerShdw>
                </a:effectLst>
              </a:rPr>
              <a:t>Le prophète a déclaré : </a:t>
            </a:r>
          </a:p>
          <a:p>
            <a:pPr algn="just"/>
            <a:r>
              <a:rPr lang="fr-FR" b="1" dirty="0">
                <a:effectLst>
                  <a:outerShdw blurRad="38100" dist="38100" dir="2700000" algn="tl">
                    <a:srgbClr val="000000">
                      <a:alpha val="43137"/>
                    </a:srgbClr>
                  </a:outerShdw>
                </a:effectLst>
                <a:highlight>
                  <a:srgbClr val="FFFF00"/>
                </a:highlight>
              </a:rPr>
              <a:t>« Celui qui pratique la médecine sans être compétent en la matière et provoque par là même la mort d'un patient ou lui cause des blessures, sera tenu responsable et une compensation totale sera exigée de lui ».</a:t>
            </a:r>
          </a:p>
          <a:p>
            <a:pPr algn="just">
              <a:buClr>
                <a:srgbClr val="00B050"/>
              </a:buClr>
              <a:buFont typeface="Wingdings" panose="05000000000000000000" pitchFamily="2" charset="2"/>
              <a:buChar char="q"/>
            </a:pPr>
            <a:r>
              <a:rPr lang="fr-FR" dirty="0">
                <a:solidFill>
                  <a:schemeClr val="tx1"/>
                </a:solidFill>
                <a:effectLst>
                  <a:outerShdw blurRad="38100" dist="38100" dir="2700000" algn="tl">
                    <a:srgbClr val="000000">
                      <a:alpha val="43137"/>
                    </a:srgbClr>
                  </a:outerShdw>
                </a:effectLst>
              </a:rPr>
              <a:t>Cela montre, </a:t>
            </a:r>
            <a:r>
              <a:rPr lang="fr-FR" b="1" dirty="0">
                <a:solidFill>
                  <a:schemeClr val="tx1"/>
                </a:solidFill>
                <a:effectLst>
                  <a:outerShdw blurRad="38100" dist="38100" dir="2700000" algn="tl">
                    <a:srgbClr val="000000">
                      <a:alpha val="43137"/>
                    </a:srgbClr>
                  </a:outerShdw>
                </a:effectLst>
              </a:rPr>
              <a:t>par conséquent</a:t>
            </a:r>
            <a:r>
              <a:rPr lang="fr-FR" b="1" dirty="0">
                <a:solidFill>
                  <a:srgbClr val="FF0000"/>
                </a:solidFill>
                <a:effectLst>
                  <a:outerShdw blurRad="38100" dist="38100" dir="2700000" algn="tl">
                    <a:srgbClr val="000000">
                      <a:alpha val="43137"/>
                    </a:srgbClr>
                  </a:outerShdw>
                </a:effectLst>
              </a:rPr>
              <a:t>, le rang de priorité accordée par l'islam à la santé en tant que droit de l'être humain quels que soient sa race, son sexe et sa religion</a:t>
            </a:r>
            <a:r>
              <a:rPr lang="fr-FR" dirty="0">
                <a:solidFill>
                  <a:srgbClr val="FF0000"/>
                </a:solidFill>
              </a:rPr>
              <a:t>. </a:t>
            </a:r>
          </a:p>
        </p:txBody>
      </p:sp>
    </p:spTree>
    <p:extLst>
      <p:ext uri="{BB962C8B-B14F-4D97-AF65-F5344CB8AC3E}">
        <p14:creationId xmlns:p14="http://schemas.microsoft.com/office/powerpoint/2010/main" val="24045420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BDDF8B-B8BB-4274-AB72-AE4B954047DE}"/>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48A41294-7D41-499F-8417-7B569B489D18}"/>
              </a:ext>
            </a:extLst>
          </p:cNvPr>
          <p:cNvSpPr>
            <a:spLocks noGrp="1"/>
          </p:cNvSpPr>
          <p:nvPr>
            <p:ph idx="1"/>
          </p:nvPr>
        </p:nvSpPr>
        <p:spPr/>
        <p:txBody>
          <a:bodyPr/>
          <a:lstStyle/>
          <a:p>
            <a:pPr algn="just"/>
            <a:r>
              <a:rPr lang="fr-FR" b="1" dirty="0">
                <a:solidFill>
                  <a:srgbClr val="FF0000"/>
                </a:solidFill>
                <a:effectLst>
                  <a:outerShdw blurRad="38100" dist="38100" dir="2700000" algn="tl">
                    <a:srgbClr val="000000">
                      <a:alpha val="43137"/>
                    </a:srgbClr>
                  </a:outerShdw>
                </a:effectLst>
              </a:rPr>
              <a:t>A cet égard,</a:t>
            </a:r>
          </a:p>
          <a:p>
            <a:pPr algn="just"/>
            <a:r>
              <a:rPr lang="fr-FR" b="1" dirty="0">
                <a:solidFill>
                  <a:schemeClr val="tx1"/>
                </a:solidFill>
                <a:effectLst>
                  <a:outerShdw blurRad="38100" dist="38100" dir="2700000" algn="tl">
                    <a:srgbClr val="000000">
                      <a:alpha val="43137"/>
                    </a:srgbClr>
                  </a:outerShdw>
                </a:effectLst>
              </a:rPr>
              <a:t> le prophète avait prononcé, à </a:t>
            </a:r>
            <a:r>
              <a:rPr lang="fr-FR" b="1" dirty="0">
                <a:solidFill>
                  <a:schemeClr val="tx1"/>
                </a:solidFill>
                <a:effectLst>
                  <a:outerShdw blurRad="38100" dist="38100" dir="2700000" algn="tl">
                    <a:srgbClr val="000000">
                      <a:alpha val="43137"/>
                    </a:srgbClr>
                  </a:outerShdw>
                </a:effectLst>
                <a:highlight>
                  <a:srgbClr val="FFFF00"/>
                </a:highlight>
              </a:rPr>
              <a:t>l'occasion du pèlerinage d'adieu en l'an dix de l'hégire,</a:t>
            </a:r>
            <a:r>
              <a:rPr lang="fr-FR" b="1" dirty="0">
                <a:solidFill>
                  <a:schemeClr val="tx1"/>
                </a:solidFill>
                <a:effectLst>
                  <a:outerShdw blurRad="38100" dist="38100" dir="2700000" algn="tl">
                    <a:srgbClr val="000000">
                      <a:alpha val="43137"/>
                    </a:srgbClr>
                  </a:outerShdw>
                </a:effectLst>
              </a:rPr>
              <a:t> un </a:t>
            </a:r>
            <a:r>
              <a:rPr lang="fr-FR" b="1" dirty="0">
                <a:solidFill>
                  <a:srgbClr val="C00000"/>
                </a:solidFill>
                <a:effectLst>
                  <a:outerShdw blurRad="38100" dist="38100" dir="2700000" algn="tl">
                    <a:srgbClr val="000000">
                      <a:alpha val="43137"/>
                    </a:srgbClr>
                  </a:outerShdw>
                </a:effectLst>
              </a:rPr>
              <a:t>prêche traitant de façon exhaustive plusieurs thèmes appelant, notamment à l'égalité entre les hommes et avait déclaré :</a:t>
            </a:r>
          </a:p>
          <a:p>
            <a:pPr algn="just"/>
            <a:r>
              <a:rPr lang="fr-FR" b="1" dirty="0">
                <a:solidFill>
                  <a:schemeClr val="tx1"/>
                </a:solidFill>
                <a:effectLst>
                  <a:outerShdw blurRad="38100" dist="38100" dir="2700000" algn="tl">
                    <a:srgbClr val="000000">
                      <a:alpha val="43137"/>
                    </a:srgbClr>
                  </a:outerShdw>
                </a:effectLst>
                <a:highlight>
                  <a:srgbClr val="FFFF00"/>
                </a:highlight>
              </a:rPr>
              <a:t>« hommes, votre Dieu est unique, votre père est unique, vous êtes tous fils d' Adam et Adam est de la terre, le plus digne parmi vous auprès de Dieu est celui qui a la foi, un Arabe n' est supérieur à un non Arabe que par la foi».</a:t>
            </a:r>
          </a:p>
          <a:p>
            <a:endParaRPr lang="fr-FR" dirty="0"/>
          </a:p>
        </p:txBody>
      </p:sp>
    </p:spTree>
    <p:extLst>
      <p:ext uri="{BB962C8B-B14F-4D97-AF65-F5344CB8AC3E}">
        <p14:creationId xmlns:p14="http://schemas.microsoft.com/office/powerpoint/2010/main" val="3789029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A77A2D-467E-4504-96BC-CB1F16D85EB1}"/>
              </a:ext>
            </a:extLst>
          </p:cNvPr>
          <p:cNvSpPr>
            <a:spLocks noGrp="1"/>
          </p:cNvSpPr>
          <p:nvPr>
            <p:ph type="title"/>
          </p:nvPr>
        </p:nvSpPr>
        <p:spPr/>
        <p:txBody>
          <a:bodyPr>
            <a:normAutofit/>
          </a:bodyPr>
          <a:lstStyle/>
          <a:p>
            <a:r>
              <a:rPr lang="fr-FR" b="1" dirty="0">
                <a:solidFill>
                  <a:srgbClr val="00B0F0"/>
                </a:solidFill>
                <a:effectLst>
                  <a:outerShdw blurRad="38100" dist="38100" dir="2700000" algn="tl">
                    <a:srgbClr val="000000">
                      <a:alpha val="43137"/>
                    </a:srgbClr>
                  </a:outerShdw>
                </a:effectLst>
                <a:highlight>
                  <a:srgbClr val="FFFF00"/>
                </a:highlight>
              </a:rPr>
              <a:t>Chapitre1 : les droits fondamentaux du patient</a:t>
            </a:r>
            <a:r>
              <a:rPr lang="fr-FR" b="1" dirty="0">
                <a:solidFill>
                  <a:srgbClr val="00B0F0"/>
                </a:solidFill>
                <a:effectLst>
                  <a:outerShdw blurRad="38100" dist="38100" dir="2700000" algn="tl">
                    <a:srgbClr val="000000">
                      <a:alpha val="43137"/>
                    </a:srgbClr>
                  </a:outerShdw>
                </a:effectLst>
              </a:rPr>
              <a:t>.</a:t>
            </a:r>
          </a:p>
        </p:txBody>
      </p:sp>
      <p:sp>
        <p:nvSpPr>
          <p:cNvPr id="3" name="Espace réservé du contenu 2">
            <a:extLst>
              <a:ext uri="{FF2B5EF4-FFF2-40B4-BE49-F238E27FC236}">
                <a16:creationId xmlns:a16="http://schemas.microsoft.com/office/drawing/2014/main" id="{E4A6F5A2-7B1E-445C-BC77-3C377C588C37}"/>
              </a:ext>
            </a:extLst>
          </p:cNvPr>
          <p:cNvSpPr>
            <a:spLocks noGrp="1"/>
          </p:cNvSpPr>
          <p:nvPr>
            <p:ph idx="1"/>
          </p:nvPr>
        </p:nvSpPr>
        <p:spPr/>
        <p:txBody>
          <a:bodyPr>
            <a:normAutofit/>
          </a:bodyPr>
          <a:lstStyle/>
          <a:p>
            <a:pPr algn="just"/>
            <a:r>
              <a:rPr lang="fr-FR" dirty="0"/>
              <a:t>Comme tout </a:t>
            </a:r>
            <a:r>
              <a:rPr lang="fr-FR" dirty="0">
                <a:solidFill>
                  <a:schemeClr val="tx1"/>
                </a:solidFill>
                <a:effectLst>
                  <a:outerShdw blurRad="38100" dist="38100" dir="2700000" algn="tl">
                    <a:srgbClr val="000000">
                      <a:alpha val="43137"/>
                    </a:srgbClr>
                  </a:outerShdw>
                </a:effectLst>
              </a:rPr>
              <a:t>droit de l'homme</a:t>
            </a:r>
            <a:r>
              <a:rPr lang="fr-FR" b="1" dirty="0">
                <a:solidFill>
                  <a:srgbClr val="002060"/>
                </a:solidFill>
                <a:effectLst>
                  <a:outerShdw blurRad="38100" dist="38100" dir="2700000" algn="tl">
                    <a:srgbClr val="000000">
                      <a:alpha val="43137"/>
                    </a:srgbClr>
                  </a:outerShdw>
                </a:effectLst>
              </a:rPr>
              <a:t>, </a:t>
            </a:r>
            <a:r>
              <a:rPr lang="fr-FR" b="1" u="sng" dirty="0">
                <a:solidFill>
                  <a:srgbClr val="002060"/>
                </a:solidFill>
                <a:effectLst>
                  <a:outerShdw blurRad="38100" dist="38100" dir="2700000" algn="tl">
                    <a:srgbClr val="000000">
                      <a:alpha val="43137"/>
                    </a:srgbClr>
                  </a:outerShdw>
                </a:effectLst>
              </a:rPr>
              <a:t>le patient se trouve reconnaître un droit à la santé, couvert par </a:t>
            </a:r>
            <a:r>
              <a:rPr lang="fr-FR" b="1" u="sng" dirty="0">
                <a:solidFill>
                  <a:srgbClr val="002060"/>
                </a:solidFill>
                <a:effectLst>
                  <a:outerShdw blurRad="38100" dist="38100" dir="2700000" algn="tl">
                    <a:srgbClr val="000000">
                      <a:alpha val="43137"/>
                    </a:srgbClr>
                  </a:outerShdw>
                </a:effectLst>
                <a:highlight>
                  <a:srgbClr val="00FF00"/>
                </a:highlight>
              </a:rPr>
              <a:t>le droit au consentement et au respect de la vie privée</a:t>
            </a:r>
          </a:p>
          <a:p>
            <a:pPr algn="just"/>
            <a:endParaRPr lang="fr-FR" b="1" dirty="0">
              <a:solidFill>
                <a:srgbClr val="002060"/>
              </a:solidFill>
              <a:effectLst>
                <a:outerShdw blurRad="38100" dist="38100" dir="2700000" algn="tl">
                  <a:srgbClr val="000000">
                    <a:alpha val="43137"/>
                  </a:srgbClr>
                </a:outerShdw>
              </a:effectLst>
            </a:endParaRPr>
          </a:p>
          <a:p>
            <a:pPr algn="just"/>
            <a:r>
              <a:rPr lang="fr-FR" sz="2400" b="1" dirty="0">
                <a:solidFill>
                  <a:srgbClr val="FF0000"/>
                </a:solidFill>
                <a:effectLst>
                  <a:outerShdw blurRad="38100" dist="38100" dir="2700000" algn="tl">
                    <a:srgbClr val="000000">
                      <a:alpha val="43137"/>
                    </a:srgbClr>
                  </a:outerShdw>
                </a:effectLst>
              </a:rPr>
              <a:t>Section 1 : le droit à la protection de la santé.</a:t>
            </a:r>
          </a:p>
          <a:p>
            <a:pPr algn="just"/>
            <a:endParaRPr lang="fr-FR" sz="2400" b="1" dirty="0">
              <a:solidFill>
                <a:srgbClr val="002060"/>
              </a:solidFill>
              <a:effectLst>
                <a:outerShdw blurRad="38100" dist="38100" dir="2700000" algn="tl">
                  <a:srgbClr val="000000">
                    <a:alpha val="43137"/>
                  </a:srgbClr>
                </a:outerShdw>
              </a:effectLst>
            </a:endParaRPr>
          </a:p>
          <a:p>
            <a:pPr algn="just"/>
            <a:r>
              <a:rPr lang="fr-FR" b="1" dirty="0">
                <a:solidFill>
                  <a:schemeClr val="tx1"/>
                </a:solidFill>
                <a:effectLst>
                  <a:outerShdw blurRad="38100" dist="38100" dir="2700000" algn="tl">
                    <a:srgbClr val="000000">
                      <a:alpha val="43137"/>
                    </a:srgbClr>
                  </a:outerShdw>
                </a:effectLst>
              </a:rPr>
              <a:t>Longtemps ignoré</a:t>
            </a:r>
            <a:r>
              <a:rPr lang="fr-FR" dirty="0"/>
              <a:t>, </a:t>
            </a:r>
            <a:r>
              <a:rPr lang="fr-FR" b="1" dirty="0">
                <a:solidFill>
                  <a:schemeClr val="tx1"/>
                </a:solidFill>
                <a:effectLst>
                  <a:outerShdw blurRad="38100" dist="38100" dir="2700000" algn="tl">
                    <a:srgbClr val="000000">
                      <a:alpha val="43137"/>
                    </a:srgbClr>
                  </a:outerShdw>
                </a:effectLst>
              </a:rPr>
              <a:t>le droit à la santé est aujourd'hui </a:t>
            </a:r>
            <a:r>
              <a:rPr lang="fr-FR" b="1" dirty="0">
                <a:solidFill>
                  <a:srgbClr val="C00000"/>
                </a:solidFill>
                <a:effectLst>
                  <a:outerShdw blurRad="38100" dist="38100" dir="2700000" algn="tl">
                    <a:srgbClr val="000000">
                      <a:alpha val="43137"/>
                    </a:srgbClr>
                  </a:outerShdw>
                </a:effectLst>
              </a:rPr>
              <a:t>reconnu par divers textes de portées aussi bien nationales qu'internationales</a:t>
            </a:r>
            <a:r>
              <a:rPr lang="fr-FR" b="1" dirty="0">
                <a:solidFill>
                  <a:schemeClr val="tx1"/>
                </a:solidFill>
                <a:effectLst>
                  <a:outerShdw blurRad="38100" dist="38100" dir="2700000" algn="tl">
                    <a:srgbClr val="000000">
                      <a:alpha val="43137"/>
                    </a:srgbClr>
                  </a:outerShdw>
                </a:effectLst>
              </a:rPr>
              <a:t> </a:t>
            </a:r>
            <a:r>
              <a:rPr lang="fr-FR" dirty="0">
                <a:solidFill>
                  <a:srgbClr val="7030A0"/>
                </a:solidFill>
              </a:rPr>
              <a:t>(sous-section1). </a:t>
            </a:r>
            <a:r>
              <a:rPr lang="fr-FR" dirty="0"/>
              <a:t>La combinaison des règles et principes proclamées par ces derniers, </a:t>
            </a:r>
            <a:r>
              <a:rPr lang="fr-FR" b="1" dirty="0">
                <a:solidFill>
                  <a:schemeClr val="tx1"/>
                </a:solidFill>
                <a:effectLst>
                  <a:outerShdw blurRad="38100" dist="38100" dir="2700000" algn="tl">
                    <a:srgbClr val="000000">
                      <a:alpha val="43137"/>
                    </a:srgbClr>
                  </a:outerShdw>
                </a:effectLst>
              </a:rPr>
              <a:t>permet de mettre l'accent sur l'un des principaux droits du patient qui est </a:t>
            </a:r>
            <a:r>
              <a:rPr lang="fr-FR" b="1" dirty="0">
                <a:solidFill>
                  <a:srgbClr val="C00000"/>
                </a:solidFill>
                <a:effectLst>
                  <a:outerShdw blurRad="38100" dist="38100" dir="2700000" algn="tl">
                    <a:srgbClr val="000000">
                      <a:alpha val="43137"/>
                    </a:srgbClr>
                  </a:outerShdw>
                </a:effectLst>
              </a:rPr>
              <a:t>l'accès libre et équitable aux soins</a:t>
            </a:r>
            <a:r>
              <a:rPr lang="fr-FR" dirty="0"/>
              <a:t> </a:t>
            </a:r>
            <a:r>
              <a:rPr lang="fr-FR" dirty="0">
                <a:solidFill>
                  <a:srgbClr val="7030A0"/>
                </a:solidFill>
              </a:rPr>
              <a:t>(sous-section2).</a:t>
            </a:r>
          </a:p>
        </p:txBody>
      </p:sp>
    </p:spTree>
    <p:extLst>
      <p:ext uri="{BB962C8B-B14F-4D97-AF65-F5344CB8AC3E}">
        <p14:creationId xmlns:p14="http://schemas.microsoft.com/office/powerpoint/2010/main" val="4161466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D8ED1F-2841-457D-86E3-DF0AB4C9E4F2}"/>
              </a:ext>
            </a:extLst>
          </p:cNvPr>
          <p:cNvSpPr>
            <a:spLocks noGrp="1"/>
          </p:cNvSpPr>
          <p:nvPr>
            <p:ph type="title"/>
          </p:nvPr>
        </p:nvSpPr>
        <p:spPr>
          <a:xfrm>
            <a:off x="1295402" y="692727"/>
            <a:ext cx="9601196" cy="1080655"/>
          </a:xfrm>
        </p:spPr>
        <p:txBody>
          <a:bodyPr>
            <a:normAutofit fontScale="90000"/>
          </a:bodyPr>
          <a:lstStyle/>
          <a:p>
            <a:r>
              <a:rPr lang="fr-FR" b="1" dirty="0">
                <a:solidFill>
                  <a:srgbClr val="7030A0"/>
                </a:solidFill>
                <a:effectLst>
                  <a:outerShdw blurRad="38100" dist="38100" dir="2700000" algn="tl">
                    <a:srgbClr val="000000">
                      <a:alpha val="43137"/>
                    </a:srgbClr>
                  </a:outerShdw>
                </a:effectLst>
              </a:rPr>
              <a:t>Sous-Section1 : la reconnaissance du droit à la santé.</a:t>
            </a:r>
            <a:br>
              <a:rPr lang="fr-FR" b="1" dirty="0">
                <a:solidFill>
                  <a:srgbClr val="7030A0"/>
                </a:solidFill>
                <a:effectLst>
                  <a:outerShdw blurRad="38100" dist="38100" dir="2700000" algn="tl">
                    <a:srgbClr val="000000">
                      <a:alpha val="43137"/>
                    </a:srgbClr>
                  </a:outerShdw>
                </a:effectLst>
              </a:rPr>
            </a:br>
            <a:endParaRPr lang="fr-FR" b="1" dirty="0">
              <a:solidFill>
                <a:srgbClr val="7030A0"/>
              </a:solidFill>
              <a:effectLst>
                <a:outerShdw blurRad="38100" dist="38100" dir="2700000" algn="tl">
                  <a:srgbClr val="000000">
                    <a:alpha val="43137"/>
                  </a:srgbClr>
                </a:outerShdw>
              </a:effectLst>
            </a:endParaRPr>
          </a:p>
        </p:txBody>
      </p:sp>
      <p:sp>
        <p:nvSpPr>
          <p:cNvPr id="3" name="Espace réservé du contenu 2">
            <a:extLst>
              <a:ext uri="{FF2B5EF4-FFF2-40B4-BE49-F238E27FC236}">
                <a16:creationId xmlns:a16="http://schemas.microsoft.com/office/drawing/2014/main" id="{EE52322E-1A37-4B3A-9520-8834155107CE}"/>
              </a:ext>
            </a:extLst>
          </p:cNvPr>
          <p:cNvSpPr>
            <a:spLocks noGrp="1"/>
          </p:cNvSpPr>
          <p:nvPr>
            <p:ph idx="1"/>
          </p:nvPr>
        </p:nvSpPr>
        <p:spPr>
          <a:xfrm>
            <a:off x="1295401" y="1773382"/>
            <a:ext cx="9601196" cy="4102486"/>
          </a:xfrm>
        </p:spPr>
        <p:txBody>
          <a:bodyPr>
            <a:normAutofit/>
          </a:bodyPr>
          <a:lstStyle/>
          <a:p>
            <a:endParaRPr lang="fr-FR" dirty="0"/>
          </a:p>
          <a:p>
            <a:pPr algn="just"/>
            <a:r>
              <a:rPr lang="fr-FR" dirty="0">
                <a:solidFill>
                  <a:schemeClr val="tx1"/>
                </a:solidFill>
              </a:rPr>
              <a:t>Le droit à la santé </a:t>
            </a:r>
            <a:r>
              <a:rPr lang="fr-FR" b="1" dirty="0">
                <a:solidFill>
                  <a:schemeClr val="tx1"/>
                </a:solidFill>
                <a:effectLst>
                  <a:outerShdw blurRad="38100" dist="38100" dir="2700000" algn="tl">
                    <a:srgbClr val="000000">
                      <a:alpha val="43137"/>
                    </a:srgbClr>
                  </a:outerShdw>
                </a:effectLst>
              </a:rPr>
              <a:t>est aujourd'hui </a:t>
            </a:r>
            <a:r>
              <a:rPr lang="fr-FR" b="1" dirty="0">
                <a:solidFill>
                  <a:schemeClr val="tx1"/>
                </a:solidFill>
                <a:effectLst>
                  <a:outerShdw blurRad="38100" dist="38100" dir="2700000" algn="tl">
                    <a:srgbClr val="000000">
                      <a:alpha val="43137"/>
                    </a:srgbClr>
                  </a:outerShdw>
                </a:effectLst>
                <a:highlight>
                  <a:srgbClr val="FFFF00"/>
                </a:highlight>
              </a:rPr>
              <a:t>proclamé dans divers documents juridiques</a:t>
            </a:r>
            <a:r>
              <a:rPr lang="fr-FR" dirty="0">
                <a:solidFill>
                  <a:schemeClr val="tx1"/>
                </a:solidFill>
              </a:rPr>
              <a:t>. Pour la moitié de l'humanité</a:t>
            </a:r>
            <a:r>
              <a:rPr lang="fr-FR" dirty="0"/>
              <a:t>, </a:t>
            </a:r>
            <a:r>
              <a:rPr lang="fr-FR" dirty="0">
                <a:solidFill>
                  <a:schemeClr val="tx1"/>
                </a:solidFill>
              </a:rPr>
              <a:t>l'exercice de ce droit est impossible</a:t>
            </a:r>
            <a:r>
              <a:rPr lang="fr-FR" dirty="0"/>
              <a:t>, </a:t>
            </a:r>
            <a:r>
              <a:rPr lang="fr-FR" dirty="0">
                <a:solidFill>
                  <a:schemeClr val="tx1"/>
                </a:solidFill>
              </a:rPr>
              <a:t>pour des raisons essentiellement économiques.</a:t>
            </a:r>
          </a:p>
          <a:p>
            <a:pPr algn="just"/>
            <a:r>
              <a:rPr lang="fr-FR" dirty="0">
                <a:solidFill>
                  <a:schemeClr val="tx1"/>
                </a:solidFill>
              </a:rPr>
              <a:t>Dans ce contexte, </a:t>
            </a:r>
            <a:r>
              <a:rPr lang="fr-FR" b="1" dirty="0">
                <a:solidFill>
                  <a:schemeClr val="tx1"/>
                </a:solidFill>
                <a:effectLst>
                  <a:outerShdw blurRad="38100" dist="38100" dir="2700000" algn="tl">
                    <a:srgbClr val="000000">
                      <a:alpha val="43137"/>
                    </a:srgbClr>
                  </a:outerShdw>
                </a:effectLst>
              </a:rPr>
              <a:t>il convient de voir les textes juridiques donnant naissance au droit de toute personne à la santé</a:t>
            </a:r>
            <a:r>
              <a:rPr lang="fr-FR" dirty="0"/>
              <a:t>, aussi bien </a:t>
            </a:r>
            <a:r>
              <a:rPr lang="fr-FR" dirty="0">
                <a:solidFill>
                  <a:schemeClr val="tx1"/>
                </a:solidFill>
                <a:effectLst>
                  <a:outerShdw blurRad="38100" dist="38100" dir="2700000" algn="tl">
                    <a:srgbClr val="000000">
                      <a:alpha val="43137"/>
                    </a:srgbClr>
                  </a:outerShdw>
                </a:effectLst>
                <a:highlight>
                  <a:srgbClr val="FFFF00"/>
                </a:highlight>
              </a:rPr>
              <a:t>sur le plan international </a:t>
            </a:r>
            <a:r>
              <a:rPr lang="fr-FR" dirty="0">
                <a:solidFill>
                  <a:srgbClr val="7030A0"/>
                </a:solidFill>
                <a:effectLst>
                  <a:outerShdw blurRad="38100" dist="38100" dir="2700000" algn="tl">
                    <a:srgbClr val="000000">
                      <a:alpha val="43137"/>
                    </a:srgbClr>
                  </a:outerShdw>
                </a:effectLst>
              </a:rPr>
              <a:t>(</a:t>
            </a:r>
            <a:r>
              <a:rPr lang="fr-FR" dirty="0">
                <a:solidFill>
                  <a:srgbClr val="00B050"/>
                </a:solidFill>
                <a:effectLst>
                  <a:outerShdw blurRad="38100" dist="38100" dir="2700000" algn="tl">
                    <a:srgbClr val="000000">
                      <a:alpha val="43137"/>
                    </a:srgbClr>
                  </a:outerShdw>
                </a:effectLst>
              </a:rPr>
              <a:t>paragraphe1</a:t>
            </a:r>
            <a:r>
              <a:rPr lang="fr-FR" dirty="0">
                <a:solidFill>
                  <a:schemeClr val="tx1"/>
                </a:solidFill>
                <a:effectLst>
                  <a:outerShdw blurRad="38100" dist="38100" dir="2700000" algn="tl">
                    <a:srgbClr val="000000">
                      <a:alpha val="43137"/>
                    </a:srgbClr>
                  </a:outerShdw>
                </a:effectLst>
              </a:rPr>
              <a:t>) </a:t>
            </a:r>
            <a:r>
              <a:rPr lang="fr-FR" dirty="0">
                <a:solidFill>
                  <a:schemeClr val="tx1"/>
                </a:solidFill>
                <a:effectLst>
                  <a:outerShdw blurRad="38100" dist="38100" dir="2700000" algn="tl">
                    <a:srgbClr val="000000">
                      <a:alpha val="43137"/>
                    </a:srgbClr>
                  </a:outerShdw>
                </a:effectLst>
                <a:highlight>
                  <a:srgbClr val="FFFF00"/>
                </a:highlight>
              </a:rPr>
              <a:t>que national </a:t>
            </a:r>
            <a:r>
              <a:rPr lang="fr-FR" dirty="0">
                <a:solidFill>
                  <a:srgbClr val="7030A0"/>
                </a:solidFill>
                <a:effectLst>
                  <a:outerShdw blurRad="38100" dist="38100" dir="2700000" algn="tl">
                    <a:srgbClr val="000000">
                      <a:alpha val="43137"/>
                    </a:srgbClr>
                  </a:outerShdw>
                </a:effectLst>
              </a:rPr>
              <a:t>(</a:t>
            </a:r>
            <a:r>
              <a:rPr lang="fr-FR" dirty="0">
                <a:solidFill>
                  <a:srgbClr val="00B050"/>
                </a:solidFill>
                <a:effectLst>
                  <a:outerShdw blurRad="38100" dist="38100" dir="2700000" algn="tl">
                    <a:srgbClr val="000000">
                      <a:alpha val="43137"/>
                    </a:srgbClr>
                  </a:outerShdw>
                </a:effectLst>
              </a:rPr>
              <a:t>paragraphe 2).</a:t>
            </a:r>
          </a:p>
        </p:txBody>
      </p:sp>
    </p:spTree>
    <p:extLst>
      <p:ext uri="{BB962C8B-B14F-4D97-AF65-F5344CB8AC3E}">
        <p14:creationId xmlns:p14="http://schemas.microsoft.com/office/powerpoint/2010/main" val="105337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E6E056-9DAF-47A4-9517-0D62FBD092EF}"/>
              </a:ext>
            </a:extLst>
          </p:cNvPr>
          <p:cNvSpPr>
            <a:spLocks noGrp="1"/>
          </p:cNvSpPr>
          <p:nvPr>
            <p:ph type="title"/>
          </p:nvPr>
        </p:nvSpPr>
        <p:spPr/>
        <p:txBody>
          <a:bodyPr/>
          <a:lstStyle/>
          <a:p>
            <a:r>
              <a:rPr lang="fr-FR" b="1" dirty="0">
                <a:solidFill>
                  <a:srgbClr val="00B050"/>
                </a:solidFill>
                <a:effectLst>
                  <a:outerShdw blurRad="38100" dist="38100" dir="2700000" algn="tl">
                    <a:srgbClr val="000000">
                      <a:alpha val="43137"/>
                    </a:srgbClr>
                  </a:outerShdw>
                </a:effectLst>
              </a:rPr>
              <a:t>Paragraphe 1 : Au niveau international</a:t>
            </a:r>
          </a:p>
        </p:txBody>
      </p:sp>
      <p:sp>
        <p:nvSpPr>
          <p:cNvPr id="3" name="Espace réservé du contenu 2">
            <a:extLst>
              <a:ext uri="{FF2B5EF4-FFF2-40B4-BE49-F238E27FC236}">
                <a16:creationId xmlns:a16="http://schemas.microsoft.com/office/drawing/2014/main" id="{A85090B3-37DF-453B-89CB-BBAAC5423739}"/>
              </a:ext>
            </a:extLst>
          </p:cNvPr>
          <p:cNvSpPr>
            <a:spLocks noGrp="1"/>
          </p:cNvSpPr>
          <p:nvPr>
            <p:ph idx="1"/>
          </p:nvPr>
        </p:nvSpPr>
        <p:spPr/>
        <p:txBody>
          <a:bodyPr/>
          <a:lstStyle/>
          <a:p>
            <a:pPr algn="just"/>
            <a:r>
              <a:rPr lang="fr-FR" dirty="0"/>
              <a:t>La </a:t>
            </a:r>
            <a:r>
              <a:rPr lang="fr-FR" dirty="0">
                <a:solidFill>
                  <a:schemeClr val="tx1"/>
                </a:solidFill>
                <a:effectLst>
                  <a:outerShdw blurRad="38100" dist="38100" dir="2700000" algn="tl">
                    <a:srgbClr val="000000">
                      <a:alpha val="43137"/>
                    </a:srgbClr>
                  </a:outerShdw>
                </a:effectLst>
              </a:rPr>
              <a:t>proclamation du droit à la santé a toujours occupé un rang élevé sur l'échelle des priorités internationales</a:t>
            </a:r>
            <a:r>
              <a:rPr lang="fr-FR" dirty="0"/>
              <a:t>. Ceci s'explique </a:t>
            </a:r>
            <a:r>
              <a:rPr lang="fr-FR" dirty="0">
                <a:effectLst>
                  <a:outerShdw blurRad="38100" dist="38100" dir="2700000" algn="tl">
                    <a:srgbClr val="000000">
                      <a:alpha val="43137"/>
                    </a:srgbClr>
                  </a:outerShdw>
                </a:effectLst>
                <a:highlight>
                  <a:srgbClr val="FFFF00"/>
                </a:highlight>
              </a:rPr>
              <a:t>par l'adoption de plusieurs textes internationaux </a:t>
            </a:r>
            <a:r>
              <a:rPr lang="fr-FR" b="1" dirty="0"/>
              <a:t>(</a:t>
            </a:r>
            <a:r>
              <a:rPr lang="fr-FR" dirty="0">
                <a:solidFill>
                  <a:schemeClr val="accent5">
                    <a:lumMod val="60000"/>
                    <a:lumOff val="40000"/>
                  </a:schemeClr>
                </a:solidFill>
              </a:rPr>
              <a:t>sous-paragraphe1</a:t>
            </a:r>
            <a:r>
              <a:rPr lang="fr-FR" dirty="0"/>
              <a:t>) </a:t>
            </a:r>
            <a:r>
              <a:rPr lang="fr-FR" dirty="0">
                <a:highlight>
                  <a:srgbClr val="FFFF00"/>
                </a:highlight>
              </a:rPr>
              <a:t>dont l'effectivité n'est pas à négliger </a:t>
            </a:r>
            <a:r>
              <a:rPr lang="fr-FR" dirty="0">
                <a:solidFill>
                  <a:schemeClr val="accent5">
                    <a:lumMod val="60000"/>
                    <a:lumOff val="40000"/>
                  </a:schemeClr>
                </a:solidFill>
              </a:rPr>
              <a:t>(sous-paragraphe2).</a:t>
            </a:r>
          </a:p>
        </p:txBody>
      </p:sp>
    </p:spTree>
    <p:extLst>
      <p:ext uri="{BB962C8B-B14F-4D97-AF65-F5344CB8AC3E}">
        <p14:creationId xmlns:p14="http://schemas.microsoft.com/office/powerpoint/2010/main" val="3817229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8C530AB-9F3F-4EF9-BA10-ACF76C6FBE99}"/>
              </a:ext>
            </a:extLst>
          </p:cNvPr>
          <p:cNvSpPr>
            <a:spLocks noGrp="1"/>
          </p:cNvSpPr>
          <p:nvPr>
            <p:ph type="title"/>
          </p:nvPr>
        </p:nvSpPr>
        <p:spPr>
          <a:xfrm>
            <a:off x="677334" y="609600"/>
            <a:ext cx="8596668" cy="554182"/>
          </a:xfrm>
        </p:spPr>
        <p:txBody>
          <a:bodyPr>
            <a:normAutofit fontScale="90000"/>
          </a:bodyPr>
          <a:lstStyle/>
          <a:p>
            <a:pPr algn="just"/>
            <a:r>
              <a:rPr lang="fr-FR" sz="2000" b="1" dirty="0">
                <a:solidFill>
                  <a:schemeClr val="accent5">
                    <a:lumMod val="60000"/>
                    <a:lumOff val="40000"/>
                  </a:schemeClr>
                </a:solidFill>
                <a:effectLst>
                  <a:outerShdw blurRad="38100" dist="38100" dir="2700000" algn="tl">
                    <a:srgbClr val="000000">
                      <a:alpha val="43137"/>
                    </a:srgbClr>
                  </a:outerShdw>
                </a:effectLst>
              </a:rPr>
              <a:t>Sous-paragraphe1 : les instruments internationaux relatifs au droit à la santé.</a:t>
            </a:r>
          </a:p>
        </p:txBody>
      </p:sp>
      <p:sp>
        <p:nvSpPr>
          <p:cNvPr id="3" name="Espace réservé du contenu 2">
            <a:extLst>
              <a:ext uri="{FF2B5EF4-FFF2-40B4-BE49-F238E27FC236}">
                <a16:creationId xmlns:a16="http://schemas.microsoft.com/office/drawing/2014/main" id="{768BB576-A653-46DB-9744-56C7E290D296}"/>
              </a:ext>
            </a:extLst>
          </p:cNvPr>
          <p:cNvSpPr>
            <a:spLocks noGrp="1"/>
          </p:cNvSpPr>
          <p:nvPr>
            <p:ph idx="1"/>
          </p:nvPr>
        </p:nvSpPr>
        <p:spPr>
          <a:xfrm>
            <a:off x="677334" y="1399309"/>
            <a:ext cx="8596668" cy="5250873"/>
          </a:xfrm>
        </p:spPr>
        <p:txBody>
          <a:bodyPr>
            <a:normAutofit/>
          </a:bodyPr>
          <a:lstStyle/>
          <a:p>
            <a:pPr algn="just"/>
            <a:r>
              <a:rPr lang="fr-FR" dirty="0"/>
              <a:t>Consacré sur le plan international </a:t>
            </a:r>
            <a:r>
              <a:rPr lang="fr-FR" dirty="0">
                <a:solidFill>
                  <a:srgbClr val="FF0000"/>
                </a:solidFill>
              </a:rPr>
              <a:t>au début du XX </a:t>
            </a:r>
            <a:r>
              <a:rPr lang="fr-FR" dirty="0" err="1">
                <a:solidFill>
                  <a:srgbClr val="FF0000"/>
                </a:solidFill>
              </a:rPr>
              <a:t>ème</a:t>
            </a:r>
            <a:r>
              <a:rPr lang="fr-FR" dirty="0">
                <a:solidFill>
                  <a:srgbClr val="FF0000"/>
                </a:solidFill>
              </a:rPr>
              <a:t> siècle </a:t>
            </a:r>
            <a:r>
              <a:rPr lang="fr-FR" dirty="0">
                <a:solidFill>
                  <a:srgbClr val="FF0000"/>
                </a:solidFill>
                <a:highlight>
                  <a:srgbClr val="FFFF00"/>
                </a:highlight>
              </a:rPr>
              <a:t>(fondation de la croix rouge)</a:t>
            </a:r>
            <a:r>
              <a:rPr lang="fr-FR" dirty="0">
                <a:highlight>
                  <a:srgbClr val="FFFF00"/>
                </a:highlight>
              </a:rPr>
              <a:t>, </a:t>
            </a:r>
          </a:p>
          <a:p>
            <a:pPr algn="just">
              <a:buClr>
                <a:schemeClr val="accent4">
                  <a:lumMod val="75000"/>
                </a:schemeClr>
              </a:buClr>
              <a:buSzPct val="151000"/>
              <a:buFont typeface="Wingdings" panose="05000000000000000000" pitchFamily="2" charset="2"/>
              <a:buChar char="q"/>
            </a:pPr>
            <a:r>
              <a:rPr lang="fr-FR" dirty="0"/>
              <a:t>la </a:t>
            </a:r>
            <a:r>
              <a:rPr lang="fr-FR" dirty="0">
                <a:highlight>
                  <a:srgbClr val="FFFF00"/>
                </a:highlight>
              </a:rPr>
              <a:t>première </a:t>
            </a:r>
            <a:r>
              <a:rPr lang="fr-FR" dirty="0">
                <a:solidFill>
                  <a:srgbClr val="FF0000"/>
                </a:solidFill>
                <a:highlight>
                  <a:srgbClr val="FFFF00"/>
                </a:highlight>
              </a:rPr>
              <a:t>généralisation du droit à la santé dans l'opinion publique </a:t>
            </a:r>
            <a:r>
              <a:rPr lang="fr-FR" dirty="0"/>
              <a:t>mondiale coïncide avec </a:t>
            </a:r>
            <a:r>
              <a:rPr lang="fr-FR" dirty="0">
                <a:solidFill>
                  <a:srgbClr val="FF0000"/>
                </a:solidFill>
                <a:highlight>
                  <a:srgbClr val="FFFF00"/>
                </a:highlight>
              </a:rPr>
              <a:t>la grande crise de conscience du monde occidental à la fin de la première guerre mondiale.</a:t>
            </a:r>
            <a:r>
              <a:rPr lang="fr-FR" dirty="0">
                <a:highlight>
                  <a:srgbClr val="FFFF00"/>
                </a:highlight>
              </a:rPr>
              <a:t> </a:t>
            </a:r>
          </a:p>
          <a:p>
            <a:pPr algn="just">
              <a:buClr>
                <a:schemeClr val="accent4">
                  <a:lumMod val="75000"/>
                </a:schemeClr>
              </a:buClr>
              <a:buSzPct val="151000"/>
              <a:buFont typeface="Wingdings" panose="05000000000000000000" pitchFamily="2" charset="2"/>
              <a:buChar char="q"/>
            </a:pPr>
            <a:r>
              <a:rPr lang="fr-FR" dirty="0"/>
              <a:t>Un grand </a:t>
            </a:r>
            <a:r>
              <a:rPr lang="fr-FR" dirty="0">
                <a:solidFill>
                  <a:srgbClr val="FF0000"/>
                </a:solidFill>
              </a:rPr>
              <a:t>souffle moral règne sur les relations internationales</a:t>
            </a:r>
            <a:r>
              <a:rPr lang="fr-FR" dirty="0"/>
              <a:t>, </a:t>
            </a:r>
          </a:p>
          <a:p>
            <a:pPr algn="just">
              <a:buClr>
                <a:schemeClr val="accent4">
                  <a:lumMod val="75000"/>
                </a:schemeClr>
              </a:buClr>
              <a:buSzPct val="151000"/>
              <a:buFont typeface="Wingdings" panose="05000000000000000000" pitchFamily="2" charset="2"/>
              <a:buChar char="q"/>
            </a:pPr>
            <a:r>
              <a:rPr lang="fr-FR" b="1" dirty="0">
                <a:solidFill>
                  <a:srgbClr val="C00000"/>
                </a:solidFill>
                <a:effectLst>
                  <a:outerShdw blurRad="38100" dist="38100" dir="2700000" algn="tl">
                    <a:srgbClr val="000000">
                      <a:alpha val="43137"/>
                    </a:srgbClr>
                  </a:outerShdw>
                </a:effectLst>
              </a:rPr>
              <a:t>la guerre est mise hors la loi</a:t>
            </a:r>
            <a:r>
              <a:rPr lang="fr-FR" dirty="0"/>
              <a:t>, </a:t>
            </a:r>
          </a:p>
          <a:p>
            <a:pPr algn="just">
              <a:buClr>
                <a:schemeClr val="accent4">
                  <a:lumMod val="75000"/>
                </a:schemeClr>
              </a:buClr>
              <a:buSzPct val="151000"/>
              <a:buFont typeface="Wingdings" panose="05000000000000000000" pitchFamily="2" charset="2"/>
              <a:buChar char="q"/>
            </a:pPr>
            <a:r>
              <a:rPr lang="fr-FR" b="1" u="sng" dirty="0">
                <a:solidFill>
                  <a:srgbClr val="C00000"/>
                </a:solidFill>
                <a:effectLst>
                  <a:outerShdw blurRad="38100" dist="38100" dir="2700000" algn="tl">
                    <a:srgbClr val="000000">
                      <a:alpha val="43137"/>
                    </a:srgbClr>
                  </a:outerShdw>
                </a:effectLst>
              </a:rPr>
              <a:t>la société des nations est crée et abritera dès1921 une organisation d'hygiène</a:t>
            </a:r>
            <a:r>
              <a:rPr lang="fr-FR" dirty="0"/>
              <a:t>.</a:t>
            </a:r>
          </a:p>
          <a:p>
            <a:pPr algn="just">
              <a:buClr>
                <a:schemeClr val="accent4">
                  <a:lumMod val="75000"/>
                </a:schemeClr>
              </a:buClr>
              <a:buSzPct val="151000"/>
              <a:buFont typeface="Wingdings" panose="05000000000000000000" pitchFamily="2" charset="2"/>
              <a:buChar char="q"/>
            </a:pPr>
            <a:r>
              <a:rPr lang="fr-FR" dirty="0"/>
              <a:t>Proclamé formellement sur </a:t>
            </a:r>
            <a:r>
              <a:rPr lang="fr-FR" b="1" i="1" u="sng" dirty="0">
                <a:solidFill>
                  <a:srgbClr val="C00000"/>
                </a:solidFill>
                <a:effectLst>
                  <a:outerShdw blurRad="38100" dist="38100" dir="2700000" algn="tl">
                    <a:srgbClr val="000000">
                      <a:alpha val="43137"/>
                    </a:srgbClr>
                  </a:outerShdw>
                </a:effectLst>
              </a:rPr>
              <a:t>le plan international dès 1946, date de signature à NEW YORK de la constitution de l'organisation mondiale de la santé, </a:t>
            </a:r>
            <a:r>
              <a:rPr lang="fr-FR" dirty="0"/>
              <a:t>le droit à la santé était </a:t>
            </a:r>
            <a:r>
              <a:rPr lang="fr-FR" b="1" dirty="0">
                <a:solidFill>
                  <a:srgbClr val="C00000"/>
                </a:solidFill>
                <a:effectLst>
                  <a:outerShdw blurRad="38100" dist="38100" dir="2700000" algn="tl">
                    <a:srgbClr val="000000">
                      <a:alpha val="43137"/>
                    </a:srgbClr>
                  </a:outerShdw>
                </a:effectLst>
              </a:rPr>
              <a:t>défini dans son préambule comme </a:t>
            </a:r>
            <a:r>
              <a:rPr lang="fr-FR" b="1" dirty="0">
                <a:effectLst>
                  <a:outerShdw blurRad="38100" dist="38100" dir="2700000" algn="tl">
                    <a:srgbClr val="000000">
                      <a:alpha val="43137"/>
                    </a:srgbClr>
                  </a:outerShdw>
                </a:effectLst>
              </a:rPr>
              <a:t>: </a:t>
            </a:r>
          </a:p>
          <a:p>
            <a:pPr algn="just"/>
            <a:r>
              <a:rPr lang="fr-FR" b="1" dirty="0">
                <a:solidFill>
                  <a:srgbClr val="00B0F0"/>
                </a:solidFill>
                <a:effectLst>
                  <a:outerShdw blurRad="38100" dist="38100" dir="2700000" algn="tl">
                    <a:srgbClr val="000000">
                      <a:alpha val="43137"/>
                    </a:srgbClr>
                  </a:outerShdw>
                </a:effectLst>
              </a:rPr>
              <a:t>«  un état de complet bien être physique, mental et social et ne consiste pas seulement en une absence de maladie ou d'infirmité». </a:t>
            </a:r>
          </a:p>
        </p:txBody>
      </p:sp>
    </p:spTree>
    <p:extLst>
      <p:ext uri="{BB962C8B-B14F-4D97-AF65-F5344CB8AC3E}">
        <p14:creationId xmlns:p14="http://schemas.microsoft.com/office/powerpoint/2010/main" val="2165301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FA858B3-DA1A-40C4-99D8-B3D7063FFE87}"/>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8D03CDC1-4183-4DF8-88DC-FB9BD84BC40E}"/>
              </a:ext>
            </a:extLst>
          </p:cNvPr>
          <p:cNvSpPr>
            <a:spLocks noGrp="1"/>
          </p:cNvSpPr>
          <p:nvPr>
            <p:ph idx="1"/>
          </p:nvPr>
        </p:nvSpPr>
        <p:spPr/>
        <p:txBody>
          <a:bodyPr>
            <a:normAutofit/>
          </a:bodyPr>
          <a:lstStyle/>
          <a:p>
            <a:pPr algn="just"/>
            <a:r>
              <a:rPr lang="fr-FR" b="1" dirty="0">
                <a:effectLst>
                  <a:outerShdw blurRad="38100" dist="38100" dir="2700000" algn="tl">
                    <a:srgbClr val="000000">
                      <a:alpha val="43137"/>
                    </a:srgbClr>
                  </a:outerShdw>
                </a:effectLst>
              </a:rPr>
              <a:t>L'article 1 de ladite constitution ajoute que </a:t>
            </a:r>
            <a:r>
              <a:rPr lang="fr-FR" dirty="0"/>
              <a:t>: </a:t>
            </a:r>
            <a:r>
              <a:rPr lang="fr-FR" b="1" dirty="0">
                <a:solidFill>
                  <a:srgbClr val="00B0F0"/>
                </a:solidFill>
                <a:effectLst>
                  <a:outerShdw blurRad="38100" dist="38100" dir="2700000" algn="tl">
                    <a:srgbClr val="000000">
                      <a:alpha val="43137"/>
                    </a:srgbClr>
                  </a:outerShdw>
                </a:effectLst>
              </a:rPr>
              <a:t>«  le but de l'organisation mondiale de la santé est d'amener tous les peuples au niveau de santé le plus élevé possible ».</a:t>
            </a:r>
          </a:p>
          <a:p>
            <a:pPr algn="just"/>
            <a:r>
              <a:rPr lang="fr-FR" dirty="0">
                <a:effectLst>
                  <a:outerShdw blurRad="38100" dist="38100" dir="2700000" algn="tl">
                    <a:srgbClr val="000000">
                      <a:alpha val="43137"/>
                    </a:srgbClr>
                  </a:outerShdw>
                </a:effectLst>
              </a:rPr>
              <a:t>conscients que la santé reste un état contingent lié à la fois au </a:t>
            </a:r>
            <a:r>
              <a:rPr lang="fr-FR" dirty="0">
                <a:effectLst>
                  <a:outerShdw blurRad="38100" dist="38100" dir="2700000" algn="tl">
                    <a:srgbClr val="000000">
                      <a:alpha val="43137"/>
                    </a:srgbClr>
                  </a:outerShdw>
                </a:effectLst>
                <a:highlight>
                  <a:srgbClr val="FFFF00"/>
                </a:highlight>
              </a:rPr>
              <a:t>niveau des connaissances médicales, au niveau de vie d' une population,</a:t>
            </a:r>
            <a:r>
              <a:rPr lang="fr-FR" dirty="0">
                <a:effectLst>
                  <a:outerShdw blurRad="38100" dist="38100" dir="2700000" algn="tl">
                    <a:srgbClr val="000000">
                      <a:alpha val="43137"/>
                    </a:srgbClr>
                  </a:outerShdw>
                </a:effectLst>
              </a:rPr>
              <a:t> </a:t>
            </a:r>
            <a:r>
              <a:rPr lang="fr-FR" dirty="0">
                <a:effectLst>
                  <a:outerShdw blurRad="38100" dist="38100" dir="2700000" algn="tl">
                    <a:srgbClr val="000000">
                      <a:alpha val="43137"/>
                    </a:srgbClr>
                  </a:outerShdw>
                </a:effectLst>
                <a:highlight>
                  <a:srgbClr val="FFFF00"/>
                </a:highlight>
              </a:rPr>
              <a:t>aux moyens qu' elle entend y consacrer, </a:t>
            </a:r>
            <a:r>
              <a:rPr lang="fr-FR" dirty="0">
                <a:effectLst>
                  <a:outerShdw blurRad="38100" dist="38100" dir="2700000" algn="tl">
                    <a:srgbClr val="000000">
                      <a:alpha val="43137"/>
                    </a:srgbClr>
                  </a:outerShdw>
                </a:effectLst>
              </a:rPr>
              <a:t>voire à </a:t>
            </a:r>
            <a:r>
              <a:rPr lang="fr-FR" dirty="0">
                <a:effectLst>
                  <a:outerShdw blurRad="38100" dist="38100" dir="2700000" algn="tl">
                    <a:srgbClr val="000000">
                      <a:alpha val="43137"/>
                    </a:srgbClr>
                  </a:outerShdw>
                </a:effectLst>
                <a:highlight>
                  <a:srgbClr val="FFFF00"/>
                </a:highlight>
              </a:rPr>
              <a:t>sa culture, cette constitution </a:t>
            </a:r>
            <a:r>
              <a:rPr lang="fr-FR" dirty="0">
                <a:effectLst>
                  <a:outerShdw blurRad="38100" dist="38100" dir="2700000" algn="tl">
                    <a:srgbClr val="000000">
                      <a:alpha val="43137"/>
                    </a:srgbClr>
                  </a:outerShdw>
                </a:effectLst>
              </a:rPr>
              <a:t>précise aussi que </a:t>
            </a:r>
            <a:r>
              <a:rPr lang="fr-FR" dirty="0"/>
              <a:t> : </a:t>
            </a:r>
          </a:p>
          <a:p>
            <a:pPr algn="just"/>
            <a:r>
              <a:rPr lang="fr-FR" b="1" dirty="0">
                <a:solidFill>
                  <a:srgbClr val="00B0F0"/>
                </a:solidFill>
                <a:effectLst>
                  <a:outerShdw blurRad="38100" dist="38100" dir="2700000" algn="tl">
                    <a:srgbClr val="000000">
                      <a:alpha val="43137"/>
                    </a:srgbClr>
                  </a:outerShdw>
                </a:effectLst>
              </a:rPr>
              <a:t>« la possession du meilleur état de santé qu' il est capable d' atteindre constitue l'un des droits fondamentaux de tout être humain quelles que soient sa race, sa religion, ses opinions politiques, ses conditions économiques ou sociales »</a:t>
            </a:r>
          </a:p>
          <a:p>
            <a:endParaRPr lang="fr-FR" dirty="0"/>
          </a:p>
        </p:txBody>
      </p:sp>
    </p:spTree>
    <p:extLst>
      <p:ext uri="{BB962C8B-B14F-4D97-AF65-F5344CB8AC3E}">
        <p14:creationId xmlns:p14="http://schemas.microsoft.com/office/powerpoint/2010/main" val="3503162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D09236-E8BB-4382-85C0-C92A4A566278}"/>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5B19CAB3-5FD5-4724-B798-5CD1478CCA15}"/>
              </a:ext>
            </a:extLst>
          </p:cNvPr>
          <p:cNvSpPr>
            <a:spLocks noGrp="1"/>
          </p:cNvSpPr>
          <p:nvPr>
            <p:ph idx="1"/>
          </p:nvPr>
        </p:nvSpPr>
        <p:spPr/>
        <p:txBody>
          <a:bodyPr>
            <a:normAutofit/>
          </a:bodyPr>
          <a:lstStyle/>
          <a:p>
            <a:pPr algn="just"/>
            <a:r>
              <a:rPr lang="fr-FR" dirty="0"/>
              <a:t>Par ailleurs, </a:t>
            </a:r>
            <a:r>
              <a:rPr lang="fr-FR" b="1" dirty="0">
                <a:solidFill>
                  <a:srgbClr val="FF0000"/>
                </a:solidFill>
                <a:effectLst>
                  <a:outerShdw blurRad="38100" dist="38100" dir="2700000" algn="tl">
                    <a:srgbClr val="000000">
                      <a:alpha val="43137"/>
                    </a:srgbClr>
                  </a:outerShdw>
                </a:effectLst>
              </a:rPr>
              <a:t>la déclaration universelle des droits de l'homme du 10 décembre 1948 </a:t>
            </a:r>
            <a:r>
              <a:rPr lang="fr-FR" dirty="0"/>
              <a:t>proclame également </a:t>
            </a:r>
            <a:r>
              <a:rPr lang="fr-FR" b="1" dirty="0">
                <a:solidFill>
                  <a:srgbClr val="7030A0"/>
                </a:solidFill>
                <a:effectLst>
                  <a:outerShdw blurRad="38100" dist="38100" dir="2700000" algn="tl">
                    <a:srgbClr val="000000">
                      <a:alpha val="43137"/>
                    </a:srgbClr>
                  </a:outerShdw>
                </a:effectLst>
              </a:rPr>
              <a:t>le droit à la santé, mais en des termes beaucoup moins précis que l'OMS.</a:t>
            </a:r>
          </a:p>
          <a:p>
            <a:pPr algn="just"/>
            <a:r>
              <a:rPr lang="fr-FR" b="1" dirty="0">
                <a:solidFill>
                  <a:schemeClr val="tx1"/>
                </a:solidFill>
                <a:effectLst>
                  <a:outerShdw blurRad="38100" dist="38100" dir="2700000" algn="tl">
                    <a:srgbClr val="000000">
                      <a:alpha val="43137"/>
                    </a:srgbClr>
                  </a:outerShdw>
                </a:effectLst>
              </a:rPr>
              <a:t>L'article 25-1 de ladite déclaration dispose </a:t>
            </a:r>
            <a:r>
              <a:rPr lang="fr-FR" b="1" dirty="0">
                <a:solidFill>
                  <a:srgbClr val="C00000"/>
                </a:solidFill>
                <a:effectLst>
                  <a:outerShdw blurRad="38100" dist="38100" dir="2700000" algn="tl">
                    <a:srgbClr val="000000">
                      <a:alpha val="43137"/>
                    </a:srgbClr>
                  </a:outerShdw>
                </a:effectLst>
              </a:rPr>
              <a:t>«  toute personne a droit à un niveau de vie suffisant pour assurer sa santé, son bien être et ceux de sa famille, notamment pour l'alimentation, l'habillement, le logement, les soins médicaux, ainsi que pour les services sociaux nécessaires ; elle a droit à la sécurité en cas de chômage, de maladie, d'invalidité, de veuvage, de vieillesse... ».</a:t>
            </a:r>
          </a:p>
        </p:txBody>
      </p:sp>
    </p:spTree>
    <p:extLst>
      <p:ext uri="{BB962C8B-B14F-4D97-AF65-F5344CB8AC3E}">
        <p14:creationId xmlns:p14="http://schemas.microsoft.com/office/powerpoint/2010/main" val="229507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D779CF-47C7-408F-9931-7EB842581E7D}"/>
              </a:ext>
            </a:extLst>
          </p:cNvPr>
          <p:cNvSpPr>
            <a:spLocks noGrp="1"/>
          </p:cNvSpPr>
          <p:nvPr>
            <p:ph type="title"/>
          </p:nvPr>
        </p:nvSpPr>
        <p:spPr>
          <a:xfrm>
            <a:off x="1295402" y="982132"/>
            <a:ext cx="9601196" cy="569577"/>
          </a:xfrm>
        </p:spPr>
        <p:txBody>
          <a:bodyPr>
            <a:normAutofit fontScale="90000"/>
          </a:bodyPr>
          <a:lstStyle/>
          <a:p>
            <a:endParaRPr lang="fr-FR" dirty="0"/>
          </a:p>
        </p:txBody>
      </p:sp>
      <p:sp>
        <p:nvSpPr>
          <p:cNvPr id="3" name="Espace réservé du contenu 2">
            <a:extLst>
              <a:ext uri="{FF2B5EF4-FFF2-40B4-BE49-F238E27FC236}">
                <a16:creationId xmlns:a16="http://schemas.microsoft.com/office/drawing/2014/main" id="{AAD38A24-06B2-4C89-B19D-9FCE9A502EDE}"/>
              </a:ext>
            </a:extLst>
          </p:cNvPr>
          <p:cNvSpPr>
            <a:spLocks noGrp="1"/>
          </p:cNvSpPr>
          <p:nvPr>
            <p:ph idx="1"/>
          </p:nvPr>
        </p:nvSpPr>
        <p:spPr>
          <a:xfrm>
            <a:off x="1295401" y="1898073"/>
            <a:ext cx="9601196" cy="4239491"/>
          </a:xfrm>
        </p:spPr>
        <p:txBody>
          <a:bodyPr>
            <a:normAutofit/>
          </a:bodyPr>
          <a:lstStyle/>
          <a:p>
            <a:pPr algn="just"/>
            <a:r>
              <a:rPr lang="fr-FR" b="1" dirty="0">
                <a:effectLst>
                  <a:outerShdw blurRad="38100" dist="38100" dir="2700000" algn="tl">
                    <a:srgbClr val="000000">
                      <a:alpha val="43137"/>
                    </a:srgbClr>
                  </a:outerShdw>
                </a:effectLst>
              </a:rPr>
              <a:t>La déclaration </a:t>
            </a:r>
            <a:r>
              <a:rPr lang="fr-FR" b="1" dirty="0">
                <a:solidFill>
                  <a:srgbClr val="FF0000"/>
                </a:solidFill>
                <a:effectLst>
                  <a:outerShdw blurRad="38100" dist="38100" dir="2700000" algn="tl">
                    <a:srgbClr val="000000">
                      <a:alpha val="43137"/>
                    </a:srgbClr>
                  </a:outerShdw>
                </a:effectLst>
              </a:rPr>
              <a:t>ne reconnaît pas un droit à </a:t>
            </a:r>
            <a:r>
              <a:rPr lang="fr-FR" b="1" u="sng" dirty="0">
                <a:solidFill>
                  <a:srgbClr val="FF0000"/>
                </a:solidFill>
                <a:effectLst>
                  <a:outerShdw blurRad="38100" dist="38100" dir="2700000" algn="tl">
                    <a:srgbClr val="000000">
                      <a:alpha val="43137"/>
                    </a:srgbClr>
                  </a:outerShdw>
                </a:effectLst>
              </a:rPr>
              <a:t>la santé autonome et inhérent à la personne humaine</a:t>
            </a:r>
            <a:r>
              <a:rPr lang="fr-FR" b="1" dirty="0">
                <a:effectLst>
                  <a:outerShdw blurRad="38100" dist="38100" dir="2700000" algn="tl">
                    <a:srgbClr val="000000">
                      <a:alpha val="43137"/>
                    </a:srgbClr>
                  </a:outerShdw>
                </a:effectLst>
              </a:rPr>
              <a:t>. Elle </a:t>
            </a:r>
            <a:r>
              <a:rPr lang="fr-FR" b="1" u="sng" dirty="0">
                <a:solidFill>
                  <a:srgbClr val="FF0000"/>
                </a:solidFill>
                <a:effectLst>
                  <a:outerShdw blurRad="38100" dist="38100" dir="2700000" algn="tl">
                    <a:srgbClr val="000000">
                      <a:alpha val="43137"/>
                    </a:srgbClr>
                  </a:outerShdw>
                </a:effectLst>
              </a:rPr>
              <a:t>ne reconnaît même pas un droit au meilleur état de santé ou aux meilleurs soins</a:t>
            </a:r>
            <a:r>
              <a:rPr lang="fr-FR" b="1" dirty="0">
                <a:effectLst>
                  <a:outerShdw blurRad="38100" dist="38100" dir="2700000" algn="tl">
                    <a:srgbClr val="000000">
                      <a:alpha val="43137"/>
                    </a:srgbClr>
                  </a:outerShdw>
                </a:effectLst>
              </a:rPr>
              <a:t>. En effet, les termes de cet article. </a:t>
            </a:r>
            <a:r>
              <a:rPr lang="fr-FR" b="1" dirty="0">
                <a:solidFill>
                  <a:srgbClr val="FF0000"/>
                </a:solidFill>
                <a:effectLst>
                  <a:outerShdw blurRad="38100" dist="38100" dir="2700000" algn="tl">
                    <a:srgbClr val="000000">
                      <a:alpha val="43137"/>
                    </a:srgbClr>
                  </a:outerShdw>
                </a:effectLst>
              </a:rPr>
              <a:t>signifient que la santé ou plus exactement </a:t>
            </a:r>
            <a:r>
              <a:rPr lang="fr-FR" b="1" u="sng" dirty="0">
                <a:solidFill>
                  <a:srgbClr val="FF0000"/>
                </a:solidFill>
                <a:effectLst>
                  <a:outerShdw blurRad="38100" dist="38100" dir="2700000" algn="tl">
                    <a:srgbClr val="000000">
                      <a:alpha val="43137"/>
                    </a:srgbClr>
                  </a:outerShdw>
                </a:effectLst>
              </a:rPr>
              <a:t>les soins médicaux constituent un élément du niveau de vie minimum auquel tout homme est en droit de prétendre</a:t>
            </a:r>
          </a:p>
          <a:p>
            <a:pPr algn="just"/>
            <a:r>
              <a:rPr lang="fr-FR" b="1" dirty="0">
                <a:solidFill>
                  <a:schemeClr val="tx1"/>
                </a:solidFill>
                <a:effectLst>
                  <a:outerShdw blurRad="38100" dist="38100" dir="2700000" algn="tl">
                    <a:srgbClr val="000000">
                      <a:alpha val="43137"/>
                    </a:srgbClr>
                  </a:outerShdw>
                </a:effectLst>
              </a:rPr>
              <a:t>La combinaison de la constitution </a:t>
            </a:r>
            <a:r>
              <a:rPr lang="fr-FR" b="1" dirty="0">
                <a:solidFill>
                  <a:schemeClr val="tx1"/>
                </a:solidFill>
                <a:effectLst>
                  <a:outerShdw blurRad="38100" dist="38100" dir="2700000" algn="tl">
                    <a:srgbClr val="000000">
                      <a:alpha val="43137"/>
                    </a:srgbClr>
                  </a:outerShdw>
                </a:effectLst>
                <a:highlight>
                  <a:srgbClr val="FFFF00"/>
                </a:highlight>
              </a:rPr>
              <a:t>de l'OMS et la déclaration universelle </a:t>
            </a:r>
            <a:r>
              <a:rPr lang="fr-FR" b="1" dirty="0">
                <a:solidFill>
                  <a:schemeClr val="tx1"/>
                </a:solidFill>
                <a:effectLst>
                  <a:outerShdw blurRad="38100" dist="38100" dir="2700000" algn="tl">
                    <a:srgbClr val="000000">
                      <a:alpha val="43137"/>
                    </a:srgbClr>
                  </a:outerShdw>
                </a:effectLst>
              </a:rPr>
              <a:t>conduisent à conclure qu'en définitif:</a:t>
            </a:r>
          </a:p>
          <a:p>
            <a:pPr algn="just"/>
            <a:r>
              <a:rPr lang="fr-FR" b="1" dirty="0">
                <a:effectLst>
                  <a:outerShdw blurRad="38100" dist="38100" dir="2700000" algn="tl">
                    <a:srgbClr val="000000">
                      <a:alpha val="43137"/>
                    </a:srgbClr>
                  </a:outerShdw>
                </a:effectLst>
              </a:rPr>
              <a:t> </a:t>
            </a:r>
            <a:r>
              <a:rPr lang="fr-FR" b="1" dirty="0">
                <a:solidFill>
                  <a:srgbClr val="00B050"/>
                </a:solidFill>
                <a:effectLst>
                  <a:outerShdw blurRad="38100" dist="38100" dir="2700000" algn="tl">
                    <a:srgbClr val="000000">
                      <a:alpha val="43137"/>
                    </a:srgbClr>
                  </a:outerShdw>
                </a:effectLst>
              </a:rPr>
              <a:t>la conscience internationale reconnaît bien </a:t>
            </a:r>
            <a:r>
              <a:rPr lang="fr-FR" b="1" dirty="0">
                <a:solidFill>
                  <a:srgbClr val="002060"/>
                </a:solidFill>
                <a:effectLst>
                  <a:outerShdw blurRad="38100" dist="38100" dir="2700000" algn="tl">
                    <a:srgbClr val="000000">
                      <a:alpha val="43137"/>
                    </a:srgbClr>
                  </a:outerShdw>
                </a:effectLst>
                <a:highlight>
                  <a:srgbClr val="FFFF00"/>
                </a:highlight>
              </a:rPr>
              <a:t>le droit pour tout homme d'exiger de son pays un minimum de prestations sanitaires conformes à la fois, à la dignité humaine, au niveau de développement économique et social du pays</a:t>
            </a:r>
            <a:r>
              <a:rPr lang="fr-FR" b="1" dirty="0">
                <a:solidFill>
                  <a:srgbClr val="002060"/>
                </a:solidFill>
                <a:effectLst>
                  <a:outerShdw blurRad="38100" dist="38100" dir="2700000" algn="tl">
                    <a:srgbClr val="000000">
                      <a:alpha val="43137"/>
                    </a:srgbClr>
                  </a:outerShdw>
                </a:effectLst>
              </a:rPr>
              <a:t> considéré </a:t>
            </a:r>
            <a:r>
              <a:rPr lang="fr-FR" b="1" dirty="0">
                <a:solidFill>
                  <a:srgbClr val="00B050"/>
                </a:solidFill>
                <a:effectLst>
                  <a:outerShdw blurRad="38100" dist="38100" dir="2700000" algn="tl">
                    <a:srgbClr val="000000">
                      <a:alpha val="43137"/>
                    </a:srgbClr>
                  </a:outerShdw>
                </a:effectLst>
              </a:rPr>
              <a:t>et au </a:t>
            </a:r>
            <a:r>
              <a:rPr lang="fr-FR" b="1" dirty="0">
                <a:solidFill>
                  <a:srgbClr val="002060"/>
                </a:solidFill>
                <a:effectLst>
                  <a:outerShdw blurRad="38100" dist="38100" dir="2700000" algn="tl">
                    <a:srgbClr val="000000">
                      <a:alpha val="43137"/>
                    </a:srgbClr>
                  </a:outerShdw>
                </a:effectLst>
                <a:highlight>
                  <a:srgbClr val="FFFF00"/>
                </a:highlight>
              </a:rPr>
              <a:t>degré de perfection atteint à un moment donné par la science médicale.</a:t>
            </a:r>
          </a:p>
        </p:txBody>
      </p:sp>
    </p:spTree>
    <p:extLst>
      <p:ext uri="{BB962C8B-B14F-4D97-AF65-F5344CB8AC3E}">
        <p14:creationId xmlns:p14="http://schemas.microsoft.com/office/powerpoint/2010/main" val="84025967"/>
      </p:ext>
    </p:extLst>
  </p:cSld>
  <p:clrMapOvr>
    <a:masterClrMapping/>
  </p:clrMapOvr>
</p:sld>
</file>

<file path=ppt/theme/theme1.xml><?xml version="1.0" encoding="utf-8"?>
<a:theme xmlns:a="http://schemas.openxmlformats.org/drawingml/2006/main" name="Facette">
  <a:themeElements>
    <a:clrScheme name="Facette">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te">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te">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otalTime>9</TotalTime>
  <Words>2085</Words>
  <Application>Microsoft Office PowerPoint</Application>
  <PresentationFormat>Grand écran</PresentationFormat>
  <Paragraphs>86</Paragraphs>
  <Slides>21</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21</vt:i4>
      </vt:variant>
    </vt:vector>
  </HeadingPairs>
  <TitlesOfParts>
    <vt:vector size="26" baseType="lpstr">
      <vt:lpstr>Arial</vt:lpstr>
      <vt:lpstr>Trebuchet MS</vt:lpstr>
      <vt:lpstr>Wingdings</vt:lpstr>
      <vt:lpstr>Wingdings 3</vt:lpstr>
      <vt:lpstr>Facette</vt:lpstr>
      <vt:lpstr>Présentation PowerPoint</vt:lpstr>
      <vt:lpstr>Partie 1 : la santé du patient entre droit et pratique médicale.</vt:lpstr>
      <vt:lpstr>Chapitre1 : les droits fondamentaux du patient.</vt:lpstr>
      <vt:lpstr>Sous-Section1 : la reconnaissance du droit à la santé. </vt:lpstr>
      <vt:lpstr>Paragraphe 1 : Au niveau international</vt:lpstr>
      <vt:lpstr>Sous-paragraphe1 : les instruments internationaux relatifs au droit à la santé.</vt:lpstr>
      <vt:lpstr>Présentation PowerPoint</vt:lpstr>
      <vt:lpstr>Présentation PowerPoint</vt:lpstr>
      <vt:lpstr>Présentation PowerPoint</vt:lpstr>
      <vt:lpstr>Sous-paragraphe2 : l'effectivité du droit à la protection de la santé en droit international.</vt:lpstr>
      <vt:lpstr>Présentation PowerPoint</vt:lpstr>
      <vt:lpstr>Présentation PowerPoint</vt:lpstr>
      <vt:lpstr>Présentation PowerPoint</vt:lpstr>
      <vt:lpstr>Présentation PowerPoint</vt:lpstr>
      <vt:lpstr>Paragraphe 2 : Au niveau national.</vt:lpstr>
      <vt:lpstr>Sous- paragraphe1 : En islam.</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Semestre 1  1er  année  Filière:  Santé  Année universitaire: 2017-2018</dc:title>
  <dc:creator>Elhabib Idlahcen</dc:creator>
  <cp:lastModifiedBy>Elhabib Idlahcen</cp:lastModifiedBy>
  <cp:revision>3</cp:revision>
  <dcterms:created xsi:type="dcterms:W3CDTF">2017-10-30T13:40:49Z</dcterms:created>
  <dcterms:modified xsi:type="dcterms:W3CDTF">2017-11-02T10:18:05Z</dcterms:modified>
</cp:coreProperties>
</file>