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43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5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408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705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30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406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7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0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2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47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6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53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69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48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9EC5-F66D-4206-96AE-3B3187454013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566E29-7BBB-4380-80DD-56E6C64D0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8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229C2-6856-4F1F-B687-F41E7CF44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97527"/>
            <a:ext cx="7766936" cy="1856509"/>
          </a:xfrm>
        </p:spPr>
        <p:txBody>
          <a:bodyPr>
            <a:normAutofit fontScale="90000"/>
          </a:bodyPr>
          <a:lstStyle/>
          <a:p>
            <a:pPr algn="l"/>
            <a:br>
              <a:rPr lang="fr-FR" sz="1600" dirty="0"/>
            </a:br>
            <a:br>
              <a:rPr lang="fr-FR" sz="1600" dirty="0"/>
            </a:br>
            <a:br>
              <a:rPr lang="fr-FR" sz="1600" dirty="0"/>
            </a:br>
            <a:r>
              <a:rPr lang="fr-FR" sz="1600" b="1" dirty="0">
                <a:solidFill>
                  <a:srgbClr val="FF0000"/>
                </a:solidFill>
              </a:rPr>
              <a:t>Semestre 1 </a:t>
            </a:r>
            <a:br>
              <a:rPr lang="fr-FR" sz="1600" b="1" dirty="0">
                <a:solidFill>
                  <a:srgbClr val="FF0000"/>
                </a:solidFill>
              </a:rPr>
            </a:br>
            <a:r>
              <a:rPr lang="fr-FR" sz="1600" b="1" dirty="0">
                <a:solidFill>
                  <a:srgbClr val="FF0000"/>
                </a:solidFill>
              </a:rPr>
              <a:t>1er  année </a:t>
            </a:r>
            <a:br>
              <a:rPr lang="fr-FR" sz="1600" b="1" dirty="0">
                <a:solidFill>
                  <a:srgbClr val="FF0000"/>
                </a:solidFill>
              </a:rPr>
            </a:br>
            <a:r>
              <a:rPr lang="fr-FR" sz="1600" b="1" dirty="0">
                <a:solidFill>
                  <a:srgbClr val="FF0000"/>
                </a:solidFill>
              </a:rPr>
              <a:t>Filière: </a:t>
            </a:r>
            <a:br>
              <a:rPr lang="fr-FR" sz="1600" b="1" dirty="0">
                <a:solidFill>
                  <a:srgbClr val="FF0000"/>
                </a:solidFill>
              </a:rPr>
            </a:br>
            <a:r>
              <a:rPr lang="fr-FR" sz="1600" b="1" dirty="0">
                <a:solidFill>
                  <a:srgbClr val="FF0000"/>
                </a:solidFill>
              </a:rPr>
              <a:t>Santé</a:t>
            </a:r>
            <a:br>
              <a:rPr lang="fr-FR" sz="1600" b="1" dirty="0">
                <a:solidFill>
                  <a:srgbClr val="FF0000"/>
                </a:solidFill>
              </a:rPr>
            </a:br>
            <a:br>
              <a:rPr lang="fr-FR" sz="1600" b="1" dirty="0">
                <a:solidFill>
                  <a:srgbClr val="FF0000"/>
                </a:solidFill>
              </a:rPr>
            </a:br>
            <a:r>
              <a:rPr lang="fr-FR" sz="1600" b="1" dirty="0">
                <a:solidFill>
                  <a:srgbClr val="FF0000"/>
                </a:solidFill>
              </a:rPr>
              <a:t>Année universitaire: 2017-2018</a:t>
            </a:r>
            <a:br>
              <a:rPr lang="fr-FR" sz="1600" dirty="0">
                <a:solidFill>
                  <a:srgbClr val="FF0000"/>
                </a:solidFill>
              </a:rPr>
            </a:b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02D212-F19F-4754-9A27-634381053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 : Droit et santé</a:t>
            </a:r>
          </a:p>
          <a:p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par: EL HABIB ID LAHCEN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BD12DA-E422-4223-8585-3ABB7250D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66" y="152455"/>
            <a:ext cx="2381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7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D9344-D369-4322-B2DE-B25191F3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36" y="982132"/>
            <a:ext cx="9490361" cy="45719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560B3-1459-4DD2-8959-DB9F5EA35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237" y="1343890"/>
            <a:ext cx="9601196" cy="526472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selon les conclusions du texte final de la cinquième conférence des ministères européens de la santé:</a:t>
            </a:r>
          </a:p>
          <a:p>
            <a:pPr algn="just">
              <a:buClr>
                <a:srgbClr val="C00000"/>
              </a:buClr>
              <a:buSzPct val="149000"/>
              <a:buFont typeface="Wingdings 3" panose="05040102010807070707" pitchFamily="18" charset="2"/>
              <a:buChar char="c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personne est en même temps</a:t>
            </a:r>
            <a:r>
              <a:rPr lang="fr-FR" dirty="0"/>
              <a:t>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«citoyen, usager, consommateur, client et patient»</a:t>
            </a:r>
            <a:r>
              <a:rPr lang="fr-FR" dirty="0"/>
              <a:t>. </a:t>
            </a:r>
          </a:p>
          <a:p>
            <a:pPr algn="just"/>
            <a:r>
              <a:rPr lang="fr-FR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Au M</a:t>
            </a:r>
            <a:r>
              <a:rPr lang="fr-FR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aroc:</a:t>
            </a:r>
          </a:p>
          <a:p>
            <a:pPr algn="just"/>
            <a:endParaRPr lang="fr-FR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</a:endParaRPr>
          </a:p>
          <a:p>
            <a:pPr algn="just"/>
            <a:r>
              <a:rPr lang="fr-FR" dirty="0"/>
              <a:t>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le statut du patient dans notre système de santé, résulte d'une alchimie complexe entre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l'histoire, la sociologie et l'éthique. </a:t>
            </a:r>
          </a:p>
          <a:p>
            <a:pPr algn="just">
              <a:buClr>
                <a:srgbClr val="0070C0"/>
              </a:buClr>
              <a:buSzPct val="118000"/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Auparavant,</a:t>
            </a:r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il n'y avait pas de droit des patients. </a:t>
            </a:r>
          </a:p>
          <a:p>
            <a:pPr algn="just"/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médecin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n'avait que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des devoirs qui relèvent de l'éthique</a:t>
            </a:r>
            <a:r>
              <a:rPr lang="fr-FR" dirty="0"/>
              <a:t>. </a:t>
            </a:r>
          </a:p>
          <a:p>
            <a:pPr algn="just"/>
            <a:r>
              <a:rPr lang="fr-FR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Progressivement:</a:t>
            </a:r>
          </a:p>
          <a:p>
            <a:pPr algn="just"/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il y a eu un glissement des devoirs vers les obligations. </a:t>
            </a:r>
          </a:p>
          <a:p>
            <a:pPr algn="just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négligence des devoirs des médecins a donné naissance aux obligations découlant du droit.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Auparavant:</a:t>
            </a:r>
          </a:p>
          <a:p>
            <a:pPr marL="0" indent="0" algn="just">
              <a:buNone/>
            </a:pPr>
            <a:r>
              <a:rPr lang="fr-FR" b="1" dirty="0">
                <a:solidFill>
                  <a:schemeClr val="tx1"/>
                </a:solidFill>
              </a:rPr>
              <a:t>on ne </a:t>
            </a:r>
            <a:r>
              <a:rPr lang="fr-FR" b="1" dirty="0">
                <a:solidFill>
                  <a:srgbClr val="0070C0"/>
                </a:solidFill>
              </a:rPr>
              <a:t>risquait qu'un blâme de sa profession</a:t>
            </a:r>
            <a:r>
              <a:rPr lang="fr-FR" b="1" dirty="0">
                <a:solidFill>
                  <a:schemeClr val="tx1"/>
                </a:solidFill>
              </a:rPr>
              <a:t>, les risques aujourd'hui sont plus grands de se retrouver à traiter avec un juge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454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EAF1E-2D52-48D3-86AD-9CAC7E7E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3"/>
            <a:ext cx="9601197" cy="48645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A762F7-75C3-4893-973C-526E9EC9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90255"/>
            <a:ext cx="9601196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ailleurs, </a:t>
            </a:r>
          </a:p>
          <a:p>
            <a:pPr algn="just"/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dialectique patient-soignant </a:t>
            </a:r>
            <a:r>
              <a:rPr lang="fr-FR" dirty="0">
                <a:solidFill>
                  <a:schemeClr val="tx1"/>
                </a:solidFill>
              </a:rPr>
              <a:t>ne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peut pas reposer uniquement:</a:t>
            </a:r>
          </a:p>
          <a:p>
            <a:pPr algn="just">
              <a:buClr>
                <a:srgbClr val="002060"/>
              </a:buClr>
              <a:buSzPct val="142000"/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sur des textes législatifs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just">
              <a:buClr>
                <a:srgbClr val="002060"/>
              </a:buClr>
              <a:buSzPct val="142000"/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Elle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s'inscrit en fait dans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un long passé culturel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où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le système sanitaire actuel prend ses racines. </a:t>
            </a:r>
          </a:p>
          <a:p>
            <a:pPr algn="just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en trouve sans doute </a:t>
            </a:r>
            <a:r>
              <a:rPr lang="fr-FR" b="1" dirty="0">
                <a:solidFill>
                  <a:schemeClr val="tx1"/>
                </a:solidFill>
              </a:rPr>
              <a:t>l'origine dans </a:t>
            </a:r>
            <a:r>
              <a:rPr lang="fr-FR" b="1" dirty="0">
                <a:solidFill>
                  <a:schemeClr val="tx1"/>
                </a:solidFill>
                <a:highlight>
                  <a:srgbClr val="FFFF00"/>
                </a:highlight>
              </a:rPr>
              <a:t>la conception Islamique qui a imprégné le système soignant à son début. </a:t>
            </a:r>
          </a:p>
          <a:p>
            <a:pPr algn="just"/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 cette conception:</a:t>
            </a:r>
          </a:p>
          <a:p>
            <a:pPr algn="just">
              <a:buClr>
                <a:srgbClr val="066098"/>
              </a:buClr>
              <a:buSzPct val="113000"/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maladie est une épreuve voulue par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Dieu </a:t>
            </a:r>
            <a:r>
              <a:rPr lang="fr-FR" dirty="0">
                <a:solidFill>
                  <a:schemeClr val="tx1"/>
                </a:solidFill>
              </a:rPr>
              <a:t>pour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éprouver la foi de l'être humain,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just">
              <a:buClr>
                <a:srgbClr val="066098"/>
              </a:buClr>
              <a:buSzPct val="113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voire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châtiment pour des fautes passées. </a:t>
            </a:r>
          </a:p>
          <a:p>
            <a:pPr algn="just"/>
            <a:r>
              <a:rPr lang="fr-FR" dirty="0">
                <a:solidFill>
                  <a:schemeClr val="tx1"/>
                </a:solidFill>
              </a:rPr>
              <a:t>De ce fait,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l'acceptation de la souffrance était légitime </a:t>
            </a:r>
            <a:r>
              <a:rPr lang="fr-FR" dirty="0">
                <a:solidFill>
                  <a:schemeClr val="tx1"/>
                </a:solidFill>
              </a:rPr>
              <a:t>et constituait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une attitude de sublimation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voire d'offrande. </a:t>
            </a:r>
          </a:p>
          <a:p>
            <a:pPr algn="just"/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 une telle conception,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le malade soit un être égaré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dirty="0">
                <a:solidFill>
                  <a:schemeClr val="tx1"/>
                </a:solidFill>
              </a:rPr>
              <a:t>non </a:t>
            </a:r>
            <a:r>
              <a:rPr lang="fr-FR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seulement en raison de sa souffrance physique mais aussi en raison de </a:t>
            </a:r>
            <a:r>
              <a:rPr lang="fr-FR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sa pathologie de l'âme.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41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9F860-2A0F-4B88-9F45-2B180813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03323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D520E-99B0-45E1-9ACD-AE5AE3909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01091"/>
            <a:ext cx="9601196" cy="4765964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D'un autre côté:</a:t>
            </a: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autre conception imprégné le droit actuel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des patients qui est constitué par le paternalisme médical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Cette </a:t>
            </a:r>
            <a:r>
              <a:rPr lang="fr-FR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 est fondée sur:</a:t>
            </a:r>
          </a:p>
          <a:p>
            <a:pPr>
              <a:buClr>
                <a:srgbClr val="7030A0"/>
              </a:buClr>
              <a:buSzPct val="129000"/>
              <a:buFont typeface="Wingdings" panose="05000000000000000000" pitchFamily="2" charset="2"/>
              <a:buChar char="q"/>
            </a:pPr>
            <a:r>
              <a:rPr lang="fr-FR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principe que le médecin travaille dans l'intérêt du patient</a:t>
            </a:r>
            <a:r>
              <a:rPr lang="fr-FR" dirty="0"/>
              <a:t>. </a:t>
            </a:r>
          </a:p>
          <a:p>
            <a:pPr>
              <a:buClr>
                <a:srgbClr val="7030A0"/>
              </a:buClr>
              <a:buSzPct val="129000"/>
              <a:buFont typeface="Wingdings" panose="05000000000000000000" pitchFamily="2" charset="2"/>
              <a:buChar char="q"/>
            </a:pPr>
            <a:r>
              <a:rPr lang="fr-FR" dirty="0"/>
              <a:t>Ce dernier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n'a que la liberté de choisir son praticien et à ensuite le devoir de se conformer à ses prescriptions.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y a, dans cette situation,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présomption d'une sorte d'incapacité du patient </a:t>
            </a:r>
            <a:r>
              <a:rPr lang="fr-F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liée à</a:t>
            </a:r>
            <a:r>
              <a:rPr lang="fr-FR" dirty="0"/>
              <a:t>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 souffrance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à son </a:t>
            </a:r>
            <a:r>
              <a:rPr lang="fr-FR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angoisse, à son incompétence, à l'obscurcissement de son intelligence par la maladie</a:t>
            </a:r>
            <a:r>
              <a:rPr lang="fr-FR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contrepartie,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médecin, à qui est donné un grand pouvoir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doit se conformer aux exigences du patient.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  <a:highlight>
                  <a:srgbClr val="FFFF00"/>
                </a:highlight>
              </a:rPr>
              <a:t>En réalité:</a:t>
            </a:r>
          </a:p>
          <a:p>
            <a:r>
              <a:rPr lang="fr-FR" b="1" dirty="0">
                <a:solidFill>
                  <a:schemeClr val="tx1"/>
                </a:solidFill>
              </a:rPr>
              <a:t>Le principe paternaliste, qui découle </a:t>
            </a:r>
            <a:r>
              <a:rPr lang="fr-FR" b="1" dirty="0">
                <a:solidFill>
                  <a:schemeClr val="tx1"/>
                </a:solidFill>
                <a:highlight>
                  <a:srgbClr val="FFFF00"/>
                </a:highlight>
              </a:rPr>
              <a:t>de la philosophie générale du système de santé dans les pays latins,</a:t>
            </a:r>
            <a:r>
              <a:rPr lang="fr-FR" b="1" dirty="0">
                <a:solidFill>
                  <a:schemeClr val="tx1"/>
                </a:solidFill>
              </a:rPr>
              <a:t> s'oppose à un autre système : </a:t>
            </a:r>
            <a:r>
              <a:rPr lang="fr-FR" b="1" dirty="0">
                <a:solidFill>
                  <a:schemeClr val="tx1"/>
                </a:solidFill>
                <a:highlight>
                  <a:srgbClr val="00FFFF"/>
                </a:highlight>
              </a:rPr>
              <a:t>le système de principe d'autonomie</a:t>
            </a:r>
            <a:r>
              <a:rPr lang="fr-FR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42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CE902-139A-47B2-934C-4B9A6B76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31032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E371C-C1AD-44A5-8FC0-6A865C31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17964"/>
            <a:ext cx="9601196" cy="4876799"/>
          </a:xfrm>
        </p:spPr>
        <p:txBody>
          <a:bodyPr>
            <a:normAutofit fontScale="70000" lnSpcReduction="20000"/>
          </a:bodyPr>
          <a:lstStyle/>
          <a:p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 principe d'autonomie suppose que:</a:t>
            </a:r>
          </a:p>
          <a:p>
            <a:pPr>
              <a:buClr>
                <a:schemeClr val="accent5">
                  <a:lumMod val="75000"/>
                </a:schemeClr>
              </a:buClr>
              <a:buSzPct val="155000"/>
              <a:buFont typeface="Times New Roman" panose="02020603050405020304" pitchFamily="18" charset="0"/>
              <a:buChar char="Ω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 patient reste totalement autonome et peut donc, une fois informé, décider seul de ses soins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 fait donc  face </a:t>
            </a:r>
            <a:r>
              <a:rPr lang="fr-FR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 souffrance, de l'angoisse, de l'incertitude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peut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naître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sous l'effet de la maladie. </a:t>
            </a:r>
          </a:p>
          <a:p>
            <a:r>
              <a:rPr lang="fr-FR" sz="2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 a cependant :</a:t>
            </a:r>
          </a:p>
          <a:p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 mérite de mettre en place 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une relation symétrique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patients et soignants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 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responsabiliser le patient 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dans le 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combat </a:t>
            </a:r>
            <a:r>
              <a:rPr lang="fr-FR" sz="2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mené contre la maladie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lui permettre de </a:t>
            </a:r>
            <a:r>
              <a:rPr lang="fr-F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prendre les décisions qui sont pour lui importantes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sa vie affective comme matérielle. </a:t>
            </a:r>
          </a:p>
          <a:p>
            <a:r>
              <a:rPr lang="fr-FR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pourrait résumer le principe d'autonomie de façon caricaturale en disant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fr-FR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 soignant donne à la personne malade les soins qu'il s'administrerait lui-même s'il avait la même maladie.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question fondamentale</a:t>
            </a:r>
            <a:r>
              <a:rPr lang="fr-FR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dans cette philosophie des soins, </a:t>
            </a:r>
            <a:r>
              <a:rPr lang="fr-FR" sz="2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 de savoir quels sont les êtres autonomes</a:t>
            </a:r>
            <a:r>
              <a:rPr lang="fr-FR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 effet si l'on met en évidence qu'un sujet </a:t>
            </a:r>
            <a:r>
              <a:rPr lang="fr-FR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n'est pas autonome</a:t>
            </a:r>
            <a:r>
              <a:rPr lang="fr-FR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il ne peut pas </a:t>
            </a:r>
            <a:r>
              <a:rPr lang="fr-FR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décider par lui-même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97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CC18F-486C-471B-A40C-A1E4E6B1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S'opposent alors deux conceptions:</a:t>
            </a:r>
            <a:b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902C7-939D-46A7-8EBC-E0FC49AE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43891"/>
            <a:ext cx="9601196" cy="5209309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Dans une conception américaine:</a:t>
            </a:r>
          </a:p>
          <a:p>
            <a:pPr>
              <a:buClr>
                <a:srgbClr val="002060"/>
              </a:buClr>
              <a:buSzPct val="109000"/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sujet autonome est envisagé d'une manière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absolutiste</a:t>
            </a:r>
            <a:r>
              <a:rPr lang="fr-FR" dirty="0">
                <a:highlight>
                  <a:srgbClr val="FFFF00"/>
                </a:highlight>
              </a:rPr>
              <a:t>. </a:t>
            </a:r>
          </a:p>
          <a:p>
            <a:pPr>
              <a:buClr>
                <a:srgbClr val="002060"/>
              </a:buClr>
              <a:buSzPct val="109000"/>
              <a:buFont typeface="Wingdings" panose="05000000000000000000" pitchFamily="2" charset="2"/>
              <a:buChar char="v"/>
            </a:pPr>
            <a:r>
              <a:rPr lang="fr-FR" dirty="0"/>
              <a:t>Ce qui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 c'est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qu'il soit capable de décider pour lui-même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>
              <a:buClr>
                <a:srgbClr val="002060"/>
              </a:buClr>
              <a:buSzPct val="109000"/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 importe que la solution qu'il envisage soit applicable ou non à d'autres</a:t>
            </a:r>
            <a:r>
              <a:rPr lang="fr-FR" dirty="0"/>
              <a:t>. </a:t>
            </a:r>
          </a:p>
          <a:p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En revanche, dans une conception européenne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défendue essentiellement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par Kant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l'être autonome doit vouloir une chose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 est universalisable, c'est-à-dire qui peut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s'appliquer à d'autres.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le sujet qui veut mourir n'est pas autonome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car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si l'on applique sa volonté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manière universelle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elle conduirait à mettre fin à l'ensemble de l'humanité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Réflexion: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à un patient, notamment en psychiatrie, la question est souvent de savoir s'il est ou non autonome pour décider de ses soins</a:t>
            </a:r>
          </a:p>
        </p:txBody>
      </p:sp>
    </p:spTree>
    <p:extLst>
      <p:ext uri="{BB962C8B-B14F-4D97-AF65-F5344CB8AC3E}">
        <p14:creationId xmlns:p14="http://schemas.microsoft.com/office/powerpoint/2010/main" val="258897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47DE0-97DB-4451-A9F8-06FDD460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3455"/>
            <a:ext cx="9601196" cy="803563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 réflexion juridique et éthique au sujet de l'activité médicale prend une importance croissante à l'heure actuelle.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D5C37-E16F-46AB-801B-28F91009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76401"/>
            <a:ext cx="9601196" cy="4364182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0070C0"/>
              </a:buClr>
              <a:buSzPct val="144000"/>
              <a:buFont typeface="Wingdings" panose="05000000000000000000" pitchFamily="2" charset="2"/>
              <a:buChar char="Ü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s'interroge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seulement sur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les contours exacts de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la relation de soins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classiques dans un contexte où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la responsabilité du praticien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est de plus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fréquemment mise en cause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</a:p>
          <a:p>
            <a:pPr algn="just">
              <a:buClr>
                <a:srgbClr val="0070C0"/>
              </a:buClr>
              <a:buSzPct val="144000"/>
              <a:buFont typeface="Wingdings" panose="05000000000000000000" pitchFamily="2" charset="2"/>
              <a:buChar char="Ü"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souhaite également </a:t>
            </a:r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encadrer de manière efficace et pondérée les nouvelles interventions scientifiques 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sur le corps humain, notamment au </a:t>
            </a:r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stade expérimental</a:t>
            </a: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. </a:t>
            </a:r>
          </a:p>
          <a:p>
            <a:pPr algn="just">
              <a:buClr>
                <a:srgbClr val="0070C0"/>
              </a:buClr>
              <a:buSzPct val="144000"/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Cette double réflexion suppose:</a:t>
            </a:r>
          </a:p>
          <a:p>
            <a:pPr algn="just">
              <a:buClr>
                <a:srgbClr val="00B050"/>
              </a:buClr>
              <a:buSzPct val="144000"/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une connaissance </a:t>
            </a:r>
            <a:r>
              <a:rPr lang="fr-FR" dirty="0"/>
              <a:t>aussi précise que possible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règles qui gouvernent l'appréhension juridique de la relation médecin et patient.</a:t>
            </a:r>
          </a:p>
          <a:p>
            <a:pPr algn="just"/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cet égard ??</a:t>
            </a:r>
          </a:p>
          <a:p>
            <a:pPr algn="just"/>
            <a:r>
              <a:rPr lang="fr-FR" dirty="0"/>
              <a:t>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 un milieu médical où les progrès sont considérables et où tout converge vers le professionnel de santé, existe-t-il, dans notre pays un droit des patients ? </a:t>
            </a:r>
          </a:p>
          <a:p>
            <a:pPr marL="0" indent="0" algn="just">
              <a:buNone/>
            </a:pP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peut-on parler au Maroc,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d'une démocratie sanitaire 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ayant pour objet la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reconnaissance et la précision des droits des personnes malades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1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F94BD-E7C5-4EF9-9584-D45DC94B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1055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4C1D43-C18C-4B42-AD9A-947AA07F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10145"/>
            <a:ext cx="9601196" cy="5347855"/>
          </a:xfrm>
        </p:spPr>
        <p:txBody>
          <a:bodyPr>
            <a:normAutofit/>
          </a:bodyPr>
          <a:lstStyle/>
          <a:p>
            <a:pPr algn="just"/>
            <a:r>
              <a:rPr lang="fr-FR" dirty="0">
                <a:solidFill>
                  <a:schemeClr val="tx1"/>
                </a:solidFill>
              </a:rPr>
              <a:t>Longtemps,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santé et le droit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sont ignorés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fr-FR" dirty="0">
                <a:solidFill>
                  <a:schemeClr val="tx1"/>
                </a:solidFill>
              </a:rPr>
              <a:t>-Étrangers l'un à l'autre, </a:t>
            </a:r>
          </a:p>
          <a:p>
            <a:pPr algn="just"/>
            <a:r>
              <a:rPr lang="fr-FR" u="sng" dirty="0">
                <a:solidFill>
                  <a:schemeClr val="tx1"/>
                </a:solidFill>
                <a:highlight>
                  <a:srgbClr val="FFFF00"/>
                </a:highlight>
              </a:rPr>
              <a:t>chaque domaine demeurant intimement cloisonné. </a:t>
            </a:r>
          </a:p>
          <a:p>
            <a:pPr algn="just"/>
            <a:r>
              <a:rPr lang="fr-FR" dirty="0">
                <a:solidFill>
                  <a:schemeClr val="tx1"/>
                </a:solidFill>
              </a:rPr>
              <a:t>Aujourd'hui, 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leurs relations sont plus étroites au rythme des plaintes et des procès.</a:t>
            </a:r>
          </a:p>
          <a:p>
            <a:pPr algn="just"/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Le patient </a:t>
            </a:r>
            <a:r>
              <a:rPr lang="fr-FR" b="1" dirty="0">
                <a:solidFill>
                  <a:schemeClr val="tx1"/>
                </a:solidFill>
              </a:rPr>
              <a:t>acteur principal dans ce rapprochement, peut éprouver </a:t>
            </a:r>
            <a:r>
              <a:rPr lang="fr-FR" b="1" dirty="0">
                <a:solidFill>
                  <a:srgbClr val="FF0000"/>
                </a:solidFill>
              </a:rPr>
              <a:t>un sentiment d'isolement et </a:t>
            </a:r>
            <a:r>
              <a:rPr lang="fr-FR" b="1" dirty="0">
                <a:solidFill>
                  <a:schemeClr val="tx1"/>
                </a:solidFill>
                <a:highlight>
                  <a:srgbClr val="FFFF00"/>
                </a:highlight>
              </a:rPr>
              <a:t>d'incompréhension du fait de sa maladie</a:t>
            </a:r>
            <a:r>
              <a:rPr lang="fr-FR" dirty="0">
                <a:solidFill>
                  <a:srgbClr val="FF0000"/>
                </a:solidFill>
              </a:rPr>
              <a:t>.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just">
              <a:buClr>
                <a:srgbClr val="00B0F0"/>
              </a:buClr>
              <a:buSzPct val="93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Son besoin de </a:t>
            </a:r>
            <a:r>
              <a:rPr lang="fr-FR" b="1" dirty="0">
                <a:solidFill>
                  <a:srgbClr val="FF0000"/>
                </a:solidFill>
              </a:rPr>
              <a:t>comprendre, de savoir et de s'exprimer sur les soins qu'il reçoit</a:t>
            </a:r>
            <a:r>
              <a:rPr lang="fr-FR" dirty="0">
                <a:solidFill>
                  <a:schemeClr val="tx1"/>
                </a:solidFill>
              </a:rPr>
              <a:t>, </a:t>
            </a:r>
          </a:p>
          <a:p>
            <a:pPr algn="just">
              <a:buClr>
                <a:srgbClr val="00B0F0"/>
              </a:buClr>
              <a:buSzPct val="93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son souci </a:t>
            </a:r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confidentialité sur ses affections sont des sentiments </a:t>
            </a:r>
            <a:r>
              <a:rPr lang="fr-FR" dirty="0">
                <a:solidFill>
                  <a:schemeClr val="tx1"/>
                </a:solidFill>
              </a:rPr>
              <a:t>que les professionnels de santé, quelle que soit leur qualité, ne doivent jamais perdre de vue.</a:t>
            </a:r>
          </a:p>
          <a:p>
            <a:pPr algn="just">
              <a:buClr>
                <a:srgbClr val="00B0F0"/>
              </a:buClr>
              <a:buSzPct val="93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Tout autant que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qualité des soins, la qualité des relations qui s'instaurent </a:t>
            </a:r>
            <a:r>
              <a:rPr lang="fr-FR" dirty="0">
                <a:solidFill>
                  <a:schemeClr val="tx1"/>
                </a:solidFill>
              </a:rPr>
              <a:t>entre le patient et ceux qui les soignent 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est primordiale</a:t>
            </a:r>
            <a:r>
              <a:rPr lang="fr-FR" b="1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94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57BAE-609E-4601-9D3A-E564850B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EE3C20-6E20-4C53-8C23-802562E31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4433456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Dans ce contexte, </a:t>
            </a:r>
            <a:r>
              <a:rPr lang="fr-F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relation médecin-patient-société </a:t>
            </a:r>
            <a:r>
              <a:rPr lang="fr-FR" dirty="0"/>
              <a:t>a,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ces derniers temps, connu des changements importants. </a:t>
            </a:r>
          </a:p>
          <a:p>
            <a:pPr algn="just">
              <a:buClr>
                <a:srgbClr val="7030A0"/>
              </a:buClr>
              <a:buSzPct val="97000"/>
              <a:buFont typeface="Wingdings" panose="05000000000000000000" pitchFamily="2" charset="2"/>
              <a:buChar char="v"/>
            </a:pPr>
            <a:r>
              <a:rPr lang="fr-FR" dirty="0"/>
              <a:t>Si le médecin </a:t>
            </a:r>
            <a:r>
              <a:rPr lang="fr-FR" dirty="0">
                <a:solidFill>
                  <a:srgbClr val="FF0000"/>
                </a:solidFill>
              </a:rPr>
              <a:t>doit continuer à agir selon </a:t>
            </a:r>
            <a:r>
              <a:rPr lang="fr-FR" dirty="0">
                <a:solidFill>
                  <a:srgbClr val="0070C0"/>
                </a:solidFill>
              </a:rPr>
              <a:t>sa conscience </a:t>
            </a:r>
            <a:r>
              <a:rPr lang="fr-FR" dirty="0"/>
              <a:t>et </a:t>
            </a:r>
            <a:r>
              <a:rPr lang="fr-FR" dirty="0">
                <a:solidFill>
                  <a:srgbClr val="FF0000"/>
                </a:solidFill>
              </a:rPr>
              <a:t>dans </a:t>
            </a:r>
            <a:r>
              <a:rPr lang="fr-FR" dirty="0">
                <a:solidFill>
                  <a:srgbClr val="0070C0"/>
                </a:solidFill>
              </a:rPr>
              <a:t>le meilleur intérêt du patient, </a:t>
            </a:r>
          </a:p>
          <a:p>
            <a:pPr algn="just">
              <a:buClr>
                <a:srgbClr val="7030A0"/>
              </a:buClr>
              <a:buSzPct val="97000"/>
              <a:buFont typeface="Wingdings" panose="05000000000000000000" pitchFamily="2" charset="2"/>
              <a:buChar char="v"/>
            </a:pPr>
            <a:r>
              <a:rPr lang="fr-FR" dirty="0"/>
              <a:t>il devra également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faire son possible pour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garantir autonomie et justice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 ce dernier</a:t>
            </a:r>
            <a:r>
              <a:rPr lang="fr-FR" dirty="0"/>
              <a:t>, car:</a:t>
            </a:r>
          </a:p>
          <a:p>
            <a:pPr algn="just"/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santé, élargie à une triple dimension</a:t>
            </a:r>
            <a:r>
              <a:rPr lang="fr-FR" dirty="0"/>
              <a:t>, </a:t>
            </a:r>
            <a:r>
              <a:rPr lang="fr-FR" b="1" dirty="0">
                <a:solidFill>
                  <a:srgbClr val="00B050"/>
                </a:solidFill>
              </a:rPr>
              <a:t>biologique, psychique et sociale</a:t>
            </a:r>
            <a:r>
              <a:rPr lang="fr-FR" dirty="0"/>
              <a:t>, reçoit une définition positive.</a:t>
            </a:r>
          </a:p>
          <a:p>
            <a:pPr algn="just"/>
            <a:r>
              <a:rPr lang="fr-FR" dirty="0"/>
              <a:t> La </a:t>
            </a:r>
            <a:r>
              <a:rPr lang="fr-FR" dirty="0">
                <a:solidFill>
                  <a:srgbClr val="C00000"/>
                </a:solidFill>
              </a:rPr>
              <a:t>santé </a:t>
            </a:r>
            <a:r>
              <a:rPr lang="fr-FR" dirty="0">
                <a:solidFill>
                  <a:srgbClr val="C00000"/>
                </a:solidFill>
                <a:highlight>
                  <a:srgbClr val="FFFF00"/>
                </a:highlight>
              </a:rPr>
              <a:t>n'est plus seulement l'absence de maladie</a:t>
            </a:r>
            <a:r>
              <a:rPr lang="fr-FR" dirty="0"/>
              <a:t>, elle désigne </a:t>
            </a:r>
            <a:r>
              <a:rPr lang="fr-FR" b="1" dirty="0">
                <a:solidFill>
                  <a:srgbClr val="C00000"/>
                </a:solidFill>
              </a:rPr>
              <a:t>un état de bien être complet, </a:t>
            </a:r>
            <a:r>
              <a:rPr lang="fr-FR" b="1" dirty="0">
                <a:solidFill>
                  <a:srgbClr val="C00000"/>
                </a:solidFill>
                <a:highlight>
                  <a:srgbClr val="FFFF00"/>
                </a:highlight>
              </a:rPr>
              <a:t>physique, psychique et social</a:t>
            </a:r>
            <a:r>
              <a:rPr lang="fr-FR" b="1" dirty="0">
                <a:solidFill>
                  <a:srgbClr val="C00000"/>
                </a:solidFill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4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D5B21-555B-412D-AC33-CCC891F0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5222F8-61DD-4064-8BCA-12BBBEA5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730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/>
              <a:t> si le législateur a été conduit à </a:t>
            </a:r>
            <a:r>
              <a:rPr lang="fr-FR" b="1" u="sng" dirty="0">
                <a:highlight>
                  <a:srgbClr val="FFFF00"/>
                </a:highlight>
              </a:rPr>
              <a:t>affirmer des droits aux citoyens comme c'est le cas dans la relation du travail,</a:t>
            </a:r>
            <a:r>
              <a:rPr lang="fr-FR" dirty="0">
                <a:highlight>
                  <a:srgbClr val="FFFF00"/>
                </a:highlight>
              </a:rPr>
              <a:t> </a:t>
            </a:r>
          </a:p>
          <a:p>
            <a:pPr algn="just">
              <a:buClr>
                <a:srgbClr val="00B0F0"/>
              </a:buClr>
              <a:buSzPct val="97000"/>
              <a:buFont typeface="Wingdings 3" panose="05040102010807070707" pitchFamily="18" charset="2"/>
              <a:buChar char="c"/>
            </a:pPr>
            <a:r>
              <a:rPr lang="fr-FR" dirty="0"/>
              <a:t>il doit </a:t>
            </a:r>
            <a:r>
              <a:rPr lang="fr-F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également </a:t>
            </a:r>
            <a:r>
              <a:rPr lang="fr-F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affirmer et reconnaître des droits aux patients</a:t>
            </a:r>
            <a:r>
              <a:rPr lang="fr-FR" dirty="0"/>
              <a:t>, notamment: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97000"/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droit </a:t>
            </a:r>
            <a:r>
              <a:rPr lang="fr-FR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à l'information corollaire du principe du consentement aux soins</a:t>
            </a:r>
            <a:r>
              <a:rPr lang="fr-FR" dirty="0">
                <a:highlight>
                  <a:srgbClr val="FFFF00"/>
                </a:highlight>
              </a:rPr>
              <a:t>, 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97000"/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00B050"/>
                </a:solidFill>
              </a:rPr>
              <a:t>Le droit à la confidentialité </a:t>
            </a:r>
            <a:r>
              <a:rPr lang="fr-FR" dirty="0"/>
              <a:t>et au </a:t>
            </a:r>
            <a:r>
              <a:rPr lang="fr-F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respect de la vie privée</a:t>
            </a:r>
            <a:r>
              <a:rPr lang="fr-FR" dirty="0"/>
              <a:t>, </a:t>
            </a:r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droit aux soins sans discrimination..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Conséquence:</a:t>
            </a:r>
          </a:p>
          <a:p>
            <a:pPr marL="0" indent="0" algn="just">
              <a:buNone/>
            </a:pPr>
            <a:r>
              <a:rPr lang="fr-FR" dirty="0"/>
              <a:t>Parler de droit des patients, </a:t>
            </a:r>
            <a:r>
              <a:rPr lang="fr-F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c'est parler de droits de l'homme</a:t>
            </a:r>
            <a:r>
              <a:rPr lang="fr-FR" b="1" i="1" u="sng" dirty="0"/>
              <a:t>.</a:t>
            </a:r>
          </a:p>
          <a:p>
            <a:pPr algn="just"/>
            <a:r>
              <a:rPr lang="fr-F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liberté de mouvement </a:t>
            </a:r>
            <a:r>
              <a:rPr lang="fr-FR" dirty="0"/>
              <a:t>et </a:t>
            </a:r>
            <a:r>
              <a:rPr lang="fr-FR" b="1" dirty="0">
                <a:solidFill>
                  <a:srgbClr val="00B050"/>
                </a:solidFill>
              </a:rPr>
              <a:t>le respect de l'autonomie de la volonté</a:t>
            </a:r>
            <a:r>
              <a:rPr lang="fr-FR" dirty="0"/>
              <a:t>, garantis par la </a:t>
            </a:r>
            <a:r>
              <a:rPr lang="fr-F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déclaration universelle des droits de l'homme</a:t>
            </a:r>
            <a:r>
              <a:rPr lang="fr-FR" dirty="0"/>
              <a:t>, ont pour vocation de:</a:t>
            </a:r>
          </a:p>
          <a:p>
            <a:pPr algn="just">
              <a:buClr>
                <a:srgbClr val="00B0F0"/>
              </a:buClr>
              <a:buSzPct val="97000"/>
              <a:buFont typeface="Trebuchet MS" panose="020B0603020202020204" pitchFamily="34" charset="0"/>
              <a:buChar char="∆"/>
            </a:pPr>
            <a:r>
              <a:rPr lang="fr-FR" dirty="0"/>
              <a:t>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défendre une personne que son état de santé peut parfois le réduire à la qualité de patient.</a:t>
            </a:r>
          </a:p>
        </p:txBody>
      </p:sp>
    </p:spTree>
    <p:extLst>
      <p:ext uri="{BB962C8B-B14F-4D97-AF65-F5344CB8AC3E}">
        <p14:creationId xmlns:p14="http://schemas.microsoft.com/office/powerpoint/2010/main" val="151560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447CD-3759-4C62-971D-1286B8BA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15BEC-E6A4-4362-A6B8-909807EE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 les pays en développement, comme le Maroc:</a:t>
            </a:r>
          </a:p>
          <a:p>
            <a:pPr algn="just">
              <a:buClr>
                <a:srgbClr val="066098"/>
              </a:buClr>
              <a:buFont typeface="Wingdings" panose="05000000000000000000" pitchFamily="2" charset="2"/>
              <a:buChar char="v"/>
            </a:pPr>
            <a:r>
              <a:rPr lang="fr-FR" dirty="0"/>
              <a:t>les </a:t>
            </a:r>
            <a:r>
              <a:rPr lang="fr-FR" dirty="0">
                <a:solidFill>
                  <a:srgbClr val="FF0000"/>
                </a:solidFill>
              </a:rPr>
              <a:t>droits du patient sont lacunaires</a:t>
            </a:r>
            <a:r>
              <a:rPr lang="fr-FR" dirty="0"/>
              <a:t>. </a:t>
            </a:r>
          </a:p>
          <a:p>
            <a:pPr algn="just">
              <a:buClr>
                <a:srgbClr val="066098"/>
              </a:buClr>
              <a:buFont typeface="Wingdings" panose="05000000000000000000" pitchFamily="2" charset="2"/>
              <a:buChar char="v"/>
            </a:pPr>
            <a:r>
              <a:rPr lang="fr-FR" dirty="0"/>
              <a:t>On remarque des 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manquements dans l'édification et la gestion du système de santé </a:t>
            </a:r>
            <a:r>
              <a:rPr lang="fr-FR" dirty="0">
                <a:highlight>
                  <a:srgbClr val="FFFF00"/>
                </a:highlight>
              </a:rPr>
              <a:t>qui est </a:t>
            </a:r>
            <a:r>
              <a:rPr lang="fr-F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mal construit</a:t>
            </a:r>
            <a:r>
              <a:rPr lang="fr-FR" dirty="0">
                <a:highlight>
                  <a:srgbClr val="FFFF00"/>
                </a:highlight>
              </a:rPr>
              <a:t>,</a:t>
            </a:r>
            <a:r>
              <a:rPr lang="fr-FR" dirty="0"/>
              <a:t> </a:t>
            </a:r>
          </a:p>
          <a:p>
            <a:pPr algn="just">
              <a:buClr>
                <a:srgbClr val="066098"/>
              </a:buClr>
              <a:buFont typeface="Wingdings" panose="05000000000000000000" pitchFamily="2" charset="2"/>
              <a:buChar char="v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curriculum de formation des soignants est désuet</a:t>
            </a:r>
            <a:r>
              <a:rPr lang="fr-FR" dirty="0"/>
              <a:t>, </a:t>
            </a:r>
          </a:p>
          <a:p>
            <a:pPr algn="just">
              <a:buClr>
                <a:srgbClr val="066098"/>
              </a:buClr>
              <a:buFont typeface="Wingdings" panose="05000000000000000000" pitchFamily="2" charset="2"/>
              <a:buChar char="v"/>
            </a:pPr>
            <a:r>
              <a:rPr lang="fr-F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formation initiale est lacunaire et la formation continue inaccessible.</a:t>
            </a:r>
          </a:p>
          <a:p>
            <a:pPr algn="just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Selon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la stratégie européenne pour la promotion des droits des patients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dans le traitement des droits de ces derniers </a:t>
            </a:r>
          </a:p>
          <a:p>
            <a:pPr algn="just"/>
            <a:r>
              <a:rPr lang="fr-FR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distinction doit être faite entre les droits sociaux et les droits individuels.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00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A3B8D-8207-4FF8-B885-94158121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77091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BDD83C-EF56-4943-9B8F-1EB75AD6A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02327"/>
            <a:ext cx="9601196" cy="5375564"/>
          </a:xfrm>
        </p:spPr>
        <p:txBody>
          <a:bodyPr>
            <a:normAutofit/>
          </a:bodyPr>
          <a:lstStyle/>
          <a:p>
            <a:pPr algn="just"/>
            <a:r>
              <a:rPr lang="fr-FR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droits sociaux sont liés à: </a:t>
            </a:r>
          </a:p>
          <a:p>
            <a:pPr algn="just"/>
            <a:r>
              <a:rPr lang="fr-FR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l'accès pour tous aux soins et à l'élimination des barrières discriminatoires quelles soient financières, géographiques, culturelles, religieuses, sociales et psychologiques.</a:t>
            </a:r>
            <a:r>
              <a:rPr lang="fr-FR" dirty="0"/>
              <a:t> </a:t>
            </a:r>
          </a:p>
          <a:p>
            <a:pPr algn="just"/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droits sociaux agissent au niveau collectif </a:t>
            </a:r>
            <a:r>
              <a:rPr lang="fr-FR" dirty="0"/>
              <a:t>et sont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relatifs au niveau de développement de la société,</a:t>
            </a:r>
            <a:r>
              <a:rPr lang="fr-FR" dirty="0">
                <a:solidFill>
                  <a:srgbClr val="0070C0"/>
                </a:solidFill>
              </a:rPr>
              <a:t> </a:t>
            </a:r>
          </a:p>
          <a:p>
            <a:pPr algn="just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 une certaine mesure ils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sont aussi un sujet du jugement politique au regard des priorités pour le développement de la société</a:t>
            </a:r>
            <a:r>
              <a:rPr lang="fr-FR" dirty="0"/>
              <a:t>.</a:t>
            </a:r>
          </a:p>
          <a:p>
            <a:pPr algn="just"/>
            <a:r>
              <a:rPr lang="fr-FR" dirty="0"/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droits individuels couvrent:</a:t>
            </a:r>
          </a:p>
          <a:p>
            <a:pPr algn="just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concepts tels que l'intégrité de la personne et la vie privée.</a:t>
            </a:r>
            <a:r>
              <a:rPr lang="fr-FR" dirty="0"/>
              <a:t> </a:t>
            </a:r>
          </a:p>
          <a:p>
            <a:pPr algn="just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Au Maroc:</a:t>
            </a:r>
          </a:p>
          <a:p>
            <a:pPr algn="just"/>
            <a:r>
              <a:rPr lang="fr-FR" dirty="0"/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ne trouve </a:t>
            </a:r>
            <a:r>
              <a:rPr lang="fr-FR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 de texte précisant les droits et devoirs des patients</a:t>
            </a:r>
            <a:r>
              <a:rPr lang="fr-FR" dirty="0"/>
              <a:t>. </a:t>
            </a:r>
          </a:p>
          <a:p>
            <a:pPr algn="just"/>
            <a:r>
              <a:rPr lang="fr-FR" dirty="0"/>
              <a:t>Or, les </a:t>
            </a:r>
            <a:r>
              <a:rPr lang="fr-FR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juges sont de plus en plus souvent confrontés aux relations entre les médecins et leurs patients. </a:t>
            </a:r>
          </a:p>
        </p:txBody>
      </p:sp>
    </p:spTree>
    <p:extLst>
      <p:ext uri="{BB962C8B-B14F-4D97-AF65-F5344CB8AC3E}">
        <p14:creationId xmlns:p14="http://schemas.microsoft.com/office/powerpoint/2010/main" val="171302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DF450-E9E8-4F81-AF0F-0186E79E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32509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82730-E4DC-459B-B819-37DC79FB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5056908"/>
          </a:xfrm>
        </p:spPr>
        <p:txBody>
          <a:bodyPr/>
          <a:lstStyle/>
          <a:p>
            <a:r>
              <a:rPr lang="fr-FR" b="1" u="sng" dirty="0">
                <a:solidFill>
                  <a:schemeClr val="tx1"/>
                </a:solidFill>
              </a:rPr>
              <a:t>Conséquences:</a:t>
            </a:r>
          </a:p>
          <a:p>
            <a:endParaRPr lang="fr-FR" b="1" u="sng" dirty="0">
              <a:solidFill>
                <a:schemeClr val="tx1"/>
              </a:solidFill>
            </a:endParaRPr>
          </a:p>
          <a:p>
            <a:pPr>
              <a:buClr>
                <a:schemeClr val="accent5"/>
              </a:buClr>
              <a:buSzPct val="138000"/>
              <a:buFont typeface="Wingdings" panose="05000000000000000000" pitchFamily="2" charset="2"/>
              <a:buChar char="Ü"/>
            </a:pPr>
            <a:r>
              <a:rPr lang="fr-FR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l'évolution des </a:t>
            </a:r>
            <a:r>
              <a:rPr lang="fr-F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 médicales suscite </a:t>
            </a:r>
            <a:r>
              <a:rPr lang="fr-FR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nouvelle attente chez ceux qui espèrent pouvoir </a:t>
            </a:r>
            <a:r>
              <a:rPr lang="fr-F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bénéficier et font naître d'épineuses </a:t>
            </a:r>
            <a:r>
              <a:rPr lang="fr-FR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</a:t>
            </a:r>
            <a:r>
              <a:rPr lang="fr-F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juridiques </a:t>
            </a:r>
            <a:r>
              <a:rPr lang="fr-F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aussi </a:t>
            </a:r>
            <a:r>
              <a:rPr lang="fr-F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éthiques</a:t>
            </a:r>
            <a:r>
              <a:rPr lang="fr-FR" dirty="0">
                <a:highlight>
                  <a:srgbClr val="FFFF00"/>
                </a:highlight>
              </a:rPr>
              <a:t>. </a:t>
            </a:r>
          </a:p>
          <a:p>
            <a:pPr>
              <a:buClr>
                <a:schemeClr val="accent5"/>
              </a:buClr>
              <a:buSzPct val="138000"/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juridisation croissante de notre société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dirty="0"/>
              <a:t>font que:</a:t>
            </a:r>
          </a:p>
          <a:p>
            <a:r>
              <a:rPr lang="fr-FR" dirty="0"/>
              <a:t>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droit est de plus en plus fréquemment appelé à régir et si possible </a:t>
            </a:r>
            <a:r>
              <a:rPr lang="fr-FR" b="1" dirty="0"/>
              <a:t>à aider à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résoudre les incidences pouvant emmailler la relation médicale </a:t>
            </a:r>
            <a:r>
              <a:rPr lang="fr-F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380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776C4-2EC9-4C82-818E-76F42B11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40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4105B-0637-4E8C-A6D5-0410E1A1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094509"/>
            <a:ext cx="9601196" cy="576349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Toutefois, la définition du patient est, désormais, un peu complexe.</a:t>
            </a:r>
          </a:p>
          <a:p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Doit-on le considérer comme une personne malade 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définition du patient diffère de celle du malade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Elle a l'avantage de ne pas enfermer la personne qui est face au médecin dans une maladie qu'il n'a pas.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implique pourtant, une soumission tacite à celui dont il vient demander service.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patient est celui qui souffre et qui supporte. </a:t>
            </a:r>
          </a:p>
          <a:p>
            <a:r>
              <a:rPr lang="fr-F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dictionnaire Larousse le définit comme</a:t>
            </a:r>
            <a:r>
              <a:rPr lang="fr-FR" dirty="0"/>
              <a:t>: </a:t>
            </a:r>
            <a:r>
              <a:rPr lang="fr-FR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 une personne qui a ou manifeste de la </a:t>
            </a:r>
          </a:p>
          <a:p>
            <a:r>
              <a:rPr lang="fr-FR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patience, personne qui </a:t>
            </a:r>
            <a:r>
              <a:rPr lang="fr-FR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subit des soins médicaux, une opération chirurgicale</a:t>
            </a:r>
            <a:r>
              <a:rPr lang="fr-FR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etc.... »</a:t>
            </a:r>
          </a:p>
          <a:p>
            <a:pPr>
              <a:buClr>
                <a:srgbClr val="002060"/>
              </a:buClr>
              <a:buSzPct val="116000"/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L'existence de définitions </a:t>
            </a:r>
            <a:r>
              <a:rPr lang="fr-FR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contradictoires pour le patient </a:t>
            </a:r>
            <a:r>
              <a:rPr lang="fr-FR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présente une menace 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pour la découverte de son statut, </a:t>
            </a:r>
          </a:p>
          <a:p>
            <a:pPr>
              <a:buClr>
                <a:srgbClr val="002060"/>
              </a:buClr>
              <a:buSzPct val="116000"/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sans la possibilité de qualifier la catégorie de personnes visées par ledit statut, ce dernier s'avère inutile ou superflu.</a:t>
            </a:r>
          </a:p>
        </p:txBody>
      </p:sp>
    </p:spTree>
    <p:extLst>
      <p:ext uri="{BB962C8B-B14F-4D97-AF65-F5344CB8AC3E}">
        <p14:creationId xmlns:p14="http://schemas.microsoft.com/office/powerpoint/2010/main" val="249839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92C67-70BA-4B5B-A702-11A82817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78E6E-8A9D-4A95-B142-C695D2B8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Titre de comparaison:</a:t>
            </a:r>
          </a:p>
          <a:p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loi Belge relative à la protection du patient du 22 août 2002 offre la définition suivante :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«le patient est la personne physique à qui des soins de santé sont dispensés à sa demande ou non». 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r>
              <a:rPr lang="fr-F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 au Maroc, </a:t>
            </a:r>
          </a:p>
          <a:p>
            <a:r>
              <a:rPr lang="fr-FR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législateur n'a pas donné une définition relative au patient</a:t>
            </a:r>
            <a:r>
              <a:rPr lang="fr-F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fr-FR" dirty="0"/>
              <a:t>Dès lors, </a:t>
            </a:r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confusion </a:t>
            </a:r>
            <a:r>
              <a:rPr lang="fr-FR" dirty="0"/>
              <a:t>entre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«la personne malade</a:t>
            </a:r>
            <a:r>
              <a:rPr lang="fr-FR" dirty="0"/>
              <a:t>» l' «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usager du système de santé</a:t>
            </a:r>
            <a:r>
              <a:rPr lang="fr-FR" dirty="0">
                <a:solidFill>
                  <a:srgbClr val="C00000"/>
                </a:solidFill>
              </a:rPr>
              <a:t>» </a:t>
            </a:r>
            <a:r>
              <a:rPr lang="fr-FR" dirty="0"/>
              <a:t>ou encore </a:t>
            </a:r>
            <a:r>
              <a:rPr lang="fr-FR" dirty="0">
                <a:solidFill>
                  <a:srgbClr val="C00000"/>
                </a:solidFill>
              </a:rPr>
              <a:t>«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toute personne </a:t>
            </a:r>
            <a:r>
              <a:rPr lang="fr-FR" dirty="0"/>
              <a:t>» demeure 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361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1769</Words>
  <Application>Microsoft Office PowerPoint</Application>
  <PresentationFormat>Grand écran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Facette</vt:lpstr>
      <vt:lpstr>   Semestre 1  1er  année  Filière:  Santé  Année universitaire: 2017-2018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S'opposent alors deux conceptions: </vt:lpstr>
      <vt:lpstr>la réflexion juridique et éthique au sujet de l'activité médicale prend une importance croissante à l'heure actuelle.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Elhabib Idlahcen</dc:creator>
  <cp:lastModifiedBy>Elhabib Idlahcen</cp:lastModifiedBy>
  <cp:revision>2</cp:revision>
  <dcterms:created xsi:type="dcterms:W3CDTF">2017-10-26T09:30:09Z</dcterms:created>
  <dcterms:modified xsi:type="dcterms:W3CDTF">2017-10-26T12:37:29Z</dcterms:modified>
</cp:coreProperties>
</file>