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4" d="100"/>
          <a:sy n="84" d="100"/>
        </p:scale>
        <p:origin x="174"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fr-FR"/>
              <a:t>Modifiez le style du titre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11/26/2017</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11/26/2017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11/26/2017</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11/26/2017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fr-FR"/>
              <a:t>Modifiez le style du titre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1257300"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6633864" y="2909102"/>
            <a:ext cx="4800600" cy="299639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11/26/2017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11/26/2017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11/26/2017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fr-FR"/>
              <a:t>Modifiez le style du titre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11/26/2017</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fr-FR"/>
              <a:t>Modifiez le style du titre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11/26/2017</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11/26/2017</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3A660-695A-44EC-8C6E-08D9B5F14D0F}"/>
              </a:ext>
            </a:extLst>
          </p:cNvPr>
          <p:cNvSpPr>
            <a:spLocks noGrp="1"/>
          </p:cNvSpPr>
          <p:nvPr>
            <p:ph type="ctrTitle"/>
          </p:nvPr>
        </p:nvSpPr>
        <p:spPr/>
        <p:txBody>
          <a:bodyPr/>
          <a:lstStyle/>
          <a:p>
            <a:r>
              <a:rPr lang="fr-FR" sz="2800" dirty="0"/>
              <a:t>Ecoute d’autrui, écoute de soi</a:t>
            </a:r>
          </a:p>
        </p:txBody>
      </p:sp>
      <p:sp>
        <p:nvSpPr>
          <p:cNvPr id="3" name="Sous-titre 2">
            <a:extLst>
              <a:ext uri="{FF2B5EF4-FFF2-40B4-BE49-F238E27FC236}">
                <a16:creationId xmlns:a16="http://schemas.microsoft.com/office/drawing/2014/main" id="{F4EA4782-7AAB-40EE-9039-5554C6E0EBA1}"/>
              </a:ext>
            </a:extLst>
          </p:cNvPr>
          <p:cNvSpPr>
            <a:spLocks noGrp="1"/>
          </p:cNvSpPr>
          <p:nvPr>
            <p:ph type="subTitle" idx="1"/>
          </p:nvPr>
        </p:nvSpPr>
        <p:spPr/>
        <p:txBody>
          <a:bodyPr/>
          <a:lstStyle/>
          <a:p>
            <a:r>
              <a:rPr lang="fr-FR" dirty="0"/>
              <a:t>Niveaux et paramètres d’écoute</a:t>
            </a:r>
          </a:p>
        </p:txBody>
      </p:sp>
    </p:spTree>
    <p:extLst>
      <p:ext uri="{BB962C8B-B14F-4D97-AF65-F5344CB8AC3E}">
        <p14:creationId xmlns:p14="http://schemas.microsoft.com/office/powerpoint/2010/main" val="123784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588C81-D31D-4A9D-9179-25D616E36F76}"/>
              </a:ext>
            </a:extLst>
          </p:cNvPr>
          <p:cNvSpPr>
            <a:spLocks noGrp="1"/>
          </p:cNvSpPr>
          <p:nvPr>
            <p:ph type="title"/>
          </p:nvPr>
        </p:nvSpPr>
        <p:spPr/>
        <p:txBody>
          <a:bodyPr/>
          <a:lstStyle/>
          <a:p>
            <a:r>
              <a:rPr lang="fr-FR" dirty="0"/>
              <a:t>L’écoute est un échange</a:t>
            </a:r>
          </a:p>
        </p:txBody>
      </p:sp>
      <p:sp>
        <p:nvSpPr>
          <p:cNvPr id="3" name="Espace réservé du contenu 2">
            <a:extLst>
              <a:ext uri="{FF2B5EF4-FFF2-40B4-BE49-F238E27FC236}">
                <a16:creationId xmlns:a16="http://schemas.microsoft.com/office/drawing/2014/main" id="{87FEC6A8-71A2-460C-9BC1-17266BA31F7B}"/>
              </a:ext>
            </a:extLst>
          </p:cNvPr>
          <p:cNvSpPr>
            <a:spLocks noGrp="1"/>
          </p:cNvSpPr>
          <p:nvPr>
            <p:ph idx="1"/>
          </p:nvPr>
        </p:nvSpPr>
        <p:spPr/>
        <p:txBody>
          <a:bodyPr>
            <a:normAutofit lnSpcReduction="10000"/>
          </a:bodyPr>
          <a:lstStyle/>
          <a:p>
            <a:r>
              <a:rPr lang="fr-FR" b="1" dirty="0"/>
              <a:t>Ecouter quelqu’un</a:t>
            </a:r>
            <a:r>
              <a:rPr lang="fr-FR" dirty="0"/>
              <a:t>, c’est permettre à l’autre de de s’écouter soi-même, d’abord!</a:t>
            </a:r>
          </a:p>
          <a:p>
            <a:r>
              <a:rPr lang="fr-FR" b="1" dirty="0"/>
              <a:t>Niveaux d’écoute: </a:t>
            </a:r>
            <a:r>
              <a:rPr lang="fr-FR" dirty="0"/>
              <a:t>recueillir une information factuelle, ponctuelle, comprendre une réalité complexe, ressentir et évaluer le vécu, une peine, une souffrance d’un sujet</a:t>
            </a:r>
          </a:p>
          <a:p>
            <a:r>
              <a:rPr lang="fr-FR" b="1" dirty="0"/>
              <a:t>Les filtres</a:t>
            </a:r>
            <a:r>
              <a:rPr lang="fr-FR" dirty="0"/>
              <a:t>: un message émis traverse des filtres, aussi bien de l’émetteur que du receveur:</a:t>
            </a:r>
          </a:p>
          <a:p>
            <a:r>
              <a:rPr lang="fr-FR" dirty="0"/>
              <a:t>Filtre sensoriel</a:t>
            </a:r>
          </a:p>
          <a:p>
            <a:r>
              <a:rPr lang="fr-FR" dirty="0"/>
              <a:t>Filtre émotionnel</a:t>
            </a:r>
          </a:p>
          <a:p>
            <a:r>
              <a:rPr lang="fr-FR" dirty="0"/>
              <a:t>Filtre intellectuel</a:t>
            </a:r>
          </a:p>
          <a:p>
            <a:r>
              <a:rPr lang="fr-FR" dirty="0"/>
              <a:t>Filtre des valeurs et des croyances</a:t>
            </a:r>
          </a:p>
          <a:p>
            <a:r>
              <a:rPr lang="fr-FR" dirty="0"/>
              <a:t>Filtre de la langue</a:t>
            </a:r>
          </a:p>
        </p:txBody>
      </p:sp>
    </p:spTree>
    <p:extLst>
      <p:ext uri="{BB962C8B-B14F-4D97-AF65-F5344CB8AC3E}">
        <p14:creationId xmlns:p14="http://schemas.microsoft.com/office/powerpoint/2010/main" val="2512387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B68BA0-B02A-49BD-85A5-67492BA9644B}"/>
              </a:ext>
            </a:extLst>
          </p:cNvPr>
          <p:cNvSpPr>
            <a:spLocks noGrp="1"/>
          </p:cNvSpPr>
          <p:nvPr>
            <p:ph type="title"/>
          </p:nvPr>
        </p:nvSpPr>
        <p:spPr/>
        <p:txBody>
          <a:bodyPr>
            <a:normAutofit/>
          </a:bodyPr>
          <a:lstStyle/>
          <a:p>
            <a:r>
              <a:rPr lang="fr-FR" sz="2800" dirty="0"/>
              <a:t>Un bouquet…..d’écoutes</a:t>
            </a:r>
          </a:p>
        </p:txBody>
      </p:sp>
      <p:sp>
        <p:nvSpPr>
          <p:cNvPr id="3" name="Espace réservé du contenu 2">
            <a:extLst>
              <a:ext uri="{FF2B5EF4-FFF2-40B4-BE49-F238E27FC236}">
                <a16:creationId xmlns:a16="http://schemas.microsoft.com/office/drawing/2014/main" id="{27144B21-F719-4667-9BC5-435C62656352}"/>
              </a:ext>
            </a:extLst>
          </p:cNvPr>
          <p:cNvSpPr>
            <a:spLocks noGrp="1"/>
          </p:cNvSpPr>
          <p:nvPr>
            <p:ph idx="1"/>
          </p:nvPr>
        </p:nvSpPr>
        <p:spPr/>
        <p:txBody>
          <a:bodyPr>
            <a:normAutofit fontScale="92500" lnSpcReduction="10000"/>
          </a:bodyPr>
          <a:lstStyle/>
          <a:p>
            <a:r>
              <a:rPr lang="fr-FR" b="1" dirty="0"/>
              <a:t>La passive </a:t>
            </a:r>
            <a:r>
              <a:rPr lang="fr-FR" dirty="0"/>
              <a:t>:  dans des relations d’autorité,  d’influence, et d’emprise: séduction, admiration, aliénation…le sujet « boit » les paroles de son interlocuteur sans réaction, sans esprit critique.</a:t>
            </a:r>
          </a:p>
          <a:p>
            <a:r>
              <a:rPr lang="fr-FR" b="1" dirty="0"/>
              <a:t>L’active:  </a:t>
            </a:r>
            <a:r>
              <a:rPr lang="fr-FR" dirty="0"/>
              <a:t>la personne participe activement à la compréhension du message: questionnement, relance pour faciliter l’expression.  Aide à éclairer le discours, à faire des liens; enrichissement avec le non verbal, le ressenti et la reformulation positive.( « si je vous ai compris…si je vous suis…)Tout en reconnaissant la singularité de notre interlocuteur, sans interférer avec ses émotions. Nous explorons l’expérience, le vécu du sujet tout en gardant une distance suffisante pour ressentir sans  être intrusif.</a:t>
            </a:r>
          </a:p>
          <a:p>
            <a:r>
              <a:rPr lang="fr-FR" b="1" dirty="0"/>
              <a:t>L’empathique:  </a:t>
            </a:r>
            <a:r>
              <a:rPr lang="fr-FR" dirty="0"/>
              <a:t>la communication est une entreprise dont notre corps est investit, en résonance. Les mimiques, les postures se répondent  en écho. Le mouvement de l’un induit des ébauches de mouvement chez l’autre.</a:t>
            </a:r>
          </a:p>
        </p:txBody>
      </p:sp>
    </p:spTree>
    <p:extLst>
      <p:ext uri="{BB962C8B-B14F-4D97-AF65-F5344CB8AC3E}">
        <p14:creationId xmlns:p14="http://schemas.microsoft.com/office/powerpoint/2010/main" val="108206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361CD-A4C7-44E3-BD7C-012BCA6B7BDF}"/>
              </a:ext>
            </a:extLst>
          </p:cNvPr>
          <p:cNvSpPr>
            <a:spLocks noGrp="1"/>
          </p:cNvSpPr>
          <p:nvPr>
            <p:ph type="title"/>
          </p:nvPr>
        </p:nvSpPr>
        <p:spPr/>
        <p:txBody>
          <a:bodyPr/>
          <a:lstStyle/>
          <a:p>
            <a:r>
              <a:rPr lang="fr-FR" sz="3600" dirty="0"/>
              <a:t>Attitude empathique</a:t>
            </a:r>
            <a:endParaRPr lang="fr-FR" dirty="0"/>
          </a:p>
        </p:txBody>
      </p:sp>
      <p:sp>
        <p:nvSpPr>
          <p:cNvPr id="3" name="Espace réservé du contenu 2">
            <a:extLst>
              <a:ext uri="{FF2B5EF4-FFF2-40B4-BE49-F238E27FC236}">
                <a16:creationId xmlns:a16="http://schemas.microsoft.com/office/drawing/2014/main" id="{FC2B9D34-D2A8-4ECA-BDC3-74479EB7CDFD}"/>
              </a:ext>
            </a:extLst>
          </p:cNvPr>
          <p:cNvSpPr>
            <a:spLocks noGrp="1"/>
          </p:cNvSpPr>
          <p:nvPr>
            <p:ph idx="1"/>
          </p:nvPr>
        </p:nvSpPr>
        <p:spPr/>
        <p:txBody>
          <a:bodyPr>
            <a:normAutofit fontScale="92500" lnSpcReduction="20000"/>
          </a:bodyPr>
          <a:lstStyle/>
          <a:p>
            <a:r>
              <a:rPr lang="fr-FR" dirty="0"/>
              <a:t>Cette </a:t>
            </a:r>
            <a:r>
              <a:rPr lang="fr-FR" b="1" dirty="0"/>
              <a:t>phase de dialogue et de clarification </a:t>
            </a:r>
            <a:r>
              <a:rPr lang="fr-FR" dirty="0"/>
              <a:t>permet de saisir la position d’une personne dans la réalité de ses émotions et de ses idées, d’appréhender son cadre de référence, sans projeter ses propres sentiments et convictions.</a:t>
            </a:r>
          </a:p>
          <a:p>
            <a:r>
              <a:rPr lang="fr-FR" dirty="0"/>
              <a:t>C’est une </a:t>
            </a:r>
            <a:r>
              <a:rPr lang="fr-FR" b="1" dirty="0"/>
              <a:t>attitude ouverte et  bienveillante </a:t>
            </a:r>
            <a:r>
              <a:rPr lang="fr-FR" dirty="0"/>
              <a:t>tout en observant  une certaine neutralité.</a:t>
            </a:r>
          </a:p>
          <a:p>
            <a:r>
              <a:rPr lang="fr-FR" b="1" dirty="0"/>
              <a:t>Neutralité n’est pas indifférence</a:t>
            </a:r>
            <a:r>
              <a:rPr lang="fr-FR" dirty="0"/>
              <a:t>, froideur, retrait: </a:t>
            </a:r>
          </a:p>
          <a:p>
            <a:r>
              <a:rPr lang="fr-FR" dirty="0"/>
              <a:t>c’est une </a:t>
            </a:r>
            <a:r>
              <a:rPr lang="fr-FR" b="1" dirty="0"/>
              <a:t>non-implication dans le discours de l’autre </a:t>
            </a:r>
            <a:r>
              <a:rPr lang="fr-FR" dirty="0"/>
              <a:t>au moment où il parle.</a:t>
            </a:r>
          </a:p>
          <a:p>
            <a:r>
              <a:rPr lang="fr-FR" b="1" dirty="0"/>
              <a:t>Attitude calme, stable </a:t>
            </a:r>
            <a:r>
              <a:rPr lang="fr-FR" dirty="0"/>
              <a:t>( dans le champ de l’autre) nous met dans le percevoir et nous préserve du  réagir.</a:t>
            </a:r>
          </a:p>
          <a:p>
            <a:r>
              <a:rPr lang="fr-FR" b="1" dirty="0"/>
              <a:t>Etre empathique </a:t>
            </a:r>
            <a:r>
              <a:rPr lang="fr-FR" dirty="0"/>
              <a:t>n’est pas s’enfermer dans un mutisme profond (le psychologue donne des signes d’accueil, de reconnaissance, répond si c’est nécessaire aux questions pour rester dans une relation ouverte et bienveillante.</a:t>
            </a:r>
          </a:p>
        </p:txBody>
      </p:sp>
    </p:spTree>
    <p:extLst>
      <p:ext uri="{BB962C8B-B14F-4D97-AF65-F5344CB8AC3E}">
        <p14:creationId xmlns:p14="http://schemas.microsoft.com/office/powerpoint/2010/main" val="113434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09BB07-E858-4431-84AA-C65496252407}"/>
              </a:ext>
            </a:extLst>
          </p:cNvPr>
          <p:cNvSpPr>
            <a:spLocks noGrp="1"/>
          </p:cNvSpPr>
          <p:nvPr>
            <p:ph type="title"/>
          </p:nvPr>
        </p:nvSpPr>
        <p:spPr/>
        <p:txBody>
          <a:bodyPr/>
          <a:lstStyle/>
          <a:p>
            <a:r>
              <a:rPr lang="fr-FR" sz="3600" dirty="0"/>
              <a:t>La bonne distance</a:t>
            </a:r>
            <a:endParaRPr lang="fr-FR" dirty="0"/>
          </a:p>
        </p:txBody>
      </p:sp>
      <p:sp>
        <p:nvSpPr>
          <p:cNvPr id="3" name="Espace réservé du contenu 2">
            <a:extLst>
              <a:ext uri="{FF2B5EF4-FFF2-40B4-BE49-F238E27FC236}">
                <a16:creationId xmlns:a16="http://schemas.microsoft.com/office/drawing/2014/main" id="{07BDCF07-F634-457C-895B-52888FA2234F}"/>
              </a:ext>
            </a:extLst>
          </p:cNvPr>
          <p:cNvSpPr>
            <a:spLocks noGrp="1"/>
          </p:cNvSpPr>
          <p:nvPr>
            <p:ph idx="1"/>
          </p:nvPr>
        </p:nvSpPr>
        <p:spPr/>
        <p:txBody>
          <a:bodyPr>
            <a:normAutofit lnSpcReduction="10000"/>
          </a:bodyPr>
          <a:lstStyle/>
          <a:p>
            <a:pPr marL="0" indent="0">
              <a:buNone/>
            </a:pPr>
            <a:r>
              <a:rPr lang="fr-FR" dirty="0"/>
              <a:t>Une bonne distance: = qualité de contact et acceptation d’autrui.</a:t>
            </a:r>
          </a:p>
          <a:p>
            <a:pPr marL="0" indent="0">
              <a:buNone/>
            </a:pPr>
            <a:r>
              <a:rPr lang="fr-FR" dirty="0"/>
              <a:t>Le psychologue reformule ce que le consultant a dit, ce qu’il a particulièrement entendu, ressenti et enregistré. En lui montrant ainsi comment il a été écouté, lui permet de rectifier, d’éclaircir et de préciser ce qu’il juge utile.</a:t>
            </a:r>
          </a:p>
          <a:p>
            <a:pPr marL="0" indent="0">
              <a:buNone/>
            </a:pPr>
            <a:r>
              <a:rPr lang="fr-FR" dirty="0"/>
              <a:t>Dans une interaction, chacun parle à tour de rôle. Les regards, les mimiques, les gestes se répondent spontanément.</a:t>
            </a:r>
          </a:p>
          <a:p>
            <a:pPr marL="0" indent="0">
              <a:buNone/>
            </a:pPr>
            <a:r>
              <a:rPr lang="fr-FR" dirty="0"/>
              <a:t>La synchronisation des mouvements, des prises de paroles est la condition d’un dialogue satisfaisant.</a:t>
            </a:r>
          </a:p>
          <a:p>
            <a:pPr marL="0" indent="0">
              <a:buNone/>
            </a:pPr>
            <a:r>
              <a:rPr lang="fr-FR" dirty="0"/>
              <a:t>Dès qu’un des deux partenaires ressent un décalage au niveau verbal, il va chercher à rétablir la relation par des questions, des relances…</a:t>
            </a:r>
          </a:p>
        </p:txBody>
      </p:sp>
    </p:spTree>
    <p:extLst>
      <p:ext uri="{BB962C8B-B14F-4D97-AF65-F5344CB8AC3E}">
        <p14:creationId xmlns:p14="http://schemas.microsoft.com/office/powerpoint/2010/main" val="417024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28A2B3-86BB-45A7-B8B7-67687A48DA35}"/>
              </a:ext>
            </a:extLst>
          </p:cNvPr>
          <p:cNvSpPr>
            <a:spLocks noGrp="1"/>
          </p:cNvSpPr>
          <p:nvPr>
            <p:ph type="title"/>
          </p:nvPr>
        </p:nvSpPr>
        <p:spPr/>
        <p:txBody>
          <a:bodyPr/>
          <a:lstStyle/>
          <a:p>
            <a:r>
              <a:rPr lang="fr-FR" sz="3600" dirty="0">
                <a:effectLst>
                  <a:reflection blurRad="6350" stA="55000" endA="300" endPos="45500" dir="5400000" sy="-100000" algn="bl" rotWithShape="0"/>
                </a:effectLst>
              </a:rPr>
              <a:t>L’empathie!</a:t>
            </a:r>
            <a:endParaRPr lang="fr-FR" dirty="0">
              <a:effectLst>
                <a:reflection blurRad="6350" stA="55000" endA="300" endPos="45500" dir="5400000" sy="-100000" algn="bl" rotWithShape="0"/>
              </a:effectLst>
            </a:endParaRPr>
          </a:p>
        </p:txBody>
      </p:sp>
      <p:sp>
        <p:nvSpPr>
          <p:cNvPr id="3" name="Espace réservé du contenu 2">
            <a:extLst>
              <a:ext uri="{FF2B5EF4-FFF2-40B4-BE49-F238E27FC236}">
                <a16:creationId xmlns:a16="http://schemas.microsoft.com/office/drawing/2014/main" id="{D7B5D730-C961-48A1-8AA7-23810EEA0B19}"/>
              </a:ext>
            </a:extLst>
          </p:cNvPr>
          <p:cNvSpPr>
            <a:spLocks noGrp="1"/>
          </p:cNvSpPr>
          <p:nvPr>
            <p:ph idx="1"/>
          </p:nvPr>
        </p:nvSpPr>
        <p:spPr/>
        <p:txBody>
          <a:bodyPr>
            <a:normAutofit fontScale="92500" lnSpcReduction="20000"/>
          </a:bodyPr>
          <a:lstStyle/>
          <a:p>
            <a:r>
              <a:rPr lang="fr-FR" dirty="0"/>
              <a:t>C’est ce sentiment de compréhension affective et intellectuelle.</a:t>
            </a:r>
          </a:p>
          <a:p>
            <a:r>
              <a:rPr lang="fr-FR" dirty="0"/>
              <a:t>C’est une capacité de se mettre à la place de l’autre pour ressentir son état émotionnel à partir des indices objectifs non-verbaux (attitude, geste, mimique, voix, respiration, </a:t>
            </a:r>
            <a:r>
              <a:rPr lang="fr-FR" dirty="0" err="1"/>
              <a:t>etc</a:t>
            </a:r>
            <a:r>
              <a:rPr lang="fr-FR" dirty="0"/>
              <a:t>) et verbaux (contenu du discours, connotations spécifiques, </a:t>
            </a:r>
            <a:r>
              <a:rPr lang="fr-FR" dirty="0" err="1"/>
              <a:t>etc</a:t>
            </a:r>
            <a:r>
              <a:rPr lang="fr-FR" dirty="0"/>
              <a:t>)</a:t>
            </a:r>
          </a:p>
          <a:p>
            <a:r>
              <a:rPr lang="fr-FR" dirty="0"/>
              <a:t>Nous pouvons avoir de l’empathie si nous sommes  conscient de nos sentiments, de nos pensées et que nous distinguons ce qui vient de notre propre ressenti, de ce qui vient de l’autre.</a:t>
            </a:r>
          </a:p>
          <a:p>
            <a:r>
              <a:rPr lang="fr-FR" dirty="0"/>
              <a:t>Le sexe, l’âge, le milieu social et culturel…interfèrent avec notre capacité d’empathie et de compréhension.</a:t>
            </a:r>
          </a:p>
          <a:p>
            <a:r>
              <a:rPr lang="fr-FR" dirty="0"/>
              <a:t>L’attitude empathique améliore les rapports, permet de s’ajuster au niveau émotionnel et mental, de mieux gérer les relations et de s’adapter rapidement. Elle permet de suivre un discours et en même temps de prendre du recul. Elle facilite la clarification, l’élucidation et la compréhension des sentiments et des points de vue différents.</a:t>
            </a:r>
          </a:p>
          <a:p>
            <a:endParaRPr lang="fr-FR" dirty="0"/>
          </a:p>
          <a:p>
            <a:endParaRPr lang="fr-FR" dirty="0"/>
          </a:p>
        </p:txBody>
      </p:sp>
    </p:spTree>
    <p:extLst>
      <p:ext uri="{BB962C8B-B14F-4D97-AF65-F5344CB8AC3E}">
        <p14:creationId xmlns:p14="http://schemas.microsoft.com/office/powerpoint/2010/main" val="152800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18BFB-2A1C-406F-9C76-6B8B9BA090D1}"/>
              </a:ext>
            </a:extLst>
          </p:cNvPr>
          <p:cNvSpPr>
            <a:spLocks noGrp="1"/>
          </p:cNvSpPr>
          <p:nvPr>
            <p:ph type="title"/>
          </p:nvPr>
        </p:nvSpPr>
        <p:spPr/>
        <p:txBody>
          <a:bodyPr>
            <a:normAutofit/>
          </a:bodyPr>
          <a:lstStyle/>
          <a:p>
            <a:r>
              <a:rPr lang="fr-FR" sz="4800" dirty="0">
                <a:effectLst>
                  <a:glow rad="63500">
                    <a:schemeClr val="accent1">
                      <a:satMod val="175000"/>
                      <a:alpha val="40000"/>
                    </a:schemeClr>
                  </a:glow>
                  <a:reflection blurRad="6350" stA="55000" endA="300" endPos="45500" dir="5400000" sy="-100000" algn="bl" rotWithShape="0"/>
                </a:effectLst>
              </a:rPr>
              <a:t>La compréhensive !</a:t>
            </a:r>
          </a:p>
        </p:txBody>
      </p:sp>
      <p:sp>
        <p:nvSpPr>
          <p:cNvPr id="3" name="Espace réservé du contenu 2">
            <a:extLst>
              <a:ext uri="{FF2B5EF4-FFF2-40B4-BE49-F238E27FC236}">
                <a16:creationId xmlns:a16="http://schemas.microsoft.com/office/drawing/2014/main" id="{007266A5-1A67-4A80-9CFA-92F6FA894C09}"/>
              </a:ext>
            </a:extLst>
          </p:cNvPr>
          <p:cNvSpPr>
            <a:spLocks noGrp="1"/>
          </p:cNvSpPr>
          <p:nvPr>
            <p:ph idx="1"/>
          </p:nvPr>
        </p:nvSpPr>
        <p:spPr/>
        <p:txBody>
          <a:bodyPr>
            <a:normAutofit fontScale="85000" lnSpcReduction="10000"/>
          </a:bodyPr>
          <a:lstStyle/>
          <a:p>
            <a:r>
              <a:rPr lang="fr-FR" dirty="0"/>
              <a:t>Rassemble: l’empathie, la congruence et l’attention positive inconditionnelle( Carl Rogers(1902-1987)</a:t>
            </a:r>
          </a:p>
          <a:p>
            <a:r>
              <a:rPr lang="fr-FR" dirty="0"/>
              <a:t>Etre congruent:  être soi-même, être présent, ouvert, non défensif à l’égard de ses propres sentiments envers autrui. Authenticité et intégration des différents niveaux  de vécu:  perceptions,  émotions, mentalisation et expression. La non congruence s’exprime en un décalage entre son discours et l’expérience, entre  « l’être » et le « paraître ».</a:t>
            </a:r>
          </a:p>
          <a:p>
            <a:r>
              <a:rPr lang="fr-FR" dirty="0"/>
              <a:t>Porter une attention positive inconditionnelle:  vise à instaurer un climat de confiance et à favoriser l’expression. C’est accepter les manifestations d’autrui sans intention de les juger. Nous nous protégeons en jugeant, évaluant ou en interprétant…gratuitement.</a:t>
            </a:r>
          </a:p>
          <a:p>
            <a:r>
              <a:rPr lang="fr-FR" dirty="0"/>
              <a:t>Etre empathique: c’est essayer de se mettre momentanément à la place de l’autre, à observer, se décentrer, à prendre du recul. Etre centré sur le présent, sur l’ici et maintenant nous permet d’être plus sensible aux émotions et pensées., d’être bienveillant ce qui garantie une écoute plus sensible et attentive.</a:t>
            </a:r>
          </a:p>
        </p:txBody>
      </p:sp>
    </p:spTree>
    <p:extLst>
      <p:ext uri="{BB962C8B-B14F-4D97-AF65-F5344CB8AC3E}">
        <p14:creationId xmlns:p14="http://schemas.microsoft.com/office/powerpoint/2010/main" val="72604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09D75-8BA0-42A0-A106-9A0F13B9FC82}"/>
              </a:ext>
            </a:extLst>
          </p:cNvPr>
          <p:cNvSpPr>
            <a:spLocks noGrp="1"/>
          </p:cNvSpPr>
          <p:nvPr>
            <p:ph type="title"/>
          </p:nvPr>
        </p:nvSpPr>
        <p:spPr/>
        <p:txBody>
          <a:bodyPr>
            <a:scene3d>
              <a:camera prst="isometricLeftDown"/>
              <a:lightRig rig="threePt" dir="t"/>
            </a:scene3d>
          </a:bodyPr>
          <a:lstStyle/>
          <a:p>
            <a:r>
              <a:rPr lang="fr-FR" sz="4800" dirty="0"/>
              <a:t>La non directivité</a:t>
            </a:r>
            <a:endParaRPr lang="fr-FR" dirty="0"/>
          </a:p>
        </p:txBody>
      </p:sp>
      <p:sp>
        <p:nvSpPr>
          <p:cNvPr id="3" name="Espace réservé du contenu 2">
            <a:extLst>
              <a:ext uri="{FF2B5EF4-FFF2-40B4-BE49-F238E27FC236}">
                <a16:creationId xmlns:a16="http://schemas.microsoft.com/office/drawing/2014/main" id="{EF1FE384-8DC5-49B1-97BF-D978C20C1DC8}"/>
              </a:ext>
            </a:extLst>
          </p:cNvPr>
          <p:cNvSpPr>
            <a:spLocks noGrp="1"/>
          </p:cNvSpPr>
          <p:nvPr>
            <p:ph idx="1"/>
          </p:nvPr>
        </p:nvSpPr>
        <p:spPr/>
        <p:txBody>
          <a:bodyPr/>
          <a:lstStyle/>
          <a:p>
            <a:r>
              <a:rPr lang="fr-FR" dirty="0"/>
              <a:t>L’orientation « non directive » avancée par Carl Rogers  s’oppose à une attitude « directive » qui fixe, oriente, dirige les informations, les relations.</a:t>
            </a:r>
          </a:p>
          <a:p>
            <a:r>
              <a:rPr lang="fr-FR" dirty="0"/>
              <a:t>L’écoute active  s’active dès qu’il s’agit d’explorer une situation complexe où les aspects factuels et émotionnels sont mis en jeu.</a:t>
            </a:r>
          </a:p>
          <a:p>
            <a:r>
              <a:rPr lang="fr-FR" dirty="0"/>
              <a:t>L’empathie prend place dans une relation asymétrique, l’</a:t>
            </a:r>
            <a:r>
              <a:rPr lang="fr-FR" dirty="0" err="1"/>
              <a:t>intéraction</a:t>
            </a:r>
            <a:r>
              <a:rPr lang="fr-FR" dirty="0"/>
              <a:t> n’est plus spontanée, le psychologue se décentre pour percevoir l’univers mental et affectif de son interlocuteur.</a:t>
            </a:r>
          </a:p>
          <a:p>
            <a:r>
              <a:rPr lang="fr-FR" dirty="0"/>
              <a:t>Dans l’écoute compréhensive, nous sommes dans le domaine de l’aide, de l’accompagnement, voire de la psychothérapie.</a:t>
            </a:r>
          </a:p>
        </p:txBody>
      </p:sp>
    </p:spTree>
    <p:extLst>
      <p:ext uri="{BB962C8B-B14F-4D97-AF65-F5344CB8AC3E}">
        <p14:creationId xmlns:p14="http://schemas.microsoft.com/office/powerpoint/2010/main" val="110996919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2609</TotalTime>
  <Words>623</Words>
  <Application>Microsoft Office PowerPoint</Application>
  <PresentationFormat>Grand écran</PresentationFormat>
  <Paragraphs>44</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Gill Sans MT</vt:lpstr>
      <vt:lpstr>Impact</vt:lpstr>
      <vt:lpstr>Badge</vt:lpstr>
      <vt:lpstr>Ecoute d’autrui, écoute de soi</vt:lpstr>
      <vt:lpstr>L’écoute est un échange</vt:lpstr>
      <vt:lpstr>Un bouquet…..d’écoutes</vt:lpstr>
      <vt:lpstr>Attitude empathique</vt:lpstr>
      <vt:lpstr>La bonne distance</vt:lpstr>
      <vt:lpstr>L’empathie!</vt:lpstr>
      <vt:lpstr>La compréhensive !</vt:lpstr>
      <vt:lpstr>La non directivité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Ecoute d’autrui, écoute de soi</dc:title>
  <dc:creator>Mohamed Ghazouane</dc:creator>
  <cp:lastModifiedBy>Mohamed Ghazouane</cp:lastModifiedBy>
  <cp:revision>19</cp:revision>
  <dcterms:created xsi:type="dcterms:W3CDTF">2017-11-21T17:22:47Z</dcterms:created>
  <dcterms:modified xsi:type="dcterms:W3CDTF">2017-11-27T11:47:53Z</dcterms:modified>
</cp:coreProperties>
</file>