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13" r:id="rId2"/>
    <p:sldId id="257" r:id="rId3"/>
    <p:sldId id="258" r:id="rId4"/>
    <p:sldId id="31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305" r:id="rId19"/>
    <p:sldId id="269" r:id="rId20"/>
    <p:sldId id="273" r:id="rId21"/>
    <p:sldId id="274" r:id="rId22"/>
    <p:sldId id="275" r:id="rId23"/>
    <p:sldId id="276" r:id="rId24"/>
    <p:sldId id="278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91" r:id="rId33"/>
    <p:sldId id="285" r:id="rId34"/>
    <p:sldId id="287" r:id="rId35"/>
    <p:sldId id="286" r:id="rId36"/>
    <p:sldId id="288" r:id="rId37"/>
    <p:sldId id="289" r:id="rId38"/>
    <p:sldId id="290" r:id="rId39"/>
    <p:sldId id="292" r:id="rId40"/>
    <p:sldId id="293" r:id="rId41"/>
    <p:sldId id="295" r:id="rId42"/>
    <p:sldId id="294" r:id="rId43"/>
    <p:sldId id="296" r:id="rId44"/>
    <p:sldId id="297" r:id="rId45"/>
    <p:sldId id="298" r:id="rId46"/>
    <p:sldId id="299" r:id="rId47"/>
    <p:sldId id="300" r:id="rId48"/>
    <p:sldId id="301" r:id="rId49"/>
    <p:sldId id="306" r:id="rId50"/>
    <p:sldId id="302" r:id="rId51"/>
    <p:sldId id="307" r:id="rId52"/>
    <p:sldId id="308" r:id="rId53"/>
    <p:sldId id="310" r:id="rId54"/>
    <p:sldId id="309" r:id="rId55"/>
    <p:sldId id="311" r:id="rId56"/>
    <p:sldId id="314" r:id="rId57"/>
  </p:sldIdLst>
  <p:sldSz cx="9144000" cy="6858000" type="screen4x3"/>
  <p:notesSz cx="9926638" cy="67976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CC3300"/>
    <a:srgbClr val="F8F8F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96" cy="340438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3457" y="1"/>
            <a:ext cx="4301596" cy="340438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55654"/>
            <a:ext cx="4301596" cy="340437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3457" y="6455654"/>
            <a:ext cx="4301596" cy="340437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859673-6DBF-4D36-874D-AC76F02A017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07595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1596" cy="3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457" y="1"/>
            <a:ext cx="4301596" cy="3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9" y="3228619"/>
            <a:ext cx="7942261" cy="305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5654"/>
            <a:ext cx="4301596" cy="34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457" y="6455654"/>
            <a:ext cx="4301596" cy="34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3D72FB6-CA56-4D9E-9008-07958D058C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5236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3556" name="Espace réservé de la date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1209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9B560-13BF-4A6F-AB98-79D4FFA6F796}" type="slidenum">
              <a:rPr lang="fr-FR" smtClean="0"/>
              <a:pPr/>
              <a:t>39</a:t>
            </a:fld>
            <a:endParaRPr lang="fr-F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447" y="3228619"/>
            <a:ext cx="7279745" cy="3059191"/>
          </a:xfrm>
          <a:noFill/>
          <a:ln/>
        </p:spPr>
        <p:txBody>
          <a:bodyPr/>
          <a:lstStyle/>
          <a:p>
            <a:pPr eaLnBrk="1" hangingPunct="1"/>
            <a:r>
              <a:rPr lang="fr-FR" smtClean="0"/>
              <a:t>Le type retour de getClass() est en fait Class&lt;? extends Object&gt;</a:t>
            </a:r>
          </a:p>
        </p:txBody>
      </p:sp>
      <p:sp>
        <p:nvSpPr>
          <p:cNvPr id="60421" name="Espace réservé de la dat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25050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E138F-9BBA-46A1-B771-58A19DD2B65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C13DD-7500-441B-8F7D-D77C3809DF8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D8D5C-93BF-4847-9D6D-00274DC0A69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6A502-C79F-419E-9439-47CAB5B602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F8F4F-4006-4825-B458-FCC3C387FA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05FFC-9024-46CF-9CBD-1890C27385B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63798-0B77-4C8E-A726-7134561E6BC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31885-53E9-4E34-A4B3-D78D1F6E9F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C365D-9519-4F62-92C9-228E0E4189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3DC48-09A3-46A5-ADF5-5B3573D3DF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2FEDE-FC51-4130-9DD0-36FEC9C197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31338E5-DFC4-4406-8D43-E7B2F8BB7E2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3131840" y="5229200"/>
            <a:ext cx="5616575" cy="6477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sz="2400" b="1" dirty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Préparé par </a:t>
            </a:r>
            <a:r>
              <a:rPr lang="fr-FR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Larbi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Hassouni</a:t>
            </a:r>
          </a:p>
          <a:p>
            <a:pPr algn="ctr">
              <a:defRPr/>
            </a:pPr>
            <a:endParaRPr lang="fr-FR" sz="2400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468014" y="332656"/>
            <a:ext cx="8424465" cy="4464496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sz="3600" b="1" dirty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lang="fr-FR" sz="4800" b="1" dirty="0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fr-FR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Java</a:t>
            </a:r>
            <a:endParaRPr lang="fr-FR" sz="4400" b="1" dirty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fr-FR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Réutilisation des classes:</a:t>
            </a:r>
          </a:p>
          <a:p>
            <a:pPr marL="1703388" indent="-685800">
              <a:buFont typeface="Arial" panose="020B0604020202020204" pitchFamily="34" charset="0"/>
              <a:buChar char="•"/>
              <a:defRPr/>
            </a:pPr>
            <a:r>
              <a:rPr lang="fr-FR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Délégation</a:t>
            </a:r>
          </a:p>
          <a:p>
            <a:pPr marL="1703388" indent="-685800">
              <a:buFont typeface="Arial" panose="020B0604020202020204" pitchFamily="34" charset="0"/>
              <a:buChar char="•"/>
              <a:defRPr/>
            </a:pPr>
            <a:r>
              <a:rPr lang="fr-FR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Héritage</a:t>
            </a:r>
          </a:p>
          <a:p>
            <a:pPr algn="ctr">
              <a:defRPr/>
            </a:pPr>
            <a:endParaRPr lang="fr-FR" sz="4800" b="1" dirty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2530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79388" y="1268413"/>
            <a:ext cx="8569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/>
              <a:t> Les deux exemples précédents traduisent deux nuances (sémantiques) de</a:t>
            </a:r>
          </a:p>
          <a:p>
            <a:pPr>
              <a:buFont typeface="Wingdings" pitchFamily="2" charset="2"/>
              <a:buNone/>
            </a:pPr>
            <a:r>
              <a:rPr lang="fr-FR"/>
              <a:t>    l’association </a:t>
            </a:r>
            <a:r>
              <a:rPr lang="fr-FR" b="1"/>
              <a:t>a-un </a:t>
            </a:r>
            <a:r>
              <a:rPr lang="fr-FR"/>
              <a:t>entre la classe Cercle et la classe Point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179388" y="1989138"/>
            <a:ext cx="814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/>
              <a:t> UML distingue ces deux sémantiques en définissant deux type de relations :</a:t>
            </a:r>
          </a:p>
        </p:txBody>
      </p:sp>
      <p:grpSp>
        <p:nvGrpSpPr>
          <p:cNvPr id="11268" name="Group 10"/>
          <p:cNvGrpSpPr>
            <a:grpSpLocks/>
          </p:cNvGrpSpPr>
          <p:nvPr/>
        </p:nvGrpSpPr>
        <p:grpSpPr bwMode="auto">
          <a:xfrm>
            <a:off x="1331913" y="2781300"/>
            <a:ext cx="1511300" cy="2303463"/>
            <a:chOff x="839" y="1752"/>
            <a:chExt cx="952" cy="1451"/>
          </a:xfrm>
        </p:grpSpPr>
        <p:sp>
          <p:nvSpPr>
            <p:cNvPr id="11281" name="Rectangle 6"/>
            <p:cNvSpPr>
              <a:spLocks noChangeArrowheads="1"/>
            </p:cNvSpPr>
            <p:nvPr/>
          </p:nvSpPr>
          <p:spPr bwMode="auto">
            <a:xfrm>
              <a:off x="839" y="1752"/>
              <a:ext cx="952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/>
                <a:t>Voiture</a:t>
              </a:r>
            </a:p>
          </p:txBody>
        </p:sp>
        <p:sp>
          <p:nvSpPr>
            <p:cNvPr id="11282" name="Rectangle 7"/>
            <p:cNvSpPr>
              <a:spLocks noChangeArrowheads="1"/>
            </p:cNvSpPr>
            <p:nvPr/>
          </p:nvSpPr>
          <p:spPr bwMode="auto">
            <a:xfrm>
              <a:off x="839" y="2795"/>
              <a:ext cx="952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/>
                <a:t>Roue</a:t>
              </a:r>
            </a:p>
          </p:txBody>
        </p:sp>
        <p:sp>
          <p:nvSpPr>
            <p:cNvPr id="11283" name="Line 8"/>
            <p:cNvSpPr>
              <a:spLocks noChangeShapeType="1"/>
            </p:cNvSpPr>
            <p:nvPr/>
          </p:nvSpPr>
          <p:spPr bwMode="auto">
            <a:xfrm flipV="1">
              <a:off x="1247" y="234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284" name="AutoShape 9"/>
            <p:cNvSpPr>
              <a:spLocks noChangeArrowheads="1"/>
            </p:cNvSpPr>
            <p:nvPr/>
          </p:nvSpPr>
          <p:spPr bwMode="auto">
            <a:xfrm>
              <a:off x="1125" y="2160"/>
              <a:ext cx="227" cy="181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1269" name="Group 11"/>
          <p:cNvGrpSpPr>
            <a:grpSpLocks/>
          </p:cNvGrpSpPr>
          <p:nvPr/>
        </p:nvGrpSpPr>
        <p:grpSpPr bwMode="auto">
          <a:xfrm>
            <a:off x="5076825" y="2781300"/>
            <a:ext cx="1511300" cy="2303463"/>
            <a:chOff x="839" y="1752"/>
            <a:chExt cx="952" cy="1451"/>
          </a:xfrm>
        </p:grpSpPr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839" y="1752"/>
              <a:ext cx="952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/>
                <a:t>Cercle</a:t>
              </a:r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839" y="2795"/>
              <a:ext cx="952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/>
                <a:t>Point</a:t>
              </a:r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 flipV="1">
              <a:off x="1247" y="234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280" name="AutoShape 15"/>
            <p:cNvSpPr>
              <a:spLocks noChangeArrowheads="1"/>
            </p:cNvSpPr>
            <p:nvPr/>
          </p:nvSpPr>
          <p:spPr bwMode="auto">
            <a:xfrm>
              <a:off x="1151" y="2160"/>
              <a:ext cx="227" cy="181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1270" name="Rectangle 16"/>
          <p:cNvSpPr>
            <a:spLocks noChangeArrowheads="1"/>
          </p:cNvSpPr>
          <p:nvPr/>
        </p:nvSpPr>
        <p:spPr bwMode="auto">
          <a:xfrm>
            <a:off x="1403350" y="2373313"/>
            <a:ext cx="1255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b="1"/>
              <a:t>Agrégation</a:t>
            </a:r>
          </a:p>
        </p:txBody>
      </p:sp>
      <p:sp>
        <p:nvSpPr>
          <p:cNvPr id="11271" name="Rectangle 17"/>
          <p:cNvSpPr>
            <a:spLocks noChangeArrowheads="1"/>
          </p:cNvSpPr>
          <p:nvPr/>
        </p:nvSpPr>
        <p:spPr bwMode="auto">
          <a:xfrm>
            <a:off x="5076825" y="2420938"/>
            <a:ext cx="1581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b="1"/>
              <a:t>Composition</a:t>
            </a:r>
          </a:p>
        </p:txBody>
      </p:sp>
      <p:sp>
        <p:nvSpPr>
          <p:cNvPr id="11272" name="Rectangle 18"/>
          <p:cNvSpPr>
            <a:spLocks noChangeArrowheads="1"/>
          </p:cNvSpPr>
          <p:nvPr/>
        </p:nvSpPr>
        <p:spPr bwMode="auto">
          <a:xfrm>
            <a:off x="539750" y="5300663"/>
            <a:ext cx="32400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L’élément agrégé (Roue) a une</a:t>
            </a:r>
          </a:p>
          <a:p>
            <a:r>
              <a:rPr lang="fr-FR" sz="1600"/>
              <a:t>existence autonome en dehors de l’agrégat (Voiture)</a:t>
            </a:r>
          </a:p>
        </p:txBody>
      </p:sp>
      <p:sp>
        <p:nvSpPr>
          <p:cNvPr id="11273" name="Rectangle 19"/>
          <p:cNvSpPr>
            <a:spLocks noChangeArrowheads="1"/>
          </p:cNvSpPr>
          <p:nvPr/>
        </p:nvSpPr>
        <p:spPr bwMode="auto">
          <a:xfrm>
            <a:off x="4140200" y="5589588"/>
            <a:ext cx="4176713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A un même moment, une instance de composant (Point) ne peut être liée qu'à un seul agrégat (Cercle), et le composant a un cycle de vie dépendant de l’agrégat.</a:t>
            </a:r>
          </a:p>
        </p:txBody>
      </p:sp>
      <p:sp>
        <p:nvSpPr>
          <p:cNvPr id="11274" name="Rectangle 20"/>
          <p:cNvSpPr>
            <a:spLocks noChangeArrowheads="1"/>
          </p:cNvSpPr>
          <p:nvPr/>
        </p:nvSpPr>
        <p:spPr bwMode="auto">
          <a:xfrm>
            <a:off x="4932363" y="5157788"/>
            <a:ext cx="176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b="1"/>
              <a:t>Agrégation forte</a:t>
            </a:r>
          </a:p>
        </p:txBody>
      </p:sp>
      <p:sp>
        <p:nvSpPr>
          <p:cNvPr id="10261" name="AutoShape 21"/>
          <p:cNvSpPr>
            <a:spLocks noChangeArrowheads="1"/>
          </p:cNvSpPr>
          <p:nvPr/>
        </p:nvSpPr>
        <p:spPr bwMode="auto">
          <a:xfrm>
            <a:off x="971550" y="188913"/>
            <a:ext cx="6624638" cy="7921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Agrégation / Composition</a:t>
            </a:r>
          </a:p>
        </p:txBody>
      </p:sp>
      <p:sp>
        <p:nvSpPr>
          <p:cNvPr id="11276" name="Espace réservé du numéro de diapositive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9702D0-E6A4-4511-B4EC-0D8467A75D84}" type="slidenum">
              <a:rPr lang="fr-FR" smtClean="0"/>
              <a:pPr/>
              <a:t>10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2195513" y="1557338"/>
            <a:ext cx="5256212" cy="4770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b="1"/>
              <a:t> Extension d’une classe</a:t>
            </a:r>
          </a:p>
          <a:p>
            <a:pPr>
              <a:buFont typeface="Wingdings" pitchFamily="2" charset="2"/>
              <a:buChar char="q"/>
            </a:pPr>
            <a:endParaRPr lang="fr-FR" b="1"/>
          </a:p>
          <a:p>
            <a:pPr>
              <a:buFont typeface="Wingdings" pitchFamily="2" charset="2"/>
              <a:buChar char="q"/>
            </a:pPr>
            <a:r>
              <a:rPr lang="fr-FR" b="1"/>
              <a:t> Terminologie</a:t>
            </a:r>
          </a:p>
          <a:p>
            <a:pPr>
              <a:buFont typeface="Wingdings" pitchFamily="2" charset="2"/>
              <a:buChar char="q"/>
            </a:pPr>
            <a:endParaRPr lang="fr-FR" b="1"/>
          </a:p>
          <a:p>
            <a:pPr>
              <a:buFont typeface="Wingdings" pitchFamily="2" charset="2"/>
              <a:buChar char="q"/>
            </a:pPr>
            <a:r>
              <a:rPr lang="fr-FR" b="1"/>
              <a:t> Généralisation/spécialisation</a:t>
            </a:r>
          </a:p>
          <a:p>
            <a:pPr>
              <a:buFont typeface="Wingdings" pitchFamily="2" charset="2"/>
              <a:buChar char="q"/>
            </a:pPr>
            <a:endParaRPr lang="fr-FR" b="1"/>
          </a:p>
          <a:p>
            <a:pPr>
              <a:buFont typeface="Wingdings" pitchFamily="2" charset="2"/>
              <a:buChar char="q"/>
            </a:pPr>
            <a:r>
              <a:rPr lang="fr-FR" b="1"/>
              <a:t> Héritage en Java</a:t>
            </a:r>
          </a:p>
          <a:p>
            <a:pPr>
              <a:buFont typeface="Wingdings" pitchFamily="2" charset="2"/>
              <a:buChar char="q"/>
            </a:pPr>
            <a:endParaRPr lang="fr-FR" b="1"/>
          </a:p>
          <a:p>
            <a:pPr>
              <a:buFont typeface="Wingdings" pitchFamily="2" charset="2"/>
              <a:buChar char="q"/>
            </a:pPr>
            <a:r>
              <a:rPr lang="fr-FR" b="1"/>
              <a:t> Redéfinition des méthodes</a:t>
            </a:r>
          </a:p>
          <a:p>
            <a:pPr>
              <a:buFont typeface="Wingdings" pitchFamily="2" charset="2"/>
              <a:buChar char="q"/>
            </a:pPr>
            <a:endParaRPr lang="fr-FR" b="1"/>
          </a:p>
          <a:p>
            <a:pPr>
              <a:buFont typeface="Wingdings" pitchFamily="2" charset="2"/>
              <a:buChar char="q"/>
            </a:pPr>
            <a:r>
              <a:rPr lang="fr-FR" b="1"/>
              <a:t> Réutilisation</a:t>
            </a:r>
          </a:p>
          <a:p>
            <a:pPr>
              <a:buFont typeface="Wingdings" pitchFamily="2" charset="2"/>
              <a:buChar char="q"/>
            </a:pPr>
            <a:endParaRPr lang="fr-FR" b="1"/>
          </a:p>
          <a:p>
            <a:pPr>
              <a:buFont typeface="Wingdings" pitchFamily="2" charset="2"/>
              <a:buChar char="q"/>
            </a:pPr>
            <a:r>
              <a:rPr lang="fr-FR" b="1"/>
              <a:t> Chaînage des constructeurs</a:t>
            </a:r>
          </a:p>
          <a:p>
            <a:pPr>
              <a:buFont typeface="Wingdings" pitchFamily="2" charset="2"/>
              <a:buChar char="q"/>
            </a:pPr>
            <a:endParaRPr lang="fr-FR" b="1"/>
          </a:p>
          <a:p>
            <a:pPr>
              <a:buFont typeface="Wingdings" pitchFamily="2" charset="2"/>
              <a:buChar char="q"/>
            </a:pPr>
            <a:r>
              <a:rPr lang="fr-FR" b="1"/>
              <a:t> Visibilité des variables et des méthodes</a:t>
            </a:r>
          </a:p>
          <a:p>
            <a:pPr>
              <a:buFont typeface="Wingdings" pitchFamily="2" charset="2"/>
              <a:buChar char="q"/>
            </a:pPr>
            <a:endParaRPr lang="fr-FR" b="1"/>
          </a:p>
          <a:p>
            <a:pPr>
              <a:buFont typeface="Wingdings" pitchFamily="2" charset="2"/>
              <a:buChar char="q"/>
            </a:pPr>
            <a:r>
              <a:rPr lang="fr-FR" b="1"/>
              <a:t> Classes et méthodes finales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971550" y="188913"/>
            <a:ext cx="6624638" cy="7921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Héritage</a:t>
            </a:r>
          </a:p>
        </p:txBody>
      </p:sp>
      <p:sp>
        <p:nvSpPr>
          <p:cNvPr id="1229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43C90E-30E6-4974-BFF0-64964653DB2E}" type="slidenum">
              <a:rPr lang="fr-FR" smtClean="0"/>
              <a:pPr/>
              <a:t>11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990600"/>
          </a:xfrm>
        </p:spPr>
        <p:txBody>
          <a:bodyPr/>
          <a:lstStyle/>
          <a:p>
            <a:pPr eaLnBrk="1" hangingPunct="1"/>
            <a:r>
              <a:rPr lang="fr-FR" sz="3200" smtClean="0"/>
              <a:t>Réutilisation du code avec modification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848600" cy="5545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smtClean="0"/>
              <a:t>Soit une classe </a:t>
            </a:r>
            <a:r>
              <a:rPr lang="fr-FR" sz="2000" b="1" smtClean="0">
                <a:latin typeface="Courier New" pitchFamily="49" charset="0"/>
              </a:rPr>
              <a:t>A</a:t>
            </a:r>
            <a:r>
              <a:rPr lang="fr-FR" sz="2000" smtClean="0"/>
              <a:t> dont on a le code compilé</a:t>
            </a:r>
          </a:p>
          <a:p>
            <a:pPr eaLnBrk="1" hangingPunct="1">
              <a:lnSpc>
                <a:spcPct val="90000"/>
              </a:lnSpc>
            </a:pPr>
            <a:endParaRPr lang="fr-FR" sz="2000" smtClean="0"/>
          </a:p>
          <a:p>
            <a:pPr eaLnBrk="1" hangingPunct="1">
              <a:lnSpc>
                <a:spcPct val="90000"/>
              </a:lnSpc>
            </a:pPr>
            <a:r>
              <a:rPr lang="fr-FR" sz="2000" smtClean="0"/>
              <a:t>Une classe </a:t>
            </a:r>
            <a:r>
              <a:rPr lang="fr-FR" sz="2000" b="1" smtClean="0">
                <a:latin typeface="Courier New" pitchFamily="49" charset="0"/>
              </a:rPr>
              <a:t>C</a:t>
            </a:r>
            <a:r>
              <a:rPr lang="fr-FR" sz="2000" smtClean="0"/>
              <a:t> veut réutiliser la classe </a:t>
            </a:r>
            <a:r>
              <a:rPr lang="fr-FR" sz="2000" b="1" smtClean="0">
                <a:latin typeface="Courier New" pitchFamily="49" charset="0"/>
              </a:rPr>
              <a:t>A</a:t>
            </a:r>
          </a:p>
          <a:p>
            <a:pPr eaLnBrk="1" hangingPunct="1">
              <a:lnSpc>
                <a:spcPct val="90000"/>
              </a:lnSpc>
            </a:pPr>
            <a:endParaRPr lang="fr-FR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 smtClean="0"/>
              <a:t>Elle peut créer des instances de </a:t>
            </a:r>
            <a:r>
              <a:rPr lang="fr-FR" sz="2000" b="1" smtClean="0">
                <a:latin typeface="Courier New" pitchFamily="49" charset="0"/>
              </a:rPr>
              <a:t>A</a:t>
            </a:r>
            <a:r>
              <a:rPr lang="fr-FR" sz="2000" smtClean="0"/>
              <a:t> et leur demander des services </a:t>
            </a:r>
          </a:p>
          <a:p>
            <a:pPr eaLnBrk="1" hangingPunct="1">
              <a:lnSpc>
                <a:spcPct val="90000"/>
              </a:lnSpc>
            </a:pPr>
            <a:endParaRPr lang="fr-FR" sz="2000" smtClean="0"/>
          </a:p>
          <a:p>
            <a:pPr eaLnBrk="1" hangingPunct="1">
              <a:lnSpc>
                <a:spcPct val="90000"/>
              </a:lnSpc>
            </a:pPr>
            <a:r>
              <a:rPr lang="fr-FR" sz="2000" smtClean="0"/>
              <a:t>On dit que la classe </a:t>
            </a:r>
            <a:r>
              <a:rPr lang="fr-FR" sz="2000" b="1" smtClean="0">
                <a:latin typeface="Courier New" pitchFamily="49" charset="0"/>
              </a:rPr>
              <a:t>C</a:t>
            </a:r>
            <a:r>
              <a:rPr lang="fr-FR" sz="2000" smtClean="0"/>
              <a:t> est une </a:t>
            </a:r>
            <a:r>
              <a:rPr lang="fr-FR" sz="2000" smtClean="0">
                <a:solidFill>
                  <a:schemeClr val="accent2"/>
                </a:solidFill>
              </a:rPr>
              <a:t>classe cliente</a:t>
            </a:r>
            <a:r>
              <a:rPr lang="fr-FR" sz="2000" smtClean="0"/>
              <a:t> de la classe </a:t>
            </a:r>
            <a:r>
              <a:rPr lang="fr-FR" sz="2000" b="1" smtClean="0">
                <a:latin typeface="Courier New" pitchFamily="49" charset="0"/>
              </a:rPr>
              <a:t>A : Ceci s’appelle la délégation comme on l’a vu précédemment</a:t>
            </a:r>
          </a:p>
          <a:p>
            <a:pPr eaLnBrk="1" hangingPunct="1">
              <a:lnSpc>
                <a:spcPct val="90000"/>
              </a:lnSpc>
            </a:pPr>
            <a:endParaRPr lang="fr-FR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 smtClean="0"/>
              <a:t>Souvent, cependant, on souhaite modifier en partie le comportement de </a:t>
            </a:r>
            <a:r>
              <a:rPr lang="fr-FR" sz="2000" b="1" smtClean="0">
                <a:latin typeface="Courier New" pitchFamily="49" charset="0"/>
              </a:rPr>
              <a:t>A</a:t>
            </a:r>
            <a:r>
              <a:rPr lang="fr-FR" sz="2000" smtClean="0"/>
              <a:t> avant de le réutiliser</a:t>
            </a:r>
          </a:p>
          <a:p>
            <a:pPr eaLnBrk="1" hangingPunct="1">
              <a:lnSpc>
                <a:spcPct val="90000"/>
              </a:lnSpc>
            </a:pPr>
            <a:endParaRPr lang="fr-FR" sz="2000" smtClean="0"/>
          </a:p>
          <a:p>
            <a:pPr eaLnBrk="1" hangingPunct="1">
              <a:lnSpc>
                <a:spcPct val="90000"/>
              </a:lnSpc>
            </a:pPr>
            <a:r>
              <a:rPr lang="fr-FR" sz="2000" smtClean="0"/>
              <a:t>Le comportement de </a:t>
            </a:r>
            <a:r>
              <a:rPr lang="fr-FR" sz="2000" b="1" smtClean="0">
                <a:latin typeface="Courier New" pitchFamily="49" charset="0"/>
              </a:rPr>
              <a:t>A</a:t>
            </a:r>
            <a:r>
              <a:rPr lang="fr-FR" sz="2000" smtClean="0"/>
              <a:t> convient, sauf pour des détails qu’on aimerait changer</a:t>
            </a:r>
          </a:p>
          <a:p>
            <a:pPr eaLnBrk="1" hangingPunct="1">
              <a:lnSpc>
                <a:spcPct val="90000"/>
              </a:lnSpc>
            </a:pPr>
            <a:endParaRPr lang="fr-FR" sz="2000" smtClean="0"/>
          </a:p>
          <a:p>
            <a:pPr eaLnBrk="1" hangingPunct="1">
              <a:lnSpc>
                <a:spcPct val="90000"/>
              </a:lnSpc>
            </a:pPr>
            <a:r>
              <a:rPr lang="fr-FR" sz="2000" smtClean="0"/>
              <a:t>Ou alors, on aimerait ajouter une nouvelle fonctionnalité à </a:t>
            </a:r>
            <a:r>
              <a:rPr lang="fr-FR" sz="2000" b="1" smtClean="0">
                <a:latin typeface="Courier New" pitchFamily="49" charset="0"/>
              </a:rPr>
              <a:t>A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539750" y="260350"/>
            <a:ext cx="7416800" cy="576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1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7D20E2-642A-43DD-B4F1-310641DF8430}" type="slidenum">
              <a:rPr lang="fr-FR" smtClean="0"/>
              <a:pPr/>
              <a:t>12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78788" cy="4243388"/>
          </a:xfrm>
        </p:spPr>
        <p:txBody>
          <a:bodyPr/>
          <a:lstStyle/>
          <a:p>
            <a:pPr eaLnBrk="1" hangingPunct="1"/>
            <a:r>
              <a:rPr lang="fr-FR" sz="1800" smtClean="0"/>
              <a:t>On peut copier, puis modifier le code source de </a:t>
            </a:r>
            <a:r>
              <a:rPr lang="fr-FR" sz="1800" b="1" smtClean="0">
                <a:latin typeface="Courier New" pitchFamily="49" charset="0"/>
              </a:rPr>
              <a:t>A</a:t>
            </a:r>
            <a:r>
              <a:rPr lang="fr-FR" sz="1800" smtClean="0"/>
              <a:t> dans des classes </a:t>
            </a:r>
            <a:r>
              <a:rPr lang="fr-FR" sz="1800" b="1" smtClean="0">
                <a:latin typeface="Courier New" pitchFamily="49" charset="0"/>
              </a:rPr>
              <a:t>A1</a:t>
            </a:r>
            <a:r>
              <a:rPr lang="fr-FR" sz="1800" smtClean="0"/>
              <a:t>, </a:t>
            </a:r>
            <a:r>
              <a:rPr lang="fr-FR" sz="1800" b="1" smtClean="0">
                <a:latin typeface="Courier New" pitchFamily="49" charset="0"/>
              </a:rPr>
              <a:t>A2</a:t>
            </a:r>
            <a:r>
              <a:rPr lang="fr-FR" sz="1800" smtClean="0"/>
              <a:t>,... </a:t>
            </a:r>
          </a:p>
          <a:p>
            <a:pPr eaLnBrk="1" hangingPunct="1">
              <a:buFontTx/>
              <a:buNone/>
            </a:pPr>
            <a:endParaRPr lang="fr-FR" sz="1800" smtClean="0"/>
          </a:p>
          <a:p>
            <a:pPr eaLnBrk="1" hangingPunct="1"/>
            <a:r>
              <a:rPr lang="fr-FR" sz="1800" smtClean="0"/>
              <a:t>Problèmes :</a:t>
            </a:r>
          </a:p>
          <a:p>
            <a:pPr eaLnBrk="1" hangingPunct="1"/>
            <a:endParaRPr lang="fr-FR" sz="1800" smtClean="0"/>
          </a:p>
          <a:p>
            <a:pPr lvl="1" eaLnBrk="1" hangingPunct="1"/>
            <a:r>
              <a:rPr lang="fr-FR" sz="1800" smtClean="0"/>
              <a:t>on n'a pas toujours le code source de </a:t>
            </a:r>
            <a:r>
              <a:rPr lang="fr-FR" sz="1800" b="1" smtClean="0">
                <a:latin typeface="Courier New" pitchFamily="49" charset="0"/>
              </a:rPr>
              <a:t>A</a:t>
            </a:r>
          </a:p>
          <a:p>
            <a:pPr lvl="1" eaLnBrk="1" hangingPunct="1"/>
            <a:endParaRPr lang="fr-FR" sz="1800" smtClean="0"/>
          </a:p>
          <a:p>
            <a:pPr lvl="1" eaLnBrk="1" hangingPunct="1"/>
            <a:r>
              <a:rPr lang="fr-FR" sz="1800" smtClean="0"/>
              <a:t>les améliorations futures du code de </a:t>
            </a:r>
            <a:r>
              <a:rPr lang="fr-FR" sz="1800" b="1" smtClean="0">
                <a:latin typeface="Courier New" pitchFamily="49" charset="0"/>
              </a:rPr>
              <a:t>A</a:t>
            </a:r>
            <a:r>
              <a:rPr lang="fr-FR" sz="1800" smtClean="0"/>
              <a:t> ne seront pas dans les classes </a:t>
            </a:r>
            <a:r>
              <a:rPr lang="fr-FR" sz="1800" b="1" smtClean="0">
                <a:latin typeface="Courier New" pitchFamily="49" charset="0"/>
              </a:rPr>
              <a:t>A1</a:t>
            </a:r>
            <a:r>
              <a:rPr lang="fr-FR" sz="1800" smtClean="0"/>
              <a:t>, </a:t>
            </a:r>
            <a:r>
              <a:rPr lang="fr-FR" sz="1800" b="1" smtClean="0">
                <a:latin typeface="Courier New" pitchFamily="49" charset="0"/>
              </a:rPr>
              <a:t>A2</a:t>
            </a:r>
            <a:r>
              <a:rPr lang="fr-FR" sz="1800" smtClean="0"/>
              <a:t>,…</a:t>
            </a:r>
          </a:p>
        </p:txBody>
      </p:sp>
      <p:sp>
        <p:nvSpPr>
          <p:cNvPr id="14339" name="AutoShape 4"/>
          <p:cNvSpPr>
            <a:spLocks noChangeArrowheads="1"/>
          </p:cNvSpPr>
          <p:nvPr/>
        </p:nvSpPr>
        <p:spPr bwMode="auto">
          <a:xfrm>
            <a:off x="611188" y="260350"/>
            <a:ext cx="7777162" cy="576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800">
                <a:solidFill>
                  <a:schemeClr val="tx2"/>
                </a:solidFill>
              </a:rPr>
              <a:t>Réutilisation avec modifications du code source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68313" y="5013325"/>
            <a:ext cx="82804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fr-FR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La solution en POO est l’HERITAGE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714500" y="5786438"/>
            <a:ext cx="650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 </a:t>
            </a:r>
            <a:r>
              <a:rPr lang="fr-FR" i="1"/>
              <a:t>définir une nouvelle classe à partir de la classe déjà existante</a:t>
            </a:r>
            <a:endParaRPr lang="fr-FR"/>
          </a:p>
        </p:txBody>
      </p:sp>
      <p:sp>
        <p:nvSpPr>
          <p:cNvPr id="143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98CA51-827F-44DD-ADC0-F9C023431C79}" type="slidenum">
              <a:rPr lang="fr-FR" smtClean="0"/>
              <a:pPr/>
              <a:t>13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5903912" cy="612775"/>
          </a:xfrm>
        </p:spPr>
        <p:txBody>
          <a:bodyPr/>
          <a:lstStyle/>
          <a:p>
            <a:pPr eaLnBrk="1" hangingPunct="1"/>
            <a:r>
              <a:rPr lang="fr-FR" sz="3200" smtClean="0"/>
              <a:t>Réutilisation par l'héritage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724400"/>
          </a:xfrm>
        </p:spPr>
        <p:txBody>
          <a:bodyPr/>
          <a:lstStyle/>
          <a:p>
            <a:pPr eaLnBrk="1" hangingPunct="1"/>
            <a:r>
              <a:rPr lang="fr-FR" sz="1800" smtClean="0"/>
              <a:t>L’héritage existe dans tous les langages objet à classes</a:t>
            </a:r>
          </a:p>
          <a:p>
            <a:pPr eaLnBrk="1" hangingPunct="1"/>
            <a:endParaRPr lang="fr-FR" sz="1800" smtClean="0"/>
          </a:p>
          <a:p>
            <a:pPr eaLnBrk="1" hangingPunct="1"/>
            <a:r>
              <a:rPr lang="fr-FR" sz="1800" smtClean="0"/>
              <a:t>L’héritage permet d’écrire une classe </a:t>
            </a:r>
            <a:r>
              <a:rPr lang="fr-FR" sz="1800" b="1" smtClean="0">
                <a:latin typeface="Courier New" pitchFamily="49" charset="0"/>
              </a:rPr>
              <a:t>B</a:t>
            </a:r>
            <a:r>
              <a:rPr lang="fr-FR" sz="1800" smtClean="0"/>
              <a:t> </a:t>
            </a:r>
          </a:p>
          <a:p>
            <a:pPr lvl="1" eaLnBrk="1" hangingPunct="1"/>
            <a:r>
              <a:rPr lang="fr-FR" sz="1800" smtClean="0"/>
              <a:t>qui se comporte dans les grandes lignes comme la classe </a:t>
            </a:r>
            <a:r>
              <a:rPr lang="fr-FR" sz="1800" b="1" smtClean="0">
                <a:latin typeface="Courier New" pitchFamily="49" charset="0"/>
              </a:rPr>
              <a:t>A</a:t>
            </a:r>
            <a:r>
              <a:rPr lang="fr-FR" sz="1800" smtClean="0"/>
              <a:t> </a:t>
            </a:r>
          </a:p>
          <a:p>
            <a:pPr lvl="1" eaLnBrk="1" hangingPunct="1"/>
            <a:r>
              <a:rPr lang="fr-FR" sz="1800" smtClean="0"/>
              <a:t>mais avec quelques différences </a:t>
            </a:r>
          </a:p>
          <a:p>
            <a:pPr eaLnBrk="1" hangingPunct="1">
              <a:buFontTx/>
              <a:buNone/>
            </a:pPr>
            <a:r>
              <a:rPr lang="fr-FR" sz="1800" smtClean="0">
                <a:solidFill>
                  <a:schemeClr val="accent2"/>
                </a:solidFill>
              </a:rPr>
              <a:t>	sans toucher au code source de </a:t>
            </a:r>
            <a:r>
              <a:rPr lang="fr-FR" sz="1800" b="1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</a:p>
          <a:p>
            <a:pPr eaLnBrk="1" hangingPunct="1">
              <a:buFontTx/>
              <a:buNone/>
            </a:pPr>
            <a:endParaRPr lang="fr-FR" sz="18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fr-FR" sz="1800" smtClean="0"/>
              <a:t>On a seulement besoin du code compilé de </a:t>
            </a:r>
            <a:r>
              <a:rPr lang="fr-FR" sz="1800" b="1" smtClean="0">
                <a:latin typeface="Courier New" pitchFamily="49" charset="0"/>
              </a:rPr>
              <a:t>A</a:t>
            </a:r>
          </a:p>
          <a:p>
            <a:pPr eaLnBrk="1" hangingPunct="1"/>
            <a:endParaRPr lang="fr-FR" sz="1800" b="1" smtClean="0">
              <a:latin typeface="Courier New" pitchFamily="49" charset="0"/>
            </a:endParaRPr>
          </a:p>
          <a:p>
            <a:pPr eaLnBrk="1" hangingPunct="1"/>
            <a:r>
              <a:rPr lang="fr-FR" sz="1800" smtClean="0"/>
              <a:t>Le code source de </a:t>
            </a:r>
            <a:r>
              <a:rPr lang="fr-FR" sz="1800" b="1" smtClean="0">
                <a:latin typeface="Courier New" pitchFamily="49" charset="0"/>
              </a:rPr>
              <a:t>B</a:t>
            </a:r>
            <a:r>
              <a:rPr lang="fr-FR" sz="1800" smtClean="0"/>
              <a:t> ne comporte que ce qui a changé par rapport au code de </a:t>
            </a:r>
            <a:r>
              <a:rPr lang="fr-FR" sz="1800" b="1" smtClean="0">
                <a:latin typeface="Courier New" pitchFamily="49" charset="0"/>
              </a:rPr>
              <a:t>A</a:t>
            </a:r>
            <a:endParaRPr lang="fr-FR" sz="1800" smtClean="0"/>
          </a:p>
          <a:p>
            <a:pPr eaLnBrk="1" hangingPunct="1"/>
            <a:r>
              <a:rPr lang="fr-FR" sz="1800" smtClean="0"/>
              <a:t>On peut par exemple</a:t>
            </a:r>
          </a:p>
          <a:p>
            <a:pPr lvl="1" eaLnBrk="1" hangingPunct="1"/>
            <a:r>
              <a:rPr lang="fr-FR" sz="1800" smtClean="0"/>
              <a:t>ajouter de nouvelles méthodes</a:t>
            </a:r>
          </a:p>
          <a:p>
            <a:pPr lvl="1" eaLnBrk="1" hangingPunct="1"/>
            <a:r>
              <a:rPr lang="fr-FR" sz="1800" smtClean="0"/>
              <a:t>modifier certaines méthodes</a:t>
            </a:r>
            <a:endParaRPr lang="fr-FR" sz="1600" b="1" smtClean="0">
              <a:latin typeface="Courier New" pitchFamily="49" charset="0"/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908175" y="333375"/>
            <a:ext cx="5111750" cy="5746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536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D8E6CE-D4A9-4BD7-BDF4-C75488D6E5ED}" type="slidenum">
              <a:rPr lang="fr-FR" smtClean="0"/>
              <a:pPr/>
              <a:t>14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346950" cy="5040313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java.awt.Graphics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java.awt.Color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public class Rectangle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x, y; // point en haut à gauche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largeur, hauteur;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public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getX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   return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public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setX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x){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this.x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=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// Idem pour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getHauteur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setHauteur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//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getLargeur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setLargeur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public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dessineToi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(Graphics g)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g.drawRect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(x, y, largeur, hauteur);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1835150" y="188913"/>
            <a:ext cx="6049963" cy="1079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Héritage : classe mère</a:t>
            </a:r>
          </a:p>
          <a:p>
            <a:pPr algn="ctr">
              <a:defRPr/>
            </a:pPr>
            <a:r>
              <a:rPr lang="fr-F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Exemple 1</a:t>
            </a:r>
          </a:p>
        </p:txBody>
      </p:sp>
      <p:sp>
        <p:nvSpPr>
          <p:cNvPr id="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9A2756-1C59-4E8E-B8A4-594903DDC66A}" type="slidenum">
              <a:rPr lang="fr-FR" smtClean="0"/>
              <a:pPr/>
              <a:t>15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6264275" cy="5400675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public class </a:t>
            </a:r>
            <a:r>
              <a:rPr lang="fr-FR" sz="1600" b="1" dirty="0" err="1" smtClean="0">
                <a:latin typeface="Courier New" pitchFamily="49" charset="0"/>
              </a:rPr>
              <a:t>RectangleColore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solidFill>
                  <a:schemeClr val="accent2"/>
                </a:solidFill>
                <a:latin typeface="Courier New" pitchFamily="49" charset="0"/>
              </a:rPr>
              <a:t>extends</a:t>
            </a:r>
            <a:r>
              <a:rPr lang="fr-FR" sz="1600" b="1" dirty="0" smtClean="0">
                <a:solidFill>
                  <a:schemeClr val="accent2"/>
                </a:solidFill>
                <a:latin typeface="Courier New" pitchFamily="49" charset="0"/>
              </a:rPr>
              <a:t> Rectangle</a:t>
            </a:r>
            <a:r>
              <a:rPr lang="fr-FR" sz="1600" b="1" dirty="0" smtClean="0">
                <a:latin typeface="Courier New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</a:t>
            </a:r>
            <a:r>
              <a:rPr lang="fr-FR" sz="1600" b="1" dirty="0" err="1" smtClean="0">
                <a:latin typeface="Courier New" pitchFamily="49" charset="0"/>
              </a:rPr>
              <a:t>private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Color</a:t>
            </a:r>
            <a:r>
              <a:rPr lang="fr-FR" sz="1600" b="1" dirty="0" smtClean="0">
                <a:latin typeface="Courier New" pitchFamily="49" charset="0"/>
              </a:rPr>
              <a:t> couleur; // </a:t>
            </a:r>
            <a:r>
              <a:rPr lang="fr-FR" sz="1600" b="1" dirty="0" smtClean="0">
                <a:solidFill>
                  <a:schemeClr val="accent2"/>
                </a:solidFill>
                <a:latin typeface="Courier New" pitchFamily="49" charset="0"/>
              </a:rPr>
              <a:t>nouvelle variable</a:t>
            </a:r>
            <a:endParaRPr lang="fr-FR" sz="16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// Constructeurs</a:t>
            </a: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. . .  </a:t>
            </a: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// </a:t>
            </a:r>
            <a:r>
              <a:rPr lang="fr-FR" sz="1600" b="1" dirty="0" smtClean="0">
                <a:solidFill>
                  <a:schemeClr val="accent2"/>
                </a:solidFill>
                <a:latin typeface="Courier New" pitchFamily="49" charset="0"/>
              </a:rPr>
              <a:t>Nouvelles Méthodes</a:t>
            </a:r>
            <a:endParaRPr lang="fr-FR" sz="16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public </a:t>
            </a:r>
            <a:r>
              <a:rPr lang="fr-FR" sz="1600" b="1" dirty="0" err="1" smtClean="0">
                <a:latin typeface="Courier New" pitchFamily="49" charset="0"/>
              </a:rPr>
              <a:t>Color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getCouleur</a:t>
            </a:r>
            <a:r>
              <a:rPr lang="fr-FR" sz="1600" b="1" dirty="0" smtClean="0">
                <a:latin typeface="Courier New" pitchFamily="49" charset="0"/>
              </a:rPr>
              <a:t>() { </a:t>
            </a: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  return </a:t>
            </a:r>
            <a:r>
              <a:rPr lang="fr-FR" sz="1600" b="1" dirty="0" err="1" smtClean="0">
                <a:latin typeface="Courier New" pitchFamily="49" charset="0"/>
              </a:rPr>
              <a:t>this.couleur</a:t>
            </a:r>
            <a:r>
              <a:rPr lang="fr-FR" sz="1600" b="1" dirty="0" smtClean="0">
                <a:latin typeface="Courier New" pitchFamily="49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public </a:t>
            </a:r>
            <a:r>
              <a:rPr lang="fr-FR" sz="1600" b="1" dirty="0" err="1" smtClean="0">
                <a:latin typeface="Courier New" pitchFamily="49" charset="0"/>
              </a:rPr>
              <a:t>void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setCouleur</a:t>
            </a:r>
            <a:r>
              <a:rPr lang="fr-FR" sz="1600" b="1" dirty="0" smtClean="0">
                <a:latin typeface="Courier New" pitchFamily="49" charset="0"/>
              </a:rPr>
              <a:t>(</a:t>
            </a:r>
            <a:r>
              <a:rPr lang="fr-FR" sz="1600" b="1" dirty="0" err="1" smtClean="0">
                <a:latin typeface="Courier New" pitchFamily="49" charset="0"/>
              </a:rPr>
              <a:t>Color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smtClean="0">
                <a:latin typeface="Courier New" pitchFamily="49" charset="0"/>
              </a:rPr>
              <a:t>c) { </a:t>
            </a: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  </a:t>
            </a:r>
            <a:r>
              <a:rPr lang="fr-FR" sz="1600" b="1" dirty="0" err="1" smtClean="0">
                <a:latin typeface="Courier New" pitchFamily="49" charset="0"/>
              </a:rPr>
              <a:t>this.couleur</a:t>
            </a:r>
            <a:r>
              <a:rPr lang="fr-FR" sz="1600" b="1" dirty="0" smtClean="0">
                <a:latin typeface="Courier New" pitchFamily="49" charset="0"/>
              </a:rPr>
              <a:t> = c; </a:t>
            </a: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 }</a:t>
            </a: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// </a:t>
            </a:r>
            <a:r>
              <a:rPr lang="fr-FR" sz="1600" b="1" dirty="0" smtClean="0">
                <a:solidFill>
                  <a:schemeClr val="accent2"/>
                </a:solidFill>
                <a:latin typeface="Courier New" pitchFamily="49" charset="0"/>
              </a:rPr>
              <a:t>Méthodes modifiées</a:t>
            </a:r>
            <a:endParaRPr lang="fr-FR" sz="16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public </a:t>
            </a:r>
            <a:r>
              <a:rPr lang="fr-FR" sz="1600" b="1" dirty="0" err="1" smtClean="0">
                <a:latin typeface="Courier New" pitchFamily="49" charset="0"/>
              </a:rPr>
              <a:t>void</a:t>
            </a:r>
            <a:r>
              <a:rPr lang="fr-FR" sz="1600" b="1" dirty="0" smtClean="0">
                <a:latin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</a:rPr>
              <a:t>dessineToi</a:t>
            </a:r>
            <a:r>
              <a:rPr lang="fr-FR" sz="1600" b="1" dirty="0" smtClean="0">
                <a:latin typeface="Courier New" pitchFamily="49" charset="0"/>
              </a:rPr>
              <a:t>(Graphics g) {</a:t>
            </a: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  </a:t>
            </a:r>
            <a:r>
              <a:rPr lang="fr-FR" sz="1600" b="1" dirty="0" err="1" smtClean="0">
                <a:latin typeface="Courier New" pitchFamily="49" charset="0"/>
              </a:rPr>
              <a:t>g.setColor</a:t>
            </a:r>
            <a:r>
              <a:rPr lang="fr-FR" sz="1600" b="1" dirty="0" smtClean="0">
                <a:latin typeface="Courier New" pitchFamily="49" charset="0"/>
              </a:rPr>
              <a:t>(couleur);</a:t>
            </a: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  </a:t>
            </a:r>
            <a:r>
              <a:rPr lang="fr-FR" sz="1600" b="1" dirty="0" err="1" smtClean="0">
                <a:latin typeface="Courier New" pitchFamily="49" charset="0"/>
              </a:rPr>
              <a:t>g.fillRect</a:t>
            </a:r>
            <a:r>
              <a:rPr lang="fr-FR" sz="1600" b="1" dirty="0" smtClean="0">
                <a:latin typeface="Courier New" pitchFamily="49" charset="0"/>
              </a:rPr>
              <a:t>(</a:t>
            </a:r>
            <a:r>
              <a:rPr lang="fr-FR" sz="1600" b="1" dirty="0" err="1" smtClean="0">
                <a:latin typeface="Courier New" pitchFamily="49" charset="0"/>
              </a:rPr>
              <a:t>getX</a:t>
            </a:r>
            <a:r>
              <a:rPr lang="fr-FR" sz="1600" b="1" dirty="0" smtClean="0">
                <a:latin typeface="Courier New" pitchFamily="49" charset="0"/>
              </a:rPr>
              <a:t>(), </a:t>
            </a:r>
            <a:r>
              <a:rPr lang="fr-FR" sz="1600" b="1" dirty="0" err="1" smtClean="0">
                <a:latin typeface="Courier New" pitchFamily="49" charset="0"/>
              </a:rPr>
              <a:t>getY</a:t>
            </a:r>
            <a:r>
              <a:rPr lang="fr-FR" sz="1600" b="1" dirty="0" smtClean="0">
                <a:latin typeface="Courier New" pitchFamily="49" charset="0"/>
              </a:rPr>
              <a:t>(), </a:t>
            </a: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             </a:t>
            </a:r>
            <a:r>
              <a:rPr lang="fr-FR" sz="1600" b="1" dirty="0" err="1" smtClean="0">
                <a:latin typeface="Courier New" pitchFamily="49" charset="0"/>
              </a:rPr>
              <a:t>getLargeur</a:t>
            </a:r>
            <a:r>
              <a:rPr lang="fr-FR" sz="1600" b="1" dirty="0" smtClean="0">
                <a:latin typeface="Courier New" pitchFamily="49" charset="0"/>
              </a:rPr>
              <a:t>(), </a:t>
            </a:r>
            <a:r>
              <a:rPr lang="fr-FR" sz="1600" b="1" dirty="0" err="1" smtClean="0">
                <a:latin typeface="Courier New" pitchFamily="49" charset="0"/>
              </a:rPr>
              <a:t>getHauteur</a:t>
            </a:r>
            <a:r>
              <a:rPr lang="fr-FR" sz="1600" b="1" dirty="0" smtClean="0">
                <a:latin typeface="Courier New" pitchFamily="49" charset="0"/>
              </a:rPr>
              <a:t>());</a:t>
            </a: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fr-FR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1835150" y="188913"/>
            <a:ext cx="6049963" cy="9366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Héritage : classe fille</a:t>
            </a:r>
          </a:p>
          <a:p>
            <a:pPr algn="ctr">
              <a:defRPr/>
            </a:pPr>
            <a:r>
              <a:rPr lang="fr-F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Exemple 1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6604000" y="1341438"/>
            <a:ext cx="2289175" cy="1812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RectangleColore </a:t>
            </a:r>
            <a:r>
              <a:rPr lang="fr-FR" sz="1600" b="1"/>
              <a:t>hérite </a:t>
            </a:r>
            <a:r>
              <a:rPr lang="fr-FR" sz="1600"/>
              <a:t>de (</a:t>
            </a:r>
            <a:r>
              <a:rPr lang="fr-FR" sz="1600" b="1"/>
              <a:t>étend</a:t>
            </a:r>
            <a:r>
              <a:rPr lang="fr-FR" sz="1600"/>
              <a:t>) Rectangle. Elle possède les variables</a:t>
            </a:r>
          </a:p>
          <a:p>
            <a:r>
              <a:rPr lang="fr-FR" sz="1600"/>
              <a:t>et méthodes définies dans la classe Rectangle</a:t>
            </a:r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 flipH="1" flipV="1">
            <a:off x="4572000" y="1557338"/>
            <a:ext cx="20161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6588125" y="3284538"/>
            <a:ext cx="2286000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Définition d’un nouvel attribut</a:t>
            </a:r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 flipH="1" flipV="1">
            <a:off x="2916238" y="1844675"/>
            <a:ext cx="3671887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6516688" y="4076700"/>
            <a:ext cx="2376487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RectangleColore définit</a:t>
            </a:r>
          </a:p>
          <a:p>
            <a:r>
              <a:rPr lang="fr-FR" sz="1600"/>
              <a:t>2 nouvelles méthodes</a:t>
            </a:r>
          </a:p>
        </p:txBody>
      </p:sp>
      <p:sp>
        <p:nvSpPr>
          <p:cNvPr id="17417" name="Line 11"/>
          <p:cNvSpPr>
            <a:spLocks noChangeShapeType="1"/>
          </p:cNvSpPr>
          <p:nvPr/>
        </p:nvSpPr>
        <p:spPr bwMode="auto">
          <a:xfrm flipH="1" flipV="1">
            <a:off x="3348038" y="3213100"/>
            <a:ext cx="316865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7418" name="Line 12"/>
          <p:cNvSpPr>
            <a:spLocks noChangeShapeType="1"/>
          </p:cNvSpPr>
          <p:nvPr/>
        </p:nvSpPr>
        <p:spPr bwMode="auto">
          <a:xfrm flipH="1" flipV="1">
            <a:off x="3635375" y="3933825"/>
            <a:ext cx="288131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7419" name="Rectangle 13"/>
          <p:cNvSpPr>
            <a:spLocks noChangeArrowheads="1"/>
          </p:cNvSpPr>
          <p:nvPr/>
        </p:nvSpPr>
        <p:spPr bwMode="auto">
          <a:xfrm>
            <a:off x="6588125" y="5157788"/>
            <a:ext cx="2376488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RectangleColore redéfinit une  méthode de la classe mère.</a:t>
            </a:r>
          </a:p>
        </p:txBody>
      </p:sp>
      <p:sp>
        <p:nvSpPr>
          <p:cNvPr id="17420" name="Line 14"/>
          <p:cNvSpPr>
            <a:spLocks noChangeShapeType="1"/>
          </p:cNvSpPr>
          <p:nvPr/>
        </p:nvSpPr>
        <p:spPr bwMode="auto">
          <a:xfrm flipH="1" flipV="1">
            <a:off x="4643438" y="5229225"/>
            <a:ext cx="19446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7421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74FE7A-CDB4-4DB7-BDFE-C1EFB69D79C6}" type="slidenum">
              <a:rPr lang="fr-FR" smtClean="0"/>
              <a:pPr/>
              <a:t>16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79388" y="1700213"/>
            <a:ext cx="3816350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public class </a:t>
            </a:r>
            <a:r>
              <a:rPr lang="fr-FR" sz="1600" b="1"/>
              <a:t>Point </a:t>
            </a:r>
            <a:r>
              <a:rPr lang="fr-FR" sz="1600"/>
              <a:t>{</a:t>
            </a:r>
          </a:p>
          <a:p>
            <a:r>
              <a:rPr lang="fr-FR" sz="1600"/>
              <a:t>   protected int x; // abscisse du point</a:t>
            </a:r>
          </a:p>
          <a:p>
            <a:r>
              <a:rPr lang="fr-FR" sz="1600"/>
              <a:t>   protected int y; // ordonnée du point</a:t>
            </a:r>
          </a:p>
          <a:p>
            <a:r>
              <a:rPr lang="fr-FR" sz="1600"/>
              <a:t>  </a:t>
            </a:r>
          </a:p>
          <a:p>
            <a:r>
              <a:rPr lang="fr-FR" sz="1600"/>
              <a:t> public void translate(int dx, int dy){</a:t>
            </a:r>
          </a:p>
          <a:p>
            <a:r>
              <a:rPr lang="fr-FR" sz="1600"/>
              <a:t>      x = x + dx;</a:t>
            </a:r>
          </a:p>
          <a:p>
            <a:r>
              <a:rPr lang="fr-FR" sz="1600"/>
              <a:t>      y = y + dy;</a:t>
            </a:r>
          </a:p>
          <a:p>
            <a:r>
              <a:rPr lang="fr-FR" sz="1600"/>
              <a:t>   }</a:t>
            </a:r>
          </a:p>
          <a:p>
            <a:r>
              <a:rPr lang="fr-FR" sz="1600"/>
              <a:t>  </a:t>
            </a:r>
          </a:p>
          <a:p>
            <a:r>
              <a:rPr lang="fr-FR" sz="1600"/>
              <a:t> // calcule la distance du point à l'origine</a:t>
            </a:r>
          </a:p>
          <a:p>
            <a:r>
              <a:rPr lang="fr-FR" sz="1600"/>
              <a:t>   public double distance() {</a:t>
            </a:r>
          </a:p>
          <a:p>
            <a:r>
              <a:rPr lang="fr-FR" sz="1600"/>
              <a:t>      return Math.sqrt(x * x + y * y);</a:t>
            </a:r>
          </a:p>
          <a:p>
            <a:r>
              <a:rPr lang="fr-FR" sz="1600"/>
              <a:t>   }</a:t>
            </a:r>
          </a:p>
          <a:p>
            <a:r>
              <a:rPr lang="fr-FR" sz="1600"/>
              <a:t>}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1835150" y="188913"/>
            <a:ext cx="6049963" cy="7191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Héritage : Exemple 2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11188" y="1268413"/>
            <a:ext cx="3313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effectLst>
                  <a:outerShdw blurRad="38100" dist="38100" dir="2700000" algn="tl">
                    <a:srgbClr val="C0C0C0"/>
                  </a:outerShdw>
                </a:effectLst>
              </a:rPr>
              <a:t>Point.java : Classe mère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4356100" y="1700213"/>
            <a:ext cx="4464050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import java.awt.Graphics;</a:t>
            </a:r>
          </a:p>
          <a:p>
            <a:r>
              <a:rPr lang="fr-FR" sz="1600"/>
              <a:t>import java.awt.Color;</a:t>
            </a:r>
          </a:p>
          <a:p>
            <a:r>
              <a:rPr lang="fr-FR" sz="1600"/>
              <a:t>public class PointGraphique </a:t>
            </a:r>
            <a:r>
              <a:rPr lang="fr-FR" sz="1600" b="1"/>
              <a:t>extends Point </a:t>
            </a:r>
            <a:r>
              <a:rPr lang="fr-FR" sz="1600"/>
              <a:t>{</a:t>
            </a:r>
          </a:p>
          <a:p>
            <a:r>
              <a:rPr lang="fr-FR" sz="1600" b="1"/>
              <a:t>   Color coul;</a:t>
            </a:r>
          </a:p>
          <a:p>
            <a:endParaRPr lang="fr-FR" sz="1600" b="1"/>
          </a:p>
          <a:p>
            <a:r>
              <a:rPr lang="fr-FR" sz="1600"/>
              <a:t>   // affiche le point matérialisé par</a:t>
            </a:r>
          </a:p>
          <a:p>
            <a:r>
              <a:rPr lang="fr-FR" sz="1600"/>
              <a:t>   // un rectangle de 3 pixels de coté</a:t>
            </a:r>
          </a:p>
          <a:p>
            <a:r>
              <a:rPr lang="fr-FR" sz="1600" b="1"/>
              <a:t>   public void dessine(Graphics g) {</a:t>
            </a:r>
          </a:p>
          <a:p>
            <a:r>
              <a:rPr lang="fr-FR" sz="1600" b="1"/>
              <a:t>      g.setColor(coul);</a:t>
            </a:r>
          </a:p>
          <a:p>
            <a:r>
              <a:rPr lang="fr-FR" sz="1600" b="1"/>
              <a:t>      g.fillRect(x - 1,y - 1,3,3);</a:t>
            </a:r>
          </a:p>
          <a:p>
            <a:r>
              <a:rPr lang="fr-FR" sz="1600" b="1"/>
              <a:t>   }</a:t>
            </a:r>
          </a:p>
          <a:p>
            <a:r>
              <a:rPr lang="fr-FR" sz="1600" b="1"/>
              <a:t>}</a:t>
            </a:r>
            <a:endParaRPr lang="fr-FR" sz="1600"/>
          </a:p>
          <a:p>
            <a:endParaRPr lang="fr-FR" sz="1600"/>
          </a:p>
          <a:p>
            <a:endParaRPr lang="fr-FR" sz="16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356100" y="1268413"/>
            <a:ext cx="403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effectLst>
                  <a:outerShdw blurRad="38100" dist="38100" dir="2700000" algn="tl">
                    <a:srgbClr val="C0C0C0"/>
                  </a:outerShdw>
                </a:effectLst>
              </a:rPr>
              <a:t>PointGraphique.java : Classe fille</a:t>
            </a:r>
          </a:p>
        </p:txBody>
      </p:sp>
      <p:sp>
        <p:nvSpPr>
          <p:cNvPr id="1843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9773D9-D776-4219-AC4C-7A902F58DDDC}" type="slidenum">
              <a:rPr lang="fr-FR" smtClean="0"/>
              <a:pPr/>
              <a:t>17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214313" y="571500"/>
            <a:ext cx="4214812" cy="42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dirty="0"/>
              <a:t>// ! c06:Detergent.java</a:t>
            </a:r>
            <a:br>
              <a:rPr lang="fr-FR" sz="1600" dirty="0"/>
            </a:br>
            <a:r>
              <a:rPr lang="fr-FR" sz="1600" dirty="0"/>
              <a:t>// Syntaxe d'héritage &amp; propriétés.</a:t>
            </a:r>
            <a:br>
              <a:rPr lang="fr-FR" sz="1600" dirty="0"/>
            </a:b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class </a:t>
            </a:r>
            <a:r>
              <a:rPr lang="fr-FR" sz="1600" dirty="0" err="1"/>
              <a:t>Cleanser</a:t>
            </a:r>
            <a:r>
              <a:rPr lang="fr-FR" sz="1600" dirty="0"/>
              <a:t> {</a:t>
            </a:r>
            <a:br>
              <a:rPr lang="fr-FR" sz="1600" dirty="0"/>
            </a:br>
            <a:r>
              <a:rPr lang="fr-FR" sz="1600" dirty="0"/>
              <a:t>  </a:t>
            </a:r>
            <a:r>
              <a:rPr lang="fr-FR" sz="1600" dirty="0" err="1"/>
              <a:t>private</a:t>
            </a:r>
            <a:r>
              <a:rPr lang="fr-FR" sz="1600" dirty="0"/>
              <a:t> String s = new String("</a:t>
            </a:r>
            <a:r>
              <a:rPr lang="fr-FR" sz="1600" dirty="0" err="1"/>
              <a:t>Cleanser</a:t>
            </a:r>
            <a:r>
              <a:rPr lang="fr-FR" sz="1600" dirty="0"/>
              <a:t>");</a:t>
            </a:r>
            <a:br>
              <a:rPr lang="fr-FR" sz="1600" dirty="0"/>
            </a:br>
            <a:r>
              <a:rPr lang="fr-FR" sz="1600" dirty="0"/>
              <a:t>  public </a:t>
            </a:r>
            <a:r>
              <a:rPr lang="fr-FR" sz="1600" dirty="0" err="1"/>
              <a:t>void</a:t>
            </a:r>
            <a:r>
              <a:rPr lang="fr-FR" sz="1600" dirty="0"/>
              <a:t> append(String a) { s += a; }</a:t>
            </a:r>
            <a:br>
              <a:rPr lang="fr-FR" sz="1600" dirty="0"/>
            </a:br>
            <a:r>
              <a:rPr lang="fr-FR" sz="1600" dirty="0"/>
              <a:t>  public </a:t>
            </a:r>
            <a:r>
              <a:rPr lang="fr-FR" sz="1600" dirty="0" err="1"/>
              <a:t>void</a:t>
            </a:r>
            <a:r>
              <a:rPr lang="fr-FR" sz="1600" dirty="0"/>
              <a:t> </a:t>
            </a:r>
            <a:r>
              <a:rPr lang="fr-FR" sz="1600" dirty="0" err="1"/>
              <a:t>dilute</a:t>
            </a:r>
            <a:r>
              <a:rPr lang="fr-FR" sz="1600" dirty="0"/>
              <a:t>() { append(" </a:t>
            </a:r>
            <a:r>
              <a:rPr lang="fr-FR" sz="1600" dirty="0" err="1"/>
              <a:t>dilute</a:t>
            </a:r>
            <a:r>
              <a:rPr lang="fr-FR" sz="1600" dirty="0"/>
              <a:t>()"); }</a:t>
            </a:r>
            <a:br>
              <a:rPr lang="fr-FR" sz="1600" dirty="0"/>
            </a:br>
            <a:r>
              <a:rPr lang="fr-FR" sz="1600" dirty="0"/>
              <a:t>  public </a:t>
            </a:r>
            <a:r>
              <a:rPr lang="fr-FR" sz="1600" dirty="0" err="1"/>
              <a:t>void</a:t>
            </a:r>
            <a:r>
              <a:rPr lang="fr-FR" sz="1600" dirty="0"/>
              <a:t> </a:t>
            </a:r>
            <a:r>
              <a:rPr lang="fr-FR" sz="1600" dirty="0" err="1"/>
              <a:t>apply</a:t>
            </a:r>
            <a:r>
              <a:rPr lang="fr-FR" sz="1600" dirty="0"/>
              <a:t>() { append(" </a:t>
            </a:r>
            <a:r>
              <a:rPr lang="fr-FR" sz="1600" dirty="0" err="1"/>
              <a:t>apply</a:t>
            </a:r>
            <a:r>
              <a:rPr lang="fr-FR" sz="1600" dirty="0"/>
              <a:t>()"); }</a:t>
            </a:r>
            <a:br>
              <a:rPr lang="fr-FR" sz="1600" dirty="0"/>
            </a:br>
            <a:r>
              <a:rPr lang="fr-FR" sz="1600" dirty="0"/>
              <a:t>  public </a:t>
            </a:r>
            <a:r>
              <a:rPr lang="fr-FR" sz="1600" dirty="0" err="1"/>
              <a:t>void</a:t>
            </a:r>
            <a:r>
              <a:rPr lang="fr-FR" sz="1600" dirty="0"/>
              <a:t> scrub() { append(" scrub()"); }</a:t>
            </a:r>
            <a:br>
              <a:rPr lang="fr-FR" sz="1600" dirty="0"/>
            </a:br>
            <a:r>
              <a:rPr lang="fr-FR" sz="1600" dirty="0"/>
              <a:t>  public </a:t>
            </a:r>
            <a:r>
              <a:rPr lang="fr-FR" sz="1600" dirty="0" err="1"/>
              <a:t>void</a:t>
            </a:r>
            <a:r>
              <a:rPr lang="fr-FR" sz="1600" dirty="0"/>
              <a:t> </a:t>
            </a:r>
            <a:r>
              <a:rPr lang="fr-FR" sz="1600" dirty="0" err="1"/>
              <a:t>print</a:t>
            </a:r>
            <a:r>
              <a:rPr lang="fr-FR" sz="1600" dirty="0"/>
              <a:t>() { </a:t>
            </a:r>
            <a:r>
              <a:rPr lang="fr-FR" sz="1600" dirty="0" err="1"/>
              <a:t>System.out.println</a:t>
            </a:r>
            <a:r>
              <a:rPr lang="fr-FR" sz="1600" dirty="0"/>
              <a:t>(s); }</a:t>
            </a:r>
            <a:br>
              <a:rPr lang="fr-FR" sz="1600" dirty="0"/>
            </a:br>
            <a:r>
              <a:rPr lang="fr-FR" sz="1600" dirty="0"/>
              <a:t>  public </a:t>
            </a:r>
            <a:r>
              <a:rPr lang="fr-FR" sz="1600" dirty="0" err="1"/>
              <a:t>static</a:t>
            </a:r>
            <a:r>
              <a:rPr lang="fr-FR" sz="1600" dirty="0"/>
              <a:t> </a:t>
            </a:r>
            <a:r>
              <a:rPr lang="fr-FR" sz="1600" dirty="0" err="1"/>
              <a:t>void</a:t>
            </a:r>
            <a:r>
              <a:rPr lang="fr-FR" sz="1600" dirty="0"/>
              <a:t> main(String[] </a:t>
            </a:r>
            <a:r>
              <a:rPr lang="fr-FR" sz="1600" dirty="0" err="1"/>
              <a:t>args</a:t>
            </a:r>
            <a:r>
              <a:rPr lang="fr-FR" sz="1600" dirty="0"/>
              <a:t>) {</a:t>
            </a:r>
            <a:br>
              <a:rPr lang="fr-FR" sz="1600" dirty="0"/>
            </a:br>
            <a:r>
              <a:rPr lang="fr-FR" sz="1600" dirty="0"/>
              <a:t>    </a:t>
            </a:r>
            <a:r>
              <a:rPr lang="fr-FR" sz="1600" dirty="0" err="1"/>
              <a:t>Cleanser</a:t>
            </a:r>
            <a:r>
              <a:rPr lang="fr-FR" sz="1600" dirty="0"/>
              <a:t> x = new </a:t>
            </a:r>
            <a:r>
              <a:rPr lang="fr-FR" sz="1600" dirty="0" err="1"/>
              <a:t>Cleanser</a:t>
            </a:r>
            <a:r>
              <a:rPr lang="fr-FR" sz="1600" dirty="0"/>
              <a:t>();</a:t>
            </a:r>
            <a:br>
              <a:rPr lang="fr-FR" sz="1600" dirty="0"/>
            </a:br>
            <a:r>
              <a:rPr lang="fr-FR" sz="1600" dirty="0"/>
              <a:t>    </a:t>
            </a:r>
            <a:r>
              <a:rPr lang="fr-FR" sz="1600" dirty="0" err="1"/>
              <a:t>x.dilute</a:t>
            </a:r>
            <a:r>
              <a:rPr lang="fr-FR" sz="1600" dirty="0"/>
              <a:t>(); </a:t>
            </a:r>
            <a:r>
              <a:rPr lang="fr-FR" sz="1600" dirty="0" err="1"/>
              <a:t>x.apply</a:t>
            </a:r>
            <a:r>
              <a:rPr lang="fr-FR" sz="1600" dirty="0"/>
              <a:t>(); </a:t>
            </a:r>
            <a:r>
              <a:rPr lang="fr-FR" sz="1600" dirty="0" err="1"/>
              <a:t>x.scrub</a:t>
            </a:r>
            <a:r>
              <a:rPr lang="fr-FR" sz="1600" dirty="0"/>
              <a:t>();</a:t>
            </a:r>
            <a:br>
              <a:rPr lang="fr-FR" sz="1600" dirty="0"/>
            </a:br>
            <a:r>
              <a:rPr lang="fr-FR" sz="1600" dirty="0"/>
              <a:t>    </a:t>
            </a:r>
            <a:r>
              <a:rPr lang="fr-FR" sz="1600" dirty="0" err="1"/>
              <a:t>x.print</a:t>
            </a:r>
            <a:r>
              <a:rPr lang="fr-FR" sz="1600" dirty="0"/>
              <a:t>();</a:t>
            </a:r>
            <a:br>
              <a:rPr lang="fr-FR" sz="1600" dirty="0"/>
            </a:br>
            <a:r>
              <a:rPr lang="fr-FR" sz="1600" dirty="0"/>
              <a:t>  }</a:t>
            </a:r>
            <a:br>
              <a:rPr lang="fr-FR" sz="1600" dirty="0"/>
            </a:br>
            <a:r>
              <a:rPr lang="fr-FR" sz="1600" dirty="0"/>
              <a:t>}</a:t>
            </a:r>
            <a:br>
              <a:rPr lang="fr-FR" sz="1600" dirty="0"/>
            </a:br>
            <a:endParaRPr lang="fr-FR" sz="1600" dirty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429125" y="571500"/>
            <a:ext cx="4572000" cy="618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Detergent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Cleanser</a:t>
            </a:r>
            <a:r>
              <a:rPr lang="fr-FR" dirty="0"/>
              <a:t> {</a:t>
            </a:r>
            <a:br>
              <a:rPr lang="fr-FR" dirty="0"/>
            </a:br>
            <a:r>
              <a:rPr lang="fr-FR" dirty="0"/>
              <a:t>  // Change une méthode:</a:t>
            </a:r>
            <a:br>
              <a:rPr lang="fr-FR" dirty="0"/>
            </a:br>
            <a:r>
              <a:rPr lang="fr-FR" dirty="0"/>
              <a:t>  public </a:t>
            </a:r>
            <a:r>
              <a:rPr lang="fr-FR" dirty="0" err="1"/>
              <a:t>void</a:t>
            </a:r>
            <a:r>
              <a:rPr lang="fr-FR" dirty="0"/>
              <a:t> scrub() {</a:t>
            </a:r>
            <a:br>
              <a:rPr lang="fr-FR" dirty="0"/>
            </a:br>
            <a:r>
              <a:rPr lang="fr-FR" dirty="0"/>
              <a:t>    append(" </a:t>
            </a:r>
            <a:r>
              <a:rPr lang="fr-FR" dirty="0" err="1"/>
              <a:t>Detergent.scrub</a:t>
            </a:r>
            <a:r>
              <a:rPr lang="fr-FR" dirty="0"/>
              <a:t>()");</a:t>
            </a:r>
            <a:br>
              <a:rPr lang="fr-FR" dirty="0"/>
            </a:br>
            <a:r>
              <a:rPr lang="fr-FR" dirty="0"/>
              <a:t>    </a:t>
            </a:r>
            <a:r>
              <a:rPr lang="fr-FR" dirty="0" err="1"/>
              <a:t>super.scrub</a:t>
            </a:r>
            <a:r>
              <a:rPr lang="fr-FR" dirty="0"/>
              <a:t>(); // Appel de la version de la classe de base</a:t>
            </a:r>
            <a:br>
              <a:rPr lang="fr-FR" dirty="0"/>
            </a:br>
            <a:r>
              <a:rPr lang="fr-FR" dirty="0"/>
              <a:t>  }</a:t>
            </a:r>
            <a:br>
              <a:rPr lang="fr-FR" dirty="0"/>
            </a:br>
            <a:r>
              <a:rPr lang="fr-FR" dirty="0"/>
              <a:t>  // Ajoute une méthode à l'interface:</a:t>
            </a:r>
            <a:br>
              <a:rPr lang="fr-FR" dirty="0"/>
            </a:br>
            <a:r>
              <a:rPr lang="fr-FR" dirty="0"/>
              <a:t>  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foam</a:t>
            </a:r>
            <a:r>
              <a:rPr lang="fr-FR" dirty="0"/>
              <a:t>() { append(" </a:t>
            </a:r>
            <a:r>
              <a:rPr lang="fr-FR" dirty="0" err="1"/>
              <a:t>foam</a:t>
            </a:r>
            <a:r>
              <a:rPr lang="fr-FR" dirty="0"/>
              <a:t>()"); }</a:t>
            </a:r>
            <a:br>
              <a:rPr lang="fr-FR" dirty="0"/>
            </a:br>
            <a:r>
              <a:rPr lang="fr-FR" dirty="0"/>
              <a:t>  // Test de la nouvelle classe:</a:t>
            </a:r>
            <a:br>
              <a:rPr lang="fr-FR" dirty="0"/>
            </a:br>
            <a:r>
              <a:rPr lang="fr-FR" dirty="0"/>
              <a:t>  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main(String[] </a:t>
            </a:r>
            <a:r>
              <a:rPr lang="fr-FR" dirty="0" err="1"/>
              <a:t>args</a:t>
            </a:r>
            <a:r>
              <a:rPr lang="fr-FR" dirty="0"/>
              <a:t>) {</a:t>
            </a:r>
            <a:br>
              <a:rPr lang="fr-FR" dirty="0"/>
            </a:br>
            <a:r>
              <a:rPr lang="fr-FR" dirty="0"/>
              <a:t>    </a:t>
            </a:r>
            <a:r>
              <a:rPr lang="fr-FR" dirty="0" err="1"/>
              <a:t>Detergent</a:t>
            </a:r>
            <a:r>
              <a:rPr lang="fr-FR" dirty="0"/>
              <a:t> x = new </a:t>
            </a:r>
            <a:r>
              <a:rPr lang="fr-FR" dirty="0" err="1"/>
              <a:t>Detergent</a:t>
            </a:r>
            <a:r>
              <a:rPr lang="fr-FR" dirty="0"/>
              <a:t>();</a:t>
            </a:r>
            <a:br>
              <a:rPr lang="fr-FR" dirty="0"/>
            </a:br>
            <a:r>
              <a:rPr lang="fr-FR" dirty="0"/>
              <a:t>    </a:t>
            </a:r>
            <a:r>
              <a:rPr lang="fr-FR" dirty="0" err="1"/>
              <a:t>x.dilute</a:t>
            </a:r>
            <a:r>
              <a:rPr lang="fr-FR" dirty="0"/>
              <a:t>();</a:t>
            </a:r>
            <a:br>
              <a:rPr lang="fr-FR" dirty="0"/>
            </a:br>
            <a:r>
              <a:rPr lang="fr-FR" dirty="0"/>
              <a:t>    </a:t>
            </a:r>
            <a:r>
              <a:rPr lang="fr-FR" dirty="0" err="1"/>
              <a:t>x.apply</a:t>
            </a:r>
            <a:r>
              <a:rPr lang="fr-FR" dirty="0"/>
              <a:t>();</a:t>
            </a:r>
            <a:br>
              <a:rPr lang="fr-FR" dirty="0"/>
            </a:br>
            <a:r>
              <a:rPr lang="fr-FR" dirty="0"/>
              <a:t>    </a:t>
            </a:r>
            <a:r>
              <a:rPr lang="fr-FR" dirty="0" err="1"/>
              <a:t>x.scrub</a:t>
            </a:r>
            <a:r>
              <a:rPr lang="fr-FR" dirty="0"/>
              <a:t>();</a:t>
            </a:r>
            <a:br>
              <a:rPr lang="fr-FR" dirty="0"/>
            </a:br>
            <a:r>
              <a:rPr lang="fr-FR" dirty="0"/>
              <a:t>    </a:t>
            </a:r>
            <a:r>
              <a:rPr lang="fr-FR" dirty="0" err="1"/>
              <a:t>x.foam</a:t>
            </a:r>
            <a:r>
              <a:rPr lang="fr-FR" dirty="0"/>
              <a:t>();</a:t>
            </a:r>
            <a:br>
              <a:rPr lang="fr-FR" dirty="0"/>
            </a:br>
            <a:r>
              <a:rPr lang="fr-FR" dirty="0"/>
              <a:t>    </a:t>
            </a:r>
            <a:r>
              <a:rPr lang="fr-FR" dirty="0" err="1"/>
              <a:t>x.print</a:t>
            </a:r>
            <a:r>
              <a:rPr lang="fr-FR" dirty="0"/>
              <a:t>();</a:t>
            </a:r>
            <a:br>
              <a:rPr lang="fr-FR" dirty="0"/>
            </a:br>
            <a:r>
              <a:rPr lang="fr-FR" dirty="0"/>
              <a:t>    </a:t>
            </a:r>
            <a:r>
              <a:rPr lang="fr-FR" dirty="0" err="1"/>
              <a:t>System.out.println</a:t>
            </a:r>
            <a:r>
              <a:rPr lang="fr-FR" dirty="0"/>
              <a:t>("</a:t>
            </a:r>
            <a:r>
              <a:rPr lang="fr-FR" dirty="0" err="1"/>
              <a:t>Testing</a:t>
            </a:r>
            <a:r>
              <a:rPr lang="fr-FR" dirty="0"/>
              <a:t> base class:");</a:t>
            </a:r>
            <a:br>
              <a:rPr lang="fr-FR" dirty="0"/>
            </a:br>
            <a:r>
              <a:rPr lang="fr-FR" dirty="0"/>
              <a:t>    </a:t>
            </a:r>
            <a:r>
              <a:rPr lang="fr-FR" dirty="0" err="1"/>
              <a:t>Cleanser.main</a:t>
            </a:r>
            <a:r>
              <a:rPr lang="fr-FR" dirty="0"/>
              <a:t>(</a:t>
            </a:r>
            <a:r>
              <a:rPr lang="fr-FR" dirty="0" err="1"/>
              <a:t>args</a:t>
            </a:r>
            <a:r>
              <a:rPr lang="fr-FR" dirty="0"/>
              <a:t>);</a:t>
            </a:r>
            <a:br>
              <a:rPr lang="fr-FR" dirty="0"/>
            </a:br>
            <a:r>
              <a:rPr lang="fr-FR" dirty="0"/>
              <a:t>  }</a:t>
            </a:r>
            <a:br>
              <a:rPr lang="fr-FR" dirty="0"/>
            </a:br>
            <a:r>
              <a:rPr lang="fr-FR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688" y="142875"/>
            <a:ext cx="3213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Héritage : Exemple 3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14313" y="5357813"/>
            <a:ext cx="4143375" cy="1016000"/>
          </a:xfrm>
          <a:prstGeom prst="rect">
            <a:avLst/>
          </a:prstGeom>
          <a:solidFill>
            <a:schemeClr val="tx1">
              <a:alpha val="30196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Exécution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en-US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Cleanser dilute() apply() </a:t>
            </a:r>
            <a:r>
              <a:rPr lang="en-US" sz="1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Detergent.scrub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() scrub() foam()</a:t>
            </a:r>
          </a:p>
          <a:p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Testing base class:</a:t>
            </a:r>
          </a:p>
          <a:p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Cleanser dilute() apply() scrub()</a:t>
            </a:r>
            <a:endParaRPr lang="fr-FR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6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6E3EDE-82E8-4CFE-845F-9653A91E3F34}" type="slidenum">
              <a:rPr lang="fr-FR" smtClean="0"/>
              <a:pPr/>
              <a:t>18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274638"/>
            <a:ext cx="3240087" cy="561975"/>
          </a:xfrm>
        </p:spPr>
        <p:txBody>
          <a:bodyPr/>
          <a:lstStyle/>
          <a:p>
            <a:pPr eaLnBrk="1" hangingPunct="1"/>
            <a:r>
              <a:rPr lang="fr-FR" sz="2800" b="1" smtClean="0"/>
              <a:t>Terminologie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351838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fr-FR" sz="1800" dirty="0" smtClean="0"/>
              <a:t>La classe </a:t>
            </a:r>
            <a:r>
              <a:rPr lang="fr-FR" sz="1800" b="1" dirty="0" smtClean="0">
                <a:latin typeface="Courier New" pitchFamily="49" charset="0"/>
              </a:rPr>
              <a:t>héritée</a:t>
            </a:r>
            <a:r>
              <a:rPr lang="fr-FR" sz="1800" dirty="0" smtClean="0"/>
              <a:t> A s'appelle une classe mère, classe parente, classe de base  ou </a:t>
            </a:r>
            <a:r>
              <a:rPr lang="fr-FR" sz="1800" dirty="0" err="1" smtClean="0"/>
              <a:t>super-classe</a:t>
            </a:r>
            <a:endParaRPr lang="fr-FR" sz="1800" dirty="0" smtClean="0"/>
          </a:p>
          <a:p>
            <a:pPr eaLnBrk="1" hangingPunct="1">
              <a:buFont typeface="Wingdings" pitchFamily="2" charset="2"/>
              <a:buChar char="q"/>
            </a:pPr>
            <a:endParaRPr lang="fr-FR" sz="1800" dirty="0" smtClean="0"/>
          </a:p>
          <a:p>
            <a:pPr eaLnBrk="1" hangingPunct="1">
              <a:buFont typeface="Wingdings" pitchFamily="2" charset="2"/>
              <a:buChar char="q"/>
            </a:pPr>
            <a:r>
              <a:rPr lang="fr-FR" sz="1800" dirty="0" smtClean="0"/>
              <a:t>La classe </a:t>
            </a:r>
            <a:r>
              <a:rPr lang="fr-FR" sz="1800" b="1" dirty="0" smtClean="0">
                <a:latin typeface="Courier New" pitchFamily="49" charset="0"/>
              </a:rPr>
              <a:t>B</a:t>
            </a:r>
            <a:r>
              <a:rPr lang="fr-FR" sz="1800" dirty="0" smtClean="0"/>
              <a:t> qui hérite de la classe </a:t>
            </a:r>
            <a:r>
              <a:rPr lang="fr-FR" sz="1800" b="1" dirty="0" smtClean="0">
                <a:latin typeface="Courier New" pitchFamily="49" charset="0"/>
              </a:rPr>
              <a:t>A</a:t>
            </a:r>
            <a:r>
              <a:rPr lang="fr-FR" sz="1800" dirty="0" smtClean="0"/>
              <a:t> s'appelle une classe fille ou sous-classe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2771775" y="260350"/>
            <a:ext cx="2952750" cy="647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258888" y="3357563"/>
            <a:ext cx="72009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/>
              <a:t> </a:t>
            </a:r>
            <a:r>
              <a:rPr lang="fr-FR" b="1" i="1"/>
              <a:t>Point </a:t>
            </a:r>
            <a:r>
              <a:rPr lang="fr-FR" i="1"/>
              <a:t>est la </a:t>
            </a:r>
            <a:r>
              <a:rPr lang="fr-FR" b="1" i="1"/>
              <a:t>classe mère </a:t>
            </a:r>
            <a:r>
              <a:rPr lang="fr-FR" i="1"/>
              <a:t>et </a:t>
            </a:r>
            <a:r>
              <a:rPr lang="fr-FR" b="1" i="1"/>
              <a:t>PointGraphique la classe fille</a:t>
            </a:r>
            <a:r>
              <a:rPr lang="fr-FR" i="1"/>
              <a:t>.</a:t>
            </a:r>
          </a:p>
          <a:p>
            <a:pPr>
              <a:buFont typeface="Wingdings" pitchFamily="2" charset="2"/>
              <a:buChar char="§"/>
            </a:pPr>
            <a:endParaRPr lang="fr-FR" i="1"/>
          </a:p>
          <a:p>
            <a:pPr>
              <a:buFont typeface="Wingdings" pitchFamily="2" charset="2"/>
              <a:buChar char="§"/>
            </a:pPr>
            <a:r>
              <a:rPr lang="fr-FR"/>
              <a:t> </a:t>
            </a:r>
            <a:r>
              <a:rPr lang="fr-FR" i="1"/>
              <a:t>la classe </a:t>
            </a:r>
            <a:r>
              <a:rPr lang="fr-FR" b="1" i="1"/>
              <a:t>PointGraphique hérite </a:t>
            </a:r>
            <a:r>
              <a:rPr lang="fr-FR" i="1"/>
              <a:t>de la classe </a:t>
            </a:r>
            <a:r>
              <a:rPr lang="fr-FR" b="1" i="1"/>
              <a:t>Point</a:t>
            </a:r>
          </a:p>
          <a:p>
            <a:pPr>
              <a:buFont typeface="Wingdings" pitchFamily="2" charset="2"/>
              <a:buChar char="§"/>
            </a:pPr>
            <a:endParaRPr lang="fr-FR" b="1" i="1"/>
          </a:p>
          <a:p>
            <a:pPr>
              <a:buFont typeface="Wingdings" pitchFamily="2" charset="2"/>
              <a:buChar char="§"/>
            </a:pPr>
            <a:r>
              <a:rPr lang="fr-FR"/>
              <a:t> </a:t>
            </a:r>
            <a:r>
              <a:rPr lang="fr-FR" i="1"/>
              <a:t>la classe </a:t>
            </a:r>
            <a:r>
              <a:rPr lang="fr-FR" b="1"/>
              <a:t>PointGraphique </a:t>
            </a:r>
            <a:r>
              <a:rPr lang="fr-FR" i="1"/>
              <a:t>est </a:t>
            </a:r>
            <a:r>
              <a:rPr lang="fr-FR" b="1" i="1"/>
              <a:t>une sous-classe </a:t>
            </a:r>
            <a:r>
              <a:rPr lang="fr-FR" i="1"/>
              <a:t>de la classe </a:t>
            </a:r>
            <a:r>
              <a:rPr lang="fr-FR" b="1"/>
              <a:t>Point</a:t>
            </a:r>
          </a:p>
          <a:p>
            <a:pPr>
              <a:buFont typeface="Wingdings" pitchFamily="2" charset="2"/>
              <a:buChar char="§"/>
            </a:pPr>
            <a:endParaRPr lang="fr-FR" b="1"/>
          </a:p>
          <a:p>
            <a:pPr>
              <a:buFont typeface="Wingdings" pitchFamily="2" charset="2"/>
              <a:buChar char="§"/>
            </a:pPr>
            <a:r>
              <a:rPr lang="fr-FR"/>
              <a:t> </a:t>
            </a:r>
            <a:r>
              <a:rPr lang="fr-FR" i="1"/>
              <a:t>la classe </a:t>
            </a:r>
            <a:r>
              <a:rPr lang="fr-FR" b="1"/>
              <a:t>Point </a:t>
            </a:r>
            <a:r>
              <a:rPr lang="fr-FR" i="1"/>
              <a:t>est </a:t>
            </a:r>
            <a:r>
              <a:rPr lang="fr-FR" b="1" i="1"/>
              <a:t>la super-classe </a:t>
            </a:r>
            <a:r>
              <a:rPr lang="fr-FR" i="1"/>
              <a:t>de la classe </a:t>
            </a:r>
            <a:r>
              <a:rPr lang="fr-FR" b="1"/>
              <a:t>PointGraphique</a:t>
            </a:r>
          </a:p>
        </p:txBody>
      </p:sp>
      <p:sp>
        <p:nvSpPr>
          <p:cNvPr id="204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77F9F-8549-4618-AE55-9074BAC674B1}" type="slidenum">
              <a:rPr lang="fr-FR" smtClean="0"/>
              <a:pPr/>
              <a:t>19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979613" y="188913"/>
            <a:ext cx="5616575" cy="86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Classes : Rappels</a:t>
            </a: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250825" y="1196975"/>
            <a:ext cx="7993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/>
              <a:t> Une classe représente une « famille » d’objets ayant en commun un </a:t>
            </a:r>
          </a:p>
          <a:p>
            <a:pPr>
              <a:buFont typeface="Wingdings" pitchFamily="2" charset="2"/>
              <a:buNone/>
            </a:pPr>
            <a:r>
              <a:rPr lang="fr-FR"/>
              <a:t>    ensemble de propriétés et comportements.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71450" y="1773238"/>
            <a:ext cx="908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/>
              <a:t> Une classe sert à définir les propriétés et comportements des objets d’un type donné.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1116013" y="2133600"/>
            <a:ext cx="777716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i="1"/>
              <a:t> Elle décrit l ’ensemble des données (attributs,ou </a:t>
            </a:r>
            <a:r>
              <a:rPr lang="fr-FR" b="1" i="1"/>
              <a:t>variables</a:t>
            </a:r>
            <a:r>
              <a:rPr lang="fr-FR" i="1"/>
              <a:t>) et des </a:t>
            </a:r>
          </a:p>
          <a:p>
            <a:pPr>
              <a:buFont typeface="Wingdings" pitchFamily="2" charset="2"/>
              <a:buNone/>
            </a:pPr>
            <a:r>
              <a:rPr lang="fr-FR" i="1"/>
              <a:t>   opérations sur données (</a:t>
            </a:r>
            <a:r>
              <a:rPr lang="fr-FR" b="1" i="1"/>
              <a:t>méthodes</a:t>
            </a:r>
            <a:r>
              <a:rPr lang="fr-FR" i="1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fr-FR"/>
              <a:t> Elle </a:t>
            </a:r>
            <a:r>
              <a:rPr lang="fr-FR" i="1"/>
              <a:t>Sert de « modèle » pour la création d’objets (</a:t>
            </a:r>
            <a:r>
              <a:rPr lang="fr-FR" b="1" i="1"/>
              <a:t>instances </a:t>
            </a:r>
            <a:r>
              <a:rPr lang="fr-FR" i="1"/>
              <a:t>de la classe)</a:t>
            </a:r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116013" y="3068638"/>
            <a:ext cx="4103687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public class </a:t>
            </a:r>
            <a:r>
              <a:rPr lang="fr-FR" sz="1600" b="1"/>
              <a:t>Point </a:t>
            </a:r>
            <a:r>
              <a:rPr lang="fr-FR" sz="1600"/>
              <a:t>{</a:t>
            </a:r>
          </a:p>
          <a:p>
            <a:r>
              <a:rPr lang="fr-FR" sz="1600"/>
              <a:t>   int x; // abscisse du point</a:t>
            </a:r>
          </a:p>
          <a:p>
            <a:r>
              <a:rPr lang="fr-FR" sz="1600"/>
              <a:t>   int y; // ordonnée du point</a:t>
            </a:r>
          </a:p>
          <a:p>
            <a:r>
              <a:rPr lang="fr-FR" sz="1600"/>
              <a:t>  </a:t>
            </a:r>
          </a:p>
          <a:p>
            <a:r>
              <a:rPr lang="fr-FR" sz="1600"/>
              <a:t> public void translate(int dx, int dy){</a:t>
            </a:r>
          </a:p>
          <a:p>
            <a:r>
              <a:rPr lang="fr-FR" sz="1600"/>
              <a:t>      x = x + dx;</a:t>
            </a:r>
          </a:p>
          <a:p>
            <a:r>
              <a:rPr lang="fr-FR" sz="1600"/>
              <a:t>      y = y + dy;</a:t>
            </a:r>
          </a:p>
          <a:p>
            <a:r>
              <a:rPr lang="fr-FR" sz="1600"/>
              <a:t>   }</a:t>
            </a:r>
          </a:p>
          <a:p>
            <a:r>
              <a:rPr lang="fr-FR" sz="1600"/>
              <a:t>  </a:t>
            </a:r>
          </a:p>
          <a:p>
            <a:r>
              <a:rPr lang="fr-FR" sz="1600"/>
              <a:t> // calcule la distance du point à l'origine</a:t>
            </a:r>
          </a:p>
          <a:p>
            <a:r>
              <a:rPr lang="fr-FR" sz="1600"/>
              <a:t>   public double distance() {</a:t>
            </a:r>
          </a:p>
          <a:p>
            <a:r>
              <a:rPr lang="fr-FR" sz="1600"/>
              <a:t>      return Math.sqrt(x * x + y * y);</a:t>
            </a:r>
          </a:p>
          <a:p>
            <a:r>
              <a:rPr lang="fr-FR" sz="1600"/>
              <a:t>   }</a:t>
            </a:r>
          </a:p>
          <a:p>
            <a:r>
              <a:rPr lang="fr-FR" sz="1600"/>
              <a:t>}</a:t>
            </a:r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1331913" y="3355975"/>
            <a:ext cx="33845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1258888" y="4149725"/>
            <a:ext cx="3457575" cy="935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81" name="Rectangle 11"/>
          <p:cNvSpPr>
            <a:spLocks noChangeArrowheads="1"/>
          </p:cNvSpPr>
          <p:nvPr/>
        </p:nvSpPr>
        <p:spPr bwMode="auto">
          <a:xfrm>
            <a:off x="1258888" y="5373688"/>
            <a:ext cx="3600450" cy="935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82" name="Rectangle 12"/>
          <p:cNvSpPr>
            <a:spLocks noChangeArrowheads="1"/>
          </p:cNvSpPr>
          <p:nvPr/>
        </p:nvSpPr>
        <p:spPr bwMode="auto">
          <a:xfrm>
            <a:off x="6300788" y="3429000"/>
            <a:ext cx="1439862" cy="6508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Variables</a:t>
            </a:r>
          </a:p>
          <a:p>
            <a:r>
              <a:rPr lang="fr-FR" b="1"/>
              <a:t>d’instance</a:t>
            </a:r>
          </a:p>
        </p:txBody>
      </p:sp>
      <p:sp>
        <p:nvSpPr>
          <p:cNvPr id="3083" name="Rectangle 13"/>
          <p:cNvSpPr>
            <a:spLocks noChangeArrowheads="1"/>
          </p:cNvSpPr>
          <p:nvPr/>
        </p:nvSpPr>
        <p:spPr bwMode="auto">
          <a:xfrm>
            <a:off x="6372225" y="4868863"/>
            <a:ext cx="1260475" cy="3762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/>
              <a:t>Méthodes</a:t>
            </a:r>
          </a:p>
        </p:txBody>
      </p:sp>
      <p:sp>
        <p:nvSpPr>
          <p:cNvPr id="3084" name="Line 14"/>
          <p:cNvSpPr>
            <a:spLocks noChangeShapeType="1"/>
          </p:cNvSpPr>
          <p:nvPr/>
        </p:nvSpPr>
        <p:spPr bwMode="auto">
          <a:xfrm flipH="1" flipV="1">
            <a:off x="4716463" y="3644900"/>
            <a:ext cx="15843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85" name="Line 15"/>
          <p:cNvSpPr>
            <a:spLocks noChangeShapeType="1"/>
          </p:cNvSpPr>
          <p:nvPr/>
        </p:nvSpPr>
        <p:spPr bwMode="auto">
          <a:xfrm flipH="1" flipV="1">
            <a:off x="4716463" y="4508500"/>
            <a:ext cx="16557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86" name="Line 16"/>
          <p:cNvSpPr>
            <a:spLocks noChangeShapeType="1"/>
          </p:cNvSpPr>
          <p:nvPr/>
        </p:nvSpPr>
        <p:spPr bwMode="auto">
          <a:xfrm flipH="1">
            <a:off x="4859338" y="5013325"/>
            <a:ext cx="15128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87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5C5A76-DDDB-4380-9D11-0FDF98CCDC49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280400" cy="3384550"/>
          </a:xfrm>
        </p:spPr>
        <p:txBody>
          <a:bodyPr/>
          <a:lstStyle/>
          <a:p>
            <a:pPr eaLnBrk="1" hangingPunct="1"/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La classe mère </a:t>
            </a:r>
            <a:r>
              <a:rPr lang="fr-FR" sz="1800" b="1" dirty="0" err="1" smtClean="0">
                <a:latin typeface="Times New Roman" pitchFamily="18" charset="0"/>
                <a:cs typeface="Times New Roman" pitchFamily="18" charset="0"/>
              </a:rPr>
              <a:t>Vehicule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peut avoir les classes filles </a:t>
            </a:r>
            <a:r>
              <a:rPr lang="fr-FR" sz="1800" b="1" dirty="0" err="1" smtClean="0">
                <a:latin typeface="Times New Roman" pitchFamily="18" charset="0"/>
                <a:cs typeface="Times New Roman" pitchFamily="18" charset="0"/>
              </a:rPr>
              <a:t>Velo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Voiture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Camion</a:t>
            </a:r>
          </a:p>
          <a:p>
            <a:pPr eaLnBrk="1" hangingPunct="1">
              <a:buFontTx/>
              <a:buNone/>
            </a:pPr>
            <a:endParaRPr lang="fr-FR" sz="1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La classe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Avion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peut avoir les classes mères </a:t>
            </a:r>
            <a:r>
              <a:rPr lang="fr-FR" sz="1800" b="1" dirty="0" err="1" smtClean="0">
                <a:latin typeface="Times New Roman" pitchFamily="18" charset="0"/>
                <a:cs typeface="Times New Roman" pitchFamily="18" charset="0"/>
              </a:rPr>
              <a:t>ObjetVolant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800" b="1" dirty="0" err="1" smtClean="0">
                <a:latin typeface="Times New Roman" pitchFamily="18" charset="0"/>
                <a:cs typeface="Times New Roman" pitchFamily="18" charset="0"/>
              </a:rPr>
              <a:t>ObjetMotorise</a:t>
            </a:r>
            <a:endParaRPr lang="fr-FR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fr-FR" sz="1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La classe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Polygone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peut hériter de la classe </a:t>
            </a:r>
            <a:r>
              <a:rPr lang="fr-FR" sz="1800" b="1" dirty="0" err="1" smtClean="0">
                <a:latin typeface="Times New Roman" pitchFamily="18" charset="0"/>
                <a:cs typeface="Times New Roman" pitchFamily="18" charset="0"/>
              </a:rPr>
              <a:t>FigureGeometrique</a:t>
            </a:r>
            <a:endParaRPr lang="fr-FR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fr-FR" sz="1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La classe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peut avoir comme classe fille </a:t>
            </a:r>
            <a:r>
              <a:rPr lang="fr-FR" sz="1800" b="1" dirty="0" err="1" smtClean="0">
                <a:latin typeface="Times New Roman" pitchFamily="18" charset="0"/>
                <a:cs typeface="Times New Roman" pitchFamily="18" charset="0"/>
              </a:rPr>
              <a:t>ImageGIF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800" b="1" dirty="0" err="1" smtClean="0">
                <a:latin typeface="Times New Roman" pitchFamily="18" charset="0"/>
                <a:cs typeface="Times New Roman" pitchFamily="18" charset="0"/>
              </a:rPr>
              <a:t>ImageJpeg</a:t>
            </a:r>
            <a:endParaRPr lang="fr-FR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fr-FR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La classe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Animal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peut avoir comme classe fille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Singe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Cheval.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1835150" y="188913"/>
            <a:ext cx="6049963" cy="7191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Héritages : Autres exemples</a:t>
            </a:r>
          </a:p>
        </p:txBody>
      </p:sp>
      <p:sp>
        <p:nvSpPr>
          <p:cNvPr id="2150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C87520-BC18-4E50-AE33-18126BC86607}" type="slidenum">
              <a:rPr lang="fr-FR" smtClean="0"/>
              <a:pPr/>
              <a:t>20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250825" y="188913"/>
            <a:ext cx="8424863" cy="7191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Utilistaions des instances d’une classe héritée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323850" y="1268413"/>
            <a:ext cx="8569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Un objet instance de PointGraphique possède les attributs définis dans  PointGraphique </a:t>
            </a:r>
          </a:p>
          <a:p>
            <a:pPr>
              <a:buFont typeface="Wingdings" pitchFamily="2" charset="2"/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 ainsi que les attributs définis dans Point  (</a:t>
            </a:r>
            <a:r>
              <a:rPr lang="fr-FR" b="1" u="sng">
                <a:latin typeface="Times New Roman" pitchFamily="18" charset="0"/>
                <a:cs typeface="Times New Roman" pitchFamily="18" charset="0"/>
              </a:rPr>
              <a:t>un PointGraphique est aussi un Point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323850" y="1989138"/>
            <a:ext cx="84248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Un objet instance de PointGraphique répond aux messages définis par les méthodes  </a:t>
            </a:r>
          </a:p>
          <a:p>
            <a:pPr>
              <a:buFont typeface="Wingdings" pitchFamily="2" charset="2"/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décrites dans la classe PointGraphique et aussi à ceux définis par les méthodes de la </a:t>
            </a:r>
          </a:p>
          <a:p>
            <a:pPr>
              <a:buFont typeface="Wingdings" pitchFamily="2" charset="2"/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classe Point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468313" y="2997200"/>
            <a:ext cx="5040312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PointGraphique p = new PointGraphique();</a:t>
            </a:r>
          </a:p>
          <a:p>
            <a:r>
              <a:rPr lang="fr-FR"/>
              <a:t>// utilisation des variables d’instance héritées</a:t>
            </a:r>
          </a:p>
          <a:p>
            <a:r>
              <a:rPr lang="fr-FR"/>
              <a:t>p.x = 20;</a:t>
            </a:r>
          </a:p>
          <a:p>
            <a:r>
              <a:rPr lang="fr-FR"/>
              <a:t>p.y = 10;</a:t>
            </a:r>
          </a:p>
          <a:p>
            <a:r>
              <a:rPr lang="fr-FR"/>
              <a:t>// utilisation d’une variable d’instance spécifique</a:t>
            </a:r>
          </a:p>
          <a:p>
            <a:r>
              <a:rPr lang="fr-FR"/>
              <a:t>p.coul = new Color(200,200,0);</a:t>
            </a:r>
          </a:p>
          <a:p>
            <a:r>
              <a:rPr lang="fr-FR"/>
              <a:t>// utilisation d’une méthode héritée</a:t>
            </a:r>
          </a:p>
          <a:p>
            <a:r>
              <a:rPr lang="fr-FR"/>
              <a:t>double dist = p.distance();</a:t>
            </a:r>
          </a:p>
          <a:p>
            <a:r>
              <a:rPr lang="fr-FR"/>
              <a:t>// utilisation d’une méthode spécifique</a:t>
            </a:r>
          </a:p>
          <a:p>
            <a:r>
              <a:rPr lang="fr-FR"/>
              <a:t>p.dessine(graphicContext);</a:t>
            </a:r>
          </a:p>
        </p:txBody>
      </p:sp>
      <p:grpSp>
        <p:nvGrpSpPr>
          <p:cNvPr id="22534" name="Group 21"/>
          <p:cNvGrpSpPr>
            <a:grpSpLocks/>
          </p:cNvGrpSpPr>
          <p:nvPr/>
        </p:nvGrpSpPr>
        <p:grpSpPr bwMode="auto">
          <a:xfrm>
            <a:off x="7235825" y="2852738"/>
            <a:ext cx="1438275" cy="1584325"/>
            <a:chOff x="4105" y="2160"/>
            <a:chExt cx="906" cy="998"/>
          </a:xfrm>
        </p:grpSpPr>
        <p:sp>
          <p:nvSpPr>
            <p:cNvPr id="22551" name="AutoShape 9"/>
            <p:cNvSpPr>
              <a:spLocks noChangeArrowheads="1"/>
            </p:cNvSpPr>
            <p:nvPr/>
          </p:nvSpPr>
          <p:spPr bwMode="auto">
            <a:xfrm>
              <a:off x="4105" y="2200"/>
              <a:ext cx="906" cy="95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552" name="Text Box 10"/>
            <p:cNvSpPr txBox="1">
              <a:spLocks noChangeArrowheads="1"/>
            </p:cNvSpPr>
            <p:nvPr/>
          </p:nvSpPr>
          <p:spPr bwMode="auto">
            <a:xfrm>
              <a:off x="4512" y="2240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fr-FR" sz="1200"/>
            </a:p>
          </p:txBody>
        </p:sp>
        <p:sp>
          <p:nvSpPr>
            <p:cNvPr id="22553" name="Text Box 11"/>
            <p:cNvSpPr txBox="1">
              <a:spLocks noChangeArrowheads="1"/>
            </p:cNvSpPr>
            <p:nvPr/>
          </p:nvSpPr>
          <p:spPr bwMode="auto">
            <a:xfrm>
              <a:off x="4196" y="2240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isa</a:t>
              </a:r>
            </a:p>
          </p:txBody>
        </p:sp>
        <p:sp>
          <p:nvSpPr>
            <p:cNvPr id="22554" name="Text Box 12"/>
            <p:cNvSpPr txBox="1">
              <a:spLocks noChangeArrowheads="1"/>
            </p:cNvSpPr>
            <p:nvPr/>
          </p:nvSpPr>
          <p:spPr bwMode="auto">
            <a:xfrm>
              <a:off x="4512" y="2442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200"/>
                <a:t>20</a:t>
              </a:r>
            </a:p>
          </p:txBody>
        </p:sp>
        <p:sp>
          <p:nvSpPr>
            <p:cNvPr id="22555" name="Text Box 13"/>
            <p:cNvSpPr txBox="1">
              <a:spLocks noChangeArrowheads="1"/>
            </p:cNvSpPr>
            <p:nvPr/>
          </p:nvSpPr>
          <p:spPr bwMode="auto">
            <a:xfrm>
              <a:off x="4285" y="243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x</a:t>
              </a:r>
            </a:p>
          </p:txBody>
        </p:sp>
        <p:sp>
          <p:nvSpPr>
            <p:cNvPr id="22556" name="Text Box 14"/>
            <p:cNvSpPr txBox="1">
              <a:spLocks noChangeArrowheads="1"/>
            </p:cNvSpPr>
            <p:nvPr/>
          </p:nvSpPr>
          <p:spPr bwMode="auto">
            <a:xfrm>
              <a:off x="4512" y="2685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200"/>
                <a:t>10</a:t>
              </a:r>
            </a:p>
          </p:txBody>
        </p:sp>
        <p:sp>
          <p:nvSpPr>
            <p:cNvPr id="22557" name="Text Box 15"/>
            <p:cNvSpPr txBox="1">
              <a:spLocks noChangeArrowheads="1"/>
            </p:cNvSpPr>
            <p:nvPr/>
          </p:nvSpPr>
          <p:spPr bwMode="auto">
            <a:xfrm>
              <a:off x="4285" y="2658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y</a:t>
              </a:r>
            </a:p>
          </p:txBody>
        </p:sp>
        <p:sp>
          <p:nvSpPr>
            <p:cNvPr id="22558" name="Line 16"/>
            <p:cNvSpPr>
              <a:spLocks noChangeShapeType="1"/>
            </p:cNvSpPr>
            <p:nvPr/>
          </p:nvSpPr>
          <p:spPr bwMode="auto">
            <a:xfrm flipH="1" flipV="1">
              <a:off x="4422" y="2160"/>
              <a:ext cx="136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59" name="Text Box 17"/>
            <p:cNvSpPr txBox="1">
              <a:spLocks noChangeArrowheads="1"/>
            </p:cNvSpPr>
            <p:nvPr/>
          </p:nvSpPr>
          <p:spPr bwMode="auto">
            <a:xfrm>
              <a:off x="4513" y="2931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fr-FR" sz="1200"/>
            </a:p>
          </p:txBody>
        </p:sp>
        <p:sp>
          <p:nvSpPr>
            <p:cNvPr id="22560" name="Text Box 18"/>
            <p:cNvSpPr txBox="1">
              <a:spLocks noChangeArrowheads="1"/>
            </p:cNvSpPr>
            <p:nvPr/>
          </p:nvSpPr>
          <p:spPr bwMode="auto">
            <a:xfrm>
              <a:off x="4195" y="2931"/>
              <a:ext cx="4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coul</a:t>
              </a:r>
            </a:p>
          </p:txBody>
        </p:sp>
      </p:grpSp>
      <p:sp>
        <p:nvSpPr>
          <p:cNvPr id="22535" name="Text Box 22"/>
          <p:cNvSpPr txBox="1">
            <a:spLocks noChangeArrowheads="1"/>
          </p:cNvSpPr>
          <p:nvPr/>
        </p:nvSpPr>
        <p:spPr bwMode="auto">
          <a:xfrm>
            <a:off x="5867400" y="3429000"/>
            <a:ext cx="8651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/>
          </a:p>
        </p:txBody>
      </p:sp>
      <p:sp>
        <p:nvSpPr>
          <p:cNvPr id="22536" name="Rectangle 23"/>
          <p:cNvSpPr>
            <a:spLocks noChangeArrowheads="1"/>
          </p:cNvSpPr>
          <p:nvPr/>
        </p:nvSpPr>
        <p:spPr bwMode="auto">
          <a:xfrm>
            <a:off x="5867400" y="30686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p</a:t>
            </a:r>
          </a:p>
        </p:txBody>
      </p:sp>
      <p:sp>
        <p:nvSpPr>
          <p:cNvPr id="22537" name="Line 24"/>
          <p:cNvSpPr>
            <a:spLocks noChangeShapeType="1"/>
          </p:cNvSpPr>
          <p:nvPr/>
        </p:nvSpPr>
        <p:spPr bwMode="auto">
          <a:xfrm>
            <a:off x="6300788" y="3573463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2538" name="AutoShape 26"/>
          <p:cNvSpPr>
            <a:spLocks noChangeArrowheads="1"/>
          </p:cNvSpPr>
          <p:nvPr/>
        </p:nvSpPr>
        <p:spPr bwMode="auto">
          <a:xfrm>
            <a:off x="7450138" y="4949825"/>
            <a:ext cx="1295400" cy="1503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2539" name="Group 36"/>
          <p:cNvGrpSpPr>
            <a:grpSpLocks/>
          </p:cNvGrpSpPr>
          <p:nvPr/>
        </p:nvGrpSpPr>
        <p:grpSpPr bwMode="auto">
          <a:xfrm>
            <a:off x="7451725" y="4886325"/>
            <a:ext cx="1079500" cy="1490663"/>
            <a:chOff x="4694" y="3078"/>
            <a:chExt cx="680" cy="939"/>
          </a:xfrm>
        </p:grpSpPr>
        <p:sp>
          <p:nvSpPr>
            <p:cNvPr id="22542" name="Text Box 27"/>
            <p:cNvSpPr txBox="1">
              <a:spLocks noChangeArrowheads="1"/>
            </p:cNvSpPr>
            <p:nvPr/>
          </p:nvSpPr>
          <p:spPr bwMode="auto">
            <a:xfrm>
              <a:off x="5010" y="3158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fr-FR" sz="1200"/>
            </a:p>
          </p:txBody>
        </p:sp>
        <p:sp>
          <p:nvSpPr>
            <p:cNvPr id="22543" name="Text Box 28"/>
            <p:cNvSpPr txBox="1">
              <a:spLocks noChangeArrowheads="1"/>
            </p:cNvSpPr>
            <p:nvPr/>
          </p:nvSpPr>
          <p:spPr bwMode="auto">
            <a:xfrm>
              <a:off x="4694" y="3158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isa</a:t>
              </a:r>
            </a:p>
          </p:txBody>
        </p:sp>
        <p:sp>
          <p:nvSpPr>
            <p:cNvPr id="22544" name="Text Box 29"/>
            <p:cNvSpPr txBox="1">
              <a:spLocks noChangeArrowheads="1"/>
            </p:cNvSpPr>
            <p:nvPr/>
          </p:nvSpPr>
          <p:spPr bwMode="auto">
            <a:xfrm>
              <a:off x="5010" y="3360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200"/>
                <a:t>200</a:t>
              </a:r>
            </a:p>
          </p:txBody>
        </p:sp>
        <p:sp>
          <p:nvSpPr>
            <p:cNvPr id="22545" name="Text Box 30"/>
            <p:cNvSpPr txBox="1">
              <a:spLocks noChangeArrowheads="1"/>
            </p:cNvSpPr>
            <p:nvPr/>
          </p:nvSpPr>
          <p:spPr bwMode="auto">
            <a:xfrm>
              <a:off x="4783" y="3350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r</a:t>
              </a:r>
            </a:p>
          </p:txBody>
        </p:sp>
        <p:sp>
          <p:nvSpPr>
            <p:cNvPr id="22546" name="Text Box 31"/>
            <p:cNvSpPr txBox="1">
              <a:spLocks noChangeArrowheads="1"/>
            </p:cNvSpPr>
            <p:nvPr/>
          </p:nvSpPr>
          <p:spPr bwMode="auto">
            <a:xfrm>
              <a:off x="5010" y="3603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200"/>
                <a:t>200</a:t>
              </a:r>
            </a:p>
          </p:txBody>
        </p:sp>
        <p:sp>
          <p:nvSpPr>
            <p:cNvPr id="22547" name="Text Box 32"/>
            <p:cNvSpPr txBox="1">
              <a:spLocks noChangeArrowheads="1"/>
            </p:cNvSpPr>
            <p:nvPr/>
          </p:nvSpPr>
          <p:spPr bwMode="auto">
            <a:xfrm>
              <a:off x="4783" y="3576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v</a:t>
              </a:r>
            </a:p>
          </p:txBody>
        </p:sp>
        <p:sp>
          <p:nvSpPr>
            <p:cNvPr id="22548" name="Line 33"/>
            <p:cNvSpPr>
              <a:spLocks noChangeShapeType="1"/>
            </p:cNvSpPr>
            <p:nvPr/>
          </p:nvSpPr>
          <p:spPr bwMode="auto">
            <a:xfrm flipH="1" flipV="1">
              <a:off x="4920" y="3078"/>
              <a:ext cx="136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49" name="Text Box 34"/>
            <p:cNvSpPr txBox="1">
              <a:spLocks noChangeArrowheads="1"/>
            </p:cNvSpPr>
            <p:nvPr/>
          </p:nvSpPr>
          <p:spPr bwMode="auto">
            <a:xfrm>
              <a:off x="5012" y="3838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200"/>
                <a:t>0</a:t>
              </a:r>
            </a:p>
          </p:txBody>
        </p:sp>
        <p:sp>
          <p:nvSpPr>
            <p:cNvPr id="22550" name="Text Box 35"/>
            <p:cNvSpPr txBox="1">
              <a:spLocks noChangeArrowheads="1"/>
            </p:cNvSpPr>
            <p:nvPr/>
          </p:nvSpPr>
          <p:spPr bwMode="auto">
            <a:xfrm>
              <a:off x="4785" y="381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b</a:t>
              </a:r>
            </a:p>
          </p:txBody>
        </p:sp>
      </p:grpSp>
      <p:sp>
        <p:nvSpPr>
          <p:cNvPr id="22540" name="Line 37"/>
          <p:cNvSpPr>
            <a:spLocks noChangeShapeType="1"/>
          </p:cNvSpPr>
          <p:nvPr/>
        </p:nvSpPr>
        <p:spPr bwMode="auto">
          <a:xfrm>
            <a:off x="8172450" y="41497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2541" name="Espace réservé du numéro de diapositive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6616D-A515-4F80-BA88-0AE547B9CFCC}" type="slidenum">
              <a:rPr lang="fr-FR" smtClean="0"/>
              <a:pPr/>
              <a:t>21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058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fr-FR" sz="1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1800" dirty="0" smtClean="0"/>
              <a:t>la relation d'héritage peut être vue comme une relation de “</a:t>
            </a:r>
            <a:r>
              <a:rPr lang="fr-FR" sz="1800" b="1" dirty="0" smtClean="0"/>
              <a:t>généralisation/spécialisation</a:t>
            </a:r>
            <a:r>
              <a:rPr lang="fr-FR" sz="1800" dirty="0" smtClean="0"/>
              <a:t>” entre une classe (la </a:t>
            </a:r>
            <a:r>
              <a:rPr lang="fr-FR" sz="1800" i="1" dirty="0" err="1" smtClean="0"/>
              <a:t>super-classe</a:t>
            </a:r>
            <a:r>
              <a:rPr lang="fr-FR" sz="1800" dirty="0" smtClean="0"/>
              <a:t>) et plusieurs classes plus spécialisées (ses </a:t>
            </a:r>
            <a:r>
              <a:rPr lang="fr-FR" sz="1800" i="1" dirty="0" smtClean="0"/>
              <a:t>sous-classes</a:t>
            </a:r>
            <a:r>
              <a:rPr lang="fr-FR" sz="1800" dirty="0" smtClean="0"/>
              <a:t>).</a:t>
            </a:r>
            <a:endParaRPr lang="fr-FR" sz="1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fr-FR" sz="1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1800" b="1" dirty="0" smtClean="0"/>
              <a:t>Particularisation ou Spécialisation</a:t>
            </a:r>
            <a:r>
              <a:rPr lang="fr-FR" sz="1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800" dirty="0" smtClean="0"/>
              <a:t>un rectangle coloré </a:t>
            </a:r>
            <a:r>
              <a:rPr lang="fr-FR" sz="1800" i="1" dirty="0" smtClean="0"/>
              <a:t>est un</a:t>
            </a:r>
            <a:r>
              <a:rPr lang="fr-FR" sz="1800" dirty="0" smtClean="0"/>
              <a:t> rectangle mais un rectangle particulier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800" dirty="0" smtClean="0"/>
              <a:t>Un </a:t>
            </a:r>
            <a:r>
              <a:rPr lang="fr-FR" sz="1800" dirty="0" err="1" smtClean="0"/>
              <a:t>PointGraphique</a:t>
            </a:r>
            <a:r>
              <a:rPr lang="fr-FR" sz="1800" dirty="0" smtClean="0"/>
              <a:t> est un point mais un point particulier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1800" b="1" dirty="0" smtClean="0"/>
              <a:t>Généralisation: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800" dirty="0" smtClean="0"/>
              <a:t>la notion de figure géométrique est une généralisation de la notion de polygone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800" dirty="0" smtClean="0"/>
              <a:t>Un animal est une généralisation </a:t>
            </a:r>
            <a:r>
              <a:rPr lang="fr-FR" sz="1800" smtClean="0"/>
              <a:t>du cheval et du singe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1800" dirty="0" smtClean="0"/>
              <a:t>Une classe fille offre </a:t>
            </a:r>
            <a:r>
              <a:rPr lang="fr-FR" sz="1800" dirty="0" smtClean="0">
                <a:solidFill>
                  <a:schemeClr val="accent2"/>
                </a:solidFill>
              </a:rPr>
              <a:t>de nouveaux services</a:t>
            </a:r>
            <a:r>
              <a:rPr lang="fr-FR" sz="1800" dirty="0" smtClean="0"/>
              <a:t> ou enrichit les services rendus par une classe : la classe </a:t>
            </a:r>
            <a:r>
              <a:rPr lang="fr-FR" sz="1800" b="1" dirty="0" err="1" smtClean="0"/>
              <a:t>RectangleColore</a:t>
            </a:r>
            <a:r>
              <a:rPr lang="fr-FR" sz="1800" dirty="0" smtClean="0"/>
              <a:t> permet de dessiner avec des couleurs et pas seulement en « noir et blanc »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827088" y="188913"/>
            <a:ext cx="7273925" cy="7191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Héritage : Généralisation / Spécialisation</a:t>
            </a:r>
          </a:p>
        </p:txBody>
      </p:sp>
      <p:sp>
        <p:nvSpPr>
          <p:cNvPr id="2355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8A7B2A-8F29-4036-B4B2-7B685FC434DD}" type="slidenum">
              <a:rPr lang="fr-FR" smtClean="0"/>
              <a:pPr/>
              <a:t>22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179388" y="1268413"/>
            <a:ext cx="87852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/>
              <a:t>La spécialisation exprime une relation “</a:t>
            </a:r>
            <a:r>
              <a:rPr lang="fr-FR" b="1"/>
              <a:t>est-un</a:t>
            </a:r>
            <a:r>
              <a:rPr lang="fr-FR"/>
              <a:t>” entre une classe et sa superclasse</a:t>
            </a:r>
          </a:p>
          <a:p>
            <a:pPr>
              <a:buFont typeface="Wingdings" pitchFamily="2" charset="2"/>
              <a:buNone/>
            </a:pPr>
            <a:r>
              <a:rPr lang="fr-FR"/>
              <a:t>(chaque instance de la classe est aussi décrite de façon plus générale</a:t>
            </a:r>
          </a:p>
          <a:p>
            <a:pPr>
              <a:buFont typeface="Wingdings" pitchFamily="2" charset="2"/>
              <a:buNone/>
            </a:pPr>
            <a:r>
              <a:rPr lang="fr-FR"/>
              <a:t>par la super-classe).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323850" y="2349500"/>
            <a:ext cx="1504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super-classe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2843213" y="2420938"/>
            <a:ext cx="18732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     Animal</a:t>
            </a: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2771775" y="4725988"/>
            <a:ext cx="172878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   Singe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5724525" y="4797425"/>
            <a:ext cx="14160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sous-classe</a:t>
            </a:r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 flipH="1">
            <a:off x="4500563" y="494188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4584" name="Line 10"/>
          <p:cNvSpPr>
            <a:spLocks noChangeShapeType="1"/>
          </p:cNvSpPr>
          <p:nvPr/>
        </p:nvSpPr>
        <p:spPr bwMode="auto">
          <a:xfrm flipH="1">
            <a:off x="1835150" y="25654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4585" name="Line 11"/>
          <p:cNvSpPr>
            <a:spLocks noChangeShapeType="1"/>
          </p:cNvSpPr>
          <p:nvPr/>
        </p:nvSpPr>
        <p:spPr bwMode="auto">
          <a:xfrm flipV="1">
            <a:off x="3643313" y="307181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4586" name="AutoShape 12"/>
          <p:cNvSpPr>
            <a:spLocks noChangeArrowheads="1"/>
          </p:cNvSpPr>
          <p:nvPr/>
        </p:nvSpPr>
        <p:spPr bwMode="auto">
          <a:xfrm>
            <a:off x="3419475" y="2781300"/>
            <a:ext cx="504825" cy="2873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587" name="Line 13"/>
          <p:cNvSpPr>
            <a:spLocks noChangeShapeType="1"/>
          </p:cNvSpPr>
          <p:nvPr/>
        </p:nvSpPr>
        <p:spPr bwMode="auto">
          <a:xfrm flipV="1">
            <a:off x="4140200" y="2997200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4588" name="Text Box 14"/>
          <p:cNvSpPr txBox="1">
            <a:spLocks noChangeArrowheads="1"/>
          </p:cNvSpPr>
          <p:nvPr/>
        </p:nvSpPr>
        <p:spPr bwMode="auto">
          <a:xfrm rot="-5400000">
            <a:off x="3422650" y="3425826"/>
            <a:ext cx="1944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Généralisation</a:t>
            </a:r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 flipV="1">
            <a:off x="3203575" y="2997200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4590" name="Text Box 16"/>
          <p:cNvSpPr txBox="1">
            <a:spLocks noChangeArrowheads="1"/>
          </p:cNvSpPr>
          <p:nvPr/>
        </p:nvSpPr>
        <p:spPr bwMode="auto">
          <a:xfrm rot="-5400000">
            <a:off x="1982788" y="3354387"/>
            <a:ext cx="1944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Spécialisation</a:t>
            </a:r>
          </a:p>
        </p:txBody>
      </p:sp>
      <p:sp>
        <p:nvSpPr>
          <p:cNvPr id="24591" name="Rectangle 17"/>
          <p:cNvSpPr>
            <a:spLocks noChangeArrowheads="1"/>
          </p:cNvSpPr>
          <p:nvPr/>
        </p:nvSpPr>
        <p:spPr bwMode="auto">
          <a:xfrm>
            <a:off x="5940425" y="2636838"/>
            <a:ext cx="2808288" cy="14747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Singe </a:t>
            </a:r>
            <a:r>
              <a:rPr lang="fr-FR"/>
              <a:t>est une</a:t>
            </a:r>
          </a:p>
          <a:p>
            <a:r>
              <a:rPr lang="fr-FR" b="1"/>
              <a:t>spécialisation </a:t>
            </a:r>
            <a:r>
              <a:rPr lang="fr-FR"/>
              <a:t>d’</a:t>
            </a:r>
            <a:r>
              <a:rPr lang="fr-FR" b="1"/>
              <a:t>Animal</a:t>
            </a:r>
            <a:r>
              <a:rPr lang="fr-FR"/>
              <a:t>.</a:t>
            </a:r>
          </a:p>
          <a:p>
            <a:endParaRPr lang="fr-FR"/>
          </a:p>
          <a:p>
            <a:r>
              <a:rPr lang="fr-FR"/>
              <a:t>Un singe </a:t>
            </a:r>
            <a:r>
              <a:rPr lang="fr-FR" b="1" i="1"/>
              <a:t>est un cas</a:t>
            </a:r>
          </a:p>
          <a:p>
            <a:r>
              <a:rPr lang="fr-FR" b="1" i="1"/>
              <a:t>particulier  </a:t>
            </a:r>
            <a:r>
              <a:rPr lang="fr-FR"/>
              <a:t>d’animal</a:t>
            </a:r>
          </a:p>
        </p:txBody>
      </p:sp>
      <p:sp>
        <p:nvSpPr>
          <p:cNvPr id="24592" name="Rectangle 18"/>
          <p:cNvSpPr>
            <a:spLocks noChangeArrowheads="1"/>
          </p:cNvSpPr>
          <p:nvPr/>
        </p:nvSpPr>
        <p:spPr bwMode="auto">
          <a:xfrm>
            <a:off x="468313" y="5661025"/>
            <a:ext cx="8424862" cy="9255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La </a:t>
            </a:r>
            <a:r>
              <a:rPr lang="fr-FR" dirty="0" smtClean="0"/>
              <a:t>spécialisation </a:t>
            </a:r>
            <a:r>
              <a:rPr lang="fr-FR" dirty="0"/>
              <a:t>exprime une relation de “</a:t>
            </a:r>
            <a:r>
              <a:rPr lang="fr-FR" b="1" dirty="0"/>
              <a:t>particularisation</a:t>
            </a:r>
            <a:r>
              <a:rPr lang="fr-FR" dirty="0"/>
              <a:t>” entre une classe</a:t>
            </a:r>
          </a:p>
          <a:p>
            <a:r>
              <a:rPr lang="fr-FR" dirty="0"/>
              <a:t>et sa sous-classe (chaque instance de la sous-classe est décrite de manière</a:t>
            </a:r>
          </a:p>
          <a:p>
            <a:r>
              <a:rPr lang="fr-FR" dirty="0"/>
              <a:t>plus spécifique)</a:t>
            </a:r>
          </a:p>
        </p:txBody>
      </p:sp>
      <p:sp>
        <p:nvSpPr>
          <p:cNvPr id="23571" name="AutoShape 19"/>
          <p:cNvSpPr>
            <a:spLocks noChangeArrowheads="1"/>
          </p:cNvSpPr>
          <p:nvPr/>
        </p:nvSpPr>
        <p:spPr bwMode="auto">
          <a:xfrm>
            <a:off x="827088" y="188913"/>
            <a:ext cx="7273925" cy="7191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Héritage : Généralisation / Spécialisation</a:t>
            </a:r>
          </a:p>
        </p:txBody>
      </p:sp>
      <p:sp>
        <p:nvSpPr>
          <p:cNvPr id="24594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D8EF1C-DC05-44DA-B3C9-F71AA40D6D02}" type="slidenum">
              <a:rPr lang="fr-FR" smtClean="0"/>
              <a:pPr/>
              <a:t>23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79388" y="1268413"/>
            <a:ext cx="87852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/>
              <a:t>Utilisation de l’héritage :</a:t>
            </a:r>
          </a:p>
          <a:p>
            <a:pPr lvl="1">
              <a:buFont typeface="Wingdings" pitchFamily="2" charset="2"/>
              <a:buChar char="§"/>
            </a:pPr>
            <a:r>
              <a:rPr lang="fr-FR"/>
              <a:t> </a:t>
            </a:r>
            <a:r>
              <a:rPr lang="fr-FR" i="1"/>
              <a:t>dans le sens “spécialisation” pour </a:t>
            </a:r>
            <a:r>
              <a:rPr lang="fr-FR" b="1" i="1"/>
              <a:t>réutiliser </a:t>
            </a:r>
            <a:r>
              <a:rPr lang="fr-FR" i="1"/>
              <a:t>par modification</a:t>
            </a:r>
          </a:p>
          <a:p>
            <a:pPr lvl="1"/>
            <a:r>
              <a:rPr lang="fr-FR" i="1"/>
              <a:t>   incrémentielle les descriptions existantes.</a:t>
            </a:r>
            <a:endParaRPr lang="fr-FR"/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827088" y="188913"/>
            <a:ext cx="7273925" cy="7191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Héritage : Généralisation / Spécialisation</a:t>
            </a:r>
          </a:p>
        </p:txBody>
      </p:sp>
      <p:sp>
        <p:nvSpPr>
          <p:cNvPr id="25604" name="Rectangle 18"/>
          <p:cNvSpPr>
            <a:spLocks noChangeArrowheads="1"/>
          </p:cNvSpPr>
          <p:nvPr/>
        </p:nvSpPr>
        <p:spPr bwMode="auto">
          <a:xfrm>
            <a:off x="684213" y="2276475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i="1"/>
              <a:t> dans le sens “généralisation” pour </a:t>
            </a:r>
            <a:r>
              <a:rPr lang="fr-FR" b="1" i="1"/>
              <a:t>abstraire </a:t>
            </a:r>
            <a:r>
              <a:rPr lang="fr-FR" i="1"/>
              <a:t>en factorisant les propriétés</a:t>
            </a:r>
          </a:p>
          <a:p>
            <a:pPr>
              <a:buFont typeface="Wingdings" pitchFamily="2" charset="2"/>
              <a:buNone/>
            </a:pPr>
            <a:r>
              <a:rPr lang="fr-FR" i="1"/>
              <a:t>   communes aux sous-classes,</a:t>
            </a:r>
          </a:p>
        </p:txBody>
      </p:sp>
      <p:grpSp>
        <p:nvGrpSpPr>
          <p:cNvPr id="25605" name="Groupe 23"/>
          <p:cNvGrpSpPr>
            <a:grpSpLocks/>
          </p:cNvGrpSpPr>
          <p:nvPr/>
        </p:nvGrpSpPr>
        <p:grpSpPr bwMode="auto">
          <a:xfrm>
            <a:off x="142875" y="3214688"/>
            <a:ext cx="8785225" cy="2752725"/>
            <a:chOff x="179388" y="3644900"/>
            <a:chExt cx="8785225" cy="2752725"/>
          </a:xfrm>
        </p:grpSpPr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1403350" y="6021388"/>
              <a:ext cx="1152525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   Singe</a:t>
              </a:r>
            </a:p>
          </p:txBody>
        </p:sp>
        <p:sp>
          <p:nvSpPr>
            <p:cNvPr id="25608" name="Rectangle 19"/>
            <p:cNvSpPr>
              <a:spLocks noChangeArrowheads="1"/>
            </p:cNvSpPr>
            <p:nvPr/>
          </p:nvSpPr>
          <p:spPr bwMode="auto">
            <a:xfrm>
              <a:off x="179388" y="6021388"/>
              <a:ext cx="1152525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  Homme</a:t>
              </a:r>
            </a:p>
          </p:txBody>
        </p:sp>
        <p:sp>
          <p:nvSpPr>
            <p:cNvPr id="25609" name="Rectangle 20"/>
            <p:cNvSpPr>
              <a:spLocks noChangeArrowheads="1"/>
            </p:cNvSpPr>
            <p:nvPr/>
          </p:nvSpPr>
          <p:spPr bwMode="auto">
            <a:xfrm>
              <a:off x="2700338" y="6021388"/>
              <a:ext cx="1152525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  Poisson</a:t>
              </a:r>
            </a:p>
          </p:txBody>
        </p:sp>
        <p:grpSp>
          <p:nvGrpSpPr>
            <p:cNvPr id="25610" name="Groupe 22"/>
            <p:cNvGrpSpPr>
              <a:grpSpLocks/>
            </p:cNvGrpSpPr>
            <p:nvPr/>
          </p:nvGrpSpPr>
          <p:grpSpPr bwMode="auto">
            <a:xfrm>
              <a:off x="900113" y="3644900"/>
              <a:ext cx="8064500" cy="2681288"/>
              <a:chOff x="900113" y="3644900"/>
              <a:chExt cx="8064500" cy="2681288"/>
            </a:xfrm>
          </p:grpSpPr>
          <p:sp>
            <p:nvSpPr>
              <p:cNvPr id="25611" name="Rectangle 4"/>
              <p:cNvSpPr>
                <a:spLocks noChangeArrowheads="1"/>
              </p:cNvSpPr>
              <p:nvPr/>
            </p:nvSpPr>
            <p:spPr bwMode="auto">
              <a:xfrm>
                <a:off x="1187450" y="3716338"/>
                <a:ext cx="1873250" cy="376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FR"/>
                  <a:t>     Animal</a:t>
                </a:r>
              </a:p>
            </p:txBody>
          </p:sp>
          <p:sp>
            <p:nvSpPr>
              <p:cNvPr id="25612" name="Line 9"/>
              <p:cNvSpPr>
                <a:spLocks noChangeShapeType="1"/>
              </p:cNvSpPr>
              <p:nvPr/>
            </p:nvSpPr>
            <p:spPr bwMode="auto">
              <a:xfrm flipV="1">
                <a:off x="2052638" y="4364038"/>
                <a:ext cx="0" cy="1655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613" name="AutoShape 10"/>
              <p:cNvSpPr>
                <a:spLocks noChangeArrowheads="1"/>
              </p:cNvSpPr>
              <p:nvPr/>
            </p:nvSpPr>
            <p:spPr bwMode="auto">
              <a:xfrm>
                <a:off x="1763713" y="4076700"/>
                <a:ext cx="504825" cy="28733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614" name="Line 21"/>
              <p:cNvSpPr>
                <a:spLocks noChangeShapeType="1"/>
              </p:cNvSpPr>
              <p:nvPr/>
            </p:nvSpPr>
            <p:spPr bwMode="auto">
              <a:xfrm>
                <a:off x="900113" y="5373688"/>
                <a:ext cx="23764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615" name="Line 22"/>
              <p:cNvSpPr>
                <a:spLocks noChangeShapeType="1"/>
              </p:cNvSpPr>
              <p:nvPr/>
            </p:nvSpPr>
            <p:spPr bwMode="auto">
              <a:xfrm>
                <a:off x="3276600" y="5373688"/>
                <a:ext cx="0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616" name="Line 23"/>
              <p:cNvSpPr>
                <a:spLocks noChangeShapeType="1"/>
              </p:cNvSpPr>
              <p:nvPr/>
            </p:nvSpPr>
            <p:spPr bwMode="auto">
              <a:xfrm>
                <a:off x="900113" y="5373688"/>
                <a:ext cx="0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" name="Rectangle 24"/>
              <p:cNvSpPr>
                <a:spLocks noChangeArrowheads="1"/>
              </p:cNvSpPr>
              <p:nvPr/>
            </p:nvSpPr>
            <p:spPr bwMode="auto">
              <a:xfrm>
                <a:off x="4427538" y="3644900"/>
                <a:ext cx="1873250" cy="376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FR"/>
                  <a:t>     Rectangle</a:t>
                </a:r>
              </a:p>
            </p:txBody>
          </p:sp>
          <p:sp>
            <p:nvSpPr>
              <p:cNvPr id="25618" name="Rectangle 25"/>
              <p:cNvSpPr>
                <a:spLocks noChangeArrowheads="1"/>
              </p:cNvSpPr>
              <p:nvPr/>
            </p:nvSpPr>
            <p:spPr bwMode="auto">
              <a:xfrm>
                <a:off x="4140200" y="5949950"/>
                <a:ext cx="2232025" cy="376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FR"/>
                  <a:t>   Rectangle colore</a:t>
                </a:r>
              </a:p>
            </p:txBody>
          </p:sp>
          <p:sp>
            <p:nvSpPr>
              <p:cNvPr id="25619" name="Line 26"/>
              <p:cNvSpPr>
                <a:spLocks noChangeShapeType="1"/>
              </p:cNvSpPr>
              <p:nvPr/>
            </p:nvSpPr>
            <p:spPr bwMode="auto">
              <a:xfrm flipV="1">
                <a:off x="5364163" y="4292600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620" name="AutoShape 27"/>
              <p:cNvSpPr>
                <a:spLocks noChangeArrowheads="1"/>
              </p:cNvSpPr>
              <p:nvPr/>
            </p:nvSpPr>
            <p:spPr bwMode="auto">
              <a:xfrm>
                <a:off x="5075238" y="4005263"/>
                <a:ext cx="504825" cy="287337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621" name="Rectangle 28"/>
              <p:cNvSpPr>
                <a:spLocks noChangeArrowheads="1"/>
              </p:cNvSpPr>
              <p:nvPr/>
            </p:nvSpPr>
            <p:spPr bwMode="auto">
              <a:xfrm>
                <a:off x="7019925" y="3644900"/>
                <a:ext cx="1873250" cy="376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FR"/>
                  <a:t>     Point</a:t>
                </a:r>
              </a:p>
            </p:txBody>
          </p:sp>
          <p:sp>
            <p:nvSpPr>
              <p:cNvPr id="25622" name="Rectangle 29"/>
              <p:cNvSpPr>
                <a:spLocks noChangeArrowheads="1"/>
              </p:cNvSpPr>
              <p:nvPr/>
            </p:nvSpPr>
            <p:spPr bwMode="auto">
              <a:xfrm>
                <a:off x="6732588" y="5949950"/>
                <a:ext cx="2232025" cy="376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FR"/>
                  <a:t>   Point Graphique</a:t>
                </a:r>
              </a:p>
            </p:txBody>
          </p:sp>
          <p:sp>
            <p:nvSpPr>
              <p:cNvPr id="25623" name="Line 30"/>
              <p:cNvSpPr>
                <a:spLocks noChangeShapeType="1"/>
              </p:cNvSpPr>
              <p:nvPr/>
            </p:nvSpPr>
            <p:spPr bwMode="auto">
              <a:xfrm flipV="1">
                <a:off x="7956550" y="4292600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624" name="AutoShape 31"/>
              <p:cNvSpPr>
                <a:spLocks noChangeArrowheads="1"/>
              </p:cNvSpPr>
              <p:nvPr/>
            </p:nvSpPr>
            <p:spPr bwMode="auto">
              <a:xfrm>
                <a:off x="7667625" y="4005263"/>
                <a:ext cx="504825" cy="287337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25606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65385F-CC0C-4C5B-8210-1FE22576F52F}" type="slidenum">
              <a:rPr lang="fr-FR" smtClean="0"/>
              <a:pPr/>
              <a:t>24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2836862"/>
          </a:xfrm>
        </p:spPr>
        <p:txBody>
          <a:bodyPr/>
          <a:lstStyle/>
          <a:p>
            <a:pPr eaLnBrk="1" hangingPunct="1"/>
            <a:r>
              <a:rPr lang="fr-FR" sz="1800" smtClean="0"/>
              <a:t>Chaque langage objet a ses particularités :</a:t>
            </a:r>
          </a:p>
          <a:p>
            <a:pPr eaLnBrk="1" hangingPunct="1">
              <a:buFontTx/>
              <a:buNone/>
            </a:pPr>
            <a:endParaRPr lang="fr-FR" sz="1800" smtClean="0"/>
          </a:p>
          <a:p>
            <a:pPr eaLnBrk="1" hangingPunct="1"/>
            <a:r>
              <a:rPr lang="fr-FR" sz="1800" smtClean="0"/>
              <a:t>Par exemple, C++ permet l’héritage multiple ;  par contre Java et C# ne le permettent pas</a:t>
            </a:r>
          </a:p>
          <a:p>
            <a:pPr eaLnBrk="1" hangingPunct="1">
              <a:buFontTx/>
              <a:buNone/>
            </a:pPr>
            <a:endParaRPr lang="fr-FR" sz="1800" smtClean="0"/>
          </a:p>
          <a:p>
            <a:pPr eaLnBrk="1" hangingPunct="1"/>
            <a:r>
              <a:rPr lang="fr-FR" sz="1800" smtClean="0"/>
              <a:t>Dans la suite du cours nous nous intéresserons à l’héritage dans le langage Java</a:t>
            </a:r>
          </a:p>
        </p:txBody>
      </p:sp>
      <p:sp>
        <p:nvSpPr>
          <p:cNvPr id="26627" name="AutoShape 4"/>
          <p:cNvSpPr>
            <a:spLocks noChangeArrowheads="1"/>
          </p:cNvSpPr>
          <p:nvPr/>
        </p:nvSpPr>
        <p:spPr bwMode="auto">
          <a:xfrm>
            <a:off x="827088" y="333375"/>
            <a:ext cx="7273925" cy="7191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800" b="1">
                <a:solidFill>
                  <a:schemeClr val="tx2"/>
                </a:solidFill>
              </a:rPr>
              <a:t>Héritage : Différences entre les langages</a:t>
            </a:r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1CE938-3C09-41DA-86B9-4AB64B2F6D1C}" type="slidenum">
              <a:rPr lang="fr-FR" smtClean="0"/>
              <a:pPr/>
              <a:t>25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4"/>
          <p:cNvSpPr>
            <a:spLocks noChangeArrowheads="1"/>
          </p:cNvSpPr>
          <p:nvPr/>
        </p:nvSpPr>
        <p:spPr bwMode="auto">
          <a:xfrm>
            <a:off x="827088" y="333375"/>
            <a:ext cx="7273925" cy="7191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800" b="1">
                <a:solidFill>
                  <a:schemeClr val="tx2"/>
                </a:solidFill>
              </a:rPr>
              <a:t>Héritage à plusieurs niveaux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250825" y="1196975"/>
            <a:ext cx="8713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/>
              <a:t> Il n’y a pas de limitation dans le nombre de niveaux dans la hiérarchie d'héritage</a:t>
            </a:r>
          </a:p>
          <a:p>
            <a:pPr>
              <a:buFont typeface="Wingdings" pitchFamily="2" charset="2"/>
              <a:buChar char="q"/>
            </a:pPr>
            <a:r>
              <a:rPr lang="fr-FR"/>
              <a:t> Les méthodes et variables sont héritées au travers de tous les niveaux</a:t>
            </a:r>
          </a:p>
        </p:txBody>
      </p:sp>
      <p:grpSp>
        <p:nvGrpSpPr>
          <p:cNvPr id="27652" name="Group 9"/>
          <p:cNvGrpSpPr>
            <a:grpSpLocks/>
          </p:cNvGrpSpPr>
          <p:nvPr/>
        </p:nvGrpSpPr>
        <p:grpSpPr bwMode="auto">
          <a:xfrm>
            <a:off x="2627313" y="1844675"/>
            <a:ext cx="1512887" cy="1446213"/>
            <a:chOff x="1882" y="1480"/>
            <a:chExt cx="953" cy="1337"/>
          </a:xfrm>
        </p:grpSpPr>
        <p:sp>
          <p:nvSpPr>
            <p:cNvPr id="27695" name="Text Box 7"/>
            <p:cNvSpPr txBox="1">
              <a:spLocks noChangeArrowheads="1"/>
            </p:cNvSpPr>
            <p:nvPr/>
          </p:nvSpPr>
          <p:spPr bwMode="auto">
            <a:xfrm>
              <a:off x="1882" y="1480"/>
              <a:ext cx="953" cy="3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/>
                <a:t>Equipement</a:t>
              </a:r>
            </a:p>
          </p:txBody>
        </p:sp>
        <p:sp>
          <p:nvSpPr>
            <p:cNvPr id="27696" name="Text Box 8"/>
            <p:cNvSpPr txBox="1">
              <a:spLocks noChangeArrowheads="1"/>
            </p:cNvSpPr>
            <p:nvPr/>
          </p:nvSpPr>
          <p:spPr bwMode="auto">
            <a:xfrm>
              <a:off x="1882" y="1708"/>
              <a:ext cx="953" cy="1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nom</a:t>
              </a:r>
            </a:p>
            <a:p>
              <a:r>
                <a:rPr lang="fr-FR"/>
                <a:t>fabricant</a:t>
              </a:r>
            </a:p>
            <a:p>
              <a:r>
                <a:rPr lang="fr-FR"/>
                <a:t>poids</a:t>
              </a:r>
            </a:p>
            <a:p>
              <a:r>
                <a:rPr lang="fr-FR"/>
                <a:t>cout</a:t>
              </a:r>
            </a:p>
          </p:txBody>
        </p:sp>
      </p:grpSp>
      <p:grpSp>
        <p:nvGrpSpPr>
          <p:cNvPr id="27653" name="Group 10"/>
          <p:cNvGrpSpPr>
            <a:grpSpLocks/>
          </p:cNvGrpSpPr>
          <p:nvPr/>
        </p:nvGrpSpPr>
        <p:grpSpPr bwMode="auto">
          <a:xfrm>
            <a:off x="1763713" y="4076700"/>
            <a:ext cx="1512887" cy="906463"/>
            <a:chOff x="1882" y="1480"/>
            <a:chExt cx="953" cy="803"/>
          </a:xfrm>
        </p:grpSpPr>
        <p:sp>
          <p:nvSpPr>
            <p:cNvPr id="27693" name="Text Box 11"/>
            <p:cNvSpPr txBox="1">
              <a:spLocks noChangeArrowheads="1"/>
            </p:cNvSpPr>
            <p:nvPr/>
          </p:nvSpPr>
          <p:spPr bwMode="auto">
            <a:xfrm>
              <a:off x="1882" y="1480"/>
              <a:ext cx="953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/>
                <a:t>Pompe</a:t>
              </a:r>
            </a:p>
          </p:txBody>
        </p:sp>
        <p:sp>
          <p:nvSpPr>
            <p:cNvPr id="27694" name="Text Box 12"/>
            <p:cNvSpPr txBox="1">
              <a:spLocks noChangeArrowheads="1"/>
            </p:cNvSpPr>
            <p:nvPr/>
          </p:nvSpPr>
          <p:spPr bwMode="auto">
            <a:xfrm>
              <a:off x="1882" y="1706"/>
              <a:ext cx="953" cy="5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pression</a:t>
              </a:r>
            </a:p>
            <a:p>
              <a:r>
                <a:rPr lang="fr-FR"/>
                <a:t>debit</a:t>
              </a:r>
            </a:p>
          </p:txBody>
        </p:sp>
      </p:grpSp>
      <p:grpSp>
        <p:nvGrpSpPr>
          <p:cNvPr id="27654" name="Group 13"/>
          <p:cNvGrpSpPr>
            <a:grpSpLocks/>
          </p:cNvGrpSpPr>
          <p:nvPr/>
        </p:nvGrpSpPr>
        <p:grpSpPr bwMode="auto">
          <a:xfrm>
            <a:off x="4140200" y="3933825"/>
            <a:ext cx="1512888" cy="1254125"/>
            <a:chOff x="1882" y="1480"/>
            <a:chExt cx="953" cy="863"/>
          </a:xfrm>
        </p:grpSpPr>
        <p:sp>
          <p:nvSpPr>
            <p:cNvPr id="27691" name="Text Box 14"/>
            <p:cNvSpPr txBox="1">
              <a:spLocks noChangeArrowheads="1"/>
            </p:cNvSpPr>
            <p:nvPr/>
          </p:nvSpPr>
          <p:spPr bwMode="auto">
            <a:xfrm>
              <a:off x="1882" y="1480"/>
              <a:ext cx="953" cy="2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/>
                <a:t>Echangeur</a:t>
              </a:r>
            </a:p>
          </p:txBody>
        </p:sp>
        <p:sp>
          <p:nvSpPr>
            <p:cNvPr id="27692" name="Text Box 15"/>
            <p:cNvSpPr txBox="1">
              <a:spLocks noChangeArrowheads="1"/>
            </p:cNvSpPr>
            <p:nvPr/>
          </p:nvSpPr>
          <p:spPr bwMode="auto">
            <a:xfrm>
              <a:off x="1882" y="1706"/>
              <a:ext cx="953" cy="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superficie</a:t>
              </a:r>
            </a:p>
            <a:p>
              <a:r>
                <a:rPr lang="fr-FR"/>
                <a:t>diametre</a:t>
              </a:r>
            </a:p>
            <a:p>
              <a:r>
                <a:rPr lang="fr-FR"/>
                <a:t>longueur</a:t>
              </a:r>
            </a:p>
          </p:txBody>
        </p:sp>
      </p:grpSp>
      <p:grpSp>
        <p:nvGrpSpPr>
          <p:cNvPr id="27655" name="Group 16"/>
          <p:cNvGrpSpPr>
            <a:grpSpLocks/>
          </p:cNvGrpSpPr>
          <p:nvPr/>
        </p:nvGrpSpPr>
        <p:grpSpPr bwMode="auto">
          <a:xfrm>
            <a:off x="6804025" y="3933825"/>
            <a:ext cx="1512888" cy="920750"/>
            <a:chOff x="1882" y="1480"/>
            <a:chExt cx="953" cy="772"/>
          </a:xfrm>
        </p:grpSpPr>
        <p:sp>
          <p:nvSpPr>
            <p:cNvPr id="27689" name="Text Box 17"/>
            <p:cNvSpPr txBox="1">
              <a:spLocks noChangeArrowheads="1"/>
            </p:cNvSpPr>
            <p:nvPr/>
          </p:nvSpPr>
          <p:spPr bwMode="auto">
            <a:xfrm>
              <a:off x="1882" y="1480"/>
              <a:ext cx="953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/>
                <a:t>Citerne</a:t>
              </a:r>
            </a:p>
          </p:txBody>
        </p:sp>
        <p:sp>
          <p:nvSpPr>
            <p:cNvPr id="27690" name="Text Box 18"/>
            <p:cNvSpPr txBox="1">
              <a:spLocks noChangeArrowheads="1"/>
            </p:cNvSpPr>
            <p:nvPr/>
          </p:nvSpPr>
          <p:spPr bwMode="auto">
            <a:xfrm>
              <a:off x="1882" y="1706"/>
              <a:ext cx="953" cy="5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volume</a:t>
              </a:r>
            </a:p>
            <a:p>
              <a:r>
                <a:rPr lang="fr-FR"/>
                <a:t>pression</a:t>
              </a:r>
            </a:p>
          </p:txBody>
        </p:sp>
      </p:grpSp>
      <p:grpSp>
        <p:nvGrpSpPr>
          <p:cNvPr id="27656" name="Group 19"/>
          <p:cNvGrpSpPr>
            <a:grpSpLocks/>
          </p:cNvGrpSpPr>
          <p:nvPr/>
        </p:nvGrpSpPr>
        <p:grpSpPr bwMode="auto">
          <a:xfrm>
            <a:off x="684213" y="5661025"/>
            <a:ext cx="1512887" cy="658813"/>
            <a:chOff x="1882" y="1480"/>
            <a:chExt cx="953" cy="514"/>
          </a:xfrm>
        </p:grpSpPr>
        <p:sp>
          <p:nvSpPr>
            <p:cNvPr id="27687" name="Text Box 20"/>
            <p:cNvSpPr txBox="1">
              <a:spLocks noChangeArrowheads="1"/>
            </p:cNvSpPr>
            <p:nvPr/>
          </p:nvSpPr>
          <p:spPr bwMode="auto">
            <a:xfrm>
              <a:off x="1882" y="1480"/>
              <a:ext cx="95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/>
                <a:t>Piston</a:t>
              </a:r>
            </a:p>
          </p:txBody>
        </p:sp>
        <p:sp>
          <p:nvSpPr>
            <p:cNvPr id="27688" name="Text Box 21"/>
            <p:cNvSpPr txBox="1">
              <a:spLocks noChangeArrowheads="1"/>
            </p:cNvSpPr>
            <p:nvPr/>
          </p:nvSpPr>
          <p:spPr bwMode="auto">
            <a:xfrm>
              <a:off x="1882" y="1706"/>
              <a:ext cx="953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taille</a:t>
              </a:r>
            </a:p>
          </p:txBody>
        </p:sp>
      </p:grpSp>
      <p:grpSp>
        <p:nvGrpSpPr>
          <p:cNvPr id="27657" name="Group 22"/>
          <p:cNvGrpSpPr>
            <a:grpSpLocks/>
          </p:cNvGrpSpPr>
          <p:nvPr/>
        </p:nvGrpSpPr>
        <p:grpSpPr bwMode="auto">
          <a:xfrm>
            <a:off x="3059113" y="5589588"/>
            <a:ext cx="2305050" cy="852487"/>
            <a:chOff x="1882" y="1480"/>
            <a:chExt cx="953" cy="719"/>
          </a:xfrm>
        </p:grpSpPr>
        <p:sp>
          <p:nvSpPr>
            <p:cNvPr id="27685" name="Text Box 23"/>
            <p:cNvSpPr txBox="1">
              <a:spLocks noChangeArrowheads="1"/>
            </p:cNvSpPr>
            <p:nvPr/>
          </p:nvSpPr>
          <p:spPr bwMode="auto">
            <a:xfrm>
              <a:off x="1882" y="1480"/>
              <a:ext cx="953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/>
                <a:t>PompeCentrifuge</a:t>
              </a:r>
            </a:p>
          </p:txBody>
        </p:sp>
        <p:sp>
          <p:nvSpPr>
            <p:cNvPr id="27686" name="Text Box 24"/>
            <p:cNvSpPr txBox="1">
              <a:spLocks noChangeArrowheads="1"/>
            </p:cNvSpPr>
            <p:nvPr/>
          </p:nvSpPr>
          <p:spPr bwMode="auto">
            <a:xfrm>
              <a:off x="1882" y="1706"/>
              <a:ext cx="953" cy="4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sz="1600"/>
                <a:t>nbrePales</a:t>
              </a:r>
            </a:p>
            <a:p>
              <a:r>
                <a:rPr lang="fr-FR" sz="1600"/>
                <a:t>axe</a:t>
              </a:r>
            </a:p>
          </p:txBody>
        </p:sp>
      </p:grpSp>
      <p:grpSp>
        <p:nvGrpSpPr>
          <p:cNvPr id="27658" name="Group 25"/>
          <p:cNvGrpSpPr>
            <a:grpSpLocks/>
          </p:cNvGrpSpPr>
          <p:nvPr/>
        </p:nvGrpSpPr>
        <p:grpSpPr bwMode="auto">
          <a:xfrm>
            <a:off x="6659563" y="5516563"/>
            <a:ext cx="2233612" cy="676275"/>
            <a:chOff x="1882" y="1480"/>
            <a:chExt cx="953" cy="499"/>
          </a:xfrm>
        </p:grpSpPr>
        <p:sp>
          <p:nvSpPr>
            <p:cNvPr id="27683" name="Text Box 26"/>
            <p:cNvSpPr txBox="1">
              <a:spLocks noChangeArrowheads="1"/>
            </p:cNvSpPr>
            <p:nvPr/>
          </p:nvSpPr>
          <p:spPr bwMode="auto">
            <a:xfrm>
              <a:off x="1882" y="1480"/>
              <a:ext cx="953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/>
                <a:t>Citerne sphérique</a:t>
              </a:r>
            </a:p>
          </p:txBody>
        </p:sp>
        <p:sp>
          <p:nvSpPr>
            <p:cNvPr id="27684" name="Text Box 27"/>
            <p:cNvSpPr txBox="1">
              <a:spLocks noChangeArrowheads="1"/>
            </p:cNvSpPr>
            <p:nvPr/>
          </p:nvSpPr>
          <p:spPr bwMode="auto">
            <a:xfrm>
              <a:off x="1882" y="1706"/>
              <a:ext cx="953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diamètre</a:t>
              </a:r>
            </a:p>
          </p:txBody>
        </p:sp>
      </p:grpSp>
      <p:sp>
        <p:nvSpPr>
          <p:cNvPr id="27659" name="Line 28"/>
          <p:cNvSpPr>
            <a:spLocks noChangeShapeType="1"/>
          </p:cNvSpPr>
          <p:nvPr/>
        </p:nvSpPr>
        <p:spPr bwMode="auto">
          <a:xfrm>
            <a:off x="2124075" y="3789363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60" name="Line 29"/>
          <p:cNvSpPr>
            <a:spLocks noChangeShapeType="1"/>
          </p:cNvSpPr>
          <p:nvPr/>
        </p:nvSpPr>
        <p:spPr bwMode="auto">
          <a:xfrm>
            <a:off x="2124075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61" name="Line 30"/>
          <p:cNvSpPr>
            <a:spLocks noChangeShapeType="1"/>
          </p:cNvSpPr>
          <p:nvPr/>
        </p:nvSpPr>
        <p:spPr bwMode="auto">
          <a:xfrm>
            <a:off x="8027988" y="37893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62" name="Line 31"/>
          <p:cNvSpPr>
            <a:spLocks noChangeShapeType="1"/>
          </p:cNvSpPr>
          <p:nvPr/>
        </p:nvSpPr>
        <p:spPr bwMode="auto">
          <a:xfrm flipV="1">
            <a:off x="4932363" y="37893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63" name="AutoShape 32"/>
          <p:cNvSpPr>
            <a:spLocks noChangeArrowheads="1"/>
          </p:cNvSpPr>
          <p:nvPr/>
        </p:nvSpPr>
        <p:spPr bwMode="auto">
          <a:xfrm>
            <a:off x="3276600" y="3284538"/>
            <a:ext cx="28733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7664" name="Line 33"/>
          <p:cNvSpPr>
            <a:spLocks noChangeShapeType="1"/>
          </p:cNvSpPr>
          <p:nvPr/>
        </p:nvSpPr>
        <p:spPr bwMode="auto">
          <a:xfrm>
            <a:off x="3419475" y="35004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65" name="Line 34"/>
          <p:cNvSpPr>
            <a:spLocks noChangeShapeType="1"/>
          </p:cNvSpPr>
          <p:nvPr/>
        </p:nvSpPr>
        <p:spPr bwMode="auto">
          <a:xfrm>
            <a:off x="1187450" y="5373688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66" name="AutoShape 36"/>
          <p:cNvSpPr>
            <a:spLocks noChangeArrowheads="1"/>
          </p:cNvSpPr>
          <p:nvPr/>
        </p:nvSpPr>
        <p:spPr bwMode="auto">
          <a:xfrm>
            <a:off x="2339975" y="5011738"/>
            <a:ext cx="28733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7667" name="Line 37"/>
          <p:cNvSpPr>
            <a:spLocks noChangeShapeType="1"/>
          </p:cNvSpPr>
          <p:nvPr/>
        </p:nvSpPr>
        <p:spPr bwMode="auto">
          <a:xfrm>
            <a:off x="2482850" y="5227638"/>
            <a:ext cx="158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68" name="Line 38"/>
          <p:cNvSpPr>
            <a:spLocks noChangeShapeType="1"/>
          </p:cNvSpPr>
          <p:nvPr/>
        </p:nvSpPr>
        <p:spPr bwMode="auto">
          <a:xfrm>
            <a:off x="1187450" y="53736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69" name="Line 39"/>
          <p:cNvSpPr>
            <a:spLocks noChangeShapeType="1"/>
          </p:cNvSpPr>
          <p:nvPr/>
        </p:nvSpPr>
        <p:spPr bwMode="auto">
          <a:xfrm>
            <a:off x="4140200" y="53736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70" name="Line 40"/>
          <p:cNvSpPr>
            <a:spLocks noChangeShapeType="1"/>
          </p:cNvSpPr>
          <p:nvPr/>
        </p:nvSpPr>
        <p:spPr bwMode="auto">
          <a:xfrm>
            <a:off x="2700338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71" name="Text Box 41"/>
          <p:cNvSpPr txBox="1">
            <a:spLocks noChangeArrowheads="1"/>
          </p:cNvSpPr>
          <p:nvPr/>
        </p:nvSpPr>
        <p:spPr bwMode="auto">
          <a:xfrm>
            <a:off x="2339975" y="5589588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 b="1"/>
              <a:t>….</a:t>
            </a:r>
          </a:p>
        </p:txBody>
      </p:sp>
      <p:sp>
        <p:nvSpPr>
          <p:cNvPr id="27672" name="Text Box 42"/>
          <p:cNvSpPr txBox="1">
            <a:spLocks noChangeArrowheads="1"/>
          </p:cNvSpPr>
          <p:nvPr/>
        </p:nvSpPr>
        <p:spPr bwMode="auto">
          <a:xfrm>
            <a:off x="5580063" y="5445125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 b="1"/>
              <a:t>….</a:t>
            </a:r>
          </a:p>
        </p:txBody>
      </p:sp>
      <p:sp>
        <p:nvSpPr>
          <p:cNvPr id="27673" name="Line 43"/>
          <p:cNvSpPr>
            <a:spLocks noChangeShapeType="1"/>
          </p:cNvSpPr>
          <p:nvPr/>
        </p:nvSpPr>
        <p:spPr bwMode="auto">
          <a:xfrm>
            <a:off x="5867400" y="5300663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74" name="AutoShape 44"/>
          <p:cNvSpPr>
            <a:spLocks noChangeArrowheads="1"/>
          </p:cNvSpPr>
          <p:nvPr/>
        </p:nvSpPr>
        <p:spPr bwMode="auto">
          <a:xfrm>
            <a:off x="6948488" y="4868863"/>
            <a:ext cx="287337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7675" name="Line 45"/>
          <p:cNvSpPr>
            <a:spLocks noChangeShapeType="1"/>
          </p:cNvSpPr>
          <p:nvPr/>
        </p:nvSpPr>
        <p:spPr bwMode="auto">
          <a:xfrm>
            <a:off x="7091363" y="5084763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76" name="Line 46"/>
          <p:cNvSpPr>
            <a:spLocks noChangeShapeType="1"/>
          </p:cNvSpPr>
          <p:nvPr/>
        </p:nvSpPr>
        <p:spPr bwMode="auto">
          <a:xfrm>
            <a:off x="7740650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77" name="Line 47"/>
          <p:cNvSpPr>
            <a:spLocks noChangeShapeType="1"/>
          </p:cNvSpPr>
          <p:nvPr/>
        </p:nvSpPr>
        <p:spPr bwMode="auto">
          <a:xfrm>
            <a:off x="5867400" y="53006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78" name="Rectangle 48"/>
          <p:cNvSpPr>
            <a:spLocks noChangeArrowheads="1"/>
          </p:cNvSpPr>
          <p:nvPr/>
        </p:nvSpPr>
        <p:spPr bwMode="auto">
          <a:xfrm>
            <a:off x="179388" y="2060575"/>
            <a:ext cx="201612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caractéristiques</a:t>
            </a:r>
          </a:p>
          <a:p>
            <a:r>
              <a:rPr lang="fr-FR"/>
              <a:t>communes à tous</a:t>
            </a:r>
          </a:p>
          <a:p>
            <a:r>
              <a:rPr lang="fr-FR"/>
              <a:t>les équipements</a:t>
            </a:r>
          </a:p>
        </p:txBody>
      </p:sp>
      <p:sp>
        <p:nvSpPr>
          <p:cNvPr id="27679" name="Line 49"/>
          <p:cNvSpPr>
            <a:spLocks noChangeShapeType="1"/>
          </p:cNvSpPr>
          <p:nvPr/>
        </p:nvSpPr>
        <p:spPr bwMode="auto">
          <a:xfrm>
            <a:off x="2195513" y="2276475"/>
            <a:ext cx="4318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7680" name="Rectangle 50"/>
          <p:cNvSpPr>
            <a:spLocks noChangeArrowheads="1"/>
          </p:cNvSpPr>
          <p:nvPr/>
        </p:nvSpPr>
        <p:spPr bwMode="auto">
          <a:xfrm>
            <a:off x="5364163" y="2060575"/>
            <a:ext cx="201612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caractéristiques</a:t>
            </a:r>
          </a:p>
          <a:p>
            <a:r>
              <a:rPr lang="fr-FR"/>
              <a:t>supplémentaires</a:t>
            </a:r>
          </a:p>
          <a:p>
            <a:r>
              <a:rPr lang="fr-FR"/>
              <a:t>pour les citernes</a:t>
            </a:r>
          </a:p>
        </p:txBody>
      </p:sp>
      <p:sp>
        <p:nvSpPr>
          <p:cNvPr id="27681" name="Line 51"/>
          <p:cNvSpPr>
            <a:spLocks noChangeShapeType="1"/>
          </p:cNvSpPr>
          <p:nvPr/>
        </p:nvSpPr>
        <p:spPr bwMode="auto">
          <a:xfrm>
            <a:off x="6372225" y="2997200"/>
            <a:ext cx="43180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7682" name="Espace réservé du numéro de diapositive 4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1ED76-900F-4094-9EFD-02DF42D955E6}" type="slidenum">
              <a:rPr lang="fr-FR" smtClean="0"/>
              <a:pPr/>
              <a:t>26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77800" y="1341438"/>
            <a:ext cx="554513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public class A {</a:t>
            </a:r>
          </a:p>
          <a:p>
            <a:r>
              <a:rPr lang="fr-FR" b="1"/>
              <a:t>   public void hello() {</a:t>
            </a:r>
          </a:p>
          <a:p>
            <a:r>
              <a:rPr lang="fr-FR" b="1"/>
              <a:t>      System.out.println(«Vous etes en classe A »);</a:t>
            </a:r>
          </a:p>
          <a:p>
            <a:r>
              <a:rPr lang="fr-FR" b="1"/>
              <a:t>   }</a:t>
            </a:r>
          </a:p>
          <a:p>
            <a:r>
              <a:rPr lang="fr-FR" b="1"/>
              <a:t>}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250825" y="3068638"/>
            <a:ext cx="5472113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public class B extends A {</a:t>
            </a:r>
          </a:p>
          <a:p>
            <a:r>
              <a:rPr lang="fr-FR" b="1"/>
              <a:t>   public void bye() {</a:t>
            </a:r>
          </a:p>
          <a:p>
            <a:r>
              <a:rPr lang="fr-FR" b="1"/>
              <a:t>      System.out.println(«Vous etes en classe B»);</a:t>
            </a:r>
          </a:p>
          <a:p>
            <a:r>
              <a:rPr lang="fr-FR" b="1"/>
              <a:t>}</a:t>
            </a:r>
          </a:p>
          <a:p>
            <a:r>
              <a:rPr lang="fr-FR" b="1"/>
              <a:t>}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395288" y="4941888"/>
            <a:ext cx="561657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public class C extends B {</a:t>
            </a:r>
          </a:p>
          <a:p>
            <a:r>
              <a:rPr lang="fr-FR" b="1"/>
              <a:t>   public void bof() {</a:t>
            </a:r>
          </a:p>
          <a:p>
            <a:r>
              <a:rPr lang="fr-FR" b="1"/>
              <a:t>      System.out.println(«Vous etes en classe C»);</a:t>
            </a:r>
          </a:p>
          <a:p>
            <a:r>
              <a:rPr lang="fr-FR" b="1"/>
              <a:t>   }</a:t>
            </a:r>
          </a:p>
          <a:p>
            <a:r>
              <a:rPr lang="fr-FR" b="1"/>
              <a:t>}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393700" y="1701800"/>
            <a:ext cx="525780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322263" y="3429000"/>
            <a:ext cx="5329237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611188" y="5302250"/>
            <a:ext cx="5256212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6083300" y="1844675"/>
            <a:ext cx="2738438" cy="20240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Pour résoudre un message, la hiérarchie</a:t>
            </a:r>
          </a:p>
          <a:p>
            <a:r>
              <a:rPr lang="fr-FR"/>
              <a:t>des classes est parcourue de manière</a:t>
            </a:r>
          </a:p>
          <a:p>
            <a:r>
              <a:rPr lang="fr-FR"/>
              <a:t>ascendante jusqu’à trouver la méthode</a:t>
            </a:r>
          </a:p>
          <a:p>
            <a:r>
              <a:rPr lang="fr-FR"/>
              <a:t>correspondante.</a:t>
            </a:r>
          </a:p>
        </p:txBody>
      </p:sp>
      <p:sp>
        <p:nvSpPr>
          <p:cNvPr id="28681" name="Rectangle 11"/>
          <p:cNvSpPr>
            <a:spLocks noChangeArrowheads="1"/>
          </p:cNvSpPr>
          <p:nvPr/>
        </p:nvSpPr>
        <p:spPr bwMode="auto">
          <a:xfrm>
            <a:off x="6370638" y="4149725"/>
            <a:ext cx="244792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C unC = new C();</a:t>
            </a:r>
          </a:p>
          <a:p>
            <a:r>
              <a:rPr lang="fr-FR" b="1"/>
              <a:t>unC.hello();</a:t>
            </a:r>
          </a:p>
          <a:p>
            <a:r>
              <a:rPr lang="fr-FR" b="1"/>
              <a:t>unC.bye();</a:t>
            </a:r>
          </a:p>
          <a:p>
            <a:r>
              <a:rPr lang="fr-FR" b="1"/>
              <a:t>unC.bof();</a:t>
            </a:r>
          </a:p>
        </p:txBody>
      </p:sp>
      <p:sp>
        <p:nvSpPr>
          <p:cNvPr id="28682" name="Line 12"/>
          <p:cNvSpPr>
            <a:spLocks noChangeShapeType="1"/>
          </p:cNvSpPr>
          <p:nvPr/>
        </p:nvSpPr>
        <p:spPr bwMode="auto">
          <a:xfrm flipH="1">
            <a:off x="5867400" y="5229225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8683" name="Line 13"/>
          <p:cNvSpPr>
            <a:spLocks noChangeShapeType="1"/>
          </p:cNvSpPr>
          <p:nvPr/>
        </p:nvSpPr>
        <p:spPr bwMode="auto">
          <a:xfrm flipH="1" flipV="1">
            <a:off x="5651500" y="4076700"/>
            <a:ext cx="71913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8684" name="Line 14"/>
          <p:cNvSpPr>
            <a:spLocks noChangeShapeType="1"/>
          </p:cNvSpPr>
          <p:nvPr/>
        </p:nvSpPr>
        <p:spPr bwMode="auto">
          <a:xfrm flipH="1" flipV="1">
            <a:off x="5146675" y="2493963"/>
            <a:ext cx="1223963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8685" name="AutoShape 15"/>
          <p:cNvSpPr>
            <a:spLocks noChangeArrowheads="1"/>
          </p:cNvSpPr>
          <p:nvPr/>
        </p:nvSpPr>
        <p:spPr bwMode="auto">
          <a:xfrm>
            <a:off x="827088" y="188913"/>
            <a:ext cx="7273925" cy="7191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800" b="1">
                <a:solidFill>
                  <a:schemeClr val="tx2"/>
                </a:solidFill>
              </a:rPr>
              <a:t>Héritage à plusieurs niveaux : Exemple</a:t>
            </a:r>
          </a:p>
        </p:txBody>
      </p:sp>
      <p:sp>
        <p:nvSpPr>
          <p:cNvPr id="28686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77651E-8744-413E-95BE-32B65B0160AA}" type="slidenum">
              <a:rPr lang="fr-FR" smtClean="0"/>
              <a:pPr/>
              <a:t>27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43913" cy="3641725"/>
          </a:xfrm>
        </p:spPr>
        <p:txBody>
          <a:bodyPr/>
          <a:lstStyle/>
          <a:p>
            <a:pPr eaLnBrk="1" hangingPunct="1"/>
            <a:r>
              <a:rPr lang="fr-FR" sz="1800" smtClean="0"/>
              <a:t>Dans la classe qui hérite, on peut</a:t>
            </a:r>
          </a:p>
          <a:p>
            <a:pPr lvl="1" eaLnBrk="1" hangingPunct="1"/>
            <a:r>
              <a:rPr lang="fr-FR" sz="1800" smtClean="0">
                <a:solidFill>
                  <a:schemeClr val="accent2"/>
                </a:solidFill>
              </a:rPr>
              <a:t>ajouter</a:t>
            </a:r>
            <a:r>
              <a:rPr lang="fr-FR" sz="1800" smtClean="0"/>
              <a:t> des variables, des méthodes et des constructeurs</a:t>
            </a:r>
          </a:p>
          <a:p>
            <a:pPr lvl="1" eaLnBrk="1" hangingPunct="1"/>
            <a:r>
              <a:rPr lang="fr-FR" sz="1800" smtClean="0">
                <a:solidFill>
                  <a:schemeClr val="accent2"/>
                </a:solidFill>
              </a:rPr>
              <a:t>redéfinir</a:t>
            </a:r>
            <a:r>
              <a:rPr lang="fr-FR" sz="1800" smtClean="0"/>
              <a:t> (override) des méthodes,  et fournir ainsi des implémentations spécialisées pour celles-ci.</a:t>
            </a:r>
          </a:p>
          <a:p>
            <a:pPr lvl="1" eaLnBrk="1" hangingPunct="1">
              <a:buFontTx/>
              <a:buNone/>
            </a:pPr>
            <a:r>
              <a:rPr lang="fr-FR" sz="1800" smtClean="0"/>
              <a:t>    (Lorsqu’on redéfinit une méthode dans une classe fille, on doit donner le même nom, , même type de retour, et mêmes types des paramètres).</a:t>
            </a:r>
          </a:p>
          <a:p>
            <a:pPr lvl="1" eaLnBrk="1" hangingPunct="1"/>
            <a:r>
              <a:rPr lang="fr-FR" sz="1800" smtClean="0">
                <a:solidFill>
                  <a:schemeClr val="accent2"/>
                </a:solidFill>
              </a:rPr>
              <a:t>surcharger</a:t>
            </a:r>
            <a:r>
              <a:rPr lang="fr-FR" sz="1800" smtClean="0"/>
              <a:t> des méthodes (même nom mais pas même signature) </a:t>
            </a:r>
          </a:p>
          <a:p>
            <a:pPr lvl="1" eaLnBrk="1" hangingPunct="1">
              <a:buFontTx/>
              <a:buNone/>
            </a:pPr>
            <a:r>
              <a:rPr lang="fr-FR" sz="1800" smtClean="0"/>
              <a:t>     (la surcharge est aussi possible à l’intérieur d’une classe)</a:t>
            </a:r>
          </a:p>
          <a:p>
            <a:pPr lvl="1" eaLnBrk="1" hangingPunct="1"/>
            <a:endParaRPr lang="fr-FR" sz="1800" smtClean="0"/>
          </a:p>
          <a:p>
            <a:pPr eaLnBrk="1" hangingPunct="1"/>
            <a:r>
              <a:rPr lang="fr-FR" sz="1800" smtClean="0"/>
              <a:t>Mais</a:t>
            </a:r>
          </a:p>
          <a:p>
            <a:pPr lvl="1" eaLnBrk="1" hangingPunct="1"/>
            <a:r>
              <a:rPr lang="fr-FR" sz="1800" smtClean="0"/>
              <a:t>elle ne peut retirer aucune variable ou méthode</a:t>
            </a:r>
          </a:p>
        </p:txBody>
      </p:sp>
      <p:sp>
        <p:nvSpPr>
          <p:cNvPr id="29699" name="AutoShape 4"/>
          <p:cNvSpPr>
            <a:spLocks noChangeArrowheads="1"/>
          </p:cNvSpPr>
          <p:nvPr/>
        </p:nvSpPr>
        <p:spPr bwMode="auto">
          <a:xfrm>
            <a:off x="827088" y="188913"/>
            <a:ext cx="7273925" cy="7191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800" b="1">
                <a:solidFill>
                  <a:schemeClr val="tx2"/>
                </a:solidFill>
              </a:rPr>
              <a:t>Que peut on mettre dans une classe fille?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323850" y="5373688"/>
            <a:ext cx="856932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Lorsqu’une méthode redéfinie par une classe est invoquée pour un objet de cette classe, c’est la nouvelle définition et non pas celle de la super-classe qui est invoquée.</a:t>
            </a:r>
          </a:p>
        </p:txBody>
      </p:sp>
      <p:sp>
        <p:nvSpPr>
          <p:cNvPr id="2970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3392B9-5FAA-4FC2-B661-27862BFFAD1C}" type="slidenum">
              <a:rPr lang="fr-FR" smtClean="0"/>
              <a:pPr/>
              <a:t>28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50825" y="1341438"/>
            <a:ext cx="4752975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A {</a:t>
            </a:r>
          </a:p>
          <a:p>
            <a:r>
              <a:rPr lang="fr-FR"/>
              <a:t>   public void hello() {</a:t>
            </a:r>
          </a:p>
          <a:p>
            <a:r>
              <a:rPr lang="fr-FR"/>
              <a:t>      System.out.println(«Hello»);</a:t>
            </a:r>
          </a:p>
          <a:p>
            <a:r>
              <a:rPr lang="fr-FR"/>
              <a:t>   }</a:t>
            </a:r>
          </a:p>
          <a:p>
            <a:r>
              <a:rPr lang="fr-FR"/>
              <a:t>   public void affiche() {</a:t>
            </a:r>
          </a:p>
          <a:p>
            <a:r>
              <a:rPr lang="fr-FR"/>
              <a:t>      System.out.println(«vous etes en A»);</a:t>
            </a:r>
          </a:p>
          <a:p>
            <a:r>
              <a:rPr lang="fr-FR"/>
              <a:t>   }</a:t>
            </a:r>
          </a:p>
          <a:p>
            <a:r>
              <a:rPr lang="fr-FR"/>
              <a:t>}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250825" y="4221163"/>
            <a:ext cx="482600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public class B </a:t>
            </a:r>
            <a:r>
              <a:rPr lang="fr-FR" dirty="0" err="1"/>
              <a:t>extends</a:t>
            </a:r>
            <a:r>
              <a:rPr lang="fr-FR" dirty="0"/>
              <a:t> A {</a:t>
            </a:r>
          </a:p>
          <a:p>
            <a:r>
              <a:rPr lang="fr-FR" dirty="0"/>
              <a:t>   public </a:t>
            </a:r>
            <a:r>
              <a:rPr lang="fr-FR" dirty="0" err="1"/>
              <a:t>void</a:t>
            </a:r>
            <a:r>
              <a:rPr lang="fr-FR" dirty="0"/>
              <a:t> affiche() {</a:t>
            </a:r>
          </a:p>
          <a:p>
            <a:r>
              <a:rPr lang="fr-FR" dirty="0"/>
              <a:t>      </a:t>
            </a:r>
            <a:r>
              <a:rPr lang="fr-FR" dirty="0" err="1"/>
              <a:t>System.out.println</a:t>
            </a:r>
            <a:r>
              <a:rPr lang="fr-FR" dirty="0"/>
              <a:t> («vous </a:t>
            </a:r>
            <a:r>
              <a:rPr lang="fr-FR" dirty="0" err="1"/>
              <a:t>etes</a:t>
            </a:r>
            <a:r>
              <a:rPr lang="fr-FR" dirty="0"/>
              <a:t> en B»);</a:t>
            </a:r>
          </a:p>
          <a:p>
            <a:r>
              <a:rPr lang="fr-FR" dirty="0"/>
              <a:t>   }</a:t>
            </a:r>
          </a:p>
          <a:p>
            <a:r>
              <a:rPr lang="fr-FR" dirty="0"/>
              <a:t>}</a:t>
            </a: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5148263" y="2420938"/>
            <a:ext cx="381635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A unA = new A();</a:t>
            </a:r>
          </a:p>
          <a:p>
            <a:r>
              <a:rPr lang="fr-FR"/>
              <a:t>B unB1 = new B();</a:t>
            </a:r>
          </a:p>
          <a:p>
            <a:endParaRPr lang="fr-FR"/>
          </a:p>
          <a:p>
            <a:r>
              <a:rPr lang="fr-FR"/>
              <a:t>unA.hello(); </a:t>
            </a:r>
            <a:r>
              <a:rPr lang="fr-FR">
                <a:sym typeface="Wingdings" pitchFamily="2" charset="2"/>
              </a:rPr>
              <a:t></a:t>
            </a:r>
            <a:r>
              <a:rPr lang="fr-FR"/>
              <a:t> Hello</a:t>
            </a:r>
          </a:p>
          <a:p>
            <a:r>
              <a:rPr lang="fr-FR"/>
              <a:t>unA.affiche(); </a:t>
            </a:r>
            <a:r>
              <a:rPr lang="fr-FR">
                <a:sym typeface="Wingdings" pitchFamily="2" charset="2"/>
              </a:rPr>
              <a:t></a:t>
            </a:r>
            <a:r>
              <a:rPr lang="fr-FR"/>
              <a:t>vous etes en A</a:t>
            </a:r>
          </a:p>
          <a:p>
            <a:endParaRPr lang="fr-FR"/>
          </a:p>
          <a:p>
            <a:r>
              <a:rPr lang="fr-FR"/>
              <a:t>unB1.hello(); </a:t>
            </a:r>
            <a:r>
              <a:rPr lang="fr-FR">
                <a:sym typeface="Wingdings" pitchFamily="2" charset="2"/>
              </a:rPr>
              <a:t></a:t>
            </a:r>
            <a:r>
              <a:rPr lang="fr-FR"/>
              <a:t> Hello</a:t>
            </a:r>
          </a:p>
          <a:p>
            <a:r>
              <a:rPr lang="fr-FR"/>
              <a:t>unB1.affiche(); </a:t>
            </a:r>
            <a:r>
              <a:rPr lang="fr-FR">
                <a:sym typeface="Wingdings" pitchFamily="2" charset="2"/>
              </a:rPr>
              <a:t></a:t>
            </a:r>
            <a:r>
              <a:rPr lang="fr-FR"/>
              <a:t>vous etes en  B</a:t>
            </a:r>
          </a:p>
          <a:p>
            <a:endParaRPr lang="fr-FR"/>
          </a:p>
          <a:p>
            <a:r>
              <a:rPr lang="fr-FR"/>
              <a:t>A unB2 = new B(); ?</a:t>
            </a:r>
          </a:p>
          <a:p>
            <a:r>
              <a:rPr lang="fr-FR"/>
              <a:t>unB2.hello(); </a:t>
            </a:r>
            <a:r>
              <a:rPr lang="fr-FR">
                <a:sym typeface="Wingdings" pitchFamily="2" charset="2"/>
              </a:rPr>
              <a:t> Hello ?</a:t>
            </a:r>
            <a:endParaRPr lang="fr-FR"/>
          </a:p>
          <a:p>
            <a:r>
              <a:rPr lang="fr-FR"/>
              <a:t>unB2.affiche(); </a:t>
            </a:r>
            <a:r>
              <a:rPr lang="fr-FR">
                <a:sym typeface="Wingdings" pitchFamily="2" charset="2"/>
              </a:rPr>
              <a:t> vous etes en B ?</a:t>
            </a:r>
            <a:endParaRPr lang="fr-FR"/>
          </a:p>
        </p:txBody>
      </p:sp>
      <p:sp>
        <p:nvSpPr>
          <p:cNvPr id="30725" name="AutoShape 7"/>
          <p:cNvSpPr>
            <a:spLocks noChangeArrowheads="1"/>
          </p:cNvSpPr>
          <p:nvPr/>
        </p:nvSpPr>
        <p:spPr bwMode="auto">
          <a:xfrm>
            <a:off x="827088" y="188913"/>
            <a:ext cx="7273925" cy="7191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800" b="1">
                <a:solidFill>
                  <a:schemeClr val="tx2"/>
                </a:solidFill>
              </a:rPr>
              <a:t>Héritage : redéfinition des méthodes</a:t>
            </a:r>
          </a:p>
        </p:txBody>
      </p:sp>
      <p:sp>
        <p:nvSpPr>
          <p:cNvPr id="30726" name="Rectangle 11"/>
          <p:cNvSpPr>
            <a:spLocks noChangeArrowheads="1"/>
          </p:cNvSpPr>
          <p:nvPr/>
        </p:nvSpPr>
        <p:spPr bwMode="auto">
          <a:xfrm>
            <a:off x="5219700" y="4941888"/>
            <a:ext cx="3673475" cy="935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27" name="Line 12"/>
          <p:cNvSpPr>
            <a:spLocks noChangeShapeType="1"/>
          </p:cNvSpPr>
          <p:nvPr/>
        </p:nvSpPr>
        <p:spPr bwMode="auto">
          <a:xfrm flipH="1">
            <a:off x="5795963" y="5876925"/>
            <a:ext cx="5048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28" name="Text Box 13"/>
          <p:cNvSpPr txBox="1">
            <a:spLocks noChangeArrowheads="1"/>
          </p:cNvSpPr>
          <p:nvPr/>
        </p:nvSpPr>
        <p:spPr bwMode="auto">
          <a:xfrm>
            <a:off x="4643438" y="6237288"/>
            <a:ext cx="2881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latin typeface="Verdana" pitchFamily="34" charset="0"/>
              </a:rPr>
              <a:t>Voir polymorphisme</a:t>
            </a:r>
          </a:p>
        </p:txBody>
      </p:sp>
      <p:sp>
        <p:nvSpPr>
          <p:cNvPr id="3072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F1F7B8-A240-4057-9D38-AB3215A572D9}" type="slidenum">
              <a:rPr lang="fr-FR" smtClean="0"/>
              <a:pPr/>
              <a:t>29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971550" y="188913"/>
            <a:ext cx="6624638" cy="7921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Réutilisation du code : Introduction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357188" y="1571625"/>
            <a:ext cx="8497887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/>
              <a:t>Comment utiliser une classe comme brique de base pour concevoir d’autres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fr-FR"/>
              <a:t>    classes ?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fr-FR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/>
              <a:t> Dans une conception objet on définit des « associations (relations) entre » pour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fr-FR"/>
              <a:t>    exprimer la réutilisation entre classe.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fr-FR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/>
              <a:t> UML (Unified Modelling Language) définit 5 types des associations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fr-FR"/>
              <a:t>     possibles entre classes. </a:t>
            </a:r>
          </a:p>
        </p:txBody>
      </p:sp>
      <p:sp>
        <p:nvSpPr>
          <p:cNvPr id="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38F66F-22C8-432E-8528-60516FA9E794}" type="slidenum">
              <a:rPr lang="fr-FR" smtClean="0"/>
              <a:pPr/>
              <a:t>3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4"/>
          <p:cNvSpPr>
            <a:spLocks noChangeArrowheads="1"/>
          </p:cNvSpPr>
          <p:nvPr/>
        </p:nvSpPr>
        <p:spPr bwMode="auto">
          <a:xfrm>
            <a:off x="827088" y="188913"/>
            <a:ext cx="7273925" cy="7191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800" b="1">
                <a:solidFill>
                  <a:schemeClr val="tx2"/>
                </a:solidFill>
              </a:rPr>
              <a:t>Surcharge ou redéfinition de méthodes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323850" y="1484313"/>
            <a:ext cx="861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/>
              <a:t> Attention de confondre </a:t>
            </a:r>
            <a:r>
              <a:rPr lang="fr-FR" b="1"/>
              <a:t>redéfinition </a:t>
            </a:r>
            <a:r>
              <a:rPr lang="fr-FR"/>
              <a:t>(</a:t>
            </a:r>
            <a:r>
              <a:rPr lang="fr-FR" b="1" i="1"/>
              <a:t>overriding</a:t>
            </a:r>
            <a:r>
              <a:rPr lang="fr-FR"/>
              <a:t>) avec </a:t>
            </a:r>
            <a:r>
              <a:rPr lang="fr-FR" b="1"/>
              <a:t>surcharge </a:t>
            </a:r>
            <a:r>
              <a:rPr lang="fr-FR"/>
              <a:t>(</a:t>
            </a:r>
            <a:r>
              <a:rPr lang="fr-FR" b="1" i="1"/>
              <a:t>overloading</a:t>
            </a:r>
            <a:r>
              <a:rPr lang="fr-FR"/>
              <a:t>)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2555875" y="1989138"/>
            <a:ext cx="381635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A {</a:t>
            </a:r>
          </a:p>
          <a:p>
            <a:r>
              <a:rPr lang="fr-FR"/>
              <a:t>   public void methodX(int i) {</a:t>
            </a:r>
          </a:p>
          <a:p>
            <a:r>
              <a:rPr lang="fr-FR"/>
              <a:t>      ...</a:t>
            </a:r>
          </a:p>
          <a:p>
            <a:r>
              <a:rPr lang="fr-FR"/>
              <a:t>   }</a:t>
            </a:r>
          </a:p>
          <a:p>
            <a:r>
              <a:rPr lang="fr-FR"/>
              <a:t>}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395288" y="4149725"/>
            <a:ext cx="360045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B extends A {</a:t>
            </a:r>
          </a:p>
          <a:p>
            <a:r>
              <a:rPr lang="fr-FR"/>
              <a:t>   public void methodX(Color i) {</a:t>
            </a:r>
          </a:p>
          <a:p>
            <a:r>
              <a:rPr lang="fr-FR"/>
              <a:t>      ...</a:t>
            </a:r>
          </a:p>
          <a:p>
            <a:r>
              <a:rPr lang="fr-FR"/>
              <a:t>   }</a:t>
            </a:r>
          </a:p>
          <a:p>
            <a:r>
              <a:rPr lang="fr-FR"/>
              <a:t>}</a:t>
            </a: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4787900" y="4149725"/>
            <a:ext cx="360045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C extends A {</a:t>
            </a:r>
          </a:p>
          <a:p>
            <a:r>
              <a:rPr lang="fr-FR"/>
              <a:t>   public void methodX(int i) {</a:t>
            </a:r>
          </a:p>
          <a:p>
            <a:r>
              <a:rPr lang="fr-FR"/>
              <a:t>      ...</a:t>
            </a:r>
          </a:p>
          <a:p>
            <a:r>
              <a:rPr lang="fr-FR"/>
              <a:t>   }</a:t>
            </a:r>
          </a:p>
          <a:p>
            <a:r>
              <a:rPr lang="fr-FR"/>
              <a:t>}</a:t>
            </a:r>
          </a:p>
        </p:txBody>
      </p:sp>
      <p:sp>
        <p:nvSpPr>
          <p:cNvPr id="31751" name="AutoShape 11"/>
          <p:cNvSpPr>
            <a:spLocks noChangeArrowheads="1"/>
          </p:cNvSpPr>
          <p:nvPr/>
        </p:nvSpPr>
        <p:spPr bwMode="auto">
          <a:xfrm rot="1200000">
            <a:off x="3084513" y="3419475"/>
            <a:ext cx="288925" cy="720725"/>
          </a:xfrm>
          <a:prstGeom prst="downArrow">
            <a:avLst>
              <a:gd name="adj1" fmla="val 50000"/>
              <a:gd name="adj2" fmla="val 62363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2" name="AutoShape 12"/>
          <p:cNvSpPr>
            <a:spLocks noChangeArrowheads="1"/>
          </p:cNvSpPr>
          <p:nvPr/>
        </p:nvSpPr>
        <p:spPr bwMode="auto">
          <a:xfrm rot="-1200000">
            <a:off x="5148263" y="3429000"/>
            <a:ext cx="288925" cy="720725"/>
          </a:xfrm>
          <a:prstGeom prst="downArrow">
            <a:avLst>
              <a:gd name="adj1" fmla="val 50000"/>
              <a:gd name="adj2" fmla="val 62363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3" name="Rectangle 13"/>
          <p:cNvSpPr>
            <a:spLocks noChangeArrowheads="1"/>
          </p:cNvSpPr>
          <p:nvPr/>
        </p:nvSpPr>
        <p:spPr bwMode="auto">
          <a:xfrm>
            <a:off x="395288" y="5734050"/>
            <a:ext cx="3816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B possède deux</a:t>
            </a:r>
          </a:p>
          <a:p>
            <a:r>
              <a:rPr lang="fr-FR"/>
              <a:t>méthodes methodX</a:t>
            </a:r>
          </a:p>
          <a:p>
            <a:r>
              <a:rPr lang="fr-FR"/>
              <a:t>(methodX(int) et methodX(Color))</a:t>
            </a:r>
          </a:p>
        </p:txBody>
      </p:sp>
      <p:sp>
        <p:nvSpPr>
          <p:cNvPr id="31754" name="Rectangle 14"/>
          <p:cNvSpPr>
            <a:spLocks noChangeArrowheads="1"/>
          </p:cNvSpPr>
          <p:nvPr/>
        </p:nvSpPr>
        <p:spPr bwMode="auto">
          <a:xfrm>
            <a:off x="5435600" y="5734050"/>
            <a:ext cx="2717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C possède une seule</a:t>
            </a:r>
          </a:p>
          <a:p>
            <a:r>
              <a:rPr lang="fr-FR"/>
              <a:t>méthode methodX</a:t>
            </a:r>
          </a:p>
          <a:p>
            <a:r>
              <a:rPr lang="fr-FR"/>
              <a:t>(methodX(int))</a:t>
            </a:r>
          </a:p>
        </p:txBody>
      </p:sp>
      <p:sp>
        <p:nvSpPr>
          <p:cNvPr id="31755" name="Text Box 15"/>
          <p:cNvSpPr txBox="1">
            <a:spLocks noChangeArrowheads="1"/>
          </p:cNvSpPr>
          <p:nvPr/>
        </p:nvSpPr>
        <p:spPr bwMode="auto">
          <a:xfrm>
            <a:off x="1476375" y="3644900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Surcharge</a:t>
            </a:r>
          </a:p>
        </p:txBody>
      </p:sp>
      <p:sp>
        <p:nvSpPr>
          <p:cNvPr id="31756" name="Text Box 16"/>
          <p:cNvSpPr txBox="1">
            <a:spLocks noChangeArrowheads="1"/>
          </p:cNvSpPr>
          <p:nvPr/>
        </p:nvSpPr>
        <p:spPr bwMode="auto">
          <a:xfrm>
            <a:off x="5508625" y="3573463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Redéfinition</a:t>
            </a:r>
          </a:p>
        </p:txBody>
      </p:sp>
      <p:sp>
        <p:nvSpPr>
          <p:cNvPr id="31757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EE400-2894-4280-989B-62F07EBEF32D}" type="slidenum">
              <a:rPr lang="fr-FR" smtClean="0"/>
              <a:pPr/>
              <a:t>30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4"/>
          <p:cNvSpPr>
            <a:spLocks noChangeArrowheads="1"/>
          </p:cNvSpPr>
          <p:nvPr/>
        </p:nvSpPr>
        <p:spPr bwMode="auto">
          <a:xfrm>
            <a:off x="827088" y="188913"/>
            <a:ext cx="7273925" cy="7191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800" b="1">
                <a:solidFill>
                  <a:schemeClr val="tx2"/>
                </a:solidFill>
              </a:rPr>
              <a:t>Redéfinition avec réutilisation : mot super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539750" y="1052513"/>
            <a:ext cx="82089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b="1"/>
              <a:t>Redéfinition </a:t>
            </a:r>
            <a:r>
              <a:rPr lang="fr-FR"/>
              <a:t>des méthodes (method </a:t>
            </a:r>
            <a:r>
              <a:rPr lang="fr-FR" b="1"/>
              <a:t>overriding</a:t>
            </a:r>
            <a:r>
              <a:rPr lang="fr-FR"/>
              <a:t>) :</a:t>
            </a:r>
          </a:p>
          <a:p>
            <a:pPr lvl="1">
              <a:buFont typeface="Wingdings" pitchFamily="2" charset="2"/>
              <a:buChar char="§"/>
            </a:pPr>
            <a:r>
              <a:rPr lang="fr-FR" i="1"/>
              <a:t> Il est possible de réutiliser le code de la méthode héritée ( en utilisant le mot </a:t>
            </a:r>
            <a:r>
              <a:rPr lang="fr-FR" b="1"/>
              <a:t>super</a:t>
            </a:r>
            <a:r>
              <a:rPr lang="fr-FR" i="1"/>
              <a:t>)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395288" y="1989138"/>
            <a:ext cx="6697662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dirty="0"/>
              <a:t>public class Etudiant {</a:t>
            </a:r>
          </a:p>
          <a:p>
            <a:r>
              <a:rPr lang="fr-FR" sz="1600" dirty="0"/>
              <a:t>   String nom;</a:t>
            </a:r>
          </a:p>
          <a:p>
            <a:r>
              <a:rPr lang="fr-FR" sz="1600" dirty="0"/>
              <a:t>   String prénom;</a:t>
            </a:r>
          </a:p>
          <a:p>
            <a:r>
              <a:rPr lang="fr-FR" sz="1600" dirty="0"/>
              <a:t>   </a:t>
            </a:r>
            <a:r>
              <a:rPr lang="fr-FR" sz="1600" dirty="0" err="1"/>
              <a:t>int</a:t>
            </a:r>
            <a:r>
              <a:rPr lang="fr-FR" sz="1600" dirty="0"/>
              <a:t> </a:t>
            </a:r>
            <a:r>
              <a:rPr lang="fr-FR" sz="1600" dirty="0" err="1"/>
              <a:t>age</a:t>
            </a:r>
            <a:r>
              <a:rPr lang="fr-FR" sz="1600" dirty="0"/>
              <a:t>;</a:t>
            </a:r>
          </a:p>
          <a:p>
            <a:r>
              <a:rPr lang="fr-FR" sz="1600" dirty="0"/>
              <a:t>   ...</a:t>
            </a:r>
          </a:p>
          <a:p>
            <a:r>
              <a:rPr lang="fr-FR" sz="1600" dirty="0"/>
              <a:t>   public </a:t>
            </a:r>
            <a:r>
              <a:rPr lang="fr-FR" sz="1600" dirty="0" err="1"/>
              <a:t>void</a:t>
            </a:r>
            <a:r>
              <a:rPr lang="fr-FR" sz="1600" dirty="0"/>
              <a:t> </a:t>
            </a:r>
            <a:r>
              <a:rPr lang="fr-FR" sz="1600" dirty="0" smtClean="0"/>
              <a:t>affiche(){</a:t>
            </a:r>
            <a:endParaRPr lang="fr-FR" sz="1600" dirty="0"/>
          </a:p>
          <a:p>
            <a:r>
              <a:rPr lang="fr-FR" sz="1600" dirty="0"/>
              <a:t>      </a:t>
            </a:r>
            <a:r>
              <a:rPr lang="fr-FR" sz="1600" dirty="0" err="1"/>
              <a:t>System.out.println</a:t>
            </a:r>
            <a:r>
              <a:rPr lang="fr-FR" sz="1600" dirty="0"/>
              <a:t>("Nom : " + nom + "  Prénom : " + prénom);</a:t>
            </a:r>
          </a:p>
          <a:p>
            <a:r>
              <a:rPr lang="fr-FR" sz="1600" dirty="0"/>
              <a:t>      </a:t>
            </a:r>
            <a:r>
              <a:rPr lang="fr-FR" sz="1600" dirty="0" err="1"/>
              <a:t>System.out.println</a:t>
            </a:r>
            <a:r>
              <a:rPr lang="fr-FR" sz="1600" dirty="0"/>
              <a:t>(" Age : " + </a:t>
            </a:r>
            <a:r>
              <a:rPr lang="fr-FR" sz="1600" dirty="0" err="1"/>
              <a:t>age</a:t>
            </a:r>
            <a:r>
              <a:rPr lang="fr-FR" sz="1600" dirty="0"/>
              <a:t>);</a:t>
            </a:r>
          </a:p>
          <a:p>
            <a:r>
              <a:rPr lang="fr-FR" sz="1600" dirty="0"/>
              <a:t>      ...</a:t>
            </a:r>
          </a:p>
          <a:p>
            <a:r>
              <a:rPr lang="fr-FR" sz="1600" dirty="0"/>
              <a:t>   }</a:t>
            </a:r>
          </a:p>
          <a:p>
            <a:r>
              <a:rPr lang="fr-FR" sz="1600" dirty="0"/>
              <a:t>   ...</a:t>
            </a:r>
          </a:p>
          <a:p>
            <a:r>
              <a:rPr lang="fr-FR" sz="1600" dirty="0"/>
              <a:t>}</a:t>
            </a: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2700338" y="4221163"/>
            <a:ext cx="5815012" cy="230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dirty="0"/>
              <a:t>public class </a:t>
            </a:r>
            <a:r>
              <a:rPr lang="fr-FR" sz="1600" dirty="0" err="1"/>
              <a:t>EtudiantSportif</a:t>
            </a:r>
            <a:r>
              <a:rPr lang="fr-FR" sz="1600" dirty="0"/>
              <a:t> </a:t>
            </a:r>
            <a:r>
              <a:rPr lang="fr-FR" sz="1600" dirty="0" err="1"/>
              <a:t>extends</a:t>
            </a:r>
            <a:r>
              <a:rPr lang="fr-FR" sz="1600" dirty="0"/>
              <a:t> Etudiant {</a:t>
            </a:r>
          </a:p>
          <a:p>
            <a:r>
              <a:rPr lang="fr-FR" sz="1600" dirty="0"/>
              <a:t>   String </a:t>
            </a:r>
            <a:r>
              <a:rPr lang="fr-FR" sz="1600" dirty="0" err="1"/>
              <a:t>sportPratiqué</a:t>
            </a:r>
            <a:r>
              <a:rPr lang="fr-FR" sz="1600" dirty="0"/>
              <a:t>;</a:t>
            </a:r>
          </a:p>
          <a:p>
            <a:r>
              <a:rPr lang="fr-FR" sz="1600" dirty="0"/>
              <a:t>   ...</a:t>
            </a:r>
          </a:p>
          <a:p>
            <a:r>
              <a:rPr lang="fr-FR" sz="1600" dirty="0"/>
              <a:t>   public </a:t>
            </a:r>
            <a:r>
              <a:rPr lang="fr-FR" sz="1600" dirty="0" err="1"/>
              <a:t>void</a:t>
            </a:r>
            <a:r>
              <a:rPr lang="fr-FR" sz="1600" dirty="0"/>
              <a:t> </a:t>
            </a:r>
            <a:r>
              <a:rPr lang="fr-FR" sz="1600" dirty="0" smtClean="0"/>
              <a:t>affiche(){</a:t>
            </a:r>
            <a:endParaRPr lang="fr-FR" sz="1600" dirty="0"/>
          </a:p>
          <a:p>
            <a:r>
              <a:rPr lang="fr-FR" sz="1600" b="1" dirty="0"/>
              <a:t>      </a:t>
            </a:r>
            <a:r>
              <a:rPr lang="fr-FR" sz="1600" b="1" dirty="0" err="1"/>
              <a:t>super.affiche</a:t>
            </a:r>
            <a:r>
              <a:rPr lang="fr-FR" sz="1600" b="1" dirty="0"/>
              <a:t>();</a:t>
            </a:r>
          </a:p>
          <a:p>
            <a:r>
              <a:rPr lang="fr-FR" sz="1600" dirty="0"/>
              <a:t>      </a:t>
            </a:r>
            <a:r>
              <a:rPr lang="fr-FR" sz="1600" dirty="0" err="1"/>
              <a:t>System.out.println</a:t>
            </a:r>
            <a:r>
              <a:rPr lang="fr-FR" sz="1600" dirty="0"/>
              <a:t>("Sport pratiqué : "+</a:t>
            </a:r>
            <a:r>
              <a:rPr lang="fr-FR" sz="1600" dirty="0" err="1"/>
              <a:t>sportPratiqué</a:t>
            </a:r>
            <a:r>
              <a:rPr lang="fr-FR" sz="1600" dirty="0"/>
              <a:t>);</a:t>
            </a:r>
          </a:p>
          <a:p>
            <a:r>
              <a:rPr lang="fr-FR" sz="1600" dirty="0"/>
              <a:t>      ...</a:t>
            </a:r>
          </a:p>
          <a:p>
            <a:r>
              <a:rPr lang="fr-FR" sz="1600" dirty="0"/>
              <a:t>   }</a:t>
            </a:r>
          </a:p>
          <a:p>
            <a:r>
              <a:rPr lang="fr-FR" sz="1600" dirty="0"/>
              <a:t>}</a:t>
            </a:r>
          </a:p>
        </p:txBody>
      </p:sp>
      <p:grpSp>
        <p:nvGrpSpPr>
          <p:cNvPr id="32774" name="Group 11"/>
          <p:cNvGrpSpPr>
            <a:grpSpLocks/>
          </p:cNvGrpSpPr>
          <p:nvPr/>
        </p:nvGrpSpPr>
        <p:grpSpPr bwMode="auto">
          <a:xfrm>
            <a:off x="250825" y="3429000"/>
            <a:ext cx="2881313" cy="2016125"/>
            <a:chOff x="158" y="2160"/>
            <a:chExt cx="1815" cy="1270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H="1">
              <a:off x="158" y="3430"/>
              <a:ext cx="18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158" y="2160"/>
              <a:ext cx="0" cy="12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58" y="2160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2775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623D4-4C2C-42B3-BB1B-B2A57E2CF6F1}" type="slidenum">
              <a:rPr lang="fr-FR" smtClean="0"/>
              <a:pPr/>
              <a:t>31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16113"/>
            <a:ext cx="8229600" cy="1649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1600" smtClean="0"/>
              <a:t>On ne peut remonter plus haut que la classe mère pour récupérer une méthode redéfinie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1600" smtClean="0"/>
          </a:p>
          <a:p>
            <a:pPr lvl="1" eaLnBrk="1" hangingPunct="1">
              <a:lnSpc>
                <a:spcPct val="90000"/>
              </a:lnSpc>
            </a:pPr>
            <a:r>
              <a:rPr lang="fr-FR" sz="1600" smtClean="0"/>
              <a:t>pas de </a:t>
            </a:r>
            <a:r>
              <a:rPr lang="fr-FR" sz="1600" i="1" smtClean="0"/>
              <a:t>cast </a:t>
            </a:r>
            <a:r>
              <a:rPr lang="fr-FR" sz="1600" smtClean="0"/>
              <a:t>« </a:t>
            </a:r>
            <a:r>
              <a:rPr lang="fr-FR" sz="1600" b="1" smtClean="0"/>
              <a:t>(ClasseAncetre)affiche()</a:t>
            </a:r>
            <a:r>
              <a:rPr lang="fr-FR" sz="1600" smtClean="0"/>
              <a:t> »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sz="1600" smtClean="0"/>
          </a:p>
          <a:p>
            <a:pPr lvl="1" eaLnBrk="1" hangingPunct="1">
              <a:lnSpc>
                <a:spcPct val="90000"/>
              </a:lnSpc>
            </a:pPr>
            <a:r>
              <a:rPr lang="fr-FR" sz="1600" smtClean="0"/>
              <a:t>pas de « </a:t>
            </a:r>
            <a:r>
              <a:rPr lang="fr-FR" sz="1600" b="1" smtClean="0"/>
              <a:t>super.super.affiche()</a:t>
            </a:r>
            <a:r>
              <a:rPr lang="fr-FR" sz="1600" smtClean="0"/>
              <a:t> »</a:t>
            </a:r>
          </a:p>
        </p:txBody>
      </p:sp>
      <p:sp>
        <p:nvSpPr>
          <p:cNvPr id="33795" name="AutoShape 4"/>
          <p:cNvSpPr>
            <a:spLocks noChangeArrowheads="1"/>
          </p:cNvSpPr>
          <p:nvPr/>
        </p:nvSpPr>
        <p:spPr bwMode="auto">
          <a:xfrm>
            <a:off x="827088" y="188913"/>
            <a:ext cx="7273925" cy="10080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800" b="1">
                <a:solidFill>
                  <a:schemeClr val="tx2"/>
                </a:solidFill>
              </a:rPr>
              <a:t>Limite pour désigner </a:t>
            </a:r>
            <a:br>
              <a:rPr lang="fr-FR" sz="2800" b="1">
                <a:solidFill>
                  <a:schemeClr val="tx2"/>
                </a:solidFill>
              </a:rPr>
            </a:br>
            <a:r>
              <a:rPr lang="fr-FR" sz="2800" b="1">
                <a:solidFill>
                  <a:schemeClr val="tx2"/>
                </a:solidFill>
              </a:rPr>
              <a:t>une méthode redéfinie</a:t>
            </a: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250825" y="3789363"/>
            <a:ext cx="84836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fr-FR" b="1"/>
              <a:t>Remarque :</a:t>
            </a:r>
            <a:r>
              <a:rPr kumimoji="1" lang="fr-FR"/>
              <a:t> Depuis le JDK 5 on peut accoler une annotation à une méthode qui redéfinit une méthode d’une classe ancêtre : </a:t>
            </a:r>
            <a:r>
              <a:rPr kumimoji="1" lang="fr-FR" b="1">
                <a:solidFill>
                  <a:schemeClr val="accent2"/>
                </a:solidFill>
              </a:rPr>
              <a:t>@Override</a:t>
            </a:r>
            <a:r>
              <a:rPr kumimoji="1" lang="fr-FR" b="1"/>
              <a:t/>
            </a:r>
            <a:br>
              <a:rPr kumimoji="1" lang="fr-FR" b="1"/>
            </a:br>
            <a:endParaRPr kumimoji="1" lang="fr-FR" b="1"/>
          </a:p>
          <a:p>
            <a:r>
              <a:rPr kumimoji="1" lang="fr-FR"/>
              <a:t>C’est très utile pour repérer des fautes de frappe dans le nom de la méthode : </a:t>
            </a:r>
          </a:p>
          <a:p>
            <a:r>
              <a:rPr kumimoji="1" lang="fr-FR"/>
              <a:t>le compilateur envoie un message d’erreur si la méthode ne redéfinit aucune méthode d’une classe ancêtre. Il est donc fortement conseillé de le faire</a:t>
            </a:r>
          </a:p>
          <a:p>
            <a:endParaRPr kumimoji="1" lang="fr-FR" b="1"/>
          </a:p>
        </p:txBody>
      </p:sp>
      <p:sp>
        <p:nvSpPr>
          <p:cNvPr id="3379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E3EA67-C9A0-42B3-831C-B4D1BF0332E4}" type="slidenum">
              <a:rPr lang="fr-FR" smtClean="0"/>
              <a:pPr/>
              <a:t>32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323850" y="188913"/>
            <a:ext cx="8569325" cy="7191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>
                <a:solidFill>
                  <a:schemeClr val="tx2"/>
                </a:solidFill>
              </a:rPr>
              <a:t>Racine de la hiérarchie d’héritage : Classe </a:t>
            </a:r>
            <a:r>
              <a:rPr lang="fr-FR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Object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323850" y="1341438"/>
            <a:ext cx="828040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b="1"/>
              <a:t>La hiérarchie d’héritage est un arbre dont la racine est la classe Object (package java.lang)</a:t>
            </a:r>
          </a:p>
          <a:p>
            <a:endParaRPr lang="fr-FR" b="1"/>
          </a:p>
          <a:p>
            <a:pPr lvl="1">
              <a:buFont typeface="Wingdings" pitchFamily="2" charset="2"/>
              <a:buChar char="§"/>
            </a:pPr>
            <a:r>
              <a:rPr lang="fr-FR"/>
              <a:t> toute classe autre que </a:t>
            </a:r>
            <a:r>
              <a:rPr lang="fr-FR" b="1"/>
              <a:t>Object </a:t>
            </a:r>
            <a:r>
              <a:rPr lang="fr-FR"/>
              <a:t>possède une super-classe</a:t>
            </a:r>
          </a:p>
          <a:p>
            <a:pPr lvl="1">
              <a:buFont typeface="Wingdings" pitchFamily="2" charset="2"/>
              <a:buChar char="§"/>
            </a:pPr>
            <a:endParaRPr lang="fr-FR"/>
          </a:p>
          <a:p>
            <a:pPr lvl="1">
              <a:buFont typeface="Wingdings" pitchFamily="2" charset="2"/>
              <a:buChar char="§"/>
            </a:pPr>
            <a:r>
              <a:rPr lang="fr-FR"/>
              <a:t> toute classe hérite directement ou indirectement de la classe </a:t>
            </a:r>
            <a:r>
              <a:rPr lang="fr-FR" b="1"/>
              <a:t>Object</a:t>
            </a:r>
          </a:p>
          <a:p>
            <a:pPr lvl="1">
              <a:buFont typeface="Wingdings" pitchFamily="2" charset="2"/>
              <a:buChar char="§"/>
            </a:pPr>
            <a:endParaRPr lang="fr-FR" b="1"/>
          </a:p>
          <a:p>
            <a:pPr lvl="1">
              <a:buFont typeface="Wingdings" pitchFamily="2" charset="2"/>
              <a:buChar char="§"/>
            </a:pPr>
            <a:r>
              <a:rPr lang="fr-FR"/>
              <a:t> par défaut une classe qui ne définit pas de clause </a:t>
            </a:r>
            <a:r>
              <a:rPr lang="fr-FR" b="1"/>
              <a:t>extends </a:t>
            </a:r>
            <a:r>
              <a:rPr lang="fr-FR"/>
              <a:t>hérite de la</a:t>
            </a:r>
          </a:p>
          <a:p>
            <a:pPr lvl="1">
              <a:buFont typeface="Wingdings" pitchFamily="2" charset="2"/>
              <a:buNone/>
            </a:pPr>
            <a:r>
              <a:rPr lang="fr-FR"/>
              <a:t>   classe </a:t>
            </a:r>
            <a:r>
              <a:rPr lang="fr-FR" b="1"/>
              <a:t>Object</a:t>
            </a: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900113" y="4221163"/>
            <a:ext cx="316865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Point {</a:t>
            </a:r>
          </a:p>
          <a:p>
            <a:r>
              <a:rPr lang="fr-FR"/>
              <a:t>     int x; // abscisse du point</a:t>
            </a:r>
          </a:p>
          <a:p>
            <a:r>
              <a:rPr lang="fr-FR"/>
              <a:t>     int y; // ordonnée du point</a:t>
            </a:r>
          </a:p>
          <a:p>
            <a:r>
              <a:rPr lang="fr-FR"/>
              <a:t>     ...</a:t>
            </a:r>
          </a:p>
          <a:p>
            <a:r>
              <a:rPr lang="fr-FR"/>
              <a:t>}</a:t>
            </a:r>
          </a:p>
        </p:txBody>
      </p:sp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4356100" y="4581525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 b="1"/>
              <a:t>≡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859338" y="4149725"/>
            <a:ext cx="3960812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fr-FR"/>
              <a:t>public class Point </a:t>
            </a:r>
            <a:r>
              <a:rPr lang="fr-FR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extends Object</a:t>
            </a:r>
            <a:r>
              <a:rPr lang="fr-FR"/>
              <a:t> {</a:t>
            </a:r>
          </a:p>
          <a:p>
            <a:pPr>
              <a:defRPr/>
            </a:pPr>
            <a:r>
              <a:rPr lang="fr-FR"/>
              <a:t>     int x; // abscisse du point</a:t>
            </a:r>
          </a:p>
          <a:p>
            <a:pPr>
              <a:defRPr/>
            </a:pPr>
            <a:r>
              <a:rPr lang="fr-FR"/>
              <a:t>     int y; // ordonnée du point</a:t>
            </a:r>
          </a:p>
          <a:p>
            <a:pPr>
              <a:defRPr/>
            </a:pPr>
            <a:r>
              <a:rPr lang="fr-FR"/>
              <a:t>     ...</a:t>
            </a:r>
          </a:p>
          <a:p>
            <a:pPr>
              <a:defRPr/>
            </a:pPr>
            <a:r>
              <a:rPr lang="fr-FR"/>
              <a:t>}</a:t>
            </a:r>
          </a:p>
        </p:txBody>
      </p:sp>
      <p:sp>
        <p:nvSpPr>
          <p:cNvPr id="34823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90ADA2-609C-44A1-A0F3-70FDB2CA618B}" type="slidenum">
              <a:rPr lang="fr-FR" smtClean="0"/>
              <a:pPr/>
              <a:t>33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208962" cy="5664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FR" sz="1800" dirty="0" smtClean="0"/>
              <a:t>La classe </a:t>
            </a:r>
            <a:r>
              <a:rPr lang="fr-FR" sz="1800" b="1" dirty="0" smtClean="0"/>
              <a:t>Object</a:t>
            </a:r>
            <a:r>
              <a:rPr lang="fr-FR" sz="1800" dirty="0" smtClean="0"/>
              <a:t> n’a pas de variables d’instance ni de variables de classe.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FR" sz="1800" b="1" dirty="0" smtClean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fr-FR" sz="1800" dirty="0" smtClean="0"/>
              <a:t>La classe </a:t>
            </a:r>
            <a:r>
              <a:rPr lang="fr-FR" sz="1800" b="1" dirty="0" smtClean="0"/>
              <a:t>Object</a:t>
            </a:r>
            <a:r>
              <a:rPr lang="fr-FR" sz="1800" dirty="0" smtClean="0"/>
              <a:t> fournit plusieurs méthodes qui sont héritées par toutes les classes sans exception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fr-FR" sz="1800" dirty="0" smtClean="0"/>
              <a:t>Les plus couramment utilisées sont les méthodes </a:t>
            </a:r>
            <a:r>
              <a:rPr lang="fr-FR" sz="1800" b="1" dirty="0" err="1" smtClean="0"/>
              <a:t>toString</a:t>
            </a:r>
            <a:r>
              <a:rPr lang="fr-FR" sz="1800" b="1" dirty="0" smtClean="0"/>
              <a:t>()</a:t>
            </a:r>
            <a:r>
              <a:rPr lang="fr-FR" sz="1800" dirty="0" smtClean="0"/>
              <a:t> et </a:t>
            </a:r>
            <a:r>
              <a:rPr lang="fr-FR" sz="1800" b="1" dirty="0" err="1" smtClean="0"/>
              <a:t>equals</a:t>
            </a:r>
            <a:r>
              <a:rPr lang="fr-FR" sz="1800" b="1" dirty="0" smtClean="0"/>
              <a:t>().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fr-FR" sz="1800" b="1" dirty="0" smtClean="0"/>
              <a:t> public String </a:t>
            </a:r>
            <a:r>
              <a:rPr lang="fr-FR" sz="1800" b="1" dirty="0" err="1" smtClean="0"/>
              <a:t>toString</a:t>
            </a:r>
            <a:r>
              <a:rPr lang="fr-FR" sz="1800" b="1" dirty="0" smtClean="0"/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FR" sz="1800" dirty="0" smtClean="0"/>
              <a:t>          Renvoie une chaîne représentant la valeur de l’objet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FR" sz="1800" dirty="0" smtClean="0"/>
              <a:t>          return </a:t>
            </a:r>
            <a:r>
              <a:rPr lang="fr-FR" sz="1800" dirty="0" err="1" smtClean="0"/>
              <a:t>getClass</a:t>
            </a:r>
            <a:r>
              <a:rPr lang="fr-FR" sz="1800" dirty="0" smtClean="0"/>
              <a:t>().</a:t>
            </a:r>
            <a:r>
              <a:rPr lang="fr-FR" sz="1800" dirty="0" err="1" smtClean="0"/>
              <a:t>getName</a:t>
            </a:r>
            <a:r>
              <a:rPr lang="fr-FR" sz="1800" dirty="0" smtClean="0"/>
              <a:t>() + "@" + </a:t>
            </a:r>
            <a:r>
              <a:rPr lang="fr-FR" sz="1800" dirty="0" err="1" smtClean="0"/>
              <a:t>Integer.toHexString</a:t>
            </a:r>
            <a:r>
              <a:rPr lang="fr-FR" sz="1800" dirty="0" smtClean="0"/>
              <a:t>(</a:t>
            </a:r>
            <a:r>
              <a:rPr lang="fr-FR" sz="1800" dirty="0" err="1" smtClean="0"/>
              <a:t>hashCode</a:t>
            </a:r>
            <a:r>
              <a:rPr lang="fr-FR" sz="1800" dirty="0" smtClean="0"/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FR" sz="1800" dirty="0" smtClean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fr-FR" sz="1800" b="1" dirty="0" smtClean="0"/>
              <a:t>public </a:t>
            </a:r>
            <a:r>
              <a:rPr lang="fr-FR" sz="1800" b="1" dirty="0" err="1" smtClean="0"/>
              <a:t>boolean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equals</a:t>
            </a:r>
            <a:r>
              <a:rPr lang="fr-FR" sz="1800" b="1" dirty="0" smtClean="0"/>
              <a:t>(Object </a:t>
            </a:r>
            <a:r>
              <a:rPr lang="fr-FR" sz="1800" b="1" dirty="0" err="1" smtClean="0"/>
              <a:t>obj</a:t>
            </a:r>
            <a:r>
              <a:rPr lang="fr-FR" sz="1800" b="1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FR" sz="1800" dirty="0" smtClean="0"/>
              <a:t>          Teste l’égalité de l’objet avec l’objet passé en paramètre. (voir polymorphisme)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FR" sz="1800" dirty="0" smtClean="0"/>
              <a:t>           return (</a:t>
            </a:r>
            <a:r>
              <a:rPr lang="fr-FR" sz="1800" dirty="0" err="1" smtClean="0"/>
              <a:t>this</a:t>
            </a:r>
            <a:r>
              <a:rPr lang="fr-FR" sz="1800" dirty="0" smtClean="0"/>
              <a:t> == </a:t>
            </a:r>
            <a:r>
              <a:rPr lang="fr-FR" sz="1800" dirty="0" err="1" smtClean="0"/>
              <a:t>obj</a:t>
            </a:r>
            <a:r>
              <a:rPr lang="fr-FR" sz="18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fr-FR" sz="18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F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Autres méthodes: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fr-FR" sz="1800" b="1" dirty="0" smtClean="0"/>
              <a:t> public </a:t>
            </a:r>
            <a:r>
              <a:rPr lang="fr-FR" sz="1800" b="1" dirty="0" err="1" smtClean="0"/>
              <a:t>int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hashCode</a:t>
            </a:r>
            <a:r>
              <a:rPr lang="fr-FR" sz="1800" b="1" dirty="0" smtClean="0"/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FR" sz="1800" dirty="0" smtClean="0"/>
              <a:t>	   Renvoie une clé de </a:t>
            </a:r>
            <a:r>
              <a:rPr lang="fr-FR" sz="1800" dirty="0" err="1" smtClean="0"/>
              <a:t>hashcode</a:t>
            </a:r>
            <a:r>
              <a:rPr lang="fr-FR" sz="1800" dirty="0" smtClean="0"/>
              <a:t> pour adressage dispersé (Voir collections)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fr-FR" sz="1800" b="1" dirty="0" err="1" smtClean="0"/>
              <a:t>protected</a:t>
            </a:r>
            <a:r>
              <a:rPr lang="fr-FR" sz="1800" b="1" dirty="0" smtClean="0"/>
              <a:t> Object clone()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FR" sz="1800" dirty="0" smtClean="0"/>
              <a:t>	   Crée un copie de l’objet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fr-FR" sz="1800" b="1" dirty="0" smtClean="0"/>
              <a:t>public final Class </a:t>
            </a:r>
            <a:r>
              <a:rPr lang="fr-FR" sz="1800" b="1" dirty="0" err="1" smtClean="0"/>
              <a:t>getClass</a:t>
            </a:r>
            <a:r>
              <a:rPr lang="fr-FR" sz="1800" b="1" dirty="0" smtClean="0"/>
              <a:t>()</a:t>
            </a:r>
            <a:br>
              <a:rPr lang="fr-FR" sz="1800" b="1" dirty="0" smtClean="0"/>
            </a:br>
            <a:r>
              <a:rPr lang="fr-FR" sz="1800" b="1" dirty="0" smtClean="0"/>
              <a:t>    </a:t>
            </a:r>
            <a:r>
              <a:rPr lang="fr-FR" sz="1800" dirty="0" smtClean="0"/>
              <a:t>Renvoie la référence de l’objet Java représentant la classe de l’objet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FR" sz="1800" dirty="0" smtClean="0"/>
              <a:t>         </a:t>
            </a:r>
            <a:endParaRPr lang="fr-FR" sz="1800" b="1" dirty="0" smtClean="0"/>
          </a:p>
        </p:txBody>
      </p:sp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1908175" y="188913"/>
            <a:ext cx="4751388" cy="5762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>
                <a:solidFill>
                  <a:schemeClr val="tx2"/>
                </a:solidFill>
              </a:rPr>
              <a:t>Classe </a:t>
            </a:r>
            <a:r>
              <a:rPr lang="fr-FR" sz="3200" b="1">
                <a:solidFill>
                  <a:schemeClr val="tx2"/>
                </a:solidFill>
              </a:rPr>
              <a:t>Object</a:t>
            </a:r>
          </a:p>
        </p:txBody>
      </p:sp>
      <p:sp>
        <p:nvSpPr>
          <p:cNvPr id="3584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DE8467-72A4-4341-8264-23F547C8A878}" type="slidenum">
              <a:rPr lang="fr-FR" smtClean="0"/>
              <a:pPr/>
              <a:t>34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4"/>
          <p:cNvSpPr>
            <a:spLocks noChangeArrowheads="1"/>
          </p:cNvSpPr>
          <p:nvPr/>
        </p:nvSpPr>
        <p:spPr bwMode="auto">
          <a:xfrm>
            <a:off x="971550" y="188913"/>
            <a:ext cx="6696075" cy="5762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>
                <a:solidFill>
                  <a:schemeClr val="tx2"/>
                </a:solidFill>
              </a:rPr>
              <a:t>Classe </a:t>
            </a:r>
            <a:r>
              <a:rPr lang="fr-FR" sz="3200" b="1">
                <a:solidFill>
                  <a:schemeClr val="tx2"/>
                </a:solidFill>
              </a:rPr>
              <a:t>Object : méthode toString</a:t>
            </a:r>
          </a:p>
        </p:txBody>
      </p:sp>
      <p:grpSp>
        <p:nvGrpSpPr>
          <p:cNvPr id="36867" name="Group 8"/>
          <p:cNvGrpSpPr>
            <a:grpSpLocks/>
          </p:cNvGrpSpPr>
          <p:nvPr/>
        </p:nvGrpSpPr>
        <p:grpSpPr bwMode="auto">
          <a:xfrm>
            <a:off x="1187450" y="1125538"/>
            <a:ext cx="5638800" cy="1158875"/>
            <a:chOff x="748" y="845"/>
            <a:chExt cx="3552" cy="730"/>
          </a:xfrm>
        </p:grpSpPr>
        <p:sp>
          <p:nvSpPr>
            <p:cNvPr id="36873" name="Rectangle 5"/>
            <p:cNvSpPr>
              <a:spLocks noChangeArrowheads="1"/>
            </p:cNvSpPr>
            <p:nvPr/>
          </p:nvSpPr>
          <p:spPr bwMode="auto">
            <a:xfrm>
              <a:off x="1020" y="845"/>
              <a:ext cx="2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i="1"/>
                <a:t>&lt;Expression de type String&gt; </a:t>
              </a:r>
              <a:r>
                <a:rPr lang="fr-FR" b="1"/>
                <a:t>+ </a:t>
              </a:r>
              <a:r>
                <a:rPr lang="fr-FR"/>
                <a:t>&lt;</a:t>
              </a:r>
              <a:r>
                <a:rPr lang="fr-FR" i="1"/>
                <a:t>reference&gt;</a:t>
              </a:r>
            </a:p>
          </p:txBody>
        </p:sp>
        <p:sp>
          <p:nvSpPr>
            <p:cNvPr id="36874" name="Text Box 6"/>
            <p:cNvSpPr txBox="1">
              <a:spLocks noChangeArrowheads="1"/>
            </p:cNvSpPr>
            <p:nvPr/>
          </p:nvSpPr>
          <p:spPr bwMode="auto">
            <a:xfrm>
              <a:off x="2064" y="1071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2800" b="1"/>
                <a:t>≡</a:t>
              </a:r>
            </a:p>
          </p:txBody>
        </p:sp>
        <p:sp>
          <p:nvSpPr>
            <p:cNvPr id="36875" name="Rectangle 7"/>
            <p:cNvSpPr>
              <a:spLocks noChangeArrowheads="1"/>
            </p:cNvSpPr>
            <p:nvPr/>
          </p:nvSpPr>
          <p:spPr bwMode="auto">
            <a:xfrm>
              <a:off x="748" y="1344"/>
              <a:ext cx="35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i="1"/>
                <a:t>&lt;Expression de type String&gt; </a:t>
              </a:r>
              <a:r>
                <a:rPr lang="fr-FR" b="1"/>
                <a:t>+ </a:t>
              </a:r>
              <a:r>
                <a:rPr lang="fr-FR"/>
                <a:t>&lt;</a:t>
              </a:r>
              <a:r>
                <a:rPr lang="fr-FR" i="1"/>
                <a:t>reference&gt;</a:t>
              </a:r>
              <a:r>
                <a:rPr lang="fr-FR"/>
                <a:t>.</a:t>
              </a:r>
              <a:r>
                <a:rPr lang="fr-FR" b="1"/>
                <a:t>toString()</a:t>
              </a:r>
            </a:p>
          </p:txBody>
        </p:sp>
      </p:grpSp>
      <p:sp>
        <p:nvSpPr>
          <p:cNvPr id="36868" name="AutoShape 10"/>
          <p:cNvSpPr>
            <a:spLocks/>
          </p:cNvSpPr>
          <p:nvPr/>
        </p:nvSpPr>
        <p:spPr bwMode="auto">
          <a:xfrm>
            <a:off x="7092950" y="1585913"/>
            <a:ext cx="1724025" cy="609600"/>
          </a:xfrm>
          <a:prstGeom prst="borderCallout2">
            <a:avLst>
              <a:gd name="adj1" fmla="val 18750"/>
              <a:gd name="adj2" fmla="val -4421"/>
              <a:gd name="adj3" fmla="val 18750"/>
              <a:gd name="adj4" fmla="val -82597"/>
              <a:gd name="adj5" fmla="val -38023"/>
              <a:gd name="adj6" fmla="val -13637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fr-FR"/>
              <a:t>Opérateur de concaténation</a:t>
            </a:r>
          </a:p>
        </p:txBody>
      </p:sp>
      <p:sp>
        <p:nvSpPr>
          <p:cNvPr id="36869" name="Rectangle 11"/>
          <p:cNvSpPr>
            <a:spLocks noChangeArrowheads="1"/>
          </p:cNvSpPr>
          <p:nvPr/>
        </p:nvSpPr>
        <p:spPr bwMode="auto">
          <a:xfrm>
            <a:off x="250825" y="2420938"/>
            <a:ext cx="84978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du fait que la méthode toString est définie dans la classe Object , on est sûr que</a:t>
            </a:r>
          </a:p>
          <a:p>
            <a:r>
              <a:rPr lang="fr-FR"/>
              <a:t>quel que soit le type (la classe) de l’objet il saura répondre au message toString()</a:t>
            </a:r>
          </a:p>
        </p:txBody>
      </p:sp>
      <p:sp>
        <p:nvSpPr>
          <p:cNvPr id="36870" name="Rectangle 12"/>
          <p:cNvSpPr>
            <a:spLocks noChangeArrowheads="1"/>
          </p:cNvSpPr>
          <p:nvPr/>
        </p:nvSpPr>
        <p:spPr bwMode="auto">
          <a:xfrm>
            <a:off x="611188" y="3141663"/>
            <a:ext cx="8208962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public class Object {</a:t>
            </a:r>
          </a:p>
          <a:p>
            <a:r>
              <a:rPr lang="fr-FR" b="1"/>
              <a:t>   ...</a:t>
            </a:r>
          </a:p>
          <a:p>
            <a:r>
              <a:rPr lang="fr-FR"/>
              <a:t>   public String </a:t>
            </a:r>
            <a:r>
              <a:rPr lang="fr-FR" b="1"/>
              <a:t>toString</a:t>
            </a:r>
            <a:r>
              <a:rPr lang="fr-FR"/>
              <a:t>(){</a:t>
            </a:r>
          </a:p>
          <a:p>
            <a:r>
              <a:rPr lang="fr-FR" b="1"/>
              <a:t>      return </a:t>
            </a:r>
            <a:r>
              <a:rPr lang="fr-FR"/>
              <a:t>getClass().getName() + "@" + Integer.toHexString(hashCode());</a:t>
            </a:r>
          </a:p>
          <a:p>
            <a:r>
              <a:rPr lang="fr-FR"/>
              <a:t>   }</a:t>
            </a:r>
          </a:p>
          <a:p>
            <a:r>
              <a:rPr lang="fr-FR" b="1"/>
              <a:t>   …</a:t>
            </a:r>
          </a:p>
          <a:p>
            <a:r>
              <a:rPr lang="fr-FR" b="1"/>
              <a:t>}</a:t>
            </a:r>
          </a:p>
        </p:txBody>
      </p:sp>
      <p:sp>
        <p:nvSpPr>
          <p:cNvPr id="36871" name="Rectangle 13"/>
          <p:cNvSpPr>
            <a:spLocks noChangeArrowheads="1"/>
          </p:cNvSpPr>
          <p:nvPr/>
        </p:nvSpPr>
        <p:spPr bwMode="auto">
          <a:xfrm>
            <a:off x="971550" y="5229225"/>
            <a:ext cx="25923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Point {</a:t>
            </a:r>
          </a:p>
          <a:p>
            <a:r>
              <a:rPr lang="fr-FR"/>
              <a:t>   private double x;</a:t>
            </a:r>
          </a:p>
          <a:p>
            <a:r>
              <a:rPr lang="fr-FR"/>
              <a:t>   private double y;</a:t>
            </a:r>
          </a:p>
          <a:p>
            <a:r>
              <a:rPr lang="fr-FR"/>
              <a:t>}</a:t>
            </a:r>
          </a:p>
        </p:txBody>
      </p:sp>
      <p:sp>
        <p:nvSpPr>
          <p:cNvPr id="36872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AEF657-DA96-4AE1-AF29-74C58032B274}" type="slidenum">
              <a:rPr lang="fr-FR" smtClean="0"/>
              <a:pPr/>
              <a:t>35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4"/>
          <p:cNvSpPr>
            <a:spLocks noChangeArrowheads="1"/>
          </p:cNvSpPr>
          <p:nvPr/>
        </p:nvSpPr>
        <p:spPr bwMode="auto">
          <a:xfrm>
            <a:off x="971550" y="260350"/>
            <a:ext cx="6696075" cy="576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 b="1">
                <a:solidFill>
                  <a:schemeClr val="tx2"/>
                </a:solidFill>
              </a:rPr>
              <a:t>méthode toString :Utilisation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468313" y="1125538"/>
            <a:ext cx="8208962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public class Object {</a:t>
            </a:r>
          </a:p>
          <a:p>
            <a:r>
              <a:rPr lang="fr-FR" b="1"/>
              <a:t>   ...</a:t>
            </a:r>
          </a:p>
          <a:p>
            <a:r>
              <a:rPr lang="fr-FR"/>
              <a:t>   public String </a:t>
            </a:r>
            <a:r>
              <a:rPr lang="fr-FR" b="1"/>
              <a:t>toString</a:t>
            </a:r>
            <a:r>
              <a:rPr lang="fr-FR"/>
              <a:t>(){</a:t>
            </a:r>
          </a:p>
          <a:p>
            <a:r>
              <a:rPr lang="fr-FR" b="1"/>
              <a:t>      return </a:t>
            </a:r>
            <a:r>
              <a:rPr lang="fr-FR"/>
              <a:t>getClass().getName() + "@" + Integer.toHexString(hashCode());</a:t>
            </a:r>
          </a:p>
          <a:p>
            <a:r>
              <a:rPr lang="fr-FR"/>
              <a:t>   }</a:t>
            </a:r>
          </a:p>
          <a:p>
            <a:r>
              <a:rPr lang="fr-FR" b="1"/>
              <a:t>   …</a:t>
            </a:r>
          </a:p>
          <a:p>
            <a:r>
              <a:rPr lang="fr-FR" b="1"/>
              <a:t>}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539750" y="3789363"/>
            <a:ext cx="259238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public class Point {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double x;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double y;</a:t>
            </a:r>
          </a:p>
          <a:p>
            <a:r>
              <a:rPr lang="fr-FR" dirty="0"/>
              <a:t>}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4140200" y="3284538"/>
            <a:ext cx="4537075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public class Point {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double x,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double y;</a:t>
            </a:r>
          </a:p>
          <a:p>
            <a:r>
              <a:rPr lang="fr-FR" dirty="0"/>
              <a:t>   public String </a:t>
            </a:r>
            <a:r>
              <a:rPr lang="fr-FR" b="1" dirty="0" err="1"/>
              <a:t>toString</a:t>
            </a:r>
            <a:r>
              <a:rPr lang="fr-FR" b="1" dirty="0"/>
              <a:t>()</a:t>
            </a:r>
            <a:r>
              <a:rPr lang="fr-FR" dirty="0"/>
              <a:t>{</a:t>
            </a:r>
          </a:p>
          <a:p>
            <a:r>
              <a:rPr lang="fr-FR" b="1"/>
              <a:t>      return </a:t>
            </a:r>
            <a:r>
              <a:rPr lang="fr-FR" b="1" smtClean="0"/>
              <a:t>(</a:t>
            </a:r>
            <a:r>
              <a:rPr lang="fr-FR" smtClean="0"/>
              <a:t>"Point</a:t>
            </a:r>
            <a:r>
              <a:rPr lang="fr-FR"/>
              <a:t>:[" + x + "," + y + "]");</a:t>
            </a:r>
          </a:p>
          <a:p>
            <a:r>
              <a:rPr lang="fr-FR" dirty="0"/>
              <a:t>   }</a:t>
            </a:r>
          </a:p>
          <a:p>
            <a:r>
              <a:rPr lang="fr-FR" dirty="0"/>
              <a:t>}</a:t>
            </a: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4211638" y="4221163"/>
            <a:ext cx="3960812" cy="863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684213" y="1773238"/>
            <a:ext cx="7559675" cy="7921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539750" y="5084763"/>
            <a:ext cx="2665413" cy="6508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Cette classe Point ne</a:t>
            </a:r>
          </a:p>
          <a:p>
            <a:r>
              <a:rPr lang="fr-FR"/>
              <a:t>redéfinit pas toString</a:t>
            </a:r>
          </a:p>
        </p:txBody>
      </p:sp>
      <p:sp>
        <p:nvSpPr>
          <p:cNvPr id="37897" name="Rectangle 12"/>
          <p:cNvSpPr>
            <a:spLocks noChangeArrowheads="1"/>
          </p:cNvSpPr>
          <p:nvPr/>
        </p:nvSpPr>
        <p:spPr bwMode="auto">
          <a:xfrm>
            <a:off x="4211638" y="5445125"/>
            <a:ext cx="4535487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Cette classe Point redéfinit  toString</a:t>
            </a:r>
          </a:p>
        </p:txBody>
      </p:sp>
      <p:sp>
        <p:nvSpPr>
          <p:cNvPr id="37898" name="Rectangle 13"/>
          <p:cNvSpPr>
            <a:spLocks noChangeArrowheads="1"/>
          </p:cNvSpPr>
          <p:nvPr/>
        </p:nvSpPr>
        <p:spPr bwMode="auto">
          <a:xfrm>
            <a:off x="2195513" y="6021388"/>
            <a:ext cx="33845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Point p = new Point(20,30);</a:t>
            </a:r>
          </a:p>
          <a:p>
            <a:r>
              <a:rPr lang="fr-FR" b="1"/>
              <a:t>System.out.println(p);</a:t>
            </a:r>
          </a:p>
        </p:txBody>
      </p:sp>
      <p:sp>
        <p:nvSpPr>
          <p:cNvPr id="37899" name="Rectangle 14"/>
          <p:cNvSpPr>
            <a:spLocks noChangeArrowheads="1"/>
          </p:cNvSpPr>
          <p:nvPr/>
        </p:nvSpPr>
        <p:spPr bwMode="auto">
          <a:xfrm>
            <a:off x="179388" y="6092825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/>
              <a:t>Point@2b580c</a:t>
            </a:r>
          </a:p>
        </p:txBody>
      </p:sp>
      <p:sp>
        <p:nvSpPr>
          <p:cNvPr id="37900" name="Line 15"/>
          <p:cNvSpPr>
            <a:spLocks noChangeShapeType="1"/>
          </p:cNvSpPr>
          <p:nvPr/>
        </p:nvSpPr>
        <p:spPr bwMode="auto">
          <a:xfrm flipH="1">
            <a:off x="1908175" y="630872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901" name="Line 16"/>
          <p:cNvSpPr>
            <a:spLocks noChangeShapeType="1"/>
          </p:cNvSpPr>
          <p:nvPr/>
        </p:nvSpPr>
        <p:spPr bwMode="auto">
          <a:xfrm flipH="1">
            <a:off x="971550" y="5734050"/>
            <a:ext cx="1444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902" name="Rectangle 17"/>
          <p:cNvSpPr>
            <a:spLocks noChangeArrowheads="1"/>
          </p:cNvSpPr>
          <p:nvPr/>
        </p:nvSpPr>
        <p:spPr bwMode="auto">
          <a:xfrm>
            <a:off x="6443663" y="6165850"/>
            <a:ext cx="155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/>
              <a:t>Point:[20,30]</a:t>
            </a:r>
          </a:p>
        </p:txBody>
      </p:sp>
      <p:sp>
        <p:nvSpPr>
          <p:cNvPr id="37903" name="Line 18"/>
          <p:cNvSpPr>
            <a:spLocks noChangeShapeType="1"/>
          </p:cNvSpPr>
          <p:nvPr/>
        </p:nvSpPr>
        <p:spPr bwMode="auto">
          <a:xfrm>
            <a:off x="5580063" y="63087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904" name="Line 19"/>
          <p:cNvSpPr>
            <a:spLocks noChangeShapeType="1"/>
          </p:cNvSpPr>
          <p:nvPr/>
        </p:nvSpPr>
        <p:spPr bwMode="auto">
          <a:xfrm>
            <a:off x="6948488" y="5805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905" name="Espace réservé du numéro de diapositive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CAB27B-0FFD-4C11-8E13-90215458ECED}" type="slidenum">
              <a:rPr lang="fr-FR" smtClean="0"/>
              <a:pPr/>
              <a:t>36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001000" cy="54022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dirty="0" smtClean="0"/>
              <a:t>public class Fraction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dirty="0" smtClean="0"/>
              <a:t>  </a:t>
            </a:r>
            <a:r>
              <a:rPr lang="fr-FR" sz="1800" dirty="0" err="1" smtClean="0"/>
              <a:t>private</a:t>
            </a:r>
            <a:r>
              <a:rPr lang="fr-FR" sz="1800" dirty="0" smtClean="0"/>
              <a:t> </a:t>
            </a:r>
            <a:r>
              <a:rPr lang="fr-FR" sz="1800" dirty="0" err="1" smtClean="0"/>
              <a:t>int</a:t>
            </a:r>
            <a:r>
              <a:rPr lang="fr-FR" sz="1800" dirty="0" smtClean="0"/>
              <a:t> </a:t>
            </a:r>
            <a:r>
              <a:rPr lang="fr-FR" sz="1800" dirty="0" err="1" smtClean="0"/>
              <a:t>num</a:t>
            </a:r>
            <a:r>
              <a:rPr lang="fr-FR" sz="1800" dirty="0" smtClean="0"/>
              <a:t>, den;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dirty="0" smtClean="0"/>
              <a:t>  . .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dirty="0" smtClean="0"/>
              <a:t>  @</a:t>
            </a:r>
            <a:r>
              <a:rPr lang="fr-FR" sz="1800" dirty="0" err="1" smtClean="0"/>
              <a:t>Override</a:t>
            </a:r>
            <a:endParaRPr lang="fr-FR" sz="1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dirty="0" smtClean="0"/>
              <a:t>public String </a:t>
            </a:r>
            <a:r>
              <a:rPr lang="fr-FR" sz="1800" dirty="0" err="1" smtClean="0">
                <a:solidFill>
                  <a:schemeClr val="accent2"/>
                </a:solidFill>
              </a:rPr>
              <a:t>toString</a:t>
            </a:r>
            <a:r>
              <a:rPr lang="fr-FR" sz="1800" dirty="0" smtClean="0"/>
              <a:t>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dirty="0" smtClean="0"/>
              <a:t>    return </a:t>
            </a:r>
            <a:r>
              <a:rPr lang="fr-FR" sz="1800" dirty="0" err="1" smtClean="0"/>
              <a:t>num</a:t>
            </a:r>
            <a:r>
              <a:rPr lang="fr-FR" sz="1800" dirty="0" smtClean="0"/>
              <a:t> + "/" + den;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dirty="0" smtClean="0"/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dirty="0"/>
              <a:t> @</a:t>
            </a:r>
            <a:r>
              <a:rPr lang="fr-FR" sz="1800" dirty="0" err="1"/>
              <a:t>Override</a:t>
            </a:r>
            <a:endParaRPr lang="fr-FR" sz="1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dirty="0" smtClean="0"/>
              <a:t>  public </a:t>
            </a:r>
            <a:r>
              <a:rPr lang="fr-FR" sz="1800" dirty="0" err="1" smtClean="0"/>
              <a:t>boolean</a:t>
            </a:r>
            <a:r>
              <a:rPr lang="fr-FR" sz="1800" dirty="0" smtClean="0"/>
              <a:t> </a:t>
            </a:r>
            <a:r>
              <a:rPr lang="fr-FR" sz="1800" dirty="0" err="1" smtClean="0">
                <a:solidFill>
                  <a:schemeClr val="accent2"/>
                </a:solidFill>
              </a:rPr>
              <a:t>equals</a:t>
            </a:r>
            <a:r>
              <a:rPr lang="fr-FR" sz="1800" dirty="0" smtClean="0"/>
              <a:t>(Object o)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dirty="0" smtClean="0"/>
              <a:t>    if (! (o </a:t>
            </a:r>
            <a:r>
              <a:rPr lang="fr-FR" sz="1800" dirty="0" err="1" smtClean="0"/>
              <a:t>instanceof</a:t>
            </a:r>
            <a:r>
              <a:rPr lang="fr-FR" sz="1800" dirty="0" smtClean="0"/>
              <a:t> Fraction))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dirty="0" smtClean="0"/>
              <a:t>      return false;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dirty="0" smtClean="0"/>
              <a:t>    return </a:t>
            </a:r>
            <a:r>
              <a:rPr lang="fr-FR" sz="1800" dirty="0" err="1" smtClean="0"/>
              <a:t>num</a:t>
            </a:r>
            <a:r>
              <a:rPr lang="fr-FR" sz="1800" dirty="0" smtClean="0"/>
              <a:t> * ((Fraction)o).den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dirty="0" smtClean="0"/>
              <a:t>        == den * ((Fraction)o).</a:t>
            </a:r>
            <a:r>
              <a:rPr lang="fr-FR" sz="1800" dirty="0" err="1" smtClean="0"/>
              <a:t>num</a:t>
            </a:r>
            <a:r>
              <a:rPr lang="fr-FR" sz="18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dirty="0" smtClean="0"/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1800" dirty="0" err="1" smtClean="0"/>
              <a:t>private</a:t>
            </a:r>
            <a:r>
              <a:rPr lang="fr-FR" sz="1800" dirty="0" smtClean="0"/>
              <a:t> </a:t>
            </a:r>
            <a:r>
              <a:rPr lang="fr-FR" sz="1800" dirty="0" err="1" smtClean="0"/>
              <a:t>static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fr-FR" sz="1800" dirty="0" smtClean="0"/>
              <a:t>p</a:t>
            </a:r>
            <a:r>
              <a:rPr lang="en-US" sz="1800" dirty="0" err="1" smtClean="0"/>
              <a:t>gcd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i1, </a:t>
            </a:r>
            <a:r>
              <a:rPr lang="en-US" sz="1800" dirty="0" err="1" smtClean="0"/>
              <a:t>int</a:t>
            </a:r>
            <a:r>
              <a:rPr lang="en-US" sz="1800" dirty="0" smtClean="0"/>
              <a:t> i2)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    if(i2 == 0) return i1;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    else return </a:t>
            </a:r>
            <a:r>
              <a:rPr lang="fr-FR" sz="1800" dirty="0" smtClean="0"/>
              <a:t>p</a:t>
            </a:r>
            <a:r>
              <a:rPr lang="en-US" sz="1800" dirty="0" err="1" smtClean="0"/>
              <a:t>gcd</a:t>
            </a:r>
            <a:r>
              <a:rPr lang="en-US" sz="1800" dirty="0" smtClean="0"/>
              <a:t>(i2, i1 % i2);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1800" dirty="0" smtClean="0"/>
          </a:p>
        </p:txBody>
      </p:sp>
      <p:sp>
        <p:nvSpPr>
          <p:cNvPr id="38915" name="AutoShape 4"/>
          <p:cNvSpPr>
            <a:spLocks noChangeArrowheads="1"/>
          </p:cNvSpPr>
          <p:nvPr/>
        </p:nvSpPr>
        <p:spPr bwMode="auto">
          <a:xfrm>
            <a:off x="5651500" y="3284538"/>
            <a:ext cx="2663825" cy="1295400"/>
          </a:xfrm>
          <a:prstGeom prst="wedgeRectCallout">
            <a:avLst>
              <a:gd name="adj1" fmla="val -104588"/>
              <a:gd name="adj2" fmla="val 2990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2400" b="1">
                <a:latin typeface="Courier New" pitchFamily="49" charset="0"/>
              </a:rPr>
              <a:t>a/b = c/d</a:t>
            </a:r>
            <a:r>
              <a:rPr lang="fr-FR" sz="2800">
                <a:latin typeface="Brush Script MT" pitchFamily="66" charset="0"/>
              </a:rPr>
              <a:t> </a:t>
            </a:r>
          </a:p>
          <a:p>
            <a:pPr algn="ctr" eaLnBrk="0" hangingPunct="0"/>
            <a:r>
              <a:rPr lang="fr-FR" sz="2800" i="1">
                <a:latin typeface="Times New Roman" pitchFamily="18" charset="0"/>
              </a:rPr>
              <a:t>si et seulement si</a:t>
            </a:r>
            <a:endParaRPr lang="fr-FR" sz="2800">
              <a:latin typeface="Brush Script MT" pitchFamily="66" charset="0"/>
            </a:endParaRPr>
          </a:p>
          <a:p>
            <a:pPr algn="ctr" eaLnBrk="0" hangingPunct="0"/>
            <a:r>
              <a:rPr lang="fr-FR" sz="2400" b="1">
                <a:latin typeface="Courier New" pitchFamily="49" charset="0"/>
              </a:rPr>
              <a:t>a.d = b.c</a:t>
            </a:r>
            <a:endParaRPr lang="fr-FR" sz="2800">
              <a:latin typeface="Brush Script MT" pitchFamily="66" charset="0"/>
            </a:endParaRPr>
          </a:p>
        </p:txBody>
      </p:sp>
      <p:grpSp>
        <p:nvGrpSpPr>
          <p:cNvPr id="38916" name="Group 11"/>
          <p:cNvGrpSpPr>
            <a:grpSpLocks/>
          </p:cNvGrpSpPr>
          <p:nvPr/>
        </p:nvGrpSpPr>
        <p:grpSpPr bwMode="auto">
          <a:xfrm>
            <a:off x="323850" y="1196975"/>
            <a:ext cx="8280400" cy="5113338"/>
            <a:chOff x="204" y="754"/>
            <a:chExt cx="5216" cy="3221"/>
          </a:xfrm>
        </p:grpSpPr>
        <p:sp>
          <p:nvSpPr>
            <p:cNvPr id="38919" name="Line 8"/>
            <p:cNvSpPr>
              <a:spLocks noChangeShapeType="1"/>
            </p:cNvSpPr>
            <p:nvPr/>
          </p:nvSpPr>
          <p:spPr bwMode="auto">
            <a:xfrm>
              <a:off x="204" y="754"/>
              <a:ext cx="0" cy="3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20" name="Line 9"/>
            <p:cNvSpPr>
              <a:spLocks noChangeShapeType="1"/>
            </p:cNvSpPr>
            <p:nvPr/>
          </p:nvSpPr>
          <p:spPr bwMode="auto">
            <a:xfrm>
              <a:off x="5420" y="754"/>
              <a:ext cx="0" cy="3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21" name="Line 10"/>
            <p:cNvSpPr>
              <a:spLocks noChangeShapeType="1"/>
            </p:cNvSpPr>
            <p:nvPr/>
          </p:nvSpPr>
          <p:spPr bwMode="auto">
            <a:xfrm flipH="1">
              <a:off x="204" y="754"/>
              <a:ext cx="5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8917" name="AutoShape 12"/>
          <p:cNvSpPr>
            <a:spLocks noChangeArrowheads="1"/>
          </p:cNvSpPr>
          <p:nvPr/>
        </p:nvSpPr>
        <p:spPr bwMode="auto">
          <a:xfrm>
            <a:off x="468313" y="260350"/>
            <a:ext cx="7993062" cy="576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>
                <a:solidFill>
                  <a:schemeClr val="tx2"/>
                </a:solidFill>
              </a:rPr>
              <a:t>Exemple de </a:t>
            </a:r>
            <a:r>
              <a:rPr lang="fr-FR" sz="3200" b="1">
                <a:solidFill>
                  <a:schemeClr val="tx2"/>
                </a:solidFill>
              </a:rPr>
              <a:t>toString, equals et hashCode</a:t>
            </a:r>
          </a:p>
        </p:txBody>
      </p:sp>
      <p:sp>
        <p:nvSpPr>
          <p:cNvPr id="38918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E2C11D-16C5-4B08-A4B1-1FA8B2290896}" type="slidenum">
              <a:rPr lang="fr-FR" smtClean="0"/>
              <a:pPr/>
              <a:t>37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305800" cy="4114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dirty="0" smtClean="0"/>
              <a:t>public Fraction </a:t>
            </a:r>
            <a:r>
              <a:rPr lang="en-US" sz="1800" dirty="0" err="1" smtClean="0"/>
              <a:t>redu</a:t>
            </a:r>
            <a:r>
              <a:rPr lang="fr-FR" sz="1800" dirty="0" smtClean="0"/>
              <a:t>ire</a:t>
            </a:r>
            <a:r>
              <a:rPr lang="en-US" sz="1800" dirty="0" smtClean="0"/>
              <a:t>() {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d = </a:t>
            </a:r>
            <a:r>
              <a:rPr lang="fr-FR" sz="1800" dirty="0" smtClean="0"/>
              <a:t>p</a:t>
            </a:r>
            <a:r>
              <a:rPr lang="en-US" sz="1800" dirty="0" err="1" smtClean="0"/>
              <a:t>gcd</a:t>
            </a:r>
            <a:r>
              <a:rPr lang="en-US" sz="1800" dirty="0" smtClean="0"/>
              <a:t>(num, den);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    return new Fraction(num/d, den/d);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  }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>
              <a:buFontTx/>
              <a:buNone/>
            </a:pPr>
            <a:r>
              <a:rPr lang="fr-FR" sz="1800" dirty="0" smtClean="0"/>
              <a:t>// Calcul du </a:t>
            </a:r>
            <a:r>
              <a:rPr lang="fr-FR" sz="1800" dirty="0" err="1" smtClean="0"/>
              <a:t>hashcode</a:t>
            </a:r>
            <a:r>
              <a:rPr lang="fr-FR" sz="1800" dirty="0" smtClean="0"/>
              <a:t> : Réduit la fraction,  puis calcule un </a:t>
            </a:r>
            <a:r>
              <a:rPr lang="fr-FR" sz="1800" dirty="0" err="1" smtClean="0"/>
              <a:t>int</a:t>
            </a:r>
            <a:endParaRPr lang="fr-FR" sz="1800" dirty="0" smtClean="0"/>
          </a:p>
          <a:p>
            <a:pPr eaLnBrk="1" hangingPunct="1">
              <a:buFontTx/>
              <a:buNone/>
            </a:pPr>
            <a:r>
              <a:rPr lang="fr-FR" sz="1800" dirty="0" smtClean="0"/>
              <a:t>  public </a:t>
            </a:r>
            <a:r>
              <a:rPr lang="fr-FR" sz="1800" dirty="0" err="1" smtClean="0"/>
              <a:t>int</a:t>
            </a:r>
            <a:r>
              <a:rPr lang="fr-FR" sz="1800" dirty="0" smtClean="0"/>
              <a:t> </a:t>
            </a:r>
            <a:r>
              <a:rPr lang="fr-FR" sz="1800" dirty="0" err="1" smtClean="0">
                <a:solidFill>
                  <a:schemeClr val="accent2"/>
                </a:solidFill>
              </a:rPr>
              <a:t>hashCode</a:t>
            </a:r>
            <a:r>
              <a:rPr lang="fr-FR" sz="1800" dirty="0" smtClean="0"/>
              <a:t>() {</a:t>
            </a:r>
          </a:p>
          <a:p>
            <a:pPr eaLnBrk="1" hangingPunct="1">
              <a:buFontTx/>
              <a:buNone/>
            </a:pPr>
            <a:r>
              <a:rPr lang="fr-FR" sz="1800" dirty="0" smtClean="0"/>
              <a:t>    Fraction f = </a:t>
            </a:r>
            <a:r>
              <a:rPr lang="fr-FR" sz="1800" dirty="0" err="1" smtClean="0"/>
              <a:t>reduire</a:t>
            </a:r>
            <a:r>
              <a:rPr lang="fr-FR" sz="1800" dirty="0" smtClean="0"/>
              <a:t>();</a:t>
            </a:r>
          </a:p>
          <a:p>
            <a:pPr eaLnBrk="1" hangingPunct="1">
              <a:buFontTx/>
              <a:buNone/>
            </a:pPr>
            <a:r>
              <a:rPr lang="fr-FR" sz="1800" dirty="0" smtClean="0"/>
              <a:t>    return (17 + f.num * 37) * 37 + f.den;</a:t>
            </a:r>
          </a:p>
          <a:p>
            <a:pPr eaLnBrk="1" hangingPunct="1">
              <a:buFontTx/>
              <a:buNone/>
            </a:pPr>
            <a:r>
              <a:rPr lang="fr-FR" sz="1800" dirty="0" smtClean="0"/>
              <a:t>  }</a:t>
            </a:r>
          </a:p>
          <a:p>
            <a:pPr eaLnBrk="1" hangingPunct="1">
              <a:buFontTx/>
              <a:buNone/>
            </a:pPr>
            <a:r>
              <a:rPr lang="fr-FR" sz="1800" dirty="0" smtClean="0"/>
              <a:t>}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</p:txBody>
      </p:sp>
      <p:grpSp>
        <p:nvGrpSpPr>
          <p:cNvPr id="39939" name="Group 10"/>
          <p:cNvGrpSpPr>
            <a:grpSpLocks/>
          </p:cNvGrpSpPr>
          <p:nvPr/>
        </p:nvGrpSpPr>
        <p:grpSpPr bwMode="auto">
          <a:xfrm>
            <a:off x="357188" y="1285875"/>
            <a:ext cx="8280400" cy="3960813"/>
            <a:chOff x="204" y="663"/>
            <a:chExt cx="5216" cy="3221"/>
          </a:xfrm>
        </p:grpSpPr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204" y="663"/>
              <a:ext cx="0" cy="3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5420" y="663"/>
              <a:ext cx="0" cy="3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H="1">
              <a:off x="204" y="3884"/>
              <a:ext cx="5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9940" name="AutoShape 9"/>
          <p:cNvSpPr>
            <a:spLocks noChangeArrowheads="1"/>
          </p:cNvSpPr>
          <p:nvPr/>
        </p:nvSpPr>
        <p:spPr bwMode="auto">
          <a:xfrm>
            <a:off x="468313" y="260350"/>
            <a:ext cx="7993062" cy="576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>
                <a:solidFill>
                  <a:schemeClr val="tx2"/>
                </a:solidFill>
              </a:rPr>
              <a:t>Exemple de </a:t>
            </a:r>
            <a:r>
              <a:rPr lang="fr-FR" sz="3200" b="1">
                <a:solidFill>
                  <a:schemeClr val="tx2"/>
                </a:solidFill>
              </a:rPr>
              <a:t>toString, equals et hashCode</a:t>
            </a:r>
          </a:p>
        </p:txBody>
      </p:sp>
      <p:sp>
        <p:nvSpPr>
          <p:cNvPr id="39941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7388C0-25D9-4F48-8CC7-C9793725AAAD}" type="slidenum">
              <a:rPr lang="fr-FR" smtClean="0"/>
              <a:pPr/>
              <a:t>38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05800" cy="5399087"/>
          </a:xfrm>
        </p:spPr>
        <p:txBody>
          <a:bodyPr/>
          <a:lstStyle/>
          <a:p>
            <a:pPr eaLnBrk="1" hangingPunct="1"/>
            <a:r>
              <a:rPr lang="fr-FR" sz="1800" dirty="0" smtClean="0"/>
              <a:t>Class est une classe particulière (voir cours sur la </a:t>
            </a:r>
            <a:r>
              <a:rPr lang="fr-FR" sz="1800" dirty="0" err="1" smtClean="0"/>
              <a:t>reflection</a:t>
            </a:r>
            <a:r>
              <a:rPr lang="fr-FR" sz="1800" dirty="0" smtClean="0"/>
              <a:t>)</a:t>
            </a:r>
          </a:p>
          <a:p>
            <a:pPr eaLnBrk="1" hangingPunct="1"/>
            <a:endParaRPr lang="fr-FR" sz="1800" dirty="0" smtClean="0"/>
          </a:p>
          <a:p>
            <a:pPr eaLnBrk="1" hangingPunct="1"/>
            <a:r>
              <a:rPr lang="fr-FR" sz="1800" dirty="0" smtClean="0"/>
              <a:t>Les instances de la classe </a:t>
            </a:r>
            <a:r>
              <a:rPr lang="fr-FR" sz="1800" b="1" dirty="0" err="1" smtClean="0"/>
              <a:t>java.lang.Class</a:t>
            </a:r>
            <a:r>
              <a:rPr lang="fr-FR" sz="1800" dirty="0" smtClean="0"/>
              <a:t> représentent les classes utilisées par Java (et aussi les types primitifs)</a:t>
            </a:r>
            <a:endParaRPr lang="fr-FR" sz="1800" b="1" dirty="0" smtClean="0"/>
          </a:p>
          <a:p>
            <a:pPr eaLnBrk="1" hangingPunct="1"/>
            <a:r>
              <a:rPr lang="fr-FR" sz="1800" b="1" dirty="0" smtClean="0"/>
              <a:t>public Class </a:t>
            </a:r>
            <a:r>
              <a:rPr lang="fr-FR" sz="1800" b="1" dirty="0" err="1" smtClean="0"/>
              <a:t>getClass</a:t>
            </a:r>
            <a:r>
              <a:rPr lang="fr-FR" sz="1800" b="1" dirty="0" smtClean="0"/>
              <a:t>()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renvoie la classe de l’objet </a:t>
            </a:r>
          </a:p>
          <a:p>
            <a:pPr eaLnBrk="1" hangingPunct="1"/>
            <a:r>
              <a:rPr lang="fr-FR" sz="1800" dirty="0" smtClean="0"/>
              <a:t>La méthode </a:t>
            </a:r>
            <a:r>
              <a:rPr lang="fr-FR" sz="1800" b="1" dirty="0" err="1" smtClean="0"/>
              <a:t>getName</a:t>
            </a:r>
            <a:r>
              <a:rPr lang="fr-FR" sz="1800" b="1" dirty="0" smtClean="0"/>
              <a:t>()</a:t>
            </a:r>
            <a:r>
              <a:rPr lang="fr-FR" sz="1800" dirty="0" smtClean="0"/>
              <a:t> de la classe </a:t>
            </a:r>
            <a:r>
              <a:rPr lang="fr-FR" sz="1800" b="1" dirty="0" smtClean="0"/>
              <a:t>Class</a:t>
            </a:r>
            <a:r>
              <a:rPr lang="fr-FR" sz="1800" dirty="0" smtClean="0"/>
              <a:t> renvoie le nom complet de la classe (avec le nom du paquetage)</a:t>
            </a:r>
          </a:p>
          <a:p>
            <a:pPr eaLnBrk="1" hangingPunct="1"/>
            <a:endParaRPr lang="fr-FR" sz="1800" dirty="0" smtClean="0"/>
          </a:p>
          <a:p>
            <a:pPr eaLnBrk="1" hangingPunct="1"/>
            <a:r>
              <a:rPr kumimoji="1" lang="fr-FR" sz="1800" b="1" dirty="0" err="1" smtClean="0">
                <a:solidFill>
                  <a:schemeClr val="accent2"/>
                </a:solidFill>
              </a:rPr>
              <a:t>Instanceof</a:t>
            </a:r>
            <a:endParaRPr kumimoji="1" lang="fr-F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kumimoji="1" lang="fr-FR" sz="1800" dirty="0" smtClean="0"/>
              <a:t>Si </a:t>
            </a:r>
            <a:r>
              <a:rPr kumimoji="1" lang="fr-FR" sz="1800" b="1" dirty="0" smtClean="0"/>
              <a:t>x</a:t>
            </a:r>
            <a:r>
              <a:rPr kumimoji="1" lang="fr-FR" sz="1800" dirty="0" smtClean="0"/>
              <a:t> est une instance d'une sous-classe </a:t>
            </a:r>
            <a:r>
              <a:rPr kumimoji="1" lang="fr-FR" sz="1800" b="1" dirty="0" smtClean="0"/>
              <a:t>B</a:t>
            </a:r>
            <a:r>
              <a:rPr kumimoji="1" lang="fr-FR" sz="1800" dirty="0" smtClean="0"/>
              <a:t> de </a:t>
            </a:r>
            <a:r>
              <a:rPr kumimoji="1" lang="fr-FR" sz="1800" b="1" dirty="0" smtClean="0"/>
              <a:t>A</a:t>
            </a:r>
            <a:r>
              <a:rPr kumimoji="1" lang="fr-FR" sz="1800" dirty="0" smtClean="0"/>
              <a:t>, </a:t>
            </a:r>
          </a:p>
          <a:p>
            <a:pPr lvl="1" eaLnBrk="1" hangingPunct="1">
              <a:buFontTx/>
              <a:buNone/>
            </a:pPr>
            <a:r>
              <a:rPr kumimoji="1" lang="fr-FR" sz="1800" dirty="0" smtClean="0"/>
              <a:t>     « </a:t>
            </a:r>
            <a:r>
              <a:rPr kumimoji="1" lang="fr-FR" sz="1800" b="1" dirty="0" smtClean="0"/>
              <a:t>x </a:t>
            </a:r>
            <a:r>
              <a:rPr kumimoji="1" lang="fr-FR" sz="1800" b="1" dirty="0" err="1" smtClean="0"/>
              <a:t>instanceof</a:t>
            </a:r>
            <a:r>
              <a:rPr kumimoji="1" lang="fr-FR" sz="1800" b="1" dirty="0" smtClean="0"/>
              <a:t> A</a:t>
            </a:r>
            <a:r>
              <a:rPr kumimoji="1" lang="fr-FR" sz="1800" dirty="0" smtClean="0"/>
              <a:t> » renvoie </a:t>
            </a:r>
            <a:r>
              <a:rPr kumimoji="1" lang="fr-FR" sz="1800" b="1" dirty="0" err="1" smtClean="0"/>
              <a:t>true</a:t>
            </a:r>
            <a:endParaRPr kumimoji="1" lang="fr-FR" sz="1800" b="1" dirty="0" smtClean="0">
              <a:solidFill>
                <a:schemeClr val="accent2"/>
              </a:solidFill>
            </a:endParaRPr>
          </a:p>
          <a:p>
            <a:pPr eaLnBrk="1" hangingPunct="1"/>
            <a:endParaRPr kumimoji="1" lang="fr-FR" sz="18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fr-FR" sz="1800" dirty="0" smtClean="0"/>
              <a:t>Pour tester si un objet </a:t>
            </a:r>
            <a:r>
              <a:rPr lang="fr-FR" sz="1800" b="1" dirty="0" smtClean="0"/>
              <a:t>o</a:t>
            </a:r>
            <a:r>
              <a:rPr lang="fr-FR" sz="1800" dirty="0" smtClean="0"/>
              <a:t> est de la même classe que l'objet courant, il ne faut donc pas utiliser </a:t>
            </a:r>
            <a:r>
              <a:rPr lang="fr-FR" sz="1800" b="1" dirty="0" err="1" smtClean="0"/>
              <a:t>instanceof</a:t>
            </a:r>
            <a:r>
              <a:rPr lang="fr-FR" sz="1800" dirty="0" smtClean="0"/>
              <a:t> mais le code suivant :</a:t>
            </a:r>
            <a:br>
              <a:rPr lang="fr-FR" sz="1800" dirty="0" smtClean="0"/>
            </a:br>
            <a:r>
              <a:rPr lang="fr-FR" sz="1800" b="1" dirty="0" smtClean="0"/>
              <a:t>if (o != </a:t>
            </a:r>
            <a:r>
              <a:rPr lang="fr-FR" sz="1800" b="1" dirty="0" err="1" smtClean="0"/>
              <a:t>null</a:t>
            </a:r>
            <a:r>
              <a:rPr lang="fr-FR" sz="1800" b="1" dirty="0" smtClean="0"/>
              <a:t> &amp;&amp;  </a:t>
            </a:r>
            <a:r>
              <a:rPr lang="fr-FR" sz="1800" b="1" dirty="0" err="1" smtClean="0"/>
              <a:t>o.getClass</a:t>
            </a:r>
            <a:r>
              <a:rPr lang="fr-FR" sz="1800" b="1" dirty="0" smtClean="0"/>
              <a:t>() == </a:t>
            </a:r>
            <a:r>
              <a:rPr lang="fr-FR" sz="1800" b="1" dirty="0" err="1" smtClean="0"/>
              <a:t>this.getClass</a:t>
            </a:r>
            <a:r>
              <a:rPr lang="fr-FR" sz="1800" b="1" dirty="0" smtClean="0"/>
              <a:t>())</a:t>
            </a:r>
            <a:endParaRPr lang="fr-FR" sz="1800" dirty="0" smtClean="0"/>
          </a:p>
          <a:p>
            <a:pPr eaLnBrk="1" hangingPunct="1"/>
            <a:endParaRPr kumimoji="1" lang="fr-FR" sz="1800" b="1" dirty="0" smtClean="0">
              <a:solidFill>
                <a:schemeClr val="accent2"/>
              </a:solidFill>
            </a:endParaRPr>
          </a:p>
        </p:txBody>
      </p:sp>
      <p:sp>
        <p:nvSpPr>
          <p:cNvPr id="40963" name="AutoShape 4"/>
          <p:cNvSpPr>
            <a:spLocks noChangeArrowheads="1"/>
          </p:cNvSpPr>
          <p:nvPr/>
        </p:nvSpPr>
        <p:spPr bwMode="auto">
          <a:xfrm>
            <a:off x="2411413" y="260350"/>
            <a:ext cx="4105275" cy="576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>
                <a:solidFill>
                  <a:schemeClr val="tx2"/>
                </a:solidFill>
              </a:rPr>
              <a:t>classe </a:t>
            </a:r>
            <a:r>
              <a:rPr lang="fr-FR" sz="3200" b="1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4096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164C21-75D7-43AE-9E11-4652748AE1AA}" type="slidenum">
              <a:rPr lang="fr-FR" smtClean="0"/>
              <a:pPr/>
              <a:t>39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85C866-47CB-45AE-A6BE-C4D0FC5529B3}" type="slidenum">
              <a:rPr lang="fr-FR" smtClean="0"/>
              <a:pPr/>
              <a:t>4</a:t>
            </a:fld>
            <a:endParaRPr lang="fr-FR" smtClean="0"/>
          </a:p>
        </p:txBody>
      </p:sp>
      <p:grpSp>
        <p:nvGrpSpPr>
          <p:cNvPr id="5123" name="Groupe 27"/>
          <p:cNvGrpSpPr>
            <a:grpSpLocks/>
          </p:cNvGrpSpPr>
          <p:nvPr/>
        </p:nvGrpSpPr>
        <p:grpSpPr bwMode="auto">
          <a:xfrm>
            <a:off x="285750" y="1143000"/>
            <a:ext cx="8501063" cy="1071563"/>
            <a:chOff x="285720" y="1142984"/>
            <a:chExt cx="8501122" cy="1071570"/>
          </a:xfrm>
        </p:grpSpPr>
        <p:sp>
          <p:nvSpPr>
            <p:cNvPr id="3" name="Rectangle 2"/>
            <p:cNvSpPr/>
            <p:nvPr/>
          </p:nvSpPr>
          <p:spPr>
            <a:xfrm>
              <a:off x="285720" y="1142984"/>
              <a:ext cx="8501122" cy="1071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cxnSp>
          <p:nvCxnSpPr>
            <p:cNvPr id="5" name="Connecteur droit 4"/>
            <p:cNvCxnSpPr/>
            <p:nvPr/>
          </p:nvCxnSpPr>
          <p:spPr>
            <a:xfrm rot="5400000">
              <a:off x="1500166" y="1643050"/>
              <a:ext cx="10001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rot="10800000">
              <a:off x="571472" y="1857364"/>
              <a:ext cx="1143008" cy="1588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30" name="ZoneTexte 7"/>
            <p:cNvSpPr txBox="1">
              <a:spLocks noChangeArrowheads="1"/>
            </p:cNvSpPr>
            <p:nvPr/>
          </p:nvSpPr>
          <p:spPr bwMode="auto">
            <a:xfrm>
              <a:off x="500034" y="1357298"/>
              <a:ext cx="15716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Dépendance</a:t>
              </a:r>
            </a:p>
          </p:txBody>
        </p:sp>
        <p:cxnSp>
          <p:nvCxnSpPr>
            <p:cNvPr id="9" name="Connecteur droit 8"/>
            <p:cNvCxnSpPr/>
            <p:nvPr/>
          </p:nvCxnSpPr>
          <p:spPr>
            <a:xfrm rot="5400000">
              <a:off x="3000364" y="1643050"/>
              <a:ext cx="10001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32" name="ZoneTexte 9"/>
            <p:cNvSpPr txBox="1">
              <a:spLocks noChangeArrowheads="1"/>
            </p:cNvSpPr>
            <p:nvPr/>
          </p:nvSpPr>
          <p:spPr bwMode="auto">
            <a:xfrm>
              <a:off x="2000232" y="1357298"/>
              <a:ext cx="1428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Association</a:t>
              </a:r>
            </a:p>
          </p:txBody>
        </p:sp>
        <p:cxnSp>
          <p:nvCxnSpPr>
            <p:cNvPr id="12" name="Connecteur droit 11"/>
            <p:cNvCxnSpPr/>
            <p:nvPr/>
          </p:nvCxnSpPr>
          <p:spPr>
            <a:xfrm rot="10800000">
              <a:off x="2071670" y="1857364"/>
              <a:ext cx="114300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34" name="ZoneTexte 12"/>
            <p:cNvSpPr txBox="1">
              <a:spLocks noChangeArrowheads="1"/>
            </p:cNvSpPr>
            <p:nvPr/>
          </p:nvSpPr>
          <p:spPr bwMode="auto">
            <a:xfrm>
              <a:off x="4000496" y="1357298"/>
              <a:ext cx="1357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Agrégation</a:t>
              </a:r>
            </a:p>
          </p:txBody>
        </p:sp>
        <p:sp>
          <p:nvSpPr>
            <p:cNvPr id="14" name="Organigramme : Décision 13"/>
            <p:cNvSpPr/>
            <p:nvPr/>
          </p:nvSpPr>
          <p:spPr>
            <a:xfrm>
              <a:off x="3571868" y="1643050"/>
              <a:ext cx="500066" cy="285752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cxnSp>
          <p:nvCxnSpPr>
            <p:cNvPr id="15" name="Connecteur droit 14"/>
            <p:cNvCxnSpPr/>
            <p:nvPr/>
          </p:nvCxnSpPr>
          <p:spPr>
            <a:xfrm rot="10800000">
              <a:off x="4071934" y="1785926"/>
              <a:ext cx="114300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rganigramme : Décision 17"/>
            <p:cNvSpPr/>
            <p:nvPr/>
          </p:nvSpPr>
          <p:spPr>
            <a:xfrm>
              <a:off x="5357818" y="1643050"/>
              <a:ext cx="500065" cy="285752"/>
            </a:xfrm>
            <a:prstGeom prst="flowChartDecisi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cxnSp>
          <p:nvCxnSpPr>
            <p:cNvPr id="19" name="Connecteur droit 18"/>
            <p:cNvCxnSpPr/>
            <p:nvPr/>
          </p:nvCxnSpPr>
          <p:spPr>
            <a:xfrm rot="10800000">
              <a:off x="5857884" y="1785926"/>
              <a:ext cx="114300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4786313" y="1643050"/>
              <a:ext cx="10001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40" name="ZoneTexte 20"/>
            <p:cNvSpPr txBox="1">
              <a:spLocks noChangeArrowheads="1"/>
            </p:cNvSpPr>
            <p:nvPr/>
          </p:nvSpPr>
          <p:spPr bwMode="auto">
            <a:xfrm>
              <a:off x="5715008" y="1285860"/>
              <a:ext cx="15001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Composition</a:t>
              </a:r>
            </a:p>
          </p:txBody>
        </p:sp>
        <p:sp>
          <p:nvSpPr>
            <p:cNvPr id="5141" name="ZoneTexte 21"/>
            <p:cNvSpPr txBox="1">
              <a:spLocks noChangeArrowheads="1"/>
            </p:cNvSpPr>
            <p:nvPr/>
          </p:nvSpPr>
          <p:spPr bwMode="auto">
            <a:xfrm>
              <a:off x="7572396" y="1285860"/>
              <a:ext cx="11430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Héritage</a:t>
              </a:r>
            </a:p>
          </p:txBody>
        </p:sp>
        <p:cxnSp>
          <p:nvCxnSpPr>
            <p:cNvPr id="23" name="Connecteur droit 22"/>
            <p:cNvCxnSpPr/>
            <p:nvPr/>
          </p:nvCxnSpPr>
          <p:spPr>
            <a:xfrm rot="5400000">
              <a:off x="6786577" y="1643050"/>
              <a:ext cx="10001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rot="10800000">
              <a:off x="7572396" y="1785926"/>
              <a:ext cx="114300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riangle isocèle 25"/>
            <p:cNvSpPr/>
            <p:nvPr/>
          </p:nvSpPr>
          <p:spPr>
            <a:xfrm rot="16200000">
              <a:off x="7214412" y="1715282"/>
              <a:ext cx="500066" cy="212726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357188" y="2428875"/>
            <a:ext cx="8286750" cy="3478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Dépendance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dirty="0"/>
              <a:t>: 	Un objet d'une classe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travaille brièvement avec</a:t>
            </a:r>
            <a:r>
              <a:rPr lang="fr-FR" dirty="0"/>
              <a:t> des objets 		d'une autre classe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Association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: 	Un objet d'une classe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travaille avec </a:t>
            </a:r>
            <a:r>
              <a:rPr lang="fr-FR" dirty="0"/>
              <a:t>des objets d'une autre 		classe pendant une durée prolongée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</a:t>
            </a:r>
            <a:r>
              <a:rPr lang="fr-FR" dirty="0"/>
              <a:t> : 	Une classe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détient et partage une référence</a:t>
            </a:r>
            <a:r>
              <a:rPr lang="fr-FR" dirty="0"/>
              <a:t> à des objets 		d'une autre classe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Composition</a:t>
            </a:r>
            <a:r>
              <a:rPr lang="fr-FR" dirty="0"/>
              <a:t> : 	Une classe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contient</a:t>
            </a:r>
            <a:r>
              <a:rPr lang="fr-FR" dirty="0"/>
              <a:t> des objets d'une autre classe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Héritage </a:t>
            </a:r>
            <a:r>
              <a:rPr lang="fr-FR" dirty="0"/>
              <a:t>: 	Une classe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 un</a:t>
            </a:r>
            <a:r>
              <a:rPr lang="fr-FR" dirty="0"/>
              <a:t> type d'une autre classe </a:t>
            </a:r>
          </a:p>
        </p:txBody>
      </p:sp>
      <p:sp>
        <p:nvSpPr>
          <p:cNvPr id="29" name="Flèche gauche 28"/>
          <p:cNvSpPr/>
          <p:nvPr/>
        </p:nvSpPr>
        <p:spPr>
          <a:xfrm>
            <a:off x="214313" y="214313"/>
            <a:ext cx="3571875" cy="785812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Relation de classe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moins forte</a:t>
            </a:r>
          </a:p>
        </p:txBody>
      </p:sp>
      <p:sp>
        <p:nvSpPr>
          <p:cNvPr id="30" name="Flèche droite 29"/>
          <p:cNvSpPr/>
          <p:nvPr/>
        </p:nvSpPr>
        <p:spPr>
          <a:xfrm>
            <a:off x="5000625" y="285750"/>
            <a:ext cx="3571875" cy="78581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Relation de classe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plus forte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4"/>
          <p:cNvSpPr>
            <a:spLocks noChangeArrowheads="1"/>
          </p:cNvSpPr>
          <p:nvPr/>
        </p:nvSpPr>
        <p:spPr bwMode="auto">
          <a:xfrm>
            <a:off x="684213" y="260350"/>
            <a:ext cx="7056437" cy="9366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>
                <a:solidFill>
                  <a:schemeClr val="tx2"/>
                </a:solidFill>
              </a:rPr>
              <a:t>Constructeurs</a:t>
            </a:r>
          </a:p>
          <a:p>
            <a:pPr algn="ctr"/>
            <a:r>
              <a:rPr lang="fr-FR" sz="3200">
                <a:solidFill>
                  <a:schemeClr val="tx2"/>
                </a:solidFill>
              </a:rPr>
              <a:t>Réutilisation des constructeurs</a:t>
            </a:r>
            <a:endParaRPr lang="fr-FR" sz="3200" b="1">
              <a:solidFill>
                <a:schemeClr val="tx2"/>
              </a:solidFill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50825" y="1916113"/>
            <a:ext cx="86423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fr-FR" dirty="0"/>
              <a:t> Nous avons vu que lors de la redéfinition d’une méthode, il est  </a:t>
            </a:r>
            <a:r>
              <a:rPr lang="fr-FR" i="1" dirty="0"/>
              <a:t>possible de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i="1" dirty="0"/>
              <a:t>   réutiliser le code de la méthode héritée à l’aide du mot </a:t>
            </a:r>
            <a:r>
              <a:rPr lang="fr-FR" b="1" dirty="0"/>
              <a:t>super.</a:t>
            </a:r>
          </a:p>
          <a:p>
            <a:pPr>
              <a:defRPr/>
            </a:pPr>
            <a:endParaRPr lang="fr-FR" b="1" dirty="0"/>
          </a:p>
          <a:p>
            <a:pPr>
              <a:buFont typeface="Wingdings" pitchFamily="2" charset="2"/>
              <a:buChar char="q"/>
              <a:defRPr/>
            </a:pPr>
            <a:r>
              <a:rPr lang="fr-FR" dirty="0"/>
              <a:t> De la même manière il est important de pouvoir réutiliser le code des 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dirty="0"/>
              <a:t>    constructeurs de la classe mère dans la définition des constructeurs d'une classe fille.</a:t>
            </a:r>
          </a:p>
          <a:p>
            <a:pPr>
              <a:buFont typeface="Wingdings" pitchFamily="2" charset="2"/>
              <a:buNone/>
              <a:defRPr/>
            </a:pPr>
            <a:endParaRPr lang="fr-FR" dirty="0"/>
          </a:p>
          <a:p>
            <a:pPr>
              <a:buFont typeface="Wingdings" pitchFamily="2" charset="2"/>
              <a:buChar char="q"/>
              <a:defRPr/>
            </a:pPr>
            <a:r>
              <a:rPr lang="fr-FR" dirty="0"/>
              <a:t> L’i</a:t>
            </a:r>
            <a:r>
              <a:rPr lang="fr-FR" i="1" dirty="0"/>
              <a:t>nvocation d'un constructeur de la super classe  se fait par l’instruction : </a:t>
            </a:r>
            <a:endParaRPr lang="fr-FR" dirty="0"/>
          </a:p>
          <a:p>
            <a:pPr algn="ctr">
              <a:defRPr/>
            </a:pPr>
            <a:r>
              <a:rPr lang="fr-FR" b="1" dirty="0"/>
              <a:t>super(</a:t>
            </a:r>
            <a:r>
              <a:rPr lang="fr-FR" b="1" i="1" dirty="0"/>
              <a:t>paramètres du constructeur</a:t>
            </a:r>
            <a:r>
              <a:rPr lang="fr-FR" b="1" dirty="0"/>
              <a:t>)</a:t>
            </a:r>
          </a:p>
          <a:p>
            <a:pPr algn="ctr">
              <a:defRPr/>
            </a:pPr>
            <a:endParaRPr lang="fr-FR" dirty="0"/>
          </a:p>
          <a:p>
            <a:pPr>
              <a:buFont typeface="Wingdings" pitchFamily="2" charset="2"/>
              <a:buChar char="q"/>
              <a:defRPr/>
            </a:pPr>
            <a:r>
              <a:rPr 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Attention: </a:t>
            </a:r>
            <a:r>
              <a:rPr lang="fr-FR" dirty="0"/>
              <a:t> cette instruction doit être la première dans le constructeur d’une </a:t>
            </a:r>
          </a:p>
          <a:p>
            <a:pPr>
              <a:buFont typeface="Wingdings" pitchFamily="2" charset="2"/>
              <a:buNone/>
              <a:defRPr/>
            </a:pPr>
            <a:r>
              <a:rPr lang="fr-FR" dirty="0"/>
              <a:t>                        classe fille.</a:t>
            </a:r>
          </a:p>
          <a:p>
            <a:pPr>
              <a:defRPr/>
            </a:pPr>
            <a:endParaRPr lang="fr-FR" dirty="0"/>
          </a:p>
          <a:p>
            <a:pPr>
              <a:buFont typeface="Wingdings" pitchFamily="2" charset="2"/>
              <a:buChar char="q"/>
              <a:defRPr/>
            </a:pPr>
            <a:r>
              <a:rPr lang="fr-FR" dirty="0"/>
              <a:t> L’utilisation de super(…) est analogue à celle de </a:t>
            </a:r>
            <a:r>
              <a:rPr lang="fr-FR" dirty="0" err="1"/>
              <a:t>this</a:t>
            </a:r>
            <a:r>
              <a:rPr lang="fr-FR" dirty="0"/>
              <a:t>.</a:t>
            </a:r>
          </a:p>
          <a:p>
            <a:pPr>
              <a:defRPr/>
            </a:pPr>
            <a:endParaRPr lang="fr-FR" b="1" dirty="0"/>
          </a:p>
          <a:p>
            <a:pPr>
              <a:defRPr/>
            </a:pPr>
            <a:endParaRPr lang="fr-FR" i="1" dirty="0"/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E211C9-00DE-4ADB-8EF6-6634F207BA25}" type="slidenum">
              <a:rPr lang="fr-FR" smtClean="0"/>
              <a:pPr/>
              <a:t>40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5"/>
          <p:cNvSpPr>
            <a:spLocks noChangeArrowheads="1"/>
          </p:cNvSpPr>
          <p:nvPr/>
        </p:nvSpPr>
        <p:spPr bwMode="auto">
          <a:xfrm>
            <a:off x="1042988" y="260350"/>
            <a:ext cx="7056437" cy="9366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 b="1">
                <a:solidFill>
                  <a:schemeClr val="tx2"/>
                </a:solidFill>
              </a:rPr>
              <a:t>Réutilisation des constructeurs</a:t>
            </a:r>
          </a:p>
          <a:p>
            <a:pPr algn="ctr"/>
            <a:r>
              <a:rPr lang="fr-FR" sz="3200" b="1">
                <a:solidFill>
                  <a:schemeClr val="tx2"/>
                </a:solidFill>
              </a:rPr>
              <a:t>Exemple 1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395288" y="1700213"/>
            <a:ext cx="3671887" cy="20399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public class Point {</a:t>
            </a:r>
          </a:p>
          <a:p>
            <a:r>
              <a:rPr lang="fr-FR" dirty="0"/>
              <a:t>   </a:t>
            </a:r>
            <a:r>
              <a:rPr lang="fr-FR" dirty="0" err="1" smtClean="0"/>
              <a:t>private</a:t>
            </a:r>
            <a:r>
              <a:rPr lang="fr-FR" dirty="0" smtClean="0"/>
              <a:t> double </a:t>
            </a:r>
            <a:r>
              <a:rPr lang="fr-FR" dirty="0" err="1"/>
              <a:t>x,y</a:t>
            </a:r>
            <a:r>
              <a:rPr lang="fr-FR" dirty="0"/>
              <a:t>;</a:t>
            </a:r>
          </a:p>
          <a:p>
            <a:r>
              <a:rPr lang="fr-FR" dirty="0"/>
              <a:t>   public Point(double x, double y){</a:t>
            </a:r>
          </a:p>
          <a:p>
            <a:r>
              <a:rPr lang="fr-FR" dirty="0"/>
              <a:t>      </a:t>
            </a:r>
            <a:r>
              <a:rPr lang="fr-FR" dirty="0" err="1"/>
              <a:t>this.x</a:t>
            </a:r>
            <a:r>
              <a:rPr lang="fr-FR" dirty="0"/>
              <a:t> = x; </a:t>
            </a:r>
            <a:r>
              <a:rPr lang="fr-FR" dirty="0" err="1"/>
              <a:t>this.y</a:t>
            </a:r>
            <a:r>
              <a:rPr lang="fr-FR" dirty="0"/>
              <a:t> = y;</a:t>
            </a:r>
          </a:p>
          <a:p>
            <a:r>
              <a:rPr lang="fr-FR" dirty="0"/>
              <a:t>   }</a:t>
            </a:r>
          </a:p>
          <a:p>
            <a:r>
              <a:rPr lang="fr-FR" dirty="0"/>
              <a:t>   ...</a:t>
            </a:r>
          </a:p>
          <a:p>
            <a:r>
              <a:rPr lang="fr-FR" dirty="0"/>
              <a:t>}</a:t>
            </a:r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898525" y="3789363"/>
            <a:ext cx="6192838" cy="2314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PointCouleur extends Point {</a:t>
            </a:r>
          </a:p>
          <a:p>
            <a:r>
              <a:rPr lang="fr-FR"/>
              <a:t>   Color c;</a:t>
            </a:r>
          </a:p>
          <a:p>
            <a:r>
              <a:rPr lang="fr-FR"/>
              <a:t>   public PointCouleur(double x, double y, Color c){</a:t>
            </a:r>
          </a:p>
          <a:p>
            <a:r>
              <a:rPr lang="fr-FR" b="1"/>
              <a:t>      super(x,y);</a:t>
            </a:r>
          </a:p>
          <a:p>
            <a:r>
              <a:rPr lang="fr-FR"/>
              <a:t>      this.c = c;</a:t>
            </a:r>
          </a:p>
          <a:p>
            <a:r>
              <a:rPr lang="fr-FR"/>
              <a:t>   }</a:t>
            </a:r>
          </a:p>
          <a:p>
            <a:r>
              <a:rPr lang="fr-FR"/>
              <a:t>   ...</a:t>
            </a:r>
          </a:p>
          <a:p>
            <a:r>
              <a:rPr lang="fr-FR"/>
              <a:t>}</a:t>
            </a:r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1187450" y="4652963"/>
            <a:ext cx="1511300" cy="288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3014" name="Group 15"/>
          <p:cNvGrpSpPr>
            <a:grpSpLocks/>
          </p:cNvGrpSpPr>
          <p:nvPr/>
        </p:nvGrpSpPr>
        <p:grpSpPr bwMode="auto">
          <a:xfrm>
            <a:off x="179388" y="2420938"/>
            <a:ext cx="720725" cy="2376487"/>
            <a:chOff x="-114" y="1570"/>
            <a:chExt cx="862" cy="1452"/>
          </a:xfrm>
        </p:grpSpPr>
        <p:sp>
          <p:nvSpPr>
            <p:cNvPr id="43019" name="Line 8"/>
            <p:cNvSpPr>
              <a:spLocks noChangeShapeType="1"/>
            </p:cNvSpPr>
            <p:nvPr/>
          </p:nvSpPr>
          <p:spPr bwMode="auto">
            <a:xfrm flipH="1">
              <a:off x="-114" y="3022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3020" name="Line 9"/>
            <p:cNvSpPr>
              <a:spLocks noChangeShapeType="1"/>
            </p:cNvSpPr>
            <p:nvPr/>
          </p:nvSpPr>
          <p:spPr bwMode="auto">
            <a:xfrm flipV="1">
              <a:off x="-114" y="1570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3021" name="Line 10"/>
            <p:cNvSpPr>
              <a:spLocks noChangeShapeType="1"/>
            </p:cNvSpPr>
            <p:nvPr/>
          </p:nvSpPr>
          <p:spPr bwMode="auto">
            <a:xfrm>
              <a:off x="-114" y="157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3015" name="Rectangle 11"/>
          <p:cNvSpPr>
            <a:spLocks noChangeArrowheads="1"/>
          </p:cNvSpPr>
          <p:nvPr/>
        </p:nvSpPr>
        <p:spPr bwMode="auto">
          <a:xfrm>
            <a:off x="611188" y="2276475"/>
            <a:ext cx="33845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3016" name="Rectangle 12"/>
          <p:cNvSpPr>
            <a:spLocks noChangeArrowheads="1"/>
          </p:cNvSpPr>
          <p:nvPr/>
        </p:nvSpPr>
        <p:spPr bwMode="auto">
          <a:xfrm>
            <a:off x="1114425" y="4437063"/>
            <a:ext cx="5184775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3017" name="AutoShape 13"/>
          <p:cNvSpPr>
            <a:spLocks noChangeArrowheads="1"/>
          </p:cNvSpPr>
          <p:nvPr/>
        </p:nvSpPr>
        <p:spPr bwMode="auto">
          <a:xfrm>
            <a:off x="4356100" y="2060575"/>
            <a:ext cx="4464050" cy="1368425"/>
          </a:xfrm>
          <a:prstGeom prst="wedgeRectCallout">
            <a:avLst>
              <a:gd name="adj1" fmla="val -88551"/>
              <a:gd name="adj2" fmla="val 15081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fr-FR"/>
              <a:t>Appel du constructeur de la super-classe.</a:t>
            </a:r>
          </a:p>
          <a:p>
            <a:r>
              <a:rPr lang="fr-FR"/>
              <a:t>Si cet appel est présent, il doit </a:t>
            </a:r>
            <a:r>
              <a:rPr lang="fr-FR" b="1"/>
              <a:t>toujours </a:t>
            </a:r>
            <a:r>
              <a:rPr lang="fr-FR"/>
              <a:t>être la première instruction du corps du constructeur</a:t>
            </a:r>
            <a:r>
              <a:rPr lang="fr-FR" b="1"/>
              <a:t>.</a:t>
            </a:r>
            <a:endParaRPr lang="fr-FR"/>
          </a:p>
          <a:p>
            <a:pPr algn="ctr"/>
            <a:endParaRPr lang="fr-FR"/>
          </a:p>
        </p:txBody>
      </p:sp>
      <p:sp>
        <p:nvSpPr>
          <p:cNvPr id="43018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DFC46F-B3B8-478E-85BC-A164338481A8}" type="slidenum">
              <a:rPr lang="fr-FR" smtClean="0"/>
              <a:pPr/>
              <a:t>41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4"/>
          <p:cNvSpPr>
            <a:spLocks noChangeArrowheads="1"/>
          </p:cNvSpPr>
          <p:nvPr/>
        </p:nvSpPr>
        <p:spPr bwMode="auto">
          <a:xfrm>
            <a:off x="684213" y="260350"/>
            <a:ext cx="7056437" cy="9366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>
                <a:solidFill>
                  <a:schemeClr val="tx2"/>
                </a:solidFill>
              </a:rPr>
              <a:t>Réutilisation des constructeurs</a:t>
            </a:r>
          </a:p>
          <a:p>
            <a:pPr algn="ctr"/>
            <a:r>
              <a:rPr lang="fr-FR" sz="3200">
                <a:solidFill>
                  <a:schemeClr val="tx2"/>
                </a:solidFill>
              </a:rPr>
              <a:t>Exemple 2</a:t>
            </a:r>
            <a:endParaRPr lang="fr-FR" sz="3200" b="1">
              <a:solidFill>
                <a:schemeClr val="tx2"/>
              </a:solidFill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250825" y="1485900"/>
            <a:ext cx="3889375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fr-FR"/>
              <a:t>public class Rectangle {</a:t>
            </a:r>
          </a:p>
          <a:p>
            <a:r>
              <a:rPr kumimoji="1" lang="fr-FR"/>
              <a:t>  private int x, y, largeur, hauteur;</a:t>
            </a:r>
          </a:p>
          <a:p>
            <a:endParaRPr kumimoji="1" lang="fr-FR"/>
          </a:p>
          <a:p>
            <a:r>
              <a:rPr kumimoji="1" lang="fr-FR"/>
              <a:t>  public Rectangle(int x, int y, </a:t>
            </a:r>
          </a:p>
          <a:p>
            <a:r>
              <a:rPr kumimoji="1" lang="fr-FR"/>
              <a:t>                   int largeur, int hauteur) {</a:t>
            </a:r>
          </a:p>
          <a:p>
            <a:r>
              <a:rPr kumimoji="1" lang="fr-FR"/>
              <a:t>    this.x = x;</a:t>
            </a:r>
          </a:p>
          <a:p>
            <a:r>
              <a:rPr kumimoji="1" lang="fr-FR"/>
              <a:t>    this.y = y;</a:t>
            </a:r>
          </a:p>
          <a:p>
            <a:r>
              <a:rPr kumimoji="1" lang="fr-FR"/>
              <a:t>    this.largeur = largeur;</a:t>
            </a:r>
          </a:p>
          <a:p>
            <a:r>
              <a:rPr kumimoji="1" lang="fr-FR"/>
              <a:t>    this.longueur = longueur;</a:t>
            </a:r>
          </a:p>
          <a:p>
            <a:r>
              <a:rPr kumimoji="1" lang="fr-FR"/>
              <a:t>  }</a:t>
            </a:r>
          </a:p>
          <a:p>
            <a:r>
              <a:rPr kumimoji="1" lang="fr-FR"/>
              <a:t>  . . .</a:t>
            </a:r>
          </a:p>
          <a:p>
            <a:r>
              <a:rPr kumimoji="1" lang="fr-FR"/>
              <a:t>}</a:t>
            </a:r>
          </a:p>
        </p:txBody>
      </p:sp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4284663" y="1557338"/>
            <a:ext cx="4572000" cy="422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fr-FR"/>
              <a:t>public class RectangleColore extends Rectangle {</a:t>
            </a:r>
          </a:p>
          <a:p>
            <a:r>
              <a:rPr kumimoji="1" lang="fr-FR"/>
              <a:t>  private Color couleur;</a:t>
            </a:r>
          </a:p>
          <a:p>
            <a:r>
              <a:rPr kumimoji="1" lang="fr-FR"/>
              <a:t>  public RectangleColore(int x, int y, </a:t>
            </a:r>
          </a:p>
          <a:p>
            <a:r>
              <a:rPr kumimoji="1" lang="fr-FR"/>
              <a:t>                         int largeur, int hauteur</a:t>
            </a:r>
          </a:p>
          <a:p>
            <a:r>
              <a:rPr kumimoji="1" lang="fr-FR"/>
              <a:t>                         Color couleur) {</a:t>
            </a:r>
          </a:p>
          <a:p>
            <a:r>
              <a:rPr kumimoji="1" lang="fr-FR"/>
              <a:t>    </a:t>
            </a:r>
            <a:r>
              <a:rPr kumimoji="1" lang="fr-FR">
                <a:solidFill>
                  <a:schemeClr val="accent2"/>
                </a:solidFill>
              </a:rPr>
              <a:t>super</a:t>
            </a:r>
            <a:r>
              <a:rPr kumimoji="1" lang="fr-FR"/>
              <a:t>(x, y, largeur, hauteur);</a:t>
            </a:r>
          </a:p>
          <a:p>
            <a:r>
              <a:rPr kumimoji="1" lang="fr-FR"/>
              <a:t>    this.couleur = couleur;</a:t>
            </a:r>
          </a:p>
          <a:p>
            <a:r>
              <a:rPr kumimoji="1" lang="fr-FR"/>
              <a:t>  }</a:t>
            </a:r>
          </a:p>
          <a:p>
            <a:r>
              <a:rPr kumimoji="1" lang="fr-FR"/>
              <a:t> public RectangleColore(int x, int y, </a:t>
            </a:r>
          </a:p>
          <a:p>
            <a:r>
              <a:rPr kumimoji="1" lang="fr-FR"/>
              <a:t>                         int largeur, int hauteur) {</a:t>
            </a:r>
          </a:p>
          <a:p>
            <a:r>
              <a:rPr kumimoji="1" lang="fr-FR"/>
              <a:t>    </a:t>
            </a:r>
            <a:r>
              <a:rPr kumimoji="1" lang="fr-FR">
                <a:solidFill>
                  <a:schemeClr val="accent2"/>
                </a:solidFill>
              </a:rPr>
              <a:t>this</a:t>
            </a:r>
            <a:r>
              <a:rPr kumimoji="1" lang="fr-FR"/>
              <a:t>(x, y, largeur, hauteur, Color.black);</a:t>
            </a:r>
          </a:p>
          <a:p>
            <a:r>
              <a:rPr kumimoji="1" lang="fr-FR"/>
              <a:t>  }</a:t>
            </a:r>
          </a:p>
          <a:p>
            <a:r>
              <a:rPr kumimoji="1" lang="fr-FR"/>
              <a:t>  . . .  </a:t>
            </a:r>
          </a:p>
          <a:p>
            <a:r>
              <a:rPr kumimoji="1" lang="fr-FR"/>
              <a:t>}</a:t>
            </a:r>
          </a:p>
        </p:txBody>
      </p:sp>
      <p:sp>
        <p:nvSpPr>
          <p:cNvPr id="44037" name="AutoShape 7"/>
          <p:cNvSpPr>
            <a:spLocks/>
          </p:cNvSpPr>
          <p:nvPr/>
        </p:nvSpPr>
        <p:spPr bwMode="auto">
          <a:xfrm>
            <a:off x="222250" y="5157788"/>
            <a:ext cx="3887788" cy="647700"/>
          </a:xfrm>
          <a:prstGeom prst="borderCallout1">
            <a:avLst>
              <a:gd name="adj1" fmla="val 17648"/>
              <a:gd name="adj2" fmla="val 101958"/>
              <a:gd name="adj3" fmla="val -273773"/>
              <a:gd name="adj4" fmla="val 11375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fr-FR"/>
              <a:t>Appel du constructeur de la super classe : doit être la 1ere instruction</a:t>
            </a:r>
          </a:p>
        </p:txBody>
      </p:sp>
      <p:sp>
        <p:nvSpPr>
          <p:cNvPr id="44038" name="AutoShape 10"/>
          <p:cNvSpPr>
            <a:spLocks/>
          </p:cNvSpPr>
          <p:nvPr/>
        </p:nvSpPr>
        <p:spPr bwMode="auto">
          <a:xfrm>
            <a:off x="539750" y="6165850"/>
            <a:ext cx="8280400" cy="387350"/>
          </a:xfrm>
          <a:prstGeom prst="borderCallout3">
            <a:avLst>
              <a:gd name="adj1" fmla="val 29509"/>
              <a:gd name="adj2" fmla="val 100921"/>
              <a:gd name="adj3" fmla="val 29509"/>
              <a:gd name="adj4" fmla="val 101171"/>
              <a:gd name="adj5" fmla="val -152051"/>
              <a:gd name="adj6" fmla="val 101171"/>
              <a:gd name="adj7" fmla="val -334019"/>
              <a:gd name="adj8" fmla="val 5208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fr-FR"/>
              <a:t>Appel d’un autre  constructeur de la même classe : doit être la 1ere instruction</a:t>
            </a:r>
          </a:p>
        </p:txBody>
      </p:sp>
      <p:sp>
        <p:nvSpPr>
          <p:cNvPr id="4403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918653-ABD8-4A5B-A3E9-ADBEF5DF323A}" type="slidenum">
              <a:rPr lang="fr-FR" smtClean="0"/>
              <a:pPr/>
              <a:t>42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4"/>
          <p:cNvSpPr>
            <a:spLocks noChangeArrowheads="1"/>
          </p:cNvSpPr>
          <p:nvPr/>
        </p:nvSpPr>
        <p:spPr bwMode="auto">
          <a:xfrm>
            <a:off x="1042988" y="260350"/>
            <a:ext cx="7056437" cy="9366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800" b="1">
                <a:solidFill>
                  <a:schemeClr val="tx2"/>
                </a:solidFill>
              </a:rPr>
              <a:t>Appel implicite du constructeur</a:t>
            </a:r>
            <a:br>
              <a:rPr lang="fr-FR" sz="2800" b="1">
                <a:solidFill>
                  <a:schemeClr val="tx2"/>
                </a:solidFill>
              </a:rPr>
            </a:br>
            <a:r>
              <a:rPr lang="fr-FR" sz="2800" b="1">
                <a:solidFill>
                  <a:schemeClr val="tx2"/>
                </a:solidFill>
              </a:rPr>
              <a:t>de la classe mère</a:t>
            </a:r>
          </a:p>
        </p:txBody>
      </p:sp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179388" y="1773238"/>
            <a:ext cx="8713787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/>
              <a:t> L’appel à un constructeur de la super classe doit </a:t>
            </a:r>
            <a:r>
              <a:rPr lang="fr-FR" b="1"/>
              <a:t>toujours </a:t>
            </a:r>
            <a:r>
              <a:rPr lang="fr-FR"/>
              <a:t>être la première</a:t>
            </a:r>
          </a:p>
          <a:p>
            <a:r>
              <a:rPr lang="fr-FR"/>
              <a:t>instruction dans le corps du constructeur</a:t>
            </a:r>
          </a:p>
          <a:p>
            <a:endParaRPr lang="fr-FR"/>
          </a:p>
          <a:p>
            <a:pPr>
              <a:buFont typeface="Wingdings" pitchFamily="2" charset="2"/>
              <a:buChar char="q"/>
            </a:pPr>
            <a:r>
              <a:rPr lang="fr-FR"/>
              <a:t> </a:t>
            </a:r>
            <a:r>
              <a:rPr lang="fr-FR" i="1"/>
              <a:t>Si la première instruction d'un constructeur n'est pas un appel explicite à l’un des</a:t>
            </a:r>
          </a:p>
          <a:p>
            <a:pPr>
              <a:buFont typeface="Wingdings" pitchFamily="2" charset="2"/>
              <a:buNone/>
            </a:pPr>
            <a:r>
              <a:rPr lang="fr-FR" i="1"/>
              <a:t>     constructeur de la super classe, alors JAVA insère implicitement l'appel </a:t>
            </a:r>
            <a:r>
              <a:rPr lang="fr-FR" b="1"/>
              <a:t>super()</a:t>
            </a:r>
          </a:p>
          <a:p>
            <a:pPr>
              <a:buFont typeface="Wingdings" pitchFamily="2" charset="2"/>
              <a:buChar char="q"/>
            </a:pPr>
            <a:endParaRPr lang="fr-FR" b="1"/>
          </a:p>
          <a:p>
            <a:pPr>
              <a:buFont typeface="Wingdings" pitchFamily="2" charset="2"/>
              <a:buChar char="q"/>
            </a:pPr>
            <a:r>
              <a:rPr lang="fr-FR"/>
              <a:t> </a:t>
            </a:r>
            <a:r>
              <a:rPr lang="fr-FR" i="1"/>
              <a:t>Chaque fois qu'un objet est créé les constructeurs sont invoqués en remontant en</a:t>
            </a:r>
          </a:p>
          <a:p>
            <a:pPr>
              <a:buFont typeface="Wingdings" pitchFamily="2" charset="2"/>
              <a:buNone/>
            </a:pPr>
            <a:r>
              <a:rPr lang="fr-FR" i="1"/>
              <a:t>    séquence de classe en classe dans la hiérarchie jusqu'à la classe </a:t>
            </a:r>
            <a:r>
              <a:rPr lang="fr-FR" b="1" i="1"/>
              <a:t>Object</a:t>
            </a:r>
          </a:p>
          <a:p>
            <a:pPr>
              <a:buFont typeface="Wingdings" pitchFamily="2" charset="2"/>
              <a:buChar char="q"/>
            </a:pPr>
            <a:endParaRPr lang="fr-FR" b="1" i="1"/>
          </a:p>
          <a:p>
            <a:pPr>
              <a:buFont typeface="Wingdings" pitchFamily="2" charset="2"/>
              <a:buChar char="q"/>
            </a:pPr>
            <a:r>
              <a:rPr lang="fr-FR"/>
              <a:t> </a:t>
            </a:r>
            <a:r>
              <a:rPr lang="fr-FR" i="1"/>
              <a:t>C’est le corps du constructeur de la classe Object qui est toujours exécuté en </a:t>
            </a:r>
          </a:p>
          <a:p>
            <a:pPr>
              <a:buFont typeface="Wingdings" pitchFamily="2" charset="2"/>
              <a:buNone/>
            </a:pPr>
            <a:r>
              <a:rPr lang="fr-FR" i="1"/>
              <a:t>   premier, suivi du corps des constructeurs des différentes classes en redescendant </a:t>
            </a:r>
          </a:p>
          <a:p>
            <a:pPr>
              <a:buFont typeface="Wingdings" pitchFamily="2" charset="2"/>
              <a:buNone/>
            </a:pPr>
            <a:r>
              <a:rPr lang="fr-FR" i="1"/>
              <a:t>  dans la hiérarchie.</a:t>
            </a:r>
          </a:p>
          <a:p>
            <a:pPr>
              <a:buFont typeface="Wingdings" pitchFamily="2" charset="2"/>
              <a:buNone/>
            </a:pPr>
            <a:r>
              <a:rPr lang="fr-FR"/>
              <a:t> </a:t>
            </a:r>
          </a:p>
        </p:txBody>
      </p:sp>
      <p:sp>
        <p:nvSpPr>
          <p:cNvPr id="4506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1FB5EE-85B6-4FEA-ABDA-786E971E1C94}" type="slidenum">
              <a:rPr lang="fr-FR" smtClean="0"/>
              <a:pPr/>
              <a:t>43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95288" y="1844675"/>
            <a:ext cx="8280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fr-FR" dirty="0"/>
              <a:t>Il est garanti qu'un constructeur d'une classe est toujours appelé lorsqu'une instance de l'une de ses sous classes est </a:t>
            </a:r>
            <a:r>
              <a:rPr lang="fr-FR" dirty="0" smtClean="0"/>
              <a:t>créée.</a:t>
            </a:r>
            <a:endParaRPr lang="fr-FR" dirty="0"/>
          </a:p>
          <a:p>
            <a:pPr>
              <a:defRPr/>
            </a:pPr>
            <a:r>
              <a:rPr lang="fr-FR" dirty="0"/>
              <a:t> </a:t>
            </a:r>
          </a:p>
          <a:p>
            <a:pPr>
              <a:defRPr/>
            </a:pPr>
            <a:r>
              <a:rPr lang="fr-FR" i="1" dirty="0"/>
              <a:t>un objet c instance d’une classe C sous classe de B elle même sous classe de A est un objet de classe C mais est aussi un objet de classe B et de classe A.</a:t>
            </a:r>
          </a:p>
          <a:p>
            <a:pPr>
              <a:defRPr/>
            </a:pPr>
            <a:endParaRPr lang="fr-FR" i="1" dirty="0"/>
          </a:p>
          <a:p>
            <a:pPr>
              <a:defRPr/>
            </a:pPr>
            <a:r>
              <a:rPr lang="fr-FR" i="1" dirty="0"/>
              <a:t>Lorsqu’il est créé c doit l’être avec les caractéristiques d ’un objet de A, de B et </a:t>
            </a:r>
            <a:r>
              <a:rPr lang="fr-FR" i="1"/>
              <a:t>de </a:t>
            </a:r>
            <a:r>
              <a:rPr lang="fr-FR" i="1" smtClean="0"/>
              <a:t>C.</a:t>
            </a:r>
            <a:endParaRPr lang="fr-FR" i="1" dirty="0"/>
          </a:p>
          <a:p>
            <a:pPr>
              <a:defRPr/>
            </a:pPr>
            <a:endParaRPr lang="fr-FR" i="1" dirty="0"/>
          </a:p>
          <a:p>
            <a:pPr>
              <a:defRPr/>
            </a:pPr>
            <a:endParaRPr lang="fr-FR" i="1" dirty="0"/>
          </a:p>
          <a:p>
            <a:pPr>
              <a:defRPr/>
            </a:pPr>
            <a:r>
              <a:rPr lang="fr-FR" sz="2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Remarque : C’est le constructeur de la classe Object 		qui crée l’objet en mémoire </a:t>
            </a:r>
            <a:br>
              <a:rPr lang="fr-FR" sz="2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sz="2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fr-FR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(il est le seul à savoir le faire).</a:t>
            </a:r>
          </a:p>
        </p:txBody>
      </p:sp>
      <p:sp>
        <p:nvSpPr>
          <p:cNvPr id="46083" name="AutoShape 5"/>
          <p:cNvSpPr>
            <a:spLocks noChangeArrowheads="1"/>
          </p:cNvSpPr>
          <p:nvPr/>
        </p:nvSpPr>
        <p:spPr bwMode="auto">
          <a:xfrm>
            <a:off x="1042988" y="260350"/>
            <a:ext cx="7056437" cy="9366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800" b="1">
                <a:solidFill>
                  <a:schemeClr val="tx2"/>
                </a:solidFill>
              </a:rPr>
              <a:t>Appel implicite du constructeur</a:t>
            </a:r>
            <a:br>
              <a:rPr lang="fr-FR" sz="2800" b="1">
                <a:solidFill>
                  <a:schemeClr val="tx2"/>
                </a:solidFill>
              </a:rPr>
            </a:br>
            <a:r>
              <a:rPr lang="fr-FR" sz="2800" b="1">
                <a:solidFill>
                  <a:schemeClr val="tx2"/>
                </a:solidFill>
              </a:rPr>
              <a:t>de la classe mère</a:t>
            </a:r>
          </a:p>
        </p:txBody>
      </p:sp>
      <p:sp>
        <p:nvSpPr>
          <p:cNvPr id="4608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3F66E-A4BC-41E3-AAF3-722F12AA436D}" type="slidenum">
              <a:rPr lang="fr-FR" smtClean="0"/>
              <a:pPr/>
              <a:t>44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4"/>
          <p:cNvSpPr>
            <a:spLocks noChangeArrowheads="1"/>
          </p:cNvSpPr>
          <p:nvPr/>
        </p:nvSpPr>
        <p:spPr bwMode="auto">
          <a:xfrm>
            <a:off x="1042988" y="260350"/>
            <a:ext cx="7056437" cy="576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800" b="1">
                <a:solidFill>
                  <a:schemeClr val="tx2"/>
                </a:solidFill>
              </a:rPr>
              <a:t>Chaînage des constructeurs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1331913" y="1125538"/>
            <a:ext cx="4572000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/>
              <a:t>public class Object {</a:t>
            </a:r>
          </a:p>
          <a:p>
            <a:r>
              <a:rPr lang="fr-FR" sz="1400"/>
              <a:t>   public Object(){</a:t>
            </a:r>
          </a:p>
          <a:p>
            <a:r>
              <a:rPr lang="fr-FR" sz="1400"/>
              <a:t>       ...</a:t>
            </a:r>
          </a:p>
          <a:p>
            <a:r>
              <a:rPr lang="fr-FR" sz="1400"/>
              <a:t>   }</a:t>
            </a:r>
          </a:p>
          <a:p>
            <a:r>
              <a:rPr lang="fr-FR" sz="1400"/>
              <a:t>   ...</a:t>
            </a:r>
          </a:p>
          <a:p>
            <a:r>
              <a:rPr lang="fr-FR" sz="1400"/>
              <a:t>}</a:t>
            </a:r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1331913" y="2636838"/>
            <a:ext cx="457200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/>
              <a:t>public class Point  {</a:t>
            </a:r>
          </a:p>
          <a:p>
            <a:r>
              <a:rPr lang="fr-FR" sz="1400"/>
              <a:t>   double x,y;</a:t>
            </a:r>
          </a:p>
          <a:p>
            <a:r>
              <a:rPr lang="fr-FR" sz="1400"/>
              <a:t>   public Point(double x, double y){</a:t>
            </a:r>
          </a:p>
          <a:p>
            <a:r>
              <a:rPr lang="fr-FR" sz="1400"/>
              <a:t>      // Appel implicite du super()</a:t>
            </a:r>
          </a:p>
          <a:p>
            <a:r>
              <a:rPr lang="fr-FR" sz="1400"/>
              <a:t>      this.x = x; this.y = y;</a:t>
            </a:r>
          </a:p>
          <a:p>
            <a:r>
              <a:rPr lang="fr-FR" sz="1400"/>
              <a:t>   }</a:t>
            </a:r>
          </a:p>
          <a:p>
            <a:r>
              <a:rPr lang="fr-FR" sz="1400"/>
              <a:t>   ...</a:t>
            </a:r>
          </a:p>
          <a:p>
            <a:r>
              <a:rPr lang="fr-FR" sz="1400"/>
              <a:t>}</a:t>
            </a:r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1331913" y="4581525"/>
            <a:ext cx="457200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/>
              <a:t>public class PointCouleur extends Point {</a:t>
            </a:r>
          </a:p>
          <a:p>
            <a:r>
              <a:rPr lang="fr-FR" sz="1400"/>
              <a:t>   Color c;</a:t>
            </a:r>
          </a:p>
          <a:p>
            <a:r>
              <a:rPr lang="fr-FR" sz="1400"/>
              <a:t>   public PointCouleur(double x, double y, Color c) {</a:t>
            </a:r>
          </a:p>
          <a:p>
            <a:r>
              <a:rPr lang="fr-FR" sz="1400" b="1"/>
              <a:t>      super(x,y);</a:t>
            </a:r>
          </a:p>
          <a:p>
            <a:r>
              <a:rPr lang="fr-FR" sz="1400"/>
              <a:t>      this.c = c;</a:t>
            </a:r>
          </a:p>
          <a:p>
            <a:r>
              <a:rPr lang="fr-FR" sz="1400"/>
              <a:t>   }</a:t>
            </a:r>
          </a:p>
          <a:p>
            <a:r>
              <a:rPr lang="fr-FR" sz="1400"/>
              <a:t>   ...</a:t>
            </a:r>
          </a:p>
          <a:p>
            <a:r>
              <a:rPr lang="fr-FR" sz="1400"/>
              <a:t>}</a:t>
            </a:r>
          </a:p>
        </p:txBody>
      </p:sp>
      <p:sp>
        <p:nvSpPr>
          <p:cNvPr id="47110" name="Line 8"/>
          <p:cNvSpPr>
            <a:spLocks noChangeShapeType="1"/>
          </p:cNvSpPr>
          <p:nvPr/>
        </p:nvSpPr>
        <p:spPr bwMode="auto">
          <a:xfrm flipH="1">
            <a:off x="971550" y="34290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11" name="Line 9"/>
          <p:cNvSpPr>
            <a:spLocks noChangeShapeType="1"/>
          </p:cNvSpPr>
          <p:nvPr/>
        </p:nvSpPr>
        <p:spPr bwMode="auto">
          <a:xfrm flipV="1">
            <a:off x="971550" y="1484313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>
            <a:off x="971550" y="148431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 flipH="1">
            <a:off x="539750" y="53736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14" name="Line 12"/>
          <p:cNvSpPr>
            <a:spLocks noChangeShapeType="1"/>
          </p:cNvSpPr>
          <p:nvPr/>
        </p:nvSpPr>
        <p:spPr bwMode="auto">
          <a:xfrm flipV="1">
            <a:off x="539750" y="3213100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115" name="Line 13"/>
          <p:cNvSpPr>
            <a:spLocks noChangeShapeType="1"/>
          </p:cNvSpPr>
          <p:nvPr/>
        </p:nvSpPr>
        <p:spPr bwMode="auto">
          <a:xfrm>
            <a:off x="539750" y="32131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16" name="Text Box 14"/>
          <p:cNvSpPr txBox="1">
            <a:spLocks noChangeArrowheads="1"/>
          </p:cNvSpPr>
          <p:nvPr/>
        </p:nvSpPr>
        <p:spPr bwMode="auto">
          <a:xfrm>
            <a:off x="6000750" y="5429250"/>
            <a:ext cx="2806700" cy="78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PointCouleur unPC =  </a:t>
            </a:r>
          </a:p>
          <a:p>
            <a:pPr>
              <a:spcBef>
                <a:spcPct val="50000"/>
              </a:spcBef>
            </a:pPr>
            <a:r>
              <a:rPr lang="fr-FR" b="1"/>
              <a:t>  new PointCouleur(…..)</a:t>
            </a:r>
          </a:p>
        </p:txBody>
      </p:sp>
      <p:grpSp>
        <p:nvGrpSpPr>
          <p:cNvPr id="47117" name="Group 24"/>
          <p:cNvGrpSpPr>
            <a:grpSpLocks/>
          </p:cNvGrpSpPr>
          <p:nvPr/>
        </p:nvGrpSpPr>
        <p:grpSpPr bwMode="auto">
          <a:xfrm>
            <a:off x="7358063" y="1143000"/>
            <a:ext cx="719137" cy="4176713"/>
            <a:chOff x="4604" y="890"/>
            <a:chExt cx="453" cy="1860"/>
          </a:xfrm>
        </p:grpSpPr>
        <p:sp>
          <p:nvSpPr>
            <p:cNvPr id="47124" name="Oval 15"/>
            <p:cNvSpPr>
              <a:spLocks noChangeArrowheads="1"/>
            </p:cNvSpPr>
            <p:nvPr/>
          </p:nvSpPr>
          <p:spPr bwMode="auto">
            <a:xfrm>
              <a:off x="4604" y="890"/>
              <a:ext cx="408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b="1"/>
                <a:t>3</a:t>
              </a:r>
            </a:p>
          </p:txBody>
        </p:sp>
        <p:sp>
          <p:nvSpPr>
            <p:cNvPr id="47125" name="Oval 16"/>
            <p:cNvSpPr>
              <a:spLocks noChangeArrowheads="1"/>
            </p:cNvSpPr>
            <p:nvPr/>
          </p:nvSpPr>
          <p:spPr bwMode="auto">
            <a:xfrm>
              <a:off x="4649" y="1661"/>
              <a:ext cx="408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b="1"/>
                <a:t>2</a:t>
              </a:r>
            </a:p>
          </p:txBody>
        </p:sp>
        <p:sp>
          <p:nvSpPr>
            <p:cNvPr id="47126" name="Oval 17"/>
            <p:cNvSpPr>
              <a:spLocks noChangeArrowheads="1"/>
            </p:cNvSpPr>
            <p:nvPr/>
          </p:nvSpPr>
          <p:spPr bwMode="auto">
            <a:xfrm>
              <a:off x="4649" y="2478"/>
              <a:ext cx="408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b="1"/>
                <a:t>1</a:t>
              </a:r>
            </a:p>
          </p:txBody>
        </p:sp>
        <p:sp>
          <p:nvSpPr>
            <p:cNvPr id="47127" name="Line 18"/>
            <p:cNvSpPr>
              <a:spLocks noChangeShapeType="1"/>
            </p:cNvSpPr>
            <p:nvPr/>
          </p:nvSpPr>
          <p:spPr bwMode="auto">
            <a:xfrm flipH="1" flipV="1">
              <a:off x="4649" y="1888"/>
              <a:ext cx="31" cy="6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128" name="Line 19"/>
            <p:cNvSpPr>
              <a:spLocks noChangeShapeType="1"/>
            </p:cNvSpPr>
            <p:nvPr/>
          </p:nvSpPr>
          <p:spPr bwMode="auto">
            <a:xfrm flipH="1" flipV="1">
              <a:off x="4604" y="1071"/>
              <a:ext cx="31" cy="7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129" name="Line 20"/>
            <p:cNvSpPr>
              <a:spLocks noChangeShapeType="1"/>
            </p:cNvSpPr>
            <p:nvPr/>
          </p:nvSpPr>
          <p:spPr bwMode="auto">
            <a:xfrm>
              <a:off x="5009" y="1049"/>
              <a:ext cx="0" cy="6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130" name="Line 21"/>
            <p:cNvSpPr>
              <a:spLocks noChangeShapeType="1"/>
            </p:cNvSpPr>
            <p:nvPr/>
          </p:nvSpPr>
          <p:spPr bwMode="auto">
            <a:xfrm>
              <a:off x="5028" y="1852"/>
              <a:ext cx="29" cy="7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7118" name="Text Box 22"/>
          <p:cNvSpPr txBox="1">
            <a:spLocks noChangeArrowheads="1"/>
          </p:cNvSpPr>
          <p:nvPr/>
        </p:nvSpPr>
        <p:spPr bwMode="auto">
          <a:xfrm rot="-5400000">
            <a:off x="5153026" y="2919412"/>
            <a:ext cx="3382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O r d r e      d e s    a p p e l s</a:t>
            </a:r>
          </a:p>
        </p:txBody>
      </p:sp>
      <p:sp>
        <p:nvSpPr>
          <p:cNvPr id="47119" name="Text Box 23"/>
          <p:cNvSpPr txBox="1">
            <a:spLocks noChangeArrowheads="1"/>
          </p:cNvSpPr>
          <p:nvPr/>
        </p:nvSpPr>
        <p:spPr bwMode="auto">
          <a:xfrm rot="5400000">
            <a:off x="6699250" y="3028951"/>
            <a:ext cx="3455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O r d r e      d’ e x é c u t i o n</a:t>
            </a:r>
          </a:p>
        </p:txBody>
      </p:sp>
      <p:sp>
        <p:nvSpPr>
          <p:cNvPr id="47120" name="Line 25"/>
          <p:cNvSpPr>
            <a:spLocks noChangeShapeType="1"/>
          </p:cNvSpPr>
          <p:nvPr/>
        </p:nvSpPr>
        <p:spPr bwMode="auto">
          <a:xfrm>
            <a:off x="5435600" y="5157788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21" name="Line 26"/>
          <p:cNvSpPr>
            <a:spLocks noChangeShapeType="1"/>
          </p:cNvSpPr>
          <p:nvPr/>
        </p:nvSpPr>
        <p:spPr bwMode="auto">
          <a:xfrm>
            <a:off x="4067175" y="3284538"/>
            <a:ext cx="3313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22" name="Line 27"/>
          <p:cNvSpPr>
            <a:spLocks noChangeShapeType="1"/>
          </p:cNvSpPr>
          <p:nvPr/>
        </p:nvSpPr>
        <p:spPr bwMode="auto">
          <a:xfrm>
            <a:off x="2771775" y="1484313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23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B443A7-4617-4C54-B2F4-895DB75E96BC}" type="slidenum">
              <a:rPr lang="fr-FR" smtClean="0"/>
              <a:pPr/>
              <a:t>45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250825" y="1052513"/>
            <a:ext cx="860742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fr-FR" dirty="0"/>
              <a:t> Lorsqu'une classe ne définit pas explicitement de constructeur, elle possède un constructeur par défaut. Ce constructeur a les caractéristiques suivantes: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fr-FR" dirty="0"/>
              <a:t> Il n’a pas de </a:t>
            </a:r>
            <a:r>
              <a:rPr lang="fr-FR" i="1" dirty="0"/>
              <a:t> paramètres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fr-FR" dirty="0"/>
              <a:t> </a:t>
            </a:r>
            <a:r>
              <a:rPr lang="fr-FR" i="1" dirty="0"/>
              <a:t>Son corps est vide</a:t>
            </a:r>
            <a:r>
              <a:rPr lang="fr-FR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il contient par défaut l’appel au constructeur super();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fr-FR" dirty="0"/>
              <a:t> </a:t>
            </a:r>
            <a:r>
              <a:rPr lang="fr-FR" i="1" dirty="0"/>
              <a:t>Il est masqué  dans le cas où  un autre constructeur est défini.</a:t>
            </a: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755650" y="2565400"/>
            <a:ext cx="4572000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public class Object {</a:t>
            </a:r>
          </a:p>
          <a:p>
            <a:r>
              <a:rPr lang="fr-FR" sz="1600"/>
              <a:t>   public Object() {</a:t>
            </a:r>
          </a:p>
          <a:p>
            <a:r>
              <a:rPr lang="fr-FR" sz="1600"/>
              <a:t>      ...</a:t>
            </a:r>
          </a:p>
          <a:p>
            <a:r>
              <a:rPr lang="fr-FR" sz="1600"/>
              <a:t>   }</a:t>
            </a:r>
          </a:p>
          <a:p>
            <a:r>
              <a:rPr lang="fr-FR" sz="1600"/>
              <a:t>   ...</a:t>
            </a:r>
          </a:p>
          <a:p>
            <a:r>
              <a:rPr lang="fr-FR" sz="1600"/>
              <a:t>}</a:t>
            </a:r>
          </a:p>
        </p:txBody>
      </p:sp>
      <p:sp>
        <p:nvSpPr>
          <p:cNvPr id="48132" name="AutoShape 6"/>
          <p:cNvSpPr>
            <a:spLocks noChangeArrowheads="1"/>
          </p:cNvSpPr>
          <p:nvPr/>
        </p:nvSpPr>
        <p:spPr bwMode="auto">
          <a:xfrm>
            <a:off x="1042988" y="260350"/>
            <a:ext cx="7056437" cy="576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800" b="1">
                <a:solidFill>
                  <a:schemeClr val="tx2"/>
                </a:solidFill>
              </a:rPr>
              <a:t>Constructeur par défaut</a:t>
            </a:r>
          </a:p>
        </p:txBody>
      </p:sp>
      <p:sp>
        <p:nvSpPr>
          <p:cNvPr id="48133" name="Rectangle 7"/>
          <p:cNvSpPr>
            <a:spLocks noChangeArrowheads="1"/>
          </p:cNvSpPr>
          <p:nvPr/>
        </p:nvSpPr>
        <p:spPr bwMode="auto">
          <a:xfrm>
            <a:off x="755650" y="4149725"/>
            <a:ext cx="4572000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public class A {</a:t>
            </a:r>
          </a:p>
          <a:p>
            <a:r>
              <a:rPr lang="fr-FR" sz="1600"/>
              <a:t>   // attributs</a:t>
            </a:r>
          </a:p>
          <a:p>
            <a:r>
              <a:rPr lang="fr-FR" sz="1600"/>
              <a:t>   String nom;</a:t>
            </a:r>
          </a:p>
          <a:p>
            <a:endParaRPr lang="fr-FR" sz="1600"/>
          </a:p>
          <a:p>
            <a:r>
              <a:rPr lang="fr-FR" sz="1600"/>
              <a:t>   // méthodes</a:t>
            </a:r>
          </a:p>
          <a:p>
            <a:r>
              <a:rPr lang="fr-FR" sz="1600"/>
              <a:t>   String getNom() {</a:t>
            </a:r>
          </a:p>
          <a:p>
            <a:r>
              <a:rPr lang="fr-FR" sz="1600"/>
              <a:t>      return nom;</a:t>
            </a:r>
          </a:p>
          <a:p>
            <a:r>
              <a:rPr lang="fr-FR" sz="1600"/>
              <a:t>   }</a:t>
            </a:r>
          </a:p>
          <a:p>
            <a:r>
              <a:rPr lang="fr-FR" sz="1600"/>
              <a:t>   ...</a:t>
            </a:r>
          </a:p>
          <a:p>
            <a:r>
              <a:rPr lang="fr-FR" sz="1600"/>
              <a:t>}</a:t>
            </a:r>
          </a:p>
        </p:txBody>
      </p:sp>
      <p:sp>
        <p:nvSpPr>
          <p:cNvPr id="48134" name="AutoShape 8"/>
          <p:cNvSpPr>
            <a:spLocks noChangeArrowheads="1"/>
          </p:cNvSpPr>
          <p:nvPr/>
        </p:nvSpPr>
        <p:spPr bwMode="auto">
          <a:xfrm>
            <a:off x="6732588" y="4508500"/>
            <a:ext cx="2087562" cy="865188"/>
          </a:xfrm>
          <a:prstGeom prst="wedgeRectCallout">
            <a:avLst>
              <a:gd name="adj1" fmla="val -281255"/>
              <a:gd name="adj2" fmla="val 79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/>
              <a:t>public A() {</a:t>
            </a:r>
          </a:p>
          <a:p>
            <a:r>
              <a:rPr lang="fr-FR" b="1"/>
              <a:t>   super();</a:t>
            </a:r>
          </a:p>
          <a:p>
            <a:r>
              <a:rPr lang="fr-FR" b="1"/>
              <a:t>}</a:t>
            </a:r>
            <a:endParaRPr lang="fr-FR"/>
          </a:p>
          <a:p>
            <a:pPr algn="ctr"/>
            <a:endParaRPr lang="fr-FR"/>
          </a:p>
        </p:txBody>
      </p:sp>
      <p:sp>
        <p:nvSpPr>
          <p:cNvPr id="48135" name="Rectangle 9"/>
          <p:cNvSpPr>
            <a:spLocks noChangeArrowheads="1"/>
          </p:cNvSpPr>
          <p:nvPr/>
        </p:nvSpPr>
        <p:spPr bwMode="auto">
          <a:xfrm>
            <a:off x="6659563" y="3716338"/>
            <a:ext cx="19446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Constructeur par défaut implicite</a:t>
            </a:r>
          </a:p>
        </p:txBody>
      </p: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6804025" y="5516563"/>
            <a:ext cx="215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Il garantit chaînage</a:t>
            </a:r>
          </a:p>
          <a:p>
            <a:r>
              <a:rPr lang="fr-FR"/>
              <a:t>des constructeurs</a:t>
            </a:r>
          </a:p>
        </p:txBody>
      </p:sp>
      <p:sp>
        <p:nvSpPr>
          <p:cNvPr id="48137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B6B5C4-1E30-4F98-86B8-359102B725EB}" type="slidenum">
              <a:rPr lang="fr-FR" smtClean="0"/>
              <a:pPr/>
              <a:t>46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4"/>
          <p:cNvSpPr>
            <a:spLocks noChangeArrowheads="1"/>
          </p:cNvSpPr>
          <p:nvPr/>
        </p:nvSpPr>
        <p:spPr bwMode="auto">
          <a:xfrm>
            <a:off x="1042988" y="260350"/>
            <a:ext cx="7056437" cy="576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800" b="1">
                <a:solidFill>
                  <a:schemeClr val="tx2"/>
                </a:solidFill>
              </a:rPr>
              <a:t>Constructeur par défaut</a:t>
            </a: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1042988" y="1196975"/>
            <a:ext cx="4033837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ClasseA {</a:t>
            </a:r>
          </a:p>
          <a:p>
            <a:r>
              <a:rPr lang="fr-FR"/>
              <a:t>   double x;</a:t>
            </a:r>
          </a:p>
          <a:p>
            <a:r>
              <a:rPr lang="fr-FR"/>
              <a:t>   // constructeur</a:t>
            </a:r>
          </a:p>
          <a:p>
            <a:r>
              <a:rPr lang="fr-FR"/>
              <a:t>   public ClasseA(double x){</a:t>
            </a:r>
          </a:p>
          <a:p>
            <a:r>
              <a:rPr lang="fr-FR"/>
              <a:t>      this.x = x;</a:t>
            </a:r>
          </a:p>
          <a:p>
            <a:r>
              <a:rPr lang="fr-FR"/>
              <a:t>   }</a:t>
            </a:r>
          </a:p>
          <a:p>
            <a:r>
              <a:rPr lang="fr-FR"/>
              <a:t>}</a:t>
            </a:r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1042988" y="3429000"/>
            <a:ext cx="45720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ClasseB extends ClasseA {</a:t>
            </a:r>
          </a:p>
          <a:p>
            <a:r>
              <a:rPr lang="fr-FR"/>
              <a:t>   double y = 0;</a:t>
            </a:r>
          </a:p>
          <a:p>
            <a:endParaRPr lang="fr-FR"/>
          </a:p>
          <a:p>
            <a:r>
              <a:rPr lang="fr-FR"/>
              <a:t>   // pas de constructeur</a:t>
            </a:r>
          </a:p>
          <a:p>
            <a:r>
              <a:rPr lang="fr-FR"/>
              <a:t>}</a:t>
            </a:r>
          </a:p>
        </p:txBody>
      </p:sp>
      <p:sp>
        <p:nvSpPr>
          <p:cNvPr id="49157" name="AutoShape 7"/>
          <p:cNvSpPr>
            <a:spLocks noChangeArrowheads="1"/>
          </p:cNvSpPr>
          <p:nvPr/>
        </p:nvSpPr>
        <p:spPr bwMode="auto">
          <a:xfrm>
            <a:off x="6011863" y="3716338"/>
            <a:ext cx="2160587" cy="865187"/>
          </a:xfrm>
          <a:prstGeom prst="wedgeRectCallout">
            <a:avLst>
              <a:gd name="adj1" fmla="val -188870"/>
              <a:gd name="adj2" fmla="val -357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/>
              <a:t>public ClasseB(){</a:t>
            </a:r>
          </a:p>
          <a:p>
            <a:r>
              <a:rPr lang="fr-FR"/>
              <a:t>    </a:t>
            </a:r>
            <a:r>
              <a:rPr lang="fr-FR" b="1"/>
              <a:t>super();</a:t>
            </a:r>
          </a:p>
          <a:p>
            <a:r>
              <a:rPr lang="fr-FR"/>
              <a:t>}</a:t>
            </a:r>
          </a:p>
          <a:p>
            <a:pPr algn="ctr"/>
            <a:endParaRPr lang="fr-FR"/>
          </a:p>
        </p:txBody>
      </p:sp>
      <p:sp>
        <p:nvSpPr>
          <p:cNvPr id="49158" name="AutoShape 8"/>
          <p:cNvSpPr>
            <a:spLocks noChangeArrowheads="1"/>
          </p:cNvSpPr>
          <p:nvPr/>
        </p:nvSpPr>
        <p:spPr bwMode="auto">
          <a:xfrm>
            <a:off x="5364163" y="1844675"/>
            <a:ext cx="3600450" cy="647700"/>
          </a:xfrm>
          <a:prstGeom prst="wedgeRectCallout">
            <a:avLst>
              <a:gd name="adj1" fmla="val -88273"/>
              <a:gd name="adj2" fmla="val 46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/>
              <a:t>Constructeur explicite</a:t>
            </a:r>
          </a:p>
          <a:p>
            <a:pPr algn="ctr"/>
            <a:r>
              <a:rPr lang="fr-FR"/>
              <a:t>masque constructeur par défaut</a:t>
            </a:r>
          </a:p>
          <a:p>
            <a:pPr algn="ctr"/>
            <a:endParaRPr lang="fr-FR"/>
          </a:p>
        </p:txBody>
      </p:sp>
      <p:sp>
        <p:nvSpPr>
          <p:cNvPr id="49159" name="Line 10"/>
          <p:cNvSpPr>
            <a:spLocks noChangeShapeType="1"/>
          </p:cNvSpPr>
          <p:nvPr/>
        </p:nvSpPr>
        <p:spPr bwMode="auto">
          <a:xfrm flipV="1">
            <a:off x="6372225" y="256540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9160" name="Rectangle 11"/>
          <p:cNvSpPr>
            <a:spLocks noChangeArrowheads="1"/>
          </p:cNvSpPr>
          <p:nvPr/>
        </p:nvSpPr>
        <p:spPr bwMode="auto">
          <a:xfrm>
            <a:off x="6516688" y="2636838"/>
            <a:ext cx="223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Pas de constructeur</a:t>
            </a:r>
          </a:p>
          <a:p>
            <a:r>
              <a:rPr lang="fr-FR"/>
              <a:t>sans paramètres</a:t>
            </a:r>
          </a:p>
        </p:txBody>
      </p:sp>
      <p:sp>
        <p:nvSpPr>
          <p:cNvPr id="49161" name="Rectangle 12"/>
          <p:cNvSpPr>
            <a:spLocks noChangeArrowheads="1"/>
          </p:cNvSpPr>
          <p:nvPr/>
        </p:nvSpPr>
        <p:spPr bwMode="auto">
          <a:xfrm>
            <a:off x="6084888" y="4652963"/>
            <a:ext cx="215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Constructeur</a:t>
            </a:r>
          </a:p>
          <a:p>
            <a:r>
              <a:rPr lang="fr-FR"/>
              <a:t>par défaut implicite</a:t>
            </a:r>
          </a:p>
        </p:txBody>
      </p:sp>
      <p:sp>
        <p:nvSpPr>
          <p:cNvPr id="49162" name="Rectangle 13"/>
          <p:cNvSpPr>
            <a:spLocks noChangeArrowheads="1"/>
          </p:cNvSpPr>
          <p:nvPr/>
        </p:nvSpPr>
        <p:spPr bwMode="auto">
          <a:xfrm>
            <a:off x="684213" y="5373688"/>
            <a:ext cx="6408737" cy="1155700"/>
          </a:xfrm>
          <a:prstGeom prst="rect">
            <a:avLst/>
          </a:prstGeom>
          <a:solidFill>
            <a:schemeClr val="bg2">
              <a:alpha val="10196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/>
              <a:t>javac ClasseB.java</a:t>
            </a:r>
          </a:p>
          <a:p>
            <a:r>
              <a:rPr lang="fr-FR" sz="1400" b="1"/>
              <a:t>ClasseB.java:3</a:t>
            </a:r>
            <a:r>
              <a:rPr lang="fr-FR" sz="1400"/>
              <a:t>: No constructor matching ClasseA() found in class ClasseA.</a:t>
            </a:r>
          </a:p>
          <a:p>
            <a:r>
              <a:rPr lang="fr-FR" sz="1400"/>
              <a:t>public ClasseB() {</a:t>
            </a:r>
          </a:p>
          <a:p>
            <a:r>
              <a:rPr lang="fr-FR" sz="1400"/>
              <a:t>^</a:t>
            </a:r>
          </a:p>
          <a:p>
            <a:r>
              <a:rPr lang="fr-FR" sz="1400"/>
              <a:t>1 error</a:t>
            </a:r>
          </a:p>
        </p:txBody>
      </p:sp>
      <p:sp>
        <p:nvSpPr>
          <p:cNvPr id="49163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804221-79CD-408A-BD96-BEEB8FF4BDFC}" type="slidenum">
              <a:rPr lang="fr-FR" smtClean="0"/>
              <a:pPr/>
              <a:t>47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4"/>
          <p:cNvSpPr>
            <a:spLocks noChangeArrowheads="1"/>
          </p:cNvSpPr>
          <p:nvPr/>
        </p:nvSpPr>
        <p:spPr bwMode="auto">
          <a:xfrm>
            <a:off x="1979613" y="260350"/>
            <a:ext cx="5400675" cy="647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/>
              <a:t>Redéfinition des attributs</a:t>
            </a: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684213" y="1196975"/>
            <a:ext cx="79200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/>
              <a:t> Lorsqu'une sous classe définit une variable d'instance dont le nom est</a:t>
            </a:r>
          </a:p>
          <a:p>
            <a:r>
              <a:rPr lang="fr-FR"/>
              <a:t>    identique à l'une des variables dont elle hérite, </a:t>
            </a:r>
            <a:r>
              <a:rPr lang="fr-FR" b="1"/>
              <a:t>la nouvelle définition</a:t>
            </a:r>
          </a:p>
          <a:p>
            <a:r>
              <a:rPr lang="fr-FR" b="1"/>
              <a:t>    masque la définition héritée</a:t>
            </a:r>
          </a:p>
          <a:p>
            <a:pPr lvl="1">
              <a:buFont typeface="Wingdings" pitchFamily="2" charset="2"/>
              <a:buChar char="§"/>
            </a:pPr>
            <a:r>
              <a:rPr lang="fr-FR"/>
              <a:t> </a:t>
            </a:r>
            <a:r>
              <a:rPr lang="fr-FR" i="1"/>
              <a:t>l'accès à la variable héritée se fait en utilisant  </a:t>
            </a:r>
            <a:r>
              <a:rPr lang="fr-FR" b="1"/>
              <a:t>super</a:t>
            </a:r>
            <a:r>
              <a:rPr lang="fr-FR"/>
              <a:t>. Mais il n’est pas recommandé de masquer les variables.</a:t>
            </a: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900113" y="2924175"/>
            <a:ext cx="266382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A {</a:t>
            </a:r>
          </a:p>
          <a:p>
            <a:r>
              <a:rPr lang="fr-FR" b="1"/>
              <a:t>   int x;</a:t>
            </a:r>
          </a:p>
          <a:p>
            <a:r>
              <a:rPr lang="fr-FR"/>
              <a:t>}</a:t>
            </a:r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900113" y="4149725"/>
            <a:ext cx="4572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B extends A {</a:t>
            </a:r>
          </a:p>
          <a:p>
            <a:r>
              <a:rPr lang="fr-FR" b="1"/>
              <a:t>   double x;</a:t>
            </a:r>
          </a:p>
          <a:p>
            <a:r>
              <a:rPr lang="fr-FR"/>
              <a:t>}</a:t>
            </a:r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900113" y="5373688"/>
            <a:ext cx="457200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C extends  B {</a:t>
            </a:r>
          </a:p>
          <a:p>
            <a:r>
              <a:rPr lang="fr-FR" b="1"/>
              <a:t>   char x;</a:t>
            </a:r>
          </a:p>
          <a:p>
            <a:r>
              <a:rPr lang="fr-FR"/>
              <a:t>}</a:t>
            </a:r>
          </a:p>
        </p:txBody>
      </p:sp>
      <p:sp>
        <p:nvSpPr>
          <p:cNvPr id="50183" name="Rectangle 9"/>
          <p:cNvSpPr>
            <a:spLocks noChangeArrowheads="1"/>
          </p:cNvSpPr>
          <p:nvPr/>
        </p:nvSpPr>
        <p:spPr bwMode="auto">
          <a:xfrm>
            <a:off x="6516688" y="3716338"/>
            <a:ext cx="12618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 smtClean="0"/>
              <a:t>((A)</a:t>
            </a:r>
            <a:r>
              <a:rPr lang="fr-FR" b="1" dirty="0" err="1" smtClean="0"/>
              <a:t>this</a:t>
            </a:r>
            <a:r>
              <a:rPr lang="fr-FR" b="1" dirty="0"/>
              <a:t>).x</a:t>
            </a:r>
          </a:p>
        </p:txBody>
      </p:sp>
      <p:sp>
        <p:nvSpPr>
          <p:cNvPr id="50184" name="Rectangle 10"/>
          <p:cNvSpPr>
            <a:spLocks noChangeArrowheads="1"/>
          </p:cNvSpPr>
          <p:nvPr/>
        </p:nvSpPr>
        <p:spPr bwMode="auto">
          <a:xfrm>
            <a:off x="6516688" y="4365625"/>
            <a:ext cx="1692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/>
              <a:t>super.super.x</a:t>
            </a:r>
          </a:p>
        </p:txBody>
      </p:sp>
      <p:sp>
        <p:nvSpPr>
          <p:cNvPr id="50185" name="Line 11"/>
          <p:cNvSpPr>
            <a:spLocks noChangeShapeType="1"/>
          </p:cNvSpPr>
          <p:nvPr/>
        </p:nvSpPr>
        <p:spPr bwMode="auto">
          <a:xfrm flipV="1">
            <a:off x="6588125" y="4365625"/>
            <a:ext cx="1655763" cy="2873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186" name="Line 12"/>
          <p:cNvSpPr>
            <a:spLocks noChangeShapeType="1"/>
          </p:cNvSpPr>
          <p:nvPr/>
        </p:nvSpPr>
        <p:spPr bwMode="auto">
          <a:xfrm>
            <a:off x="6516688" y="4365625"/>
            <a:ext cx="1584325" cy="2873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187" name="Rectangle 13"/>
          <p:cNvSpPr>
            <a:spLocks noChangeArrowheads="1"/>
          </p:cNvSpPr>
          <p:nvPr/>
        </p:nvSpPr>
        <p:spPr bwMode="auto">
          <a:xfrm>
            <a:off x="6732588" y="4941888"/>
            <a:ext cx="1006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/>
              <a:t>super.x</a:t>
            </a:r>
          </a:p>
        </p:txBody>
      </p:sp>
      <p:sp>
        <p:nvSpPr>
          <p:cNvPr id="50188" name="Rectangle 14"/>
          <p:cNvSpPr>
            <a:spLocks noChangeArrowheads="1"/>
          </p:cNvSpPr>
          <p:nvPr/>
        </p:nvSpPr>
        <p:spPr bwMode="auto">
          <a:xfrm>
            <a:off x="6659563" y="5805488"/>
            <a:ext cx="1323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/>
              <a:t>x ou this.x</a:t>
            </a:r>
          </a:p>
        </p:txBody>
      </p:sp>
      <p:sp>
        <p:nvSpPr>
          <p:cNvPr id="50189" name="Text Box 15"/>
          <p:cNvSpPr txBox="1">
            <a:spLocks noChangeArrowheads="1"/>
          </p:cNvSpPr>
          <p:nvPr/>
        </p:nvSpPr>
        <p:spPr bwMode="auto">
          <a:xfrm>
            <a:off x="5508625" y="3068638"/>
            <a:ext cx="331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u="sng"/>
              <a:t>Dans le code de la classe C:</a:t>
            </a:r>
          </a:p>
        </p:txBody>
      </p:sp>
      <p:sp>
        <p:nvSpPr>
          <p:cNvPr id="50190" name="Line 16"/>
          <p:cNvSpPr>
            <a:spLocks noChangeShapeType="1"/>
          </p:cNvSpPr>
          <p:nvPr/>
        </p:nvSpPr>
        <p:spPr bwMode="auto">
          <a:xfrm flipH="1" flipV="1">
            <a:off x="1692275" y="3429000"/>
            <a:ext cx="482441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0191" name="Line 17"/>
          <p:cNvSpPr>
            <a:spLocks noChangeShapeType="1"/>
          </p:cNvSpPr>
          <p:nvPr/>
        </p:nvSpPr>
        <p:spPr bwMode="auto">
          <a:xfrm flipH="1" flipV="1">
            <a:off x="2195513" y="4652963"/>
            <a:ext cx="45370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0192" name="Line 18"/>
          <p:cNvSpPr>
            <a:spLocks noChangeShapeType="1"/>
          </p:cNvSpPr>
          <p:nvPr/>
        </p:nvSpPr>
        <p:spPr bwMode="auto">
          <a:xfrm flipH="1" flipV="1">
            <a:off x="1979613" y="5876925"/>
            <a:ext cx="467995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0193" name="Espace réservé du numéro de diapositive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133145-09F6-44FF-BAD2-CAEB305AF3F0}" type="slidenum">
              <a:rPr lang="fr-FR" smtClean="0"/>
              <a:pPr/>
              <a:t>48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805418-58CE-4437-8955-14114B9E4A12}" type="slidenum">
              <a:rPr lang="fr-FR" smtClean="0"/>
              <a:pPr/>
              <a:t>49</a:t>
            </a:fld>
            <a:endParaRPr lang="fr-FR" smtClean="0"/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285750" y="857250"/>
            <a:ext cx="3714750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class A{</a:t>
            </a:r>
          </a:p>
          <a:p>
            <a:r>
              <a:rPr lang="fr-FR" sz="1600"/>
              <a:t>  protected int x =5;</a:t>
            </a:r>
          </a:p>
          <a:p>
            <a:r>
              <a:rPr lang="fr-FR" sz="1600"/>
              <a:t>  public void affiche(){</a:t>
            </a:r>
          </a:p>
          <a:p>
            <a:r>
              <a:rPr lang="fr-FR" sz="1600"/>
              <a:t>    System.out.println("x de A = " +x);</a:t>
            </a:r>
          </a:p>
          <a:p>
            <a:r>
              <a:rPr lang="fr-FR" sz="1600"/>
              <a:t>  }	</a:t>
            </a:r>
          </a:p>
          <a:p>
            <a:r>
              <a:rPr lang="fr-FR" sz="1600"/>
              <a:t>}</a:t>
            </a:r>
          </a:p>
          <a:p>
            <a:endParaRPr lang="fr-FR" sz="1600"/>
          </a:p>
          <a:p>
            <a:r>
              <a:rPr lang="fr-FR" sz="1600"/>
              <a:t>class B extends A{</a:t>
            </a:r>
          </a:p>
          <a:p>
            <a:r>
              <a:rPr lang="fr-FR" sz="1600"/>
              <a:t>  protected double x = 5.5;</a:t>
            </a:r>
          </a:p>
          <a:p>
            <a:r>
              <a:rPr lang="fr-FR" sz="1600"/>
              <a:t>    public void affiche(){</a:t>
            </a:r>
          </a:p>
          <a:p>
            <a:r>
              <a:rPr lang="fr-FR" sz="1600"/>
              <a:t>      super.affiche();</a:t>
            </a:r>
          </a:p>
          <a:p>
            <a:r>
              <a:rPr lang="fr-FR" sz="1600"/>
              <a:t>      System.out.println("x de B = " +x);	</a:t>
            </a:r>
          </a:p>
          <a:p>
            <a:r>
              <a:rPr lang="fr-FR" sz="1600"/>
              <a:t>    }</a:t>
            </a:r>
          </a:p>
          <a:p>
            <a:r>
              <a:rPr lang="fr-FR" sz="1600"/>
              <a:t>}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4000500" y="857250"/>
            <a:ext cx="4857750" cy="501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public class C extends B{</a:t>
            </a:r>
          </a:p>
          <a:p>
            <a:r>
              <a:rPr lang="fr-FR" sz="1600"/>
              <a:t>  char x = 'c';</a:t>
            </a:r>
          </a:p>
          <a:p>
            <a:r>
              <a:rPr lang="fr-FR" sz="1600"/>
              <a:t>  public void affiche(){</a:t>
            </a:r>
          </a:p>
          <a:p>
            <a:r>
              <a:rPr lang="fr-FR" sz="1600"/>
              <a:t>    //((A)this).affiche(); Attention ne marche pas</a:t>
            </a:r>
          </a:p>
          <a:p>
            <a:r>
              <a:rPr lang="fr-FR" sz="1600"/>
              <a:t>    super.affiche();</a:t>
            </a:r>
          </a:p>
          <a:p>
            <a:r>
              <a:rPr lang="fr-FR" sz="1600"/>
              <a:t>    System.out.println("x de C = " +x);	</a:t>
            </a:r>
          </a:p>
          <a:p>
            <a:r>
              <a:rPr lang="fr-FR" sz="1600"/>
              <a:t>  }</a:t>
            </a:r>
          </a:p>
          <a:p>
            <a:r>
              <a:rPr lang="fr-FR" sz="1600"/>
              <a:t>  public void affiche2(){</a:t>
            </a:r>
          </a:p>
          <a:p>
            <a:r>
              <a:rPr lang="fr-FR" sz="1600"/>
              <a:t>    System.out.println("x de A " + ((A)this).x);</a:t>
            </a:r>
          </a:p>
          <a:p>
            <a:r>
              <a:rPr lang="fr-FR" sz="1600"/>
              <a:t>    System.out.println("x de B " + super.x);</a:t>
            </a:r>
          </a:p>
          <a:p>
            <a:r>
              <a:rPr lang="fr-FR" sz="1600"/>
              <a:t>    System.out.println("x de C " + x);</a:t>
            </a:r>
          </a:p>
          <a:p>
            <a:r>
              <a:rPr lang="fr-FR" sz="1600"/>
              <a:t>  }</a:t>
            </a:r>
          </a:p>
          <a:p>
            <a:r>
              <a:rPr lang="fr-FR" sz="1600"/>
              <a:t>  public static void main(String[] args){</a:t>
            </a:r>
          </a:p>
          <a:p>
            <a:r>
              <a:rPr lang="fr-FR" sz="1600"/>
              <a:t>    C unC = new C();</a:t>
            </a:r>
          </a:p>
          <a:p>
            <a:r>
              <a:rPr lang="fr-FR" sz="1600"/>
              <a:t>    unC.affiche();</a:t>
            </a:r>
          </a:p>
          <a:p>
            <a:r>
              <a:rPr lang="fr-FR" sz="1600"/>
              <a:t>    System.out.println("======================");</a:t>
            </a:r>
          </a:p>
          <a:p>
            <a:r>
              <a:rPr lang="fr-FR" sz="1600"/>
              <a:t>    unC.affiche2();</a:t>
            </a:r>
          </a:p>
          <a:p>
            <a:r>
              <a:rPr lang="fr-FR" sz="1600"/>
              <a:t>  }</a:t>
            </a:r>
          </a:p>
          <a:p>
            <a:r>
              <a:rPr lang="fr-FR" sz="1600"/>
              <a:t>} </a:t>
            </a:r>
          </a:p>
        </p:txBody>
      </p:sp>
      <p:sp>
        <p:nvSpPr>
          <p:cNvPr id="51205" name="AutoShape 4"/>
          <p:cNvSpPr>
            <a:spLocks noChangeArrowheads="1"/>
          </p:cNvSpPr>
          <p:nvPr/>
        </p:nvSpPr>
        <p:spPr bwMode="auto">
          <a:xfrm>
            <a:off x="1571625" y="142875"/>
            <a:ext cx="6500813" cy="647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/>
              <a:t>Redéfinition des attributs: Exemple</a:t>
            </a: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285750" y="4643438"/>
            <a:ext cx="2428875" cy="2032000"/>
          </a:xfrm>
          <a:prstGeom prst="rect">
            <a:avLst/>
          </a:prstGeom>
          <a:solidFill>
            <a:schemeClr val="bg2">
              <a:alpha val="30196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x de A = 5</a:t>
            </a:r>
          </a:p>
          <a:p>
            <a:r>
              <a:rPr lang="fr-FR" dirty="0"/>
              <a:t>x de B = 5.5</a:t>
            </a:r>
          </a:p>
          <a:p>
            <a:r>
              <a:rPr lang="fr-FR" dirty="0"/>
              <a:t>x de C = c</a:t>
            </a:r>
          </a:p>
          <a:p>
            <a:r>
              <a:rPr lang="fr-FR" dirty="0"/>
              <a:t>===============</a:t>
            </a:r>
          </a:p>
          <a:p>
            <a:r>
              <a:rPr lang="fr-FR" dirty="0"/>
              <a:t>x de A </a:t>
            </a:r>
            <a:r>
              <a:rPr lang="fr-FR" dirty="0" smtClean="0"/>
              <a:t>= 5</a:t>
            </a:r>
            <a:endParaRPr lang="fr-FR" dirty="0"/>
          </a:p>
          <a:p>
            <a:r>
              <a:rPr lang="fr-FR" dirty="0"/>
              <a:t>x de B </a:t>
            </a:r>
            <a:r>
              <a:rPr lang="fr-FR" dirty="0" smtClean="0"/>
              <a:t>= 5.5</a:t>
            </a:r>
            <a:endParaRPr lang="fr-FR" dirty="0"/>
          </a:p>
          <a:p>
            <a:r>
              <a:rPr lang="fr-FR" dirty="0"/>
              <a:t>x de </a:t>
            </a:r>
            <a:r>
              <a:rPr lang="fr-FR"/>
              <a:t>C </a:t>
            </a:r>
            <a:r>
              <a:rPr lang="fr-FR" smtClean="0"/>
              <a:t>= 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042988" y="620713"/>
            <a:ext cx="6624637" cy="7921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Délégation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1285875" y="2571750"/>
            <a:ext cx="6072188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800" b="1"/>
              <a:t>Mise en œuvre</a:t>
            </a:r>
          </a:p>
          <a:p>
            <a:pPr algn="ctr"/>
            <a:endParaRPr lang="fr-FR" sz="2800" b="1"/>
          </a:p>
          <a:p>
            <a:pPr algn="ctr"/>
            <a:r>
              <a:rPr lang="fr-FR" sz="2800" b="1"/>
              <a:t>Exemple : la classe Cercle</a:t>
            </a:r>
          </a:p>
          <a:p>
            <a:pPr algn="ctr"/>
            <a:endParaRPr lang="fr-FR" sz="2800" b="1"/>
          </a:p>
          <a:p>
            <a:pPr algn="ctr"/>
            <a:r>
              <a:rPr lang="fr-FR" sz="2800" b="1"/>
              <a:t>Agrégation / Composition</a:t>
            </a:r>
          </a:p>
        </p:txBody>
      </p:sp>
      <p:sp>
        <p:nvSpPr>
          <p:cNvPr id="614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A6F82A-D3B9-441C-A33E-99D3726987CF}" type="slidenum">
              <a:rPr lang="fr-FR" smtClean="0"/>
              <a:pPr/>
              <a:t>5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4"/>
          <p:cNvSpPr>
            <a:spLocks noChangeArrowheads="1"/>
          </p:cNvSpPr>
          <p:nvPr/>
        </p:nvSpPr>
        <p:spPr bwMode="auto">
          <a:xfrm>
            <a:off x="1042988" y="260350"/>
            <a:ext cx="7129462" cy="647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 b="1"/>
              <a:t>Visibilité des variables et méthodes</a:t>
            </a: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468313" y="1268413"/>
            <a:ext cx="8104187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 principe </a:t>
            </a:r>
            <a:r>
              <a:rPr lang="fr-FR" b="1"/>
              <a:t>d'encapsulation </a:t>
            </a:r>
            <a:r>
              <a:rPr lang="fr-FR"/>
              <a:t>: les données propres à un objet ne sont</a:t>
            </a:r>
          </a:p>
          <a:p>
            <a:r>
              <a:rPr lang="fr-FR"/>
              <a:t>accessibles qu'au travers des méthodes de cet objet</a:t>
            </a:r>
          </a:p>
          <a:p>
            <a:endParaRPr lang="fr-FR"/>
          </a:p>
          <a:p>
            <a:r>
              <a:rPr lang="fr-FR"/>
              <a:t> </a:t>
            </a:r>
            <a:r>
              <a:rPr lang="fr-FR" i="1"/>
              <a:t>sécurité des données : elles ne sont accessibles qu'au travers de</a:t>
            </a:r>
          </a:p>
          <a:p>
            <a:r>
              <a:rPr lang="fr-FR" i="1"/>
              <a:t>méthodes en lesquelles on peut avoir confiance</a:t>
            </a:r>
          </a:p>
          <a:p>
            <a:endParaRPr lang="fr-FR"/>
          </a:p>
          <a:p>
            <a:r>
              <a:rPr lang="fr-FR"/>
              <a:t> </a:t>
            </a:r>
            <a:r>
              <a:rPr lang="fr-FR" i="1"/>
              <a:t>masquer l'implémentation : l'implémentation d'une classe peut être</a:t>
            </a:r>
          </a:p>
          <a:p>
            <a:r>
              <a:rPr lang="fr-FR" i="1"/>
              <a:t>modifiée sans remettre en cause le code utilisant celle-ci</a:t>
            </a:r>
          </a:p>
          <a:p>
            <a:endParaRPr lang="fr-FR"/>
          </a:p>
          <a:p>
            <a:r>
              <a:rPr lang="fr-FR"/>
              <a:t> en JAVA possibilité de contrôler l'accessibilité (visibilité) des membres</a:t>
            </a:r>
          </a:p>
          <a:p>
            <a:r>
              <a:rPr lang="fr-FR"/>
              <a:t>(variables et méthodes) d'une classe</a:t>
            </a:r>
          </a:p>
          <a:p>
            <a:endParaRPr lang="fr-FR"/>
          </a:p>
          <a:p>
            <a:r>
              <a:rPr lang="fr-FR"/>
              <a:t> </a:t>
            </a:r>
            <a:r>
              <a:rPr lang="fr-FR" b="1"/>
              <a:t>public      :    </a:t>
            </a:r>
            <a:r>
              <a:rPr lang="fr-FR" i="1"/>
              <a:t>accessible à toute autre classe</a:t>
            </a:r>
          </a:p>
          <a:p>
            <a:r>
              <a:rPr lang="fr-FR"/>
              <a:t> </a:t>
            </a:r>
            <a:r>
              <a:rPr lang="fr-FR" b="1"/>
              <a:t>private     :    </a:t>
            </a:r>
            <a:r>
              <a:rPr lang="fr-FR" i="1"/>
              <a:t>n'est accessible qu'à l'intérieur de la classe où il est défini</a:t>
            </a:r>
          </a:p>
          <a:p>
            <a:r>
              <a:rPr lang="fr-FR"/>
              <a:t> </a:t>
            </a:r>
            <a:r>
              <a:rPr lang="fr-FR" b="1"/>
              <a:t>protected:    </a:t>
            </a:r>
            <a:r>
              <a:rPr lang="fr-FR" i="1"/>
              <a:t>est accessible dans la classe où il est défini, dans toutes ses</a:t>
            </a:r>
            <a:br>
              <a:rPr lang="fr-FR" i="1"/>
            </a:br>
            <a:r>
              <a:rPr lang="fr-FR" i="1"/>
              <a:t>                      sous-classes et dans toutes les classes du même package</a:t>
            </a:r>
          </a:p>
          <a:p>
            <a:r>
              <a:rPr lang="fr-FR"/>
              <a:t> </a:t>
            </a:r>
            <a:r>
              <a:rPr lang="fr-FR" b="1"/>
              <a:t>package  :   </a:t>
            </a:r>
            <a:r>
              <a:rPr lang="fr-FR" i="1"/>
              <a:t>(visibilité par défaut) n'est accessible que dans les classes du</a:t>
            </a:r>
            <a:br>
              <a:rPr lang="fr-FR" i="1"/>
            </a:br>
            <a:r>
              <a:rPr lang="fr-FR" i="1"/>
              <a:t>                      même package que celui de la classe où il est défini</a:t>
            </a:r>
          </a:p>
        </p:txBody>
      </p:sp>
      <p:sp>
        <p:nvSpPr>
          <p:cNvPr id="5222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F97E23-E627-4463-9FD2-8F811E2A0F6A}" type="slidenum">
              <a:rPr lang="fr-FR" smtClean="0"/>
              <a:pPr/>
              <a:t>50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FBDF33-D859-437D-B321-30CFCFDA95F9}" type="slidenum">
              <a:rPr lang="fr-FR" smtClean="0"/>
              <a:pPr/>
              <a:t>51</a:t>
            </a:fld>
            <a:endParaRPr lang="fr-FR" smtClean="0"/>
          </a:p>
        </p:txBody>
      </p:sp>
      <p:sp>
        <p:nvSpPr>
          <p:cNvPr id="53251" name="AutoShape 4"/>
          <p:cNvSpPr>
            <a:spLocks noChangeArrowheads="1"/>
          </p:cNvSpPr>
          <p:nvPr/>
        </p:nvSpPr>
        <p:spPr bwMode="auto">
          <a:xfrm>
            <a:off x="1042988" y="260350"/>
            <a:ext cx="7129462" cy="647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 b="1"/>
              <a:t>Visibilité des variables et méthodes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57188" y="1214438"/>
          <a:ext cx="8286808" cy="496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542"/>
                <a:gridCol w="1109840"/>
                <a:gridCol w="1553776"/>
                <a:gridCol w="1405798"/>
                <a:gridCol w="1035852"/>
              </a:tblGrid>
              <a:tr h="992192">
                <a:tc>
                  <a:txBody>
                    <a:bodyPr/>
                    <a:lstStyle/>
                    <a:p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lang="fr-FR" sz="2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0" i="1" baseline="0" dirty="0" smtClean="0">
                          <a:solidFill>
                            <a:schemeClr val="tx1"/>
                          </a:solidFill>
                        </a:rPr>
                        <a:t>-(package)</a:t>
                      </a:r>
                      <a:endParaRPr lang="fr-FR" sz="18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baseline="0" dirty="0" err="1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fr-FR" sz="2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baseline="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fr-FR" sz="2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92192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classe elle même</a:t>
                      </a:r>
                      <a:endParaRPr lang="fr-FR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Oui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Oui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Oui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Oui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92192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Classes du même</a:t>
                      </a:r>
                    </a:p>
                    <a:p>
                      <a:r>
                        <a:rPr lang="fr-F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fr-FR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Non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Oui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Oui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Oui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92192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Sous-classes d'un</a:t>
                      </a:r>
                    </a:p>
                    <a:p>
                      <a:r>
                        <a:rPr lang="fr-F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autre package</a:t>
                      </a:r>
                      <a:endParaRPr lang="fr-FR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Non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Non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Oui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Oui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92192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Classes (non sous-classes)</a:t>
                      </a:r>
                    </a:p>
                    <a:p>
                      <a:r>
                        <a:rPr lang="fr-F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d'un autre package</a:t>
                      </a:r>
                      <a:endParaRPr lang="fr-FR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Non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Non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Non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Oui</a:t>
                      </a:r>
                      <a:endParaRPr lang="fr-F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929313" y="1285875"/>
            <a:ext cx="2990850" cy="492918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14313" y="1285875"/>
            <a:ext cx="5643562" cy="492918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427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786688" y="6245225"/>
            <a:ext cx="900112" cy="476250"/>
          </a:xfrm>
          <a:noFill/>
        </p:spPr>
        <p:txBody>
          <a:bodyPr/>
          <a:lstStyle/>
          <a:p>
            <a:fld id="{AB1A642D-A522-45AB-9523-2E9090BF24F7}" type="slidenum">
              <a:rPr lang="fr-FR" smtClean="0"/>
              <a:pPr/>
              <a:t>52</a:t>
            </a:fld>
            <a:endParaRPr lang="fr-FR" smtClean="0"/>
          </a:p>
        </p:txBody>
      </p:sp>
      <p:sp>
        <p:nvSpPr>
          <p:cNvPr id="54277" name="AutoShape 4"/>
          <p:cNvSpPr>
            <a:spLocks noChangeArrowheads="1"/>
          </p:cNvSpPr>
          <p:nvPr/>
        </p:nvSpPr>
        <p:spPr bwMode="auto">
          <a:xfrm>
            <a:off x="1000125" y="142875"/>
            <a:ext cx="7129463" cy="5254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 b="1"/>
              <a:t>Visibilité des variables et méthodes</a:t>
            </a:r>
          </a:p>
        </p:txBody>
      </p:sp>
      <p:sp>
        <p:nvSpPr>
          <p:cNvPr id="4" name="Organigramme : Document 3"/>
          <p:cNvSpPr/>
          <p:nvPr/>
        </p:nvSpPr>
        <p:spPr>
          <a:xfrm>
            <a:off x="357188" y="1428750"/>
            <a:ext cx="2500312" cy="22860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package </a:t>
            </a:r>
            <a:r>
              <a:rPr lang="fr-FR" sz="1600" dirty="0" err="1">
                <a:solidFill>
                  <a:schemeClr val="tx1"/>
                </a:solidFill>
              </a:rPr>
              <a:t>monPAckage</a:t>
            </a:r>
            <a:r>
              <a:rPr lang="fr-FR" sz="1600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public class Classe2 {</a:t>
            </a:r>
          </a:p>
          <a:p>
            <a:pPr>
              <a:defRPr/>
            </a:pPr>
            <a:endParaRPr lang="fr-F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       Classe1 o1;</a:t>
            </a:r>
          </a:p>
          <a:p>
            <a:pPr>
              <a:defRPr/>
            </a:pPr>
            <a:endParaRPr lang="fr-F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                       </a:t>
            </a:r>
            <a:r>
              <a:rPr lang="fr-FR" sz="1600" b="1" dirty="0">
                <a:solidFill>
                  <a:srgbClr val="92D050"/>
                </a:solidFill>
              </a:rPr>
              <a:t>o1.c</a:t>
            </a:r>
          </a:p>
          <a:p>
            <a:pPr>
              <a:defRPr/>
            </a:pPr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        </a:t>
            </a:r>
            <a:r>
              <a:rPr lang="fr-FR" sz="1600" b="1" dirty="0">
                <a:solidFill>
                  <a:srgbClr val="00B0F0"/>
                </a:solidFill>
              </a:rPr>
              <a:t>o1.b</a:t>
            </a:r>
            <a:r>
              <a:rPr lang="fr-FR" sz="1600" dirty="0">
                <a:solidFill>
                  <a:schemeClr val="tx1"/>
                </a:solidFill>
              </a:rPr>
              <a:t>        </a:t>
            </a:r>
            <a:r>
              <a:rPr lang="fr-FR" sz="1600" b="1" dirty="0">
                <a:solidFill>
                  <a:srgbClr val="00B050"/>
                </a:solidFill>
              </a:rPr>
              <a:t>o1.d</a:t>
            </a:r>
          </a:p>
        </p:txBody>
      </p:sp>
      <p:sp>
        <p:nvSpPr>
          <p:cNvPr id="5" name="Organigramme : Document 4"/>
          <p:cNvSpPr/>
          <p:nvPr/>
        </p:nvSpPr>
        <p:spPr>
          <a:xfrm>
            <a:off x="357188" y="3857625"/>
            <a:ext cx="2500312" cy="22860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package </a:t>
            </a:r>
            <a:r>
              <a:rPr lang="fr-FR" sz="1600" dirty="0" err="1">
                <a:solidFill>
                  <a:schemeClr val="tx1"/>
                </a:solidFill>
              </a:rPr>
              <a:t>monPackage</a:t>
            </a:r>
            <a:r>
              <a:rPr lang="fr-FR" sz="1600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public class Classe3</a:t>
            </a:r>
          </a:p>
          <a:p>
            <a:pPr>
              <a:defRPr/>
            </a:pPr>
            <a:r>
              <a:rPr lang="fr-FR" sz="1600" dirty="0" err="1">
                <a:solidFill>
                  <a:schemeClr val="tx1"/>
                </a:solidFill>
              </a:rPr>
              <a:t>extends</a:t>
            </a:r>
            <a:r>
              <a:rPr lang="fr-FR" sz="1600" dirty="0">
                <a:solidFill>
                  <a:schemeClr val="tx1"/>
                </a:solidFill>
              </a:rPr>
              <a:t> Classe1 {</a:t>
            </a:r>
          </a:p>
          <a:p>
            <a:pPr>
              <a:defRPr/>
            </a:pPr>
            <a:endParaRPr lang="fr-F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                       </a:t>
            </a:r>
            <a:r>
              <a:rPr lang="fr-FR" sz="1600" b="1" dirty="0">
                <a:solidFill>
                  <a:srgbClr val="92D050"/>
                </a:solidFill>
              </a:rPr>
              <a:t>c</a:t>
            </a:r>
          </a:p>
          <a:p>
            <a:pPr>
              <a:defRPr/>
            </a:pPr>
            <a:endParaRPr lang="fr-FR" sz="16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        </a:t>
            </a:r>
            <a:r>
              <a:rPr lang="fr-FR" sz="1600" b="1" dirty="0">
                <a:solidFill>
                  <a:srgbClr val="00B0F0"/>
                </a:solidFill>
              </a:rPr>
              <a:t>b</a:t>
            </a:r>
            <a:r>
              <a:rPr lang="fr-FR" sz="1600" dirty="0">
                <a:solidFill>
                  <a:schemeClr val="tx1"/>
                </a:solidFill>
              </a:rPr>
              <a:t>        </a:t>
            </a:r>
            <a:r>
              <a:rPr lang="fr-FR" sz="1600" b="1" dirty="0">
                <a:solidFill>
                  <a:schemeClr val="tx1"/>
                </a:solidFill>
              </a:rPr>
              <a:t>    </a:t>
            </a:r>
            <a:r>
              <a:rPr lang="fr-FR" sz="1600" b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6" name="Organigramme : Document 5"/>
          <p:cNvSpPr/>
          <p:nvPr/>
        </p:nvSpPr>
        <p:spPr>
          <a:xfrm>
            <a:off x="3071813" y="2500313"/>
            <a:ext cx="2500312" cy="314325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package </a:t>
            </a:r>
            <a:r>
              <a:rPr lang="fr-FR" sz="1600" dirty="0" err="1">
                <a:solidFill>
                  <a:schemeClr val="tx1"/>
                </a:solidFill>
              </a:rPr>
              <a:t>monPackage</a:t>
            </a:r>
            <a:r>
              <a:rPr lang="fr-FR" sz="1600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public class Classe1 {</a:t>
            </a: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     </a:t>
            </a:r>
            <a:r>
              <a:rPr lang="fr-FR" sz="1600" b="1" dirty="0" err="1">
                <a:solidFill>
                  <a:srgbClr val="FF0000"/>
                </a:solidFill>
              </a:rPr>
              <a:t>private</a:t>
            </a:r>
            <a:r>
              <a:rPr lang="fr-FR" sz="1600" b="1" dirty="0">
                <a:solidFill>
                  <a:srgbClr val="FF0000"/>
                </a:solidFill>
              </a:rPr>
              <a:t> </a:t>
            </a:r>
            <a:r>
              <a:rPr lang="fr-FR" sz="1600" b="1" dirty="0" err="1">
                <a:solidFill>
                  <a:srgbClr val="FF0000"/>
                </a:solidFill>
              </a:rPr>
              <a:t>int</a:t>
            </a:r>
            <a:r>
              <a:rPr lang="fr-FR" sz="1600" b="1" dirty="0">
                <a:solidFill>
                  <a:srgbClr val="FF0000"/>
                </a:solidFill>
              </a:rPr>
              <a:t> a;</a:t>
            </a:r>
          </a:p>
          <a:p>
            <a:pPr>
              <a:defRPr/>
            </a:pPr>
            <a:r>
              <a:rPr lang="fr-FR" sz="1600" b="1" dirty="0">
                <a:solidFill>
                  <a:srgbClr val="00B0F0"/>
                </a:solidFill>
              </a:rPr>
              <a:t>     </a:t>
            </a:r>
            <a:r>
              <a:rPr lang="fr-FR" sz="1600" b="1" dirty="0" err="1">
                <a:solidFill>
                  <a:srgbClr val="00B0F0"/>
                </a:solidFill>
              </a:rPr>
              <a:t>int</a:t>
            </a:r>
            <a:r>
              <a:rPr lang="fr-FR" sz="1600" b="1" dirty="0">
                <a:solidFill>
                  <a:srgbClr val="00B0F0"/>
                </a:solidFill>
              </a:rPr>
              <a:t> b;</a:t>
            </a:r>
          </a:p>
          <a:p>
            <a:pPr>
              <a:defRPr/>
            </a:pPr>
            <a:r>
              <a:rPr lang="fr-FR" sz="1600" b="1" dirty="0">
                <a:solidFill>
                  <a:srgbClr val="92D050"/>
                </a:solidFill>
              </a:rPr>
              <a:t>     </a:t>
            </a:r>
            <a:r>
              <a:rPr lang="fr-FR" sz="1600" b="1" dirty="0" err="1">
                <a:solidFill>
                  <a:srgbClr val="92D050"/>
                </a:solidFill>
              </a:rPr>
              <a:t>protected</a:t>
            </a:r>
            <a:r>
              <a:rPr lang="fr-FR" sz="1600" b="1" dirty="0">
                <a:solidFill>
                  <a:srgbClr val="92D050"/>
                </a:solidFill>
              </a:rPr>
              <a:t> </a:t>
            </a:r>
            <a:r>
              <a:rPr lang="fr-FR" sz="1600" b="1" dirty="0" err="1">
                <a:solidFill>
                  <a:srgbClr val="92D050"/>
                </a:solidFill>
              </a:rPr>
              <a:t>int</a:t>
            </a:r>
            <a:r>
              <a:rPr lang="fr-FR" sz="1600" b="1" dirty="0">
                <a:solidFill>
                  <a:srgbClr val="92D050"/>
                </a:solidFill>
              </a:rPr>
              <a:t> c</a:t>
            </a:r>
          </a:p>
          <a:p>
            <a:pPr>
              <a:defRPr/>
            </a:pPr>
            <a:r>
              <a:rPr lang="fr-FR" sz="1600" b="1" dirty="0">
                <a:solidFill>
                  <a:schemeClr val="tx1"/>
                </a:solidFill>
              </a:rPr>
              <a:t>     </a:t>
            </a:r>
            <a:r>
              <a:rPr lang="fr-FR" sz="1600" b="1" dirty="0">
                <a:solidFill>
                  <a:srgbClr val="00B050"/>
                </a:solidFill>
              </a:rPr>
              <a:t>public </a:t>
            </a:r>
            <a:r>
              <a:rPr lang="fr-FR" sz="1600" b="1" dirty="0" err="1">
                <a:solidFill>
                  <a:srgbClr val="00B050"/>
                </a:solidFill>
              </a:rPr>
              <a:t>int</a:t>
            </a:r>
            <a:r>
              <a:rPr lang="fr-FR" sz="1600" b="1" dirty="0">
                <a:solidFill>
                  <a:srgbClr val="00B050"/>
                </a:solidFill>
              </a:rPr>
              <a:t> d;</a:t>
            </a:r>
          </a:p>
          <a:p>
            <a:pPr>
              <a:defRPr/>
            </a:pPr>
            <a:endParaRPr lang="fr-FR" sz="16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600" b="1" dirty="0">
                <a:solidFill>
                  <a:schemeClr val="tx1"/>
                </a:solidFill>
              </a:rPr>
              <a:t>      </a:t>
            </a:r>
            <a:r>
              <a:rPr lang="fr-FR" sz="1600" b="1" dirty="0">
                <a:solidFill>
                  <a:srgbClr val="FF0000"/>
                </a:solidFill>
              </a:rPr>
              <a:t>a</a:t>
            </a:r>
            <a:r>
              <a:rPr lang="fr-FR" sz="1600" b="1" dirty="0">
                <a:solidFill>
                  <a:schemeClr val="tx1"/>
                </a:solidFill>
              </a:rPr>
              <a:t>          </a:t>
            </a:r>
            <a:r>
              <a:rPr lang="fr-FR" sz="1600" b="1" dirty="0">
                <a:solidFill>
                  <a:srgbClr val="92D050"/>
                </a:solidFill>
              </a:rPr>
              <a:t>c</a:t>
            </a:r>
          </a:p>
          <a:p>
            <a:pPr>
              <a:defRPr/>
            </a:pPr>
            <a:endParaRPr lang="fr-FR" sz="16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600" b="1" dirty="0">
                <a:solidFill>
                  <a:schemeClr val="tx1"/>
                </a:solidFill>
              </a:rPr>
              <a:t>      </a:t>
            </a:r>
            <a:r>
              <a:rPr lang="fr-FR" sz="1600" b="1" dirty="0">
                <a:solidFill>
                  <a:srgbClr val="00B0F0"/>
                </a:solidFill>
              </a:rPr>
              <a:t>b</a:t>
            </a:r>
            <a:r>
              <a:rPr lang="fr-FR" sz="1600" b="1" dirty="0">
                <a:solidFill>
                  <a:schemeClr val="tx1"/>
                </a:solidFill>
              </a:rPr>
              <a:t>           </a:t>
            </a:r>
            <a:r>
              <a:rPr lang="fr-FR" sz="1600" b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1813" y="928688"/>
            <a:ext cx="2500312" cy="1357312"/>
          </a:xfrm>
          <a:prstGeom prst="wedgeRectCallout">
            <a:avLst>
              <a:gd name="adj1" fmla="val -19630"/>
              <a:gd name="adj2" fmla="val 721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400" dirty="0">
                <a:solidFill>
                  <a:schemeClr val="tx1"/>
                </a:solidFill>
              </a:rPr>
              <a:t>Définit le package auquel</a:t>
            </a:r>
          </a:p>
          <a:p>
            <a:pPr>
              <a:defRPr/>
            </a:pPr>
            <a:r>
              <a:rPr lang="fr-FR" sz="1400" dirty="0">
                <a:solidFill>
                  <a:schemeClr val="tx1"/>
                </a:solidFill>
              </a:rPr>
              <a:t>appartient la classe.</a:t>
            </a:r>
          </a:p>
          <a:p>
            <a:pPr>
              <a:defRPr/>
            </a:pPr>
            <a:r>
              <a:rPr lang="fr-FR" sz="1400" dirty="0">
                <a:solidFill>
                  <a:schemeClr val="tx1"/>
                </a:solidFill>
              </a:rPr>
              <a:t>Si pas d’instruction package</a:t>
            </a:r>
          </a:p>
          <a:p>
            <a:pPr>
              <a:defRPr/>
            </a:pPr>
            <a:r>
              <a:rPr lang="fr-FR" sz="1400" dirty="0">
                <a:solidFill>
                  <a:schemeClr val="tx1"/>
                </a:solidFill>
              </a:rPr>
              <a:t>package par défaut :</a:t>
            </a:r>
          </a:p>
          <a:p>
            <a:pPr>
              <a:defRPr/>
            </a:pPr>
            <a:r>
              <a:rPr lang="fr-FR" sz="1400" dirty="0">
                <a:solidFill>
                  <a:schemeClr val="tx1"/>
                </a:solidFill>
              </a:rPr>
              <a:t>{ classes définies dans</a:t>
            </a:r>
          </a:p>
          <a:p>
            <a:pPr>
              <a:defRPr/>
            </a:pPr>
            <a:r>
              <a:rPr lang="fr-FR" sz="1400" dirty="0">
                <a:solidFill>
                  <a:schemeClr val="tx1"/>
                </a:solidFill>
              </a:rPr>
              <a:t>le même répertoire }</a:t>
            </a:r>
          </a:p>
        </p:txBody>
      </p:sp>
      <p:sp>
        <p:nvSpPr>
          <p:cNvPr id="54282" name="Rectangle 8"/>
          <p:cNvSpPr>
            <a:spLocks noChangeArrowheads="1"/>
          </p:cNvSpPr>
          <p:nvPr/>
        </p:nvSpPr>
        <p:spPr bwMode="auto">
          <a:xfrm>
            <a:off x="214313" y="857250"/>
            <a:ext cx="2608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/>
              <a:t>Package monPackage</a:t>
            </a:r>
            <a:endParaRPr lang="fr-FR"/>
          </a:p>
        </p:txBody>
      </p:sp>
      <p:sp>
        <p:nvSpPr>
          <p:cNvPr id="10" name="Organigramme : Document 9"/>
          <p:cNvSpPr/>
          <p:nvPr/>
        </p:nvSpPr>
        <p:spPr>
          <a:xfrm>
            <a:off x="6286500" y="1428750"/>
            <a:ext cx="2500313" cy="22860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package </a:t>
            </a:r>
            <a:r>
              <a:rPr lang="fr-FR" sz="1600" dirty="0" err="1">
                <a:solidFill>
                  <a:schemeClr val="tx1"/>
                </a:solidFill>
              </a:rPr>
              <a:t>tonPackage</a:t>
            </a:r>
            <a:r>
              <a:rPr lang="fr-FR" sz="1600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public class Classe4 {</a:t>
            </a: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       Classe1 o1;</a:t>
            </a:r>
          </a:p>
          <a:p>
            <a:pPr>
              <a:defRPr/>
            </a:pPr>
            <a:endParaRPr lang="fr-FR" sz="1600" dirty="0">
              <a:solidFill>
                <a:schemeClr val="tx1"/>
              </a:solidFill>
            </a:endParaRPr>
          </a:p>
          <a:p>
            <a:pPr>
              <a:defRPr/>
            </a:pPr>
            <a:endParaRPr lang="fr-FR" sz="16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                    </a:t>
            </a:r>
            <a:r>
              <a:rPr lang="fr-FR" sz="1600" dirty="0">
                <a:solidFill>
                  <a:srgbClr val="00B050"/>
                </a:solidFill>
              </a:rPr>
              <a:t> </a:t>
            </a:r>
            <a:r>
              <a:rPr lang="fr-FR" sz="1600" b="1" dirty="0">
                <a:solidFill>
                  <a:srgbClr val="00B050"/>
                </a:solidFill>
              </a:rPr>
              <a:t>o1.d</a:t>
            </a:r>
          </a:p>
        </p:txBody>
      </p:sp>
      <p:sp>
        <p:nvSpPr>
          <p:cNvPr id="11" name="Organigramme : Document 10"/>
          <p:cNvSpPr/>
          <p:nvPr/>
        </p:nvSpPr>
        <p:spPr>
          <a:xfrm>
            <a:off x="6215063" y="3714750"/>
            <a:ext cx="2500312" cy="22860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package </a:t>
            </a:r>
            <a:r>
              <a:rPr lang="fr-FR" sz="1600" dirty="0" err="1">
                <a:solidFill>
                  <a:schemeClr val="tx1"/>
                </a:solidFill>
              </a:rPr>
              <a:t>tonPackage</a:t>
            </a:r>
            <a:r>
              <a:rPr lang="fr-FR" sz="1600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public class Classe5</a:t>
            </a:r>
          </a:p>
          <a:p>
            <a:pPr>
              <a:defRPr/>
            </a:pPr>
            <a:r>
              <a:rPr lang="fr-FR" sz="1600" dirty="0" err="1">
                <a:solidFill>
                  <a:schemeClr val="tx1"/>
                </a:solidFill>
              </a:rPr>
              <a:t>extends</a:t>
            </a:r>
            <a:r>
              <a:rPr lang="fr-FR" sz="1600" dirty="0">
                <a:solidFill>
                  <a:schemeClr val="tx1"/>
                </a:solidFill>
              </a:rPr>
              <a:t> Classe1 {</a:t>
            </a:r>
          </a:p>
          <a:p>
            <a:pPr>
              <a:defRPr/>
            </a:pPr>
            <a:endParaRPr lang="fr-F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                     </a:t>
            </a:r>
            <a:r>
              <a:rPr lang="fr-FR" sz="1600" dirty="0">
                <a:solidFill>
                  <a:srgbClr val="00B0F0"/>
                </a:solidFill>
              </a:rPr>
              <a:t> c</a:t>
            </a: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     </a:t>
            </a:r>
            <a:r>
              <a:rPr lang="fr-FR" sz="1600" b="1" dirty="0">
                <a:solidFill>
                  <a:schemeClr val="tx1"/>
                </a:solidFill>
              </a:rPr>
              <a:t>  </a:t>
            </a:r>
          </a:p>
          <a:p>
            <a:pPr>
              <a:defRPr/>
            </a:pPr>
            <a:r>
              <a:rPr lang="fr-FR" sz="1600" b="1" dirty="0">
                <a:solidFill>
                  <a:schemeClr val="tx1"/>
                </a:solidFill>
              </a:rPr>
              <a:t>	     </a:t>
            </a:r>
            <a:r>
              <a:rPr lang="fr-FR" sz="1600" b="1" dirty="0">
                <a:solidFill>
                  <a:srgbClr val="00B050"/>
                </a:solidFill>
              </a:rPr>
              <a:t> d</a:t>
            </a:r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5929313" y="857250"/>
            <a:ext cx="2479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/>
              <a:t>Package tonPackage</a:t>
            </a:r>
            <a:endParaRPr lang="fr-FR"/>
          </a:p>
        </p:txBody>
      </p:sp>
      <p:sp>
        <p:nvSpPr>
          <p:cNvPr id="54286" name="Rectangle 13"/>
          <p:cNvSpPr>
            <a:spLocks noChangeArrowheads="1"/>
          </p:cNvSpPr>
          <p:nvPr/>
        </p:nvSpPr>
        <p:spPr bwMode="auto">
          <a:xfrm>
            <a:off x="857250" y="6357938"/>
            <a:ext cx="6929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Les mêmes règles de visibilité s’appliquent aux méthodes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57750" y="2428875"/>
            <a:ext cx="2928938" cy="40005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00125" y="2428875"/>
            <a:ext cx="3357563" cy="40005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300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786688" y="6245225"/>
            <a:ext cx="900112" cy="476250"/>
          </a:xfrm>
          <a:noFill/>
        </p:spPr>
        <p:txBody>
          <a:bodyPr/>
          <a:lstStyle/>
          <a:p>
            <a:fld id="{87214FD7-2B46-493D-A7DD-A072F410CB25}" type="slidenum">
              <a:rPr lang="fr-FR" smtClean="0"/>
              <a:pPr/>
              <a:t>53</a:t>
            </a:fld>
            <a:endParaRPr lang="fr-FR" smtClean="0"/>
          </a:p>
        </p:txBody>
      </p:sp>
      <p:sp>
        <p:nvSpPr>
          <p:cNvPr id="55301" name="AutoShape 4"/>
          <p:cNvSpPr>
            <a:spLocks noChangeArrowheads="1"/>
          </p:cNvSpPr>
          <p:nvPr/>
        </p:nvSpPr>
        <p:spPr bwMode="auto">
          <a:xfrm>
            <a:off x="1000125" y="142875"/>
            <a:ext cx="7129463" cy="5254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 b="1"/>
              <a:t>Visibilité des classes</a:t>
            </a:r>
          </a:p>
        </p:txBody>
      </p:sp>
      <p:sp>
        <p:nvSpPr>
          <p:cNvPr id="4" name="Organigramme : Document 3"/>
          <p:cNvSpPr/>
          <p:nvPr/>
        </p:nvSpPr>
        <p:spPr>
          <a:xfrm>
            <a:off x="1285875" y="2643188"/>
            <a:ext cx="2500313" cy="178593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package A;</a:t>
            </a: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public class </a:t>
            </a:r>
            <a:r>
              <a:rPr lang="fr-FR" sz="1600" dirty="0" err="1">
                <a:solidFill>
                  <a:schemeClr val="tx1"/>
                </a:solidFill>
              </a:rPr>
              <a:t>ClasseA</a:t>
            </a:r>
            <a:r>
              <a:rPr lang="fr-FR" sz="1600" dirty="0">
                <a:solidFill>
                  <a:schemeClr val="tx1"/>
                </a:solidFill>
              </a:rPr>
              <a:t> {</a:t>
            </a:r>
          </a:p>
          <a:p>
            <a:pPr>
              <a:defRPr/>
            </a:pPr>
            <a:endParaRPr lang="fr-FR" sz="16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	</a:t>
            </a:r>
            <a:r>
              <a:rPr lang="fr-FR" sz="1600" b="1" dirty="0" err="1" smtClean="0">
                <a:solidFill>
                  <a:schemeClr val="tx1"/>
                </a:solidFill>
              </a:rPr>
              <a:t>ClasseB</a:t>
            </a:r>
            <a:r>
              <a:rPr lang="fr-FR" sz="1600" b="1" dirty="0" smtClean="0">
                <a:solidFill>
                  <a:schemeClr val="tx1"/>
                </a:solidFill>
              </a:rPr>
              <a:t> b;</a:t>
            </a:r>
            <a:r>
              <a:rPr lang="fr-FR" sz="1600" b="1" dirty="0">
                <a:solidFill>
                  <a:schemeClr val="tx1"/>
                </a:solidFill>
              </a:rPr>
              <a:t>	</a:t>
            </a:r>
          </a:p>
          <a:p>
            <a:pPr>
              <a:defRPr/>
            </a:pPr>
            <a:r>
              <a:rPr lang="fr-FR" sz="1600" b="1" dirty="0">
                <a:solidFill>
                  <a:schemeClr val="tx1"/>
                </a:solidFill>
              </a:rPr>
              <a:t>          </a:t>
            </a:r>
            <a:r>
              <a:rPr lang="fr-FR" sz="1600" b="1" dirty="0" err="1">
                <a:solidFill>
                  <a:schemeClr val="tx1"/>
                </a:solidFill>
              </a:rPr>
              <a:t>ClasseC</a:t>
            </a:r>
            <a:r>
              <a:rPr lang="fr-FR" sz="1600" b="1" dirty="0">
                <a:solidFill>
                  <a:schemeClr val="tx1"/>
                </a:solidFill>
              </a:rPr>
              <a:t> c;</a:t>
            </a:r>
          </a:p>
          <a:p>
            <a:pPr>
              <a:defRPr/>
            </a:pPr>
            <a:endParaRPr lang="fr-FR" sz="16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600" b="1" dirty="0">
                <a:solidFill>
                  <a:schemeClr val="tx1"/>
                </a:solidFill>
              </a:rPr>
              <a:t>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Organigramme : Document 4"/>
          <p:cNvSpPr/>
          <p:nvPr/>
        </p:nvSpPr>
        <p:spPr>
          <a:xfrm>
            <a:off x="1285875" y="4500563"/>
            <a:ext cx="2500313" cy="178593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package A;</a:t>
            </a: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class </a:t>
            </a:r>
            <a:r>
              <a:rPr lang="fr-FR" sz="1600" dirty="0" err="1">
                <a:solidFill>
                  <a:schemeClr val="tx1"/>
                </a:solidFill>
              </a:rPr>
              <a:t>ClasseB</a:t>
            </a:r>
            <a:endParaRPr lang="fr-F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600" dirty="0" err="1">
                <a:solidFill>
                  <a:schemeClr val="tx1"/>
                </a:solidFill>
              </a:rPr>
              <a:t>extends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ClasseA</a:t>
            </a:r>
            <a:r>
              <a:rPr lang="fr-FR" sz="1600" dirty="0">
                <a:solidFill>
                  <a:schemeClr val="tx1"/>
                </a:solidFill>
              </a:rPr>
              <a:t> {</a:t>
            </a:r>
          </a:p>
          <a:p>
            <a:pPr>
              <a:defRPr/>
            </a:pPr>
            <a:endParaRPr lang="fr-FR" sz="1600" dirty="0">
              <a:solidFill>
                <a:schemeClr val="tx1"/>
              </a:solidFill>
            </a:endParaRPr>
          </a:p>
          <a:p>
            <a:pPr>
              <a:defRPr/>
            </a:pPr>
            <a:endParaRPr lang="fr-F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1000125" y="2000250"/>
            <a:ext cx="1343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/>
              <a:t>Package A</a:t>
            </a:r>
            <a:endParaRPr lang="fr-FR"/>
          </a:p>
        </p:txBody>
      </p:sp>
      <p:sp>
        <p:nvSpPr>
          <p:cNvPr id="10" name="Organigramme : Document 9"/>
          <p:cNvSpPr/>
          <p:nvPr/>
        </p:nvSpPr>
        <p:spPr>
          <a:xfrm>
            <a:off x="5072063" y="3143250"/>
            <a:ext cx="2500312" cy="2500313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package B;</a:t>
            </a: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</a:rPr>
              <a:t>public class </a:t>
            </a:r>
            <a:r>
              <a:rPr lang="fr-FR" sz="1600" dirty="0" err="1">
                <a:solidFill>
                  <a:schemeClr val="tx1"/>
                </a:solidFill>
              </a:rPr>
              <a:t>ClasseC</a:t>
            </a:r>
            <a:r>
              <a:rPr lang="fr-FR" sz="1600" dirty="0">
                <a:solidFill>
                  <a:schemeClr val="tx1"/>
                </a:solidFill>
              </a:rPr>
              <a:t> {</a:t>
            </a:r>
          </a:p>
          <a:p>
            <a:pPr>
              <a:defRPr/>
            </a:pPr>
            <a:endParaRPr lang="fr-F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600" b="1" dirty="0">
                <a:solidFill>
                  <a:schemeClr val="tx1"/>
                </a:solidFill>
              </a:rPr>
              <a:t>       </a:t>
            </a:r>
            <a:r>
              <a:rPr lang="fr-FR" sz="1600" b="1" dirty="0" err="1">
                <a:solidFill>
                  <a:schemeClr val="tx1"/>
                </a:solidFill>
              </a:rPr>
              <a:t>ClasseA</a:t>
            </a:r>
            <a:r>
              <a:rPr lang="fr-FR" sz="1600" b="1" dirty="0">
                <a:solidFill>
                  <a:schemeClr val="tx1"/>
                </a:solidFill>
              </a:rPr>
              <a:t> a;</a:t>
            </a:r>
          </a:p>
          <a:p>
            <a:pPr>
              <a:defRPr/>
            </a:pPr>
            <a:r>
              <a:rPr lang="fr-FR" sz="1600" b="1" dirty="0">
                <a:solidFill>
                  <a:schemeClr val="tx1"/>
                </a:solidFill>
              </a:rPr>
              <a:t>       </a:t>
            </a:r>
          </a:p>
          <a:p>
            <a:pPr>
              <a:defRPr/>
            </a:pPr>
            <a:r>
              <a:rPr lang="fr-FR" sz="1600" b="1" dirty="0">
                <a:solidFill>
                  <a:schemeClr val="tx1"/>
                </a:solidFill>
              </a:rPr>
              <a:t>       </a:t>
            </a:r>
            <a:r>
              <a:rPr lang="fr-FR" sz="1600" b="1" dirty="0" err="1">
                <a:solidFill>
                  <a:schemeClr val="tx1"/>
                </a:solidFill>
              </a:rPr>
              <a:t>ClasseB</a:t>
            </a:r>
            <a:r>
              <a:rPr lang="fr-FR" sz="1600" b="1" dirty="0">
                <a:solidFill>
                  <a:schemeClr val="tx1"/>
                </a:solidFill>
              </a:rPr>
              <a:t> b;</a:t>
            </a:r>
          </a:p>
          <a:p>
            <a:pPr>
              <a:defRPr/>
            </a:pPr>
            <a:endParaRPr lang="fr-FR" sz="16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600" b="1" dirty="0">
                <a:solidFill>
                  <a:schemeClr val="tx1"/>
                </a:solidFill>
              </a:rPr>
              <a:t>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5306" name="Rectangle 12"/>
          <p:cNvSpPr>
            <a:spLocks noChangeArrowheads="1"/>
          </p:cNvSpPr>
          <p:nvPr/>
        </p:nvSpPr>
        <p:spPr bwMode="auto">
          <a:xfrm>
            <a:off x="4786313" y="2000250"/>
            <a:ext cx="1350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/>
              <a:t>Package B</a:t>
            </a:r>
            <a:endParaRPr lang="fr-FR"/>
          </a:p>
        </p:txBody>
      </p:sp>
      <p:grpSp>
        <p:nvGrpSpPr>
          <p:cNvPr id="55307" name="Groupe 19"/>
          <p:cNvGrpSpPr>
            <a:grpSpLocks/>
          </p:cNvGrpSpPr>
          <p:nvPr/>
        </p:nvGrpSpPr>
        <p:grpSpPr bwMode="auto">
          <a:xfrm>
            <a:off x="5643563" y="4357688"/>
            <a:ext cx="785812" cy="428625"/>
            <a:chOff x="4857752" y="4286256"/>
            <a:chExt cx="785818" cy="428628"/>
          </a:xfrm>
        </p:grpSpPr>
        <p:cxnSp>
          <p:nvCxnSpPr>
            <p:cNvPr id="17" name="Connecteur droit 16"/>
            <p:cNvCxnSpPr/>
            <p:nvPr/>
          </p:nvCxnSpPr>
          <p:spPr>
            <a:xfrm rot="10800000" flipV="1">
              <a:off x="4857752" y="4286256"/>
              <a:ext cx="785818" cy="42862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857752" y="4286256"/>
              <a:ext cx="714380" cy="3571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308" name="Rectangle 20"/>
          <p:cNvSpPr>
            <a:spLocks noChangeArrowheads="1"/>
          </p:cNvSpPr>
          <p:nvPr/>
        </p:nvSpPr>
        <p:spPr bwMode="auto">
          <a:xfrm>
            <a:off x="285750" y="785813"/>
            <a:ext cx="86439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Deux niveaux de visibilité pour les classes :</a:t>
            </a:r>
          </a:p>
          <a:p>
            <a:r>
              <a:rPr lang="fr-FR"/>
              <a:t> </a:t>
            </a:r>
            <a:r>
              <a:rPr lang="fr-FR" b="1" i="1"/>
              <a:t>public     :      </a:t>
            </a:r>
            <a:r>
              <a:rPr lang="fr-FR"/>
              <a:t>la classe peut être utilisée par n’importe quelle autre classe</a:t>
            </a:r>
          </a:p>
          <a:p>
            <a:r>
              <a:rPr lang="fr-FR"/>
              <a:t> </a:t>
            </a:r>
            <a:r>
              <a:rPr lang="fr-FR" i="1"/>
              <a:t>- (</a:t>
            </a:r>
            <a:r>
              <a:rPr lang="fr-FR" b="1" i="1"/>
              <a:t>package) : </a:t>
            </a:r>
            <a:r>
              <a:rPr lang="fr-FR"/>
              <a:t>la classe ne peut être utilisée que par les classes appartenant au</a:t>
            </a:r>
            <a:br>
              <a:rPr lang="fr-FR"/>
            </a:br>
            <a:r>
              <a:rPr lang="fr-FR"/>
              <a:t>                       même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5B812E-32C1-49EB-A7C9-715EB547EABB}" type="slidenum">
              <a:rPr lang="fr-FR" smtClean="0"/>
              <a:pPr/>
              <a:t>54</a:t>
            </a:fld>
            <a:endParaRPr lang="fr-FR" smtClean="0"/>
          </a:p>
        </p:txBody>
      </p:sp>
      <p:sp>
        <p:nvSpPr>
          <p:cNvPr id="56323" name="AutoShape 4"/>
          <p:cNvSpPr>
            <a:spLocks noChangeArrowheads="1"/>
          </p:cNvSpPr>
          <p:nvPr/>
        </p:nvSpPr>
        <p:spPr bwMode="auto">
          <a:xfrm>
            <a:off x="1000125" y="142875"/>
            <a:ext cx="7129463" cy="5254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 b="1"/>
              <a:t>Méthodes  finales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142875" y="857250"/>
            <a:ext cx="8643938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 ●Méthodes finales</a:t>
            </a:r>
          </a:p>
          <a:p>
            <a:r>
              <a:rPr lang="fr-FR"/>
              <a:t> 	♦ public </a:t>
            </a:r>
            <a:r>
              <a:rPr lang="fr-FR" b="1"/>
              <a:t>final void méthodeX(….) {</a:t>
            </a:r>
          </a:p>
          <a:p>
            <a:r>
              <a:rPr lang="fr-FR"/>
              <a:t>		…. }</a:t>
            </a:r>
          </a:p>
          <a:p>
            <a:r>
              <a:rPr lang="fr-FR"/>
              <a:t> 	♦ </a:t>
            </a:r>
            <a:r>
              <a:rPr lang="fr-FR" i="1"/>
              <a:t>«verrouiller » la méthode pour interdire toute éventuelle redéfinition</a:t>
            </a:r>
          </a:p>
          <a:p>
            <a:r>
              <a:rPr lang="fr-FR" i="1"/>
              <a:t>	   dans les sous-classes</a:t>
            </a:r>
          </a:p>
          <a:p>
            <a:r>
              <a:rPr lang="fr-FR"/>
              <a:t> 	♦ </a:t>
            </a:r>
            <a:r>
              <a:rPr lang="fr-FR" i="1"/>
              <a:t>efficacité</a:t>
            </a:r>
          </a:p>
          <a:p>
            <a:r>
              <a:rPr lang="fr-FR"/>
              <a:t> 	    </a:t>
            </a:r>
            <a:r>
              <a:rPr lang="fr-FR" i="1"/>
              <a:t>quand le compilateur rencontre un appel à une méthode finale il </a:t>
            </a:r>
            <a:r>
              <a:rPr lang="fr-FR" b="1" i="1"/>
              <a:t>peut</a:t>
            </a:r>
          </a:p>
          <a:p>
            <a:r>
              <a:rPr lang="fr-FR" i="1"/>
              <a:t>	   remplacer l’appel habituel de méthode (empiler les arguments sur la </a:t>
            </a:r>
            <a:br>
              <a:rPr lang="fr-FR" i="1"/>
            </a:br>
            <a:r>
              <a:rPr lang="fr-FR" i="1"/>
              <a:t>	   pile, saut vers le code de la méthode, retour au code appelant, </a:t>
            </a:r>
            <a:br>
              <a:rPr lang="fr-FR" i="1"/>
            </a:br>
            <a:r>
              <a:rPr lang="fr-FR" i="1"/>
              <a:t>	   dépilement des arguments, récupération de la valeur de retour) par </a:t>
            </a:r>
            <a:br>
              <a:rPr lang="fr-FR" i="1"/>
            </a:br>
            <a:r>
              <a:rPr lang="fr-FR" i="1"/>
              <a:t>	   une copie du code du corps de la méthode (inline call).</a:t>
            </a:r>
          </a:p>
          <a:p>
            <a:r>
              <a:rPr lang="fr-FR"/>
              <a:t> 	♦</a:t>
            </a:r>
            <a:r>
              <a:rPr lang="fr-FR" i="1"/>
              <a:t>si le corps de la méthode est trop gros, le compilateur est censé ne pas </a:t>
            </a:r>
            <a:br>
              <a:rPr lang="fr-FR" i="1"/>
            </a:br>
            <a:r>
              <a:rPr lang="fr-FR" i="1"/>
              <a:t>	   faire cette optimisation qui serait contrebalancée par l ’augmentation </a:t>
            </a:r>
            <a:br>
              <a:rPr lang="fr-FR" i="1"/>
            </a:br>
            <a:r>
              <a:rPr lang="fr-FR" i="1"/>
              <a:t>	   importante de la taille du code.</a:t>
            </a:r>
          </a:p>
          <a:p>
            <a:r>
              <a:rPr lang="fr-FR"/>
              <a:t> 	♦</a:t>
            </a:r>
            <a:r>
              <a:rPr lang="fr-FR" i="1"/>
              <a:t>Mieux vaut ne pas trop se reposer sur le compilateur :</a:t>
            </a:r>
          </a:p>
          <a:p>
            <a:r>
              <a:rPr lang="fr-FR"/>
              <a:t>	   – </a:t>
            </a:r>
            <a:r>
              <a:rPr lang="fr-FR" i="1"/>
              <a:t>utiliser final que lorsque le code n ’est pas trop gros ou lorsque l ’on 	  </a:t>
            </a:r>
            <a:br>
              <a:rPr lang="fr-FR" i="1"/>
            </a:br>
            <a:r>
              <a:rPr lang="fr-FR" i="1"/>
              <a:t>	   veut explicitement éviter toute redéfinition</a:t>
            </a:r>
          </a:p>
          <a:p>
            <a:r>
              <a:rPr lang="fr-FR"/>
              <a:t> </a:t>
            </a:r>
          </a:p>
          <a:p>
            <a:r>
              <a:rPr lang="fr-FR" i="1"/>
              <a:t>	♦méthodes </a:t>
            </a:r>
            <a:r>
              <a:rPr lang="fr-FR" b="1" i="1"/>
              <a:t>private sont implicitement final (elles ne peuvent être </a:t>
            </a:r>
            <a:br>
              <a:rPr lang="fr-FR" b="1" i="1"/>
            </a:br>
            <a:r>
              <a:rPr lang="fr-FR" b="1" i="1"/>
              <a:t>	  redéfinies)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6B6D79-4DAE-4D88-8296-6A599D4CE967}" type="slidenum">
              <a:rPr lang="fr-FR" smtClean="0"/>
              <a:pPr/>
              <a:t>55</a:t>
            </a:fld>
            <a:endParaRPr lang="fr-FR" smtClean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285750" y="1357313"/>
            <a:ext cx="842962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● Une classe peut être définie comme finale</a:t>
            </a:r>
          </a:p>
          <a:p>
            <a:r>
              <a:rPr lang="fr-FR"/>
              <a:t> 	public </a:t>
            </a:r>
            <a:r>
              <a:rPr lang="fr-FR" b="1"/>
              <a:t>final class UneClasse {</a:t>
            </a:r>
          </a:p>
          <a:p>
            <a:r>
              <a:rPr lang="fr-FR"/>
              <a:t>		…</a:t>
            </a:r>
          </a:p>
          <a:p>
            <a:r>
              <a:rPr lang="fr-FR"/>
              <a:t>	}</a:t>
            </a:r>
          </a:p>
          <a:p>
            <a:r>
              <a:rPr lang="fr-FR"/>
              <a:t> </a:t>
            </a:r>
          </a:p>
          <a:p>
            <a:r>
              <a:rPr lang="fr-FR" i="1"/>
              <a:t>     ♦ Interdit tout héritage pour cette classe qui ne pourra être sous-classée</a:t>
            </a:r>
          </a:p>
          <a:p>
            <a:r>
              <a:rPr lang="fr-FR"/>
              <a:t>     ♦ </a:t>
            </a:r>
            <a:r>
              <a:rPr lang="fr-FR" i="1"/>
              <a:t>toutes les méthodes à l’intérieur de la classe seront implicitiment finales</a:t>
            </a:r>
          </a:p>
          <a:p>
            <a:r>
              <a:rPr lang="fr-FR" i="1"/>
              <a:t>        (elles ne peuvent être redéfinies)</a:t>
            </a:r>
          </a:p>
          <a:p>
            <a:r>
              <a:rPr lang="fr-FR"/>
              <a:t>     ♦ </a:t>
            </a:r>
            <a:r>
              <a:rPr lang="fr-FR" i="1"/>
              <a:t>exemple : la classe </a:t>
            </a:r>
            <a:r>
              <a:rPr lang="fr-FR" b="1" i="1"/>
              <a:t>String est finale</a:t>
            </a:r>
          </a:p>
          <a:p>
            <a:endParaRPr lang="fr-FR" b="1" i="1"/>
          </a:p>
          <a:p>
            <a:r>
              <a:rPr lang="fr-FR"/>
              <a:t> ● Attention à l’usage de </a:t>
            </a:r>
            <a:r>
              <a:rPr lang="fr-FR" b="1"/>
              <a:t>final, prendre garde de ne pas privilégier une</a:t>
            </a:r>
          </a:p>
          <a:p>
            <a:r>
              <a:rPr lang="fr-FR"/>
              <a:t>    supposée efficacité au détriment des éventuelles possibilités de réutiliser la</a:t>
            </a:r>
          </a:p>
          <a:p>
            <a:r>
              <a:rPr lang="fr-FR"/>
              <a:t>    classe par héritage.</a:t>
            </a: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1000125" y="142875"/>
            <a:ext cx="7129463" cy="5254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 b="1"/>
              <a:t>Classes  finales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DC365D-9519-4F62-92C9-228E0E4189D5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01916"/>
            <a:ext cx="7416824" cy="611157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83568" y="18864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Exercice : Implémenter le diagramme des classes ci-dessous: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120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1000125" y="142875"/>
            <a:ext cx="6624638" cy="7921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Délégation : Définition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179388" y="1700213"/>
            <a:ext cx="8353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/>
              <a:t> Un objet o1 instance de la classe C1 utilise les services d’un objet o2 instance</a:t>
            </a:r>
          </a:p>
          <a:p>
            <a:pPr>
              <a:buFont typeface="Wingdings" pitchFamily="2" charset="2"/>
              <a:buNone/>
            </a:pPr>
            <a:r>
              <a:rPr lang="fr-FR"/>
              <a:t>   de la classe C2 (o1 délègue une partie de son activité à o2)</a:t>
            </a:r>
          </a:p>
          <a:p>
            <a:pPr>
              <a:buFont typeface="Wingdings" pitchFamily="2" charset="2"/>
              <a:buNone/>
            </a:pPr>
            <a:endParaRPr lang="fr-FR"/>
          </a:p>
          <a:p>
            <a:pPr>
              <a:buFont typeface="Wingdings" pitchFamily="2" charset="2"/>
              <a:buChar char="q"/>
            </a:pPr>
            <a:r>
              <a:rPr lang="fr-FR"/>
              <a:t> La classe C1 utilise les services de la classe C2</a:t>
            </a: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1116013" y="2924175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i="1"/>
              <a:t> C1 est la classe cliente</a:t>
            </a:r>
          </a:p>
          <a:p>
            <a:pPr>
              <a:buFont typeface="Wingdings" pitchFamily="2" charset="2"/>
              <a:buChar char="§"/>
            </a:pPr>
            <a:r>
              <a:rPr lang="fr-FR"/>
              <a:t>  </a:t>
            </a:r>
            <a:r>
              <a:rPr lang="fr-FR" i="1"/>
              <a:t>C2 est la classe serveuse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1258888" y="3716338"/>
            <a:ext cx="208915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b="1"/>
              <a:t>C1</a:t>
            </a: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1258888" y="4076700"/>
            <a:ext cx="2089150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5076825" y="3644900"/>
            <a:ext cx="208915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b="1"/>
              <a:t>C2</a:t>
            </a:r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5076825" y="4005263"/>
            <a:ext cx="2089150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>
            <a:off x="3348038" y="393382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7178" name="Rectangle 12"/>
          <p:cNvSpPr>
            <a:spLocks noChangeArrowheads="1"/>
          </p:cNvSpPr>
          <p:nvPr/>
        </p:nvSpPr>
        <p:spPr bwMode="auto">
          <a:xfrm>
            <a:off x="250825" y="4724400"/>
            <a:ext cx="8424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La classe cliente (C1) possède une référence de type de la classe serveuse(C2)</a:t>
            </a:r>
          </a:p>
        </p:txBody>
      </p:sp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1187450" y="5300663"/>
            <a:ext cx="295275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C1 {</a:t>
            </a:r>
          </a:p>
          <a:p>
            <a:endParaRPr lang="fr-FR"/>
          </a:p>
          <a:p>
            <a:r>
              <a:rPr lang="fr-FR"/>
              <a:t>   private C2 champ;</a:t>
            </a:r>
          </a:p>
          <a:p>
            <a:r>
              <a:rPr lang="fr-FR"/>
              <a:t>   ...</a:t>
            </a:r>
          </a:p>
          <a:p>
            <a:r>
              <a:rPr lang="fr-FR"/>
              <a:t>}</a:t>
            </a:r>
          </a:p>
        </p:txBody>
      </p:sp>
      <p:sp>
        <p:nvSpPr>
          <p:cNvPr id="7180" name="Rectangle 14"/>
          <p:cNvSpPr>
            <a:spLocks noChangeArrowheads="1"/>
          </p:cNvSpPr>
          <p:nvPr/>
        </p:nvSpPr>
        <p:spPr bwMode="auto">
          <a:xfrm>
            <a:off x="1403350" y="5876925"/>
            <a:ext cx="208915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81" name="Rectangle 15"/>
          <p:cNvSpPr>
            <a:spLocks noChangeArrowheads="1"/>
          </p:cNvSpPr>
          <p:nvPr/>
        </p:nvSpPr>
        <p:spPr bwMode="auto">
          <a:xfrm>
            <a:off x="5651500" y="5373688"/>
            <a:ext cx="244792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C2 {</a:t>
            </a:r>
          </a:p>
          <a:p>
            <a:endParaRPr lang="fr-FR"/>
          </a:p>
          <a:p>
            <a:r>
              <a:rPr lang="fr-FR"/>
              <a:t>...</a:t>
            </a:r>
          </a:p>
          <a:p>
            <a:r>
              <a:rPr lang="fr-FR"/>
              <a:t>}</a:t>
            </a:r>
          </a:p>
        </p:txBody>
      </p:sp>
      <p:sp>
        <p:nvSpPr>
          <p:cNvPr id="7182" name="Line 16"/>
          <p:cNvSpPr>
            <a:spLocks noChangeShapeType="1"/>
          </p:cNvSpPr>
          <p:nvPr/>
        </p:nvSpPr>
        <p:spPr bwMode="auto">
          <a:xfrm flipV="1">
            <a:off x="3500438" y="5589588"/>
            <a:ext cx="2151062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7183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D7CDCA-88FB-42E0-8A3D-B5A9CDC6C8C6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7184" name="ZoneTexte 15"/>
          <p:cNvSpPr txBox="1">
            <a:spLocks noChangeArrowheads="1"/>
          </p:cNvSpPr>
          <p:nvPr/>
        </p:nvSpPr>
        <p:spPr bwMode="auto">
          <a:xfrm>
            <a:off x="142875" y="1143000"/>
            <a:ext cx="8786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/>
              <a:t>L'association, l'agrégation, et la composition sont des fois appelées Délégation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1042988" y="333375"/>
            <a:ext cx="6624637" cy="7921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Délégation : Exemple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2411413" y="1412875"/>
            <a:ext cx="278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Exemple la classe </a:t>
            </a:r>
            <a:r>
              <a:rPr lang="fr-FR" b="1"/>
              <a:t>Cercle</a:t>
            </a:r>
          </a:p>
        </p:txBody>
      </p:sp>
      <p:sp>
        <p:nvSpPr>
          <p:cNvPr id="8196" name="Oval 6"/>
          <p:cNvSpPr>
            <a:spLocks noChangeArrowheads="1"/>
          </p:cNvSpPr>
          <p:nvPr/>
        </p:nvSpPr>
        <p:spPr bwMode="auto">
          <a:xfrm>
            <a:off x="468313" y="1196975"/>
            <a:ext cx="1512887" cy="13668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197" name="Line 7"/>
          <p:cNvSpPr>
            <a:spLocks noChangeShapeType="1"/>
          </p:cNvSpPr>
          <p:nvPr/>
        </p:nvSpPr>
        <p:spPr bwMode="auto">
          <a:xfrm>
            <a:off x="827088" y="1341438"/>
            <a:ext cx="36036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1116013" y="1484313"/>
            <a:ext cx="1008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600" b="1"/>
              <a:t>.</a:t>
            </a:r>
            <a:r>
              <a:rPr lang="fr-FR"/>
              <a:t>centre</a:t>
            </a:r>
            <a:endParaRPr lang="fr-FR" b="1"/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900113" y="1268413"/>
            <a:ext cx="792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rayon</a:t>
            </a: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2916238" y="1773238"/>
            <a:ext cx="5184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/>
              <a:t> rayon : double</a:t>
            </a:r>
          </a:p>
          <a:p>
            <a:pPr>
              <a:buFont typeface="Wingdings" pitchFamily="2" charset="2"/>
              <a:buChar char="§"/>
            </a:pPr>
            <a:r>
              <a:rPr lang="fr-FR"/>
              <a:t> centre : deux doubles (x et y) ou bien </a:t>
            </a:r>
            <a:r>
              <a:rPr lang="fr-FR" b="1"/>
              <a:t>Point</a:t>
            </a:r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3779838" y="2636838"/>
            <a:ext cx="5113337" cy="3671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Cercle {</a:t>
            </a:r>
          </a:p>
          <a:p>
            <a:endParaRPr lang="fr-FR"/>
          </a:p>
          <a:p>
            <a:r>
              <a:rPr lang="fr-FR"/>
              <a:t>   // centre du cercle</a:t>
            </a:r>
          </a:p>
          <a:p>
            <a:r>
              <a:rPr lang="fr-FR"/>
              <a:t>   private Point centre;</a:t>
            </a:r>
          </a:p>
          <a:p>
            <a:endParaRPr lang="fr-FR"/>
          </a:p>
          <a:p>
            <a:r>
              <a:rPr lang="fr-FR"/>
              <a:t>   // rayon du cercle</a:t>
            </a:r>
          </a:p>
          <a:p>
            <a:r>
              <a:rPr lang="fr-FR"/>
              <a:t>   private double r;</a:t>
            </a:r>
          </a:p>
          <a:p>
            <a:r>
              <a:rPr lang="fr-FR"/>
              <a:t>   …</a:t>
            </a:r>
          </a:p>
          <a:p>
            <a:r>
              <a:rPr lang="fr-FR"/>
              <a:t>   public void translation(double dx, double dy) {</a:t>
            </a:r>
          </a:p>
          <a:p>
            <a:r>
              <a:rPr lang="fr-FR"/>
              <a:t>      centre.translate(dx,dy);</a:t>
            </a:r>
          </a:p>
          <a:p>
            <a:r>
              <a:rPr lang="fr-FR"/>
              <a:t>   }</a:t>
            </a:r>
          </a:p>
          <a:p>
            <a:r>
              <a:rPr lang="fr-FR"/>
              <a:t>   …</a:t>
            </a:r>
          </a:p>
          <a:p>
            <a:r>
              <a:rPr lang="fr-FR"/>
              <a:t>}</a:t>
            </a:r>
          </a:p>
        </p:txBody>
      </p:sp>
      <p:grpSp>
        <p:nvGrpSpPr>
          <p:cNvPr id="8202" name="Group 19"/>
          <p:cNvGrpSpPr>
            <a:grpSpLocks/>
          </p:cNvGrpSpPr>
          <p:nvPr/>
        </p:nvGrpSpPr>
        <p:grpSpPr bwMode="auto">
          <a:xfrm>
            <a:off x="179388" y="2781300"/>
            <a:ext cx="3384550" cy="863600"/>
            <a:chOff x="113" y="1752"/>
            <a:chExt cx="2132" cy="544"/>
          </a:xfrm>
        </p:grpSpPr>
        <p:sp>
          <p:nvSpPr>
            <p:cNvPr id="8206" name="Rectangle 12"/>
            <p:cNvSpPr>
              <a:spLocks noChangeArrowheads="1"/>
            </p:cNvSpPr>
            <p:nvPr/>
          </p:nvSpPr>
          <p:spPr bwMode="auto">
            <a:xfrm>
              <a:off x="113" y="1791"/>
              <a:ext cx="754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b="1"/>
                <a:t>Cercle</a:t>
              </a:r>
            </a:p>
          </p:txBody>
        </p:sp>
        <p:sp>
          <p:nvSpPr>
            <p:cNvPr id="8207" name="Rectangle 13"/>
            <p:cNvSpPr>
              <a:spLocks noChangeArrowheads="1"/>
            </p:cNvSpPr>
            <p:nvPr/>
          </p:nvSpPr>
          <p:spPr bwMode="auto">
            <a:xfrm>
              <a:off x="113" y="1985"/>
              <a:ext cx="754" cy="3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08" name="Rectangle 14"/>
            <p:cNvSpPr>
              <a:spLocks noChangeArrowheads="1"/>
            </p:cNvSpPr>
            <p:nvPr/>
          </p:nvSpPr>
          <p:spPr bwMode="auto">
            <a:xfrm>
              <a:off x="1491" y="1752"/>
              <a:ext cx="754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b="1"/>
                <a:t>Point</a:t>
              </a:r>
            </a:p>
          </p:txBody>
        </p:sp>
        <p:sp>
          <p:nvSpPr>
            <p:cNvPr id="8209" name="Rectangle 15"/>
            <p:cNvSpPr>
              <a:spLocks noChangeArrowheads="1"/>
            </p:cNvSpPr>
            <p:nvPr/>
          </p:nvSpPr>
          <p:spPr bwMode="auto">
            <a:xfrm>
              <a:off x="1491" y="1946"/>
              <a:ext cx="754" cy="3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8203" name="Line 16"/>
          <p:cNvSpPr>
            <a:spLocks noChangeShapeType="1"/>
          </p:cNvSpPr>
          <p:nvPr/>
        </p:nvSpPr>
        <p:spPr bwMode="auto">
          <a:xfrm>
            <a:off x="1376363" y="30289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8204" name="Rectangle 18"/>
          <p:cNvSpPr>
            <a:spLocks noChangeArrowheads="1"/>
          </p:cNvSpPr>
          <p:nvPr/>
        </p:nvSpPr>
        <p:spPr bwMode="auto">
          <a:xfrm>
            <a:off x="250825" y="3933825"/>
            <a:ext cx="2665413" cy="14747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L’association entre les</a:t>
            </a:r>
          </a:p>
          <a:p>
            <a:r>
              <a:rPr lang="fr-FR"/>
              <a:t>classes Cercle et</a:t>
            </a:r>
          </a:p>
          <a:p>
            <a:r>
              <a:rPr lang="fr-FR"/>
              <a:t>Point exprime le fait qu’un cercle </a:t>
            </a:r>
            <a:r>
              <a:rPr lang="fr-FR" b="1"/>
              <a:t>possède </a:t>
            </a:r>
            <a:r>
              <a:rPr lang="fr-FR"/>
              <a:t>(</a:t>
            </a:r>
            <a:r>
              <a:rPr lang="fr-FR" b="1"/>
              <a:t>a un) </a:t>
            </a:r>
            <a:r>
              <a:rPr lang="fr-FR"/>
              <a:t>centre</a:t>
            </a:r>
          </a:p>
        </p:txBody>
      </p:sp>
      <p:sp>
        <p:nvSpPr>
          <p:cNvPr id="8205" name="Espace réservé du numéro de diapositive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0319E2-1BB9-4346-85CD-63A89ADC72ED}" type="slidenum">
              <a:rPr lang="fr-FR" smtClean="0"/>
              <a:pPr/>
              <a:t>7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971550" y="188913"/>
            <a:ext cx="6624638" cy="7921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Délégation : Exemple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23850" y="1125538"/>
            <a:ext cx="4392613" cy="327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public class Cercle {</a:t>
            </a:r>
          </a:p>
          <a:p>
            <a:r>
              <a:rPr lang="fr-FR" sz="1600"/>
              <a:t>   //centre du cercle</a:t>
            </a:r>
          </a:p>
          <a:p>
            <a:r>
              <a:rPr lang="fr-FR" sz="1600"/>
              <a:t>   private Point centre;</a:t>
            </a:r>
          </a:p>
          <a:p>
            <a:endParaRPr lang="fr-FR" sz="1600"/>
          </a:p>
          <a:p>
            <a:r>
              <a:rPr lang="fr-FR" sz="1600"/>
              <a:t>   //rayon du cercle</a:t>
            </a:r>
          </a:p>
          <a:p>
            <a:r>
              <a:rPr lang="fr-FR" sz="1600"/>
              <a:t>   private double r;</a:t>
            </a:r>
          </a:p>
          <a:p>
            <a:endParaRPr lang="fr-FR" sz="1600"/>
          </a:p>
          <a:p>
            <a:r>
              <a:rPr lang="fr-FR" sz="1600"/>
              <a:t>   public Cercle( Point centre, double r) {</a:t>
            </a:r>
          </a:p>
          <a:p>
            <a:r>
              <a:rPr lang="fr-FR" sz="1600"/>
              <a:t>      this.centre = centre;</a:t>
            </a:r>
          </a:p>
          <a:p>
            <a:r>
              <a:rPr lang="fr-FR" sz="1600"/>
              <a:t>      this.r = r;</a:t>
            </a:r>
          </a:p>
          <a:p>
            <a:r>
              <a:rPr lang="fr-FR" sz="1600"/>
              <a:t>   }</a:t>
            </a:r>
          </a:p>
          <a:p>
            <a:r>
              <a:rPr lang="fr-FR" sz="1600"/>
              <a:t>   …</a:t>
            </a:r>
          </a:p>
          <a:p>
            <a:r>
              <a:rPr lang="fr-FR" sz="1600"/>
              <a:t>}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4786313" y="2071688"/>
            <a:ext cx="410527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1600"/>
              <a:t> Le point représentant le centre a une </a:t>
            </a:r>
          </a:p>
          <a:p>
            <a:pPr>
              <a:buFont typeface="Wingdings" pitchFamily="2" charset="2"/>
              <a:buNone/>
            </a:pPr>
            <a:r>
              <a:rPr lang="fr-FR" sz="1600"/>
              <a:t>   existence autonome (cycles de vie </a:t>
            </a:r>
          </a:p>
          <a:p>
            <a:pPr>
              <a:buFont typeface="Wingdings" pitchFamily="2" charset="2"/>
              <a:buNone/>
            </a:pPr>
            <a:r>
              <a:rPr lang="fr-FR" sz="1600"/>
              <a:t>    indépendants)</a:t>
            </a:r>
          </a:p>
          <a:p>
            <a:pPr>
              <a:buFont typeface="Wingdings" pitchFamily="2" charset="2"/>
              <a:buChar char="§"/>
            </a:pPr>
            <a:r>
              <a:rPr lang="fr-FR" sz="1600"/>
              <a:t> il peut être partagé (à un même moment </a:t>
            </a:r>
          </a:p>
          <a:p>
            <a:pPr>
              <a:buFont typeface="Wingdings" pitchFamily="2" charset="2"/>
              <a:buNone/>
            </a:pPr>
            <a:r>
              <a:rPr lang="fr-FR" sz="1600"/>
              <a:t>  il peut être liée à plusieurs instances </a:t>
            </a:r>
          </a:p>
          <a:p>
            <a:pPr>
              <a:buFont typeface="Wingdings" pitchFamily="2" charset="2"/>
              <a:buNone/>
            </a:pPr>
            <a:r>
              <a:rPr lang="fr-FR" sz="1600"/>
              <a:t>  d'autres classes) .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4929188" y="1214438"/>
            <a:ext cx="3438525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Point p1 = new Point(10,10);</a:t>
            </a:r>
          </a:p>
          <a:p>
            <a:r>
              <a:rPr lang="fr-FR" sz="1600"/>
              <a:t>Cercle c1 = new Cercle(p1,10)</a:t>
            </a:r>
          </a:p>
          <a:p>
            <a:r>
              <a:rPr lang="fr-FR" sz="1600"/>
              <a:t>Cercle c2 = new Cercle(p1,20);</a:t>
            </a:r>
          </a:p>
        </p:txBody>
      </p:sp>
      <p:sp>
        <p:nvSpPr>
          <p:cNvPr id="9222" name="AutoShape 17"/>
          <p:cNvSpPr>
            <a:spLocks noChangeArrowheads="1"/>
          </p:cNvSpPr>
          <p:nvPr/>
        </p:nvSpPr>
        <p:spPr bwMode="auto">
          <a:xfrm>
            <a:off x="5795963" y="3779838"/>
            <a:ext cx="1223962" cy="11620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3" name="AutoShape 8"/>
          <p:cNvSpPr>
            <a:spLocks noChangeArrowheads="1"/>
          </p:cNvSpPr>
          <p:nvPr/>
        </p:nvSpPr>
        <p:spPr bwMode="auto">
          <a:xfrm>
            <a:off x="3851275" y="4872038"/>
            <a:ext cx="1728788" cy="1092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4643438" y="4935538"/>
            <a:ext cx="576262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1200"/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4138613" y="4935538"/>
            <a:ext cx="433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isa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4643438" y="5256213"/>
            <a:ext cx="576262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1200"/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3851275" y="5256213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Centre</a:t>
            </a:r>
          </a:p>
        </p:txBody>
      </p:sp>
      <p:sp>
        <p:nvSpPr>
          <p:cNvPr id="9228" name="Text Box 13"/>
          <p:cNvSpPr txBox="1">
            <a:spLocks noChangeArrowheads="1"/>
          </p:cNvSpPr>
          <p:nvPr/>
        </p:nvSpPr>
        <p:spPr bwMode="auto">
          <a:xfrm>
            <a:off x="4643438" y="5641975"/>
            <a:ext cx="576262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/>
              <a:t>10</a:t>
            </a:r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4211638" y="5641975"/>
            <a:ext cx="35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r</a:t>
            </a:r>
          </a:p>
        </p:txBody>
      </p:sp>
      <p:sp>
        <p:nvSpPr>
          <p:cNvPr id="9230" name="Text Box 18"/>
          <p:cNvSpPr txBox="1">
            <a:spLocks noChangeArrowheads="1"/>
          </p:cNvSpPr>
          <p:nvPr/>
        </p:nvSpPr>
        <p:spPr bwMode="auto">
          <a:xfrm>
            <a:off x="6299200" y="3843338"/>
            <a:ext cx="5746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1200"/>
          </a:p>
        </p:txBody>
      </p:sp>
      <p:sp>
        <p:nvSpPr>
          <p:cNvPr id="9231" name="Text Box 19"/>
          <p:cNvSpPr txBox="1">
            <a:spLocks noChangeArrowheads="1"/>
          </p:cNvSpPr>
          <p:nvPr/>
        </p:nvSpPr>
        <p:spPr bwMode="auto">
          <a:xfrm>
            <a:off x="5797550" y="3843338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isa</a:t>
            </a:r>
          </a:p>
        </p:txBody>
      </p:sp>
      <p:sp>
        <p:nvSpPr>
          <p:cNvPr id="9232" name="Text Box 20"/>
          <p:cNvSpPr txBox="1">
            <a:spLocks noChangeArrowheads="1"/>
          </p:cNvSpPr>
          <p:nvPr/>
        </p:nvSpPr>
        <p:spPr bwMode="auto">
          <a:xfrm>
            <a:off x="6299200" y="4164013"/>
            <a:ext cx="5746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/>
              <a:t>10</a:t>
            </a:r>
          </a:p>
        </p:txBody>
      </p:sp>
      <p:sp>
        <p:nvSpPr>
          <p:cNvPr id="9233" name="Text Box 21"/>
          <p:cNvSpPr txBox="1">
            <a:spLocks noChangeArrowheads="1"/>
          </p:cNvSpPr>
          <p:nvPr/>
        </p:nvSpPr>
        <p:spPr bwMode="auto">
          <a:xfrm>
            <a:off x="5940425" y="4149725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x</a:t>
            </a:r>
          </a:p>
        </p:txBody>
      </p:sp>
      <p:sp>
        <p:nvSpPr>
          <p:cNvPr id="9234" name="Text Box 22"/>
          <p:cNvSpPr txBox="1">
            <a:spLocks noChangeArrowheads="1"/>
          </p:cNvSpPr>
          <p:nvPr/>
        </p:nvSpPr>
        <p:spPr bwMode="auto">
          <a:xfrm>
            <a:off x="6299200" y="4549775"/>
            <a:ext cx="57467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/>
              <a:t>10</a:t>
            </a:r>
          </a:p>
        </p:txBody>
      </p:sp>
      <p:sp>
        <p:nvSpPr>
          <p:cNvPr id="9235" name="Text Box 23"/>
          <p:cNvSpPr txBox="1">
            <a:spLocks noChangeArrowheads="1"/>
          </p:cNvSpPr>
          <p:nvPr/>
        </p:nvSpPr>
        <p:spPr bwMode="auto">
          <a:xfrm>
            <a:off x="5940425" y="45085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y</a:t>
            </a:r>
          </a:p>
        </p:txBody>
      </p:sp>
      <p:sp>
        <p:nvSpPr>
          <p:cNvPr id="9236" name="AutoShape 25"/>
          <p:cNvSpPr>
            <a:spLocks noChangeArrowheads="1"/>
          </p:cNvSpPr>
          <p:nvPr/>
        </p:nvSpPr>
        <p:spPr bwMode="auto">
          <a:xfrm>
            <a:off x="7234238" y="5000625"/>
            <a:ext cx="1728787" cy="1092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37" name="Text Box 26"/>
          <p:cNvSpPr txBox="1">
            <a:spLocks noChangeArrowheads="1"/>
          </p:cNvSpPr>
          <p:nvPr/>
        </p:nvSpPr>
        <p:spPr bwMode="auto">
          <a:xfrm>
            <a:off x="8026400" y="5064125"/>
            <a:ext cx="57626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1200"/>
          </a:p>
        </p:txBody>
      </p:sp>
      <p:sp>
        <p:nvSpPr>
          <p:cNvPr id="9238" name="Text Box 27"/>
          <p:cNvSpPr txBox="1">
            <a:spLocks noChangeArrowheads="1"/>
          </p:cNvSpPr>
          <p:nvPr/>
        </p:nvSpPr>
        <p:spPr bwMode="auto">
          <a:xfrm>
            <a:off x="7523163" y="5064125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isa</a:t>
            </a:r>
          </a:p>
        </p:txBody>
      </p:sp>
      <p:sp>
        <p:nvSpPr>
          <p:cNvPr id="9239" name="Text Box 28"/>
          <p:cNvSpPr txBox="1">
            <a:spLocks noChangeArrowheads="1"/>
          </p:cNvSpPr>
          <p:nvPr/>
        </p:nvSpPr>
        <p:spPr bwMode="auto">
          <a:xfrm>
            <a:off x="8026400" y="5386388"/>
            <a:ext cx="576263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1200"/>
          </a:p>
        </p:txBody>
      </p:sp>
      <p:sp>
        <p:nvSpPr>
          <p:cNvPr id="9240" name="Text Box 29"/>
          <p:cNvSpPr txBox="1">
            <a:spLocks noChangeArrowheads="1"/>
          </p:cNvSpPr>
          <p:nvPr/>
        </p:nvSpPr>
        <p:spPr bwMode="auto">
          <a:xfrm>
            <a:off x="7234238" y="5386388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Centre</a:t>
            </a:r>
          </a:p>
        </p:txBody>
      </p:sp>
      <p:sp>
        <p:nvSpPr>
          <p:cNvPr id="9241" name="Text Box 30"/>
          <p:cNvSpPr txBox="1">
            <a:spLocks noChangeArrowheads="1"/>
          </p:cNvSpPr>
          <p:nvPr/>
        </p:nvSpPr>
        <p:spPr bwMode="auto">
          <a:xfrm>
            <a:off x="8026400" y="5770563"/>
            <a:ext cx="576263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/>
              <a:t>20</a:t>
            </a:r>
          </a:p>
        </p:txBody>
      </p:sp>
      <p:sp>
        <p:nvSpPr>
          <p:cNvPr id="9242" name="Text Box 31"/>
          <p:cNvSpPr txBox="1">
            <a:spLocks noChangeArrowheads="1"/>
          </p:cNvSpPr>
          <p:nvPr/>
        </p:nvSpPr>
        <p:spPr bwMode="auto">
          <a:xfrm>
            <a:off x="7594600" y="5770563"/>
            <a:ext cx="35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r</a:t>
            </a:r>
          </a:p>
        </p:txBody>
      </p:sp>
      <p:sp>
        <p:nvSpPr>
          <p:cNvPr id="9243" name="Line 32"/>
          <p:cNvSpPr>
            <a:spLocks noChangeShapeType="1"/>
          </p:cNvSpPr>
          <p:nvPr/>
        </p:nvSpPr>
        <p:spPr bwMode="auto">
          <a:xfrm flipH="1" flipV="1">
            <a:off x="4643438" y="4743450"/>
            <a:ext cx="144462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9244" name="Line 33"/>
          <p:cNvSpPr>
            <a:spLocks noChangeShapeType="1"/>
          </p:cNvSpPr>
          <p:nvPr/>
        </p:nvSpPr>
        <p:spPr bwMode="auto">
          <a:xfrm flipH="1" flipV="1">
            <a:off x="7954963" y="4872038"/>
            <a:ext cx="21590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9245" name="Line 34"/>
          <p:cNvSpPr>
            <a:spLocks noChangeShapeType="1"/>
          </p:cNvSpPr>
          <p:nvPr/>
        </p:nvSpPr>
        <p:spPr bwMode="auto">
          <a:xfrm flipV="1">
            <a:off x="4932363" y="4581525"/>
            <a:ext cx="863600" cy="804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9246" name="Line 35"/>
          <p:cNvSpPr>
            <a:spLocks noChangeShapeType="1"/>
          </p:cNvSpPr>
          <p:nvPr/>
        </p:nvSpPr>
        <p:spPr bwMode="auto">
          <a:xfrm flipH="1" flipV="1">
            <a:off x="7019925" y="4581525"/>
            <a:ext cx="1150938" cy="868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9247" name="Line 36"/>
          <p:cNvSpPr>
            <a:spLocks noChangeShapeType="1"/>
          </p:cNvSpPr>
          <p:nvPr/>
        </p:nvSpPr>
        <p:spPr bwMode="auto">
          <a:xfrm flipH="1" flipV="1">
            <a:off x="6156325" y="3716338"/>
            <a:ext cx="2159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9248" name="Text Box 37"/>
          <p:cNvSpPr txBox="1">
            <a:spLocks noChangeArrowheads="1"/>
          </p:cNvSpPr>
          <p:nvPr/>
        </p:nvSpPr>
        <p:spPr bwMode="auto">
          <a:xfrm>
            <a:off x="1887538" y="5969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9249" name="Rectangle 38"/>
          <p:cNvSpPr>
            <a:spLocks noChangeArrowheads="1"/>
          </p:cNvSpPr>
          <p:nvPr/>
        </p:nvSpPr>
        <p:spPr bwMode="auto">
          <a:xfrm>
            <a:off x="179388" y="4581525"/>
            <a:ext cx="3563937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Le point P1 peut être utilisé en dehors du cercle dont il est le centre (Attention aux effets de bord)</a:t>
            </a:r>
          </a:p>
        </p:txBody>
      </p:sp>
      <p:sp>
        <p:nvSpPr>
          <p:cNvPr id="9250" name="Rectangle 39"/>
          <p:cNvSpPr>
            <a:spLocks noChangeArrowheads="1"/>
          </p:cNvSpPr>
          <p:nvPr/>
        </p:nvSpPr>
        <p:spPr bwMode="auto">
          <a:xfrm>
            <a:off x="250825" y="5516563"/>
            <a:ext cx="2592388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dirty="0"/>
              <a:t>p1.rotation(90);</a:t>
            </a:r>
          </a:p>
          <a:p>
            <a:r>
              <a:rPr lang="fr-FR" sz="1600" smtClean="0"/>
              <a:t>c2.translater(10,10</a:t>
            </a:r>
            <a:r>
              <a:rPr lang="fr-FR" sz="1600" dirty="0"/>
              <a:t>);</a:t>
            </a:r>
          </a:p>
        </p:txBody>
      </p:sp>
      <p:sp>
        <p:nvSpPr>
          <p:cNvPr id="9251" name="AutoShape 42"/>
          <p:cNvSpPr>
            <a:spLocks noChangeArrowheads="1"/>
          </p:cNvSpPr>
          <p:nvPr/>
        </p:nvSpPr>
        <p:spPr bwMode="auto">
          <a:xfrm>
            <a:off x="250825" y="6308725"/>
            <a:ext cx="684213" cy="73025"/>
          </a:xfrm>
          <a:prstGeom prst="rightArrow">
            <a:avLst>
              <a:gd name="adj1" fmla="val 50000"/>
              <a:gd name="adj2" fmla="val 2342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52" name="Rectangle 43"/>
          <p:cNvSpPr>
            <a:spLocks noChangeArrowheads="1"/>
          </p:cNvSpPr>
          <p:nvPr/>
        </p:nvSpPr>
        <p:spPr bwMode="auto">
          <a:xfrm>
            <a:off x="1116013" y="6165850"/>
            <a:ext cx="61928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b="1"/>
              <a:t>Affecte le cercle c1</a:t>
            </a:r>
          </a:p>
          <a:p>
            <a:r>
              <a:rPr lang="fr-FR" sz="1600" b="1"/>
              <a:t>Après ces opérations le centre de c1  et c2 devient  (0,20) </a:t>
            </a:r>
          </a:p>
        </p:txBody>
      </p:sp>
      <p:sp>
        <p:nvSpPr>
          <p:cNvPr id="9253" name="Text Box 44"/>
          <p:cNvSpPr txBox="1">
            <a:spLocks noChangeArrowheads="1"/>
          </p:cNvSpPr>
          <p:nvPr/>
        </p:nvSpPr>
        <p:spPr bwMode="auto">
          <a:xfrm>
            <a:off x="4787901" y="3803651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/>
              <a:t>p1</a:t>
            </a:r>
          </a:p>
        </p:txBody>
      </p:sp>
      <p:sp>
        <p:nvSpPr>
          <p:cNvPr id="9254" name="Text Box 45"/>
          <p:cNvSpPr txBox="1">
            <a:spLocks noChangeArrowheads="1"/>
          </p:cNvSpPr>
          <p:nvPr/>
        </p:nvSpPr>
        <p:spPr bwMode="auto">
          <a:xfrm>
            <a:off x="4067175" y="45085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/>
              <a:t>c1</a:t>
            </a:r>
          </a:p>
        </p:txBody>
      </p:sp>
      <p:sp>
        <p:nvSpPr>
          <p:cNvPr id="9255" name="Text Box 46"/>
          <p:cNvSpPr txBox="1">
            <a:spLocks noChangeArrowheads="1"/>
          </p:cNvSpPr>
          <p:nvPr/>
        </p:nvSpPr>
        <p:spPr bwMode="auto">
          <a:xfrm>
            <a:off x="8388350" y="4581525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/>
              <a:t>c2</a:t>
            </a:r>
          </a:p>
        </p:txBody>
      </p:sp>
      <p:sp>
        <p:nvSpPr>
          <p:cNvPr id="9256" name="Espace réservé du numéro de diapositive 3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559781-5495-4AE2-BB83-94756CC51195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41" name="Text Box 44"/>
          <p:cNvSpPr txBox="1">
            <a:spLocks noChangeArrowheads="1"/>
          </p:cNvSpPr>
          <p:nvPr/>
        </p:nvSpPr>
        <p:spPr bwMode="auto">
          <a:xfrm>
            <a:off x="5183982" y="3798888"/>
            <a:ext cx="431800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1600" b="1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5436344" y="3971926"/>
            <a:ext cx="431800" cy="388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971550" y="188913"/>
            <a:ext cx="6624638" cy="7921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Délégation : Exemple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250825" y="1196975"/>
            <a:ext cx="3960813" cy="367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public class Cercle {</a:t>
            </a:r>
          </a:p>
          <a:p>
            <a:r>
              <a:rPr lang="fr-FR"/>
              <a:t>   //centre du cercle</a:t>
            </a:r>
          </a:p>
          <a:p>
            <a:r>
              <a:rPr lang="fr-FR"/>
              <a:t>   private Point centre;</a:t>
            </a:r>
          </a:p>
          <a:p>
            <a:endParaRPr lang="fr-FR"/>
          </a:p>
          <a:p>
            <a:r>
              <a:rPr lang="fr-FR"/>
              <a:t>   //rayon du cercle</a:t>
            </a:r>
          </a:p>
          <a:p>
            <a:r>
              <a:rPr lang="fr-FR"/>
              <a:t>   private double r;</a:t>
            </a:r>
          </a:p>
          <a:p>
            <a:endParaRPr lang="fr-FR"/>
          </a:p>
          <a:p>
            <a:r>
              <a:rPr lang="fr-FR"/>
              <a:t>   public Cercle(Point p, double r) {</a:t>
            </a:r>
          </a:p>
          <a:p>
            <a:r>
              <a:rPr lang="fr-FR"/>
              <a:t>      this.centre = new Point(p);</a:t>
            </a:r>
          </a:p>
          <a:p>
            <a:r>
              <a:rPr lang="fr-FR"/>
              <a:t>      this.r = r;</a:t>
            </a:r>
          </a:p>
          <a:p>
            <a:r>
              <a:rPr lang="fr-FR"/>
              <a:t>   }</a:t>
            </a:r>
          </a:p>
          <a:p>
            <a:r>
              <a:rPr lang="fr-FR"/>
              <a:t>…</a:t>
            </a:r>
          </a:p>
          <a:p>
            <a:r>
              <a:rPr lang="fr-FR"/>
              <a:t>}</a:t>
            </a:r>
          </a:p>
        </p:txBody>
      </p:sp>
      <p:sp>
        <p:nvSpPr>
          <p:cNvPr id="10244" name="AutoShape 9"/>
          <p:cNvSpPr>
            <a:spLocks noChangeArrowheads="1"/>
          </p:cNvSpPr>
          <p:nvPr/>
        </p:nvSpPr>
        <p:spPr bwMode="auto">
          <a:xfrm>
            <a:off x="4714875" y="5565775"/>
            <a:ext cx="1728788" cy="1092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5507038" y="5629275"/>
            <a:ext cx="576262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1200"/>
          </a:p>
        </p:txBody>
      </p:sp>
      <p:sp>
        <p:nvSpPr>
          <p:cNvPr id="10246" name="Text Box 11"/>
          <p:cNvSpPr txBox="1">
            <a:spLocks noChangeArrowheads="1"/>
          </p:cNvSpPr>
          <p:nvPr/>
        </p:nvSpPr>
        <p:spPr bwMode="auto">
          <a:xfrm>
            <a:off x="5002213" y="5629275"/>
            <a:ext cx="433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isa</a:t>
            </a:r>
          </a:p>
        </p:txBody>
      </p:sp>
      <p:sp>
        <p:nvSpPr>
          <p:cNvPr id="10247" name="Text Box 12"/>
          <p:cNvSpPr txBox="1">
            <a:spLocks noChangeArrowheads="1"/>
          </p:cNvSpPr>
          <p:nvPr/>
        </p:nvSpPr>
        <p:spPr bwMode="auto">
          <a:xfrm>
            <a:off x="5507038" y="5949950"/>
            <a:ext cx="576262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1200"/>
          </a:p>
        </p:txBody>
      </p:sp>
      <p:sp>
        <p:nvSpPr>
          <p:cNvPr id="10248" name="Text Box 13"/>
          <p:cNvSpPr txBox="1">
            <a:spLocks noChangeArrowheads="1"/>
          </p:cNvSpPr>
          <p:nvPr/>
        </p:nvSpPr>
        <p:spPr bwMode="auto">
          <a:xfrm>
            <a:off x="4714875" y="5949950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Centre</a:t>
            </a:r>
          </a:p>
        </p:txBody>
      </p:sp>
      <p:sp>
        <p:nvSpPr>
          <p:cNvPr id="10249" name="Text Box 14"/>
          <p:cNvSpPr txBox="1">
            <a:spLocks noChangeArrowheads="1"/>
          </p:cNvSpPr>
          <p:nvPr/>
        </p:nvSpPr>
        <p:spPr bwMode="auto">
          <a:xfrm>
            <a:off x="5507038" y="6335713"/>
            <a:ext cx="576262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/>
              <a:t>10</a:t>
            </a:r>
          </a:p>
        </p:txBody>
      </p:sp>
      <p:sp>
        <p:nvSpPr>
          <p:cNvPr id="10250" name="Text Box 15"/>
          <p:cNvSpPr txBox="1">
            <a:spLocks noChangeArrowheads="1"/>
          </p:cNvSpPr>
          <p:nvPr/>
        </p:nvSpPr>
        <p:spPr bwMode="auto">
          <a:xfrm>
            <a:off x="5075238" y="6335713"/>
            <a:ext cx="35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r</a:t>
            </a:r>
          </a:p>
        </p:txBody>
      </p:sp>
      <p:sp>
        <p:nvSpPr>
          <p:cNvPr id="10251" name="Line 29"/>
          <p:cNvSpPr>
            <a:spLocks noChangeShapeType="1"/>
          </p:cNvSpPr>
          <p:nvPr/>
        </p:nvSpPr>
        <p:spPr bwMode="auto">
          <a:xfrm flipH="1" flipV="1">
            <a:off x="5507038" y="5437188"/>
            <a:ext cx="144462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252" name="Line 31"/>
          <p:cNvSpPr>
            <a:spLocks noChangeShapeType="1"/>
          </p:cNvSpPr>
          <p:nvPr/>
        </p:nvSpPr>
        <p:spPr bwMode="auto">
          <a:xfrm flipV="1">
            <a:off x="5795963" y="4941888"/>
            <a:ext cx="71437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253" name="AutoShape 22"/>
          <p:cNvSpPr>
            <a:spLocks noChangeArrowheads="1"/>
          </p:cNvSpPr>
          <p:nvPr/>
        </p:nvSpPr>
        <p:spPr bwMode="auto">
          <a:xfrm>
            <a:off x="7235825" y="5468938"/>
            <a:ext cx="1728788" cy="1092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254" name="Text Box 23"/>
          <p:cNvSpPr txBox="1">
            <a:spLocks noChangeArrowheads="1"/>
          </p:cNvSpPr>
          <p:nvPr/>
        </p:nvSpPr>
        <p:spPr bwMode="auto">
          <a:xfrm>
            <a:off x="8027988" y="5532438"/>
            <a:ext cx="576262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1200"/>
          </a:p>
        </p:txBody>
      </p:sp>
      <p:sp>
        <p:nvSpPr>
          <p:cNvPr id="10255" name="Text Box 24"/>
          <p:cNvSpPr txBox="1">
            <a:spLocks noChangeArrowheads="1"/>
          </p:cNvSpPr>
          <p:nvPr/>
        </p:nvSpPr>
        <p:spPr bwMode="auto">
          <a:xfrm>
            <a:off x="7524750" y="553243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isa</a:t>
            </a:r>
          </a:p>
        </p:txBody>
      </p:sp>
      <p:sp>
        <p:nvSpPr>
          <p:cNvPr id="10256" name="Text Box 25"/>
          <p:cNvSpPr txBox="1">
            <a:spLocks noChangeArrowheads="1"/>
          </p:cNvSpPr>
          <p:nvPr/>
        </p:nvSpPr>
        <p:spPr bwMode="auto">
          <a:xfrm>
            <a:off x="8027988" y="5854700"/>
            <a:ext cx="576262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1200"/>
          </a:p>
        </p:txBody>
      </p:sp>
      <p:sp>
        <p:nvSpPr>
          <p:cNvPr id="10257" name="Text Box 26"/>
          <p:cNvSpPr txBox="1">
            <a:spLocks noChangeArrowheads="1"/>
          </p:cNvSpPr>
          <p:nvPr/>
        </p:nvSpPr>
        <p:spPr bwMode="auto">
          <a:xfrm>
            <a:off x="7235825" y="5854700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Centre</a:t>
            </a:r>
          </a:p>
        </p:txBody>
      </p:sp>
      <p:sp>
        <p:nvSpPr>
          <p:cNvPr id="10258" name="Text Box 27"/>
          <p:cNvSpPr txBox="1">
            <a:spLocks noChangeArrowheads="1"/>
          </p:cNvSpPr>
          <p:nvPr/>
        </p:nvSpPr>
        <p:spPr bwMode="auto">
          <a:xfrm>
            <a:off x="8027988" y="6238875"/>
            <a:ext cx="576262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/>
              <a:t>20</a:t>
            </a:r>
          </a:p>
        </p:txBody>
      </p:sp>
      <p:sp>
        <p:nvSpPr>
          <p:cNvPr id="10259" name="Text Box 28"/>
          <p:cNvSpPr txBox="1">
            <a:spLocks noChangeArrowheads="1"/>
          </p:cNvSpPr>
          <p:nvPr/>
        </p:nvSpPr>
        <p:spPr bwMode="auto">
          <a:xfrm>
            <a:off x="7596188" y="6238875"/>
            <a:ext cx="35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r</a:t>
            </a:r>
          </a:p>
        </p:txBody>
      </p:sp>
      <p:sp>
        <p:nvSpPr>
          <p:cNvPr id="10260" name="Line 30"/>
          <p:cNvSpPr>
            <a:spLocks noChangeShapeType="1"/>
          </p:cNvSpPr>
          <p:nvPr/>
        </p:nvSpPr>
        <p:spPr bwMode="auto">
          <a:xfrm flipH="1" flipV="1">
            <a:off x="7956550" y="5340350"/>
            <a:ext cx="21590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261" name="Line 32"/>
          <p:cNvSpPr>
            <a:spLocks noChangeShapeType="1"/>
          </p:cNvSpPr>
          <p:nvPr/>
        </p:nvSpPr>
        <p:spPr bwMode="auto">
          <a:xfrm flipV="1">
            <a:off x="8172450" y="4941888"/>
            <a:ext cx="287338" cy="976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10262" name="Group 34"/>
          <p:cNvGrpSpPr>
            <a:grpSpLocks/>
          </p:cNvGrpSpPr>
          <p:nvPr/>
        </p:nvGrpSpPr>
        <p:grpSpPr bwMode="auto">
          <a:xfrm>
            <a:off x="6227763" y="2997200"/>
            <a:ext cx="1295400" cy="1155700"/>
            <a:chOff x="3606" y="2478"/>
            <a:chExt cx="816" cy="728"/>
          </a:xfrm>
        </p:grpSpPr>
        <p:sp>
          <p:nvSpPr>
            <p:cNvPr id="10290" name="AutoShape 7"/>
            <p:cNvSpPr>
              <a:spLocks noChangeArrowheads="1"/>
            </p:cNvSpPr>
            <p:nvPr/>
          </p:nvSpPr>
          <p:spPr bwMode="auto">
            <a:xfrm>
              <a:off x="3606" y="2518"/>
              <a:ext cx="816" cy="6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291" name="Text Box 16"/>
            <p:cNvSpPr txBox="1">
              <a:spLocks noChangeArrowheads="1"/>
            </p:cNvSpPr>
            <p:nvPr/>
          </p:nvSpPr>
          <p:spPr bwMode="auto">
            <a:xfrm>
              <a:off x="3923" y="2558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fr-FR" sz="1200"/>
            </a:p>
          </p:txBody>
        </p:sp>
        <p:sp>
          <p:nvSpPr>
            <p:cNvPr id="10292" name="Text Box 17"/>
            <p:cNvSpPr txBox="1">
              <a:spLocks noChangeArrowheads="1"/>
            </p:cNvSpPr>
            <p:nvPr/>
          </p:nvSpPr>
          <p:spPr bwMode="auto">
            <a:xfrm>
              <a:off x="3607" y="2558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isa</a:t>
              </a:r>
            </a:p>
          </p:txBody>
        </p:sp>
        <p:sp>
          <p:nvSpPr>
            <p:cNvPr id="10293" name="Text Box 18"/>
            <p:cNvSpPr txBox="1">
              <a:spLocks noChangeArrowheads="1"/>
            </p:cNvSpPr>
            <p:nvPr/>
          </p:nvSpPr>
          <p:spPr bwMode="auto">
            <a:xfrm>
              <a:off x="3923" y="2760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200"/>
                <a:t>10</a:t>
              </a:r>
            </a:p>
          </p:txBody>
        </p:sp>
        <p:sp>
          <p:nvSpPr>
            <p:cNvPr id="10294" name="Text Box 19"/>
            <p:cNvSpPr txBox="1">
              <a:spLocks noChangeArrowheads="1"/>
            </p:cNvSpPr>
            <p:nvPr/>
          </p:nvSpPr>
          <p:spPr bwMode="auto">
            <a:xfrm>
              <a:off x="3696" y="2750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x</a:t>
              </a:r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923" y="3003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200"/>
                <a:t>10</a:t>
              </a:r>
            </a:p>
          </p:txBody>
        </p:sp>
        <p:sp>
          <p:nvSpPr>
            <p:cNvPr id="10296" name="Text Box 21"/>
            <p:cNvSpPr txBox="1">
              <a:spLocks noChangeArrowheads="1"/>
            </p:cNvSpPr>
            <p:nvPr/>
          </p:nvSpPr>
          <p:spPr bwMode="auto">
            <a:xfrm>
              <a:off x="3696" y="2976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y</a:t>
              </a:r>
            </a:p>
          </p:txBody>
        </p:sp>
        <p:sp>
          <p:nvSpPr>
            <p:cNvPr id="10297" name="Line 33"/>
            <p:cNvSpPr>
              <a:spLocks noChangeShapeType="1"/>
            </p:cNvSpPr>
            <p:nvPr/>
          </p:nvSpPr>
          <p:spPr bwMode="auto">
            <a:xfrm flipH="1" flipV="1">
              <a:off x="3833" y="2478"/>
              <a:ext cx="136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263" name="Rectangle 37"/>
          <p:cNvSpPr>
            <a:spLocks noChangeArrowheads="1"/>
          </p:cNvSpPr>
          <p:nvPr/>
        </p:nvSpPr>
        <p:spPr bwMode="auto">
          <a:xfrm>
            <a:off x="4284663" y="1125538"/>
            <a:ext cx="4679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1600"/>
              <a:t>Le Point représentant le centre n’est pas partagé   </a:t>
            </a:r>
          </a:p>
          <a:p>
            <a:pPr>
              <a:buFont typeface="Wingdings" pitchFamily="2" charset="2"/>
              <a:buNone/>
            </a:pPr>
            <a:r>
              <a:rPr lang="fr-FR" sz="1600"/>
              <a:t>  (à un même moment, une instance de Point ne </a:t>
            </a:r>
          </a:p>
          <a:p>
            <a:pPr>
              <a:buFont typeface="Wingdings" pitchFamily="2" charset="2"/>
              <a:buNone/>
            </a:pPr>
            <a:r>
              <a:rPr lang="fr-FR" sz="1600"/>
              <a:t>   peut être liée qu'à un seul Cercle)</a:t>
            </a:r>
          </a:p>
        </p:txBody>
      </p:sp>
      <p:sp>
        <p:nvSpPr>
          <p:cNvPr id="10264" name="Rectangle 38"/>
          <p:cNvSpPr>
            <a:spLocks noChangeArrowheads="1"/>
          </p:cNvSpPr>
          <p:nvPr/>
        </p:nvSpPr>
        <p:spPr bwMode="auto">
          <a:xfrm>
            <a:off x="4500563" y="1989138"/>
            <a:ext cx="3222625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Point p1 = new Point(10,10);</a:t>
            </a:r>
          </a:p>
          <a:p>
            <a:r>
              <a:rPr lang="fr-FR" sz="1600"/>
              <a:t>Cercle c1 = new Cercle(p1,10)</a:t>
            </a:r>
          </a:p>
          <a:p>
            <a:r>
              <a:rPr lang="fr-FR" sz="1600"/>
              <a:t>Cercle c2 = new Cercle(p1,20);</a:t>
            </a:r>
          </a:p>
        </p:txBody>
      </p:sp>
      <p:grpSp>
        <p:nvGrpSpPr>
          <p:cNvPr id="10265" name="Group 39"/>
          <p:cNvGrpSpPr>
            <a:grpSpLocks/>
          </p:cNvGrpSpPr>
          <p:nvPr/>
        </p:nvGrpSpPr>
        <p:grpSpPr bwMode="auto">
          <a:xfrm>
            <a:off x="4859338" y="3789363"/>
            <a:ext cx="1295400" cy="1155700"/>
            <a:chOff x="3606" y="2478"/>
            <a:chExt cx="816" cy="728"/>
          </a:xfrm>
        </p:grpSpPr>
        <p:sp>
          <p:nvSpPr>
            <p:cNvPr id="10282" name="AutoShape 40"/>
            <p:cNvSpPr>
              <a:spLocks noChangeArrowheads="1"/>
            </p:cNvSpPr>
            <p:nvPr/>
          </p:nvSpPr>
          <p:spPr bwMode="auto">
            <a:xfrm>
              <a:off x="3606" y="2518"/>
              <a:ext cx="816" cy="6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283" name="Text Box 41"/>
            <p:cNvSpPr txBox="1">
              <a:spLocks noChangeArrowheads="1"/>
            </p:cNvSpPr>
            <p:nvPr/>
          </p:nvSpPr>
          <p:spPr bwMode="auto">
            <a:xfrm>
              <a:off x="3923" y="2558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fr-FR" sz="1200"/>
            </a:p>
          </p:txBody>
        </p:sp>
        <p:sp>
          <p:nvSpPr>
            <p:cNvPr id="10284" name="Text Box 42"/>
            <p:cNvSpPr txBox="1">
              <a:spLocks noChangeArrowheads="1"/>
            </p:cNvSpPr>
            <p:nvPr/>
          </p:nvSpPr>
          <p:spPr bwMode="auto">
            <a:xfrm>
              <a:off x="3607" y="2558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isa</a:t>
              </a:r>
            </a:p>
          </p:txBody>
        </p:sp>
        <p:sp>
          <p:nvSpPr>
            <p:cNvPr id="10285" name="Text Box 43"/>
            <p:cNvSpPr txBox="1">
              <a:spLocks noChangeArrowheads="1"/>
            </p:cNvSpPr>
            <p:nvPr/>
          </p:nvSpPr>
          <p:spPr bwMode="auto">
            <a:xfrm>
              <a:off x="3923" y="2760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200"/>
                <a:t>10</a:t>
              </a:r>
            </a:p>
          </p:txBody>
        </p:sp>
        <p:sp>
          <p:nvSpPr>
            <p:cNvPr id="10286" name="Text Box 44"/>
            <p:cNvSpPr txBox="1">
              <a:spLocks noChangeArrowheads="1"/>
            </p:cNvSpPr>
            <p:nvPr/>
          </p:nvSpPr>
          <p:spPr bwMode="auto">
            <a:xfrm>
              <a:off x="3696" y="2750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x</a:t>
              </a:r>
            </a:p>
          </p:txBody>
        </p:sp>
        <p:sp>
          <p:nvSpPr>
            <p:cNvPr id="10287" name="Text Box 45"/>
            <p:cNvSpPr txBox="1">
              <a:spLocks noChangeArrowheads="1"/>
            </p:cNvSpPr>
            <p:nvPr/>
          </p:nvSpPr>
          <p:spPr bwMode="auto">
            <a:xfrm>
              <a:off x="3923" y="3003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200"/>
                <a:t>10</a:t>
              </a:r>
            </a:p>
          </p:txBody>
        </p:sp>
        <p:sp>
          <p:nvSpPr>
            <p:cNvPr id="10288" name="Text Box 46"/>
            <p:cNvSpPr txBox="1">
              <a:spLocks noChangeArrowheads="1"/>
            </p:cNvSpPr>
            <p:nvPr/>
          </p:nvSpPr>
          <p:spPr bwMode="auto">
            <a:xfrm>
              <a:off x="3696" y="2976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y</a:t>
              </a:r>
            </a:p>
          </p:txBody>
        </p:sp>
        <p:sp>
          <p:nvSpPr>
            <p:cNvPr id="10289" name="Line 47"/>
            <p:cNvSpPr>
              <a:spLocks noChangeShapeType="1"/>
            </p:cNvSpPr>
            <p:nvPr/>
          </p:nvSpPr>
          <p:spPr bwMode="auto">
            <a:xfrm flipH="1" flipV="1">
              <a:off x="3833" y="2478"/>
              <a:ext cx="136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266" name="Group 48"/>
          <p:cNvGrpSpPr>
            <a:grpSpLocks/>
          </p:cNvGrpSpPr>
          <p:nvPr/>
        </p:nvGrpSpPr>
        <p:grpSpPr bwMode="auto">
          <a:xfrm>
            <a:off x="7667625" y="3789363"/>
            <a:ext cx="1295400" cy="1155700"/>
            <a:chOff x="3606" y="2478"/>
            <a:chExt cx="816" cy="728"/>
          </a:xfrm>
        </p:grpSpPr>
        <p:sp>
          <p:nvSpPr>
            <p:cNvPr id="10274" name="AutoShape 49"/>
            <p:cNvSpPr>
              <a:spLocks noChangeArrowheads="1"/>
            </p:cNvSpPr>
            <p:nvPr/>
          </p:nvSpPr>
          <p:spPr bwMode="auto">
            <a:xfrm>
              <a:off x="3606" y="2518"/>
              <a:ext cx="816" cy="6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275" name="Text Box 50"/>
            <p:cNvSpPr txBox="1">
              <a:spLocks noChangeArrowheads="1"/>
            </p:cNvSpPr>
            <p:nvPr/>
          </p:nvSpPr>
          <p:spPr bwMode="auto">
            <a:xfrm>
              <a:off x="3923" y="2558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fr-FR" sz="1200"/>
            </a:p>
          </p:txBody>
        </p:sp>
        <p:sp>
          <p:nvSpPr>
            <p:cNvPr id="10276" name="Text Box 51"/>
            <p:cNvSpPr txBox="1">
              <a:spLocks noChangeArrowheads="1"/>
            </p:cNvSpPr>
            <p:nvPr/>
          </p:nvSpPr>
          <p:spPr bwMode="auto">
            <a:xfrm>
              <a:off x="3607" y="2558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isa</a:t>
              </a:r>
            </a:p>
          </p:txBody>
        </p:sp>
        <p:sp>
          <p:nvSpPr>
            <p:cNvPr id="10277" name="Text Box 52"/>
            <p:cNvSpPr txBox="1">
              <a:spLocks noChangeArrowheads="1"/>
            </p:cNvSpPr>
            <p:nvPr/>
          </p:nvSpPr>
          <p:spPr bwMode="auto">
            <a:xfrm>
              <a:off x="3923" y="2760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200"/>
                <a:t>10</a:t>
              </a:r>
            </a:p>
          </p:txBody>
        </p:sp>
        <p:sp>
          <p:nvSpPr>
            <p:cNvPr id="10278" name="Text Box 53"/>
            <p:cNvSpPr txBox="1">
              <a:spLocks noChangeArrowheads="1"/>
            </p:cNvSpPr>
            <p:nvPr/>
          </p:nvSpPr>
          <p:spPr bwMode="auto">
            <a:xfrm>
              <a:off x="3696" y="2750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x</a:t>
              </a:r>
            </a:p>
          </p:txBody>
        </p:sp>
        <p:sp>
          <p:nvSpPr>
            <p:cNvPr id="10279" name="Text Box 54"/>
            <p:cNvSpPr txBox="1">
              <a:spLocks noChangeArrowheads="1"/>
            </p:cNvSpPr>
            <p:nvPr/>
          </p:nvSpPr>
          <p:spPr bwMode="auto">
            <a:xfrm>
              <a:off x="3923" y="3003"/>
              <a:ext cx="36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200"/>
                <a:t>10</a:t>
              </a:r>
            </a:p>
          </p:txBody>
        </p:sp>
        <p:sp>
          <p:nvSpPr>
            <p:cNvPr id="10280" name="Text Box 55"/>
            <p:cNvSpPr txBox="1">
              <a:spLocks noChangeArrowheads="1"/>
            </p:cNvSpPr>
            <p:nvPr/>
          </p:nvSpPr>
          <p:spPr bwMode="auto">
            <a:xfrm>
              <a:off x="3696" y="2976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y</a:t>
              </a:r>
            </a:p>
          </p:txBody>
        </p:sp>
        <p:sp>
          <p:nvSpPr>
            <p:cNvPr id="10281" name="Line 56"/>
            <p:cNvSpPr>
              <a:spLocks noChangeShapeType="1"/>
            </p:cNvSpPr>
            <p:nvPr/>
          </p:nvSpPr>
          <p:spPr bwMode="auto">
            <a:xfrm flipH="1" flipV="1">
              <a:off x="3833" y="2478"/>
              <a:ext cx="136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269" name="Text Box 59"/>
          <p:cNvSpPr txBox="1">
            <a:spLocks noChangeArrowheads="1"/>
          </p:cNvSpPr>
          <p:nvPr/>
        </p:nvSpPr>
        <p:spPr bwMode="auto">
          <a:xfrm>
            <a:off x="5795963" y="29972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/>
              <a:t>p1</a:t>
            </a:r>
          </a:p>
        </p:txBody>
      </p:sp>
      <p:sp>
        <p:nvSpPr>
          <p:cNvPr id="10270" name="Text Box 60"/>
          <p:cNvSpPr txBox="1">
            <a:spLocks noChangeArrowheads="1"/>
          </p:cNvSpPr>
          <p:nvPr/>
        </p:nvSpPr>
        <p:spPr bwMode="auto">
          <a:xfrm>
            <a:off x="4427538" y="5373688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/>
              <a:t>c1</a:t>
            </a:r>
          </a:p>
        </p:txBody>
      </p:sp>
      <p:sp>
        <p:nvSpPr>
          <p:cNvPr id="10271" name="Text Box 61"/>
          <p:cNvSpPr txBox="1">
            <a:spLocks noChangeArrowheads="1"/>
          </p:cNvSpPr>
          <p:nvPr/>
        </p:nvSpPr>
        <p:spPr bwMode="auto">
          <a:xfrm>
            <a:off x="7019925" y="5229225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/>
              <a:t>c2</a:t>
            </a:r>
          </a:p>
        </p:txBody>
      </p:sp>
      <p:sp>
        <p:nvSpPr>
          <p:cNvPr id="10272" name="Rectangle 62"/>
          <p:cNvSpPr>
            <a:spLocks noChangeArrowheads="1"/>
          </p:cNvSpPr>
          <p:nvPr/>
        </p:nvSpPr>
        <p:spPr bwMode="auto">
          <a:xfrm>
            <a:off x="395288" y="5373688"/>
            <a:ext cx="33845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1600"/>
              <a:t> Les cycles de vies du Point  et du</a:t>
            </a:r>
          </a:p>
          <a:p>
            <a:r>
              <a:rPr lang="fr-FR" sz="1600"/>
              <a:t>  Cercle sont liés : si le cercle est</a:t>
            </a:r>
          </a:p>
          <a:p>
            <a:r>
              <a:rPr lang="fr-FR" sz="1600"/>
              <a:t>  détruit (ou copié), le centre l’est</a:t>
            </a:r>
          </a:p>
          <a:p>
            <a:r>
              <a:rPr lang="fr-FR" sz="1600"/>
              <a:t>  aussi.</a:t>
            </a:r>
          </a:p>
        </p:txBody>
      </p:sp>
      <p:sp>
        <p:nvSpPr>
          <p:cNvPr id="10273" name="Espace réservé du numéro de diapositive 5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A4FD1-8F9B-49D7-8313-DBA4FBF4C809}" type="slidenum">
              <a:rPr lang="fr-FR" smtClean="0"/>
              <a:pPr/>
              <a:t>9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5025</Words>
  <Application>Microsoft Office PowerPoint</Application>
  <PresentationFormat>Affichage à l'écran (4:3)</PresentationFormat>
  <Paragraphs>1175</Paragraphs>
  <Slides>56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3" baseType="lpstr">
      <vt:lpstr>Arial</vt:lpstr>
      <vt:lpstr>Brush Script MT</vt:lpstr>
      <vt:lpstr>Courier New</vt:lpstr>
      <vt:lpstr>Times New Roman</vt:lpstr>
      <vt:lpstr>Verdana</vt:lpstr>
      <vt:lpstr>Wingdings</vt:lpstr>
      <vt:lpstr>Modèle par défaut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Réutilisation du code avec modification</vt:lpstr>
      <vt:lpstr>Présentation PowerPoint</vt:lpstr>
      <vt:lpstr>Réutilisation par l'héritage</vt:lpstr>
      <vt:lpstr>Présentation PowerPoint</vt:lpstr>
      <vt:lpstr>Présentation PowerPoint</vt:lpstr>
      <vt:lpstr>Présentation PowerPoint</vt:lpstr>
      <vt:lpstr>Présentation PowerPoint</vt:lpstr>
      <vt:lpstr>Terminologie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YASHAS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Yasmine HASSOUNI</dc:creator>
  <cp:lastModifiedBy>hassouni</cp:lastModifiedBy>
  <cp:revision>251</cp:revision>
  <dcterms:created xsi:type="dcterms:W3CDTF">2006-10-23T17:03:15Z</dcterms:created>
  <dcterms:modified xsi:type="dcterms:W3CDTF">2017-05-14T11:48:52Z</dcterms:modified>
</cp:coreProperties>
</file>