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A3428-39AF-4F83-B98D-D546CEAD479E}" type="datetimeFigureOut">
              <a:rPr lang="fr-FR" smtClean="0"/>
              <a:pPr/>
              <a:t>13/09/2015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FE245-1B61-4235-9EDB-CAA7AB25150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46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6C2ADF3-4B0D-4474-BA36-8BF2D9632ACA}" type="datetime1">
              <a:rPr lang="fr-FR" smtClean="0"/>
              <a:pPr/>
              <a:t>13/09/2015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2D7C3-59C3-4BDE-BD9D-8EC0F1242CF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07C8-1F27-4AB0-B35A-64DD199C72BF}" type="datetime1">
              <a:rPr lang="fr-FR" smtClean="0"/>
              <a:pPr/>
              <a:t>13/09/2015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D7C3-59C3-4BDE-BD9D-8EC0F1242CF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68698C5-C7F4-4E65-B56F-9C33CA768DB9}" type="datetime1">
              <a:rPr lang="fr-FR" smtClean="0"/>
              <a:pPr/>
              <a:t>13/09/2015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02D7C3-59C3-4BDE-BD9D-8EC0F1242CF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AF73-2523-4953-A932-08E952C8285C}" type="datetime1">
              <a:rPr lang="fr-FR" smtClean="0"/>
              <a:pPr/>
              <a:t>13/09/2015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2D7C3-59C3-4BDE-BD9D-8EC0F1242C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B7B7-963E-40EB-BB9D-F111D649EB44}" type="datetime1">
              <a:rPr lang="fr-FR" smtClean="0"/>
              <a:pPr/>
              <a:t>13/09/2015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02D7C3-59C3-4BDE-BD9D-8EC0F1242C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5B87C2-04F1-49C5-8CE4-2C9B492A5700}" type="datetime1">
              <a:rPr lang="fr-FR" smtClean="0"/>
              <a:pPr/>
              <a:t>13/09/2015</a:t>
            </a:fld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02D7C3-59C3-4BDE-BD9D-8EC0F1242C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B7EFC72-11D6-4652-A661-6B16CE3C1889}" type="datetime1">
              <a:rPr lang="fr-FR" smtClean="0"/>
              <a:pPr/>
              <a:t>13/09/2015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02D7C3-59C3-4BDE-BD9D-8EC0F1242C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CB15-402D-4F1D-AC41-1F88430959D9}" type="datetime1">
              <a:rPr lang="fr-FR" smtClean="0"/>
              <a:pPr/>
              <a:t>13/09/2015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2D7C3-59C3-4BDE-BD9D-8EC0F1242CF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4AAC-00E3-4E1E-88E5-31D7D4D777F2}" type="datetime1">
              <a:rPr lang="fr-FR" smtClean="0"/>
              <a:pPr/>
              <a:t>13/09/2015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2D7C3-59C3-4BDE-BD9D-8EC0F1242CF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B2D8-CD14-4ECA-9B1C-49D41921A549}" type="datetime1">
              <a:rPr lang="fr-FR" smtClean="0"/>
              <a:pPr/>
              <a:t>13/09/2015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2D7C3-59C3-4BDE-BD9D-8EC0F1242C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5617053-C8C3-43BB-A8C6-3471A0B5456F}" type="datetime1">
              <a:rPr lang="fr-FR" smtClean="0"/>
              <a:pPr/>
              <a:t>13/09/2015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02D7C3-59C3-4BDE-BD9D-8EC0F1242C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086FD6-4D77-40D3-8A13-FA9E48460E25}" type="datetime1">
              <a:rPr lang="fr-FR" smtClean="0"/>
              <a:pPr/>
              <a:t>13/09/2015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02D7C3-59C3-4BDE-BD9D-8EC0F1242CF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428604"/>
            <a:ext cx="7772400" cy="1470025"/>
          </a:xfrm>
        </p:spPr>
        <p:txBody>
          <a:bodyPr/>
          <a:lstStyle/>
          <a:p>
            <a:pPr algn="ctr"/>
            <a:r>
              <a:rPr lang="fr-FR" dirty="0" smtClean="0"/>
              <a:t>INRODUCTION a la comptabilité générale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4071942"/>
            <a:ext cx="5715040" cy="1357322"/>
          </a:xfrm>
        </p:spPr>
        <p:txBody>
          <a:bodyPr/>
          <a:lstStyle/>
          <a:p>
            <a:r>
              <a:rPr lang="fr-FR" dirty="0" smtClean="0"/>
              <a:t>Professeur</a:t>
            </a:r>
          </a:p>
          <a:p>
            <a:r>
              <a:rPr lang="fr-FR" dirty="0" smtClean="0"/>
              <a:t>   </a:t>
            </a:r>
            <a:r>
              <a:rPr lang="fr-FR" dirty="0" err="1" smtClean="0"/>
              <a:t>Abdelhak</a:t>
            </a:r>
            <a:r>
              <a:rPr lang="fr-FR" dirty="0" smtClean="0"/>
              <a:t> ABOUNACEUR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D7C3-59C3-4BDE-BD9D-8EC0F1242CF5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01122" cy="107157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Chapitre I : Définition et principes </a:t>
            </a:r>
            <a:br>
              <a:rPr lang="fr-FR" dirty="0" smtClean="0"/>
            </a:br>
            <a:r>
              <a:rPr lang="fr-FR" dirty="0" smtClean="0"/>
              <a:t>                 de la comptabilité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fr-FR" dirty="0" smtClean="0"/>
              <a:t>     L’avènement du CGNC a donné à la comptabilité générale au Maroc, un rôle clé dans le système d’information de l’entreprise, car elle devient à la fois </a:t>
            </a:r>
            <a:r>
              <a:rPr lang="fr-FR" u="sng" dirty="0" smtClean="0"/>
              <a:t>un outil de gestion </a:t>
            </a:r>
            <a:r>
              <a:rPr lang="fr-FR" dirty="0" smtClean="0"/>
              <a:t>pour les cadres et dirigeants des différentes entités économiques et un </a:t>
            </a:r>
            <a:r>
              <a:rPr lang="fr-FR" u="sng" dirty="0" smtClean="0"/>
              <a:t>support essentiel</a:t>
            </a:r>
            <a:r>
              <a:rPr lang="fr-FR" dirty="0" smtClean="0"/>
              <a:t> dans la communication financière externe.</a:t>
            </a:r>
          </a:p>
          <a:p>
            <a:pPr>
              <a:buNone/>
            </a:pPr>
            <a:r>
              <a:rPr lang="fr-FR" dirty="0" smtClean="0"/>
              <a:t>    Ainsi, selon le CGNC, toute entreprise doit tenir une comptabilité dans les normes et les conditions suivantes :</a:t>
            </a:r>
          </a:p>
          <a:p>
            <a:pPr lvl="0">
              <a:buNone/>
            </a:pPr>
            <a:r>
              <a:rPr lang="fr-FR" dirty="0" smtClean="0"/>
              <a:t>1- Tenir une comptabilité en monnaie nationale.</a:t>
            </a:r>
          </a:p>
          <a:p>
            <a:pPr>
              <a:buNone/>
            </a:pPr>
            <a:r>
              <a:rPr lang="fr-FR" dirty="0" smtClean="0"/>
              <a:t>2- Employer la technique de la partie double.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02D7C3-59C3-4BDE-BD9D-8EC0F1242CF5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01122" cy="10001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Chapitre I: Définition et principes </a:t>
            </a:r>
            <a:br>
              <a:rPr lang="fr-FR" dirty="0" smtClean="0"/>
            </a:br>
            <a:r>
              <a:rPr lang="fr-FR" dirty="0" smtClean="0"/>
              <a:t>                de la comptabilité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fr-FR" dirty="0" smtClean="0"/>
              <a:t>3- S’appuyer sur des pièces justificatives datées, conservées, classées dans un ordre défini, susceptibles de servir comme moyen de preuve et portant les références de leur enregistrement en comptabilité.</a:t>
            </a:r>
          </a:p>
          <a:p>
            <a:pPr lvl="0">
              <a:buNone/>
            </a:pPr>
            <a:r>
              <a:rPr lang="fr-FR" dirty="0" smtClean="0"/>
              <a:t>4- Respecter l’enregistrement chronologique des opérations.</a:t>
            </a:r>
          </a:p>
          <a:p>
            <a:pPr lvl="0">
              <a:buNone/>
            </a:pPr>
            <a:r>
              <a:rPr lang="fr-FR" dirty="0" smtClean="0"/>
              <a:t>5- Tenir des livres et des supports permettant de générer les états de synthèse : (Bilan ,CPC,ESG, tableau de financement, ETIC)</a:t>
            </a:r>
          </a:p>
          <a:p>
            <a:pPr lvl="0">
              <a:buNone/>
            </a:pPr>
            <a:r>
              <a:rPr lang="fr-FR" dirty="0" smtClean="0"/>
              <a:t>6- Contrôler par inventaire l’existence et la valeur des éléments d’actif et du passif.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02D7C3-59C3-4BDE-BD9D-8EC0F1242CF5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107634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Chapitre I: Définition et principes </a:t>
            </a:r>
            <a:br>
              <a:rPr lang="fr-FR" dirty="0" smtClean="0"/>
            </a:br>
            <a:r>
              <a:rPr lang="fr-FR" dirty="0" smtClean="0"/>
              <a:t>               de la comptabilité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8358246" cy="4786346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fr-FR" dirty="0" smtClean="0"/>
              <a:t>7- Respecter </a:t>
            </a:r>
            <a:r>
              <a:rPr lang="fr-FR" u="sng" dirty="0" smtClean="0"/>
              <a:t>les  sept principes comptables fondamentaux </a:t>
            </a:r>
            <a:r>
              <a:rPr lang="fr-FR" dirty="0" smtClean="0"/>
              <a:t>suivants :</a:t>
            </a:r>
          </a:p>
          <a:p>
            <a:pPr lvl="0"/>
            <a:r>
              <a:rPr lang="fr-FR" dirty="0" smtClean="0"/>
              <a:t>le principe de continuité d'exploitation ;</a:t>
            </a:r>
          </a:p>
          <a:p>
            <a:pPr lvl="0"/>
            <a:r>
              <a:rPr lang="fr-FR" dirty="0" smtClean="0"/>
              <a:t>le principe de permanence des méthodes ;</a:t>
            </a:r>
          </a:p>
          <a:p>
            <a:pPr lvl="0"/>
            <a:r>
              <a:rPr lang="fr-FR" dirty="0" smtClean="0"/>
              <a:t>le principe du coût historique ;</a:t>
            </a:r>
          </a:p>
          <a:p>
            <a:pPr lvl="0"/>
            <a:r>
              <a:rPr lang="fr-FR" dirty="0" smtClean="0"/>
              <a:t>le principe de spécialisation des exercices ;</a:t>
            </a:r>
          </a:p>
          <a:p>
            <a:pPr lvl="0"/>
            <a:r>
              <a:rPr lang="fr-FR" dirty="0" smtClean="0"/>
              <a:t>le principe de prudence ;</a:t>
            </a:r>
          </a:p>
          <a:p>
            <a:pPr lvl="0"/>
            <a:r>
              <a:rPr lang="fr-FR" dirty="0" smtClean="0"/>
              <a:t>le principe de clarté ;</a:t>
            </a:r>
          </a:p>
          <a:p>
            <a:pPr lvl="0"/>
            <a:r>
              <a:rPr lang="fr-FR" dirty="0" smtClean="0"/>
              <a:t>le principe d'importance significative.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02D7C3-59C3-4BDE-BD9D-8EC0F1242CF5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 DU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1643050"/>
            <a:ext cx="8568952" cy="49543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800" dirty="0" smtClean="0"/>
              <a:t>Introduction générale.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800" dirty="0" smtClean="0"/>
              <a:t>Chapitre I: Définition et principes de la comptabilité générale.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800" dirty="0" smtClean="0"/>
              <a:t>Chapitre II: Présentation des comptes du bilan.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800" dirty="0" smtClean="0"/>
              <a:t>Chapitre III: Compte des produits et charges : CPC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800" dirty="0" smtClean="0"/>
              <a:t>Chapitre </a:t>
            </a:r>
            <a:r>
              <a:rPr lang="fr-FR" sz="2800" dirty="0" smtClean="0"/>
              <a:t>IV: </a:t>
            </a:r>
            <a:r>
              <a:rPr lang="fr-FR" sz="2800" dirty="0" smtClean="0"/>
              <a:t>L’organisation comptable.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02D7C3-59C3-4BDE-BD9D-8EC0F1242CF5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 smtClean="0"/>
              <a:t>Introduction générale : 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501122" cy="4857784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/>
              <a:t>Rappel sur les concepts de base de l’entreprise.</a:t>
            </a:r>
          </a:p>
          <a:p>
            <a:pPr>
              <a:buNone/>
            </a:pPr>
            <a:r>
              <a:rPr lang="fr-FR" dirty="0" smtClean="0"/>
              <a:t>               - Définition                             </a:t>
            </a:r>
          </a:p>
          <a:p>
            <a:pPr algn="just">
              <a:buNone/>
            </a:pPr>
            <a:r>
              <a:rPr lang="fr-FR" dirty="0" smtClean="0"/>
              <a:t>               - Fonctions de l’entreprise</a:t>
            </a:r>
          </a:p>
          <a:p>
            <a:pPr algn="just">
              <a:buNone/>
            </a:pPr>
            <a:r>
              <a:rPr lang="fr-FR" dirty="0" smtClean="0"/>
              <a:t>               - Objectifs</a:t>
            </a:r>
          </a:p>
          <a:p>
            <a:pPr algn="just">
              <a:buNone/>
            </a:pPr>
            <a:r>
              <a:rPr lang="fr-FR" dirty="0" smtClean="0"/>
              <a:t>               - Notion de flux</a:t>
            </a:r>
          </a:p>
          <a:p>
            <a:pPr algn="just">
              <a:buNone/>
            </a:pPr>
            <a:r>
              <a:rPr lang="fr-FR" dirty="0" smtClean="0"/>
              <a:t>               - Classification</a:t>
            </a:r>
          </a:p>
          <a:p>
            <a:pPr algn="just">
              <a:buFontTx/>
              <a:buChar char="-"/>
            </a:pPr>
            <a:r>
              <a:rPr lang="fr-FR" dirty="0" smtClean="0"/>
              <a:t>            - Mode d’organisation/Structures</a:t>
            </a:r>
          </a:p>
          <a:p>
            <a:pPr algn="just">
              <a:buNone/>
            </a:pPr>
            <a:r>
              <a:rPr lang="fr-FR" dirty="0" smtClean="0"/>
              <a:t>               de l’entreprise</a:t>
            </a:r>
          </a:p>
          <a:p>
            <a:pPr algn="just">
              <a:buNone/>
            </a:pPr>
            <a:r>
              <a:rPr lang="fr-FR" u="sng" dirty="0" smtClean="0"/>
              <a:t>NB: </a:t>
            </a:r>
            <a:r>
              <a:rPr lang="fr-FR" dirty="0" smtClean="0"/>
              <a:t>Voir le détail en fichier Word .</a:t>
            </a:r>
          </a:p>
          <a:p>
            <a:pPr algn="ctr"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02D7C3-59C3-4BDE-BD9D-8EC0F1242CF5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643998" cy="100491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Chapitre I: Définition et principes </a:t>
            </a:r>
            <a:br>
              <a:rPr lang="fr-FR" dirty="0" smtClean="0"/>
            </a:br>
            <a:r>
              <a:rPr lang="fr-FR" dirty="0" smtClean="0"/>
              <a:t>               de la comptabilité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358246" cy="4500594"/>
          </a:xfrm>
        </p:spPr>
        <p:txBody>
          <a:bodyPr/>
          <a:lstStyle/>
          <a:p>
            <a:pPr>
              <a:buNone/>
            </a:pPr>
            <a:r>
              <a:rPr lang="fr-FR" sz="3200" b="1" dirty="0" smtClean="0"/>
              <a:t>I. Notion de comptabilité :</a:t>
            </a:r>
          </a:p>
          <a:p>
            <a:pPr>
              <a:buNone/>
            </a:pPr>
            <a:r>
              <a:rPr lang="fr-FR" dirty="0" smtClean="0"/>
              <a:t>     A. Définition :</a:t>
            </a:r>
          </a:p>
          <a:p>
            <a:pPr>
              <a:buNone/>
            </a:pPr>
            <a:r>
              <a:rPr lang="fr-FR" dirty="0" smtClean="0"/>
              <a:t>       La comptabilité est un </a:t>
            </a:r>
            <a:r>
              <a:rPr lang="fr-FR" u="sng" dirty="0" smtClean="0"/>
              <a:t>système d’organisation </a:t>
            </a:r>
            <a:r>
              <a:rPr lang="fr-FR" dirty="0" smtClean="0"/>
              <a:t>de l’information financière permettant de saisir, classer, enregistrer des données de base chiffrées et de fournir, après </a:t>
            </a:r>
            <a:r>
              <a:rPr lang="fr-FR" u="sng" dirty="0" smtClean="0"/>
              <a:t>traitement approprié</a:t>
            </a:r>
            <a:r>
              <a:rPr lang="fr-FR" dirty="0" smtClean="0"/>
              <a:t>, </a:t>
            </a:r>
            <a:r>
              <a:rPr lang="fr-FR" u="sng" dirty="0" smtClean="0"/>
              <a:t>un ensemble d’information</a:t>
            </a:r>
            <a:r>
              <a:rPr lang="fr-FR" dirty="0" smtClean="0"/>
              <a:t> destinées aux </a:t>
            </a:r>
            <a:r>
              <a:rPr lang="fr-FR" u="sng" dirty="0" smtClean="0"/>
              <a:t>différents utilisateurs</a:t>
            </a:r>
            <a:r>
              <a:rPr lang="fr-FR" dirty="0" smtClean="0"/>
              <a:t>.     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1472" y="1714488"/>
            <a:ext cx="821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02D7C3-59C3-4BDE-BD9D-8EC0F1242CF5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71578" y="1700808"/>
            <a:ext cx="9000842" cy="496855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  </a:t>
            </a:r>
            <a:r>
              <a:rPr lang="fr-FR" sz="3200" b="1" dirty="0" smtClean="0"/>
              <a:t>B. Fonctions de la comptabilité:</a:t>
            </a:r>
            <a:endParaRPr lang="fr-FR" b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100491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Chapitre I: Définition et principes </a:t>
            </a:r>
            <a:br>
              <a:rPr lang="fr-FR" dirty="0" smtClean="0"/>
            </a:br>
            <a:r>
              <a:rPr lang="fr-FR" dirty="0" smtClean="0"/>
              <a:t>               de la comptabilité générale</a:t>
            </a:r>
            <a:endParaRPr lang="fr-FR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850" y="3786190"/>
            <a:ext cx="2605076" cy="1298573"/>
          </a:xfrm>
          <a:prstGeom prst="rect">
            <a:avLst/>
          </a:prstGeom>
          <a:solidFill>
            <a:srgbClr val="FFFFE1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400" b="1" dirty="0">
                <a:latin typeface="+mj-lt"/>
              </a:rPr>
              <a:t>La Comptabilité</a:t>
            </a:r>
          </a:p>
          <a:p>
            <a:pPr algn="ctr"/>
            <a:r>
              <a:rPr lang="fr-FR" sz="2400" b="1" dirty="0">
                <a:latin typeface="+mj-lt"/>
              </a:rPr>
              <a:t>Générale </a:t>
            </a:r>
          </a:p>
          <a:p>
            <a:pPr algn="ctr"/>
            <a:r>
              <a:rPr lang="fr-FR" sz="2400" b="1" dirty="0">
                <a:latin typeface="+mj-lt"/>
              </a:rPr>
              <a:t>(ou Financière)</a:t>
            </a:r>
            <a:endParaRPr lang="fr-FR" sz="2400" dirty="0">
              <a:latin typeface="+mj-lt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071670" y="2500306"/>
            <a:ext cx="5113337" cy="576262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FFE1"/>
              </a:gs>
            </a:gsLst>
            <a:lin ang="5400000" scaled="1"/>
          </a:gra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400" b="1" dirty="0" smtClean="0">
                <a:latin typeface="Comic Sans MS" pitchFamily="66" charset="0"/>
              </a:rPr>
              <a:t> La comptabilité</a:t>
            </a:r>
            <a:endParaRPr lang="fr-FR" sz="24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286116" y="3786190"/>
            <a:ext cx="2571767" cy="1285884"/>
          </a:xfrm>
          <a:prstGeom prst="rect">
            <a:avLst/>
          </a:prstGeom>
          <a:solidFill>
            <a:srgbClr val="FFFFE1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400" b="1" dirty="0">
                <a:latin typeface="+mj-lt"/>
              </a:rPr>
              <a:t>La </a:t>
            </a:r>
            <a:r>
              <a:rPr lang="fr-FR" sz="2400" b="1" dirty="0" smtClean="0">
                <a:latin typeface="+mj-lt"/>
              </a:rPr>
              <a:t>Comptabilité</a:t>
            </a:r>
          </a:p>
          <a:p>
            <a:pPr algn="ctr"/>
            <a:r>
              <a:rPr lang="fr-FR" sz="2400" b="1" dirty="0" smtClean="0">
                <a:latin typeface="+mj-lt"/>
              </a:rPr>
              <a:t>  Analytique (ou </a:t>
            </a:r>
            <a:r>
              <a:rPr lang="fr-FR" sz="2400" b="1" dirty="0">
                <a:latin typeface="+mj-lt"/>
              </a:rPr>
              <a:t>de </a:t>
            </a:r>
            <a:r>
              <a:rPr lang="fr-FR" sz="2400" b="1" dirty="0" smtClean="0">
                <a:latin typeface="+mj-lt"/>
              </a:rPr>
              <a:t>Gestion</a:t>
            </a:r>
            <a:r>
              <a:rPr lang="fr-FR" sz="2400" b="1" dirty="0" smtClean="0">
                <a:latin typeface="Comic Sans MS" pitchFamily="66" charset="0"/>
              </a:rPr>
              <a:t>)</a:t>
            </a:r>
            <a:endParaRPr lang="fr-FR" sz="2400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286512" y="3786190"/>
            <a:ext cx="2447925" cy="1285884"/>
          </a:xfrm>
          <a:prstGeom prst="rect">
            <a:avLst/>
          </a:prstGeom>
          <a:solidFill>
            <a:srgbClr val="FFFFE1"/>
          </a:solidFill>
          <a:ln w="508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400" b="1" dirty="0">
                <a:latin typeface="+mj-lt"/>
              </a:rPr>
              <a:t>La </a:t>
            </a:r>
            <a:r>
              <a:rPr lang="fr-FR" sz="2400" b="1" dirty="0" smtClean="0">
                <a:latin typeface="+mj-lt"/>
              </a:rPr>
              <a:t>comptabilité </a:t>
            </a:r>
            <a:r>
              <a:rPr lang="fr-FR" sz="2400" b="1" dirty="0" smtClean="0">
                <a:latin typeface="+mj-lt"/>
              </a:rPr>
              <a:t>nationale</a:t>
            </a:r>
            <a:endParaRPr lang="fr-FR" sz="2400" dirty="0">
              <a:latin typeface="+mj-lt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1785917" y="3143248"/>
            <a:ext cx="1500198" cy="577853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4643436" y="3143248"/>
            <a:ext cx="45719" cy="644528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5929322" y="3143248"/>
            <a:ext cx="1882766" cy="646115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02D7C3-59C3-4BDE-BD9D-8EC0F1242CF5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88" y="5876851"/>
            <a:ext cx="1646237" cy="64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"/>
                            </p:stCondLst>
                            <p:childTnLst>
                              <p:par>
                                <p:cTn id="49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7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770" decel="100000"/>
                                        <p:tgtEl>
                                          <p:spTgt spid="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3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5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7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770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2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4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1219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Chapitre I: Définition et principes </a:t>
            </a:r>
            <a:br>
              <a:rPr lang="fr-FR" dirty="0" smtClean="0"/>
            </a:br>
            <a:r>
              <a:rPr lang="fr-FR" dirty="0" smtClean="0"/>
              <a:t>               de la comptabilité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8786874" cy="50006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sz="3200" dirty="0" smtClean="0"/>
              <a:t>    </a:t>
            </a:r>
            <a:r>
              <a:rPr lang="fr-FR" sz="5100" dirty="0" smtClean="0"/>
              <a:t>C.</a:t>
            </a:r>
            <a:r>
              <a:rPr lang="fr-FR" sz="5100" b="1" dirty="0" smtClean="0"/>
              <a:t> Utilité et intérêt de la comptabilité:</a:t>
            </a:r>
            <a:endParaRPr lang="fr-FR" sz="3200" b="1" dirty="0" smtClean="0"/>
          </a:p>
          <a:p>
            <a:pPr>
              <a:buNone/>
            </a:pPr>
            <a:r>
              <a:rPr lang="fr-FR" sz="2600" dirty="0" smtClean="0"/>
              <a:t>        La comptabilité est une technique et un outil indispensable utile à tout agent économique : consommateurs, entreprises,  Etat, administrations, banques….</a:t>
            </a:r>
          </a:p>
          <a:p>
            <a:pPr>
              <a:buNone/>
            </a:pPr>
            <a:r>
              <a:rPr lang="fr-FR" sz="2600" dirty="0" smtClean="0">
                <a:sym typeface="Symbol"/>
              </a:rPr>
              <a:t>    </a:t>
            </a:r>
            <a:r>
              <a:rPr lang="fr-FR" sz="2600" dirty="0" smtClean="0"/>
              <a:t> </a:t>
            </a:r>
            <a:r>
              <a:rPr lang="fr-FR" sz="2600" b="1" u="sng" dirty="0" smtClean="0"/>
              <a:t>Pour les chefs d’entreprises</a:t>
            </a:r>
            <a:r>
              <a:rPr lang="fr-FR" sz="2600" b="1" dirty="0" smtClean="0"/>
              <a:t> :   </a:t>
            </a:r>
            <a:r>
              <a:rPr lang="fr-FR" sz="2600" dirty="0" smtClean="0"/>
              <a:t>elle aide à</a:t>
            </a:r>
            <a:r>
              <a:rPr lang="fr-FR" sz="2600" b="1" dirty="0" smtClean="0"/>
              <a:t> :</a:t>
            </a:r>
            <a:endParaRPr lang="fr-FR" sz="2600" dirty="0" smtClean="0"/>
          </a:p>
          <a:p>
            <a:pPr lvl="0">
              <a:buNone/>
            </a:pPr>
            <a:r>
              <a:rPr lang="fr-FR" sz="2600" dirty="0" smtClean="0"/>
              <a:t>      - Connaître ses résultats (chiffre d’affaires, bénéfice /perte…..)</a:t>
            </a:r>
          </a:p>
          <a:p>
            <a:pPr lvl="0">
              <a:buNone/>
            </a:pPr>
            <a:r>
              <a:rPr lang="fr-FR" sz="2600" dirty="0" smtClean="0"/>
              <a:t>      - Orienter ses choix et ses décisions</a:t>
            </a:r>
          </a:p>
          <a:p>
            <a:pPr lvl="0">
              <a:buNone/>
            </a:pPr>
            <a:r>
              <a:rPr lang="fr-FR" sz="2600" dirty="0" smtClean="0"/>
              <a:t>      - Mieux gérer </a:t>
            </a:r>
          </a:p>
          <a:p>
            <a:pPr lvl="0">
              <a:buNone/>
            </a:pPr>
            <a:r>
              <a:rPr lang="fr-FR" sz="2600" dirty="0" smtClean="0"/>
              <a:t>      - Faire des projections et des prévisions dans le temps</a:t>
            </a:r>
          </a:p>
          <a:p>
            <a:pPr>
              <a:buNone/>
            </a:pPr>
            <a:r>
              <a:rPr lang="fr-FR" sz="2600" dirty="0" smtClean="0">
                <a:sym typeface="Symbol"/>
              </a:rPr>
              <a:t>     </a:t>
            </a:r>
            <a:r>
              <a:rPr lang="fr-FR" sz="2600" dirty="0" smtClean="0"/>
              <a:t> </a:t>
            </a:r>
            <a:r>
              <a:rPr lang="fr-FR" sz="2600" b="1" u="sng" dirty="0" smtClean="0"/>
              <a:t>Utilité pour les pouvoirs publics/Etat</a:t>
            </a:r>
            <a:endParaRPr lang="fr-FR" sz="2600" dirty="0" smtClean="0"/>
          </a:p>
          <a:p>
            <a:pPr>
              <a:buFontTx/>
              <a:buChar char="-"/>
            </a:pPr>
            <a:r>
              <a:rPr lang="fr-FR" sz="2600" dirty="0" smtClean="0"/>
              <a:t>- La </a:t>
            </a:r>
            <a:r>
              <a:rPr lang="fr-FR" sz="2600" dirty="0"/>
              <a:t>comptabilité est l’outil de détermination de l’assiette fiscale et de déclarations fiscales (calcul des impôts et taxes dues au trésor de l’Etat</a:t>
            </a:r>
            <a:r>
              <a:rPr lang="fr-FR" sz="2600" dirty="0" smtClean="0"/>
              <a:t>).</a:t>
            </a:r>
          </a:p>
          <a:p>
            <a:pPr>
              <a:buFontTx/>
              <a:buChar char="-"/>
            </a:pPr>
            <a:r>
              <a:rPr lang="fr-FR" sz="2600" dirty="0" smtClean="0"/>
              <a:t>-  Outil </a:t>
            </a:r>
            <a:r>
              <a:rPr lang="fr-FR" sz="2600" dirty="0"/>
              <a:t>de preuve ou de jugement par les tribunaux de commerce et d’instance, ou cours des comptes en cas de litige entre l’entreprise et ses partenaires.</a:t>
            </a:r>
          </a:p>
          <a:p>
            <a:endParaRPr lang="fr-FR" sz="2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02D7C3-59C3-4BDE-BD9D-8EC0F1242CF5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43998" cy="100491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Chapitre I: Définition et principes </a:t>
            </a:r>
            <a:br>
              <a:rPr lang="fr-FR" dirty="0" smtClean="0"/>
            </a:br>
            <a:r>
              <a:rPr lang="fr-FR" dirty="0" smtClean="0"/>
              <a:t>               de la comptabilité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643050"/>
            <a:ext cx="8408890" cy="471490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>
                <a:sym typeface="Symbol"/>
              </a:rPr>
              <a:t>      </a:t>
            </a:r>
            <a:r>
              <a:rPr lang="fr-FR" b="1" u="sng" dirty="0" smtClean="0"/>
              <a:t>Utilité pour les créanciers et les partenaires de l’entreprise</a:t>
            </a:r>
            <a:endParaRPr lang="fr-FR" dirty="0" smtClean="0"/>
          </a:p>
          <a:p>
            <a:pPr lvl="0"/>
            <a:r>
              <a:rPr lang="fr-FR" dirty="0" smtClean="0"/>
              <a:t>   </a:t>
            </a:r>
            <a:r>
              <a:rPr lang="fr-FR" sz="2800" dirty="0"/>
              <a:t>Les salariés cherchent à justifier un accroissement de leur revenu</a:t>
            </a:r>
          </a:p>
          <a:p>
            <a:pPr lvl="0"/>
            <a:r>
              <a:rPr lang="fr-FR" sz="2800" dirty="0"/>
              <a:t>Les associés tendent d’y découvrir l’évolution future de leurs capitaux, et bénéfices. </a:t>
            </a:r>
          </a:p>
          <a:p>
            <a:pPr lvl="0"/>
            <a:r>
              <a:rPr lang="fr-FR" sz="2800" dirty="0"/>
              <a:t>Pour les créanciers (fournisseurs), elle permet de faire le point sur la situation exacte de l’entreprise et sa capacité de  remboursement des dettes..</a:t>
            </a:r>
          </a:p>
          <a:p>
            <a:pPr lvl="0"/>
            <a:r>
              <a:rPr lang="fr-FR" sz="2800" dirty="0"/>
              <a:t>Pour les banques, elle permet de déterminer le niveau de crédit...</a:t>
            </a:r>
          </a:p>
          <a:p>
            <a:endParaRPr lang="fr-FR" sz="2800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02D7C3-59C3-4BDE-BD9D-8EC0F1242CF5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100491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Chapitre I: Définition et principes </a:t>
            </a:r>
            <a:br>
              <a:rPr lang="fr-FR" dirty="0" smtClean="0"/>
            </a:br>
            <a:r>
              <a:rPr lang="fr-FR" dirty="0" smtClean="0"/>
              <a:t>               de la comptabilité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28596" y="1785926"/>
            <a:ext cx="8286808" cy="478634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sz="3800" b="1" dirty="0" smtClean="0"/>
              <a:t>II. Le code général de la normalisation comptable : C.G.N.C</a:t>
            </a:r>
          </a:p>
          <a:p>
            <a:pPr>
              <a:buNone/>
            </a:pPr>
            <a:r>
              <a:rPr lang="fr-FR" sz="3200" dirty="0" smtClean="0"/>
              <a:t>     </a:t>
            </a:r>
            <a:r>
              <a:rPr lang="fr-FR" sz="3200" dirty="0" smtClean="0"/>
              <a:t>Le </a:t>
            </a:r>
            <a:r>
              <a:rPr lang="fr-FR" sz="3200" dirty="0" smtClean="0"/>
              <a:t>CGNC est appliqué par toutes les entreprises depuis le premier Janvier 1994.</a:t>
            </a:r>
          </a:p>
          <a:p>
            <a:pPr>
              <a:buNone/>
            </a:pPr>
            <a:r>
              <a:rPr lang="fr-FR" sz="3200" dirty="0" smtClean="0"/>
              <a:t>     Parmi ces objectifs visés, on cite :</a:t>
            </a:r>
          </a:p>
          <a:p>
            <a:pPr lvl="0">
              <a:buNone/>
            </a:pPr>
            <a:r>
              <a:rPr lang="fr-FR" sz="3200" dirty="0" smtClean="0"/>
              <a:t>    - Assurer la normalisation comptable de l’entreprise marocaine.</a:t>
            </a:r>
          </a:p>
          <a:p>
            <a:pPr lvl="0">
              <a:buNone/>
            </a:pPr>
            <a:r>
              <a:rPr lang="fr-FR" sz="3200" dirty="0" smtClean="0"/>
              <a:t>    - Donner à l’entreprise marocaine, un outil de gestion</a:t>
            </a:r>
          </a:p>
          <a:p>
            <a:pPr lvl="0">
              <a:buNone/>
            </a:pPr>
            <a:r>
              <a:rPr lang="fr-FR" sz="3200" dirty="0" smtClean="0"/>
              <a:t>    - Améliorer le niveau de connaissance des performances de l’entreprise par ses différents partenaires.</a:t>
            </a:r>
          </a:p>
          <a:p>
            <a:pPr>
              <a:buNone/>
            </a:pPr>
            <a:r>
              <a:rPr lang="fr-FR" sz="3200" dirty="0" smtClean="0"/>
              <a:t> </a:t>
            </a:r>
          </a:p>
          <a:p>
            <a:endParaRPr lang="fr-FR" sz="3200" dirty="0" smtClean="0"/>
          </a:p>
          <a:p>
            <a:pPr>
              <a:buNone/>
            </a:pPr>
            <a:endParaRPr lang="fr-FR" sz="3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02D7C3-59C3-4BDE-BD9D-8EC0F1242CF5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0"/>
            <a:ext cx="8643998" cy="1219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     Chapitre I: Définition et principes </a:t>
            </a:r>
            <a:br>
              <a:rPr lang="fr-FR" dirty="0" smtClean="0"/>
            </a:br>
            <a:r>
              <a:rPr lang="fr-FR" dirty="0" smtClean="0"/>
              <a:t>                de la comptabilité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572560" cy="47863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800" dirty="0" smtClean="0"/>
              <a:t>      Le CGNC comprend deux parties :</a:t>
            </a:r>
          </a:p>
          <a:p>
            <a:pPr>
              <a:buNone/>
            </a:pPr>
            <a:r>
              <a:rPr lang="fr-FR" sz="2800" dirty="0" smtClean="0"/>
              <a:t>   - La norme générale comptable qui regroupe : les choix directeurs, les principes fondamentaux et les conventions de base qui régissent la normalisation comptable au Maroc.</a:t>
            </a:r>
          </a:p>
          <a:p>
            <a:pPr>
              <a:buNone/>
            </a:pPr>
            <a:r>
              <a:rPr lang="fr-FR" sz="2800" dirty="0" smtClean="0"/>
              <a:t>  - Le plan comptable général des entreprises (PCGE) qui constitue le dispositif d’application de la norme générale comptable aux entités économiques…	</a:t>
            </a:r>
          </a:p>
          <a:p>
            <a:pPr>
              <a:buNone/>
            </a:pPr>
            <a:r>
              <a:rPr lang="fr-FR" sz="2800" dirty="0" smtClean="0"/>
              <a:t> </a:t>
            </a:r>
            <a:r>
              <a:rPr lang="fr-FR" sz="1600" dirty="0" smtClean="0"/>
              <a:t>      </a:t>
            </a:r>
            <a:r>
              <a:rPr lang="fr-FR" sz="2800" dirty="0" smtClean="0"/>
              <a:t>Le PCGE est le 1er plan comptable marocain qui a été élaboré  par la commission de normalisation comptable.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02D7C3-59C3-4BDE-BD9D-8EC0F1242CF5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é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492</Words>
  <Application>Microsoft Office PowerPoint</Application>
  <PresentationFormat>Affichage à l'écran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Médian</vt:lpstr>
      <vt:lpstr>INRODUCTION a la comptabilité générale</vt:lpstr>
      <vt:lpstr>PLAN DU MODULE</vt:lpstr>
      <vt:lpstr>Introduction générale : </vt:lpstr>
      <vt:lpstr>Chapitre I: Définition et principes                 de la comptabilité générale</vt:lpstr>
      <vt:lpstr>Chapitre I: Définition et principes                 de la comptabilité générale</vt:lpstr>
      <vt:lpstr>Chapitre I: Définition et principes                 de la comptabilité générale</vt:lpstr>
      <vt:lpstr>Chapitre I: Définition et principes                 de la comptabilité générale</vt:lpstr>
      <vt:lpstr>Chapitre I: Définition et principes                 de la comptabilité générale</vt:lpstr>
      <vt:lpstr>      Chapitre I: Définition et principes                  de la comptabilité générale</vt:lpstr>
      <vt:lpstr>Chapitre I : Définition et principes                   de la comptabilité générale</vt:lpstr>
      <vt:lpstr>Chapitre I: Définition et principes                  de la comptabilité générale</vt:lpstr>
      <vt:lpstr>Chapitre I: Définition et principes                 de la comptabilité générale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INRODUCTION a la comptabilité générale</dc:title>
  <dc:creator>ABOUNACEUR</dc:creator>
  <cp:lastModifiedBy>s</cp:lastModifiedBy>
  <cp:revision>19</cp:revision>
  <dcterms:created xsi:type="dcterms:W3CDTF">2014-10-15T22:12:45Z</dcterms:created>
  <dcterms:modified xsi:type="dcterms:W3CDTF">2015-09-13T22:12:45Z</dcterms:modified>
</cp:coreProperties>
</file>