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C3F6001-805D-4754-A25D-9DE7674BD5EC}" type="datetimeFigureOut">
              <a:rPr lang="fr-FR" smtClean="0"/>
              <a:pPr/>
              <a:t>09/11/2015</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867971F4-07D3-431D-9590-6793D9B8588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3F6001-805D-4754-A25D-9DE7674BD5EC}" type="datetimeFigureOut">
              <a:rPr lang="fr-FR" smtClean="0"/>
              <a:pPr/>
              <a:t>09/11/2015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67971F4-07D3-431D-9590-6793D9B8588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7C3F6001-805D-4754-A25D-9DE7674BD5EC}" type="datetimeFigureOut">
              <a:rPr lang="fr-FR" smtClean="0"/>
              <a:pPr/>
              <a:t>09/11/2015</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867971F4-07D3-431D-9590-6793D9B8588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7C3F6001-805D-4754-A25D-9DE7674BD5EC}" type="datetimeFigureOut">
              <a:rPr lang="fr-FR" smtClean="0"/>
              <a:pPr/>
              <a:t>09/11/2015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867971F4-07D3-431D-9590-6793D9B85882}" type="slidenum">
              <a:rPr lang="fr-FR" smtClean="0"/>
              <a:pPr/>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7C3F6001-805D-4754-A25D-9DE7674BD5EC}" type="datetimeFigureOut">
              <a:rPr lang="fr-FR" smtClean="0"/>
              <a:pPr/>
              <a:t>09/11/2015</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67971F4-07D3-431D-9590-6793D9B85882}"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7C3F6001-805D-4754-A25D-9DE7674BD5EC}" type="datetimeFigureOut">
              <a:rPr lang="fr-FR" smtClean="0"/>
              <a:pPr/>
              <a:t>09/11/2015</a:t>
            </a:fld>
            <a:endParaRPr lang="fr-FR"/>
          </a:p>
        </p:txBody>
      </p:sp>
      <p:sp>
        <p:nvSpPr>
          <p:cNvPr id="10" name="Espace réservé du numéro de diapositive 9"/>
          <p:cNvSpPr>
            <a:spLocks noGrp="1"/>
          </p:cNvSpPr>
          <p:nvPr>
            <p:ph type="sldNum" sz="quarter" idx="16"/>
          </p:nvPr>
        </p:nvSpPr>
        <p:spPr/>
        <p:txBody>
          <a:bodyPr rtlCol="0"/>
          <a:lstStyle/>
          <a:p>
            <a:fld id="{867971F4-07D3-431D-9590-6793D9B85882}" type="slidenum">
              <a:rPr lang="fr-FR" smtClean="0"/>
              <a:pPr/>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7C3F6001-805D-4754-A25D-9DE7674BD5EC}" type="datetimeFigureOut">
              <a:rPr lang="fr-FR" smtClean="0"/>
              <a:pPr/>
              <a:t>09/11/2015</a:t>
            </a:fld>
            <a:endParaRPr lang="fr-FR"/>
          </a:p>
        </p:txBody>
      </p:sp>
      <p:sp>
        <p:nvSpPr>
          <p:cNvPr id="12" name="Espace réservé du numéro de diapositive 11"/>
          <p:cNvSpPr>
            <a:spLocks noGrp="1"/>
          </p:cNvSpPr>
          <p:nvPr>
            <p:ph type="sldNum" sz="quarter" idx="16"/>
          </p:nvPr>
        </p:nvSpPr>
        <p:spPr/>
        <p:txBody>
          <a:bodyPr rtlCol="0"/>
          <a:lstStyle/>
          <a:p>
            <a:fld id="{867971F4-07D3-431D-9590-6793D9B85882}" type="slidenum">
              <a:rPr lang="fr-FR" smtClean="0"/>
              <a:pPr/>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C3F6001-805D-4754-A25D-9DE7674BD5EC}" type="datetimeFigureOut">
              <a:rPr lang="fr-FR" smtClean="0"/>
              <a:pPr/>
              <a:t>09/11/2015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867971F4-07D3-431D-9590-6793D9B8588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3F6001-805D-4754-A25D-9DE7674BD5EC}" type="datetimeFigureOut">
              <a:rPr lang="fr-FR" smtClean="0"/>
              <a:pPr/>
              <a:t>09/11/2015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867971F4-07D3-431D-9590-6793D9B8588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7C3F6001-805D-4754-A25D-9DE7674BD5EC}" type="datetimeFigureOut">
              <a:rPr lang="fr-FR" smtClean="0"/>
              <a:pPr/>
              <a:t>09/11/2015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867971F4-07D3-431D-9590-6793D9B85882}" type="slidenum">
              <a:rPr lang="fr-FR" smtClean="0"/>
              <a:pPr/>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7C3F6001-805D-4754-A25D-9DE7674BD5EC}" type="datetimeFigureOut">
              <a:rPr lang="fr-FR" smtClean="0"/>
              <a:pPr/>
              <a:t>09/11/2015</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867971F4-07D3-431D-9590-6793D9B85882}"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C3F6001-805D-4754-A25D-9DE7674BD5EC}" type="datetimeFigureOut">
              <a:rPr lang="fr-FR" smtClean="0"/>
              <a:pPr/>
              <a:t>09/11/2015</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67971F4-07D3-431D-9590-6793D9B8588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500042"/>
            <a:ext cx="7715304" cy="1857388"/>
          </a:xfrm>
        </p:spPr>
        <p:txBody>
          <a:bodyPr>
            <a:normAutofit/>
          </a:bodyPr>
          <a:lstStyle/>
          <a:p>
            <a:r>
              <a:rPr lang="fr-FR" b="1" dirty="0" smtClean="0"/>
              <a:t>Chapitre III : Le compte et la notion de la partie double</a:t>
            </a:r>
            <a:endParaRPr lang="fr-FR" dirty="0"/>
          </a:p>
        </p:txBody>
      </p:sp>
      <p:sp>
        <p:nvSpPr>
          <p:cNvPr id="3" name="Sous-titre 2"/>
          <p:cNvSpPr>
            <a:spLocks noGrp="1"/>
          </p:cNvSpPr>
          <p:nvPr>
            <p:ph type="subTitle" idx="1"/>
          </p:nvPr>
        </p:nvSpPr>
        <p:spPr/>
        <p:txBody>
          <a:bodyPr/>
          <a:lstStyle/>
          <a:p>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9217" name="Picture 1"/>
          <p:cNvPicPr>
            <a:picLocks noGrp="1" noChangeAspect="1" noChangeArrowheads="1"/>
          </p:cNvPicPr>
          <p:nvPr>
            <p:ph sz="quarter" idx="1"/>
          </p:nvPr>
        </p:nvPicPr>
        <p:blipFill>
          <a:blip r:embed="rId2"/>
          <a:srcRect/>
          <a:stretch>
            <a:fillRect/>
          </a:stretch>
        </p:blipFill>
        <p:spPr bwMode="auto">
          <a:xfrm>
            <a:off x="500034" y="1714488"/>
            <a:ext cx="8215370"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357158" y="1714488"/>
            <a:ext cx="8429684"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sp>
        <p:nvSpPr>
          <p:cNvPr id="3" name="Espace réservé du contenu 2"/>
          <p:cNvSpPr>
            <a:spLocks noGrp="1"/>
          </p:cNvSpPr>
          <p:nvPr>
            <p:ph sz="quarter" idx="1"/>
          </p:nvPr>
        </p:nvSpPr>
        <p:spPr>
          <a:xfrm>
            <a:off x="428596" y="1714488"/>
            <a:ext cx="8337452" cy="4757758"/>
          </a:xfrm>
        </p:spPr>
        <p:txBody>
          <a:bodyPr>
            <a:normAutofit fontScale="77500" lnSpcReduction="20000"/>
          </a:bodyPr>
          <a:lstStyle/>
          <a:p>
            <a:pPr>
              <a:buNone/>
            </a:pPr>
            <a:r>
              <a:rPr lang="fr-FR" b="1" dirty="0" smtClean="0"/>
              <a:t>    Exemple :</a:t>
            </a:r>
            <a:endParaRPr lang="fr-FR" dirty="0" smtClean="0"/>
          </a:p>
          <a:p>
            <a:pPr>
              <a:buNone/>
            </a:pPr>
            <a:endParaRPr lang="fr-FR" dirty="0" smtClean="0"/>
          </a:p>
          <a:p>
            <a:pPr>
              <a:buNone/>
            </a:pPr>
            <a:r>
              <a:rPr lang="fr-FR" dirty="0" smtClean="0"/>
              <a:t>  Les opérations suivantes ont été réalisées en espèces au cours de mois d’octobre.</a:t>
            </a:r>
          </a:p>
          <a:p>
            <a:pPr lvl="0">
              <a:buNone/>
            </a:pPr>
            <a:r>
              <a:rPr lang="fr-FR" dirty="0" smtClean="0"/>
              <a:t>1.10   : Avoir en caisse : 5000,00 DH</a:t>
            </a:r>
          </a:p>
          <a:p>
            <a:pPr lvl="0">
              <a:buNone/>
            </a:pPr>
            <a:r>
              <a:rPr lang="fr-FR" dirty="0" smtClean="0"/>
              <a:t>2.10   : Achat de marchandise : 2000,00 DH</a:t>
            </a:r>
          </a:p>
          <a:p>
            <a:pPr lvl="0">
              <a:buNone/>
            </a:pPr>
            <a:r>
              <a:rPr lang="fr-FR" dirty="0" smtClean="0"/>
              <a:t>8.10   : Ventes de marchandises : 1000,00 DH</a:t>
            </a:r>
          </a:p>
          <a:p>
            <a:pPr lvl="0">
              <a:buNone/>
            </a:pPr>
            <a:r>
              <a:rPr lang="fr-FR" dirty="0" smtClean="0"/>
              <a:t>9.10   : Achats de fournitures de bureau : 800,00 DH</a:t>
            </a:r>
          </a:p>
          <a:p>
            <a:pPr lvl="0">
              <a:buNone/>
            </a:pPr>
            <a:r>
              <a:rPr lang="fr-FR" dirty="0" smtClean="0"/>
              <a:t>10.10 : Ventes de marchandises : 2000,00  DH</a:t>
            </a:r>
          </a:p>
          <a:p>
            <a:pPr lvl="0">
              <a:buNone/>
            </a:pPr>
            <a:r>
              <a:rPr lang="fr-FR" dirty="0" smtClean="0"/>
              <a:t>11.10 : Règlement électricité : 200,00</a:t>
            </a:r>
          </a:p>
          <a:p>
            <a:pPr lvl="0">
              <a:buNone/>
            </a:pPr>
            <a:r>
              <a:rPr lang="fr-FR" dirty="0" smtClean="0"/>
              <a:t>20.10 : Régler les frais d’entretien : 500,00  DH</a:t>
            </a:r>
          </a:p>
          <a:p>
            <a:pPr>
              <a:buNone/>
            </a:pPr>
            <a:r>
              <a:rPr lang="fr-FR" b="1" dirty="0" smtClean="0"/>
              <a:t>   Travail demandé :</a:t>
            </a:r>
            <a:endParaRPr lang="fr-FR" b="1" u="sng" dirty="0" smtClean="0"/>
          </a:p>
          <a:p>
            <a:pPr>
              <a:buNone/>
            </a:pPr>
            <a:r>
              <a:rPr lang="fr-FR" dirty="0" smtClean="0"/>
              <a:t>   Présenter le compte caisse selon les différents tracés</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6145" name="Picture 1"/>
          <p:cNvPicPr>
            <a:picLocks noGrp="1" noChangeAspect="1" noChangeArrowheads="1"/>
          </p:cNvPicPr>
          <p:nvPr>
            <p:ph sz="quarter" idx="1"/>
          </p:nvPr>
        </p:nvPicPr>
        <p:blipFill>
          <a:blip r:embed="rId2"/>
          <a:srcRect/>
          <a:stretch>
            <a:fillRect/>
          </a:stretch>
        </p:blipFill>
        <p:spPr bwMode="auto">
          <a:xfrm>
            <a:off x="357158" y="1714488"/>
            <a:ext cx="8358246"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5121" name="Picture 1"/>
          <p:cNvPicPr>
            <a:picLocks noGrp="1" noChangeAspect="1" noChangeArrowheads="1"/>
          </p:cNvPicPr>
          <p:nvPr>
            <p:ph sz="quarter" idx="1"/>
          </p:nvPr>
        </p:nvPicPr>
        <p:blipFill>
          <a:blip r:embed="rId2"/>
          <a:srcRect/>
          <a:stretch>
            <a:fillRect/>
          </a:stretch>
        </p:blipFill>
        <p:spPr bwMode="auto">
          <a:xfrm>
            <a:off x="428596" y="1693969"/>
            <a:ext cx="8429684" cy="48783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4097" name="Picture 1"/>
          <p:cNvPicPr>
            <a:picLocks noGrp="1" noChangeAspect="1" noChangeArrowheads="1"/>
          </p:cNvPicPr>
          <p:nvPr>
            <p:ph sz="quarter" idx="1"/>
          </p:nvPr>
        </p:nvPicPr>
        <p:blipFill>
          <a:blip r:embed="rId2"/>
          <a:srcRect/>
          <a:stretch>
            <a:fillRect/>
          </a:stretch>
        </p:blipFill>
        <p:spPr bwMode="auto">
          <a:xfrm>
            <a:off x="357158" y="1714488"/>
            <a:ext cx="8358246"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3073" name="Picture 1"/>
          <p:cNvPicPr>
            <a:picLocks noGrp="1" noChangeAspect="1" noChangeArrowheads="1"/>
          </p:cNvPicPr>
          <p:nvPr>
            <p:ph sz="quarter" idx="1"/>
          </p:nvPr>
        </p:nvPicPr>
        <p:blipFill>
          <a:blip r:embed="rId2"/>
          <a:srcRect/>
          <a:stretch>
            <a:fillRect/>
          </a:stretch>
        </p:blipFill>
        <p:spPr bwMode="auto">
          <a:xfrm>
            <a:off x="357158" y="1785926"/>
            <a:ext cx="8572560"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14290"/>
            <a:ext cx="8408890" cy="1004910"/>
          </a:xfrm>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214282" y="1714488"/>
            <a:ext cx="8643999"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14290"/>
            <a:ext cx="8408890" cy="1004910"/>
          </a:xfrm>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0722" name="Picture 2"/>
          <p:cNvPicPr>
            <a:picLocks noGrp="1" noChangeAspect="1" noChangeArrowheads="1"/>
          </p:cNvPicPr>
          <p:nvPr>
            <p:ph sz="quarter" idx="1"/>
          </p:nvPr>
        </p:nvPicPr>
        <p:blipFill>
          <a:blip r:embed="rId2"/>
          <a:srcRect/>
          <a:stretch>
            <a:fillRect/>
          </a:stretch>
        </p:blipFill>
        <p:spPr bwMode="auto">
          <a:xfrm>
            <a:off x="357158" y="1714488"/>
            <a:ext cx="8501122"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14290"/>
            <a:ext cx="8408890" cy="1004910"/>
          </a:xfrm>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1746" name="Picture 2"/>
          <p:cNvPicPr>
            <a:picLocks noGrp="1" noChangeAspect="1" noChangeArrowheads="1"/>
          </p:cNvPicPr>
          <p:nvPr>
            <p:ph sz="quarter" idx="1"/>
          </p:nvPr>
        </p:nvPicPr>
        <p:blipFill>
          <a:blip r:embed="rId2"/>
          <a:srcRect/>
          <a:stretch>
            <a:fillRect/>
          </a:stretch>
        </p:blipFill>
        <p:spPr bwMode="auto">
          <a:xfrm>
            <a:off x="285720" y="1643050"/>
            <a:ext cx="8643998" cy="49244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000" b="1" dirty="0" smtClean="0">
                <a:solidFill>
                  <a:srgbClr val="775F55"/>
                </a:solidFill>
              </a:rPr>
              <a:t>Chapitre III : Le compte et la notion de la partie double</a:t>
            </a:r>
            <a:endParaRPr lang="fr-FR" dirty="0"/>
          </a:p>
        </p:txBody>
      </p:sp>
      <p:sp>
        <p:nvSpPr>
          <p:cNvPr id="3" name="Espace réservé du contenu 2"/>
          <p:cNvSpPr>
            <a:spLocks noGrp="1"/>
          </p:cNvSpPr>
          <p:nvPr>
            <p:ph sz="quarter" idx="1"/>
          </p:nvPr>
        </p:nvSpPr>
        <p:spPr>
          <a:xfrm>
            <a:off x="357158" y="1571612"/>
            <a:ext cx="8501122" cy="4857784"/>
          </a:xfrm>
        </p:spPr>
        <p:txBody>
          <a:bodyPr>
            <a:normAutofit/>
          </a:bodyPr>
          <a:lstStyle/>
          <a:p>
            <a:pPr>
              <a:buNone/>
            </a:pPr>
            <a:r>
              <a:rPr lang="fr-FR" sz="3200" b="1" dirty="0" smtClean="0"/>
              <a:t>  I. Analyse comptable des opérations de l’entreprise:</a:t>
            </a:r>
          </a:p>
          <a:p>
            <a:pPr>
              <a:buNone/>
            </a:pPr>
            <a:r>
              <a:rPr lang="fr-FR" sz="2400" dirty="0" smtClean="0"/>
              <a:t>     L’enregistrement comptable s’effectue en terme </a:t>
            </a:r>
            <a:r>
              <a:rPr lang="fr-FR" sz="2400" b="1" dirty="0" smtClean="0"/>
              <a:t>d’emplois et ressources</a:t>
            </a:r>
            <a:r>
              <a:rPr lang="fr-FR" sz="2400" dirty="0" smtClean="0"/>
              <a:t>  c’est à dire l’origine de l’opération et sa destination ou son utilisation :</a:t>
            </a:r>
          </a:p>
          <a:p>
            <a:pPr lvl="0"/>
            <a:r>
              <a:rPr lang="fr-FR" sz="2400" dirty="0" smtClean="0"/>
              <a:t>On entend  par </a:t>
            </a:r>
            <a:r>
              <a:rPr lang="fr-FR" sz="2400" b="1" dirty="0" smtClean="0"/>
              <a:t>ressource</a:t>
            </a:r>
            <a:r>
              <a:rPr lang="fr-FR" sz="2400" dirty="0" smtClean="0"/>
              <a:t>s  de financement </a:t>
            </a:r>
            <a:r>
              <a:rPr lang="fr-FR" sz="2400" b="1" u="sng" dirty="0" smtClean="0"/>
              <a:t>les moyens</a:t>
            </a:r>
            <a:r>
              <a:rPr lang="fr-FR" sz="2400" dirty="0" smtClean="0"/>
              <a:t> qui ont permis la réalisation des opérations</a:t>
            </a:r>
          </a:p>
          <a:p>
            <a:pPr lvl="0"/>
            <a:r>
              <a:rPr lang="fr-FR" sz="2400" dirty="0" smtClean="0"/>
              <a:t>Par</a:t>
            </a:r>
            <a:r>
              <a:rPr lang="fr-FR" sz="2400" b="1" dirty="0" smtClean="0"/>
              <a:t> emploi</a:t>
            </a:r>
            <a:r>
              <a:rPr lang="fr-FR" sz="2400" dirty="0" smtClean="0"/>
              <a:t>, on désigne, l’utilisation qui a été faite  de ce moyen, pour répondre à </a:t>
            </a:r>
            <a:r>
              <a:rPr lang="fr-FR" sz="2400" b="1" u="sng" dirty="0" smtClean="0"/>
              <a:t>un besoin donné</a:t>
            </a:r>
            <a:endParaRPr lang="fr-FR" sz="2400" dirty="0" smtClean="0"/>
          </a:p>
          <a:p>
            <a:pPr lvl="0"/>
            <a:r>
              <a:rPr lang="fr-FR" sz="2400" dirty="0" smtClean="0"/>
              <a:t>Par conséquent, </a:t>
            </a:r>
            <a:r>
              <a:rPr lang="fr-FR" sz="2400" b="1" dirty="0" smtClean="0"/>
              <a:t>comptabiliser une opération </a:t>
            </a:r>
            <a:r>
              <a:rPr lang="fr-FR" sz="2400" dirty="0" smtClean="0"/>
              <a:t>revient à identifier la ressource et l’emploi.</a:t>
            </a:r>
          </a:p>
          <a:p>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14290"/>
            <a:ext cx="8408890" cy="1004910"/>
          </a:xfrm>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sp>
        <p:nvSpPr>
          <p:cNvPr id="3" name="Espace réservé du contenu 2"/>
          <p:cNvSpPr>
            <a:spLocks noGrp="1"/>
          </p:cNvSpPr>
          <p:nvPr>
            <p:ph sz="quarter" idx="1"/>
          </p:nvPr>
        </p:nvSpPr>
        <p:spPr>
          <a:xfrm>
            <a:off x="357158" y="1643050"/>
            <a:ext cx="8408890" cy="4714908"/>
          </a:xfrm>
        </p:spPr>
        <p:txBody>
          <a:bodyPr>
            <a:normAutofit/>
          </a:bodyPr>
          <a:lstStyle/>
          <a:p>
            <a:r>
              <a:rPr lang="fr-FR" dirty="0" smtClean="0"/>
              <a:t>On peut déduire que toute opération comptable intéresse au moins deux comptes ; un ou plusieurs comptes à débiter et un ou plusieurs comptes à créditer de même montant et de sens contraire</a:t>
            </a:r>
            <a:r>
              <a:rPr lang="fr-FR" b="1" dirty="0" smtClean="0"/>
              <a:t> : </a:t>
            </a:r>
          </a:p>
          <a:p>
            <a:pPr>
              <a:buNone/>
            </a:pPr>
            <a:r>
              <a:rPr lang="fr-FR" b="1" dirty="0" smtClean="0"/>
              <a:t>   c'est le principe de la partie double.</a:t>
            </a:r>
            <a:endParaRPr lang="fr-FR" dirty="0" smtClean="0"/>
          </a:p>
          <a:p>
            <a:r>
              <a:rPr lang="fr-FR" dirty="0" smtClean="0"/>
              <a:t> Cette technique se traduit par le fait que toute inscription comptable se fait par deux écritures de même montant et de sens inverse dans des comptes différents ,un compte est débité ,l'autre compte est crédité de même montant et de sens contraire</a:t>
            </a:r>
          </a:p>
          <a:p>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85720" y="1600200"/>
            <a:ext cx="8480328" cy="4900634"/>
          </a:xfrm>
        </p:spPr>
        <p:txBody>
          <a:bodyPr>
            <a:normAutofit fontScale="85000" lnSpcReduction="20000"/>
          </a:bodyPr>
          <a:lstStyle/>
          <a:p>
            <a:pPr>
              <a:buNone/>
            </a:pPr>
            <a:r>
              <a:rPr lang="fr-FR" b="1" dirty="0" smtClean="0"/>
              <a:t>Application :    </a:t>
            </a:r>
          </a:p>
          <a:p>
            <a:pPr>
              <a:buNone/>
            </a:pPr>
            <a:r>
              <a:rPr lang="fr-FR" b="1" dirty="0" smtClean="0"/>
              <a:t>    </a:t>
            </a:r>
            <a:r>
              <a:rPr lang="fr-FR" dirty="0" smtClean="0"/>
              <a:t>Passer Les opérations ci-dessous dans les comptes schématiques :</a:t>
            </a:r>
            <a:endParaRPr lang="fr-FR" b="1" u="sng" dirty="0" smtClean="0"/>
          </a:p>
          <a:p>
            <a:pPr marL="514350" indent="-514350">
              <a:buFont typeface="+mj-lt"/>
              <a:buAutoNum type="arabicPeriod"/>
            </a:pPr>
            <a:r>
              <a:rPr lang="fr-FR" dirty="0" smtClean="0"/>
              <a:t> Retrait de la banque  50 000,00 DH pour alimenter  la caisse</a:t>
            </a:r>
            <a:endParaRPr lang="fr-FR" b="1" u="sng" dirty="0" smtClean="0"/>
          </a:p>
          <a:p>
            <a:pPr marL="514350" lvl="0" indent="-514350">
              <a:buFont typeface="+mj-lt"/>
              <a:buAutoNum type="arabicPeriod"/>
            </a:pPr>
            <a:r>
              <a:rPr lang="fr-FR" dirty="0" smtClean="0"/>
              <a:t>Acquisition d’un mobilier de bureau 14 000,00  DH , moitié à crédit (payable dans un mois) et autre moitié en espèces.</a:t>
            </a:r>
          </a:p>
          <a:p>
            <a:pPr marL="514350" lvl="0" indent="-514350">
              <a:buFont typeface="+mj-lt"/>
              <a:buAutoNum type="arabicPeriod"/>
            </a:pPr>
            <a:r>
              <a:rPr lang="fr-FR" dirty="0" smtClean="0"/>
              <a:t>Achat de marchandises 15 000,00 DH ,tel que 5000,00 à crédit et le reste par chèque bancaire.</a:t>
            </a:r>
          </a:p>
          <a:p>
            <a:pPr marL="514350" lvl="0" indent="-514350">
              <a:buFont typeface="+mj-lt"/>
              <a:buAutoNum type="arabicPeriod"/>
            </a:pPr>
            <a:r>
              <a:rPr lang="fr-FR" dirty="0" smtClean="0"/>
              <a:t>vente des marchandises 12 000,00  DH réglées 1/3 en espèces, 1/3 par chèque  et le reste  à crédit.</a:t>
            </a:r>
          </a:p>
          <a:p>
            <a:pPr marL="514350" lvl="0" indent="-514350">
              <a:buFont typeface="+mj-lt"/>
              <a:buAutoNum type="arabicPeriod"/>
            </a:pPr>
            <a:r>
              <a:rPr lang="fr-FR" dirty="0" smtClean="0"/>
              <a:t>Acquisition d’un matériel de transport 600 000,00 DH, à crédit payable dans 2 ans.</a:t>
            </a:r>
          </a:p>
          <a:p>
            <a:endParaRPr lang="fr-FR" dirty="0"/>
          </a:p>
        </p:txBody>
      </p:sp>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3795" name="Picture 3"/>
          <p:cNvPicPr>
            <a:picLocks noChangeAspect="1" noChangeArrowheads="1"/>
          </p:cNvPicPr>
          <p:nvPr/>
        </p:nvPicPr>
        <p:blipFill>
          <a:blip r:embed="rId2"/>
          <a:srcRect/>
          <a:stretch>
            <a:fillRect/>
          </a:stretch>
        </p:blipFill>
        <p:spPr bwMode="auto">
          <a:xfrm>
            <a:off x="214282" y="1785926"/>
            <a:ext cx="8744998" cy="4766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52600"/>
            <a:ext cx="8640960" cy="477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14282" y="1600200"/>
            <a:ext cx="8715436" cy="4972072"/>
          </a:xfrm>
        </p:spPr>
        <p:txBody>
          <a:bodyPr>
            <a:normAutofit fontScale="85000" lnSpcReduction="20000"/>
          </a:bodyPr>
          <a:lstStyle/>
          <a:p>
            <a:pPr>
              <a:buNone/>
            </a:pPr>
            <a:r>
              <a:rPr lang="fr-FR" b="1" dirty="0" smtClean="0"/>
              <a:t> </a:t>
            </a:r>
            <a:r>
              <a:rPr lang="fr-FR" sz="3300" b="1" dirty="0" smtClean="0"/>
              <a:t>B- La partie double et fonctionnement des comptes du bilan </a:t>
            </a:r>
            <a:endParaRPr lang="fr-FR" dirty="0" smtClean="0"/>
          </a:p>
          <a:p>
            <a:pPr>
              <a:buNone/>
            </a:pPr>
            <a:r>
              <a:rPr lang="fr-FR" dirty="0" smtClean="0"/>
              <a:t>L'enregistrement de chaque opération donne lieu à un débit et à un crédit équivalent. L'égalité des débits et des crédits peut ainsi permettre un contrôle rigoureux des écritures.</a:t>
            </a:r>
          </a:p>
          <a:p>
            <a:pPr>
              <a:buNone/>
            </a:pPr>
            <a:r>
              <a:rPr lang="fr-FR" b="1" dirty="0" smtClean="0"/>
              <a:t> * Règles de fonctionnement </a:t>
            </a:r>
            <a:endParaRPr lang="fr-FR" dirty="0" smtClean="0"/>
          </a:p>
          <a:p>
            <a:r>
              <a:rPr lang="fr-FR" dirty="0" smtClean="0"/>
              <a:t>Rechercher les comptes intéressés par l’opération.</a:t>
            </a:r>
          </a:p>
          <a:p>
            <a:r>
              <a:rPr lang="fr-FR" dirty="0" smtClean="0"/>
              <a:t>Vérifier la place des comptes dans le bilan ( actif/ passif) pour connaître leur fonctionnement</a:t>
            </a:r>
          </a:p>
          <a:p>
            <a:r>
              <a:rPr lang="fr-FR" dirty="0" smtClean="0"/>
              <a:t>Enregistrer les sommes du coté choisi.</a:t>
            </a:r>
          </a:p>
          <a:p>
            <a:r>
              <a:rPr lang="fr-FR" dirty="0" smtClean="0"/>
              <a:t>Vérifier qu’un débit est correspond à un crédit.</a:t>
            </a:r>
          </a:p>
          <a:p>
            <a:r>
              <a:rPr lang="fr-FR" dirty="0" smtClean="0"/>
              <a:t>Vérifier que la somme des comptes à débiter correspond à la somme des comptes à créditer .</a:t>
            </a:r>
          </a:p>
          <a:p>
            <a:endParaRPr lang="fr-FR" dirty="0"/>
          </a:p>
        </p:txBody>
      </p:sp>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57158" y="1600200"/>
            <a:ext cx="8643998" cy="5114948"/>
          </a:xfrm>
        </p:spPr>
        <p:txBody>
          <a:bodyPr>
            <a:normAutofit fontScale="25000" lnSpcReduction="20000"/>
          </a:bodyPr>
          <a:lstStyle/>
          <a:p>
            <a:pPr>
              <a:buNone/>
            </a:pPr>
            <a:r>
              <a:rPr lang="fr-FR" sz="5100" b="1" dirty="0" smtClean="0"/>
              <a:t>    </a:t>
            </a:r>
            <a:r>
              <a:rPr lang="fr-FR" sz="11200" b="1" dirty="0" smtClean="0"/>
              <a:t>* Précision sur le fonctionnement des comptes :</a:t>
            </a:r>
            <a:endParaRPr lang="fr-FR" sz="5100" dirty="0" smtClean="0"/>
          </a:p>
          <a:p>
            <a:pPr lvl="0"/>
            <a:r>
              <a:rPr lang="fr-FR" sz="7200" dirty="0" smtClean="0"/>
              <a:t> les comptes de l’actif (les emplois)  </a:t>
            </a:r>
            <a:r>
              <a:rPr lang="fr-FR" sz="7200" b="1" dirty="0" smtClean="0"/>
              <a:t>se débitent </a:t>
            </a:r>
            <a:r>
              <a:rPr lang="fr-FR" sz="7200" dirty="0" smtClean="0"/>
              <a:t>en principe en cas d’augmentation de leur valeur (Acquisition / achat pour les immobilisations et stocks, et entrée des fonds pour les comptes de trésorerie),et </a:t>
            </a:r>
            <a:r>
              <a:rPr lang="fr-FR" sz="7200" b="1" dirty="0" smtClean="0"/>
              <a:t>se créditent</a:t>
            </a:r>
            <a:r>
              <a:rPr lang="fr-FR" sz="7200" dirty="0" smtClean="0"/>
              <a:t> en cas de diminution de leur valeur ( Cession/ vente ,et retour pour les  immobilisations et stocks, et sortie des fonds pour les comptes de trésorerie)</a:t>
            </a:r>
          </a:p>
          <a:p>
            <a:pPr lvl="0"/>
            <a:r>
              <a:rPr lang="fr-FR" sz="7200" dirty="0" smtClean="0"/>
              <a:t>Les comptes du passif (les ressources) </a:t>
            </a:r>
            <a:r>
              <a:rPr lang="fr-FR" sz="7200" b="1" dirty="0" smtClean="0"/>
              <a:t>se créditent</a:t>
            </a:r>
            <a:r>
              <a:rPr lang="fr-FR" sz="7200" dirty="0" smtClean="0"/>
              <a:t> en principe en cas d’augmentation de leur valeur (nouveaux capitaux ou dettes) et </a:t>
            </a:r>
            <a:r>
              <a:rPr lang="fr-FR" sz="7200" b="1" dirty="0" smtClean="0"/>
              <a:t>se débitent</a:t>
            </a:r>
            <a:r>
              <a:rPr lang="fr-FR" sz="7200" dirty="0" smtClean="0"/>
              <a:t> en cas contraire (diminution des capitaux ou dettes).</a:t>
            </a:r>
          </a:p>
          <a:p>
            <a:pPr lvl="0"/>
            <a:r>
              <a:rPr lang="fr-FR" sz="7200" dirty="0" smtClean="0"/>
              <a:t>Les comptes de créances (clients et comptes rattachés) </a:t>
            </a:r>
            <a:r>
              <a:rPr lang="fr-FR" sz="7200" b="1" dirty="0" smtClean="0"/>
              <a:t>se débitent</a:t>
            </a:r>
            <a:r>
              <a:rPr lang="fr-FR" sz="7200" dirty="0" smtClean="0"/>
              <a:t> lorsque l’opération fait l’objet de vente </a:t>
            </a:r>
            <a:r>
              <a:rPr lang="fr-FR" sz="7200" b="1" dirty="0" smtClean="0"/>
              <a:t>à crédit</a:t>
            </a:r>
            <a:r>
              <a:rPr lang="fr-FR" sz="7200" dirty="0" smtClean="0"/>
              <a:t> (règlement non immédiat mais ultérieur) et se créditent en cas de règlement ou d’encaissement.</a:t>
            </a:r>
          </a:p>
          <a:p>
            <a:pPr lvl="0"/>
            <a:r>
              <a:rPr lang="fr-FR" sz="7200" dirty="0" smtClean="0"/>
              <a:t>Les comptes de dettes (fournisseurs et autres) se créditent lorsque l’opération corresponde à un achat </a:t>
            </a:r>
            <a:r>
              <a:rPr lang="fr-FR" sz="7200" b="1" dirty="0" smtClean="0"/>
              <a:t>à crédit</a:t>
            </a:r>
            <a:r>
              <a:rPr lang="fr-FR" sz="7200" dirty="0" smtClean="0"/>
              <a:t> (règlement non immédiat mais ultérieur)  et se débitent en cas de règlement ou décaissement. </a:t>
            </a:r>
          </a:p>
          <a:p>
            <a:pPr lvl="0"/>
            <a:r>
              <a:rPr lang="fr-FR" sz="7200" dirty="0" smtClean="0"/>
              <a:t>Il y’a lieu de distinguer entre les deux comptes de dettes d’immobilisations : 1486 Fournisseurs d’immobilisations, et 4481 Dettes sur acquisition d’immobilisations : </a:t>
            </a:r>
          </a:p>
          <a:p>
            <a:pPr>
              <a:buNone/>
            </a:pPr>
            <a:r>
              <a:rPr lang="fr-FR" sz="7200" dirty="0" smtClean="0"/>
              <a:t>    le premier est utilisé lorsque la dette porte sur l’acquisition des immobilisations et dont l’échancre de règlement est de </a:t>
            </a:r>
            <a:r>
              <a:rPr lang="fr-FR" sz="7200" b="1" dirty="0" smtClean="0"/>
              <a:t>plus d’un an</a:t>
            </a:r>
            <a:r>
              <a:rPr lang="fr-FR" sz="7200" dirty="0" smtClean="0"/>
              <a:t> .et le deuxième compte lorsque la dette a une échéance de </a:t>
            </a:r>
            <a:r>
              <a:rPr lang="fr-FR" sz="7200" b="1" dirty="0" smtClean="0"/>
              <a:t>moins d’un an.</a:t>
            </a:r>
            <a:endParaRPr lang="fr-FR" sz="7200" dirty="0" smtClean="0"/>
          </a:p>
          <a:p>
            <a:endParaRPr lang="fr-FR" dirty="0"/>
          </a:p>
        </p:txBody>
      </p:sp>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85720" y="1600200"/>
            <a:ext cx="8643998" cy="4900634"/>
          </a:xfrm>
        </p:spPr>
        <p:txBody>
          <a:bodyPr>
            <a:normAutofit lnSpcReduction="10000"/>
          </a:bodyPr>
          <a:lstStyle/>
          <a:p>
            <a:pPr>
              <a:buNone/>
            </a:pPr>
            <a:r>
              <a:rPr lang="fr-FR" b="1" dirty="0" smtClean="0"/>
              <a:t>   </a:t>
            </a:r>
            <a:r>
              <a:rPr lang="fr-FR" sz="3200" b="1" dirty="0" smtClean="0"/>
              <a:t>Exemples :</a:t>
            </a:r>
            <a:endParaRPr lang="fr-FR" b="1" u="sng" dirty="0" smtClean="0"/>
          </a:p>
          <a:p>
            <a:pPr lvl="0"/>
            <a:r>
              <a:rPr lang="fr-FR" sz="2800" b="1" dirty="0" smtClean="0"/>
              <a:t>Ex1</a:t>
            </a:r>
            <a:r>
              <a:rPr lang="fr-FR" sz="2800" dirty="0" smtClean="0"/>
              <a:t> : Opération mettant en jeu 2 comptes d'actif:</a:t>
            </a:r>
          </a:p>
          <a:p>
            <a:pPr>
              <a:buNone/>
            </a:pPr>
            <a:r>
              <a:rPr lang="fr-FR" sz="2800" dirty="0" smtClean="0"/>
              <a:t>   Versement de 5000,00  DH par le client en espèces</a:t>
            </a:r>
          </a:p>
          <a:p>
            <a:pPr lvl="0"/>
            <a:r>
              <a:rPr lang="fr-FR" sz="2800" b="1" dirty="0" smtClean="0"/>
              <a:t>Ex2 :</a:t>
            </a:r>
            <a:r>
              <a:rPr lang="fr-FR" sz="2800" dirty="0" smtClean="0"/>
              <a:t> Opérations mettant en jeu 2 comptes de passif</a:t>
            </a:r>
          </a:p>
          <a:p>
            <a:pPr>
              <a:buNone/>
            </a:pPr>
            <a:r>
              <a:rPr lang="fr-FR" sz="2800" dirty="0" smtClean="0"/>
              <a:t>   Augmenter le capital par les réserves facultatives de : 100 000,00  DH</a:t>
            </a:r>
          </a:p>
          <a:p>
            <a:pPr lvl="0"/>
            <a:r>
              <a:rPr lang="fr-FR" sz="2800" b="1" dirty="0" smtClean="0"/>
              <a:t>EX3 </a:t>
            </a:r>
            <a:r>
              <a:rPr lang="fr-FR" sz="2800" dirty="0" smtClean="0"/>
              <a:t> Opération mettant en jeu un compte d'actif et un compte de passif</a:t>
            </a:r>
          </a:p>
          <a:p>
            <a:pPr>
              <a:buNone/>
            </a:pPr>
            <a:r>
              <a:rPr lang="fr-FR" sz="2800" dirty="0" smtClean="0"/>
              <a:t>  Acquisition d'un matériel de transport à crédit (dette de plus d’un an) pour 120 000,00  DH</a:t>
            </a:r>
          </a:p>
          <a:p>
            <a:endParaRPr lang="fr-FR" dirty="0"/>
          </a:p>
        </p:txBody>
      </p:sp>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14488"/>
            <a:ext cx="8568952" cy="505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6866" name="Picture 2"/>
          <p:cNvPicPr>
            <a:picLocks noChangeAspect="1" noChangeArrowheads="1"/>
          </p:cNvPicPr>
          <p:nvPr/>
        </p:nvPicPr>
        <p:blipFill>
          <a:blip r:embed="rId2"/>
          <a:srcRect/>
          <a:stretch>
            <a:fillRect/>
          </a:stretch>
        </p:blipFill>
        <p:spPr bwMode="auto">
          <a:xfrm>
            <a:off x="285720" y="1647978"/>
            <a:ext cx="8643998" cy="49957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7890" name="Picture 2"/>
          <p:cNvPicPr>
            <a:picLocks noChangeAspect="1" noChangeArrowheads="1"/>
          </p:cNvPicPr>
          <p:nvPr/>
        </p:nvPicPr>
        <p:blipFill>
          <a:blip r:embed="rId2"/>
          <a:srcRect/>
          <a:stretch>
            <a:fillRect/>
          </a:stretch>
        </p:blipFill>
        <p:spPr bwMode="auto">
          <a:xfrm>
            <a:off x="214282" y="1785926"/>
            <a:ext cx="8715436"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000" b="1" dirty="0" smtClean="0">
                <a:solidFill>
                  <a:srgbClr val="775F55"/>
                </a:solidFill>
              </a:rPr>
              <a:t>Chapitre III : Le compte et la notion de la partie double</a:t>
            </a:r>
            <a:endParaRPr lang="fr-FR" dirty="0"/>
          </a:p>
        </p:txBody>
      </p:sp>
      <p:graphicFrame>
        <p:nvGraphicFramePr>
          <p:cNvPr id="4" name="Espace réservé du contenu 3"/>
          <p:cNvGraphicFramePr>
            <a:graphicFrameLocks noGrp="1"/>
          </p:cNvGraphicFramePr>
          <p:nvPr>
            <p:ph sz="quarter" idx="1"/>
          </p:nvPr>
        </p:nvGraphicFramePr>
        <p:xfrm>
          <a:off x="357158" y="2714620"/>
          <a:ext cx="8153400" cy="1219200"/>
        </p:xfrm>
        <a:graphic>
          <a:graphicData uri="http://schemas.openxmlformats.org/drawingml/2006/table">
            <a:tbl>
              <a:tblPr firstRow="1" bandRow="1">
                <a:tableStyleId>{5C22544A-7EE6-4342-B048-85BDC9FD1C3A}</a:tableStyleId>
              </a:tblPr>
              <a:tblGrid>
                <a:gridCol w="2214578"/>
                <a:gridCol w="3286148"/>
                <a:gridCol w="2652674"/>
              </a:tblGrid>
              <a:tr h="0">
                <a:tc>
                  <a:txBody>
                    <a:bodyPr/>
                    <a:lstStyle/>
                    <a:p>
                      <a:pPr algn="ctr">
                        <a:spcAft>
                          <a:spcPts val="0"/>
                        </a:spcAft>
                      </a:pPr>
                      <a:r>
                        <a:rPr lang="fr-FR" sz="1600" b="1" dirty="0">
                          <a:solidFill>
                            <a:schemeClr val="tx1"/>
                          </a:solidFill>
                          <a:latin typeface="Times New Roman"/>
                          <a:ea typeface="Times New Roman"/>
                        </a:rPr>
                        <a:t>Opération</a:t>
                      </a:r>
                      <a:endParaRPr lang="fr-FR" sz="1600" dirty="0">
                        <a:solidFill>
                          <a:schemeClr val="tx1"/>
                        </a:solidFill>
                        <a:latin typeface="Times New Roman"/>
                        <a:ea typeface="Times New Roman"/>
                      </a:endParaRPr>
                    </a:p>
                  </a:txBody>
                  <a:tcPr marL="44450" marR="44450" marT="0" marB="0"/>
                </a:tc>
                <a:tc>
                  <a:txBody>
                    <a:bodyPr/>
                    <a:lstStyle/>
                    <a:p>
                      <a:pPr algn="ctr">
                        <a:spcAft>
                          <a:spcPts val="0"/>
                        </a:spcAft>
                      </a:pPr>
                      <a:r>
                        <a:rPr lang="fr-FR" sz="1600" b="1">
                          <a:solidFill>
                            <a:schemeClr val="tx1"/>
                          </a:solidFill>
                          <a:latin typeface="Times New Roman"/>
                          <a:ea typeface="Times New Roman"/>
                        </a:rPr>
                        <a:t>Emploi</a:t>
                      </a:r>
                      <a:endParaRPr lang="fr-FR" sz="1600">
                        <a:solidFill>
                          <a:schemeClr val="tx1"/>
                        </a:solidFill>
                        <a:latin typeface="Times New Roman"/>
                        <a:ea typeface="Times New Roman"/>
                      </a:endParaRPr>
                    </a:p>
                  </a:txBody>
                  <a:tcPr marL="44450" marR="44450" marT="0" marB="0"/>
                </a:tc>
                <a:tc>
                  <a:txBody>
                    <a:bodyPr/>
                    <a:lstStyle/>
                    <a:p>
                      <a:pPr algn="ctr">
                        <a:spcAft>
                          <a:spcPts val="0"/>
                        </a:spcAft>
                      </a:pPr>
                      <a:r>
                        <a:rPr lang="fr-FR" sz="1600" b="1" dirty="0" smtClean="0">
                          <a:solidFill>
                            <a:schemeClr val="tx1"/>
                          </a:solidFill>
                          <a:latin typeface="Times New Roman"/>
                          <a:ea typeface="Times New Roman"/>
                        </a:rPr>
                        <a:t>Ressource</a:t>
                      </a:r>
                    </a:p>
                    <a:p>
                      <a:pPr algn="ctr">
                        <a:spcAft>
                          <a:spcPts val="0"/>
                        </a:spcAft>
                      </a:pPr>
                      <a:endParaRPr lang="fr-FR" sz="1600" dirty="0">
                        <a:solidFill>
                          <a:schemeClr val="tx1"/>
                        </a:solidFill>
                        <a:latin typeface="Times New Roman"/>
                        <a:ea typeface="Times New Roman"/>
                      </a:endParaRPr>
                    </a:p>
                  </a:txBody>
                  <a:tcPr marL="44450" marR="44450" marT="0" marB="0"/>
                </a:tc>
              </a:tr>
              <a:tr h="370840">
                <a:tc>
                  <a:txBody>
                    <a:bodyPr/>
                    <a:lstStyle/>
                    <a:p>
                      <a:pPr algn="ctr">
                        <a:spcAft>
                          <a:spcPts val="0"/>
                        </a:spcAft>
                      </a:pPr>
                      <a:endParaRPr lang="fr-FR" sz="1600" dirty="0">
                        <a:latin typeface="+mj-lt"/>
                        <a:ea typeface="Times New Roman"/>
                      </a:endParaRPr>
                    </a:p>
                    <a:p>
                      <a:pPr algn="ctr">
                        <a:spcAft>
                          <a:spcPts val="0"/>
                        </a:spcAft>
                      </a:pPr>
                      <a:r>
                        <a:rPr lang="fr-FR" sz="1600" dirty="0" smtClean="0">
                          <a:latin typeface="+mj-lt"/>
                          <a:ea typeface="Times New Roman"/>
                        </a:rPr>
                        <a:t>Achat </a:t>
                      </a:r>
                      <a:r>
                        <a:rPr lang="fr-FR" sz="1600" dirty="0">
                          <a:latin typeface="+mj-lt"/>
                          <a:ea typeface="Times New Roman"/>
                        </a:rPr>
                        <a:t>de matière 1ere</a:t>
                      </a:r>
                    </a:p>
                  </a:txBody>
                  <a:tcPr marL="44450" marR="44450" marT="0" marB="0"/>
                </a:tc>
                <a:tc>
                  <a:txBody>
                    <a:bodyPr/>
                    <a:lstStyle/>
                    <a:p>
                      <a:pPr algn="ctr">
                        <a:spcAft>
                          <a:spcPts val="0"/>
                        </a:spcAft>
                      </a:pPr>
                      <a:endParaRPr lang="fr-FR" sz="1600" dirty="0" smtClean="0">
                        <a:latin typeface="+mj-lt"/>
                        <a:ea typeface="Times New Roman"/>
                      </a:endParaRPr>
                    </a:p>
                    <a:p>
                      <a:pPr algn="ctr">
                        <a:spcAft>
                          <a:spcPts val="0"/>
                        </a:spcAft>
                      </a:pPr>
                      <a:r>
                        <a:rPr lang="fr-FR" sz="1600" dirty="0" smtClean="0">
                          <a:latin typeface="+mj-lt"/>
                          <a:ea typeface="Times New Roman"/>
                        </a:rPr>
                        <a:t>Achat  </a:t>
                      </a:r>
                      <a:r>
                        <a:rPr lang="fr-FR" sz="1600" dirty="0">
                          <a:latin typeface="+mj-lt"/>
                          <a:ea typeface="Times New Roman"/>
                        </a:rPr>
                        <a:t>de </a:t>
                      </a:r>
                      <a:r>
                        <a:rPr lang="fr-FR" sz="1600" dirty="0" smtClean="0">
                          <a:latin typeface="+mj-lt"/>
                          <a:ea typeface="Times New Roman"/>
                        </a:rPr>
                        <a:t>matière 1ére </a:t>
                      </a:r>
                      <a:r>
                        <a:rPr kumimoji="0" lang="fr-FR" sz="1600" b="0" i="0" u="none" strike="noStrike" kern="1200" cap="none" normalizeH="0" baseline="0" dirty="0" smtClean="0">
                          <a:ln>
                            <a:noFill/>
                          </a:ln>
                          <a:solidFill>
                            <a:schemeClr val="tx1"/>
                          </a:solidFill>
                          <a:effectLst/>
                          <a:latin typeface="+mn-lt"/>
                          <a:ea typeface="Times New Roman" pitchFamily="18" charset="0"/>
                          <a:cs typeface="Arial" pitchFamily="34" charset="0"/>
                        </a:rPr>
                        <a:t>20 000,00 </a:t>
                      </a:r>
                      <a:r>
                        <a:rPr lang="fr-FR" sz="1600" dirty="0" smtClean="0">
                          <a:latin typeface="+mj-lt"/>
                          <a:ea typeface="Times New Roman"/>
                        </a:rPr>
                        <a:t>DH</a:t>
                      </a:r>
                      <a:endParaRPr lang="fr-FR" sz="1600" dirty="0">
                        <a:latin typeface="+mj-lt"/>
                        <a:ea typeface="Times New Roman"/>
                      </a:endParaRPr>
                    </a:p>
                  </a:txBody>
                  <a:tcPr marL="44450" marR="44450" marT="0" marB="0"/>
                </a:tc>
                <a:tc>
                  <a:txBody>
                    <a:bodyPr/>
                    <a:lstStyle/>
                    <a:p>
                      <a:pPr algn="ctr">
                        <a:spcAft>
                          <a:spcPts val="0"/>
                        </a:spcAft>
                      </a:pPr>
                      <a:endParaRPr lang="fr-FR" sz="1600" dirty="0">
                        <a:latin typeface="+mj-lt"/>
                        <a:ea typeface="Times New Roman"/>
                      </a:endParaRPr>
                    </a:p>
                    <a:p>
                      <a:pPr algn="ctr">
                        <a:spcAft>
                          <a:spcPts val="0"/>
                        </a:spcAft>
                      </a:pPr>
                      <a:r>
                        <a:rPr lang="fr-FR" sz="1600" dirty="0">
                          <a:latin typeface="+mj-lt"/>
                          <a:ea typeface="Times New Roman"/>
                        </a:rPr>
                        <a:t>Caisse : </a:t>
                      </a:r>
                      <a:r>
                        <a:rPr kumimoji="0" lang="fr-FR" sz="1600" b="0" i="0" u="none" strike="noStrike" kern="1200" cap="none" normalizeH="0" baseline="0" dirty="0" smtClean="0">
                          <a:ln>
                            <a:noFill/>
                          </a:ln>
                          <a:solidFill>
                            <a:schemeClr val="tx1"/>
                          </a:solidFill>
                          <a:effectLst/>
                          <a:latin typeface="+mn-lt"/>
                          <a:ea typeface="Times New Roman" pitchFamily="18" charset="0"/>
                          <a:cs typeface="Arial" pitchFamily="34" charset="0"/>
                        </a:rPr>
                        <a:t>20 000,00 </a:t>
                      </a:r>
                      <a:r>
                        <a:rPr lang="fr-FR" sz="1600" dirty="0" smtClean="0">
                          <a:latin typeface="+mj-lt"/>
                          <a:ea typeface="Times New Roman"/>
                        </a:rPr>
                        <a:t>DH</a:t>
                      </a:r>
                    </a:p>
                    <a:p>
                      <a:pPr algn="ctr">
                        <a:spcAft>
                          <a:spcPts val="0"/>
                        </a:spcAft>
                      </a:pPr>
                      <a:endParaRPr lang="fr-FR" sz="1600" dirty="0">
                        <a:latin typeface="+mj-lt"/>
                        <a:ea typeface="Times New Roman"/>
                      </a:endParaRPr>
                    </a:p>
                  </a:txBody>
                  <a:tcPr marL="44450" marR="44450" marT="0" marB="0"/>
                </a:tc>
              </a:tr>
            </a:tbl>
          </a:graphicData>
        </a:graphic>
      </p:graphicFrame>
      <p:sp>
        <p:nvSpPr>
          <p:cNvPr id="15361" name="Rectangle 1"/>
          <p:cNvSpPr>
            <a:spLocks noChangeArrowheads="1"/>
          </p:cNvSpPr>
          <p:nvPr/>
        </p:nvSpPr>
        <p:spPr bwMode="auto">
          <a:xfrm>
            <a:off x="214282" y="1714488"/>
            <a:ext cx="821537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mj-lt"/>
                <a:ea typeface="Times New Roman" pitchFamily="18" charset="0"/>
                <a:cs typeface="Arial" pitchFamily="34" charset="0"/>
              </a:rPr>
              <a:t>Exemple :</a:t>
            </a:r>
            <a:endParaRPr kumimoji="0" lang="fr-FR" sz="20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mj-lt"/>
                <a:ea typeface="Times New Roman" pitchFamily="18" charset="0"/>
                <a:cs typeface="Arial" pitchFamily="34" charset="0"/>
              </a:rPr>
              <a:t>Achat de matière 1</a:t>
            </a:r>
            <a:r>
              <a:rPr kumimoji="0" lang="fr-FR" sz="2000" b="0" i="0" u="none" strike="noStrike" cap="none" normalizeH="0" baseline="30000" dirty="0" smtClean="0">
                <a:ln>
                  <a:noFill/>
                </a:ln>
                <a:solidFill>
                  <a:schemeClr val="tx1"/>
                </a:solidFill>
                <a:effectLst/>
                <a:latin typeface="+mj-lt"/>
                <a:ea typeface="Times New Roman" pitchFamily="18" charset="0"/>
                <a:cs typeface="Arial" pitchFamily="34" charset="0"/>
              </a:rPr>
              <a:t>ère</a:t>
            </a:r>
            <a:r>
              <a:rPr kumimoji="0" lang="fr-FR" sz="2000" b="0" i="0" u="none" strike="noStrike" cap="none" normalizeH="0" baseline="0" dirty="0" smtClean="0">
                <a:ln>
                  <a:noFill/>
                </a:ln>
                <a:solidFill>
                  <a:schemeClr val="tx1"/>
                </a:solidFill>
                <a:effectLst/>
                <a:latin typeface="+mj-lt"/>
                <a:ea typeface="Times New Roman" pitchFamily="18" charset="0"/>
                <a:cs typeface="Arial" pitchFamily="34" charset="0"/>
              </a:rPr>
              <a:t> en espèces pour 20 000,00 DH</a:t>
            </a:r>
            <a:endParaRPr kumimoji="0" lang="fr-FR" sz="2000" b="0" i="0" u="none" strike="noStrike" cap="none" normalizeH="0" baseline="0" dirty="0" smtClean="0">
              <a:ln>
                <a:noFill/>
              </a:ln>
              <a:solidFill>
                <a:schemeClr val="tx1"/>
              </a:solidFill>
              <a:effectLst/>
              <a:latin typeface="+mj-lt"/>
              <a:cs typeface="Arial" pitchFamily="34" charset="0"/>
            </a:endParaRPr>
          </a:p>
        </p:txBody>
      </p:sp>
      <p:sp>
        <p:nvSpPr>
          <p:cNvPr id="15362" name="Rectangle 2"/>
          <p:cNvSpPr>
            <a:spLocks noChangeArrowheads="1"/>
          </p:cNvSpPr>
          <p:nvPr/>
        </p:nvSpPr>
        <p:spPr bwMode="auto">
          <a:xfrm>
            <a:off x="214282" y="4000504"/>
            <a:ext cx="8572560" cy="47705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Lst>
            </a:pPr>
            <a:endParaRPr lang="fr-FR" sz="2000" dirty="0" smtClean="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endParaRPr kumimoji="0" lang="fr-FR"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571472" y="214290"/>
            <a:ext cx="8153400" cy="990600"/>
          </a:xfrm>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8914" name="Picture 2"/>
          <p:cNvPicPr>
            <a:picLocks noChangeAspect="1" noChangeArrowheads="1"/>
          </p:cNvPicPr>
          <p:nvPr/>
        </p:nvPicPr>
        <p:blipFill>
          <a:blip r:embed="rId2"/>
          <a:srcRect/>
          <a:stretch>
            <a:fillRect/>
          </a:stretch>
        </p:blipFill>
        <p:spPr bwMode="auto">
          <a:xfrm>
            <a:off x="142844" y="1643050"/>
            <a:ext cx="8786874"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ctr"/>
            <a:r>
              <a:rPr lang="fr-FR" sz="3600" b="1" dirty="0" smtClean="0"/>
              <a:t/>
            </a:r>
            <a:br>
              <a:rPr lang="fr-FR" sz="3600" b="1" dirty="0" smtClean="0"/>
            </a:br>
            <a:r>
              <a:rPr lang="fr-FR" sz="4000" b="1" dirty="0" smtClean="0"/>
              <a:t>Chapitre III : Le compte et la notion de la partie double</a:t>
            </a:r>
            <a:r>
              <a:rPr lang="fr-FR" dirty="0" smtClean="0"/>
              <a:t/>
            </a:r>
            <a:br>
              <a:rPr lang="fr-FR" dirty="0" smtClean="0"/>
            </a:br>
            <a:endParaRPr lang="fr-FR" dirty="0"/>
          </a:p>
        </p:txBody>
      </p:sp>
      <p:pic>
        <p:nvPicPr>
          <p:cNvPr id="39938" name="Picture 2"/>
          <p:cNvPicPr>
            <a:picLocks noChangeAspect="1" noChangeArrowheads="1"/>
          </p:cNvPicPr>
          <p:nvPr/>
        </p:nvPicPr>
        <p:blipFill>
          <a:blip r:embed="rId2"/>
          <a:srcRect/>
          <a:stretch>
            <a:fillRect/>
          </a:stretch>
        </p:blipFill>
        <p:spPr bwMode="auto">
          <a:xfrm>
            <a:off x="285720" y="1781174"/>
            <a:ext cx="8572560" cy="4791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600" b="1" dirty="0" smtClean="0"/>
              <a:t>Chapitre III : Le compte et la notion de la partie double</a:t>
            </a:r>
          </a:p>
        </p:txBody>
      </p:sp>
      <p:pic>
        <p:nvPicPr>
          <p:cNvPr id="40962" name="Picture 2"/>
          <p:cNvPicPr>
            <a:picLocks noChangeAspect="1" noChangeArrowheads="1"/>
          </p:cNvPicPr>
          <p:nvPr/>
        </p:nvPicPr>
        <p:blipFill>
          <a:blip r:embed="rId2"/>
          <a:srcRect/>
          <a:stretch>
            <a:fillRect/>
          </a:stretch>
        </p:blipFill>
        <p:spPr bwMode="auto">
          <a:xfrm>
            <a:off x="285720" y="1688640"/>
            <a:ext cx="8643998" cy="4883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600" b="1" dirty="0" smtClean="0">
                <a:solidFill>
                  <a:srgbClr val="775F55"/>
                </a:solidFill>
              </a:rPr>
              <a:t>Chapitre III : Le compte et la notion de la partie double</a:t>
            </a:r>
            <a:endParaRPr lang="fr-FR" dirty="0"/>
          </a:p>
        </p:txBody>
      </p:sp>
      <p:pic>
        <p:nvPicPr>
          <p:cNvPr id="41986" name="Picture 2"/>
          <p:cNvPicPr>
            <a:picLocks noChangeAspect="1" noChangeArrowheads="1"/>
          </p:cNvPicPr>
          <p:nvPr/>
        </p:nvPicPr>
        <p:blipFill>
          <a:blip r:embed="rId2"/>
          <a:srcRect/>
          <a:stretch>
            <a:fillRect/>
          </a:stretch>
        </p:blipFill>
        <p:spPr bwMode="auto">
          <a:xfrm>
            <a:off x="500034" y="1643049"/>
            <a:ext cx="8286808" cy="50006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sp>
        <p:nvSpPr>
          <p:cNvPr id="3" name="Espace réservé du contenu 2"/>
          <p:cNvSpPr>
            <a:spLocks noGrp="1"/>
          </p:cNvSpPr>
          <p:nvPr>
            <p:ph sz="quarter" idx="1"/>
          </p:nvPr>
        </p:nvSpPr>
        <p:spPr>
          <a:xfrm>
            <a:off x="285720" y="1714488"/>
            <a:ext cx="8643998" cy="4857784"/>
          </a:xfrm>
        </p:spPr>
        <p:txBody>
          <a:bodyPr>
            <a:normAutofit fontScale="62500" lnSpcReduction="20000"/>
          </a:bodyPr>
          <a:lstStyle/>
          <a:p>
            <a:pPr>
              <a:buNone/>
            </a:pPr>
            <a:r>
              <a:rPr lang="fr-FR" sz="3200" b="1" dirty="0" smtClean="0"/>
              <a:t> Application :</a:t>
            </a:r>
            <a:endParaRPr lang="fr-FR" sz="3200" dirty="0" smtClean="0"/>
          </a:p>
          <a:p>
            <a:pPr>
              <a:buNone/>
            </a:pPr>
            <a:r>
              <a:rPr lang="fr-FR" sz="3200" dirty="0" smtClean="0"/>
              <a:t>  Pour commencer son activité commerciale, le commerçant HILAL a effectué les opérations suivantes :</a:t>
            </a:r>
          </a:p>
          <a:p>
            <a:pPr lvl="0">
              <a:buNone/>
            </a:pPr>
            <a:r>
              <a:rPr lang="fr-FR" sz="3200" dirty="0" smtClean="0"/>
              <a:t>a) Apport d’un local commercial d’une valeur de 200 000,00  DH et d’une somme  déposée en banque de 130 000,00  DH</a:t>
            </a:r>
          </a:p>
          <a:p>
            <a:pPr lvl="0">
              <a:buNone/>
            </a:pPr>
            <a:r>
              <a:rPr lang="fr-FR" sz="3200" dirty="0" smtClean="0"/>
              <a:t>b) Acquisition par chèque bancaire d’un matériel de transport et un matériel de bureau pour des valeurs respectives de 80 000,00  DH et 6000,00  DH</a:t>
            </a:r>
          </a:p>
          <a:p>
            <a:pPr lvl="0">
              <a:buNone/>
            </a:pPr>
            <a:r>
              <a:rPr lang="fr-FR" sz="3200" dirty="0" smtClean="0"/>
              <a:t>c) Retrait de la banque pour alimenter la caisse 20 000,00  DH</a:t>
            </a:r>
          </a:p>
          <a:p>
            <a:pPr lvl="0">
              <a:buNone/>
            </a:pPr>
            <a:r>
              <a:rPr lang="fr-FR" sz="3200" dirty="0" smtClean="0"/>
              <a:t>d) Achat de marchandises pour une valeur de 17 000,00  DH dont 10 000,00  DH par chèque, et le reste en espèces.</a:t>
            </a:r>
          </a:p>
          <a:p>
            <a:pPr lvl="0">
              <a:buNone/>
            </a:pPr>
            <a:endParaRPr lang="fr-FR" sz="3200" dirty="0" smtClean="0"/>
          </a:p>
          <a:p>
            <a:pPr>
              <a:buNone/>
            </a:pPr>
            <a:r>
              <a:rPr lang="fr-FR" sz="3200" b="1" dirty="0" smtClean="0"/>
              <a:t>    Travail demandé :</a:t>
            </a:r>
            <a:endParaRPr lang="fr-FR" sz="3200" b="1" u="sng" dirty="0" smtClean="0"/>
          </a:p>
          <a:p>
            <a:pPr>
              <a:buNone/>
            </a:pPr>
            <a:r>
              <a:rPr lang="fr-FR" sz="3200" dirty="0" smtClean="0"/>
              <a:t> 1. </a:t>
            </a:r>
            <a:r>
              <a:rPr lang="fr-FR" sz="2800" dirty="0" smtClean="0"/>
              <a:t>Analyser toutes les opérations effectuées par l’entreprise HILAL  en terme de ressources et emplois (sous forme de tableau R -Emplois)</a:t>
            </a:r>
          </a:p>
          <a:p>
            <a:pPr>
              <a:buNone/>
            </a:pPr>
            <a:r>
              <a:rPr lang="fr-FR" sz="3200" dirty="0" smtClean="0"/>
              <a:t>2. Commenter le tableau</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85720" y="1572648"/>
            <a:ext cx="8501122" cy="3285112"/>
          </a:xfrm>
          <a:prstGeom prst="rect">
            <a:avLst/>
          </a:prstGeom>
          <a:noFill/>
          <a:ln w="9525">
            <a:noFill/>
            <a:miter lim="800000"/>
            <a:headEnd/>
            <a:tailEnd/>
          </a:ln>
          <a:effectLst/>
        </p:spPr>
      </p:pic>
      <p:sp>
        <p:nvSpPr>
          <p:cNvPr id="1027" name="Rectangle 3"/>
          <p:cNvSpPr>
            <a:spLocks noChangeArrowheads="1"/>
          </p:cNvSpPr>
          <p:nvPr/>
        </p:nvSpPr>
        <p:spPr bwMode="auto">
          <a:xfrm>
            <a:off x="285720" y="4857761"/>
            <a:ext cx="8358246"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chemeClr val="tx1"/>
                </a:solidFill>
                <a:effectLst/>
                <a:latin typeface="+mj-lt"/>
                <a:ea typeface="Times New Roman" pitchFamily="18" charset="0"/>
                <a:cs typeface="Arial" pitchFamily="34" charset="0"/>
              </a:rPr>
              <a:t>2-Commentaire :</a:t>
            </a:r>
            <a:endParaRPr kumimoji="0" lang="fr-FR"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mj-lt"/>
                <a:ea typeface="Times New Roman" pitchFamily="18" charset="0"/>
                <a:cs typeface="Arial" pitchFamily="34" charset="0"/>
              </a:rPr>
              <a:t>-L’observation du tableau R-E montre que la somme des emplois = somme des ressources, cette égalité est vérifiée aussi bien pour l’ensemble des opérations que pour chacune des opérations.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mj-lt"/>
                <a:ea typeface="Times New Roman" pitchFamily="18" charset="0"/>
                <a:cs typeface="Arial" pitchFamily="34" charset="0"/>
              </a:rPr>
              <a:t>En outre l’égalité des R=E traduit simplement le principe selon lequel « toute ressource est nécessairement employée »</a:t>
            </a:r>
            <a:r>
              <a:rPr kumimoji="0" lang="fr-FR"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sp>
        <p:nvSpPr>
          <p:cNvPr id="3" name="Espace réservé du contenu 2"/>
          <p:cNvSpPr>
            <a:spLocks noGrp="1"/>
          </p:cNvSpPr>
          <p:nvPr>
            <p:ph sz="quarter" idx="1"/>
          </p:nvPr>
        </p:nvSpPr>
        <p:spPr>
          <a:xfrm>
            <a:off x="357158" y="1714488"/>
            <a:ext cx="8408890" cy="4714908"/>
          </a:xfrm>
        </p:spPr>
        <p:txBody>
          <a:bodyPr>
            <a:normAutofit fontScale="25000" lnSpcReduction="20000"/>
          </a:bodyPr>
          <a:lstStyle/>
          <a:p>
            <a:pPr>
              <a:buNone/>
            </a:pPr>
            <a:r>
              <a:rPr lang="fr-FR" b="1" dirty="0" smtClean="0"/>
              <a:t>       </a:t>
            </a:r>
            <a:r>
              <a:rPr lang="fr-FR" sz="9600" b="1" dirty="0" smtClean="0"/>
              <a:t>II-Notion de compte :</a:t>
            </a:r>
            <a:endParaRPr lang="fr-FR" sz="8000" dirty="0" smtClean="0"/>
          </a:p>
          <a:p>
            <a:pPr>
              <a:buNone/>
            </a:pPr>
            <a:r>
              <a:rPr lang="fr-FR" b="1" dirty="0" smtClean="0"/>
              <a:t> </a:t>
            </a:r>
            <a:endParaRPr lang="fr-FR" dirty="0" smtClean="0"/>
          </a:p>
          <a:p>
            <a:pPr>
              <a:buNone/>
            </a:pPr>
            <a:r>
              <a:rPr lang="fr-FR" sz="7200" b="1" dirty="0" smtClean="0"/>
              <a:t>  A .</a:t>
            </a:r>
            <a:r>
              <a:rPr lang="fr-FR" sz="8000" b="1" dirty="0" smtClean="0"/>
              <a:t>Terminologies de base :</a:t>
            </a:r>
            <a:endParaRPr lang="fr-FR" sz="7200" dirty="0" smtClean="0"/>
          </a:p>
          <a:p>
            <a:pPr>
              <a:buNone/>
            </a:pPr>
            <a:r>
              <a:rPr lang="fr-FR" dirty="0" smtClean="0"/>
              <a:t> </a:t>
            </a:r>
          </a:p>
          <a:p>
            <a:pPr>
              <a:buNone/>
            </a:pPr>
            <a:r>
              <a:rPr lang="fr-FR" sz="7200" dirty="0" smtClean="0"/>
              <a:t>     </a:t>
            </a:r>
            <a:r>
              <a:rPr lang="fr-FR" sz="8000" dirty="0" smtClean="0"/>
              <a:t>Par convention le compte est un  document comptable qui sert à enregistrer les opérations réalisées par  l’entreprise</a:t>
            </a:r>
          </a:p>
          <a:p>
            <a:pPr lvl="0"/>
            <a:r>
              <a:rPr lang="fr-FR" sz="8000" dirty="0" smtClean="0"/>
              <a:t>le coté gauche du compte est réservé aux emplois et le coté droit aux ressources.</a:t>
            </a:r>
          </a:p>
          <a:p>
            <a:r>
              <a:rPr lang="fr-FR" sz="8000" dirty="0" smtClean="0"/>
              <a:t> Le coté gauche, réservé aux emplois, est appelé : </a:t>
            </a:r>
            <a:r>
              <a:rPr lang="fr-FR" sz="8000" b="1" dirty="0" smtClean="0"/>
              <a:t>DEBIT </a:t>
            </a:r>
            <a:r>
              <a:rPr lang="fr-FR" sz="8000" dirty="0" smtClean="0"/>
              <a:t>d'ou le verbe débiter un compte qui signifie enregistrer une somme à son débit</a:t>
            </a:r>
          </a:p>
          <a:p>
            <a:r>
              <a:rPr lang="fr-FR" sz="8000" dirty="0" smtClean="0"/>
              <a:t> Le coté droit, réservé aux ressources est appelé </a:t>
            </a:r>
            <a:r>
              <a:rPr lang="fr-FR" sz="8000" b="1" dirty="0" smtClean="0"/>
              <a:t>: CREDIT</a:t>
            </a:r>
            <a:r>
              <a:rPr lang="fr-FR" sz="8000" dirty="0" smtClean="0"/>
              <a:t> d'ou le verbe créditer un compte qui signifie enregistrer une somme à son crédit.</a:t>
            </a:r>
          </a:p>
          <a:p>
            <a:r>
              <a:rPr lang="fr-FR" sz="8000" dirty="0" smtClean="0"/>
              <a:t>L'inscription d'un mouvement comptable (une somme) au débit ou au crédit d'un compte est appelée : </a:t>
            </a:r>
            <a:r>
              <a:rPr lang="fr-FR" sz="8000" b="1" dirty="0" smtClean="0"/>
              <a:t>IMPUTATION</a:t>
            </a:r>
            <a:endParaRPr lang="fr-FR" sz="8000" dirty="0" smtClean="0"/>
          </a:p>
          <a:p>
            <a:r>
              <a:rPr lang="fr-FR" sz="8000" b="1" dirty="0" smtClean="0"/>
              <a:t> Le solde d'un compte</a:t>
            </a:r>
            <a:r>
              <a:rPr lang="fr-FR" sz="8000" dirty="0" smtClean="0"/>
              <a:t> est la différence entre le total des sommes inscrites au débit et le total des sommes inscrites au crédit.</a:t>
            </a:r>
          </a:p>
          <a:p>
            <a:endParaRPr lang="fr-FR" sz="7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sp>
        <p:nvSpPr>
          <p:cNvPr id="3" name="Espace réservé du contenu 2"/>
          <p:cNvSpPr>
            <a:spLocks noGrp="1"/>
          </p:cNvSpPr>
          <p:nvPr>
            <p:ph sz="quarter" idx="1"/>
          </p:nvPr>
        </p:nvSpPr>
        <p:spPr>
          <a:xfrm>
            <a:off x="428596" y="1714488"/>
            <a:ext cx="8358246" cy="4714908"/>
          </a:xfrm>
        </p:spPr>
        <p:txBody>
          <a:bodyPr>
            <a:normAutofit fontScale="92500" lnSpcReduction="20000"/>
          </a:bodyPr>
          <a:lstStyle/>
          <a:p>
            <a:pPr lvl="0"/>
            <a:r>
              <a:rPr lang="fr-FR" dirty="0" smtClean="0"/>
              <a:t>Si le total du débit est supérieur au total du crédit le </a:t>
            </a:r>
            <a:r>
              <a:rPr lang="fr-FR" b="1" dirty="0" smtClean="0"/>
              <a:t>solde est débiteur</a:t>
            </a:r>
            <a:r>
              <a:rPr lang="fr-FR" dirty="0" smtClean="0"/>
              <a:t> (SD) , ce solde doit être inscrit au crédit du compte pour égaliser le compte (DEBIT =CREDIT)</a:t>
            </a:r>
          </a:p>
          <a:p>
            <a:r>
              <a:rPr lang="fr-FR" dirty="0" smtClean="0"/>
              <a:t> Si le total du débit est inférieur au total du crédit le </a:t>
            </a:r>
            <a:r>
              <a:rPr lang="fr-FR" b="1" dirty="0" smtClean="0"/>
              <a:t>solde est créditeur</a:t>
            </a:r>
            <a:r>
              <a:rPr lang="fr-FR" dirty="0" smtClean="0"/>
              <a:t> (SC) il doit être inscrit au débit du compte pour égaliser (DEBIT = CREDIT).</a:t>
            </a:r>
          </a:p>
          <a:p>
            <a:pPr lvl="0"/>
            <a:r>
              <a:rPr lang="fr-FR" dirty="0" smtClean="0"/>
              <a:t>Arrêter un compte, c’est calculer son solde final débiteur ou créditeur</a:t>
            </a:r>
          </a:p>
          <a:p>
            <a:pPr lvl="0"/>
            <a:r>
              <a:rPr lang="fr-FR" dirty="0" smtClean="0"/>
              <a:t>Ouvrir un compte c'est  inscrire le solde dégagé au moment de la fermeture du coté de sa nature (SD) au débit, solde créditeur au crédit</a:t>
            </a:r>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sp>
        <p:nvSpPr>
          <p:cNvPr id="3" name="Espace réservé du contenu 2"/>
          <p:cNvSpPr>
            <a:spLocks noGrp="1"/>
          </p:cNvSpPr>
          <p:nvPr>
            <p:ph sz="quarter" idx="1"/>
          </p:nvPr>
        </p:nvSpPr>
        <p:spPr>
          <a:xfrm>
            <a:off x="285720" y="1714488"/>
            <a:ext cx="8480328" cy="4643470"/>
          </a:xfrm>
        </p:spPr>
        <p:txBody>
          <a:bodyPr>
            <a:normAutofit fontScale="92500"/>
          </a:bodyPr>
          <a:lstStyle/>
          <a:p>
            <a:pPr>
              <a:buNone/>
            </a:pPr>
            <a:r>
              <a:rPr lang="fr-FR" sz="2400" b="1" dirty="0" smtClean="0"/>
              <a:t>B . </a:t>
            </a:r>
            <a:r>
              <a:rPr lang="fr-FR" sz="3200" b="1" dirty="0" smtClean="0"/>
              <a:t>Présentatation  et fonctionnement d'un compte :</a:t>
            </a:r>
            <a:endParaRPr lang="fr-FR" sz="2400" dirty="0" smtClean="0"/>
          </a:p>
          <a:p>
            <a:pPr>
              <a:buNone/>
            </a:pPr>
            <a:r>
              <a:rPr lang="fr-FR" sz="3200" dirty="0" smtClean="0"/>
              <a:t>  </a:t>
            </a:r>
            <a:r>
              <a:rPr lang="fr-FR" sz="3000" dirty="0" smtClean="0"/>
              <a:t>Il existe plusieurs façons de tenir un compte mais quelque soit la présentation, le compte doit contenir les informations suivantes:</a:t>
            </a:r>
          </a:p>
          <a:p>
            <a:pPr lvl="2"/>
            <a:r>
              <a:rPr lang="fr-FR" sz="2200" b="1" dirty="0" smtClean="0"/>
              <a:t>Les dates des opérations</a:t>
            </a:r>
          </a:p>
          <a:p>
            <a:pPr lvl="2"/>
            <a:r>
              <a:rPr lang="fr-FR" sz="2200" b="1" dirty="0" smtClean="0"/>
              <a:t>Le libellé des opérations</a:t>
            </a:r>
          </a:p>
          <a:p>
            <a:pPr lvl="2"/>
            <a:r>
              <a:rPr lang="fr-FR" sz="2200" b="1" dirty="0" smtClean="0"/>
              <a:t>Le montant imputé</a:t>
            </a:r>
          </a:p>
          <a:p>
            <a:pPr lvl="2"/>
            <a:r>
              <a:rPr lang="fr-FR" sz="2200" b="1" dirty="0" smtClean="0"/>
              <a:t>Le solde</a:t>
            </a:r>
          </a:p>
          <a:p>
            <a:pPr>
              <a:buNone/>
            </a:pPr>
            <a:r>
              <a:rPr lang="fr-FR" sz="3000" dirty="0" smtClean="0"/>
              <a:t>  Ces informations sont utiles au contrôle et à la demande d'explication.</a:t>
            </a:r>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Chapitre III : Le compte et la notion de la partie double</a:t>
            </a:r>
            <a:endParaRPr lang="fr-FR"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428596" y="1641975"/>
            <a:ext cx="8358246" cy="49578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737</TotalTime>
  <Words>391</Words>
  <Application>Microsoft Office PowerPoint</Application>
  <PresentationFormat>Affichage à l'écran (4:3)</PresentationFormat>
  <Paragraphs>127</Paragraphs>
  <Slides>33</Slides>
  <Notes>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Médian</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Chapitre III : Le compte et la notion de la partie double</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 Chapitre III : Le compte et la notion de la partie double </vt:lpstr>
      <vt:lpstr>Chapitre III : Le compte et la notion de la partie double</vt:lpstr>
      <vt:lpstr>Chapitre III : Le compte et la notion de la partie double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III : Le compte et la notion de la partie double</dc:title>
  <dc:creator>ABOUNACEUR</dc:creator>
  <cp:lastModifiedBy>s</cp:lastModifiedBy>
  <cp:revision>42</cp:revision>
  <dcterms:created xsi:type="dcterms:W3CDTF">2014-11-21T23:40:56Z</dcterms:created>
  <dcterms:modified xsi:type="dcterms:W3CDTF">2015-11-09T22:57:17Z</dcterms:modified>
</cp:coreProperties>
</file>