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7"/>
  </p:notesMasterIdLst>
  <p:sldIdLst>
    <p:sldId id="256" r:id="rId2"/>
    <p:sldId id="258" r:id="rId3"/>
    <p:sldId id="257" r:id="rId4"/>
    <p:sldId id="259" r:id="rId5"/>
    <p:sldId id="260" r:id="rId6"/>
    <p:sldId id="261" r:id="rId7"/>
    <p:sldId id="262" r:id="rId8"/>
    <p:sldId id="263" r:id="rId9"/>
    <p:sldId id="264" r:id="rId10"/>
    <p:sldId id="265" r:id="rId11"/>
    <p:sldId id="266" r:id="rId12"/>
    <p:sldId id="281" r:id="rId13"/>
    <p:sldId id="267" r:id="rId14"/>
    <p:sldId id="268" r:id="rId15"/>
    <p:sldId id="269" r:id="rId16"/>
    <p:sldId id="270" r:id="rId17"/>
    <p:sldId id="271" r:id="rId18"/>
    <p:sldId id="272" r:id="rId19"/>
    <p:sldId id="283" r:id="rId20"/>
    <p:sldId id="284" r:id="rId21"/>
    <p:sldId id="282" r:id="rId22"/>
    <p:sldId id="273" r:id="rId23"/>
    <p:sldId id="274" r:id="rId24"/>
    <p:sldId id="275" r:id="rId25"/>
    <p:sldId id="276" r:id="rId26"/>
    <p:sldId id="285" r:id="rId27"/>
    <p:sldId id="286" r:id="rId28"/>
    <p:sldId id="287" r:id="rId29"/>
    <p:sldId id="288" r:id="rId30"/>
    <p:sldId id="289" r:id="rId31"/>
    <p:sldId id="291" r:id="rId32"/>
    <p:sldId id="292" r:id="rId33"/>
    <p:sldId id="293" r:id="rId34"/>
    <p:sldId id="294" r:id="rId35"/>
    <p:sldId id="295" r:id="rId36"/>
    <p:sldId id="301" r:id="rId37"/>
    <p:sldId id="296" r:id="rId38"/>
    <p:sldId id="297" r:id="rId39"/>
    <p:sldId id="298" r:id="rId40"/>
    <p:sldId id="299" r:id="rId41"/>
    <p:sldId id="304" r:id="rId42"/>
    <p:sldId id="300" r:id="rId43"/>
    <p:sldId id="320" r:id="rId44"/>
    <p:sldId id="305" r:id="rId45"/>
    <p:sldId id="307" r:id="rId46"/>
    <p:sldId id="321" r:id="rId47"/>
    <p:sldId id="308" r:id="rId48"/>
    <p:sldId id="310" r:id="rId49"/>
    <p:sldId id="311" r:id="rId50"/>
    <p:sldId id="312" r:id="rId51"/>
    <p:sldId id="314" r:id="rId52"/>
    <p:sldId id="316" r:id="rId53"/>
    <p:sldId id="317" r:id="rId54"/>
    <p:sldId id="318" r:id="rId55"/>
    <p:sldId id="319" r:id="rId5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82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63BF17-2215-41B5-97CD-8FE650AEDA2C}" type="datetimeFigureOut">
              <a:rPr lang="fr-FR" smtClean="0"/>
              <a:t>03/10/2016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6A3274-F428-41CD-853A-95E0F1998843}" type="slidenum">
              <a:rPr lang="fr-FR" smtClean="0"/>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re 7"/>
          <p:cNvSpPr>
            <a:spLocks noGrp="1"/>
          </p:cNvSpPr>
          <p:nvPr>
            <p:ph type="ctrTitle"/>
          </p:nvPr>
        </p:nvSpPr>
        <p:spPr>
          <a:xfrm>
            <a:off x="2362200" y="4038600"/>
            <a:ext cx="6477000" cy="1828800"/>
          </a:xfrm>
        </p:spPr>
        <p:txBody>
          <a:bodyPr anchor="b"/>
          <a:lstStyle>
            <a:lvl1pPr>
              <a:defRPr cap="all" baseline="0"/>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CB19FF41-C1A6-440B-A537-1587DBCF7D63}" type="datetime1">
              <a:rPr lang="fr-FR" smtClean="0"/>
              <a:t>03/10/2016</a:t>
            </a:fld>
            <a:endParaRPr lang="fr-FR" dirty="0"/>
          </a:p>
        </p:txBody>
      </p:sp>
      <p:sp>
        <p:nvSpPr>
          <p:cNvPr id="17" name="Espace réservé du pied de page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fr-FR" dirty="0"/>
          </a:p>
        </p:txBody>
      </p:sp>
      <p:sp>
        <p:nvSpPr>
          <p:cNvPr id="29" name="Espace réservé du numéro de diapositive 28"/>
          <p:cNvSpPr>
            <a:spLocks noGrp="1"/>
          </p:cNvSpPr>
          <p:nvPr>
            <p:ph type="sldNum" sz="quarter" idx="12"/>
          </p:nvPr>
        </p:nvSpPr>
        <p:spPr>
          <a:xfrm>
            <a:off x="8001000" y="228600"/>
            <a:ext cx="838200" cy="381000"/>
          </a:xfrm>
        </p:spPr>
        <p:txBody>
          <a:bodyPr/>
          <a:lstStyle>
            <a:lvl1pPr>
              <a:defRPr>
                <a:solidFill>
                  <a:schemeClr val="tx2"/>
                </a:solidFill>
              </a:defRPr>
            </a:lvl1pPr>
          </a:lstStyle>
          <a:p>
            <a:fld id="{D1A71EB2-1062-4FEE-9DAF-EB99A23190EA}" type="slidenum">
              <a:rPr lang="fr-FR" smtClean="0"/>
              <a:pPr/>
              <a:t>‹N°›</a:t>
            </a:fld>
            <a:endParaRPr lang="fr-FR"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EAECE687-D658-409B-BBF7-FB9730A5E69E}" type="datetime1">
              <a:rPr lang="fr-FR" smtClean="0"/>
              <a:t>03/10/2016</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D1A71EB2-1062-4FEE-9DAF-EB99A23190EA}" type="slidenum">
              <a:rPr lang="fr-FR" smtClean="0"/>
              <a:pPr/>
              <a:t>‹N°›</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1"/>
      </p:bgRef>
    </p:bg>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609600"/>
            <a:ext cx="2057400" cy="55165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609600"/>
            <a:ext cx="5562600" cy="5516564"/>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6553200" y="6248402"/>
            <a:ext cx="2209800" cy="365125"/>
          </a:xfrm>
        </p:spPr>
        <p:txBody>
          <a:bodyPr/>
          <a:lstStyle/>
          <a:p>
            <a:fld id="{1D4C4C6F-7250-478B-A438-B108A680F7FE}" type="datetime1">
              <a:rPr lang="fr-FR" smtClean="0"/>
              <a:t>03/10/2016</a:t>
            </a:fld>
            <a:endParaRPr lang="fr-FR" dirty="0"/>
          </a:p>
        </p:txBody>
      </p:sp>
      <p:sp>
        <p:nvSpPr>
          <p:cNvPr id="5" name="Espace réservé du pied de page 4"/>
          <p:cNvSpPr>
            <a:spLocks noGrp="1"/>
          </p:cNvSpPr>
          <p:nvPr>
            <p:ph type="ftr" sz="quarter" idx="11"/>
          </p:nvPr>
        </p:nvSpPr>
        <p:spPr>
          <a:xfrm>
            <a:off x="457201" y="6248207"/>
            <a:ext cx="5573483" cy="365125"/>
          </a:xfrm>
        </p:spPr>
        <p:txBody>
          <a:bodyPr/>
          <a:lstStyle/>
          <a:p>
            <a:endParaRPr lang="fr-FR"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Espace réservé du numéro de diapositive 5"/>
          <p:cNvSpPr>
            <a:spLocks noGrp="1"/>
          </p:cNvSpPr>
          <p:nvPr>
            <p:ph type="sldNum" sz="quarter" idx="12"/>
          </p:nvPr>
        </p:nvSpPr>
        <p:spPr>
          <a:xfrm rot="5400000">
            <a:off x="5989638" y="144462"/>
            <a:ext cx="533400" cy="244476"/>
          </a:xfrm>
        </p:spPr>
        <p:txBody>
          <a:bodyPr/>
          <a:lstStyle/>
          <a:p>
            <a:fld id="{D1A71EB2-1062-4FEE-9DAF-EB99A23190EA}" type="slidenum">
              <a:rPr lang="fr-FR" smtClean="0"/>
              <a:pPr/>
              <a:t>‹N°›</a:t>
            </a:fld>
            <a:endParaRPr lang="fr-FR"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457200" y="292100"/>
            <a:ext cx="8229600" cy="1384300"/>
          </a:xfrm>
        </p:spPr>
        <p:txBody>
          <a:bodyPr/>
          <a:lstStyle/>
          <a:p>
            <a:r>
              <a:rPr lang="fr-FR" smtClean="0"/>
              <a:t>Cliquez pour modifier le style du titre</a:t>
            </a:r>
            <a:endParaRPr lang="fr-FR"/>
          </a:p>
        </p:txBody>
      </p:sp>
      <p:sp>
        <p:nvSpPr>
          <p:cNvPr id="3" name="Espace réservé du tableau 2"/>
          <p:cNvSpPr>
            <a:spLocks noGrp="1"/>
          </p:cNvSpPr>
          <p:nvPr>
            <p:ph type="tbl" idx="1"/>
          </p:nvPr>
        </p:nvSpPr>
        <p:spPr>
          <a:xfrm>
            <a:off x="457200" y="1905000"/>
            <a:ext cx="8229600" cy="4114800"/>
          </a:xfrm>
        </p:spPr>
        <p:txBody>
          <a:bodyPr/>
          <a:lstStyle/>
          <a:p>
            <a:pPr lvl="0"/>
            <a:endParaRPr lang="fr-FR"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303CB102-E2B1-4346-99D2-061B94D65F94}" type="datetime1">
              <a:rPr lang="fr-FR" smtClean="0"/>
              <a:t>03/10/2016</a:t>
            </a:fld>
            <a:endParaRPr lang="fr-FR" dirty="0"/>
          </a:p>
        </p:txBody>
      </p:sp>
      <p:sp>
        <p:nvSpPr>
          <p:cNvPr id="5" name="Rectangle 5"/>
          <p:cNvSpPr>
            <a:spLocks noGrp="1" noChangeArrowheads="1"/>
          </p:cNvSpPr>
          <p:nvPr>
            <p:ph type="ftr" sz="quarter" idx="11"/>
          </p:nvPr>
        </p:nvSpPr>
        <p:spPr>
          <a:ln/>
        </p:spPr>
        <p:txBody>
          <a:bodyPr/>
          <a:lstStyle>
            <a:lvl1pPr>
              <a:defRPr/>
            </a:lvl1pPr>
          </a:lstStyle>
          <a:p>
            <a:pPr>
              <a:defRPr/>
            </a:pPr>
            <a:endParaRPr lang="fr-FR" dirty="0"/>
          </a:p>
        </p:txBody>
      </p:sp>
      <p:sp>
        <p:nvSpPr>
          <p:cNvPr id="6" name="Rectangle 6"/>
          <p:cNvSpPr>
            <a:spLocks noGrp="1" noChangeArrowheads="1"/>
          </p:cNvSpPr>
          <p:nvPr>
            <p:ph type="sldNum" sz="quarter" idx="12"/>
          </p:nvPr>
        </p:nvSpPr>
        <p:spPr>
          <a:ln/>
        </p:spPr>
        <p:txBody>
          <a:bodyPr/>
          <a:lstStyle>
            <a:lvl1pPr>
              <a:defRPr/>
            </a:lvl1pPr>
          </a:lstStyle>
          <a:p>
            <a:pPr>
              <a:defRPr/>
            </a:pPr>
            <a:fld id="{DDC22683-3513-4E1D-B526-895AC312E530}" type="slidenum">
              <a:rPr lang="fr-FR"/>
              <a:pPr>
                <a:defRPr/>
              </a:pPr>
              <a:t>‹N°›</a:t>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2648" y="228600"/>
            <a:ext cx="8153400" cy="990600"/>
          </a:xfrm>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19F5D0A5-2F89-4A64-BED8-8B0E04AA027C}" type="datetime1">
              <a:rPr lang="fr-FR" smtClean="0"/>
              <a:t>03/10/2016</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lvl1pPr>
              <a:defRPr>
                <a:solidFill>
                  <a:srgbClr val="FFFFFF"/>
                </a:solidFill>
              </a:defRPr>
            </a:lvl1pPr>
          </a:lstStyle>
          <a:p>
            <a:fld id="{D1A71EB2-1062-4FEE-9DAF-EB99A23190EA}" type="slidenum">
              <a:rPr lang="fr-FR" smtClean="0"/>
              <a:pPr/>
              <a:t>‹N°›</a:t>
            </a:fld>
            <a:endParaRPr lang="fr-FR" dirty="0"/>
          </a:p>
        </p:txBody>
      </p:sp>
      <p:sp>
        <p:nvSpPr>
          <p:cNvPr id="8" name="Espace réservé du contenu 7"/>
          <p:cNvSpPr>
            <a:spLocks noGrp="1"/>
          </p:cNvSpPr>
          <p:nvPr>
            <p:ph sz="quarter" idx="1"/>
          </p:nvPr>
        </p:nvSpPr>
        <p:spPr>
          <a:xfrm>
            <a:off x="612648" y="1600200"/>
            <a:ext cx="8153400" cy="44958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fr-FR" smtClean="0"/>
              <a:t>Cliquez pour modifier le style du titre</a:t>
            </a:r>
            <a:endParaRPr kumimoji="0" lang="en-US"/>
          </a:p>
        </p:txBody>
      </p:sp>
      <p:sp>
        <p:nvSpPr>
          <p:cNvPr id="12" name="Espace réservé de la date 11"/>
          <p:cNvSpPr>
            <a:spLocks noGrp="1"/>
          </p:cNvSpPr>
          <p:nvPr>
            <p:ph type="dt" sz="half" idx="10"/>
          </p:nvPr>
        </p:nvSpPr>
        <p:spPr/>
        <p:txBody>
          <a:bodyPr/>
          <a:lstStyle/>
          <a:p>
            <a:fld id="{62550D5D-E44C-4FED-B801-4C12E668F504}" type="datetime1">
              <a:rPr lang="fr-FR" smtClean="0"/>
              <a:t>03/10/2016</a:t>
            </a:fld>
            <a:endParaRPr lang="fr-FR" dirty="0"/>
          </a:p>
        </p:txBody>
      </p:sp>
      <p:sp>
        <p:nvSpPr>
          <p:cNvPr id="13" name="Espace réservé du numéro de diapositiv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D1A71EB2-1062-4FEE-9DAF-EB99A23190EA}" type="slidenum">
              <a:rPr lang="fr-FR" smtClean="0"/>
              <a:pPr/>
              <a:t>‹N°›</a:t>
            </a:fld>
            <a:endParaRPr lang="fr-FR" dirty="0"/>
          </a:p>
        </p:txBody>
      </p:sp>
      <p:sp>
        <p:nvSpPr>
          <p:cNvPr id="14" name="Espace réservé du pied de page 13"/>
          <p:cNvSpPr>
            <a:spLocks noGrp="1"/>
          </p:cNvSpPr>
          <p:nvPr>
            <p:ph type="ftr" sz="quarter" idx="12"/>
          </p:nvPr>
        </p:nvSpPr>
        <p:spPr/>
        <p:txBody>
          <a:bodyPr/>
          <a:lstStyle/>
          <a:p>
            <a:endParaRPr lang="fr-FR"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9" name="Espace réservé du contenu 8"/>
          <p:cNvSpPr>
            <a:spLocks noGrp="1"/>
          </p:cNvSpPr>
          <p:nvPr>
            <p:ph sz="quarter" idx="1"/>
          </p:nvPr>
        </p:nvSpPr>
        <p:spPr>
          <a:xfrm>
            <a:off x="609600"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844901"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8" name="Espace réservé de la date 7"/>
          <p:cNvSpPr>
            <a:spLocks noGrp="1"/>
          </p:cNvSpPr>
          <p:nvPr>
            <p:ph type="dt" sz="half" idx="15"/>
          </p:nvPr>
        </p:nvSpPr>
        <p:spPr/>
        <p:txBody>
          <a:bodyPr rtlCol="0"/>
          <a:lstStyle/>
          <a:p>
            <a:fld id="{BCC43119-7836-4759-9856-2B3E4EC48D7F}" type="datetime1">
              <a:rPr lang="fr-FR" smtClean="0"/>
              <a:t>03/10/2016</a:t>
            </a:fld>
            <a:endParaRPr lang="fr-FR" dirty="0"/>
          </a:p>
        </p:txBody>
      </p:sp>
      <p:sp>
        <p:nvSpPr>
          <p:cNvPr id="10" name="Espace réservé du numéro de diapositive 9"/>
          <p:cNvSpPr>
            <a:spLocks noGrp="1"/>
          </p:cNvSpPr>
          <p:nvPr>
            <p:ph type="sldNum" sz="quarter" idx="16"/>
          </p:nvPr>
        </p:nvSpPr>
        <p:spPr/>
        <p:txBody>
          <a:bodyPr rtlCol="0"/>
          <a:lstStyle/>
          <a:p>
            <a:fld id="{D1A71EB2-1062-4FEE-9DAF-EB99A23190EA}" type="slidenum">
              <a:rPr lang="fr-FR" smtClean="0"/>
              <a:pPr/>
              <a:t>‹N°›</a:t>
            </a:fld>
            <a:endParaRPr lang="fr-FR" dirty="0"/>
          </a:p>
        </p:txBody>
      </p:sp>
      <p:sp>
        <p:nvSpPr>
          <p:cNvPr id="12" name="Espace réservé du pied de page 11"/>
          <p:cNvSpPr>
            <a:spLocks noGrp="1"/>
          </p:cNvSpPr>
          <p:nvPr>
            <p:ph type="ftr" sz="quarter" idx="17"/>
          </p:nvPr>
        </p:nvSpPr>
        <p:spPr/>
        <p:txBody>
          <a:bodyPr rtlCol="0"/>
          <a:lstStyle/>
          <a:p>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33400" y="273050"/>
            <a:ext cx="8153400" cy="869950"/>
          </a:xfrm>
        </p:spPr>
        <p:txBody>
          <a:bodyPr anchor="ctr"/>
          <a:lstStyle>
            <a:lvl1pPr>
              <a:defRPr/>
            </a:lvl1pPr>
          </a:lstStyle>
          <a:p>
            <a:r>
              <a:rPr kumimoji="0" lang="fr-FR" smtClean="0"/>
              <a:t>Cliquez pour modifier le style du titre</a:t>
            </a:r>
            <a:endParaRPr kumimoji="0" lang="en-US"/>
          </a:p>
        </p:txBody>
      </p:sp>
      <p:sp>
        <p:nvSpPr>
          <p:cNvPr id="11" name="Espace réservé du contenu 10"/>
          <p:cNvSpPr>
            <a:spLocks noGrp="1"/>
          </p:cNvSpPr>
          <p:nvPr>
            <p:ph sz="quarter" idx="2"/>
          </p:nvPr>
        </p:nvSpPr>
        <p:spPr>
          <a:xfrm>
            <a:off x="609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800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space réservé de la date 9"/>
          <p:cNvSpPr>
            <a:spLocks noGrp="1"/>
          </p:cNvSpPr>
          <p:nvPr>
            <p:ph type="dt" sz="half" idx="15"/>
          </p:nvPr>
        </p:nvSpPr>
        <p:spPr/>
        <p:txBody>
          <a:bodyPr rtlCol="0"/>
          <a:lstStyle/>
          <a:p>
            <a:fld id="{E55786F1-A390-404B-9F7A-F97E9208F928}" type="datetime1">
              <a:rPr lang="fr-FR" smtClean="0"/>
              <a:t>03/10/2016</a:t>
            </a:fld>
            <a:endParaRPr lang="fr-FR" dirty="0"/>
          </a:p>
        </p:txBody>
      </p:sp>
      <p:sp>
        <p:nvSpPr>
          <p:cNvPr id="12" name="Espace réservé du numéro de diapositive 11"/>
          <p:cNvSpPr>
            <a:spLocks noGrp="1"/>
          </p:cNvSpPr>
          <p:nvPr>
            <p:ph type="sldNum" sz="quarter" idx="16"/>
          </p:nvPr>
        </p:nvSpPr>
        <p:spPr/>
        <p:txBody>
          <a:bodyPr rtlCol="0"/>
          <a:lstStyle/>
          <a:p>
            <a:fld id="{D1A71EB2-1062-4FEE-9DAF-EB99A23190EA}" type="slidenum">
              <a:rPr lang="fr-FR" smtClean="0"/>
              <a:pPr/>
              <a:t>‹N°›</a:t>
            </a:fld>
            <a:endParaRPr lang="fr-FR" dirty="0"/>
          </a:p>
        </p:txBody>
      </p:sp>
      <p:sp>
        <p:nvSpPr>
          <p:cNvPr id="14" name="Espace réservé du pied de page 13"/>
          <p:cNvSpPr>
            <a:spLocks noGrp="1"/>
          </p:cNvSpPr>
          <p:nvPr>
            <p:ph type="ftr" sz="quarter" idx="17"/>
          </p:nvPr>
        </p:nvSpPr>
        <p:spPr/>
        <p:txBody>
          <a:bodyPr rtlCol="0"/>
          <a:lstStyle/>
          <a:p>
            <a:endParaRPr lang="fr-FR" dirty="0"/>
          </a:p>
        </p:txBody>
      </p:sp>
      <p:sp>
        <p:nvSpPr>
          <p:cNvPr id="16" name="Espace réservé du text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5" name="Espace réservé du text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E7885464-3FE3-43DD-8015-D5080FFD6278}" type="datetime1">
              <a:rPr lang="fr-FR" smtClean="0"/>
              <a:t>03/10/2016</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lvl1pPr>
              <a:defRPr>
                <a:solidFill>
                  <a:srgbClr val="FFFFFF"/>
                </a:solidFill>
              </a:defRPr>
            </a:lvl1pPr>
          </a:lstStyle>
          <a:p>
            <a:fld id="{D1A71EB2-1062-4FEE-9DAF-EB99A23190EA}" type="slidenum">
              <a:rPr lang="fr-FR" smtClean="0"/>
              <a:pPr/>
              <a:t>‹N°›</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0E69454-4D51-4332-A8E5-EECEE06017F2}" type="datetime1">
              <a:rPr lang="fr-FR" smtClean="0"/>
              <a:t>03/10/2016</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a:xfrm>
            <a:off x="0" y="6248400"/>
            <a:ext cx="533400" cy="381000"/>
          </a:xfrm>
        </p:spPr>
        <p:txBody>
          <a:bodyPr/>
          <a:lstStyle>
            <a:lvl1pPr>
              <a:defRPr>
                <a:solidFill>
                  <a:schemeClr val="tx2"/>
                </a:solidFill>
              </a:defRPr>
            </a:lvl1pPr>
          </a:lstStyle>
          <a:p>
            <a:fld id="{D1A71EB2-1062-4FEE-9DAF-EB99A23190EA}" type="slidenum">
              <a:rPr lang="fr-FR" smtClean="0"/>
              <a:pPr/>
              <a:t>‹N°›</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8077200" cy="869950"/>
          </a:xfrm>
        </p:spPr>
        <p:txBody>
          <a:bodyPr anchor="ctr"/>
          <a:lstStyle>
            <a:lvl1pPr algn="l">
              <a:buNone/>
              <a:defRPr sz="4400" b="0"/>
            </a:lvl1p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F3830416-8B01-4049-874A-960E9C1A38F5}" type="datetime1">
              <a:rPr lang="fr-FR" smtClean="0"/>
              <a:t>03/10/2016</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lvl1pPr>
              <a:defRPr>
                <a:solidFill>
                  <a:srgbClr val="FFFFFF"/>
                </a:solidFill>
              </a:defRPr>
            </a:lvl1pPr>
          </a:lstStyle>
          <a:p>
            <a:fld id="{D1A71EB2-1062-4FEE-9DAF-EB99A23190EA}" type="slidenum">
              <a:rPr lang="fr-FR" smtClean="0"/>
              <a:pPr/>
              <a:t>‹N°›</a:t>
            </a:fld>
            <a:endParaRPr lang="fr-FR" dirty="0"/>
          </a:p>
        </p:txBody>
      </p:sp>
      <p:sp>
        <p:nvSpPr>
          <p:cNvPr id="3" name="Espace réservé du text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9" name="Espace réservé du contenu 8"/>
          <p:cNvSpPr>
            <a:spLocks noGrp="1"/>
          </p:cNvSpPr>
          <p:nvPr>
            <p:ph sz="quarter" idx="1"/>
          </p:nvPr>
        </p:nvSpPr>
        <p:spPr>
          <a:xfrm>
            <a:off x="2362200" y="1752600"/>
            <a:ext cx="6400800" cy="4419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3">
        <a:schemeClr val="bg2"/>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fr-FR" smtClean="0"/>
              <a:t>Cliquez pour modifier le style du titre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Espace réservé de la date 11"/>
          <p:cNvSpPr>
            <a:spLocks noGrp="1"/>
          </p:cNvSpPr>
          <p:nvPr>
            <p:ph type="dt" sz="half" idx="10"/>
          </p:nvPr>
        </p:nvSpPr>
        <p:spPr>
          <a:xfrm>
            <a:off x="6248400" y="6248400"/>
            <a:ext cx="2667000" cy="365125"/>
          </a:xfrm>
        </p:spPr>
        <p:txBody>
          <a:bodyPr rtlCol="0"/>
          <a:lstStyle/>
          <a:p>
            <a:fld id="{791E808F-B904-4ECC-953A-3C268DFCD802}" type="datetime1">
              <a:rPr lang="fr-FR" smtClean="0"/>
              <a:t>03/10/2016</a:t>
            </a:fld>
            <a:endParaRPr lang="fr-FR" dirty="0"/>
          </a:p>
        </p:txBody>
      </p:sp>
      <p:sp>
        <p:nvSpPr>
          <p:cNvPr id="13" name="Espace réservé du numéro de diapositive 12"/>
          <p:cNvSpPr>
            <a:spLocks noGrp="1"/>
          </p:cNvSpPr>
          <p:nvPr>
            <p:ph type="sldNum" sz="quarter" idx="11"/>
          </p:nvPr>
        </p:nvSpPr>
        <p:spPr>
          <a:xfrm>
            <a:off x="0" y="4667249"/>
            <a:ext cx="1447800" cy="663578"/>
          </a:xfrm>
        </p:spPr>
        <p:txBody>
          <a:bodyPr rtlCol="0"/>
          <a:lstStyle>
            <a:lvl1pPr>
              <a:defRPr sz="2800"/>
            </a:lvl1pPr>
          </a:lstStyle>
          <a:p>
            <a:fld id="{D1A71EB2-1062-4FEE-9DAF-EB99A23190EA}" type="slidenum">
              <a:rPr lang="fr-FR" smtClean="0"/>
              <a:pPr/>
              <a:t>‹N°›</a:t>
            </a:fld>
            <a:endParaRPr lang="fr-FR" dirty="0"/>
          </a:p>
        </p:txBody>
      </p:sp>
      <p:sp>
        <p:nvSpPr>
          <p:cNvPr id="14" name="Espace réservé du pied de page 13"/>
          <p:cNvSpPr>
            <a:spLocks noGrp="1"/>
          </p:cNvSpPr>
          <p:nvPr>
            <p:ph type="ftr" sz="quarter" idx="12"/>
          </p:nvPr>
        </p:nvSpPr>
        <p:spPr>
          <a:xfrm>
            <a:off x="1600200" y="6248206"/>
            <a:ext cx="4572000" cy="365125"/>
          </a:xfrm>
        </p:spPr>
        <p:txBody>
          <a:bodyPr rtlCol="0"/>
          <a:lstStyle/>
          <a:p>
            <a:endParaRPr lang="fr-FR" dirty="0"/>
          </a:p>
        </p:txBody>
      </p:sp>
      <p:sp>
        <p:nvSpPr>
          <p:cNvPr id="3" name="Espace réservé pour une imag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fr-FR" dirty="0" smtClean="0"/>
              <a:t>Cliquez sur l'icône pour ajouter une image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609600" y="228600"/>
            <a:ext cx="8153400" cy="9906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61EF4D2B-B572-4460-AFA7-E6B4D0DC1F17}" type="datetime1">
              <a:rPr lang="fr-FR" smtClean="0"/>
              <a:t>03/10/2016</a:t>
            </a:fld>
            <a:endParaRPr lang="fr-FR" dirty="0"/>
          </a:p>
        </p:txBody>
      </p:sp>
      <p:sp>
        <p:nvSpPr>
          <p:cNvPr id="3" name="Espace réservé du pied de page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fr-FR"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D1A71EB2-1062-4FEE-9DAF-EB99A23190EA}" type="slidenum">
              <a:rPr lang="fr-FR" smtClean="0"/>
              <a:pPr/>
              <a:t>‹N°›</a:t>
            </a:fld>
            <a:endParaRPr lang="fr-FR"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fr.wikipedia.org/wiki/Pays_occidentaux" TargetMode="External"/><Relationship Id="rId7" Type="http://schemas.openxmlformats.org/officeDocument/2006/relationships/hyperlink" Target="http://fr.wikipedia.org/wiki/D%C3%A9veloppement_%C3%A9conomique" TargetMode="External"/><Relationship Id="rId2" Type="http://schemas.openxmlformats.org/officeDocument/2006/relationships/hyperlink" Target="http://fr.wikipedia.org/wiki/Redistribution" TargetMode="External"/><Relationship Id="rId1" Type="http://schemas.openxmlformats.org/officeDocument/2006/relationships/slideLayout" Target="../slideLayouts/slideLayout2.xml"/><Relationship Id="rId6" Type="http://schemas.openxmlformats.org/officeDocument/2006/relationships/hyperlink" Target="http://fr.wikipedia.org/wiki/%C3%89conomie_communiste" TargetMode="External"/><Relationship Id="rId5" Type="http://schemas.openxmlformats.org/officeDocument/2006/relationships/hyperlink" Target="http://fr.wikipedia.org/wiki/Bloc_de_l'Est" TargetMode="External"/><Relationship Id="rId4" Type="http://schemas.openxmlformats.org/officeDocument/2006/relationships/hyperlink" Target="http://fr.wikipedia.org/wiki/Capitalisme"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fr.wikipedia.org/wiki/Capita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http://fr.wikipedia.org/wiki/Utilit%C3%A9" TargetMode="External"/><Relationship Id="rId3" Type="http://schemas.openxmlformats.org/officeDocument/2006/relationships/hyperlink" Target="http://fr.wikipedia.org/wiki/William_Stanley_Jevons" TargetMode="External"/><Relationship Id="rId7" Type="http://schemas.openxmlformats.org/officeDocument/2006/relationships/hyperlink" Target="http://fr.wikipedia.org/wiki/Rationalit%C3%A9" TargetMode="External"/><Relationship Id="rId2" Type="http://schemas.openxmlformats.org/officeDocument/2006/relationships/hyperlink" Target="http://fr.wikipedia.org/wiki/Carl_Menger" TargetMode="External"/><Relationship Id="rId1" Type="http://schemas.openxmlformats.org/officeDocument/2006/relationships/slideLayout" Target="../slideLayouts/slideLayout2.xml"/><Relationship Id="rId6" Type="http://schemas.openxmlformats.org/officeDocument/2006/relationships/hyperlink" Target="http://fr.wikipedia.org/wiki/XIXe_si%C3%A8cle" TargetMode="External"/><Relationship Id="rId5" Type="http://schemas.openxmlformats.org/officeDocument/2006/relationships/hyperlink" Target="http://fr.wikipedia.org/wiki/%C3%89conomie" TargetMode="External"/><Relationship Id="rId10" Type="http://schemas.openxmlformats.org/officeDocument/2006/relationships/hyperlink" Target="http://fr.wikipedia.org/wiki/Profit" TargetMode="External"/><Relationship Id="rId4" Type="http://schemas.openxmlformats.org/officeDocument/2006/relationships/hyperlink" Target="http://fr.wikipedia.org/wiki/L%C3%A9on_Walras" TargetMode="External"/><Relationship Id="rId9" Type="http://schemas.openxmlformats.org/officeDocument/2006/relationships/hyperlink" Target="http://fr.wikipedia.org/wiki/Entreprise"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43608" y="908720"/>
            <a:ext cx="6477000" cy="2160240"/>
          </a:xfrm>
        </p:spPr>
        <p:txBody>
          <a:bodyPr/>
          <a:lstStyle/>
          <a:p>
            <a:pPr algn="ctr"/>
            <a:r>
              <a:rPr lang="fr-FR" dirty="0" smtClean="0"/>
              <a:t>     </a:t>
            </a:r>
            <a:r>
              <a:rPr lang="fr-FR" sz="6000" dirty="0" smtClean="0"/>
              <a:t>ECONOMIE</a:t>
            </a:r>
            <a:endParaRPr lang="fr-FR" sz="6000" dirty="0"/>
          </a:p>
        </p:txBody>
      </p:sp>
      <p:sp>
        <p:nvSpPr>
          <p:cNvPr id="3" name="Sous-titre 2"/>
          <p:cNvSpPr>
            <a:spLocks noGrp="1"/>
          </p:cNvSpPr>
          <p:nvPr>
            <p:ph type="subTitle" idx="1"/>
          </p:nvPr>
        </p:nvSpPr>
        <p:spPr/>
        <p:txBody>
          <a:bodyPr/>
          <a:lstStyle/>
          <a:p>
            <a:endParaRPr lang="fr-FR" dirty="0"/>
          </a:p>
        </p:txBody>
      </p:sp>
      <p:sp>
        <p:nvSpPr>
          <p:cNvPr id="4" name="Titre 1"/>
          <p:cNvSpPr txBox="1">
            <a:spLocks/>
          </p:cNvSpPr>
          <p:nvPr/>
        </p:nvSpPr>
        <p:spPr>
          <a:xfrm>
            <a:off x="2987824" y="4005064"/>
            <a:ext cx="5684912" cy="1296144"/>
          </a:xfrm>
          <a:prstGeom prst="rect">
            <a:avLst/>
          </a:prstGeom>
        </p:spPr>
        <p:txBody>
          <a:bodyPr vert="horz" anchor="b">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400" b="0" i="0" u="none" strike="noStrike" kern="1200" cap="all" spc="0" normalizeH="0" baseline="0" noProof="0" dirty="0" smtClean="0">
                <a:ln>
                  <a:noFill/>
                </a:ln>
                <a:solidFill>
                  <a:schemeClr val="tx2"/>
                </a:solidFill>
                <a:effectLst/>
                <a:uLnTx/>
                <a:uFillTx/>
                <a:latin typeface="+mj-lt"/>
                <a:ea typeface="+mj-ea"/>
                <a:cs typeface="+mj-cs"/>
              </a:rPr>
              <a:t>     </a:t>
            </a:r>
            <a:r>
              <a:rPr lang="fr-FR" sz="6000" cap="all" dirty="0" smtClean="0">
                <a:solidFill>
                  <a:schemeClr val="tx2"/>
                </a:solidFill>
                <a:latin typeface="+mj-lt"/>
                <a:ea typeface="+mj-ea"/>
                <a:cs typeface="+mj-cs"/>
              </a:rPr>
              <a:t>A.ABOUNACEUR</a:t>
            </a:r>
            <a:endParaRPr kumimoji="0" lang="fr-FR" sz="6000" b="0" i="0" u="none" strike="noStrike" kern="1200" cap="all" spc="0" normalizeH="0" baseline="0" noProof="0" dirty="0">
              <a:ln>
                <a:noFill/>
              </a:ln>
              <a:solidFill>
                <a:schemeClr val="tx2"/>
              </a:solidFill>
              <a:effectLst/>
              <a:uLnTx/>
              <a:uFillTx/>
              <a:latin typeface="+mj-lt"/>
              <a:ea typeface="+mj-ea"/>
              <a:cs typeface="+mj-cs"/>
            </a:endParaRPr>
          </a:p>
        </p:txBody>
      </p:sp>
      <p:sp>
        <p:nvSpPr>
          <p:cNvPr id="5" name="Espace réservé du numéro de diapositive 4"/>
          <p:cNvSpPr>
            <a:spLocks noGrp="1"/>
          </p:cNvSpPr>
          <p:nvPr>
            <p:ph type="sldNum" sz="quarter" idx="12"/>
          </p:nvPr>
        </p:nvSpPr>
        <p:spPr/>
        <p:txBody>
          <a:bodyPr/>
          <a:lstStyle/>
          <a:p>
            <a:fld id="{D1A71EB2-1062-4FEE-9DAF-EB99A23190EA}" type="slidenum">
              <a:rPr lang="fr-FR" smtClean="0"/>
              <a:pPr/>
              <a:t>1</a:t>
            </a:fld>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CONCEPTS DE BASE DE L’ECONOMIE</a:t>
            </a:r>
            <a:endParaRPr lang="fr-FR" dirty="0"/>
          </a:p>
        </p:txBody>
      </p:sp>
      <p:sp>
        <p:nvSpPr>
          <p:cNvPr id="3" name="Espace réservé du contenu 2"/>
          <p:cNvSpPr>
            <a:spLocks noGrp="1"/>
          </p:cNvSpPr>
          <p:nvPr>
            <p:ph sz="quarter" idx="1"/>
          </p:nvPr>
        </p:nvSpPr>
        <p:spPr>
          <a:xfrm>
            <a:off x="395536" y="1600200"/>
            <a:ext cx="8370512" cy="4925144"/>
          </a:xfrm>
        </p:spPr>
        <p:txBody>
          <a:bodyPr/>
          <a:lstStyle/>
          <a:p>
            <a:endParaRPr lang="fr-FR" dirty="0" smtClean="0"/>
          </a:p>
          <a:p>
            <a:pPr>
              <a:buNone/>
            </a:pPr>
            <a:r>
              <a:rPr lang="fr-FR" dirty="0" smtClean="0"/>
              <a:t>On relève les notions suivantes:</a:t>
            </a:r>
          </a:p>
          <a:p>
            <a:pPr>
              <a:defRPr/>
            </a:pPr>
            <a:r>
              <a:rPr lang="fr-FR" dirty="0" smtClean="0"/>
              <a:t>Besoins/Biens </a:t>
            </a:r>
          </a:p>
          <a:p>
            <a:pPr>
              <a:defRPr/>
            </a:pPr>
            <a:r>
              <a:rPr lang="fr-FR" dirty="0" smtClean="0"/>
              <a:t>Ressources rares</a:t>
            </a:r>
          </a:p>
          <a:p>
            <a:pPr>
              <a:defRPr/>
            </a:pPr>
            <a:r>
              <a:rPr lang="fr-FR" dirty="0" smtClean="0"/>
              <a:t>Comportements </a:t>
            </a:r>
          </a:p>
          <a:p>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10</a:t>
            </a:fld>
            <a:endParaRPr lang="fr-F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CONCEPTS DE BASE DE L’ECONOMIE</a:t>
            </a:r>
            <a:endParaRPr lang="fr-FR" dirty="0"/>
          </a:p>
        </p:txBody>
      </p:sp>
      <p:sp>
        <p:nvSpPr>
          <p:cNvPr id="3" name="Espace réservé du contenu 2"/>
          <p:cNvSpPr>
            <a:spLocks noGrp="1"/>
          </p:cNvSpPr>
          <p:nvPr>
            <p:ph sz="quarter" idx="1"/>
          </p:nvPr>
        </p:nvSpPr>
        <p:spPr>
          <a:xfrm>
            <a:off x="323528" y="1600200"/>
            <a:ext cx="8568952" cy="4925144"/>
          </a:xfrm>
        </p:spPr>
        <p:txBody>
          <a:bodyPr>
            <a:normAutofit fontScale="92500" lnSpcReduction="10000"/>
          </a:bodyPr>
          <a:lstStyle/>
          <a:p>
            <a:pPr>
              <a:buNone/>
            </a:pPr>
            <a:r>
              <a:rPr lang="fr-FR" sz="2800" b="1" dirty="0" smtClean="0"/>
              <a:t>II. Concepts et éléments fondateurs de l’économie</a:t>
            </a:r>
          </a:p>
          <a:p>
            <a:pPr marL="514350" indent="-514350">
              <a:buAutoNum type="alphaUcPeriod"/>
            </a:pPr>
            <a:r>
              <a:rPr lang="fr-FR" sz="2800" b="1" dirty="0" smtClean="0"/>
              <a:t>Le besoin </a:t>
            </a:r>
          </a:p>
          <a:p>
            <a:pPr marL="514350" indent="-514350">
              <a:buNone/>
            </a:pPr>
            <a:r>
              <a:rPr lang="fr-FR" dirty="0" smtClean="0"/>
              <a:t>Le besoin est un manque ressenti  par l’homme accompagné de la nécessité ou du désir de le faire disparaître.</a:t>
            </a:r>
          </a:p>
          <a:p>
            <a:pPr marL="514350" indent="-514350">
              <a:buFont typeface="Wingdings" pitchFamily="2" charset="2"/>
              <a:buChar char="v"/>
            </a:pPr>
            <a:r>
              <a:rPr lang="fr-FR" sz="3200" b="1" dirty="0" smtClean="0"/>
              <a:t>Les caractéristiques des besoins:</a:t>
            </a:r>
          </a:p>
          <a:p>
            <a:pPr>
              <a:defRPr/>
            </a:pPr>
            <a:r>
              <a:rPr lang="fr-FR" dirty="0" smtClean="0"/>
              <a:t>La diversité</a:t>
            </a:r>
          </a:p>
          <a:p>
            <a:pPr>
              <a:defRPr/>
            </a:pPr>
            <a:r>
              <a:rPr lang="fr-FR" dirty="0" smtClean="0"/>
              <a:t>La saturabilité</a:t>
            </a:r>
          </a:p>
          <a:p>
            <a:pPr>
              <a:defRPr/>
            </a:pPr>
            <a:r>
              <a:rPr lang="fr-FR" dirty="0" smtClean="0"/>
              <a:t>L’interdépendance</a:t>
            </a:r>
          </a:p>
          <a:p>
            <a:pPr>
              <a:defRPr/>
            </a:pPr>
            <a:r>
              <a:rPr lang="fr-FR" dirty="0" smtClean="0"/>
              <a:t>Evolution dans le temps et l’espace</a:t>
            </a:r>
          </a:p>
          <a:p>
            <a:pPr>
              <a:defRPr/>
            </a:pPr>
            <a:r>
              <a:rPr lang="fr-FR" dirty="0" smtClean="0"/>
              <a:t>Liés à l’utilité d’un bien </a:t>
            </a:r>
          </a:p>
          <a:p>
            <a:pPr marL="514350" indent="-514350">
              <a:buFont typeface="Wingdings" pitchFamily="2" charset="2"/>
              <a:buChar char="v"/>
            </a:pPr>
            <a:endParaRPr lang="fr-FR" dirty="0" smtClean="0"/>
          </a:p>
          <a:p>
            <a:pPr marL="514350" indent="-514350">
              <a:buNone/>
            </a:pPr>
            <a:endParaRPr lang="fr-FR" dirty="0" smtClean="0"/>
          </a:p>
          <a:p>
            <a:pPr>
              <a:buNone/>
            </a:pPr>
            <a:endParaRPr lang="fr-FR" dirty="0" smtClean="0"/>
          </a:p>
          <a:p>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11</a:t>
            </a:fld>
            <a:endParaRPr lang="fr-F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CONCEPTS DE BASE DE L’ECONOMIE</a:t>
            </a:r>
            <a:endParaRPr lang="fr-FR" dirty="0"/>
          </a:p>
        </p:txBody>
      </p:sp>
      <p:sp>
        <p:nvSpPr>
          <p:cNvPr id="3" name="Espace réservé du contenu 2"/>
          <p:cNvSpPr>
            <a:spLocks noGrp="1"/>
          </p:cNvSpPr>
          <p:nvPr>
            <p:ph sz="quarter" idx="1"/>
          </p:nvPr>
        </p:nvSpPr>
        <p:spPr>
          <a:xfrm>
            <a:off x="323528" y="1600200"/>
            <a:ext cx="8442520" cy="4709120"/>
          </a:xfrm>
        </p:spPr>
        <p:txBody>
          <a:bodyPr>
            <a:normAutofit/>
          </a:bodyPr>
          <a:lstStyle/>
          <a:p>
            <a:pPr algn="just">
              <a:lnSpc>
                <a:spcPct val="90000"/>
              </a:lnSpc>
              <a:buFont typeface="Wingdings" pitchFamily="2" charset="2"/>
              <a:buChar char="v"/>
            </a:pPr>
            <a:r>
              <a:rPr lang="fr-FR" b="1" dirty="0" smtClean="0">
                <a:latin typeface="Arial" charset="0"/>
                <a:cs typeface="Arial" charset="0"/>
              </a:rPr>
              <a:t>Classification des besoins</a:t>
            </a:r>
          </a:p>
          <a:p>
            <a:pPr algn="just">
              <a:lnSpc>
                <a:spcPct val="90000"/>
              </a:lnSpc>
              <a:buFont typeface="Wingdings" pitchFamily="2" charset="2"/>
              <a:buNone/>
            </a:pPr>
            <a:r>
              <a:rPr lang="fr-FR" sz="3000" dirty="0" smtClean="0">
                <a:latin typeface="Arial" charset="0"/>
                <a:cs typeface="Arial" charset="0"/>
              </a:rPr>
              <a:t>On distingue : </a:t>
            </a:r>
          </a:p>
          <a:p>
            <a:pPr algn="just">
              <a:lnSpc>
                <a:spcPct val="90000"/>
              </a:lnSpc>
            </a:pPr>
            <a:r>
              <a:rPr lang="fr-FR" sz="3200" b="1" dirty="0" smtClean="0">
                <a:latin typeface="+mj-lt"/>
                <a:cs typeface="Arial" charset="0"/>
              </a:rPr>
              <a:t>les besoins primaires </a:t>
            </a:r>
            <a:r>
              <a:rPr lang="fr-FR" sz="3200" dirty="0" smtClean="0">
                <a:latin typeface="+mj-lt"/>
                <a:cs typeface="Arial" charset="0"/>
              </a:rPr>
              <a:t>dont la satisfaction est nécessaire à la survie </a:t>
            </a:r>
          </a:p>
          <a:p>
            <a:pPr algn="just">
              <a:lnSpc>
                <a:spcPct val="90000"/>
              </a:lnSpc>
            </a:pPr>
            <a:r>
              <a:rPr lang="fr-FR" sz="3200" b="1" dirty="0" smtClean="0">
                <a:latin typeface="+mj-lt"/>
                <a:cs typeface="Arial" charset="0"/>
              </a:rPr>
              <a:t>les besoins secondaires </a:t>
            </a:r>
            <a:r>
              <a:rPr lang="fr-FR" sz="3200" dirty="0" smtClean="0">
                <a:latin typeface="+mj-lt"/>
                <a:cs typeface="Arial" charset="0"/>
              </a:rPr>
              <a:t>qui ne sont pas nécessaires et varient selon les sociétés.</a:t>
            </a:r>
          </a:p>
          <a:p>
            <a:pPr>
              <a:defRPr/>
            </a:pPr>
            <a:r>
              <a:rPr lang="fr-FR" sz="3200" b="1" dirty="0" smtClean="0">
                <a:latin typeface="+mj-lt"/>
                <a:cs typeface="Arial" charset="0"/>
              </a:rPr>
              <a:t>Les besoins individuels</a:t>
            </a:r>
            <a:r>
              <a:rPr lang="fr-FR" sz="3200" dirty="0" smtClean="0">
                <a:latin typeface="+mj-lt"/>
              </a:rPr>
              <a:t>: satisfaction individuelle </a:t>
            </a:r>
          </a:p>
          <a:p>
            <a:pPr>
              <a:defRPr/>
            </a:pPr>
            <a:r>
              <a:rPr lang="fr-FR" sz="3200" b="1" dirty="0" smtClean="0">
                <a:latin typeface="+mj-lt"/>
              </a:rPr>
              <a:t>Les besoins collectifs</a:t>
            </a:r>
            <a:r>
              <a:rPr lang="fr-FR" sz="3200" dirty="0" smtClean="0">
                <a:latin typeface="+mj-lt"/>
              </a:rPr>
              <a:t>: satisfaction collective.</a:t>
            </a:r>
          </a:p>
          <a:p>
            <a:pPr algn="just">
              <a:lnSpc>
                <a:spcPct val="90000"/>
              </a:lnSpc>
            </a:pPr>
            <a:endParaRPr lang="fr-FR" sz="3200" dirty="0" smtClean="0">
              <a:latin typeface="+mj-lt"/>
              <a:cs typeface="Arial" charset="0"/>
            </a:endParaRPr>
          </a:p>
          <a:p>
            <a:endParaRPr lang="fr-FR" sz="3200" dirty="0">
              <a:latin typeface="+mj-lt"/>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12</a:t>
            </a:fld>
            <a:endParaRPr lang="fr-F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CONCEPTS DE BASE DE L’ECONOMIE</a:t>
            </a:r>
            <a:endParaRPr lang="fr-FR" dirty="0"/>
          </a:p>
        </p:txBody>
      </p:sp>
      <p:sp>
        <p:nvSpPr>
          <p:cNvPr id="5" name="Rectangle 3"/>
          <p:cNvSpPr txBox="1">
            <a:spLocks noChangeArrowheads="1"/>
          </p:cNvSpPr>
          <p:nvPr/>
        </p:nvSpPr>
        <p:spPr>
          <a:xfrm>
            <a:off x="179512" y="1628800"/>
            <a:ext cx="8640960" cy="4536504"/>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fr-FR" sz="2900" b="0" i="0" u="none" strike="noStrike" kern="1200" cap="none" spc="0" normalizeH="0" baseline="0" noProof="0" smtClean="0">
                <a:ln>
                  <a:noFill/>
                </a:ln>
                <a:solidFill>
                  <a:schemeClr val="tx1"/>
                </a:solidFill>
                <a:effectLst/>
                <a:uLnTx/>
                <a:uFillTx/>
                <a:latin typeface="Arial" charset="0"/>
                <a:ea typeface="+mn-ea"/>
                <a:cs typeface="Arial" charset="0"/>
              </a:rPr>
              <a:t>	</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None/>
              <a:tabLst/>
              <a:defRPr/>
            </a:pPr>
            <a:r>
              <a:rPr kumimoji="0" lang="fr-FR" sz="2900" b="0" i="0" u="none" strike="noStrike" kern="1200" cap="none" spc="0" normalizeH="0" baseline="0" noProof="0" smtClean="0">
                <a:ln>
                  <a:noFill/>
                </a:ln>
                <a:solidFill>
                  <a:schemeClr val="tx1"/>
                </a:solidFill>
                <a:effectLst/>
                <a:uLnTx/>
                <a:uFillTx/>
                <a:latin typeface="Arial" charset="0"/>
                <a:ea typeface="+mn-ea"/>
                <a:cs typeface="Arial" charset="0"/>
              </a:rPr>
              <a:t>	Or, les besoins humains sont </a:t>
            </a:r>
            <a:r>
              <a:rPr kumimoji="0" lang="fr-FR" sz="2900" b="0" i="0" u="none" strike="noStrike" kern="1200" cap="none" spc="0" normalizeH="0" baseline="0" noProof="0" smtClean="0">
                <a:ln>
                  <a:noFill/>
                </a:ln>
                <a:solidFill>
                  <a:schemeClr val="hlink"/>
                </a:solidFill>
                <a:effectLst/>
                <a:uLnTx/>
                <a:uFillTx/>
                <a:latin typeface="Arial" charset="0"/>
                <a:ea typeface="+mn-ea"/>
                <a:cs typeface="Arial" charset="0"/>
              </a:rPr>
              <a:t>illimités</a:t>
            </a:r>
            <a:r>
              <a:rPr kumimoji="0" lang="fr-FR" sz="2900" b="0" i="0" u="none" strike="noStrike" kern="1200" cap="none" spc="0" normalizeH="0" baseline="0" noProof="0" smtClean="0">
                <a:ln>
                  <a:noFill/>
                </a:ln>
                <a:solidFill>
                  <a:schemeClr val="tx1"/>
                </a:solidFill>
                <a:effectLst/>
                <a:uLnTx/>
                <a:uFillTx/>
                <a:latin typeface="Arial" charset="0"/>
                <a:ea typeface="+mn-ea"/>
                <a:cs typeface="Arial" charset="0"/>
              </a:rPr>
              <a:t> en ce sens que lorsqu’un besoin est satisfait, un autre apparaît (exemple : après avoir mangé, on a besoin d’un café).</a:t>
            </a:r>
            <a:r>
              <a:rPr kumimoji="0" lang="fr-FR" sz="2900" b="0" i="0" u="none" strike="noStrike" kern="1200" cap="none" spc="0" normalizeH="0" baseline="0" noProof="0" smtClean="0">
                <a:ln>
                  <a:noFill/>
                </a:ln>
                <a:solidFill>
                  <a:schemeClr val="tx1"/>
                </a:solidFill>
                <a:effectLst/>
                <a:uLnTx/>
                <a:uFillTx/>
                <a:latin typeface="+mn-lt"/>
                <a:ea typeface="+mn-ea"/>
                <a:cs typeface="+mn-cs"/>
              </a:rPr>
              <a:t> </a:t>
            </a:r>
            <a:endParaRPr kumimoji="0" lang="fr-FR" sz="29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13</a:t>
            </a:fld>
            <a:endParaRPr lang="fr-F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CONCEPTS DE BASE DE L’ECONOMIE</a:t>
            </a:r>
            <a:endParaRPr lang="fr-FR" dirty="0"/>
          </a:p>
        </p:txBody>
      </p:sp>
      <p:sp>
        <p:nvSpPr>
          <p:cNvPr id="3" name="Espace réservé du contenu 2"/>
          <p:cNvSpPr>
            <a:spLocks noGrp="1"/>
          </p:cNvSpPr>
          <p:nvPr>
            <p:ph sz="quarter" idx="1"/>
          </p:nvPr>
        </p:nvSpPr>
        <p:spPr/>
        <p:txBody>
          <a:bodyPr/>
          <a:lstStyle/>
          <a:p>
            <a:pPr>
              <a:buFont typeface="Wingdings" pitchFamily="2" charset="2"/>
              <a:buNone/>
            </a:pPr>
            <a:r>
              <a:rPr lang="fr-FR" dirty="0" smtClean="0">
                <a:solidFill>
                  <a:schemeClr val="hlink"/>
                </a:solidFill>
              </a:rPr>
              <a:t>B. La rareté</a:t>
            </a:r>
          </a:p>
          <a:p>
            <a:pPr algn="just">
              <a:buFont typeface="Wingdings" pitchFamily="2" charset="2"/>
              <a:buNone/>
            </a:pPr>
            <a:r>
              <a:rPr lang="fr-FR" dirty="0" smtClean="0">
                <a:latin typeface="Arial" charset="0"/>
                <a:cs typeface="Arial" charset="0"/>
              </a:rPr>
              <a:t>Certains biens ne sont pas rares ; ils existent en quantité suffisamment abondante pour ne pas nécessiter d’appropriation ; exemple : l’air, le soleil,… Dans ce cas, on parle de </a:t>
            </a:r>
            <a:r>
              <a:rPr lang="fr-FR" b="1" dirty="0" smtClean="0">
                <a:latin typeface="Arial" charset="0"/>
                <a:cs typeface="Arial" charset="0"/>
              </a:rPr>
              <a:t>biens libres</a:t>
            </a:r>
            <a:r>
              <a:rPr lang="fr-FR" dirty="0" smtClean="0">
                <a:latin typeface="Arial" charset="0"/>
                <a:cs typeface="Arial" charset="0"/>
              </a:rPr>
              <a:t>. Ce type de biens n’intéresse pas les économistes.</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14</a:t>
            </a:fld>
            <a:endParaRPr lang="fr-F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CONCEPTS DE BASE DE L’ECONOMIE</a:t>
            </a:r>
            <a:endParaRPr lang="fr-FR" dirty="0"/>
          </a:p>
        </p:txBody>
      </p:sp>
      <p:sp>
        <p:nvSpPr>
          <p:cNvPr id="3" name="Espace réservé du contenu 2"/>
          <p:cNvSpPr>
            <a:spLocks noGrp="1"/>
          </p:cNvSpPr>
          <p:nvPr>
            <p:ph sz="quarter" idx="1"/>
          </p:nvPr>
        </p:nvSpPr>
        <p:spPr>
          <a:xfrm>
            <a:off x="395536" y="1600200"/>
            <a:ext cx="8370512" cy="4925144"/>
          </a:xfrm>
        </p:spPr>
        <p:txBody>
          <a:bodyPr/>
          <a:lstStyle/>
          <a:p>
            <a:pPr>
              <a:buFont typeface="Wingdings" pitchFamily="2" charset="2"/>
              <a:buNone/>
            </a:pPr>
            <a:r>
              <a:rPr lang="fr-FR" dirty="0" smtClean="0">
                <a:latin typeface="Arial" charset="0"/>
                <a:cs typeface="Arial" charset="0"/>
              </a:rPr>
              <a:t>D’autres biens sont </a:t>
            </a:r>
            <a:r>
              <a:rPr lang="fr-FR" dirty="0" smtClean="0">
                <a:solidFill>
                  <a:schemeClr val="hlink"/>
                </a:solidFill>
                <a:latin typeface="Arial" charset="0"/>
                <a:cs typeface="Arial" charset="0"/>
              </a:rPr>
              <a:t>rares dans l’absolu</a:t>
            </a:r>
            <a:r>
              <a:rPr lang="fr-FR" dirty="0" smtClean="0">
                <a:latin typeface="Arial" charset="0"/>
                <a:cs typeface="Arial" charset="0"/>
              </a:rPr>
              <a:t>, c’est-à-dire qu’ils existent en quantité limitée comme l’or ou le pétrole. </a:t>
            </a:r>
          </a:p>
          <a:p>
            <a:pPr>
              <a:buFont typeface="Wingdings" pitchFamily="2" charset="2"/>
              <a:buNone/>
            </a:pPr>
            <a:r>
              <a:rPr lang="fr-FR" dirty="0" smtClean="0">
                <a:latin typeface="Arial" charset="0"/>
                <a:cs typeface="Arial" charset="0"/>
              </a:rPr>
              <a:t>Ils peuvent également être </a:t>
            </a:r>
            <a:r>
              <a:rPr lang="fr-FR" dirty="0" smtClean="0">
                <a:solidFill>
                  <a:schemeClr val="hlink"/>
                </a:solidFill>
                <a:latin typeface="Arial" charset="0"/>
                <a:cs typeface="Arial" charset="0"/>
              </a:rPr>
              <a:t>rares au niveau relatif</a:t>
            </a:r>
            <a:r>
              <a:rPr lang="fr-FR" dirty="0" smtClean="0">
                <a:latin typeface="Arial" charset="0"/>
                <a:cs typeface="Arial" charset="0"/>
              </a:rPr>
              <a:t> ; cela signifie que, par rapport au besoin ressenti, ils sont peu disponibles. C’est ce qu’on appelle </a:t>
            </a:r>
            <a:r>
              <a:rPr lang="fr-FR" dirty="0" smtClean="0">
                <a:solidFill>
                  <a:schemeClr val="hlink"/>
                </a:solidFill>
                <a:latin typeface="Arial" charset="0"/>
                <a:cs typeface="Arial" charset="0"/>
              </a:rPr>
              <a:t>les biens économiques.</a:t>
            </a:r>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15</a:t>
            </a:fld>
            <a:endParaRPr lang="fr-F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CONCEPTS DE BASE DE L’ECONOMIE</a:t>
            </a:r>
            <a:endParaRPr lang="fr-FR" dirty="0"/>
          </a:p>
        </p:txBody>
      </p:sp>
      <p:sp>
        <p:nvSpPr>
          <p:cNvPr id="3" name="Espace réservé du contenu 2"/>
          <p:cNvSpPr>
            <a:spLocks noGrp="1"/>
          </p:cNvSpPr>
          <p:nvPr>
            <p:ph sz="quarter" idx="1"/>
          </p:nvPr>
        </p:nvSpPr>
        <p:spPr>
          <a:xfrm>
            <a:off x="323528" y="1600200"/>
            <a:ext cx="8496944" cy="4709120"/>
          </a:xfrm>
        </p:spPr>
        <p:txBody>
          <a:bodyPr>
            <a:normAutofit fontScale="85000" lnSpcReduction="20000"/>
          </a:bodyPr>
          <a:lstStyle/>
          <a:p>
            <a:r>
              <a:rPr lang="fr-FR" b="1" dirty="0" smtClean="0">
                <a:solidFill>
                  <a:srgbClr val="FF0000"/>
                </a:solidFill>
                <a:latin typeface="Arial" charset="0"/>
                <a:cs typeface="Times New Roman" pitchFamily="18" charset="0"/>
              </a:rPr>
              <a:t>Les biens économiques désignent des objets capables et </a:t>
            </a:r>
            <a:r>
              <a:rPr lang="fr-FR" b="1" dirty="0" err="1" smtClean="0">
                <a:solidFill>
                  <a:srgbClr val="FF0000"/>
                </a:solidFill>
                <a:latin typeface="Arial" charset="0"/>
                <a:cs typeface="Times New Roman" pitchFamily="18" charset="0"/>
              </a:rPr>
              <a:t>aptent</a:t>
            </a:r>
            <a:r>
              <a:rPr lang="fr-FR" b="1" dirty="0" smtClean="0">
                <a:solidFill>
                  <a:srgbClr val="FF0000"/>
                </a:solidFill>
                <a:latin typeface="Arial" charset="0"/>
                <a:cs typeface="Times New Roman" pitchFamily="18" charset="0"/>
              </a:rPr>
              <a:t> à satisfaire un besoin entraînant </a:t>
            </a:r>
            <a:r>
              <a:rPr lang="fr-FR" b="1" u="sng" dirty="0" smtClean="0">
                <a:solidFill>
                  <a:srgbClr val="FF0000"/>
                </a:solidFill>
                <a:latin typeface="Arial" charset="0"/>
                <a:cs typeface="Times New Roman" pitchFamily="18" charset="0"/>
              </a:rPr>
              <a:t>un transfert de propriété</a:t>
            </a:r>
            <a:r>
              <a:rPr lang="fr-FR" b="1" dirty="0" smtClean="0">
                <a:solidFill>
                  <a:srgbClr val="FF0000"/>
                </a:solidFill>
                <a:latin typeface="Arial" charset="0"/>
                <a:cs typeface="Times New Roman" pitchFamily="18" charset="0"/>
              </a:rPr>
              <a:t>.</a:t>
            </a:r>
          </a:p>
          <a:p>
            <a:pPr>
              <a:buNone/>
              <a:defRPr/>
            </a:pPr>
            <a:r>
              <a:rPr lang="fr-FR" sz="3200" dirty="0" smtClean="0"/>
              <a:t>Ainsi: </a:t>
            </a:r>
          </a:p>
          <a:p>
            <a:pPr>
              <a:defRPr/>
            </a:pPr>
            <a:r>
              <a:rPr lang="fr-FR" sz="3200" dirty="0" smtClean="0"/>
              <a:t>Les biens et services permettent par leur consommation de satisfaire les besoins</a:t>
            </a:r>
          </a:p>
          <a:p>
            <a:pPr>
              <a:defRPr/>
            </a:pPr>
            <a:r>
              <a:rPr lang="fr-FR" sz="3200" u="sng" dirty="0" smtClean="0"/>
              <a:t>L’aptitude</a:t>
            </a:r>
            <a:r>
              <a:rPr lang="fr-FR" sz="3200" dirty="0" smtClean="0"/>
              <a:t> du bien à </a:t>
            </a:r>
            <a:r>
              <a:rPr lang="fr-FR" sz="3200" u="sng" dirty="0" smtClean="0"/>
              <a:t>satisfaire le besoin</a:t>
            </a:r>
            <a:r>
              <a:rPr lang="fr-FR" sz="3200" dirty="0" smtClean="0"/>
              <a:t> est appelée </a:t>
            </a:r>
            <a:r>
              <a:rPr lang="fr-FR" sz="3200" b="1" u="sng" dirty="0" smtClean="0">
                <a:solidFill>
                  <a:schemeClr val="hlink"/>
                </a:solidFill>
              </a:rPr>
              <a:t>utilité</a:t>
            </a:r>
          </a:p>
          <a:p>
            <a:pPr>
              <a:defRPr/>
            </a:pPr>
            <a:r>
              <a:rPr lang="fr-FR" sz="3200" dirty="0" smtClean="0"/>
              <a:t>Si certains biens sont libres </a:t>
            </a:r>
            <a:r>
              <a:rPr lang="fr-FR" sz="3200" dirty="0" err="1" smtClean="0"/>
              <a:t>càd</a:t>
            </a:r>
            <a:r>
              <a:rPr lang="fr-FR" sz="3200" dirty="0" smtClean="0"/>
              <a:t> existent en</a:t>
            </a:r>
            <a:r>
              <a:rPr lang="fr-FR" sz="3200" b="1" dirty="0" smtClean="0"/>
              <a:t> </a:t>
            </a:r>
            <a:r>
              <a:rPr lang="fr-FR" sz="3200" dirty="0" smtClean="0"/>
              <a:t>quantité illimitée (</a:t>
            </a:r>
            <a:r>
              <a:rPr lang="fr-FR" sz="3200" dirty="0" err="1" smtClean="0"/>
              <a:t>exp</a:t>
            </a:r>
            <a:r>
              <a:rPr lang="fr-FR" sz="3200" dirty="0" smtClean="0"/>
              <a:t>: l’air); la majorité des autres biens sont le fruit du travail humain : on parle de biens économiques (ou biens rares) </a:t>
            </a:r>
          </a:p>
          <a:p>
            <a:endParaRPr lang="fr-FR" b="1" dirty="0" smtClean="0">
              <a:latin typeface="Arial" charset="0"/>
              <a:cs typeface="Times New Roman" pitchFamily="18" charset="0"/>
            </a:endParaRPr>
          </a:p>
          <a:p>
            <a:endParaRPr lang="fr-FR" b="1" dirty="0" smtClean="0">
              <a:solidFill>
                <a:srgbClr val="FF0000"/>
              </a:solidFill>
              <a:latin typeface="Arial" charset="0"/>
              <a:cs typeface="Times New Roman" pitchFamily="18" charset="0"/>
            </a:endParaRPr>
          </a:p>
          <a:p>
            <a:endParaRPr lang="fr-FR" b="1" dirty="0" smtClean="0">
              <a:solidFill>
                <a:srgbClr val="FF0000"/>
              </a:solidFill>
              <a:latin typeface="Arial" charset="0"/>
              <a:cs typeface="Times New Roman" pitchFamily="18" charset="0"/>
            </a:endParaRPr>
          </a:p>
          <a:p>
            <a:endParaRPr lang="fr-FR" dirty="0">
              <a:solidFill>
                <a:srgbClr val="FF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16</a:t>
            </a:fld>
            <a:endParaRPr lang="fr-F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CONCEPTS DE BASE DE L’ECONOMIE</a:t>
            </a:r>
            <a:endParaRPr lang="fr-FR" dirty="0"/>
          </a:p>
        </p:txBody>
      </p:sp>
      <p:sp>
        <p:nvSpPr>
          <p:cNvPr id="3" name="Espace réservé du contenu 2"/>
          <p:cNvSpPr>
            <a:spLocks noGrp="1"/>
          </p:cNvSpPr>
          <p:nvPr>
            <p:ph sz="quarter" idx="1"/>
          </p:nvPr>
        </p:nvSpPr>
        <p:spPr>
          <a:xfrm>
            <a:off x="467544" y="1600200"/>
            <a:ext cx="8298504" cy="4709120"/>
          </a:xfrm>
        </p:spPr>
        <p:txBody>
          <a:bodyPr/>
          <a:lstStyle/>
          <a:p>
            <a:pPr>
              <a:buNone/>
            </a:pPr>
            <a:r>
              <a:rPr lang="fr-FR" b="1" dirty="0" smtClean="0">
                <a:solidFill>
                  <a:srgbClr val="FFC000"/>
                </a:solidFill>
                <a:latin typeface="Arial" charset="0"/>
                <a:cs typeface="Times New Roman" pitchFamily="18" charset="0"/>
              </a:rPr>
              <a:t>C. Le comportement:</a:t>
            </a:r>
            <a:r>
              <a:rPr lang="fr-FR" dirty="0" smtClean="0">
                <a:solidFill>
                  <a:srgbClr val="FFC000"/>
                </a:solidFill>
                <a:latin typeface="Arial" charset="0"/>
                <a:cs typeface="Arial" charset="0"/>
              </a:rPr>
              <a:t> </a:t>
            </a:r>
            <a:r>
              <a:rPr lang="fr-FR" dirty="0" smtClean="0">
                <a:latin typeface="Arial" charset="0"/>
                <a:cs typeface="Arial" charset="0"/>
              </a:rPr>
              <a:t>Raisonnement et la façon  de faire.</a:t>
            </a:r>
          </a:p>
          <a:p>
            <a:pPr>
              <a:buNone/>
            </a:pPr>
            <a:r>
              <a:rPr lang="fr-FR" dirty="0" smtClean="0">
                <a:latin typeface="Arial" charset="0"/>
                <a:cs typeface="Arial" charset="0"/>
              </a:rPr>
              <a:t>La satisfaction des besoins économiques nécessite un choix, et  un raisonnement </a:t>
            </a:r>
            <a:r>
              <a:rPr lang="fr-FR" dirty="0" smtClean="0">
                <a:solidFill>
                  <a:srgbClr val="FF0000"/>
                </a:solidFill>
                <a:latin typeface="Arial" charset="0"/>
                <a:cs typeface="Arial" charset="0"/>
              </a:rPr>
              <a:t>rationnel et réfléchi</a:t>
            </a:r>
            <a:r>
              <a:rPr lang="fr-FR" dirty="0" smtClean="0">
                <a:latin typeface="Arial" charset="0"/>
                <a:cs typeface="Arial" charset="0"/>
              </a:rPr>
              <a:t>, </a:t>
            </a:r>
          </a:p>
          <a:p>
            <a:endParaRPr lang="fr-FR" dirty="0" smtClean="0">
              <a:latin typeface="Arial" charset="0"/>
              <a:cs typeface="Arial" charset="0"/>
            </a:endParaRPr>
          </a:p>
          <a:p>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17</a:t>
            </a:fld>
            <a:endParaRPr lang="fr-F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CONCEPTS DE BASE DE L’ECONOMIE</a:t>
            </a:r>
            <a:endParaRPr lang="fr-FR" dirty="0"/>
          </a:p>
        </p:txBody>
      </p:sp>
      <p:sp>
        <p:nvSpPr>
          <p:cNvPr id="3" name="Espace réservé du contenu 2"/>
          <p:cNvSpPr>
            <a:spLocks noGrp="1"/>
          </p:cNvSpPr>
          <p:nvPr>
            <p:ph sz="quarter" idx="1"/>
          </p:nvPr>
        </p:nvSpPr>
        <p:spPr>
          <a:xfrm>
            <a:off x="395536" y="1600200"/>
            <a:ext cx="8370512" cy="4853136"/>
          </a:xfrm>
        </p:spPr>
        <p:txBody>
          <a:bodyPr>
            <a:normAutofit/>
          </a:bodyPr>
          <a:lstStyle/>
          <a:p>
            <a:pPr>
              <a:buNone/>
            </a:pPr>
            <a:r>
              <a:rPr lang="fr-FR" b="1" dirty="0" smtClean="0">
                <a:solidFill>
                  <a:srgbClr val="FFC000"/>
                </a:solidFill>
                <a:latin typeface="Arial" charset="0"/>
                <a:cs typeface="Times New Roman" pitchFamily="18" charset="0"/>
              </a:rPr>
              <a:t>D. L’objet de la science économique:</a:t>
            </a:r>
          </a:p>
          <a:p>
            <a:pPr>
              <a:buNone/>
            </a:pPr>
            <a:r>
              <a:rPr lang="fr-FR" dirty="0" smtClean="0"/>
              <a:t> </a:t>
            </a:r>
            <a:r>
              <a:rPr lang="fr-FR" sz="3000" dirty="0" smtClean="0"/>
              <a:t>En synthèse des éléments cités, L’objet de la science économique consiste à  :</a:t>
            </a:r>
          </a:p>
          <a:p>
            <a:r>
              <a:rPr lang="fr-FR" sz="3000" dirty="0" smtClean="0"/>
              <a:t>Savoir comment fabriquer et mettre à la disposition des hommes, des biens auxquels ils aspirent?</a:t>
            </a:r>
          </a:p>
          <a:p>
            <a:r>
              <a:rPr lang="fr-FR" sz="3000" dirty="0" smtClean="0"/>
              <a:t> Etudier la façon dont les individus et les sociétés utilisent leurs ressources rares en vue de satisfaire au mieux leurs besoins</a:t>
            </a:r>
          </a:p>
          <a:p>
            <a:pPr algn="ctr">
              <a:buNone/>
              <a:defRPr/>
            </a:pPr>
            <a:r>
              <a:rPr lang="fr-FR" sz="3500" dirty="0" smtClean="0">
                <a:solidFill>
                  <a:srgbClr val="FF0000"/>
                </a:solidFill>
              </a:rPr>
              <a:t>L’économie est une </a:t>
            </a:r>
            <a:r>
              <a:rPr lang="fr-FR" sz="3500" u="sng" dirty="0" smtClean="0">
                <a:solidFill>
                  <a:srgbClr val="FF0000"/>
                </a:solidFill>
              </a:rPr>
              <a:t>science des choix</a:t>
            </a:r>
          </a:p>
          <a:p>
            <a:pPr>
              <a:buNone/>
            </a:pPr>
            <a:endParaRPr lang="fr-FR" dirty="0" smtClean="0"/>
          </a:p>
          <a:p>
            <a:pPr>
              <a:buNone/>
            </a:pP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18</a:t>
            </a:fld>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467544" y="1484784"/>
            <a:ext cx="8363272" cy="5112420"/>
          </a:xfrm>
        </p:spPr>
        <p:txBody>
          <a:bodyPr/>
          <a:lstStyle/>
          <a:p>
            <a:pPr eaLnBrk="1" hangingPunct="1">
              <a:lnSpc>
                <a:spcPct val="90000"/>
              </a:lnSpc>
              <a:buFontTx/>
              <a:buNone/>
              <a:defRPr/>
            </a:pPr>
            <a:endParaRPr lang="fr-FR" dirty="0" smtClean="0"/>
          </a:p>
          <a:p>
            <a:pPr eaLnBrk="1" hangingPunct="1">
              <a:lnSpc>
                <a:spcPct val="90000"/>
              </a:lnSpc>
              <a:buFontTx/>
              <a:buNone/>
              <a:defRPr/>
            </a:pPr>
            <a:r>
              <a:rPr lang="fr-FR" dirty="0" smtClean="0"/>
              <a:t>				</a:t>
            </a:r>
            <a:r>
              <a:rPr lang="fr-FR" dirty="0" smtClean="0">
                <a:solidFill>
                  <a:srgbClr val="FF0000"/>
                </a:solidFill>
              </a:rPr>
              <a:t>Production</a:t>
            </a:r>
          </a:p>
          <a:p>
            <a:pPr eaLnBrk="1" hangingPunct="1">
              <a:lnSpc>
                <a:spcPct val="90000"/>
              </a:lnSpc>
              <a:buFontTx/>
              <a:buNone/>
              <a:defRPr/>
            </a:pPr>
            <a:r>
              <a:rPr lang="fr-FR" dirty="0" smtClean="0"/>
              <a:t>Hommes 		Echange		Richesses</a:t>
            </a:r>
          </a:p>
          <a:p>
            <a:pPr eaLnBrk="1" hangingPunct="1">
              <a:lnSpc>
                <a:spcPct val="90000"/>
              </a:lnSpc>
              <a:buFontTx/>
              <a:buNone/>
              <a:defRPr/>
            </a:pPr>
            <a:r>
              <a:rPr lang="fr-FR" dirty="0" smtClean="0"/>
              <a:t>				</a:t>
            </a:r>
            <a:r>
              <a:rPr lang="fr-FR" dirty="0" smtClean="0">
                <a:solidFill>
                  <a:srgbClr val="FF0000"/>
                </a:solidFill>
              </a:rPr>
              <a:t>Consommation</a:t>
            </a:r>
          </a:p>
          <a:p>
            <a:pPr eaLnBrk="1" hangingPunct="1">
              <a:lnSpc>
                <a:spcPct val="90000"/>
              </a:lnSpc>
              <a:buFontTx/>
              <a:buNone/>
              <a:defRPr/>
            </a:pPr>
            <a:endParaRPr lang="fr-FR" dirty="0" smtClean="0"/>
          </a:p>
          <a:p>
            <a:pPr eaLnBrk="1" hangingPunct="1">
              <a:lnSpc>
                <a:spcPct val="90000"/>
              </a:lnSpc>
              <a:buFontTx/>
              <a:buNone/>
              <a:defRPr/>
            </a:pPr>
            <a:r>
              <a:rPr lang="fr-FR" dirty="0" smtClean="0"/>
              <a:t>Besoins illimités			Biens et 							services rares</a:t>
            </a:r>
          </a:p>
          <a:p>
            <a:pPr eaLnBrk="1" hangingPunct="1">
              <a:lnSpc>
                <a:spcPct val="90000"/>
              </a:lnSpc>
              <a:buFontTx/>
              <a:buNone/>
              <a:defRPr/>
            </a:pPr>
            <a:endParaRPr lang="fr-FR" dirty="0" smtClean="0"/>
          </a:p>
          <a:p>
            <a:pPr eaLnBrk="1" hangingPunct="1">
              <a:lnSpc>
                <a:spcPct val="90000"/>
              </a:lnSpc>
              <a:buFontTx/>
              <a:buNone/>
              <a:defRPr/>
            </a:pPr>
            <a:r>
              <a:rPr lang="fr-FR" dirty="0" smtClean="0"/>
              <a:t>			</a:t>
            </a:r>
          </a:p>
          <a:p>
            <a:pPr algn="ctr" eaLnBrk="1" hangingPunct="1">
              <a:lnSpc>
                <a:spcPct val="90000"/>
              </a:lnSpc>
              <a:buFontTx/>
              <a:buNone/>
              <a:defRPr/>
            </a:pPr>
            <a:r>
              <a:rPr lang="fr-FR" dirty="0" smtClean="0"/>
              <a:t>L’activité économique</a:t>
            </a:r>
          </a:p>
        </p:txBody>
      </p:sp>
      <p:sp>
        <p:nvSpPr>
          <p:cNvPr id="35843" name="Line 4"/>
          <p:cNvSpPr>
            <a:spLocks noChangeShapeType="1"/>
          </p:cNvSpPr>
          <p:nvPr/>
        </p:nvSpPr>
        <p:spPr bwMode="auto">
          <a:xfrm flipH="1">
            <a:off x="2339752" y="2492896"/>
            <a:ext cx="3240087" cy="0"/>
          </a:xfrm>
          <a:prstGeom prst="line">
            <a:avLst/>
          </a:prstGeom>
          <a:noFill/>
          <a:ln w="9525">
            <a:solidFill>
              <a:schemeClr val="tx1"/>
            </a:solidFill>
            <a:round/>
            <a:headEnd/>
            <a:tailEnd type="triangle" w="med" len="med"/>
          </a:ln>
        </p:spPr>
        <p:txBody>
          <a:bodyPr/>
          <a:lstStyle/>
          <a:p>
            <a:endParaRPr lang="fr-FR"/>
          </a:p>
        </p:txBody>
      </p:sp>
      <p:sp>
        <p:nvSpPr>
          <p:cNvPr id="35844" name="Line 5"/>
          <p:cNvSpPr>
            <a:spLocks noChangeShapeType="1"/>
          </p:cNvSpPr>
          <p:nvPr/>
        </p:nvSpPr>
        <p:spPr bwMode="auto">
          <a:xfrm>
            <a:off x="2411760" y="2924944"/>
            <a:ext cx="3311525" cy="0"/>
          </a:xfrm>
          <a:prstGeom prst="line">
            <a:avLst/>
          </a:prstGeom>
          <a:noFill/>
          <a:ln w="9525">
            <a:solidFill>
              <a:schemeClr val="tx1"/>
            </a:solidFill>
            <a:round/>
            <a:headEnd/>
            <a:tailEnd type="triangle" w="med" len="med"/>
          </a:ln>
        </p:spPr>
        <p:txBody>
          <a:bodyPr/>
          <a:lstStyle/>
          <a:p>
            <a:endParaRPr lang="fr-FR"/>
          </a:p>
        </p:txBody>
      </p:sp>
      <p:sp>
        <p:nvSpPr>
          <p:cNvPr id="35845" name="Line 6"/>
          <p:cNvSpPr>
            <a:spLocks noChangeShapeType="1"/>
          </p:cNvSpPr>
          <p:nvPr/>
        </p:nvSpPr>
        <p:spPr bwMode="auto">
          <a:xfrm>
            <a:off x="1115616" y="2852936"/>
            <a:ext cx="0" cy="1081087"/>
          </a:xfrm>
          <a:prstGeom prst="line">
            <a:avLst/>
          </a:prstGeom>
          <a:noFill/>
          <a:ln w="9525">
            <a:solidFill>
              <a:schemeClr val="tx1"/>
            </a:solidFill>
            <a:round/>
            <a:headEnd/>
            <a:tailEnd type="triangle" w="med" len="med"/>
          </a:ln>
        </p:spPr>
        <p:txBody>
          <a:bodyPr/>
          <a:lstStyle/>
          <a:p>
            <a:endParaRPr lang="fr-FR"/>
          </a:p>
        </p:txBody>
      </p:sp>
      <p:sp>
        <p:nvSpPr>
          <p:cNvPr id="35846" name="Line 7"/>
          <p:cNvSpPr>
            <a:spLocks noChangeShapeType="1"/>
          </p:cNvSpPr>
          <p:nvPr/>
        </p:nvSpPr>
        <p:spPr bwMode="auto">
          <a:xfrm>
            <a:off x="6660232" y="2852936"/>
            <a:ext cx="0" cy="1081088"/>
          </a:xfrm>
          <a:prstGeom prst="line">
            <a:avLst/>
          </a:prstGeom>
          <a:noFill/>
          <a:ln w="9525">
            <a:solidFill>
              <a:schemeClr val="tx1"/>
            </a:solidFill>
            <a:round/>
            <a:headEnd/>
            <a:tailEnd type="triangle" w="med" len="med"/>
          </a:ln>
        </p:spPr>
        <p:txBody>
          <a:bodyPr/>
          <a:lstStyle/>
          <a:p>
            <a:endParaRPr lang="fr-FR"/>
          </a:p>
        </p:txBody>
      </p:sp>
      <p:sp>
        <p:nvSpPr>
          <p:cNvPr id="35847" name="Line 8"/>
          <p:cNvSpPr>
            <a:spLocks noChangeShapeType="1"/>
          </p:cNvSpPr>
          <p:nvPr/>
        </p:nvSpPr>
        <p:spPr bwMode="auto">
          <a:xfrm>
            <a:off x="1115616" y="5085184"/>
            <a:ext cx="0" cy="576262"/>
          </a:xfrm>
          <a:prstGeom prst="line">
            <a:avLst/>
          </a:prstGeom>
          <a:noFill/>
          <a:ln w="9525">
            <a:solidFill>
              <a:schemeClr val="tx1"/>
            </a:solidFill>
            <a:round/>
            <a:headEnd/>
            <a:tailEnd/>
          </a:ln>
        </p:spPr>
        <p:txBody>
          <a:bodyPr/>
          <a:lstStyle/>
          <a:p>
            <a:endParaRPr lang="fr-FR"/>
          </a:p>
        </p:txBody>
      </p:sp>
      <p:sp>
        <p:nvSpPr>
          <p:cNvPr id="35848" name="Line 9"/>
          <p:cNvSpPr>
            <a:spLocks noChangeShapeType="1"/>
          </p:cNvSpPr>
          <p:nvPr/>
        </p:nvSpPr>
        <p:spPr bwMode="auto">
          <a:xfrm>
            <a:off x="6732240" y="5229200"/>
            <a:ext cx="0" cy="431800"/>
          </a:xfrm>
          <a:prstGeom prst="line">
            <a:avLst/>
          </a:prstGeom>
          <a:noFill/>
          <a:ln w="9525">
            <a:solidFill>
              <a:schemeClr val="tx1"/>
            </a:solidFill>
            <a:round/>
            <a:headEnd/>
            <a:tailEnd/>
          </a:ln>
        </p:spPr>
        <p:txBody>
          <a:bodyPr/>
          <a:lstStyle/>
          <a:p>
            <a:endParaRPr lang="fr-FR"/>
          </a:p>
        </p:txBody>
      </p:sp>
      <p:sp>
        <p:nvSpPr>
          <p:cNvPr id="35849" name="Line 10"/>
          <p:cNvSpPr>
            <a:spLocks noChangeShapeType="1"/>
          </p:cNvSpPr>
          <p:nvPr/>
        </p:nvSpPr>
        <p:spPr bwMode="auto">
          <a:xfrm flipV="1">
            <a:off x="1115616" y="5733256"/>
            <a:ext cx="5616624" cy="1017"/>
          </a:xfrm>
          <a:prstGeom prst="line">
            <a:avLst/>
          </a:prstGeom>
          <a:noFill/>
          <a:ln w="9525">
            <a:solidFill>
              <a:schemeClr val="tx1"/>
            </a:solidFill>
            <a:round/>
            <a:headEnd/>
            <a:tailEnd/>
          </a:ln>
        </p:spPr>
        <p:txBody>
          <a:bodyPr/>
          <a:lstStyle/>
          <a:p>
            <a:endParaRPr lang="fr-FR"/>
          </a:p>
        </p:txBody>
      </p:sp>
      <p:sp>
        <p:nvSpPr>
          <p:cNvPr id="10" name="Rectangle 9"/>
          <p:cNvSpPr/>
          <p:nvPr/>
        </p:nvSpPr>
        <p:spPr>
          <a:xfrm>
            <a:off x="827584" y="188641"/>
            <a:ext cx="7488832" cy="1200329"/>
          </a:xfrm>
          <a:prstGeom prst="rect">
            <a:avLst/>
          </a:prstGeom>
        </p:spPr>
        <p:txBody>
          <a:bodyPr wrap="square">
            <a:spAutoFit/>
          </a:bodyPr>
          <a:lstStyle/>
          <a:p>
            <a:r>
              <a:rPr lang="fr-FR" sz="3600" b="1" dirty="0" smtClean="0"/>
              <a:t>CONCEPTS DE BASE DE L’ECONOMIE</a:t>
            </a:r>
          </a:p>
          <a:p>
            <a:endParaRPr lang="fr-FR" sz="3600" dirty="0"/>
          </a:p>
        </p:txBody>
      </p:sp>
      <p:sp>
        <p:nvSpPr>
          <p:cNvPr id="11" name="Espace réservé du numéro de diapositive 10"/>
          <p:cNvSpPr>
            <a:spLocks noGrp="1"/>
          </p:cNvSpPr>
          <p:nvPr>
            <p:ph type="sldNum" sz="quarter" idx="12"/>
          </p:nvPr>
        </p:nvSpPr>
        <p:spPr/>
        <p:txBody>
          <a:bodyPr>
            <a:normAutofit fontScale="85000" lnSpcReduction="20000"/>
          </a:bodyPr>
          <a:lstStyle/>
          <a:p>
            <a:fld id="{D1A71EB2-1062-4FEE-9DAF-EB99A23190EA}" type="slidenum">
              <a:rPr lang="fr-FR" smtClean="0"/>
              <a:pPr/>
              <a:t>19</a:t>
            </a:fld>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OBJECTIFS DU COURS</a:t>
            </a:r>
            <a:endParaRPr lang="fr-FR" b="1" dirty="0"/>
          </a:p>
        </p:txBody>
      </p:sp>
      <p:sp>
        <p:nvSpPr>
          <p:cNvPr id="3" name="Espace réservé du contenu 2"/>
          <p:cNvSpPr>
            <a:spLocks noGrp="1"/>
          </p:cNvSpPr>
          <p:nvPr>
            <p:ph sz="quarter" idx="1"/>
          </p:nvPr>
        </p:nvSpPr>
        <p:spPr>
          <a:xfrm>
            <a:off x="395536" y="1600200"/>
            <a:ext cx="8370512" cy="4709120"/>
          </a:xfrm>
        </p:spPr>
        <p:txBody>
          <a:bodyPr/>
          <a:lstStyle/>
          <a:p>
            <a:pPr>
              <a:lnSpc>
                <a:spcPct val="90000"/>
              </a:lnSpc>
              <a:defRPr/>
            </a:pPr>
            <a:r>
              <a:rPr lang="fr-FR" dirty="0" smtClean="0"/>
              <a:t>Initier et apporter les connaissances et le vocabulaire économique de base.</a:t>
            </a:r>
          </a:p>
          <a:p>
            <a:pPr>
              <a:lnSpc>
                <a:spcPct val="90000"/>
              </a:lnSpc>
              <a:defRPr/>
            </a:pPr>
            <a:r>
              <a:rPr lang="fr-FR" dirty="0" smtClean="0"/>
              <a:t>Assurer une ouverture des étudiants sur les problèmes et faits  économiques. </a:t>
            </a:r>
          </a:p>
          <a:p>
            <a:pPr>
              <a:lnSpc>
                <a:spcPct val="90000"/>
              </a:lnSpc>
              <a:defRPr/>
            </a:pPr>
            <a:r>
              <a:rPr lang="fr-FR" dirty="0" smtClean="0"/>
              <a:t>Définir et identifier les outils d’analyses économiques.</a:t>
            </a:r>
          </a:p>
          <a:p>
            <a:pPr>
              <a:lnSpc>
                <a:spcPct val="90000"/>
              </a:lnSpc>
              <a:defRPr/>
            </a:pPr>
            <a:r>
              <a:rPr lang="fr-FR" dirty="0" smtClean="0"/>
              <a:t>Former le citoyen, le producteur, le consommateur en leur permettant une maîtrise des rouages de l’environnement économique et social.</a:t>
            </a:r>
          </a:p>
          <a:p>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2</a:t>
            </a:fld>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fontScale="90000"/>
          </a:bodyPr>
          <a:lstStyle/>
          <a:p>
            <a:pPr algn="ctr">
              <a:defRPr/>
            </a:pPr>
            <a:r>
              <a:rPr lang="fr-FR" b="1" dirty="0" smtClean="0"/>
              <a:t>CONCEPTS DE BASE DE L’ECONOMIE</a:t>
            </a:r>
            <a:endParaRPr lang="fr-FR" dirty="0" smtClean="0"/>
          </a:p>
        </p:txBody>
      </p:sp>
      <p:graphicFrame>
        <p:nvGraphicFramePr>
          <p:cNvPr id="50227" name="Group 51"/>
          <p:cNvGraphicFramePr>
            <a:graphicFrameLocks noGrp="1"/>
          </p:cNvGraphicFramePr>
          <p:nvPr>
            <p:ph idx="1"/>
          </p:nvPr>
        </p:nvGraphicFramePr>
        <p:xfrm>
          <a:off x="179512" y="2420888"/>
          <a:ext cx="8785225" cy="4176464"/>
        </p:xfrm>
        <a:graphic>
          <a:graphicData uri="http://schemas.openxmlformats.org/drawingml/2006/table">
            <a:tbl>
              <a:tblPr/>
              <a:tblGrid>
                <a:gridCol w="2197100"/>
                <a:gridCol w="2195512"/>
                <a:gridCol w="2197100"/>
                <a:gridCol w="2195513"/>
              </a:tblGrid>
              <a:tr h="77090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fr-FR"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fr-FR"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Production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fr-FR" sz="2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charset="0"/>
                        </a:rPr>
                        <a:t>Distribution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fr-FR"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Consommation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18981">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fr-FR"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Contraintes et rareté</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fr-FR"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Les facteurs de production (travail et capital) et la technologie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fr-FR"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Le revenu nominal issu de la production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fr-FR" sz="20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charset="0"/>
                        </a:rPr>
                        <a:t>Le revenu disponible (après redistribution)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657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fr-FR" sz="24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Choix fondamentaux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fr-FR"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cs typeface="Arial" charset="0"/>
                        </a:rPr>
                        <a:t>La combinaison des facteurs de production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fr-FR" sz="20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charset="0"/>
                        </a:rPr>
                        <a:t>Le partage entre profit et salaires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fr-FR" sz="20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charset="0"/>
                        </a:rPr>
                        <a:t>Le choix entre les biens consommés et la répartition entre consommation et épargne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Rectangle 3"/>
          <p:cNvSpPr/>
          <p:nvPr/>
        </p:nvSpPr>
        <p:spPr>
          <a:xfrm>
            <a:off x="1979712" y="1628800"/>
            <a:ext cx="4431021" cy="646331"/>
          </a:xfrm>
          <a:prstGeom prst="rect">
            <a:avLst/>
          </a:prstGeom>
        </p:spPr>
        <p:txBody>
          <a:bodyPr wrap="none">
            <a:spAutoFit/>
          </a:bodyPr>
          <a:lstStyle/>
          <a:p>
            <a:r>
              <a:rPr lang="fr-FR" sz="3600" b="1" dirty="0" smtClean="0"/>
              <a:t>La nécessité des choix</a:t>
            </a:r>
            <a:endParaRPr lang="fr-FR" sz="3600" b="1" dirty="0"/>
          </a:p>
        </p:txBody>
      </p:sp>
      <p:sp>
        <p:nvSpPr>
          <p:cNvPr id="5" name="Espace réservé du numéro de diapositive 4"/>
          <p:cNvSpPr>
            <a:spLocks noGrp="1"/>
          </p:cNvSpPr>
          <p:nvPr>
            <p:ph type="sldNum" sz="quarter" idx="12"/>
          </p:nvPr>
        </p:nvSpPr>
        <p:spPr/>
        <p:txBody>
          <a:bodyPr>
            <a:normAutofit fontScale="85000" lnSpcReduction="20000"/>
          </a:bodyPr>
          <a:lstStyle/>
          <a:p>
            <a:pPr>
              <a:defRPr/>
            </a:pPr>
            <a:fld id="{DDC22683-3513-4E1D-B526-895AC312E530}" type="slidenum">
              <a:rPr lang="fr-FR" smtClean="0"/>
              <a:pPr>
                <a:defRPr/>
              </a:pPr>
              <a:t>20</a:t>
            </a:fld>
            <a:endParaRPr lang="fr-F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ACTES ET AGENTS ÉCONOMIQUES</a:t>
            </a:r>
            <a:endParaRPr lang="fr-FR" dirty="0"/>
          </a:p>
        </p:txBody>
      </p:sp>
      <p:sp>
        <p:nvSpPr>
          <p:cNvPr id="3" name="Espace réservé du contenu 2"/>
          <p:cNvSpPr>
            <a:spLocks noGrp="1"/>
          </p:cNvSpPr>
          <p:nvPr>
            <p:ph sz="quarter" idx="1"/>
          </p:nvPr>
        </p:nvSpPr>
        <p:spPr>
          <a:xfrm>
            <a:off x="395536" y="1600200"/>
            <a:ext cx="8496944" cy="4853136"/>
          </a:xfrm>
        </p:spPr>
        <p:txBody>
          <a:bodyPr>
            <a:normAutofit/>
          </a:bodyPr>
          <a:lstStyle/>
          <a:p>
            <a:pPr>
              <a:buNone/>
            </a:pPr>
            <a:r>
              <a:rPr lang="fr-FR" sz="3200" dirty="0" smtClean="0"/>
              <a:t>III. Actes et agents économiques:</a:t>
            </a:r>
          </a:p>
          <a:p>
            <a:pPr marL="609600" indent="-609600">
              <a:lnSpc>
                <a:spcPct val="90000"/>
              </a:lnSpc>
              <a:buFont typeface="Wingdings" pitchFamily="2" charset="2"/>
              <a:buNone/>
            </a:pPr>
            <a:r>
              <a:rPr lang="fr-FR" sz="3200" dirty="0" smtClean="0">
                <a:solidFill>
                  <a:schemeClr val="hlink"/>
                </a:solidFill>
              </a:rPr>
              <a:t>A. Les agents économiques</a:t>
            </a:r>
          </a:p>
          <a:p>
            <a:pPr marL="609600" indent="-609600" algn="just">
              <a:lnSpc>
                <a:spcPct val="90000"/>
              </a:lnSpc>
              <a:buFont typeface="Wingdings" pitchFamily="2" charset="2"/>
              <a:buNone/>
            </a:pPr>
            <a:r>
              <a:rPr lang="fr-FR" sz="3200" dirty="0" smtClean="0">
                <a:latin typeface="Arial" charset="0"/>
                <a:cs typeface="Arial" charset="0"/>
              </a:rPr>
              <a:t>	Au sein de l’économie d’un pays, on distingue quatre </a:t>
            </a:r>
            <a:r>
              <a:rPr lang="fr-FR" sz="3200" b="1" dirty="0" smtClean="0">
                <a:latin typeface="Arial" charset="0"/>
                <a:cs typeface="Arial" charset="0"/>
              </a:rPr>
              <a:t>agents économiques</a:t>
            </a:r>
            <a:r>
              <a:rPr lang="fr-FR" sz="3200" dirty="0" smtClean="0">
                <a:latin typeface="Arial" charset="0"/>
                <a:cs typeface="Arial" charset="0"/>
              </a:rPr>
              <a:t> différents : </a:t>
            </a:r>
          </a:p>
          <a:p>
            <a:pPr marL="609600" indent="-609600" algn="just">
              <a:lnSpc>
                <a:spcPct val="90000"/>
              </a:lnSpc>
            </a:pPr>
            <a:r>
              <a:rPr lang="fr-FR" sz="3200" dirty="0" smtClean="0">
                <a:latin typeface="Arial" charset="0"/>
                <a:cs typeface="Arial" charset="0"/>
              </a:rPr>
              <a:t>	les ménages (M), </a:t>
            </a:r>
          </a:p>
          <a:p>
            <a:pPr marL="609600" indent="-609600" algn="just">
              <a:lnSpc>
                <a:spcPct val="90000"/>
              </a:lnSpc>
            </a:pPr>
            <a:r>
              <a:rPr lang="fr-FR" sz="3200" dirty="0" smtClean="0">
                <a:latin typeface="Arial" charset="0"/>
                <a:cs typeface="Arial" charset="0"/>
              </a:rPr>
              <a:t>	les entreprises (E), </a:t>
            </a:r>
          </a:p>
          <a:p>
            <a:pPr marL="609600" indent="-609600" algn="just">
              <a:lnSpc>
                <a:spcPct val="90000"/>
              </a:lnSpc>
            </a:pPr>
            <a:r>
              <a:rPr lang="fr-FR" sz="3200" dirty="0" smtClean="0">
                <a:latin typeface="Arial" charset="0"/>
                <a:cs typeface="Arial" charset="0"/>
              </a:rPr>
              <a:t>	les administrations (A) </a:t>
            </a:r>
          </a:p>
          <a:p>
            <a:pPr marL="609600" indent="-609600" algn="just">
              <a:lnSpc>
                <a:spcPct val="90000"/>
              </a:lnSpc>
            </a:pPr>
            <a:r>
              <a:rPr lang="fr-FR" sz="3200" dirty="0" smtClean="0">
                <a:latin typeface="Arial" charset="0"/>
                <a:cs typeface="Arial" charset="0"/>
              </a:rPr>
              <a:t>	et les institutions financières (IF).</a:t>
            </a:r>
            <a:r>
              <a:rPr lang="fr-FR" sz="3200" dirty="0" smtClean="0"/>
              <a:t> </a:t>
            </a:r>
          </a:p>
          <a:p>
            <a:pPr>
              <a:buNone/>
            </a:pPr>
            <a:endParaRPr lang="fr-FR" sz="3200" dirty="0"/>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21</a:t>
            </a:fld>
            <a:endParaRPr lang="fr-F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ACTES ET AGENTS ÉCONOMIQUES</a:t>
            </a:r>
            <a:endParaRPr lang="fr-FR" dirty="0"/>
          </a:p>
        </p:txBody>
      </p:sp>
      <p:sp>
        <p:nvSpPr>
          <p:cNvPr id="3" name="Espace réservé du contenu 2"/>
          <p:cNvSpPr>
            <a:spLocks noGrp="1"/>
          </p:cNvSpPr>
          <p:nvPr>
            <p:ph sz="quarter" idx="1"/>
          </p:nvPr>
        </p:nvSpPr>
        <p:spPr>
          <a:xfrm>
            <a:off x="323528" y="1600200"/>
            <a:ext cx="8442520" cy="4997152"/>
          </a:xfrm>
        </p:spPr>
        <p:txBody>
          <a:bodyPr/>
          <a:lstStyle/>
          <a:p>
            <a:pPr>
              <a:buFont typeface="Wingdings" pitchFamily="2" charset="2"/>
              <a:buNone/>
            </a:pPr>
            <a:r>
              <a:rPr lang="fr-FR" dirty="0" smtClean="0">
                <a:latin typeface="Arial" charset="0"/>
                <a:cs typeface="Arial" charset="0"/>
              </a:rPr>
              <a:t>1</a:t>
            </a:r>
            <a:r>
              <a:rPr lang="fr-FR" b="1" dirty="0" smtClean="0">
                <a:latin typeface="Arial" charset="0"/>
                <a:cs typeface="Arial" charset="0"/>
              </a:rPr>
              <a:t>. Les Ménages</a:t>
            </a:r>
          </a:p>
          <a:p>
            <a:pPr>
              <a:buFont typeface="Wingdings" pitchFamily="2" charset="2"/>
              <a:buNone/>
            </a:pPr>
            <a:r>
              <a:rPr lang="fr-FR" dirty="0" smtClean="0">
                <a:latin typeface="Arial" charset="0"/>
                <a:cs typeface="Arial" charset="0"/>
              </a:rPr>
              <a:t>	Un </a:t>
            </a:r>
            <a:r>
              <a:rPr lang="fr-FR" b="1" dirty="0" smtClean="0">
                <a:latin typeface="Arial" charset="0"/>
                <a:cs typeface="Arial" charset="0"/>
              </a:rPr>
              <a:t>ménage</a:t>
            </a:r>
            <a:r>
              <a:rPr lang="fr-FR" dirty="0" smtClean="0">
                <a:latin typeface="Arial" charset="0"/>
                <a:cs typeface="Arial" charset="0"/>
              </a:rPr>
              <a:t> est composé d’un individu ou d’un groupe d’individus vivant sous le même toit et constituant un centre de décision économique indépendant. </a:t>
            </a:r>
          </a:p>
          <a:p>
            <a:pPr algn="just">
              <a:buFont typeface="Wingdings" pitchFamily="2" charset="2"/>
              <a:buNone/>
            </a:pPr>
            <a:r>
              <a:rPr lang="fr-FR" dirty="0" smtClean="0">
                <a:latin typeface="Arial" charset="0"/>
                <a:cs typeface="Times New Roman" pitchFamily="18" charset="0"/>
              </a:rPr>
              <a:t>	La fonction principale des ménages est la consommation finale de biens et services.</a:t>
            </a:r>
          </a:p>
          <a:p>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22</a:t>
            </a:fld>
            <a:endParaRPr lang="fr-F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ACTES ET AGENTS ÉCONOMIQUES</a:t>
            </a:r>
            <a:endParaRPr lang="fr-FR" dirty="0"/>
          </a:p>
        </p:txBody>
      </p:sp>
      <p:sp>
        <p:nvSpPr>
          <p:cNvPr id="3" name="Espace réservé du contenu 2"/>
          <p:cNvSpPr>
            <a:spLocks noGrp="1"/>
          </p:cNvSpPr>
          <p:nvPr>
            <p:ph sz="quarter" idx="1"/>
          </p:nvPr>
        </p:nvSpPr>
        <p:spPr>
          <a:xfrm>
            <a:off x="323528" y="1600200"/>
            <a:ext cx="8640960" cy="4925144"/>
          </a:xfrm>
        </p:spPr>
        <p:txBody>
          <a:bodyPr/>
          <a:lstStyle/>
          <a:p>
            <a:pPr algn="just">
              <a:lnSpc>
                <a:spcPct val="90000"/>
              </a:lnSpc>
              <a:buFont typeface="Wingdings" pitchFamily="2" charset="2"/>
              <a:buNone/>
            </a:pPr>
            <a:r>
              <a:rPr lang="fr-FR" b="1" dirty="0" smtClean="0">
                <a:solidFill>
                  <a:schemeClr val="hlink"/>
                </a:solidFill>
                <a:latin typeface="Arial" charset="0"/>
                <a:cs typeface="Arial" charset="0"/>
              </a:rPr>
              <a:t>La consommation désigne la destruction de biens et services par l’usage.</a:t>
            </a:r>
          </a:p>
          <a:p>
            <a:pPr algn="just">
              <a:lnSpc>
                <a:spcPct val="90000"/>
              </a:lnSpc>
              <a:buFont typeface="Wingdings" pitchFamily="2" charset="2"/>
              <a:buNone/>
            </a:pPr>
            <a:r>
              <a:rPr lang="fr-FR" b="1" dirty="0" smtClean="0">
                <a:solidFill>
                  <a:schemeClr val="hlink"/>
                </a:solidFill>
                <a:latin typeface="Arial" charset="0"/>
                <a:cs typeface="Arial" charset="0"/>
              </a:rPr>
              <a:t> </a:t>
            </a:r>
            <a:r>
              <a:rPr lang="fr-FR" b="1" dirty="0" smtClean="0">
                <a:latin typeface="Arial" charset="0"/>
                <a:cs typeface="Arial" charset="0"/>
              </a:rPr>
              <a:t>Elle est dite finale lorsqu’elle est effectuée directement par les ménages pour satisfaire leurs besoins.</a:t>
            </a:r>
          </a:p>
          <a:p>
            <a:pPr algn="just">
              <a:lnSpc>
                <a:spcPct val="90000"/>
              </a:lnSpc>
              <a:buFont typeface="Wingdings" pitchFamily="2" charset="2"/>
              <a:buNone/>
            </a:pPr>
            <a:r>
              <a:rPr lang="fr-FR" dirty="0" smtClean="0">
                <a:latin typeface="Arial" charset="0"/>
                <a:cs typeface="Arial" charset="0"/>
              </a:rPr>
              <a:t> 	</a:t>
            </a:r>
            <a:r>
              <a:rPr lang="fr-FR" b="1" dirty="0" smtClean="0">
                <a:latin typeface="Arial" charset="0"/>
                <a:cs typeface="Arial" charset="0"/>
              </a:rPr>
              <a:t>Remarque : </a:t>
            </a:r>
            <a:r>
              <a:rPr lang="fr-FR" dirty="0" smtClean="0">
                <a:latin typeface="Arial" charset="0"/>
                <a:cs typeface="Arial" charset="0"/>
              </a:rPr>
              <a:t>On parle aussi de </a:t>
            </a:r>
            <a:r>
              <a:rPr lang="fr-FR" dirty="0" smtClean="0">
                <a:solidFill>
                  <a:schemeClr val="hlink"/>
                </a:solidFill>
                <a:latin typeface="Arial" charset="0"/>
                <a:cs typeface="Arial" charset="0"/>
              </a:rPr>
              <a:t>consommations intermédiaires</a:t>
            </a:r>
            <a:r>
              <a:rPr lang="fr-FR" dirty="0" smtClean="0">
                <a:latin typeface="Arial" charset="0"/>
                <a:cs typeface="Arial" charset="0"/>
              </a:rPr>
              <a:t> </a:t>
            </a:r>
            <a:r>
              <a:rPr lang="fr-FR" dirty="0" smtClean="0">
                <a:solidFill>
                  <a:schemeClr val="hlink"/>
                </a:solidFill>
                <a:latin typeface="Arial" charset="0"/>
                <a:cs typeface="Arial" charset="0"/>
              </a:rPr>
              <a:t>(= capital circulant)</a:t>
            </a:r>
            <a:r>
              <a:rPr lang="fr-FR" dirty="0" smtClean="0">
                <a:latin typeface="Arial" charset="0"/>
                <a:cs typeface="Arial" charset="0"/>
              </a:rPr>
              <a:t> pour désigner les biens et services utilisés par les entreprises pour produire d’autres biens et services.</a:t>
            </a:r>
            <a:r>
              <a:rPr lang="fr-FR" dirty="0" smtClean="0"/>
              <a:t> </a:t>
            </a:r>
          </a:p>
          <a:p>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23</a:t>
            </a:fld>
            <a:endParaRPr lang="fr-F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ACTES ET AGENTS ÉCONOMIQUES</a:t>
            </a:r>
            <a:endParaRPr lang="fr-FR" dirty="0"/>
          </a:p>
        </p:txBody>
      </p:sp>
      <p:sp>
        <p:nvSpPr>
          <p:cNvPr id="3" name="Espace réservé du contenu 2"/>
          <p:cNvSpPr>
            <a:spLocks noGrp="1"/>
          </p:cNvSpPr>
          <p:nvPr>
            <p:ph sz="quarter" idx="1"/>
          </p:nvPr>
        </p:nvSpPr>
        <p:spPr/>
        <p:txBody>
          <a:bodyPr/>
          <a:lstStyle/>
          <a:p>
            <a:pPr algn="just">
              <a:buFont typeface="Wingdings" pitchFamily="2" charset="2"/>
              <a:buNone/>
            </a:pPr>
            <a:r>
              <a:rPr lang="fr-FR" dirty="0" smtClean="0">
                <a:latin typeface="Arial" charset="0"/>
                <a:cs typeface="Arial" charset="0"/>
              </a:rPr>
              <a:t>Afin de réaliser cette consommation, les ménages disposent de </a:t>
            </a:r>
            <a:r>
              <a:rPr lang="fr-FR" dirty="0" smtClean="0">
                <a:solidFill>
                  <a:schemeClr val="hlink"/>
                </a:solidFill>
                <a:latin typeface="Arial" charset="0"/>
                <a:cs typeface="Arial" charset="0"/>
              </a:rPr>
              <a:t>revenus</a:t>
            </a:r>
            <a:r>
              <a:rPr lang="fr-FR" dirty="0" smtClean="0">
                <a:latin typeface="Arial" charset="0"/>
                <a:cs typeface="Arial" charset="0"/>
              </a:rPr>
              <a:t>.</a:t>
            </a:r>
            <a:endParaRPr lang="fr-FR" b="1" dirty="0" smtClean="0">
              <a:latin typeface="Arial" charset="0"/>
              <a:cs typeface="Arial" charset="0"/>
            </a:endParaRPr>
          </a:p>
          <a:p>
            <a:pPr algn="just">
              <a:buFont typeface="Wingdings" pitchFamily="2" charset="2"/>
              <a:buNone/>
            </a:pPr>
            <a:r>
              <a:rPr lang="fr-FR" dirty="0" smtClean="0">
                <a:latin typeface="Times New Roman" pitchFamily="18" charset="0"/>
                <a:cs typeface="Times New Roman" pitchFamily="18" charset="0"/>
              </a:rPr>
              <a:t>      </a:t>
            </a:r>
            <a:r>
              <a:rPr lang="fr-FR" dirty="0" smtClean="0">
                <a:latin typeface="Arial" charset="0"/>
                <a:cs typeface="Arial" charset="0"/>
              </a:rPr>
              <a:t>On distingue :</a:t>
            </a:r>
          </a:p>
          <a:p>
            <a:pPr algn="just"/>
            <a:r>
              <a:rPr lang="fr-FR" dirty="0" smtClean="0">
                <a:latin typeface="Arial" charset="0"/>
                <a:cs typeface="Arial" charset="0"/>
              </a:rPr>
              <a:t>	</a:t>
            </a:r>
            <a:r>
              <a:rPr lang="fr-FR" b="1" dirty="0" smtClean="0">
                <a:solidFill>
                  <a:schemeClr val="hlink"/>
                </a:solidFill>
                <a:latin typeface="Arial" charset="0"/>
                <a:cs typeface="Arial" charset="0"/>
              </a:rPr>
              <a:t>les revenus primaires </a:t>
            </a:r>
          </a:p>
          <a:p>
            <a:pPr algn="just"/>
            <a:r>
              <a:rPr lang="fr-FR" b="1" dirty="0" smtClean="0">
                <a:solidFill>
                  <a:schemeClr val="hlink"/>
                </a:solidFill>
                <a:latin typeface="Arial" charset="0"/>
                <a:cs typeface="Arial" charset="0"/>
              </a:rPr>
              <a:t> 	et les revenus de transfert</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24</a:t>
            </a:fld>
            <a:endParaRPr lang="fr-F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ACTES ET AGENTS ÉCONOMIQUES</a:t>
            </a:r>
            <a:endParaRPr lang="fr-FR" dirty="0"/>
          </a:p>
        </p:txBody>
      </p:sp>
      <p:sp>
        <p:nvSpPr>
          <p:cNvPr id="3" name="Espace réservé du contenu 2"/>
          <p:cNvSpPr>
            <a:spLocks noGrp="1"/>
          </p:cNvSpPr>
          <p:nvPr>
            <p:ph sz="quarter" idx="1"/>
          </p:nvPr>
        </p:nvSpPr>
        <p:spPr>
          <a:xfrm>
            <a:off x="179512" y="1600200"/>
            <a:ext cx="8712968" cy="4997152"/>
          </a:xfrm>
        </p:spPr>
        <p:txBody>
          <a:bodyPr>
            <a:normAutofit/>
          </a:bodyPr>
          <a:lstStyle/>
          <a:p>
            <a:pPr>
              <a:lnSpc>
                <a:spcPct val="90000"/>
              </a:lnSpc>
              <a:buFont typeface="Wingdings" pitchFamily="2" charset="2"/>
              <a:buNone/>
            </a:pPr>
            <a:r>
              <a:rPr lang="fr-FR" sz="2800" dirty="0" smtClean="0">
                <a:solidFill>
                  <a:schemeClr val="hlink"/>
                </a:solidFill>
                <a:latin typeface="+mj-lt"/>
                <a:cs typeface="Arial" charset="0"/>
              </a:rPr>
              <a:t>Les revenus primaires </a:t>
            </a:r>
            <a:r>
              <a:rPr lang="fr-FR" sz="2800" dirty="0" smtClean="0">
                <a:latin typeface="+mj-lt"/>
                <a:cs typeface="Arial" charset="0"/>
              </a:rPr>
              <a:t>sont :</a:t>
            </a:r>
          </a:p>
          <a:p>
            <a:pPr>
              <a:lnSpc>
                <a:spcPct val="90000"/>
              </a:lnSpc>
            </a:pPr>
            <a:r>
              <a:rPr lang="fr-FR" sz="2800" dirty="0" smtClean="0">
                <a:latin typeface="+mj-lt"/>
                <a:cs typeface="Arial" charset="0"/>
              </a:rPr>
              <a:t> les </a:t>
            </a:r>
            <a:r>
              <a:rPr lang="fr-FR" sz="2800" dirty="0" smtClean="0">
                <a:solidFill>
                  <a:schemeClr val="hlink"/>
                </a:solidFill>
                <a:latin typeface="+mj-lt"/>
                <a:cs typeface="Arial" charset="0"/>
              </a:rPr>
              <a:t>revenus du travail</a:t>
            </a:r>
            <a:r>
              <a:rPr lang="fr-FR" sz="2800" dirty="0" smtClean="0">
                <a:latin typeface="+mj-lt"/>
                <a:cs typeface="Arial" charset="0"/>
              </a:rPr>
              <a:t> sous forme de salaires,</a:t>
            </a:r>
          </a:p>
          <a:p>
            <a:pPr>
              <a:lnSpc>
                <a:spcPct val="90000"/>
              </a:lnSpc>
            </a:pPr>
            <a:r>
              <a:rPr lang="fr-FR" sz="2800" dirty="0" smtClean="0">
                <a:latin typeface="+mj-lt"/>
                <a:cs typeface="Arial" charset="0"/>
              </a:rPr>
              <a:t> les </a:t>
            </a:r>
            <a:r>
              <a:rPr lang="fr-FR" sz="2800" dirty="0" smtClean="0">
                <a:solidFill>
                  <a:schemeClr val="hlink"/>
                </a:solidFill>
                <a:latin typeface="+mj-lt"/>
                <a:cs typeface="Arial" charset="0"/>
              </a:rPr>
              <a:t>revenus du capital</a:t>
            </a:r>
            <a:r>
              <a:rPr lang="fr-FR" sz="2800" dirty="0" smtClean="0">
                <a:latin typeface="+mj-lt"/>
                <a:cs typeface="Arial" charset="0"/>
              </a:rPr>
              <a:t> sous forme d’intérêts ou de dividendes, de loyer </a:t>
            </a:r>
          </a:p>
          <a:p>
            <a:pPr>
              <a:lnSpc>
                <a:spcPct val="90000"/>
              </a:lnSpc>
            </a:pPr>
            <a:r>
              <a:rPr lang="fr-FR" sz="2800" dirty="0" smtClean="0">
                <a:latin typeface="+mj-lt"/>
                <a:cs typeface="Arial" charset="0"/>
              </a:rPr>
              <a:t>les </a:t>
            </a:r>
            <a:r>
              <a:rPr lang="fr-FR" sz="2800" dirty="0" smtClean="0">
                <a:solidFill>
                  <a:schemeClr val="hlink"/>
                </a:solidFill>
                <a:latin typeface="+mj-lt"/>
                <a:cs typeface="Arial" charset="0"/>
              </a:rPr>
              <a:t>revenus mixtes</a:t>
            </a:r>
            <a:r>
              <a:rPr lang="fr-FR" sz="2800" dirty="0" smtClean="0">
                <a:latin typeface="+mj-lt"/>
                <a:cs typeface="Arial" charset="0"/>
              </a:rPr>
              <a:t>, c’est à dire à la fois du travail et du capital reçus par les entrepreneurs individuels</a:t>
            </a:r>
          </a:p>
          <a:p>
            <a:pPr>
              <a:lnSpc>
                <a:spcPct val="90000"/>
              </a:lnSpc>
              <a:buFont typeface="Wingdings" pitchFamily="2" charset="2"/>
              <a:buNone/>
            </a:pPr>
            <a:r>
              <a:rPr lang="fr-FR" sz="2800" dirty="0" smtClean="0">
                <a:latin typeface="+mj-lt"/>
                <a:cs typeface="Arial" charset="0"/>
              </a:rPr>
              <a:t>Exemple : un agriculteur exploitant, perçoit un revenu car il possède un capital – sa ferme- et qu’il y travaille</a:t>
            </a:r>
            <a:endParaRPr lang="fr-FR" sz="3200" dirty="0" smtClean="0">
              <a:latin typeface="+mj-lt"/>
              <a:cs typeface="Arial" charset="0"/>
            </a:endParaRPr>
          </a:p>
          <a:p>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25</a:t>
            </a:fld>
            <a:endParaRPr lang="fr-F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323528" y="1844824"/>
            <a:ext cx="8568952" cy="4536504"/>
          </a:xfrm>
        </p:spPr>
        <p:txBody>
          <a:bodyPr>
            <a:normAutofit/>
          </a:bodyPr>
          <a:lstStyle/>
          <a:p>
            <a:pPr algn="just">
              <a:buFont typeface="Wingdings" pitchFamily="2" charset="2"/>
              <a:buNone/>
            </a:pPr>
            <a:r>
              <a:rPr lang="fr-FR" sz="2800" dirty="0">
                <a:latin typeface="Arial" charset="0"/>
                <a:cs typeface="Arial" charset="0"/>
              </a:rPr>
              <a:t>	D’autres revenus sont versés par l’État : retraites, allocations chômage, remboursements maladie, allocations familiales…). Ce sont des revenus de transfert</a:t>
            </a:r>
            <a:r>
              <a:rPr lang="fr-FR" sz="2800" dirty="0" smtClean="0">
                <a:latin typeface="Arial" charset="0"/>
                <a:cs typeface="Arial" charset="0"/>
              </a:rPr>
              <a:t>.</a:t>
            </a:r>
          </a:p>
          <a:p>
            <a:pPr algn="just">
              <a:buFont typeface="Wingdings" pitchFamily="2" charset="2"/>
              <a:buNone/>
            </a:pPr>
            <a:r>
              <a:rPr lang="fr-FR" sz="2800" b="1" dirty="0" smtClean="0">
                <a:solidFill>
                  <a:schemeClr val="hlink"/>
                </a:solidFill>
                <a:latin typeface="Arial" charset="0"/>
                <a:cs typeface="Arial" charset="0"/>
              </a:rPr>
              <a:t>Revenus de transfert : revenus versés par l’État au sens large, aux ménages afin qu’ils fassent face à certains risques </a:t>
            </a:r>
            <a:r>
              <a:rPr lang="fr-FR" sz="2800" dirty="0" smtClean="0">
                <a:solidFill>
                  <a:schemeClr val="hlink"/>
                </a:solidFill>
                <a:latin typeface="Arial" charset="0"/>
                <a:cs typeface="Arial" charset="0"/>
              </a:rPr>
              <a:t>(maladie, vieillesse, invalidité…)</a:t>
            </a:r>
            <a:r>
              <a:rPr lang="fr-FR" sz="2800" b="1" dirty="0" smtClean="0">
                <a:solidFill>
                  <a:schemeClr val="hlink"/>
                </a:solidFill>
                <a:latin typeface="Arial" charset="0"/>
                <a:cs typeface="Arial" charset="0"/>
              </a:rPr>
              <a:t> sans qu’ils aient à produire quelque chose en contrepartie.</a:t>
            </a:r>
            <a:endParaRPr lang="fr-FR" sz="2800" b="1" dirty="0">
              <a:latin typeface="Arial" charset="0"/>
              <a:cs typeface="Arial" charset="0"/>
            </a:endParaRPr>
          </a:p>
          <a:p>
            <a:pPr algn="just">
              <a:buFont typeface="Wingdings" pitchFamily="2" charset="2"/>
              <a:buNone/>
            </a:pPr>
            <a:r>
              <a:rPr lang="fr-FR" sz="2800" b="1" dirty="0">
                <a:latin typeface="Arial" charset="0"/>
                <a:cs typeface="Arial" charset="0"/>
              </a:rPr>
              <a:t>	</a:t>
            </a:r>
            <a:endParaRPr lang="fr-FR" sz="2800" b="1" dirty="0">
              <a:solidFill>
                <a:schemeClr val="hlink"/>
              </a:solidFill>
              <a:latin typeface="Arial" charset="0"/>
              <a:cs typeface="Arial" charset="0"/>
            </a:endParaRPr>
          </a:p>
          <a:p>
            <a:endParaRPr lang="fr-FR" sz="2800" dirty="0">
              <a:solidFill>
                <a:schemeClr val="hlink"/>
              </a:solidFill>
            </a:endParaRPr>
          </a:p>
        </p:txBody>
      </p:sp>
      <p:sp>
        <p:nvSpPr>
          <p:cNvPr id="19461" name="Rectangle 5"/>
          <p:cNvSpPr>
            <a:spLocks noGrp="1" noChangeArrowheads="1"/>
          </p:cNvSpPr>
          <p:nvPr>
            <p:ph type="title"/>
          </p:nvPr>
        </p:nvSpPr>
        <p:spPr/>
        <p:txBody>
          <a:bodyPr/>
          <a:lstStyle/>
          <a:p>
            <a:r>
              <a:rPr lang="fr-FR" dirty="0" smtClean="0"/>
              <a:t>ACTES ET AGENTS ÉCONOMIQUES</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26</a:t>
            </a:fld>
            <a:endParaRPr lang="fr-F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179512" y="2017712"/>
            <a:ext cx="8775576" cy="4579640"/>
          </a:xfrm>
        </p:spPr>
        <p:txBody>
          <a:bodyPr/>
          <a:lstStyle/>
          <a:p>
            <a:pPr>
              <a:lnSpc>
                <a:spcPct val="90000"/>
              </a:lnSpc>
              <a:buFont typeface="Wingdings" pitchFamily="2" charset="2"/>
              <a:buNone/>
            </a:pPr>
            <a:r>
              <a:rPr lang="fr-FR" sz="4000" b="1" dirty="0"/>
              <a:t>2. Les entreprises</a:t>
            </a:r>
          </a:p>
          <a:p>
            <a:pPr algn="just">
              <a:lnSpc>
                <a:spcPct val="90000"/>
              </a:lnSpc>
              <a:buFont typeface="Wingdings" pitchFamily="2" charset="2"/>
              <a:buNone/>
            </a:pPr>
            <a:r>
              <a:rPr lang="fr-FR" dirty="0">
                <a:latin typeface="Arial" charset="0"/>
                <a:cs typeface="Arial" charset="0"/>
              </a:rPr>
              <a:t>	</a:t>
            </a:r>
            <a:r>
              <a:rPr lang="fr-FR" sz="2400" dirty="0">
                <a:latin typeface="Arial" charset="0"/>
                <a:cs typeface="Arial" charset="0"/>
              </a:rPr>
              <a:t>Les </a:t>
            </a:r>
            <a:r>
              <a:rPr lang="fr-FR" sz="2400" b="1" dirty="0">
                <a:latin typeface="Arial" charset="0"/>
                <a:cs typeface="Arial" charset="0"/>
              </a:rPr>
              <a:t>entreprises</a:t>
            </a:r>
            <a:r>
              <a:rPr lang="fr-FR" sz="2400" dirty="0">
                <a:latin typeface="Arial" charset="0"/>
                <a:cs typeface="Arial" charset="0"/>
              </a:rPr>
              <a:t> ont pour fonction économique principale la production de biens et services marchands.</a:t>
            </a:r>
            <a:endParaRPr lang="fr-FR" sz="2400" b="1" dirty="0">
              <a:latin typeface="Arial" charset="0"/>
              <a:cs typeface="Arial" charset="0"/>
            </a:endParaRPr>
          </a:p>
          <a:p>
            <a:pPr algn="just">
              <a:lnSpc>
                <a:spcPct val="90000"/>
              </a:lnSpc>
              <a:buFont typeface="Wingdings" pitchFamily="2" charset="2"/>
              <a:buNone/>
            </a:pPr>
            <a:r>
              <a:rPr lang="fr-FR" sz="2400" b="1" dirty="0">
                <a:latin typeface="Arial" charset="0"/>
                <a:cs typeface="Arial" charset="0"/>
              </a:rPr>
              <a:t>	</a:t>
            </a:r>
            <a:r>
              <a:rPr lang="fr-FR" sz="2400" b="1" dirty="0">
                <a:solidFill>
                  <a:schemeClr val="hlink"/>
                </a:solidFill>
                <a:latin typeface="Arial" charset="0"/>
                <a:cs typeface="Arial" charset="0"/>
              </a:rPr>
              <a:t>La production marchande désigne le fait de vendre les biens et services produits à un prix supérieur au coût de production</a:t>
            </a:r>
            <a:r>
              <a:rPr lang="fr-FR" sz="2400" b="1" dirty="0">
                <a:latin typeface="Arial" charset="0"/>
                <a:cs typeface="Arial" charset="0"/>
              </a:rPr>
              <a:t> </a:t>
            </a:r>
            <a:r>
              <a:rPr lang="fr-FR" sz="2400" dirty="0">
                <a:latin typeface="Arial" charset="0"/>
                <a:cs typeface="Arial" charset="0"/>
              </a:rPr>
              <a:t>(et donc de réaliser un profit).</a:t>
            </a:r>
            <a:r>
              <a:rPr lang="fr-FR" sz="2400" dirty="0"/>
              <a:t> </a:t>
            </a:r>
          </a:p>
        </p:txBody>
      </p:sp>
      <p:sp>
        <p:nvSpPr>
          <p:cNvPr id="21508" name="Rectangle 4"/>
          <p:cNvSpPr>
            <a:spLocks noGrp="1" noChangeArrowheads="1"/>
          </p:cNvSpPr>
          <p:nvPr>
            <p:ph type="title"/>
          </p:nvPr>
        </p:nvSpPr>
        <p:spPr/>
        <p:txBody>
          <a:bodyPr/>
          <a:lstStyle/>
          <a:p>
            <a:r>
              <a:rPr lang="fr-FR" dirty="0" smtClean="0"/>
              <a:t>ACTES ET AGENTS ÉCONOMIQUES</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27</a:t>
            </a:fld>
            <a:endParaRPr lang="fr-F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304800" y="2017712"/>
            <a:ext cx="8650288" cy="4363615"/>
          </a:xfrm>
        </p:spPr>
        <p:txBody>
          <a:bodyPr/>
          <a:lstStyle/>
          <a:p>
            <a:pPr>
              <a:lnSpc>
                <a:spcPct val="90000"/>
              </a:lnSpc>
            </a:pPr>
            <a:r>
              <a:rPr lang="fr-FR" sz="2800" dirty="0">
                <a:latin typeface="Arial Unicode MS" pitchFamily="34" charset="-128"/>
              </a:rPr>
              <a:t>Il existe des entreprises privées et publiques.</a:t>
            </a:r>
          </a:p>
          <a:p>
            <a:pPr>
              <a:lnSpc>
                <a:spcPct val="90000"/>
              </a:lnSpc>
            </a:pPr>
            <a:r>
              <a:rPr lang="fr-FR" sz="2800" dirty="0">
                <a:latin typeface="Arial" charset="0"/>
                <a:cs typeface="Arial" charset="0"/>
              </a:rPr>
              <a:t>Les ressources des entreprises proviennent de la vente de leur production (qu’il s’agisse d’un bien, d’un service). on parle alors de chiffre d’affaires.</a:t>
            </a:r>
            <a:endParaRPr lang="fr-FR" sz="2800" b="1" dirty="0">
              <a:latin typeface="Arial" charset="0"/>
              <a:cs typeface="Arial" charset="0"/>
            </a:endParaRPr>
          </a:p>
          <a:p>
            <a:pPr algn="just">
              <a:lnSpc>
                <a:spcPct val="90000"/>
              </a:lnSpc>
              <a:buFont typeface="Wingdings" pitchFamily="2" charset="2"/>
              <a:buNone/>
            </a:pPr>
            <a:r>
              <a:rPr lang="fr-FR" sz="2800" b="1" dirty="0">
                <a:latin typeface="Arial" charset="0"/>
                <a:cs typeface="Arial" charset="0"/>
              </a:rPr>
              <a:t>	</a:t>
            </a:r>
          </a:p>
          <a:p>
            <a:pPr algn="just">
              <a:lnSpc>
                <a:spcPct val="90000"/>
              </a:lnSpc>
              <a:buFont typeface="Wingdings" pitchFamily="2" charset="2"/>
              <a:buNone/>
            </a:pPr>
            <a:r>
              <a:rPr lang="fr-FR" sz="2800" b="1" dirty="0">
                <a:solidFill>
                  <a:schemeClr val="hlink"/>
                </a:solidFill>
                <a:latin typeface="Arial" charset="0"/>
                <a:cs typeface="Arial" charset="0"/>
              </a:rPr>
              <a:t>	Chiffre </a:t>
            </a:r>
            <a:r>
              <a:rPr lang="fr-FR" sz="2800" b="1" dirty="0" smtClean="0">
                <a:solidFill>
                  <a:schemeClr val="hlink"/>
                </a:solidFill>
                <a:latin typeface="Arial" charset="0"/>
                <a:cs typeface="Arial" charset="0"/>
              </a:rPr>
              <a:t>d’affaires (CA) </a:t>
            </a:r>
            <a:r>
              <a:rPr lang="fr-FR" sz="2800" b="1" dirty="0">
                <a:solidFill>
                  <a:schemeClr val="hlink"/>
                </a:solidFill>
                <a:latin typeface="Arial" charset="0"/>
                <a:cs typeface="Arial" charset="0"/>
              </a:rPr>
              <a:t>: montant des ventes. Il se calcule en multipliant les quantités vendues par le prix moyen des produits.</a:t>
            </a:r>
          </a:p>
          <a:p>
            <a:pPr>
              <a:lnSpc>
                <a:spcPct val="90000"/>
              </a:lnSpc>
            </a:pPr>
            <a:endParaRPr lang="fr-FR" sz="2800" dirty="0">
              <a:latin typeface="Arial Unicode MS" pitchFamily="34" charset="-128"/>
            </a:endParaRPr>
          </a:p>
          <a:p>
            <a:pPr>
              <a:lnSpc>
                <a:spcPct val="90000"/>
              </a:lnSpc>
            </a:pPr>
            <a:endParaRPr lang="fr-FR" sz="2400" dirty="0">
              <a:latin typeface="Arial Unicode MS" pitchFamily="34" charset="-128"/>
            </a:endParaRPr>
          </a:p>
        </p:txBody>
      </p:sp>
      <p:sp>
        <p:nvSpPr>
          <p:cNvPr id="22533" name="Rectangle 5"/>
          <p:cNvSpPr>
            <a:spLocks noGrp="1" noChangeArrowheads="1"/>
          </p:cNvSpPr>
          <p:nvPr>
            <p:ph type="title"/>
          </p:nvPr>
        </p:nvSpPr>
        <p:spPr/>
        <p:txBody>
          <a:bodyPr/>
          <a:lstStyle/>
          <a:p>
            <a:r>
              <a:rPr lang="fr-FR" dirty="0" smtClean="0"/>
              <a:t>ACTES ET AGENTS ÉCONOMIQUES</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28</a:t>
            </a:fld>
            <a:endParaRPr lang="fr-F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395536" y="1916832"/>
            <a:ext cx="8559552" cy="4392487"/>
          </a:xfrm>
        </p:spPr>
        <p:txBody>
          <a:bodyPr/>
          <a:lstStyle/>
          <a:p>
            <a:pPr>
              <a:lnSpc>
                <a:spcPct val="90000"/>
              </a:lnSpc>
              <a:buFont typeface="Wingdings" pitchFamily="2" charset="2"/>
              <a:buNone/>
            </a:pPr>
            <a:r>
              <a:rPr lang="fr-FR" b="1" dirty="0">
                <a:latin typeface="Arial Unicode MS" pitchFamily="34" charset="-128"/>
              </a:rPr>
              <a:t>3. Les administrations</a:t>
            </a:r>
          </a:p>
          <a:p>
            <a:pPr algn="just">
              <a:lnSpc>
                <a:spcPct val="90000"/>
              </a:lnSpc>
              <a:buFont typeface="Wingdings" pitchFamily="2" charset="2"/>
              <a:buNone/>
            </a:pPr>
            <a:r>
              <a:rPr lang="fr-FR" dirty="0">
                <a:latin typeface="Arial" charset="0"/>
                <a:cs typeface="Arial" charset="0"/>
              </a:rPr>
              <a:t>	Les administrations fournissent la production non marchande.</a:t>
            </a:r>
          </a:p>
          <a:p>
            <a:pPr algn="just">
              <a:lnSpc>
                <a:spcPct val="90000"/>
              </a:lnSpc>
              <a:buFont typeface="Wingdings" pitchFamily="2" charset="2"/>
              <a:buNone/>
            </a:pPr>
            <a:r>
              <a:rPr lang="fr-FR" b="1" dirty="0">
                <a:latin typeface="Arial" charset="0"/>
                <a:cs typeface="Arial" charset="0"/>
              </a:rPr>
              <a:t>	</a:t>
            </a:r>
            <a:r>
              <a:rPr lang="fr-FR" b="1" dirty="0">
                <a:solidFill>
                  <a:schemeClr val="hlink"/>
                </a:solidFill>
                <a:latin typeface="Arial" charset="0"/>
                <a:cs typeface="Arial" charset="0"/>
              </a:rPr>
              <a:t>Production non marchande : production fournie par les administrations gratuitement ou semi gratuitement (c’est à dire pour un prix inférieur de 50 % au coût de production).</a:t>
            </a:r>
          </a:p>
          <a:p>
            <a:pPr algn="just">
              <a:lnSpc>
                <a:spcPct val="90000"/>
              </a:lnSpc>
              <a:buFont typeface="Wingdings" pitchFamily="2" charset="2"/>
              <a:buNone/>
            </a:pPr>
            <a:r>
              <a:rPr lang="fr-FR" dirty="0">
                <a:latin typeface="Arial" charset="0"/>
                <a:cs typeface="Arial" charset="0"/>
              </a:rPr>
              <a:t>	</a:t>
            </a:r>
            <a:r>
              <a:rPr lang="fr-FR" dirty="0" smtClean="0">
                <a:latin typeface="Arial" charset="0"/>
                <a:cs typeface="Arial" charset="0"/>
              </a:rPr>
              <a:t>Enseignement public, services de justice, santé, police, sureté…. </a:t>
            </a:r>
            <a:endParaRPr lang="fr-FR" sz="2800" dirty="0">
              <a:solidFill>
                <a:srgbClr val="08982A"/>
              </a:solidFill>
              <a:latin typeface="Arial Unicode MS" pitchFamily="34" charset="-128"/>
            </a:endParaRPr>
          </a:p>
          <a:p>
            <a:pPr>
              <a:lnSpc>
                <a:spcPct val="90000"/>
              </a:lnSpc>
              <a:buFont typeface="Wingdings" pitchFamily="2" charset="2"/>
              <a:buNone/>
            </a:pPr>
            <a:endParaRPr lang="fr-FR" sz="2800" u="sng" dirty="0">
              <a:latin typeface="Arial Unicode MS" pitchFamily="34" charset="-128"/>
            </a:endParaRPr>
          </a:p>
        </p:txBody>
      </p:sp>
      <p:sp>
        <p:nvSpPr>
          <p:cNvPr id="23565" name="Rectangle 13"/>
          <p:cNvSpPr>
            <a:spLocks noGrp="1" noChangeArrowheads="1"/>
          </p:cNvSpPr>
          <p:nvPr>
            <p:ph type="title"/>
          </p:nvPr>
        </p:nvSpPr>
        <p:spPr/>
        <p:txBody>
          <a:bodyPr/>
          <a:lstStyle/>
          <a:p>
            <a:r>
              <a:rPr lang="fr-FR" dirty="0" smtClean="0"/>
              <a:t>ACTES ET AGENTS ÉCONOMIQUES</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29</a:t>
            </a:fld>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b="1" dirty="0" smtClean="0"/>
              <a:t>PLAN DU COURS</a:t>
            </a:r>
            <a:endParaRPr lang="fr-FR" b="1" dirty="0"/>
          </a:p>
        </p:txBody>
      </p:sp>
      <p:sp>
        <p:nvSpPr>
          <p:cNvPr id="3" name="Espace réservé du contenu 2"/>
          <p:cNvSpPr>
            <a:spLocks noGrp="1"/>
          </p:cNvSpPr>
          <p:nvPr>
            <p:ph sz="quarter" idx="1"/>
          </p:nvPr>
        </p:nvSpPr>
        <p:spPr>
          <a:xfrm>
            <a:off x="251520" y="1600200"/>
            <a:ext cx="8712968" cy="4925144"/>
          </a:xfrm>
        </p:spPr>
        <p:txBody>
          <a:bodyPr/>
          <a:lstStyle/>
          <a:p>
            <a:r>
              <a:rPr lang="fr-FR" dirty="0" smtClean="0"/>
              <a:t>CHAPITRE I : CONCEPTS DE BASE DE L’ECONOMIE</a:t>
            </a:r>
          </a:p>
          <a:p>
            <a:r>
              <a:rPr lang="fr-FR" dirty="0" smtClean="0"/>
              <a:t>CHAPITRE II : OUTILS D’ANALYSES ECONOMIQUES.</a:t>
            </a:r>
          </a:p>
          <a:p>
            <a:r>
              <a:rPr lang="fr-FR" dirty="0" smtClean="0"/>
              <a:t>CHAPITRE III : L’ENVIRONNEMENT ECONOMIQUE DE L’ENTREPRISE.</a:t>
            </a:r>
          </a:p>
          <a:p>
            <a:r>
              <a:rPr lang="fr-FR" dirty="0" smtClean="0"/>
              <a:t>CHAPITRE VI : QUESTIONS ET FAITS ECONOMIQUES COMPTEPORAINS </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3</a:t>
            </a:fld>
            <a:endParaRPr lang="fr-F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Text Box 5"/>
          <p:cNvSpPr txBox="1">
            <a:spLocks noGrp="1" noChangeArrowheads="1"/>
          </p:cNvSpPr>
          <p:nvPr>
            <p:ph type="body" idx="1"/>
          </p:nvPr>
        </p:nvSpPr>
        <p:spPr>
          <a:xfrm>
            <a:off x="457200" y="2017713"/>
            <a:ext cx="8497888" cy="4114800"/>
          </a:xfrm>
          <a:noFill/>
          <a:ln/>
        </p:spPr>
        <p:txBody>
          <a:bodyPr/>
          <a:lstStyle/>
          <a:p>
            <a:pPr algn="ctr">
              <a:spcBef>
                <a:spcPct val="50000"/>
              </a:spcBef>
              <a:buClrTx/>
              <a:buSzTx/>
              <a:buFontTx/>
              <a:buNone/>
            </a:pPr>
            <a:r>
              <a:rPr lang="fr-FR" b="1" dirty="0"/>
              <a:t>ADMINISTRATIONS</a:t>
            </a:r>
          </a:p>
        </p:txBody>
      </p:sp>
      <p:sp>
        <p:nvSpPr>
          <p:cNvPr id="24582" name="Text Box 6"/>
          <p:cNvSpPr txBox="1">
            <a:spLocks noChangeArrowheads="1"/>
          </p:cNvSpPr>
          <p:nvPr/>
        </p:nvSpPr>
        <p:spPr bwMode="auto">
          <a:xfrm>
            <a:off x="914400" y="2819400"/>
            <a:ext cx="3581400" cy="701675"/>
          </a:xfrm>
          <a:prstGeom prst="rect">
            <a:avLst/>
          </a:prstGeom>
          <a:noFill/>
          <a:ln w="9525">
            <a:noFill/>
            <a:miter lim="800000"/>
            <a:headEnd/>
            <a:tailEnd/>
          </a:ln>
          <a:effectLst/>
        </p:spPr>
        <p:txBody>
          <a:bodyPr>
            <a:spAutoFit/>
          </a:bodyPr>
          <a:lstStyle/>
          <a:p>
            <a:pPr algn="ctr">
              <a:spcBef>
                <a:spcPct val="50000"/>
              </a:spcBef>
            </a:pPr>
            <a:r>
              <a:rPr lang="fr-FR" sz="2000" b="1" dirty="0"/>
              <a:t>Administrations publiques =</a:t>
            </a:r>
            <a:r>
              <a:rPr lang="fr-FR" sz="2000" dirty="0"/>
              <a:t> Etat au sens large</a:t>
            </a:r>
          </a:p>
        </p:txBody>
      </p:sp>
      <p:sp>
        <p:nvSpPr>
          <p:cNvPr id="24583" name="Text Box 7"/>
          <p:cNvSpPr txBox="1">
            <a:spLocks noChangeArrowheads="1"/>
          </p:cNvSpPr>
          <p:nvPr/>
        </p:nvSpPr>
        <p:spPr bwMode="auto">
          <a:xfrm>
            <a:off x="304800" y="4098925"/>
            <a:ext cx="2209800" cy="2378075"/>
          </a:xfrm>
          <a:prstGeom prst="rect">
            <a:avLst/>
          </a:prstGeom>
          <a:noFill/>
          <a:ln w="9525">
            <a:noFill/>
            <a:miter lim="800000"/>
            <a:headEnd/>
            <a:tailEnd/>
          </a:ln>
          <a:effectLst/>
        </p:spPr>
        <p:txBody>
          <a:bodyPr>
            <a:spAutoFit/>
          </a:bodyPr>
          <a:lstStyle/>
          <a:p>
            <a:pPr algn="ctr">
              <a:spcBef>
                <a:spcPct val="50000"/>
              </a:spcBef>
            </a:pPr>
            <a:r>
              <a:rPr lang="fr-FR" sz="2000" b="1" dirty="0"/>
              <a:t>Administrations centrales</a:t>
            </a:r>
            <a:r>
              <a:rPr lang="fr-FR" sz="2000" dirty="0"/>
              <a:t> = Etat au sens strict</a:t>
            </a:r>
          </a:p>
          <a:p>
            <a:pPr>
              <a:spcBef>
                <a:spcPct val="50000"/>
              </a:spcBef>
            </a:pPr>
            <a:r>
              <a:rPr lang="fr-FR" sz="2000" dirty="0"/>
              <a:t>Gouvernement, Parlement, ministères, préfectures…</a:t>
            </a:r>
            <a:endParaRPr lang="fr-FR" sz="2000" b="1" dirty="0"/>
          </a:p>
        </p:txBody>
      </p:sp>
      <p:sp>
        <p:nvSpPr>
          <p:cNvPr id="24584" name="Text Box 8"/>
          <p:cNvSpPr txBox="1">
            <a:spLocks noChangeArrowheads="1"/>
          </p:cNvSpPr>
          <p:nvPr/>
        </p:nvSpPr>
        <p:spPr bwMode="auto">
          <a:xfrm>
            <a:off x="2514600" y="4175125"/>
            <a:ext cx="1828800" cy="1616075"/>
          </a:xfrm>
          <a:prstGeom prst="rect">
            <a:avLst/>
          </a:prstGeom>
          <a:noFill/>
          <a:ln w="9525">
            <a:noFill/>
            <a:miter lim="800000"/>
            <a:headEnd/>
            <a:tailEnd/>
          </a:ln>
          <a:effectLst/>
        </p:spPr>
        <p:txBody>
          <a:bodyPr>
            <a:spAutoFit/>
          </a:bodyPr>
          <a:lstStyle/>
          <a:p>
            <a:r>
              <a:rPr lang="fr-FR" sz="2000" b="1" dirty="0"/>
              <a:t>Collectivités locales</a:t>
            </a:r>
            <a:r>
              <a:rPr lang="fr-FR" sz="2000" dirty="0"/>
              <a:t> : communes départements régions</a:t>
            </a:r>
          </a:p>
        </p:txBody>
      </p:sp>
      <p:sp>
        <p:nvSpPr>
          <p:cNvPr id="24585" name="Text Box 9"/>
          <p:cNvSpPr txBox="1">
            <a:spLocks noChangeArrowheads="1"/>
          </p:cNvSpPr>
          <p:nvPr/>
        </p:nvSpPr>
        <p:spPr bwMode="auto">
          <a:xfrm>
            <a:off x="4191000" y="4114800"/>
            <a:ext cx="1371600" cy="1981200"/>
          </a:xfrm>
          <a:prstGeom prst="rect">
            <a:avLst/>
          </a:prstGeom>
          <a:noFill/>
          <a:ln w="9525">
            <a:noFill/>
            <a:miter lim="800000"/>
            <a:headEnd/>
            <a:tailEnd/>
          </a:ln>
          <a:effectLst/>
        </p:spPr>
        <p:txBody>
          <a:bodyPr>
            <a:spAutoFit/>
          </a:bodyPr>
          <a:lstStyle/>
          <a:p>
            <a:r>
              <a:rPr lang="fr-FR" sz="2000" b="1" dirty="0"/>
              <a:t>Sécurité Sociale</a:t>
            </a:r>
            <a:r>
              <a:rPr lang="fr-FR" sz="2000" dirty="0"/>
              <a:t> :</a:t>
            </a:r>
          </a:p>
          <a:p>
            <a:r>
              <a:rPr lang="fr-FR" sz="2000" dirty="0"/>
              <a:t>Santé, vieillesse, chômage</a:t>
            </a:r>
            <a:r>
              <a:rPr lang="fr-FR" dirty="0"/>
              <a:t>…</a:t>
            </a:r>
          </a:p>
        </p:txBody>
      </p:sp>
      <p:sp>
        <p:nvSpPr>
          <p:cNvPr id="24586" name="Text Box 10"/>
          <p:cNvSpPr txBox="1">
            <a:spLocks noChangeArrowheads="1"/>
          </p:cNvSpPr>
          <p:nvPr/>
        </p:nvSpPr>
        <p:spPr bwMode="auto">
          <a:xfrm>
            <a:off x="6019800" y="2819400"/>
            <a:ext cx="2819400" cy="1616075"/>
          </a:xfrm>
          <a:prstGeom prst="rect">
            <a:avLst/>
          </a:prstGeom>
          <a:noFill/>
          <a:ln w="9525">
            <a:noFill/>
            <a:miter lim="800000"/>
            <a:headEnd/>
            <a:tailEnd/>
          </a:ln>
          <a:effectLst/>
        </p:spPr>
        <p:txBody>
          <a:bodyPr>
            <a:spAutoFit/>
          </a:bodyPr>
          <a:lstStyle/>
          <a:p>
            <a:pPr algn="ctr">
              <a:spcBef>
                <a:spcPct val="50000"/>
              </a:spcBef>
            </a:pPr>
            <a:r>
              <a:rPr lang="fr-FR" sz="2000" b="1" dirty="0"/>
              <a:t>Institutions sans but lucratif au service des ménages </a:t>
            </a:r>
            <a:r>
              <a:rPr lang="fr-FR" sz="2000" dirty="0"/>
              <a:t>: associations diverses</a:t>
            </a:r>
            <a:endParaRPr lang="fr-FR" sz="2000" b="1" dirty="0"/>
          </a:p>
        </p:txBody>
      </p:sp>
      <p:sp>
        <p:nvSpPr>
          <p:cNvPr id="24587" name="Line 11"/>
          <p:cNvSpPr>
            <a:spLocks noChangeShapeType="1"/>
          </p:cNvSpPr>
          <p:nvPr/>
        </p:nvSpPr>
        <p:spPr bwMode="auto">
          <a:xfrm flipH="1">
            <a:off x="3200400" y="2514600"/>
            <a:ext cx="762000" cy="304800"/>
          </a:xfrm>
          <a:prstGeom prst="line">
            <a:avLst/>
          </a:prstGeom>
          <a:noFill/>
          <a:ln w="9525">
            <a:solidFill>
              <a:schemeClr val="tx1"/>
            </a:solidFill>
            <a:miter lim="800000"/>
            <a:headEnd/>
            <a:tailEnd type="triangle" w="med" len="med"/>
          </a:ln>
          <a:effectLst/>
        </p:spPr>
        <p:txBody>
          <a:bodyPr wrap="none"/>
          <a:lstStyle/>
          <a:p>
            <a:endParaRPr lang="fr-FR" dirty="0"/>
          </a:p>
        </p:txBody>
      </p:sp>
      <p:sp>
        <p:nvSpPr>
          <p:cNvPr id="24588" name="Line 12"/>
          <p:cNvSpPr>
            <a:spLocks noChangeShapeType="1"/>
          </p:cNvSpPr>
          <p:nvPr/>
        </p:nvSpPr>
        <p:spPr bwMode="auto">
          <a:xfrm>
            <a:off x="5334000" y="2514600"/>
            <a:ext cx="838200" cy="381000"/>
          </a:xfrm>
          <a:prstGeom prst="line">
            <a:avLst/>
          </a:prstGeom>
          <a:noFill/>
          <a:ln w="9525">
            <a:solidFill>
              <a:schemeClr val="tx1"/>
            </a:solidFill>
            <a:miter lim="800000"/>
            <a:headEnd/>
            <a:tailEnd type="triangle" w="med" len="med"/>
          </a:ln>
          <a:effectLst/>
        </p:spPr>
        <p:txBody>
          <a:bodyPr wrap="none"/>
          <a:lstStyle/>
          <a:p>
            <a:endParaRPr lang="fr-FR" dirty="0"/>
          </a:p>
        </p:txBody>
      </p:sp>
      <p:sp>
        <p:nvSpPr>
          <p:cNvPr id="24589" name="Line 13"/>
          <p:cNvSpPr>
            <a:spLocks noChangeShapeType="1"/>
          </p:cNvSpPr>
          <p:nvPr/>
        </p:nvSpPr>
        <p:spPr bwMode="auto">
          <a:xfrm flipH="1">
            <a:off x="1447800" y="3429000"/>
            <a:ext cx="457200" cy="685800"/>
          </a:xfrm>
          <a:prstGeom prst="line">
            <a:avLst/>
          </a:prstGeom>
          <a:noFill/>
          <a:ln w="9525">
            <a:solidFill>
              <a:schemeClr val="tx1"/>
            </a:solidFill>
            <a:miter lim="800000"/>
            <a:headEnd/>
            <a:tailEnd type="triangle" w="med" len="med"/>
          </a:ln>
          <a:effectLst/>
        </p:spPr>
        <p:txBody>
          <a:bodyPr wrap="none"/>
          <a:lstStyle/>
          <a:p>
            <a:endParaRPr lang="fr-FR" dirty="0"/>
          </a:p>
        </p:txBody>
      </p:sp>
      <p:sp>
        <p:nvSpPr>
          <p:cNvPr id="24590" name="Line 14"/>
          <p:cNvSpPr>
            <a:spLocks noChangeShapeType="1"/>
          </p:cNvSpPr>
          <p:nvPr/>
        </p:nvSpPr>
        <p:spPr bwMode="auto">
          <a:xfrm>
            <a:off x="3048000" y="3429000"/>
            <a:ext cx="152400" cy="762000"/>
          </a:xfrm>
          <a:prstGeom prst="line">
            <a:avLst/>
          </a:prstGeom>
          <a:noFill/>
          <a:ln w="9525">
            <a:solidFill>
              <a:schemeClr val="tx1"/>
            </a:solidFill>
            <a:miter lim="800000"/>
            <a:headEnd/>
            <a:tailEnd type="triangle" w="med" len="med"/>
          </a:ln>
          <a:effectLst/>
        </p:spPr>
        <p:txBody>
          <a:bodyPr wrap="none"/>
          <a:lstStyle/>
          <a:p>
            <a:endParaRPr lang="fr-FR" dirty="0"/>
          </a:p>
        </p:txBody>
      </p:sp>
      <p:sp>
        <p:nvSpPr>
          <p:cNvPr id="24591" name="Line 15"/>
          <p:cNvSpPr>
            <a:spLocks noChangeShapeType="1"/>
          </p:cNvSpPr>
          <p:nvPr/>
        </p:nvSpPr>
        <p:spPr bwMode="auto">
          <a:xfrm>
            <a:off x="3886200" y="3429000"/>
            <a:ext cx="609600" cy="685800"/>
          </a:xfrm>
          <a:prstGeom prst="line">
            <a:avLst/>
          </a:prstGeom>
          <a:noFill/>
          <a:ln w="9525">
            <a:solidFill>
              <a:schemeClr val="tx1"/>
            </a:solidFill>
            <a:miter lim="800000"/>
            <a:headEnd/>
            <a:tailEnd type="triangle" w="med" len="med"/>
          </a:ln>
          <a:effectLst/>
        </p:spPr>
        <p:txBody>
          <a:bodyPr wrap="none"/>
          <a:lstStyle/>
          <a:p>
            <a:endParaRPr lang="fr-FR" dirty="0"/>
          </a:p>
        </p:txBody>
      </p:sp>
      <p:sp>
        <p:nvSpPr>
          <p:cNvPr id="24592" name="Rectangle 16"/>
          <p:cNvSpPr>
            <a:spLocks noGrp="1" noChangeArrowheads="1"/>
          </p:cNvSpPr>
          <p:nvPr>
            <p:ph type="title"/>
          </p:nvPr>
        </p:nvSpPr>
        <p:spPr/>
        <p:txBody>
          <a:bodyPr/>
          <a:lstStyle/>
          <a:p>
            <a:r>
              <a:rPr lang="fr-FR" dirty="0" smtClean="0"/>
              <a:t>ACTES ET AGENTS ÉCONOMIQUES</a:t>
            </a:r>
            <a:endParaRPr lang="fr-FR" dirty="0"/>
          </a:p>
        </p:txBody>
      </p:sp>
      <p:sp>
        <p:nvSpPr>
          <p:cNvPr id="14" name="Espace réservé du numéro de diapositive 13"/>
          <p:cNvSpPr>
            <a:spLocks noGrp="1"/>
          </p:cNvSpPr>
          <p:nvPr>
            <p:ph type="sldNum" sz="quarter" idx="12"/>
          </p:nvPr>
        </p:nvSpPr>
        <p:spPr/>
        <p:txBody>
          <a:bodyPr>
            <a:normAutofit fontScale="85000" lnSpcReduction="20000"/>
          </a:bodyPr>
          <a:lstStyle/>
          <a:p>
            <a:fld id="{D1A71EB2-1062-4FEE-9DAF-EB99A23190EA}" type="slidenum">
              <a:rPr lang="fr-FR" smtClean="0"/>
              <a:pPr/>
              <a:t>30</a:t>
            </a:fld>
            <a:endParaRPr lang="fr-F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179512" y="1700808"/>
            <a:ext cx="8784976" cy="4752528"/>
          </a:xfrm>
        </p:spPr>
        <p:txBody>
          <a:bodyPr>
            <a:normAutofit fontScale="92500" lnSpcReduction="10000"/>
          </a:bodyPr>
          <a:lstStyle/>
          <a:p>
            <a:pPr algn="just">
              <a:lnSpc>
                <a:spcPct val="90000"/>
              </a:lnSpc>
              <a:buFont typeface="Wingdings" pitchFamily="2" charset="2"/>
              <a:buNone/>
            </a:pPr>
            <a:r>
              <a:rPr lang="fr-FR" sz="2400" dirty="0">
                <a:latin typeface="Arial" charset="0"/>
                <a:cs typeface="Times New Roman" pitchFamily="18" charset="0"/>
              </a:rPr>
              <a:t>	</a:t>
            </a:r>
            <a:r>
              <a:rPr lang="fr-FR" sz="2800" dirty="0">
                <a:latin typeface="Arial" charset="0"/>
                <a:cs typeface="Times New Roman" pitchFamily="18" charset="0"/>
              </a:rPr>
              <a:t>Pour financer la production non marchande et la redistribution, les administrations publiques ont pour ressources les prélèvements obligatoires.</a:t>
            </a:r>
          </a:p>
          <a:p>
            <a:pPr algn="just">
              <a:lnSpc>
                <a:spcPct val="90000"/>
              </a:lnSpc>
              <a:buFont typeface="Wingdings" pitchFamily="2" charset="2"/>
              <a:buNone/>
            </a:pPr>
            <a:r>
              <a:rPr lang="fr-FR" sz="2800" b="1" dirty="0">
                <a:latin typeface="Arial" charset="0"/>
                <a:cs typeface="Times New Roman" pitchFamily="18" charset="0"/>
              </a:rPr>
              <a:t>	</a:t>
            </a:r>
            <a:r>
              <a:rPr lang="fr-FR" sz="2800" b="1" dirty="0">
                <a:solidFill>
                  <a:schemeClr val="hlink"/>
                </a:solidFill>
                <a:latin typeface="Arial" charset="0"/>
                <a:cs typeface="Times New Roman" pitchFamily="18" charset="0"/>
              </a:rPr>
              <a:t>Prélèvements obligatoires : ensemble des impôts directs et indirects y compris par les cotisations sociales prélevés par l’État au sens large sur les revenus des agents économiques.</a:t>
            </a:r>
            <a:endParaRPr lang="fr-FR" sz="2800" dirty="0">
              <a:solidFill>
                <a:schemeClr val="hlink"/>
              </a:solidFill>
              <a:latin typeface="Arial" charset="0"/>
              <a:cs typeface="Times New Roman" pitchFamily="18" charset="0"/>
            </a:endParaRPr>
          </a:p>
          <a:p>
            <a:pPr>
              <a:lnSpc>
                <a:spcPct val="90000"/>
              </a:lnSpc>
              <a:buFont typeface="Wingdings" pitchFamily="2" charset="2"/>
              <a:buNone/>
            </a:pPr>
            <a:r>
              <a:rPr lang="fr-FR" sz="2800" dirty="0">
                <a:latin typeface="Arial" charset="0"/>
                <a:cs typeface="Times New Roman" pitchFamily="18" charset="0"/>
              </a:rPr>
              <a:t>	</a:t>
            </a:r>
            <a:r>
              <a:rPr lang="fr-FR" sz="2800" dirty="0" smtClean="0">
                <a:latin typeface="Arial" charset="0"/>
                <a:cs typeface="Times New Roman" pitchFamily="18" charset="0"/>
              </a:rPr>
              <a:t>-Exemples </a:t>
            </a:r>
            <a:r>
              <a:rPr lang="fr-FR" sz="2800" dirty="0">
                <a:latin typeface="Arial" charset="0"/>
                <a:cs typeface="Times New Roman" pitchFamily="18" charset="0"/>
              </a:rPr>
              <a:t>d’impôts directs </a:t>
            </a:r>
            <a:r>
              <a:rPr lang="fr-FR" sz="2800" dirty="0" smtClean="0">
                <a:latin typeface="Arial" charset="0"/>
                <a:cs typeface="Times New Roman" pitchFamily="18" charset="0"/>
              </a:rPr>
              <a:t>:IR,IS, taxe professionnelle..</a:t>
            </a:r>
          </a:p>
          <a:p>
            <a:pPr>
              <a:lnSpc>
                <a:spcPct val="90000"/>
              </a:lnSpc>
              <a:buFont typeface="Wingdings" pitchFamily="2" charset="2"/>
              <a:buNone/>
            </a:pPr>
            <a:r>
              <a:rPr lang="fr-FR" sz="2800" dirty="0" smtClean="0">
                <a:latin typeface="Arial" charset="0"/>
                <a:cs typeface="Times New Roman" pitchFamily="18" charset="0"/>
              </a:rPr>
              <a:t>    - Exemples d’impôts indirects: TVA,</a:t>
            </a:r>
          </a:p>
          <a:p>
            <a:pPr algn="just">
              <a:lnSpc>
                <a:spcPct val="90000"/>
              </a:lnSpc>
              <a:buFont typeface="Wingdings" pitchFamily="2" charset="2"/>
              <a:buNone/>
            </a:pPr>
            <a:endParaRPr lang="fr-FR" sz="2800" dirty="0" smtClean="0">
              <a:solidFill>
                <a:srgbClr val="08982A"/>
              </a:solidFill>
              <a:latin typeface="Arial" charset="0"/>
              <a:cs typeface="Times New Roman" pitchFamily="18" charset="0"/>
            </a:endParaRPr>
          </a:p>
          <a:p>
            <a:pPr algn="just">
              <a:lnSpc>
                <a:spcPct val="90000"/>
              </a:lnSpc>
              <a:buFont typeface="Wingdings" pitchFamily="2" charset="2"/>
              <a:buNone/>
            </a:pPr>
            <a:endParaRPr lang="fr-FR" sz="2800" dirty="0">
              <a:solidFill>
                <a:srgbClr val="08982A"/>
              </a:solidFill>
              <a:latin typeface="Arial" charset="0"/>
              <a:cs typeface="Times New Roman" pitchFamily="18" charset="0"/>
            </a:endParaRPr>
          </a:p>
          <a:p>
            <a:pPr algn="just">
              <a:lnSpc>
                <a:spcPct val="90000"/>
              </a:lnSpc>
              <a:buFont typeface="Wingdings" pitchFamily="2" charset="2"/>
              <a:buNone/>
            </a:pPr>
            <a:r>
              <a:rPr lang="fr-FR" sz="2800" dirty="0">
                <a:solidFill>
                  <a:srgbClr val="08982A"/>
                </a:solidFill>
                <a:latin typeface="Arial" charset="0"/>
                <a:cs typeface="Times New Roman" pitchFamily="18" charset="0"/>
              </a:rPr>
              <a:t>			 </a:t>
            </a:r>
            <a:endParaRPr lang="fr-FR" sz="2800" dirty="0">
              <a:solidFill>
                <a:srgbClr val="08982A"/>
              </a:solidFill>
              <a:cs typeface="Tahoma" pitchFamily="34" charset="0"/>
            </a:endParaRPr>
          </a:p>
        </p:txBody>
      </p:sp>
      <p:sp>
        <p:nvSpPr>
          <p:cNvPr id="26628" name="Rectangle 4"/>
          <p:cNvSpPr>
            <a:spLocks noGrp="1" noChangeArrowheads="1"/>
          </p:cNvSpPr>
          <p:nvPr>
            <p:ph type="title"/>
          </p:nvPr>
        </p:nvSpPr>
        <p:spPr/>
        <p:txBody>
          <a:bodyPr/>
          <a:lstStyle/>
          <a:p>
            <a:r>
              <a:rPr lang="fr-FR" dirty="0" smtClean="0"/>
              <a:t>ACTES ET AGENTS ÉCONOMIQUES</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31</a:t>
            </a:fld>
            <a:endParaRPr lang="fr-F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251520" y="1844824"/>
            <a:ext cx="8703568" cy="4752527"/>
          </a:xfrm>
        </p:spPr>
        <p:txBody>
          <a:bodyPr>
            <a:normAutofit lnSpcReduction="10000"/>
          </a:bodyPr>
          <a:lstStyle/>
          <a:p>
            <a:pPr>
              <a:lnSpc>
                <a:spcPct val="90000"/>
              </a:lnSpc>
              <a:buFont typeface="Wingdings" pitchFamily="2" charset="2"/>
              <a:buNone/>
            </a:pPr>
            <a:r>
              <a:rPr lang="fr-FR" sz="3200" b="1" dirty="0"/>
              <a:t>4. Les institutions financières</a:t>
            </a:r>
          </a:p>
          <a:p>
            <a:pPr algn="just">
              <a:lnSpc>
                <a:spcPct val="90000"/>
              </a:lnSpc>
              <a:buFont typeface="Wingdings" pitchFamily="2" charset="2"/>
              <a:buNone/>
            </a:pPr>
            <a:r>
              <a:rPr lang="fr-FR" sz="2800" dirty="0">
                <a:latin typeface="Arial" charset="0"/>
                <a:cs typeface="Arial" charset="0"/>
              </a:rPr>
              <a:t>	Il s’agit des banques </a:t>
            </a:r>
            <a:r>
              <a:rPr lang="fr-FR" sz="2800" dirty="0" smtClean="0">
                <a:latin typeface="Arial" charset="0"/>
                <a:cs typeface="Arial" charset="0"/>
              </a:rPr>
              <a:t>commerciales, les banques centrales, et toute organisation qui offre des services financiers. </a:t>
            </a:r>
            <a:endParaRPr lang="fr-FR" sz="2800" b="1" dirty="0">
              <a:latin typeface="Arial" charset="0"/>
              <a:cs typeface="Arial" charset="0"/>
            </a:endParaRPr>
          </a:p>
          <a:p>
            <a:pPr algn="just">
              <a:lnSpc>
                <a:spcPct val="90000"/>
              </a:lnSpc>
            </a:pPr>
            <a:r>
              <a:rPr lang="fr-FR" sz="2800" dirty="0">
                <a:latin typeface="Arial" charset="0"/>
                <a:cs typeface="Arial" charset="0"/>
              </a:rPr>
              <a:t>Elles collectent l’épargne des agents économiques et accordent des </a:t>
            </a:r>
            <a:r>
              <a:rPr lang="fr-FR" sz="2800" dirty="0" smtClean="0">
                <a:latin typeface="Arial" charset="0"/>
                <a:cs typeface="Arial" charset="0"/>
              </a:rPr>
              <a:t>prêts et divers services (versement, retrait, remise des effets….)</a:t>
            </a:r>
            <a:endParaRPr lang="fr-FR" sz="2800" b="1" dirty="0">
              <a:latin typeface="Arial" charset="0"/>
              <a:cs typeface="Arial" charset="0"/>
            </a:endParaRPr>
          </a:p>
          <a:p>
            <a:pPr algn="just">
              <a:lnSpc>
                <a:spcPct val="90000"/>
              </a:lnSpc>
              <a:buFont typeface="Wingdings" pitchFamily="2" charset="2"/>
              <a:buNone/>
            </a:pPr>
            <a:r>
              <a:rPr lang="fr-FR" sz="2800" b="1" dirty="0">
                <a:solidFill>
                  <a:schemeClr val="hlink"/>
                </a:solidFill>
                <a:latin typeface="Arial" charset="0"/>
                <a:cs typeface="Arial" charset="0"/>
              </a:rPr>
              <a:t>	Épargne : partie du revenu qui n’est pas consommée :</a:t>
            </a:r>
          </a:p>
          <a:p>
            <a:pPr algn="just">
              <a:lnSpc>
                <a:spcPct val="90000"/>
              </a:lnSpc>
              <a:buFont typeface="Wingdings" pitchFamily="2" charset="2"/>
              <a:buNone/>
            </a:pPr>
            <a:r>
              <a:rPr lang="fr-FR" sz="2800" b="1" dirty="0">
                <a:solidFill>
                  <a:schemeClr val="hlink"/>
                </a:solidFill>
                <a:latin typeface="Arial" charset="0"/>
                <a:cs typeface="Arial" charset="0"/>
              </a:rPr>
              <a:t>	</a:t>
            </a:r>
            <a:r>
              <a:rPr lang="fr-FR" sz="2800" b="1" dirty="0" smtClean="0">
                <a:solidFill>
                  <a:schemeClr val="hlink"/>
                </a:solidFill>
                <a:latin typeface="Arial" charset="0"/>
                <a:cs typeface="Arial" charset="0"/>
              </a:rPr>
              <a:t>Epargne </a:t>
            </a:r>
            <a:r>
              <a:rPr lang="fr-FR" sz="2800" b="1" dirty="0">
                <a:solidFill>
                  <a:schemeClr val="hlink"/>
                </a:solidFill>
                <a:latin typeface="Arial" charset="0"/>
                <a:cs typeface="Arial" charset="0"/>
              </a:rPr>
              <a:t>= revenu – consommation</a:t>
            </a:r>
            <a:r>
              <a:rPr lang="fr-FR" sz="2800" b="1" dirty="0">
                <a:latin typeface="Arial" charset="0"/>
                <a:cs typeface="Arial" charset="0"/>
              </a:rPr>
              <a:t>.</a:t>
            </a:r>
          </a:p>
          <a:p>
            <a:pPr algn="just">
              <a:lnSpc>
                <a:spcPct val="90000"/>
              </a:lnSpc>
            </a:pPr>
            <a:r>
              <a:rPr lang="fr-FR" sz="2800" dirty="0">
                <a:latin typeface="Arial" charset="0"/>
                <a:cs typeface="Arial" charset="0"/>
              </a:rPr>
              <a:t>Elles ont également pour</a:t>
            </a:r>
            <a:r>
              <a:rPr lang="fr-FR" sz="2800" b="1" dirty="0">
                <a:latin typeface="Arial" charset="0"/>
                <a:cs typeface="Arial" charset="0"/>
              </a:rPr>
              <a:t> </a:t>
            </a:r>
            <a:r>
              <a:rPr lang="fr-FR" sz="2800" dirty="0">
                <a:latin typeface="Arial" charset="0"/>
                <a:cs typeface="Arial" charset="0"/>
              </a:rPr>
              <a:t>rôle de créer et faire circuler la </a:t>
            </a:r>
            <a:r>
              <a:rPr lang="fr-FR" sz="2800" dirty="0" smtClean="0">
                <a:latin typeface="Arial" charset="0"/>
                <a:cs typeface="Arial" charset="0"/>
              </a:rPr>
              <a:t>monnaie.</a:t>
            </a:r>
            <a:r>
              <a:rPr lang="fr-FR" sz="2800" dirty="0" smtClean="0"/>
              <a:t> </a:t>
            </a:r>
            <a:endParaRPr lang="fr-FR" sz="2800" dirty="0"/>
          </a:p>
        </p:txBody>
      </p:sp>
      <p:sp>
        <p:nvSpPr>
          <p:cNvPr id="27652" name="Rectangle 4"/>
          <p:cNvSpPr>
            <a:spLocks noGrp="1" noChangeArrowheads="1"/>
          </p:cNvSpPr>
          <p:nvPr>
            <p:ph type="title"/>
          </p:nvPr>
        </p:nvSpPr>
        <p:spPr/>
        <p:txBody>
          <a:bodyPr/>
          <a:lstStyle/>
          <a:p>
            <a:r>
              <a:rPr lang="fr-FR" dirty="0" smtClean="0"/>
              <a:t>ACTES ET AGENTS ÉCONOMIQUES</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32</a:t>
            </a:fld>
            <a:endParaRPr lang="fr-F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323528" y="1916832"/>
            <a:ext cx="8631560" cy="4536504"/>
          </a:xfrm>
        </p:spPr>
        <p:txBody>
          <a:bodyPr/>
          <a:lstStyle/>
          <a:p>
            <a:pPr>
              <a:lnSpc>
                <a:spcPct val="90000"/>
              </a:lnSpc>
              <a:buFont typeface="Wingdings" pitchFamily="2" charset="2"/>
              <a:buNone/>
            </a:pPr>
            <a:r>
              <a:rPr lang="fr-FR" b="1" dirty="0">
                <a:latin typeface="Arial" charset="0"/>
                <a:cs typeface="Arial" charset="0"/>
              </a:rPr>
              <a:t>5. Le reste du monde</a:t>
            </a:r>
            <a:r>
              <a:rPr lang="fr-FR" u="sng" dirty="0">
                <a:latin typeface="Arial" charset="0"/>
                <a:cs typeface="Arial" charset="0"/>
              </a:rPr>
              <a:t> </a:t>
            </a:r>
          </a:p>
          <a:p>
            <a:pPr>
              <a:lnSpc>
                <a:spcPct val="90000"/>
              </a:lnSpc>
              <a:buFont typeface="Wingdings" pitchFamily="2" charset="2"/>
              <a:buNone/>
            </a:pPr>
            <a:r>
              <a:rPr lang="fr-FR" dirty="0">
                <a:latin typeface="Arial" charset="0"/>
                <a:cs typeface="Arial" charset="0"/>
              </a:rPr>
              <a:t>	Il n’existe pas réellement ; il regroupe l’ensemble des agents économiques non résidents qui ont des relations économiques avec les agents économiques résidents.</a:t>
            </a:r>
          </a:p>
          <a:p>
            <a:pPr>
              <a:lnSpc>
                <a:spcPct val="90000"/>
              </a:lnSpc>
              <a:buFont typeface="Wingdings" pitchFamily="2" charset="2"/>
              <a:buNone/>
            </a:pPr>
            <a:r>
              <a:rPr lang="fr-FR" dirty="0">
                <a:latin typeface="Arial" charset="0"/>
                <a:cs typeface="Arial" charset="0"/>
              </a:rPr>
              <a:t>	Un agent </a:t>
            </a:r>
            <a:r>
              <a:rPr lang="fr-FR" b="1" dirty="0">
                <a:latin typeface="Arial" charset="0"/>
                <a:cs typeface="Arial" charset="0"/>
              </a:rPr>
              <a:t>résident</a:t>
            </a:r>
            <a:r>
              <a:rPr lang="fr-FR" dirty="0">
                <a:latin typeface="Arial" charset="0"/>
                <a:cs typeface="Arial" charset="0"/>
              </a:rPr>
              <a:t> séjourne depuis au moins un an sur le territoire national.</a:t>
            </a:r>
            <a:r>
              <a:rPr lang="fr-FR" dirty="0"/>
              <a:t> </a:t>
            </a:r>
          </a:p>
        </p:txBody>
      </p:sp>
      <p:sp>
        <p:nvSpPr>
          <p:cNvPr id="28676" name="Rectangle 4"/>
          <p:cNvSpPr>
            <a:spLocks noGrp="1" noChangeArrowheads="1"/>
          </p:cNvSpPr>
          <p:nvPr>
            <p:ph type="title"/>
          </p:nvPr>
        </p:nvSpPr>
        <p:spPr/>
        <p:txBody>
          <a:bodyPr/>
          <a:lstStyle/>
          <a:p>
            <a:r>
              <a:rPr lang="fr-FR" dirty="0" smtClean="0"/>
              <a:t>ACTES ET AGENTS ÉCONOMIQUES</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33</a:t>
            </a:fld>
            <a:endParaRPr lang="fr-F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algn="ctr"/>
            <a:r>
              <a:rPr lang="fr-FR" sz="4000" b="1" dirty="0" smtClean="0"/>
              <a:t>ACTES ET AGENTS ÉCONOMIQUES</a:t>
            </a:r>
            <a:r>
              <a:rPr lang="fr-FR" sz="3200" dirty="0"/>
              <a:t/>
            </a:r>
            <a:br>
              <a:rPr lang="fr-FR" sz="3200" dirty="0"/>
            </a:br>
            <a:r>
              <a:rPr lang="fr-FR" sz="3200" dirty="0"/>
              <a:t> </a:t>
            </a:r>
            <a:endParaRPr lang="fr-FR" dirty="0">
              <a:solidFill>
                <a:schemeClr val="hlink"/>
              </a:solidFill>
            </a:endParaRPr>
          </a:p>
        </p:txBody>
      </p:sp>
      <p:sp>
        <p:nvSpPr>
          <p:cNvPr id="29699" name="Rectangle 3"/>
          <p:cNvSpPr>
            <a:spLocks noGrp="1" noChangeArrowheads="1"/>
          </p:cNvSpPr>
          <p:nvPr>
            <p:ph type="body" idx="1"/>
          </p:nvPr>
        </p:nvSpPr>
        <p:spPr>
          <a:xfrm>
            <a:off x="609600" y="2017713"/>
            <a:ext cx="8345488" cy="4114800"/>
          </a:xfrm>
        </p:spPr>
        <p:txBody>
          <a:bodyPr/>
          <a:lstStyle/>
          <a:p>
            <a:pPr>
              <a:buFont typeface="Wingdings" pitchFamily="2" charset="2"/>
              <a:buNone/>
            </a:pPr>
            <a:endParaRPr lang="fr-FR" u="sng" dirty="0">
              <a:solidFill>
                <a:schemeClr val="hlink"/>
              </a:solidFill>
            </a:endParaRPr>
          </a:p>
          <a:p>
            <a:pPr>
              <a:buFont typeface="Wingdings" pitchFamily="2" charset="2"/>
              <a:buNone/>
            </a:pPr>
            <a:endParaRPr lang="fr-FR" dirty="0"/>
          </a:p>
        </p:txBody>
      </p:sp>
      <p:pic>
        <p:nvPicPr>
          <p:cNvPr id="29700" name="Picture 4" descr="G:\Documents and Settings\Administrateur\Mes documents\ESTELLE\acte.bmp"/>
          <p:cNvPicPr>
            <a:picLocks noChangeAspect="1" noChangeArrowheads="1"/>
          </p:cNvPicPr>
          <p:nvPr/>
        </p:nvPicPr>
        <p:blipFill>
          <a:blip r:embed="rId2" cstate="print"/>
          <a:srcRect/>
          <a:stretch>
            <a:fillRect/>
          </a:stretch>
        </p:blipFill>
        <p:spPr bwMode="auto">
          <a:xfrm>
            <a:off x="323528" y="2060848"/>
            <a:ext cx="8640960" cy="4533900"/>
          </a:xfrm>
          <a:prstGeom prst="rect">
            <a:avLst/>
          </a:prstGeom>
          <a:noFill/>
        </p:spPr>
      </p:pic>
      <p:sp>
        <p:nvSpPr>
          <p:cNvPr id="29701" name="Text Box 5"/>
          <p:cNvSpPr txBox="1">
            <a:spLocks noChangeArrowheads="1"/>
          </p:cNvSpPr>
          <p:nvPr/>
        </p:nvSpPr>
        <p:spPr bwMode="auto">
          <a:xfrm>
            <a:off x="2362200" y="2667000"/>
            <a:ext cx="347663" cy="457200"/>
          </a:xfrm>
          <a:prstGeom prst="rect">
            <a:avLst/>
          </a:prstGeom>
          <a:noFill/>
          <a:ln w="9525">
            <a:noFill/>
            <a:miter lim="800000"/>
            <a:headEnd/>
            <a:tailEnd/>
          </a:ln>
          <a:effectLst/>
        </p:spPr>
        <p:txBody>
          <a:bodyPr>
            <a:spAutoFit/>
          </a:bodyPr>
          <a:lstStyle/>
          <a:p>
            <a:r>
              <a:rPr lang="fr-FR" b="1" dirty="0"/>
              <a:t>K</a:t>
            </a:r>
            <a:endParaRPr lang="fr-FR" dirty="0"/>
          </a:p>
        </p:txBody>
      </p:sp>
      <p:sp>
        <p:nvSpPr>
          <p:cNvPr id="29702" name="Text Box 6"/>
          <p:cNvSpPr txBox="1">
            <a:spLocks noChangeArrowheads="1"/>
          </p:cNvSpPr>
          <p:nvPr/>
        </p:nvSpPr>
        <p:spPr bwMode="auto">
          <a:xfrm>
            <a:off x="6080125" y="4452938"/>
            <a:ext cx="404813" cy="457200"/>
          </a:xfrm>
          <a:prstGeom prst="rect">
            <a:avLst/>
          </a:prstGeom>
          <a:noFill/>
          <a:ln w="9525">
            <a:noFill/>
            <a:miter lim="800000"/>
            <a:headEnd/>
            <a:tailEnd/>
          </a:ln>
          <a:effectLst/>
        </p:spPr>
        <p:txBody>
          <a:bodyPr wrap="none">
            <a:spAutoFit/>
          </a:bodyPr>
          <a:lstStyle/>
          <a:p>
            <a:r>
              <a:rPr lang="fr-FR" b="1" dirty="0"/>
              <a:t>R</a:t>
            </a:r>
            <a:endParaRPr lang="fr-FR" dirty="0"/>
          </a:p>
        </p:txBody>
      </p:sp>
      <p:sp>
        <p:nvSpPr>
          <p:cNvPr id="7" name="Rectangle 6"/>
          <p:cNvSpPr/>
          <p:nvPr/>
        </p:nvSpPr>
        <p:spPr>
          <a:xfrm>
            <a:off x="1331640" y="1268760"/>
            <a:ext cx="5760640" cy="646331"/>
          </a:xfrm>
          <a:prstGeom prst="rect">
            <a:avLst/>
          </a:prstGeom>
        </p:spPr>
        <p:txBody>
          <a:bodyPr wrap="square">
            <a:spAutoFit/>
          </a:bodyPr>
          <a:lstStyle/>
          <a:p>
            <a:r>
              <a:rPr lang="fr-FR" sz="3600" dirty="0" smtClean="0">
                <a:solidFill>
                  <a:srgbClr val="F7B615"/>
                </a:solidFill>
                <a:ea typeface="+mj-ea"/>
                <a:cs typeface="+mj-cs"/>
              </a:rPr>
              <a:t>B. Les actes économiques</a:t>
            </a:r>
            <a:endParaRPr lang="fr-FR" sz="1400" dirty="0"/>
          </a:p>
        </p:txBody>
      </p:sp>
      <p:sp>
        <p:nvSpPr>
          <p:cNvPr id="8" name="Espace réservé du numéro de diapositive 7"/>
          <p:cNvSpPr>
            <a:spLocks noGrp="1"/>
          </p:cNvSpPr>
          <p:nvPr>
            <p:ph type="sldNum" sz="quarter" idx="12"/>
          </p:nvPr>
        </p:nvSpPr>
        <p:spPr/>
        <p:txBody>
          <a:bodyPr>
            <a:normAutofit fontScale="85000" lnSpcReduction="20000"/>
          </a:bodyPr>
          <a:lstStyle/>
          <a:p>
            <a:fld id="{D1A71EB2-1062-4FEE-9DAF-EB99A23190EA}" type="slidenum">
              <a:rPr lang="fr-FR" smtClean="0"/>
              <a:pPr/>
              <a:t>34</a:t>
            </a:fld>
            <a:endParaRPr lang="fr-F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323528" y="1844824"/>
            <a:ext cx="8574088" cy="4840287"/>
          </a:xfrm>
        </p:spPr>
        <p:txBody>
          <a:bodyPr>
            <a:normAutofit lnSpcReduction="10000"/>
          </a:bodyPr>
          <a:lstStyle/>
          <a:p>
            <a:pPr algn="just">
              <a:buFont typeface="Wingdings" pitchFamily="2" charset="2"/>
              <a:buNone/>
            </a:pPr>
            <a:r>
              <a:rPr lang="fr-FR" sz="2800" dirty="0">
                <a:latin typeface="Arial" charset="0"/>
                <a:cs typeface="Arial" charset="0"/>
              </a:rPr>
              <a:t>Les grandes </a:t>
            </a:r>
            <a:r>
              <a:rPr lang="fr-FR" sz="2800" dirty="0" smtClean="0">
                <a:latin typeface="Arial" charset="0"/>
                <a:cs typeface="Arial" charset="0"/>
              </a:rPr>
              <a:t>fonctions ou actes </a:t>
            </a:r>
            <a:r>
              <a:rPr lang="fr-FR" sz="2800" dirty="0">
                <a:latin typeface="Arial" charset="0"/>
                <a:cs typeface="Arial" charset="0"/>
              </a:rPr>
              <a:t>économiques sont donc :</a:t>
            </a:r>
          </a:p>
          <a:p>
            <a:pPr algn="just"/>
            <a:r>
              <a:rPr lang="fr-FR" sz="2800" dirty="0">
                <a:solidFill>
                  <a:srgbClr val="FFC000"/>
                </a:solidFill>
                <a:latin typeface="Arial" charset="0"/>
                <a:cs typeface="Arial" charset="0"/>
              </a:rPr>
              <a:t>La production</a:t>
            </a:r>
            <a:r>
              <a:rPr lang="fr-FR" sz="2800" dirty="0">
                <a:latin typeface="Arial" charset="0"/>
                <a:cs typeface="Arial" charset="0"/>
              </a:rPr>
              <a:t> : acte de fabriquer des biens et / ou des services au moyen des facteurs de production.</a:t>
            </a:r>
          </a:p>
          <a:p>
            <a:pPr algn="just"/>
            <a:r>
              <a:rPr lang="fr-FR" sz="2800" dirty="0">
                <a:solidFill>
                  <a:srgbClr val="FFC000"/>
                </a:solidFill>
                <a:latin typeface="Arial" charset="0"/>
                <a:cs typeface="Arial" charset="0"/>
              </a:rPr>
              <a:t>La</a:t>
            </a:r>
            <a:r>
              <a:rPr lang="fr-FR" sz="2800" dirty="0">
                <a:latin typeface="Arial" charset="0"/>
                <a:cs typeface="Arial" charset="0"/>
              </a:rPr>
              <a:t> </a:t>
            </a:r>
            <a:r>
              <a:rPr lang="fr-FR" sz="2800" dirty="0">
                <a:solidFill>
                  <a:schemeClr val="hlink"/>
                </a:solidFill>
                <a:latin typeface="Arial" charset="0"/>
                <a:cs typeface="Arial" charset="0"/>
              </a:rPr>
              <a:t>répartition des revenus primaires</a:t>
            </a:r>
            <a:r>
              <a:rPr lang="fr-FR" sz="2800" dirty="0">
                <a:latin typeface="Arial" charset="0"/>
                <a:cs typeface="Arial" charset="0"/>
              </a:rPr>
              <a:t> en fonction de l’apport de chacun en facteur de production.</a:t>
            </a:r>
          </a:p>
          <a:p>
            <a:pPr algn="just"/>
            <a:r>
              <a:rPr lang="fr-FR" sz="2800" dirty="0">
                <a:solidFill>
                  <a:srgbClr val="FFC000"/>
                </a:solidFill>
                <a:latin typeface="Arial" charset="0"/>
                <a:cs typeface="Arial" charset="0"/>
              </a:rPr>
              <a:t>La</a:t>
            </a:r>
            <a:r>
              <a:rPr lang="fr-FR" sz="2800" dirty="0">
                <a:latin typeface="Arial" charset="0"/>
                <a:cs typeface="Arial" charset="0"/>
              </a:rPr>
              <a:t> </a:t>
            </a:r>
            <a:r>
              <a:rPr lang="fr-FR" sz="2800" dirty="0">
                <a:solidFill>
                  <a:schemeClr val="hlink"/>
                </a:solidFill>
                <a:latin typeface="Arial" charset="0"/>
                <a:cs typeface="Arial" charset="0"/>
              </a:rPr>
              <a:t>consommation</a:t>
            </a:r>
            <a:r>
              <a:rPr lang="fr-FR" sz="2800" dirty="0">
                <a:latin typeface="Arial" charset="0"/>
                <a:cs typeface="Arial" charset="0"/>
              </a:rPr>
              <a:t> qui consiste à détruire les biens et services produits</a:t>
            </a:r>
          </a:p>
          <a:p>
            <a:r>
              <a:rPr lang="fr-FR" sz="2800" dirty="0">
                <a:solidFill>
                  <a:schemeClr val="hlink"/>
                </a:solidFill>
                <a:latin typeface="Arial" charset="0"/>
                <a:cs typeface="Arial" charset="0"/>
              </a:rPr>
              <a:t>L’investissement</a:t>
            </a:r>
            <a:r>
              <a:rPr lang="fr-FR" sz="2800" dirty="0">
                <a:latin typeface="Arial" charset="0"/>
                <a:cs typeface="Arial" charset="0"/>
              </a:rPr>
              <a:t> qui se distingue de la consommation par la durée d’utilisation du bien </a:t>
            </a:r>
            <a:r>
              <a:rPr lang="fr-FR" sz="2800" dirty="0" smtClean="0">
                <a:latin typeface="Arial" charset="0"/>
                <a:cs typeface="Arial" charset="0"/>
              </a:rPr>
              <a:t>acquis par l’engagement des fonds.</a:t>
            </a:r>
            <a:endParaRPr lang="fr-FR" sz="2800" dirty="0"/>
          </a:p>
        </p:txBody>
      </p:sp>
      <p:sp>
        <p:nvSpPr>
          <p:cNvPr id="30724" name="Rectangle 4"/>
          <p:cNvSpPr>
            <a:spLocks noGrp="1" noChangeArrowheads="1"/>
          </p:cNvSpPr>
          <p:nvPr>
            <p:ph type="title"/>
          </p:nvPr>
        </p:nvSpPr>
        <p:spPr/>
        <p:txBody>
          <a:bodyPr>
            <a:normAutofit fontScale="90000"/>
          </a:bodyPr>
          <a:lstStyle/>
          <a:p>
            <a:r>
              <a:rPr lang="fr-FR" b="1" dirty="0" smtClean="0"/>
              <a:t>ACTES ET AGENTS ÉCONOMIQUES</a:t>
            </a:r>
            <a:endParaRPr lang="fr-FR" b="1" dirty="0"/>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35</a:t>
            </a:fld>
            <a:endParaRPr lang="fr-F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ECONOMIE ET MARCHÉ</a:t>
            </a:r>
            <a:endParaRPr lang="fr-FR" dirty="0"/>
          </a:p>
        </p:txBody>
      </p:sp>
      <p:sp>
        <p:nvSpPr>
          <p:cNvPr id="3" name="Espace réservé du contenu 2"/>
          <p:cNvSpPr>
            <a:spLocks noGrp="1"/>
          </p:cNvSpPr>
          <p:nvPr>
            <p:ph sz="quarter" idx="1"/>
          </p:nvPr>
        </p:nvSpPr>
        <p:spPr>
          <a:xfrm>
            <a:off x="179512" y="1600200"/>
            <a:ext cx="8784976" cy="5069160"/>
          </a:xfrm>
        </p:spPr>
        <p:txBody>
          <a:bodyPr>
            <a:normAutofit fontScale="85000" lnSpcReduction="10000"/>
          </a:bodyPr>
          <a:lstStyle/>
          <a:p>
            <a:pPr>
              <a:buNone/>
            </a:pPr>
            <a:r>
              <a:rPr lang="fr-FR" sz="5200" b="1" dirty="0" smtClean="0"/>
              <a:t>IV. Economie et marché:</a:t>
            </a:r>
          </a:p>
          <a:p>
            <a:pPr>
              <a:buNone/>
            </a:pPr>
            <a:r>
              <a:rPr lang="fr-FR" sz="4600" b="1" dirty="0" smtClean="0"/>
              <a:t>A</a:t>
            </a:r>
            <a:r>
              <a:rPr lang="fr-FR" sz="4600" b="1" dirty="0" smtClean="0"/>
              <a:t>.  La notion de marché :</a:t>
            </a:r>
          </a:p>
          <a:p>
            <a:pPr>
              <a:buNone/>
            </a:pPr>
            <a:r>
              <a:rPr lang="fr-FR" b="1" dirty="0" smtClean="0"/>
              <a:t>1. Définition et présentation graphique  : </a:t>
            </a:r>
          </a:p>
          <a:p>
            <a:pPr>
              <a:buFontTx/>
              <a:buChar char="-"/>
            </a:pPr>
            <a:r>
              <a:rPr lang="fr-FR" dirty="0" smtClean="0"/>
              <a:t>Un </a:t>
            </a:r>
            <a:r>
              <a:rPr lang="fr-FR" dirty="0" smtClean="0"/>
              <a:t>marché en économie est le lieu de confrontation entre une offre et une </a:t>
            </a:r>
            <a:r>
              <a:rPr lang="fr-FR" dirty="0" smtClean="0"/>
              <a:t>demande </a:t>
            </a:r>
            <a:r>
              <a:rPr lang="fr-FR" dirty="0" smtClean="0"/>
              <a:t>d’un bien ou d’un service qui permet de déterminer le prix </a:t>
            </a:r>
            <a:r>
              <a:rPr lang="fr-FR" dirty="0" smtClean="0"/>
              <a:t>d’échange </a:t>
            </a:r>
            <a:r>
              <a:rPr lang="fr-FR" dirty="0" smtClean="0"/>
              <a:t>(ou prix d’équilibre) de ce bien ou de ce service et les quantités </a:t>
            </a:r>
            <a:r>
              <a:rPr lang="fr-FR" dirty="0" smtClean="0"/>
              <a:t>qui </a:t>
            </a:r>
            <a:r>
              <a:rPr lang="fr-FR" dirty="0" smtClean="0"/>
              <a:t>seront échangées</a:t>
            </a:r>
            <a:r>
              <a:rPr lang="fr-FR" dirty="0" smtClean="0"/>
              <a:t>.</a:t>
            </a:r>
          </a:p>
          <a:p>
            <a:pPr>
              <a:buFontTx/>
              <a:buChar char="-"/>
            </a:pPr>
            <a:r>
              <a:rPr lang="fr-FR" dirty="0" smtClean="0"/>
              <a:t>- C'est aussi l'ensemble des règles, juridiques ou informelles, par lesquelles ce type d'opérations économiques peut se réaliser. </a:t>
            </a:r>
            <a:endParaRPr lang="fr-FR" dirty="0" smtClean="0"/>
          </a:p>
          <a:p>
            <a:pPr>
              <a:buNone/>
            </a:pPr>
            <a:r>
              <a:rPr lang="fr-FR" dirty="0" smtClean="0"/>
              <a:t>   -</a:t>
            </a:r>
            <a:r>
              <a:rPr lang="fr-FR" b="1" dirty="0" smtClean="0">
                <a:solidFill>
                  <a:srgbClr val="FF0000"/>
                </a:solidFill>
              </a:rPr>
              <a:t>Le marché est ainsi  </a:t>
            </a:r>
            <a:r>
              <a:rPr lang="fr-FR" b="1" dirty="0" smtClean="0">
                <a:solidFill>
                  <a:srgbClr val="FF0000"/>
                </a:solidFill>
              </a:rPr>
              <a:t>l'un </a:t>
            </a:r>
            <a:r>
              <a:rPr lang="fr-FR" b="1" dirty="0" smtClean="0">
                <a:solidFill>
                  <a:srgbClr val="FF0000"/>
                </a:solidFill>
              </a:rPr>
              <a:t>des mécanismes fondamentaux </a:t>
            </a:r>
            <a:r>
              <a:rPr lang="fr-FR" b="1" dirty="0" smtClean="0">
                <a:solidFill>
                  <a:srgbClr val="FF0000"/>
                </a:solidFill>
              </a:rPr>
              <a:t>de </a:t>
            </a:r>
            <a:r>
              <a:rPr lang="fr-FR" b="1" dirty="0" smtClean="0">
                <a:solidFill>
                  <a:srgbClr val="FF0000"/>
                </a:solidFill>
              </a:rPr>
              <a:t>fonctionnement de l'économie</a:t>
            </a:r>
            <a:r>
              <a:rPr lang="fr-FR" b="1" dirty="0" smtClean="0">
                <a:solidFill>
                  <a:srgbClr val="FF0000"/>
                </a:solidFill>
              </a:rPr>
              <a:t>.</a:t>
            </a:r>
            <a:endParaRPr lang="fr-FR" b="1" dirty="0">
              <a:solidFill>
                <a:srgbClr val="FF0000"/>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36</a:t>
            </a:fld>
            <a:endParaRPr lang="fr-F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ECONOMIE ET MARCHÉ</a:t>
            </a:r>
            <a:endParaRPr lang="fr-FR" dirty="0"/>
          </a:p>
        </p:txBody>
      </p:sp>
      <p:sp>
        <p:nvSpPr>
          <p:cNvPr id="3" name="Espace réservé du contenu 2"/>
          <p:cNvSpPr>
            <a:spLocks noGrp="1"/>
          </p:cNvSpPr>
          <p:nvPr>
            <p:ph sz="quarter" idx="1"/>
          </p:nvPr>
        </p:nvSpPr>
        <p:spPr>
          <a:xfrm>
            <a:off x="395536" y="1600200"/>
            <a:ext cx="8370512" cy="4637112"/>
          </a:xfrm>
        </p:spPr>
        <p:txBody>
          <a:bodyPr>
            <a:normAutofit fontScale="85000" lnSpcReduction="20000"/>
          </a:bodyPr>
          <a:lstStyle/>
          <a:p>
            <a:endParaRPr lang="fr-FR" dirty="0" smtClean="0"/>
          </a:p>
          <a:p>
            <a:pPr>
              <a:buNone/>
            </a:pPr>
            <a:r>
              <a:rPr lang="fr-FR" b="1" dirty="0" smtClean="0"/>
              <a:t>Représentation graphique : </a:t>
            </a:r>
          </a:p>
          <a:p>
            <a:r>
              <a:rPr lang="fr-FR" dirty="0" smtClean="0"/>
              <a:t>la fonction d’offre est une fonction croissante par rapport au prix : plus un </a:t>
            </a:r>
          </a:p>
          <a:p>
            <a:r>
              <a:rPr lang="fr-FR" dirty="0" smtClean="0"/>
              <a:t>bien est échangé à un prix élevé, plus les entreprises seront incitées à le </a:t>
            </a:r>
          </a:p>
          <a:p>
            <a:r>
              <a:rPr lang="fr-FR" dirty="0" smtClean="0"/>
              <a:t>produire.</a:t>
            </a:r>
          </a:p>
          <a:p>
            <a:r>
              <a:rPr lang="fr-FR" dirty="0" smtClean="0"/>
              <a:t>La fonction de demande est une fonction décroissante par rapport au prix : </a:t>
            </a:r>
          </a:p>
          <a:p>
            <a:r>
              <a:rPr lang="fr-FR" dirty="0" smtClean="0"/>
              <a:t>la demande d’un bien est d’autant plus importante que le prix de ce bien est </a:t>
            </a:r>
          </a:p>
          <a:p>
            <a:r>
              <a:rPr lang="fr-FR" dirty="0" smtClean="0"/>
              <a:t>faible.</a:t>
            </a:r>
            <a:endParaRPr lang="fr-FR"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1520" y="1628800"/>
            <a:ext cx="8784976" cy="4392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395536" y="6021288"/>
            <a:ext cx="8496944" cy="646331"/>
          </a:xfrm>
          <a:prstGeom prst="rect">
            <a:avLst/>
          </a:prstGeom>
        </p:spPr>
        <p:txBody>
          <a:bodyPr wrap="square">
            <a:spAutoFit/>
          </a:bodyPr>
          <a:lstStyle/>
          <a:p>
            <a:r>
              <a:rPr lang="fr-FR" dirty="0" smtClean="0"/>
              <a:t>Au point d’intersection des deux courbes Q*, la demande est égale à l’offre et ce, à un prix d’échange P*.</a:t>
            </a:r>
            <a:endParaRPr lang="fr-FR" dirty="0"/>
          </a:p>
        </p:txBody>
      </p:sp>
      <p:sp>
        <p:nvSpPr>
          <p:cNvPr id="6" name="Espace réservé du numéro de diapositive 5"/>
          <p:cNvSpPr>
            <a:spLocks noGrp="1"/>
          </p:cNvSpPr>
          <p:nvPr>
            <p:ph type="sldNum" sz="quarter" idx="12"/>
          </p:nvPr>
        </p:nvSpPr>
        <p:spPr/>
        <p:txBody>
          <a:bodyPr>
            <a:normAutofit fontScale="85000" lnSpcReduction="20000"/>
          </a:bodyPr>
          <a:lstStyle/>
          <a:p>
            <a:fld id="{D1A71EB2-1062-4FEE-9DAF-EB99A23190EA}" type="slidenum">
              <a:rPr lang="fr-FR" smtClean="0"/>
              <a:pPr/>
              <a:t>37</a:t>
            </a:fld>
            <a:endParaRPr lang="fr-F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ECONOMIE ET MARCHÉ</a:t>
            </a:r>
            <a:endParaRPr lang="fr-FR" dirty="0"/>
          </a:p>
        </p:txBody>
      </p:sp>
      <p:sp>
        <p:nvSpPr>
          <p:cNvPr id="3" name="Espace réservé du contenu 2"/>
          <p:cNvSpPr>
            <a:spLocks noGrp="1"/>
          </p:cNvSpPr>
          <p:nvPr>
            <p:ph sz="quarter" idx="1"/>
          </p:nvPr>
        </p:nvSpPr>
        <p:spPr>
          <a:xfrm>
            <a:off x="323528" y="1600200"/>
            <a:ext cx="8568952" cy="4853136"/>
          </a:xfrm>
        </p:spPr>
        <p:txBody>
          <a:bodyPr>
            <a:normAutofit fontScale="85000" lnSpcReduction="10000"/>
          </a:bodyPr>
          <a:lstStyle/>
          <a:p>
            <a:pPr>
              <a:buNone/>
            </a:pPr>
            <a:r>
              <a:rPr lang="fr-FR" b="1" dirty="0" smtClean="0"/>
              <a:t>2. Structures et formes de marché:</a:t>
            </a:r>
          </a:p>
          <a:p>
            <a:pPr>
              <a:buNone/>
            </a:pPr>
            <a:r>
              <a:rPr lang="fr-FR" dirty="0" smtClean="0"/>
              <a:t>La science économique distingue plusieurs formes de marché: la notion de marché pure et parfaite, marché monopolistique, oligopole…. </a:t>
            </a:r>
          </a:p>
          <a:p>
            <a:pPr>
              <a:buNone/>
            </a:pPr>
            <a:r>
              <a:rPr lang="fr-FR" sz="2800" b="1" dirty="0" smtClean="0"/>
              <a:t>a. Un marché de la concurrence pure et parfaite :</a:t>
            </a:r>
          </a:p>
          <a:p>
            <a:pPr>
              <a:buNone/>
            </a:pPr>
            <a:r>
              <a:rPr lang="fr-FR" dirty="0" smtClean="0"/>
              <a:t>Il  respecte les conditions suivantes:</a:t>
            </a:r>
          </a:p>
          <a:p>
            <a:r>
              <a:rPr lang="fr-FR" b="1" dirty="0" smtClean="0"/>
              <a:t>Atomicité de l’offre et de la demande: </a:t>
            </a:r>
          </a:p>
          <a:p>
            <a:pPr>
              <a:buNone/>
            </a:pPr>
            <a:r>
              <a:rPr lang="fr-FR" dirty="0" smtClean="0"/>
              <a:t>   - Atomicité de l’offre signifie qu’il y a sur le marché un très grand nombre d’offreur. Donc aucune entreprise ne peut imposer sa loi et influencer le comportement de ces concurrents.</a:t>
            </a:r>
          </a:p>
          <a:p>
            <a:pPr>
              <a:buNone/>
            </a:pPr>
            <a:r>
              <a:rPr lang="fr-FR" dirty="0" smtClean="0"/>
              <a:t>   - Atomicité de la demande : Il y a sur le marché un très grand nombre de demandeur.</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38</a:t>
            </a:fld>
            <a:endParaRPr lang="fr-F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ECONOMIE ET MARCHÉ</a:t>
            </a:r>
            <a:endParaRPr lang="fr-FR" dirty="0"/>
          </a:p>
        </p:txBody>
      </p:sp>
      <p:sp>
        <p:nvSpPr>
          <p:cNvPr id="3" name="Espace réservé du contenu 2"/>
          <p:cNvSpPr>
            <a:spLocks noGrp="1"/>
          </p:cNvSpPr>
          <p:nvPr>
            <p:ph sz="quarter" idx="1"/>
          </p:nvPr>
        </p:nvSpPr>
        <p:spPr>
          <a:xfrm>
            <a:off x="323528" y="1600200"/>
            <a:ext cx="8568952" cy="5069160"/>
          </a:xfrm>
        </p:spPr>
        <p:txBody>
          <a:bodyPr>
            <a:normAutofit fontScale="77500" lnSpcReduction="20000"/>
          </a:bodyPr>
          <a:lstStyle/>
          <a:p>
            <a:r>
              <a:rPr lang="fr-FR" b="1" dirty="0" smtClean="0"/>
              <a:t>Homogénéité du produit : </a:t>
            </a:r>
          </a:p>
          <a:p>
            <a:pPr>
              <a:buNone/>
            </a:pPr>
            <a:r>
              <a:rPr lang="fr-FR" dirty="0" smtClean="0"/>
              <a:t>Les biens échangés sur le marché ne sont pas dissociables. Ils sont </a:t>
            </a:r>
          </a:p>
          <a:p>
            <a:pPr>
              <a:buNone/>
            </a:pPr>
            <a:r>
              <a:rPr lang="fr-FR" dirty="0" smtClean="0"/>
              <a:t>donc identiques pour l’acheteur et ne peuvent se différencier que par </a:t>
            </a:r>
          </a:p>
          <a:p>
            <a:pPr>
              <a:buNone/>
            </a:pPr>
            <a:r>
              <a:rPr lang="fr-FR" dirty="0" smtClean="0"/>
              <a:t>Leur prix.</a:t>
            </a:r>
          </a:p>
          <a:p>
            <a:r>
              <a:rPr lang="fr-FR" b="1" dirty="0" smtClean="0"/>
              <a:t>Mobilité parfaite </a:t>
            </a:r>
            <a:r>
              <a:rPr lang="fr-FR" b="1" dirty="0" smtClean="0"/>
              <a:t>(liberté d’entrée et de sortie de marché)</a:t>
            </a:r>
            <a:r>
              <a:rPr lang="fr-FR" b="1" dirty="0" smtClean="0"/>
              <a:t> </a:t>
            </a:r>
            <a:r>
              <a:rPr lang="fr-FR" dirty="0" smtClean="0"/>
              <a:t>: </a:t>
            </a:r>
          </a:p>
          <a:p>
            <a:pPr>
              <a:buNone/>
            </a:pPr>
            <a:r>
              <a:rPr lang="fr-FR" dirty="0" smtClean="0"/>
              <a:t>Une entreprise peut à tout moment entrer sur le marché ou en sortir </a:t>
            </a:r>
          </a:p>
          <a:p>
            <a:pPr>
              <a:buNone/>
            </a:pPr>
            <a:r>
              <a:rPr lang="fr-FR" dirty="0" smtClean="0"/>
              <a:t>sans que cela ne se traduise par un coût dissuasif (absence de </a:t>
            </a:r>
          </a:p>
          <a:p>
            <a:pPr>
              <a:buNone/>
            </a:pPr>
            <a:r>
              <a:rPr lang="fr-FR" dirty="0" smtClean="0"/>
              <a:t>barrières à l’entrée et à la sortie).</a:t>
            </a:r>
          </a:p>
          <a:p>
            <a:r>
              <a:rPr lang="fr-FR" b="1" dirty="0" smtClean="0"/>
              <a:t>Information parfaite : </a:t>
            </a:r>
          </a:p>
          <a:p>
            <a:pPr>
              <a:buNone/>
            </a:pPr>
            <a:r>
              <a:rPr lang="fr-FR" dirty="0" smtClean="0"/>
              <a:t>Les offreurs comme les demandeurs ont tous la même information </a:t>
            </a:r>
          </a:p>
          <a:p>
            <a:pPr>
              <a:buNone/>
            </a:pPr>
            <a:r>
              <a:rPr lang="fr-FR" dirty="0" smtClean="0"/>
              <a:t>concernant les conditions du marché (quantités offertes et </a:t>
            </a:r>
          </a:p>
          <a:p>
            <a:pPr>
              <a:buNone/>
            </a:pPr>
            <a:r>
              <a:rPr lang="fr-FR" dirty="0" smtClean="0"/>
              <a:t>demandées, prix des échanges…).</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39</a:t>
            </a:fld>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188640"/>
            <a:ext cx="8568952" cy="1030560"/>
          </a:xfrm>
        </p:spPr>
        <p:txBody>
          <a:bodyPr>
            <a:normAutofit fontScale="90000"/>
          </a:bodyPr>
          <a:lstStyle/>
          <a:p>
            <a:pPr algn="ctr"/>
            <a:r>
              <a:rPr lang="fr-FR" sz="3600" dirty="0" smtClean="0"/>
              <a:t/>
            </a:r>
            <a:br>
              <a:rPr lang="fr-FR" sz="3600" dirty="0" smtClean="0"/>
            </a:br>
            <a:r>
              <a:rPr lang="fr-FR" sz="3600" b="1" dirty="0" smtClean="0"/>
              <a:t>CHAPITRE I : CONCEPTS DE BASE DE L’ECONOMIE</a:t>
            </a:r>
            <a:r>
              <a:rPr lang="fr-FR" dirty="0" smtClean="0"/>
              <a:t/>
            </a:r>
            <a:br>
              <a:rPr lang="fr-FR" dirty="0" smtClean="0"/>
            </a:br>
            <a:endParaRPr lang="fr-FR" dirty="0"/>
          </a:p>
        </p:txBody>
      </p:sp>
      <p:sp>
        <p:nvSpPr>
          <p:cNvPr id="3" name="Espace réservé du contenu 2"/>
          <p:cNvSpPr>
            <a:spLocks noGrp="1"/>
          </p:cNvSpPr>
          <p:nvPr>
            <p:ph sz="quarter" idx="1"/>
          </p:nvPr>
        </p:nvSpPr>
        <p:spPr>
          <a:xfrm>
            <a:off x="395536" y="1600200"/>
            <a:ext cx="8370512" cy="4997152"/>
          </a:xfrm>
        </p:spPr>
        <p:txBody>
          <a:bodyPr/>
          <a:lstStyle/>
          <a:p>
            <a:pPr>
              <a:defRPr/>
            </a:pPr>
            <a:r>
              <a:rPr lang="fr-FR" dirty="0" smtClean="0"/>
              <a:t>Définition de la science économique</a:t>
            </a:r>
          </a:p>
          <a:p>
            <a:pPr>
              <a:defRPr/>
            </a:pPr>
            <a:r>
              <a:rPr lang="fr-FR" dirty="0" smtClean="0"/>
              <a:t>Concepts et éléments fondateurs de l’économie</a:t>
            </a:r>
          </a:p>
          <a:p>
            <a:pPr>
              <a:defRPr/>
            </a:pPr>
            <a:r>
              <a:rPr lang="fr-FR" dirty="0" smtClean="0"/>
              <a:t>Actes et agents économiques</a:t>
            </a:r>
          </a:p>
          <a:p>
            <a:pPr>
              <a:defRPr/>
            </a:pPr>
            <a:r>
              <a:rPr lang="fr-FR" dirty="0" smtClean="0"/>
              <a:t>Notion du Marché</a:t>
            </a:r>
          </a:p>
          <a:p>
            <a:pPr>
              <a:defRPr/>
            </a:pPr>
            <a:r>
              <a:rPr lang="fr-FR" dirty="0" smtClean="0"/>
              <a:t>Les systèmes et les  grands courants de la pensée économique </a:t>
            </a:r>
          </a:p>
          <a:p>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4</a:t>
            </a:fld>
            <a:endParaRPr lang="fr-F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ECONOMIE ET MARCHÉ</a:t>
            </a:r>
            <a:endParaRPr lang="fr-FR" dirty="0"/>
          </a:p>
        </p:txBody>
      </p:sp>
      <p:sp>
        <p:nvSpPr>
          <p:cNvPr id="3" name="Espace réservé du contenu 2"/>
          <p:cNvSpPr>
            <a:spLocks noGrp="1"/>
          </p:cNvSpPr>
          <p:nvPr>
            <p:ph sz="quarter" idx="1"/>
          </p:nvPr>
        </p:nvSpPr>
        <p:spPr>
          <a:xfrm>
            <a:off x="323528" y="1600200"/>
            <a:ext cx="8496944" cy="4997152"/>
          </a:xfrm>
        </p:spPr>
        <p:txBody>
          <a:bodyPr>
            <a:normAutofit/>
          </a:bodyPr>
          <a:lstStyle/>
          <a:p>
            <a:pPr>
              <a:buNone/>
            </a:pPr>
            <a:r>
              <a:rPr lang="fr-FR" dirty="0" smtClean="0"/>
              <a:t>Le terme concurrence définit donc une structure particulière de marché qui est rarement réalisée dans la réalité. C’est pourquoi l’analyse économique a déterminé d’autres types de marchés plus proches de ce qui se pratique réellement :</a:t>
            </a:r>
          </a:p>
          <a:p>
            <a:pPr>
              <a:buNone/>
            </a:pPr>
            <a:r>
              <a:rPr lang="fr-FR" b="1" dirty="0" smtClean="0"/>
              <a:t>b. Marché monopolistique </a:t>
            </a:r>
            <a:r>
              <a:rPr lang="fr-FR" dirty="0" smtClean="0"/>
              <a:t>: il n’y a qu’un seul offreur face à une multitude de demandeur. Il détermine donc tout seul le niveau de production et il cherche alors à maximiser son profit (exemple :ONCF,OFPPT,RAM…)</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40</a:t>
            </a:fld>
            <a:endParaRPr lang="fr-F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ECONOMIE ET MARCHÉ</a:t>
            </a:r>
            <a:endParaRPr lang="fr-FR" dirty="0"/>
          </a:p>
        </p:txBody>
      </p:sp>
      <p:sp>
        <p:nvSpPr>
          <p:cNvPr id="3" name="Espace réservé du contenu 2"/>
          <p:cNvSpPr>
            <a:spLocks noGrp="1"/>
          </p:cNvSpPr>
          <p:nvPr>
            <p:ph sz="quarter" idx="1"/>
          </p:nvPr>
        </p:nvSpPr>
        <p:spPr>
          <a:xfrm>
            <a:off x="323528" y="1600200"/>
            <a:ext cx="8568952" cy="4997152"/>
          </a:xfrm>
        </p:spPr>
        <p:txBody>
          <a:bodyPr>
            <a:normAutofit/>
          </a:bodyPr>
          <a:lstStyle/>
          <a:p>
            <a:pPr>
              <a:buNone/>
            </a:pPr>
            <a:r>
              <a:rPr lang="fr-FR" sz="3100" b="1" dirty="0" smtClean="0"/>
              <a:t>c. Marché </a:t>
            </a:r>
            <a:r>
              <a:rPr lang="fr-FR" sz="3100" b="1" dirty="0" err="1" smtClean="0"/>
              <a:t>monopsonistique</a:t>
            </a:r>
            <a:r>
              <a:rPr lang="fr-FR" sz="3100" b="1" dirty="0" smtClean="0"/>
              <a:t> : </a:t>
            </a:r>
            <a:r>
              <a:rPr lang="fr-FR" dirty="0" smtClean="0"/>
              <a:t>il n’y a qu’un seul demandeur face à plusieurs offreurs. Le demandeur cherche donc à minimiser le prix (exemple : marché de l’armement au Maroc ou ailleurs).</a:t>
            </a:r>
          </a:p>
          <a:p>
            <a:pPr>
              <a:buNone/>
            </a:pPr>
            <a:r>
              <a:rPr lang="fr-FR" b="1" dirty="0" smtClean="0"/>
              <a:t>d. Marché oligopolistique : </a:t>
            </a:r>
            <a:r>
              <a:rPr lang="fr-FR" dirty="0" smtClean="0"/>
              <a:t>il n’y a qu’un petit nombre d’entreprises qui offrent le </a:t>
            </a:r>
            <a:r>
              <a:rPr lang="fr-FR" dirty="0" smtClean="0"/>
              <a:t>produit, face à de nombreux consommateurs ou utilisateurs. (</a:t>
            </a:r>
            <a:r>
              <a:rPr lang="fr-FR" dirty="0" smtClean="0"/>
              <a:t>exemple : le marché pétrolier).</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41</a:t>
            </a:fld>
            <a:endParaRPr lang="fr-FR"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ECONOMIE ET MARCHÉ</a:t>
            </a:r>
            <a:endParaRPr lang="fr-FR" dirty="0"/>
          </a:p>
        </p:txBody>
      </p:sp>
      <p:sp>
        <p:nvSpPr>
          <p:cNvPr id="4" name="Rectangle 3"/>
          <p:cNvSpPr/>
          <p:nvPr/>
        </p:nvSpPr>
        <p:spPr>
          <a:xfrm>
            <a:off x="395536" y="1700808"/>
            <a:ext cx="8208912" cy="1969770"/>
          </a:xfrm>
          <a:prstGeom prst="rect">
            <a:avLst/>
          </a:prstGeom>
        </p:spPr>
        <p:txBody>
          <a:bodyPr wrap="square">
            <a:spAutoFit/>
          </a:bodyPr>
          <a:lstStyle/>
          <a:p>
            <a:r>
              <a:rPr lang="fr-FR" sz="3200" b="1" dirty="0" smtClean="0"/>
              <a:t>e. Marché de concurrence monopolistique :</a:t>
            </a:r>
            <a:r>
              <a:rPr lang="fr-FR" sz="2400" dirty="0" smtClean="0"/>
              <a:t> </a:t>
            </a:r>
          </a:p>
          <a:p>
            <a:endParaRPr lang="fr-FR" dirty="0" smtClean="0"/>
          </a:p>
          <a:p>
            <a:r>
              <a:rPr lang="fr-FR" sz="2400" dirty="0" smtClean="0"/>
              <a:t>Les entreprises présentant sur le marché, pratiquent une stratégie de différenciation du produit de manière à se créer une clientèle </a:t>
            </a:r>
          </a:p>
          <a:p>
            <a:r>
              <a:rPr lang="fr-FR" sz="2400" dirty="0" smtClean="0"/>
              <a:t>particulière (exemple : marché automobile).</a:t>
            </a:r>
            <a:endParaRPr lang="fr-FR" sz="2400" dirty="0"/>
          </a:p>
        </p:txBody>
      </p:sp>
      <p:sp>
        <p:nvSpPr>
          <p:cNvPr id="5" name="Espace réservé du numéro de diapositive 4"/>
          <p:cNvSpPr>
            <a:spLocks noGrp="1"/>
          </p:cNvSpPr>
          <p:nvPr>
            <p:ph type="sldNum" sz="quarter" idx="12"/>
          </p:nvPr>
        </p:nvSpPr>
        <p:spPr/>
        <p:txBody>
          <a:bodyPr>
            <a:normAutofit fontScale="85000" lnSpcReduction="20000"/>
          </a:bodyPr>
          <a:lstStyle/>
          <a:p>
            <a:fld id="{D1A71EB2-1062-4FEE-9DAF-EB99A23190EA}" type="slidenum">
              <a:rPr lang="fr-FR" smtClean="0"/>
              <a:pPr/>
              <a:t>42</a:t>
            </a:fld>
            <a:endParaRPr lang="fr-F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nvGraphicFramePr>
        <p:xfrm>
          <a:off x="251520" y="2636912"/>
          <a:ext cx="8568952" cy="3816424"/>
        </p:xfrm>
        <a:graphic>
          <a:graphicData uri="http://schemas.openxmlformats.org/drawingml/2006/table">
            <a:tbl>
              <a:tblPr/>
              <a:tblGrid>
                <a:gridCol w="2989088"/>
                <a:gridCol w="5579864"/>
              </a:tblGrid>
              <a:tr h="40380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2400" b="1" i="0" u="none" strike="noStrike" cap="none" normalizeH="0" baseline="0" dirty="0" smtClean="0">
                          <a:ln>
                            <a:noFill/>
                          </a:ln>
                          <a:solidFill>
                            <a:schemeClr val="tx1"/>
                          </a:solidFill>
                          <a:effectLst/>
                          <a:latin typeface="Book Antiqua" pitchFamily="18" charset="0"/>
                          <a:ea typeface="Times New Roman" pitchFamily="18" charset="0"/>
                          <a:cs typeface="Arial" charset="0"/>
                        </a:rPr>
                        <a:t>Critères</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sz="2400" b="1" i="0" u="none" strike="noStrike" cap="none" normalizeH="0" baseline="0" dirty="0" smtClean="0">
                          <a:ln>
                            <a:noFill/>
                          </a:ln>
                          <a:solidFill>
                            <a:schemeClr val="tx1"/>
                          </a:solidFill>
                          <a:effectLst/>
                          <a:latin typeface="Book Antiqua" pitchFamily="18" charset="0"/>
                          <a:ea typeface="Times New Roman" pitchFamily="18" charset="0"/>
                          <a:cs typeface="Arial" charset="0"/>
                        </a:rPr>
                        <a:t>Marchés</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80761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dirty="0" smtClean="0">
                          <a:ln>
                            <a:noFill/>
                          </a:ln>
                          <a:solidFill>
                            <a:schemeClr val="tx1"/>
                          </a:solidFill>
                          <a:effectLst/>
                          <a:latin typeface="Book Antiqua" pitchFamily="18" charset="0"/>
                          <a:ea typeface="Times New Roman" pitchFamily="18" charset="0"/>
                          <a:cs typeface="Arial" charset="0"/>
                        </a:rPr>
                        <a:t>La destination du produit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dirty="0" smtClean="0">
                          <a:ln>
                            <a:noFill/>
                          </a:ln>
                          <a:solidFill>
                            <a:schemeClr val="tx1"/>
                          </a:solidFill>
                          <a:effectLst/>
                          <a:latin typeface="Book Antiqua" pitchFamily="18" charset="0"/>
                          <a:ea typeface="Times New Roman" pitchFamily="18" charset="0"/>
                          <a:cs typeface="Arial" charset="0"/>
                        </a:rPr>
                        <a:t> Marché </a:t>
                      </a:r>
                      <a:r>
                        <a:rPr kumimoji="0" lang="fr-FR" sz="2000" b="1" i="0" u="none" strike="noStrike" cap="none" normalizeH="0" baseline="0" dirty="0" smtClean="0">
                          <a:ln>
                            <a:noFill/>
                          </a:ln>
                          <a:solidFill>
                            <a:schemeClr val="tx1"/>
                          </a:solidFill>
                          <a:effectLst/>
                          <a:latin typeface="Book Antiqua" pitchFamily="18" charset="0"/>
                          <a:ea typeface="Times New Roman" pitchFamily="18" charset="0"/>
                          <a:cs typeface="Arial" charset="0"/>
                        </a:rPr>
                        <a:t>des biens de consommation, des biens de production…</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80761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dirty="0" smtClean="0">
                          <a:ln>
                            <a:noFill/>
                          </a:ln>
                          <a:solidFill>
                            <a:schemeClr val="tx1"/>
                          </a:solidFill>
                          <a:effectLst/>
                          <a:latin typeface="Book Antiqua" pitchFamily="18" charset="0"/>
                          <a:ea typeface="Times New Roman" pitchFamily="18" charset="0"/>
                          <a:cs typeface="Arial" charset="0"/>
                        </a:rPr>
                        <a:t>.La nature physique du produit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dirty="0" smtClean="0">
                          <a:ln>
                            <a:noFill/>
                          </a:ln>
                          <a:solidFill>
                            <a:schemeClr val="tx1"/>
                          </a:solidFill>
                          <a:effectLst/>
                          <a:latin typeface="Book Antiqua" pitchFamily="18" charset="0"/>
                          <a:ea typeface="Times New Roman" pitchFamily="18" charset="0"/>
                          <a:cs typeface="Arial" charset="0"/>
                        </a:rPr>
                        <a:t> Marché </a:t>
                      </a:r>
                      <a:r>
                        <a:rPr kumimoji="0" lang="fr-FR" sz="2000" b="1" i="0" u="none" strike="noStrike" cap="none" normalizeH="0" baseline="0" dirty="0" smtClean="0">
                          <a:ln>
                            <a:noFill/>
                          </a:ln>
                          <a:solidFill>
                            <a:schemeClr val="tx1"/>
                          </a:solidFill>
                          <a:effectLst/>
                          <a:latin typeface="Book Antiqua" pitchFamily="18" charset="0"/>
                          <a:ea typeface="Times New Roman" pitchFamily="18" charset="0"/>
                          <a:cs typeface="Arial" charset="0"/>
                        </a:rPr>
                        <a:t>des biens industriels, des produits agricoles, des prestations de services...</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9897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smtClean="0">
                          <a:ln>
                            <a:noFill/>
                          </a:ln>
                          <a:solidFill>
                            <a:schemeClr val="tx1"/>
                          </a:solidFill>
                          <a:effectLst/>
                          <a:latin typeface="Book Antiqua" pitchFamily="18" charset="0"/>
                          <a:ea typeface="Times New Roman" pitchFamily="18" charset="0"/>
                          <a:cs typeface="Arial" charset="0"/>
                        </a:rPr>
                        <a:t>Le degré de développement du marché</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dirty="0" smtClean="0">
                          <a:ln>
                            <a:noFill/>
                          </a:ln>
                          <a:solidFill>
                            <a:schemeClr val="tx1"/>
                          </a:solidFill>
                          <a:effectLst/>
                          <a:latin typeface="Book Antiqua" pitchFamily="18" charset="0"/>
                          <a:ea typeface="Times New Roman" pitchFamily="18" charset="0"/>
                          <a:cs typeface="Arial" charset="0"/>
                        </a:rPr>
                        <a:t> Marché </a:t>
                      </a:r>
                      <a:r>
                        <a:rPr kumimoji="0" lang="fr-FR" sz="2000" b="1" i="0" u="none" strike="noStrike" cap="none" normalizeH="0" baseline="0" dirty="0" smtClean="0">
                          <a:ln>
                            <a:noFill/>
                          </a:ln>
                          <a:solidFill>
                            <a:schemeClr val="tx1"/>
                          </a:solidFill>
                          <a:effectLst/>
                          <a:latin typeface="Book Antiqua" pitchFamily="18" charset="0"/>
                          <a:ea typeface="Times New Roman" pitchFamily="18" charset="0"/>
                          <a:cs typeface="Arial" charset="0"/>
                        </a:rPr>
                        <a:t>nouveau, marché porteur, marché saturé...</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0380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smtClean="0">
                          <a:ln>
                            <a:noFill/>
                          </a:ln>
                          <a:solidFill>
                            <a:schemeClr val="tx1"/>
                          </a:solidFill>
                          <a:effectLst/>
                          <a:latin typeface="Book Antiqua" pitchFamily="18" charset="0"/>
                          <a:ea typeface="Times New Roman" pitchFamily="18" charset="0"/>
                          <a:cs typeface="Arial" charset="0"/>
                        </a:rPr>
                        <a:t>La périodicité</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dirty="0" smtClean="0">
                          <a:ln>
                            <a:noFill/>
                          </a:ln>
                          <a:solidFill>
                            <a:schemeClr val="tx1"/>
                          </a:solidFill>
                          <a:effectLst/>
                          <a:latin typeface="Book Antiqua" pitchFamily="18" charset="0"/>
                          <a:ea typeface="Times New Roman" pitchFamily="18" charset="0"/>
                          <a:cs typeface="Arial" charset="0"/>
                        </a:rPr>
                        <a:t> Marché </a:t>
                      </a:r>
                      <a:r>
                        <a:rPr kumimoji="0" lang="fr-FR" sz="2000" b="1" i="0" u="none" strike="noStrike" cap="none" normalizeH="0" baseline="0" dirty="0" smtClean="0">
                          <a:ln>
                            <a:noFill/>
                          </a:ln>
                          <a:solidFill>
                            <a:schemeClr val="tx1"/>
                          </a:solidFill>
                          <a:effectLst/>
                          <a:latin typeface="Book Antiqua" pitchFamily="18" charset="0"/>
                          <a:ea typeface="Times New Roman" pitchFamily="18" charset="0"/>
                          <a:cs typeface="Arial" charset="0"/>
                        </a:rPr>
                        <a:t>saisonnier, marché permanent</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0380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smtClean="0">
                          <a:ln>
                            <a:noFill/>
                          </a:ln>
                          <a:solidFill>
                            <a:schemeClr val="tx1"/>
                          </a:solidFill>
                          <a:effectLst/>
                          <a:latin typeface="Book Antiqua" pitchFamily="18" charset="0"/>
                          <a:ea typeface="Times New Roman" pitchFamily="18" charset="0"/>
                          <a:cs typeface="Arial" charset="0"/>
                        </a:rPr>
                        <a:t>L’ampleur géographique</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dirty="0" smtClean="0">
                          <a:ln>
                            <a:noFill/>
                          </a:ln>
                          <a:solidFill>
                            <a:schemeClr val="tx1"/>
                          </a:solidFill>
                          <a:effectLst/>
                          <a:latin typeface="Book Antiqua" pitchFamily="18" charset="0"/>
                          <a:ea typeface="Times New Roman" pitchFamily="18" charset="0"/>
                          <a:cs typeface="Arial" charset="0"/>
                        </a:rPr>
                        <a:t> Marché </a:t>
                      </a:r>
                      <a:r>
                        <a:rPr kumimoji="0" lang="fr-FR" sz="2000" b="1" i="0" u="none" strike="noStrike" cap="none" normalizeH="0" baseline="0" dirty="0" smtClean="0">
                          <a:ln>
                            <a:noFill/>
                          </a:ln>
                          <a:solidFill>
                            <a:schemeClr val="tx1"/>
                          </a:solidFill>
                          <a:effectLst/>
                          <a:latin typeface="Book Antiqua" pitchFamily="18" charset="0"/>
                          <a:ea typeface="Times New Roman" pitchFamily="18" charset="0"/>
                          <a:cs typeface="Arial" charset="0"/>
                        </a:rPr>
                        <a:t>local, régional, national, mondial…</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5" name="Rectangle 3"/>
          <p:cNvSpPr>
            <a:spLocks noChangeArrowheads="1"/>
          </p:cNvSpPr>
          <p:nvPr/>
        </p:nvSpPr>
        <p:spPr bwMode="auto">
          <a:xfrm>
            <a:off x="467544" y="1478630"/>
            <a:ext cx="8064896" cy="892552"/>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wrap="square" anchor="ctr">
            <a:spAutoFit/>
          </a:bodyPr>
          <a:lstStyle/>
          <a:p>
            <a:pPr indent="449263" algn="justLow" eaLnBrk="0" hangingPunct="0">
              <a:defRPr/>
            </a:pPr>
            <a:r>
              <a:rPr lang="fr-FR" sz="2400" b="1" dirty="0">
                <a:latin typeface="Book Antiqua" pitchFamily="18" charset="0"/>
                <a:ea typeface="Times New Roman" pitchFamily="18" charset="0"/>
                <a:cs typeface="Arial" pitchFamily="34" charset="0"/>
              </a:rPr>
              <a:t>D</a:t>
            </a:r>
            <a:r>
              <a:rPr lang="fr-FR" sz="2400" b="1" dirty="0">
                <a:latin typeface="Times New Roman"/>
                <a:ea typeface="Times New Roman" pitchFamily="18" charset="0"/>
                <a:cs typeface="Arial" pitchFamily="34" charset="0"/>
              </a:rPr>
              <a:t>’</a:t>
            </a:r>
            <a:r>
              <a:rPr lang="fr-FR" sz="2400" b="1" dirty="0">
                <a:latin typeface="Book Antiqua" pitchFamily="18" charset="0"/>
                <a:ea typeface="Times New Roman" pitchFamily="18" charset="0"/>
                <a:cs typeface="Arial" pitchFamily="34" charset="0"/>
              </a:rPr>
              <a:t>autres typologies de march</a:t>
            </a:r>
            <a:r>
              <a:rPr lang="fr-FR" sz="2400" b="1" dirty="0">
                <a:latin typeface="Times New Roman"/>
                <a:ea typeface="Times New Roman" pitchFamily="18" charset="0"/>
                <a:cs typeface="Arial" pitchFamily="34" charset="0"/>
              </a:rPr>
              <a:t>é</a:t>
            </a:r>
            <a:r>
              <a:rPr lang="fr-FR" sz="2400" b="1" dirty="0">
                <a:latin typeface="Book Antiqua" pitchFamily="18" charset="0"/>
                <a:ea typeface="Times New Roman" pitchFamily="18" charset="0"/>
                <a:cs typeface="Arial" pitchFamily="34" charset="0"/>
              </a:rPr>
              <a:t>   peuvent être d</a:t>
            </a:r>
            <a:r>
              <a:rPr lang="fr-FR" sz="2400" b="1" dirty="0">
                <a:latin typeface="Times New Roman"/>
                <a:ea typeface="Times New Roman" pitchFamily="18" charset="0"/>
                <a:cs typeface="Arial" pitchFamily="34" charset="0"/>
              </a:rPr>
              <a:t>é</a:t>
            </a:r>
            <a:r>
              <a:rPr lang="fr-FR" sz="2400" b="1" dirty="0">
                <a:latin typeface="Book Antiqua" pitchFamily="18" charset="0"/>
                <a:ea typeface="Times New Roman" pitchFamily="18" charset="0"/>
                <a:cs typeface="Arial" pitchFamily="34" charset="0"/>
              </a:rPr>
              <a:t>gag</a:t>
            </a:r>
            <a:r>
              <a:rPr lang="fr-FR" sz="2400" b="1" dirty="0">
                <a:latin typeface="Times New Roman"/>
                <a:ea typeface="Times New Roman" pitchFamily="18" charset="0"/>
                <a:cs typeface="Arial" pitchFamily="34" charset="0"/>
              </a:rPr>
              <a:t>é</a:t>
            </a:r>
            <a:r>
              <a:rPr lang="fr-FR" sz="2400" b="1" dirty="0">
                <a:latin typeface="Book Antiqua" pitchFamily="18" charset="0"/>
                <a:ea typeface="Times New Roman" pitchFamily="18" charset="0"/>
                <a:cs typeface="Arial" pitchFamily="34" charset="0"/>
              </a:rPr>
              <a:t>es  en utilisant diff</a:t>
            </a:r>
            <a:r>
              <a:rPr lang="fr-FR" sz="2400" b="1" dirty="0">
                <a:latin typeface="Times New Roman"/>
                <a:ea typeface="Times New Roman" pitchFamily="18" charset="0"/>
                <a:cs typeface="Arial" pitchFamily="34" charset="0"/>
              </a:rPr>
              <a:t>é</a:t>
            </a:r>
            <a:r>
              <a:rPr lang="fr-FR" sz="2400" b="1" dirty="0">
                <a:latin typeface="Book Antiqua" pitchFamily="18" charset="0"/>
                <a:ea typeface="Times New Roman" pitchFamily="18" charset="0"/>
                <a:cs typeface="Arial" pitchFamily="34" charset="0"/>
              </a:rPr>
              <a:t>rents crit</a:t>
            </a:r>
            <a:r>
              <a:rPr lang="fr-FR" sz="2400" b="1" dirty="0">
                <a:latin typeface="Times New Roman"/>
                <a:ea typeface="Times New Roman" pitchFamily="18" charset="0"/>
                <a:cs typeface="Arial" pitchFamily="34" charset="0"/>
              </a:rPr>
              <a:t>è</a:t>
            </a:r>
            <a:r>
              <a:rPr lang="fr-FR" sz="2400" b="1" dirty="0">
                <a:latin typeface="Book Antiqua" pitchFamily="18" charset="0"/>
                <a:ea typeface="Times New Roman" pitchFamily="18" charset="0"/>
                <a:cs typeface="Arial" pitchFamily="34" charset="0"/>
              </a:rPr>
              <a:t>res </a:t>
            </a:r>
            <a:r>
              <a:rPr lang="fr-FR" sz="2800" b="1" dirty="0">
                <a:latin typeface="Book Antiqua" pitchFamily="18" charset="0"/>
                <a:ea typeface="Times New Roman" pitchFamily="18" charset="0"/>
                <a:cs typeface="Arial" pitchFamily="34" charset="0"/>
              </a:rPr>
              <a:t>:</a:t>
            </a:r>
            <a:endParaRPr lang="fr-FR" sz="2800" b="1" dirty="0">
              <a:latin typeface="Times New Roman" pitchFamily="18" charset="0"/>
              <a:cs typeface="+mn-cs"/>
            </a:endParaRPr>
          </a:p>
        </p:txBody>
      </p:sp>
      <p:sp>
        <p:nvSpPr>
          <p:cNvPr id="6" name="Titre 1"/>
          <p:cNvSpPr>
            <a:spLocks noGrp="1"/>
          </p:cNvSpPr>
          <p:nvPr>
            <p:ph type="title"/>
          </p:nvPr>
        </p:nvSpPr>
        <p:spPr>
          <a:xfrm>
            <a:off x="612648" y="228600"/>
            <a:ext cx="8153400" cy="990600"/>
          </a:xfrm>
        </p:spPr>
        <p:txBody>
          <a:bodyPr/>
          <a:lstStyle/>
          <a:p>
            <a:pPr algn="ctr"/>
            <a:r>
              <a:rPr lang="fr-FR" b="1" dirty="0" smtClean="0"/>
              <a:t>ECONOMIE ET MARCHÉ</a:t>
            </a:r>
            <a:endParaRPr lang="fr-FR" dirty="0"/>
          </a:p>
        </p:txBody>
      </p:sp>
      <p:sp>
        <p:nvSpPr>
          <p:cNvPr id="7" name="Espace réservé du numéro de diapositive 6"/>
          <p:cNvSpPr>
            <a:spLocks noGrp="1"/>
          </p:cNvSpPr>
          <p:nvPr>
            <p:ph type="sldNum" sz="quarter" idx="12"/>
          </p:nvPr>
        </p:nvSpPr>
        <p:spPr/>
        <p:txBody>
          <a:bodyPr>
            <a:normAutofit fontScale="85000" lnSpcReduction="20000"/>
          </a:bodyPr>
          <a:lstStyle/>
          <a:p>
            <a:fld id="{D1A71EB2-1062-4FEE-9DAF-EB99A23190EA}" type="slidenum">
              <a:rPr lang="fr-FR" smtClean="0"/>
              <a:pPr/>
              <a:t>43</a:t>
            </a:fld>
            <a:endParaRPr lang="fr-F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67544" y="188640"/>
            <a:ext cx="8435975" cy="1384300"/>
          </a:xfrm>
        </p:spPr>
        <p:txBody>
          <a:bodyPr/>
          <a:lstStyle/>
          <a:p>
            <a:pPr algn="ctr">
              <a:defRPr/>
            </a:pPr>
            <a:r>
              <a:rPr lang="fr-FR" sz="4000" b="1" dirty="0" smtClean="0"/>
              <a:t>LES SYSTEMES ECONOMIQUES</a:t>
            </a:r>
            <a:endParaRPr lang="fr-FR" sz="4000" dirty="0" smtClean="0"/>
          </a:p>
        </p:txBody>
      </p:sp>
      <p:sp>
        <p:nvSpPr>
          <p:cNvPr id="54275" name="Rectangle 3"/>
          <p:cNvSpPr>
            <a:spLocks noGrp="1" noChangeArrowheads="1"/>
          </p:cNvSpPr>
          <p:nvPr>
            <p:ph type="body" idx="1"/>
          </p:nvPr>
        </p:nvSpPr>
        <p:spPr>
          <a:xfrm>
            <a:off x="323528" y="1700808"/>
            <a:ext cx="8568952" cy="4896544"/>
          </a:xfrm>
        </p:spPr>
        <p:txBody>
          <a:bodyPr>
            <a:normAutofit/>
          </a:bodyPr>
          <a:lstStyle/>
          <a:p>
            <a:pPr eaLnBrk="1" hangingPunct="1">
              <a:buFontTx/>
              <a:buNone/>
              <a:defRPr/>
            </a:pPr>
            <a:r>
              <a:rPr lang="fr-FR" dirty="0" smtClean="0"/>
              <a:t>	</a:t>
            </a:r>
            <a:r>
              <a:rPr lang="fr-FR" sz="3600" b="1" dirty="0" smtClean="0"/>
              <a:t>V - les systèmes économiques</a:t>
            </a:r>
            <a:endParaRPr lang="fr-FR" b="1" dirty="0" smtClean="0"/>
          </a:p>
          <a:p>
            <a:pPr algn="just" eaLnBrk="1" hangingPunct="1">
              <a:buFontTx/>
              <a:buNone/>
              <a:defRPr/>
            </a:pPr>
            <a:r>
              <a:rPr lang="fr-FR" b="1" dirty="0" smtClean="0"/>
              <a:t>A. Définition et objectif:</a:t>
            </a:r>
          </a:p>
          <a:p>
            <a:pPr algn="just" eaLnBrk="1" hangingPunct="1">
              <a:buFontTx/>
              <a:buNone/>
              <a:defRPr/>
            </a:pPr>
            <a:r>
              <a:rPr lang="fr-FR" dirty="0" smtClean="0"/>
              <a:t>Le </a:t>
            </a:r>
            <a:r>
              <a:rPr lang="fr-FR" dirty="0" smtClean="0"/>
              <a:t>problème de la répartition des richesses créées, comme celui de leur obtention, n’a pas eu la même solution partout dans le monde. Les principes sur lesquels se fondent les réponses à ces grands problèmes constituent un </a:t>
            </a:r>
            <a:r>
              <a:rPr lang="fr-FR" b="1" dirty="0" smtClean="0">
                <a:solidFill>
                  <a:schemeClr val="hlink"/>
                </a:solidFill>
              </a:rPr>
              <a:t>système économique. </a:t>
            </a:r>
          </a:p>
          <a:p>
            <a:pPr algn="just">
              <a:defRPr/>
            </a:pPr>
            <a:r>
              <a:rPr lang="fr-FR" dirty="0" smtClean="0"/>
              <a:t>Un </a:t>
            </a:r>
            <a:r>
              <a:rPr lang="fr-FR" b="1" dirty="0" smtClean="0"/>
              <a:t>système économique</a:t>
            </a:r>
            <a:r>
              <a:rPr lang="fr-FR" dirty="0" smtClean="0"/>
              <a:t> est un schéma d'organisation sociétale de la production, la distribution et la consommation des biens et services</a:t>
            </a:r>
            <a:endParaRPr lang="fr-FR" b="1" dirty="0" smtClean="0">
              <a:solidFill>
                <a:schemeClr val="hlink"/>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44</a:t>
            </a:fld>
            <a:endParaRPr lang="fr-F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idx="1"/>
          </p:nvPr>
        </p:nvSpPr>
        <p:spPr>
          <a:xfrm>
            <a:off x="323528" y="1556792"/>
            <a:ext cx="8568952" cy="5095601"/>
          </a:xfrm>
        </p:spPr>
        <p:txBody>
          <a:bodyPr>
            <a:normAutofit fontScale="92500" lnSpcReduction="10000"/>
          </a:bodyPr>
          <a:lstStyle/>
          <a:p>
            <a:pPr algn="ctr" eaLnBrk="1" hangingPunct="1">
              <a:lnSpc>
                <a:spcPct val="80000"/>
              </a:lnSpc>
              <a:buNone/>
              <a:defRPr/>
            </a:pPr>
            <a:r>
              <a:rPr lang="fr-FR" sz="2600" b="1" dirty="0" smtClean="0"/>
              <a:t>Objectifs et problématiques:</a:t>
            </a:r>
            <a:endParaRPr lang="fr-FR" sz="2600" b="1" dirty="0" smtClean="0"/>
          </a:p>
          <a:p>
            <a:pPr algn="just" eaLnBrk="1" hangingPunct="1">
              <a:lnSpc>
                <a:spcPct val="80000"/>
              </a:lnSpc>
              <a:defRPr/>
            </a:pPr>
            <a:r>
              <a:rPr lang="fr-FR" sz="2400" dirty="0" smtClean="0"/>
              <a:t>Le système économique mis en place dans un pays a une grande influence sur le niveau de vie de ses habitants, sur le niveau des inégalités (politique de </a:t>
            </a:r>
            <a:r>
              <a:rPr lang="fr-FR" sz="2400" dirty="0" smtClean="0">
                <a:hlinkClick r:id="rId2" tooltip="Redistribution"/>
              </a:rPr>
              <a:t>redistribution</a:t>
            </a:r>
            <a:r>
              <a:rPr lang="fr-FR" sz="2400" dirty="0" smtClean="0"/>
              <a:t> plus ou moins poussée), sur les relations avec les autres pays (ouverture économique) et sur la puissance économique</a:t>
            </a:r>
          </a:p>
          <a:p>
            <a:pPr algn="just" eaLnBrk="1" hangingPunct="1">
              <a:lnSpc>
                <a:spcPct val="80000"/>
              </a:lnSpc>
              <a:defRPr/>
            </a:pPr>
            <a:r>
              <a:rPr lang="fr-FR" sz="2400" dirty="0" smtClean="0"/>
              <a:t>Les systèmes économiques varient en fonction des régions et des époques</a:t>
            </a:r>
          </a:p>
          <a:p>
            <a:pPr algn="just" eaLnBrk="1" hangingPunct="1">
              <a:lnSpc>
                <a:spcPct val="80000"/>
              </a:lnSpc>
              <a:defRPr/>
            </a:pPr>
            <a:r>
              <a:rPr lang="fr-FR" sz="2400" dirty="0" smtClean="0"/>
              <a:t>Les </a:t>
            </a:r>
            <a:r>
              <a:rPr lang="fr-FR" sz="2400" dirty="0" smtClean="0">
                <a:hlinkClick r:id="rId3" tooltip="Pays occidentaux"/>
              </a:rPr>
              <a:t>pays occidentaux</a:t>
            </a:r>
            <a:r>
              <a:rPr lang="fr-FR" sz="2400" dirty="0" smtClean="0"/>
              <a:t> suivent aujourd'hui une organisation fondée sur le </a:t>
            </a:r>
            <a:r>
              <a:rPr lang="fr-FR" sz="2400" dirty="0" smtClean="0">
                <a:hlinkClick r:id="rId4" tooltip="Capitalisme"/>
              </a:rPr>
              <a:t>capitalisme</a:t>
            </a:r>
            <a:r>
              <a:rPr lang="fr-FR" sz="2400" dirty="0" smtClean="0"/>
              <a:t>. Le système économique des pays de l'ex-</a:t>
            </a:r>
            <a:r>
              <a:rPr lang="fr-FR" sz="2400" dirty="0" smtClean="0">
                <a:hlinkClick r:id="rId5" tooltip="Bloc de l'Est"/>
              </a:rPr>
              <a:t>Bloc de </a:t>
            </a:r>
            <a:r>
              <a:rPr lang="fr-FR" sz="2400" dirty="0" smtClean="0">
                <a:hlinkClick r:id="rId5" tooltip="Bloc de l'Est"/>
              </a:rPr>
              <a:t>l'Est</a:t>
            </a:r>
            <a:r>
              <a:rPr lang="fr-FR" sz="2400" dirty="0" smtClean="0"/>
              <a:t> (</a:t>
            </a:r>
            <a:r>
              <a:rPr lang="fr-FR" sz="2400" dirty="0" err="1" smtClean="0"/>
              <a:t>URSS,Chine</a:t>
            </a:r>
            <a:r>
              <a:rPr lang="fr-FR" sz="2400" dirty="0" smtClean="0"/>
              <a:t>…) </a:t>
            </a:r>
            <a:r>
              <a:rPr lang="fr-FR" sz="2400" dirty="0" smtClean="0"/>
              <a:t>était fondé sur les principes de l'</a:t>
            </a:r>
            <a:r>
              <a:rPr lang="fr-FR" sz="2400" dirty="0" smtClean="0">
                <a:hlinkClick r:id="rId6" tooltip="Économie communiste"/>
              </a:rPr>
              <a:t>économie communiste</a:t>
            </a:r>
            <a:endParaRPr lang="fr-FR" sz="2400" dirty="0" smtClean="0"/>
          </a:p>
          <a:p>
            <a:pPr algn="just" eaLnBrk="1" hangingPunct="1">
              <a:lnSpc>
                <a:spcPct val="80000"/>
              </a:lnSpc>
              <a:buFontTx/>
              <a:buNone/>
              <a:defRPr/>
            </a:pPr>
            <a:endParaRPr lang="fr-FR" sz="2400" dirty="0" smtClean="0"/>
          </a:p>
          <a:p>
            <a:pPr algn="just" eaLnBrk="1" hangingPunct="1">
              <a:lnSpc>
                <a:spcPct val="80000"/>
              </a:lnSpc>
              <a:defRPr/>
            </a:pPr>
            <a:r>
              <a:rPr lang="fr-FR" sz="2400" dirty="0" smtClean="0"/>
              <a:t>Le système économique a un effet sur le </a:t>
            </a:r>
            <a:r>
              <a:rPr lang="fr-FR" sz="2400" dirty="0" smtClean="0">
                <a:hlinkClick r:id="rId7" tooltip="Développement économique"/>
              </a:rPr>
              <a:t>développement économique</a:t>
            </a:r>
            <a:r>
              <a:rPr lang="fr-FR" sz="2400" dirty="0" smtClean="0"/>
              <a:t> car il conditionne l'affectation des ressources : c’est un mode de répartition des </a:t>
            </a:r>
            <a:r>
              <a:rPr lang="fr-FR" sz="2400" dirty="0" smtClean="0"/>
              <a:t>ressources.</a:t>
            </a:r>
            <a:endParaRPr lang="fr-FR" sz="2400" dirty="0" smtClean="0"/>
          </a:p>
          <a:p>
            <a:pPr algn="just" eaLnBrk="1" hangingPunct="1">
              <a:lnSpc>
                <a:spcPct val="80000"/>
              </a:lnSpc>
              <a:defRPr/>
            </a:pPr>
            <a:r>
              <a:rPr lang="fr-FR" sz="2400" dirty="0" smtClean="0"/>
              <a:t>Le système économique induit une interaction indirecte entre le système environnemental (les ressources) et le système démographique (les besoins</a:t>
            </a:r>
            <a:r>
              <a:rPr lang="fr-FR" sz="2000" dirty="0" smtClean="0"/>
              <a:t>)</a:t>
            </a:r>
          </a:p>
        </p:txBody>
      </p:sp>
      <p:sp>
        <p:nvSpPr>
          <p:cNvPr id="4" name="Rectangle 3"/>
          <p:cNvSpPr/>
          <p:nvPr/>
        </p:nvSpPr>
        <p:spPr>
          <a:xfrm>
            <a:off x="1619672" y="260648"/>
            <a:ext cx="6078908" cy="646331"/>
          </a:xfrm>
          <a:prstGeom prst="rect">
            <a:avLst/>
          </a:prstGeom>
        </p:spPr>
        <p:txBody>
          <a:bodyPr wrap="none">
            <a:spAutoFit/>
          </a:bodyPr>
          <a:lstStyle/>
          <a:p>
            <a:pPr algn="ctr"/>
            <a:r>
              <a:rPr lang="fr-FR" sz="3600" b="1" dirty="0" smtClean="0"/>
              <a:t>LES SYSTEMES ECONOMIQUES</a:t>
            </a:r>
            <a:endParaRPr lang="fr-FR" sz="3600" dirty="0"/>
          </a:p>
        </p:txBody>
      </p:sp>
      <p:sp>
        <p:nvSpPr>
          <p:cNvPr id="5" name="Espace réservé du numéro de diapositive 4"/>
          <p:cNvSpPr>
            <a:spLocks noGrp="1"/>
          </p:cNvSpPr>
          <p:nvPr>
            <p:ph type="sldNum" sz="quarter" idx="12"/>
          </p:nvPr>
        </p:nvSpPr>
        <p:spPr/>
        <p:txBody>
          <a:bodyPr>
            <a:normAutofit fontScale="85000" lnSpcReduction="20000"/>
          </a:bodyPr>
          <a:lstStyle/>
          <a:p>
            <a:fld id="{D1A71EB2-1062-4FEE-9DAF-EB99A23190EA}" type="slidenum">
              <a:rPr lang="fr-FR" smtClean="0"/>
              <a:pPr/>
              <a:t>45</a:t>
            </a:fld>
            <a:endParaRPr lang="fr-F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normAutofit fontScale="85000" lnSpcReduction="20000"/>
          </a:bodyPr>
          <a:lstStyle/>
          <a:p>
            <a:fld id="{D1A71EB2-1062-4FEE-9DAF-EB99A23190EA}" type="slidenum">
              <a:rPr lang="fr-FR" smtClean="0"/>
              <a:pPr/>
              <a:t>46</a:t>
            </a:fld>
            <a:endParaRPr lang="fr-FR" dirty="0"/>
          </a:p>
        </p:txBody>
      </p:sp>
      <p:sp>
        <p:nvSpPr>
          <p:cNvPr id="4" name="Espace réservé du contenu 3"/>
          <p:cNvSpPr>
            <a:spLocks noGrp="1"/>
          </p:cNvSpPr>
          <p:nvPr>
            <p:ph sz="quarter" idx="1"/>
          </p:nvPr>
        </p:nvSpPr>
        <p:spPr>
          <a:xfrm>
            <a:off x="323528" y="1600200"/>
            <a:ext cx="8568952" cy="4853136"/>
          </a:xfrm>
        </p:spPr>
        <p:txBody>
          <a:bodyPr/>
          <a:lstStyle/>
          <a:p>
            <a:pPr>
              <a:buNone/>
            </a:pPr>
            <a:r>
              <a:rPr lang="fr-FR" b="1" dirty="0" smtClean="0"/>
              <a:t>B. Formes des systèmes économiques: </a:t>
            </a:r>
          </a:p>
          <a:p>
            <a:pPr>
              <a:buNone/>
            </a:pPr>
            <a:r>
              <a:rPr lang="fr-FR" dirty="0" smtClean="0"/>
              <a:t>On distingue deux principaux systèmes économiques:</a:t>
            </a:r>
          </a:p>
          <a:p>
            <a:pPr>
              <a:buFont typeface="Wingdings" pitchFamily="2" charset="2"/>
              <a:buChar char="q"/>
            </a:pPr>
            <a:r>
              <a:rPr lang="fr-FR" dirty="0" smtClean="0"/>
              <a:t>    Système capitaliste</a:t>
            </a:r>
          </a:p>
          <a:p>
            <a:pPr>
              <a:buFont typeface="Wingdings" pitchFamily="2" charset="2"/>
              <a:buChar char="q"/>
            </a:pPr>
            <a:r>
              <a:rPr lang="fr-FR" dirty="0" smtClean="0"/>
              <a:t>    Système socialiste</a:t>
            </a:r>
            <a:endParaRPr lang="fr-FR" dirty="0" smtClean="0"/>
          </a:p>
          <a:p>
            <a:pPr>
              <a:buNone/>
            </a:pPr>
            <a:endParaRPr lang="fr-FR" dirty="0"/>
          </a:p>
        </p:txBody>
      </p:sp>
      <p:sp>
        <p:nvSpPr>
          <p:cNvPr id="5" name="Titre 4"/>
          <p:cNvSpPr>
            <a:spLocks noGrp="1"/>
          </p:cNvSpPr>
          <p:nvPr>
            <p:ph type="title"/>
          </p:nvPr>
        </p:nvSpPr>
        <p:spPr>
          <a:prstGeom prst="rect">
            <a:avLst/>
          </a:prstGeom>
        </p:spPr>
        <p:txBody>
          <a:bodyPr wrap="none">
            <a:spAutoFit/>
          </a:bodyPr>
          <a:lstStyle/>
          <a:p>
            <a:pPr algn="ctr"/>
            <a:r>
              <a:rPr lang="fr-FR" sz="3600" b="1" dirty="0" smtClean="0"/>
              <a:t>LES SYSTEMES ECONOMIQUES</a:t>
            </a:r>
            <a:endParaRPr lang="fr-FR" sz="36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423" name="Group 31"/>
          <p:cNvGraphicFramePr>
            <a:graphicFrameLocks noGrp="1"/>
          </p:cNvGraphicFramePr>
          <p:nvPr>
            <p:ph idx="1"/>
          </p:nvPr>
        </p:nvGraphicFramePr>
        <p:xfrm>
          <a:off x="468313" y="2348880"/>
          <a:ext cx="8229600" cy="4207875"/>
        </p:xfrm>
        <a:graphic>
          <a:graphicData uri="http://schemas.openxmlformats.org/drawingml/2006/table">
            <a:tbl>
              <a:tblPr/>
              <a:tblGrid>
                <a:gridCol w="3683000"/>
                <a:gridCol w="2016125"/>
                <a:gridCol w="2530475"/>
              </a:tblGrid>
              <a:tr h="53652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fr-FR" sz="2800" b="1" i="0" u="none" strike="noStrike" cap="none" normalizeH="0" baseline="0" dirty="0" smtClean="0">
                          <a:ln>
                            <a:noFill/>
                          </a:ln>
                          <a:solidFill>
                            <a:schemeClr val="hlink"/>
                          </a:solidFill>
                          <a:effectLst>
                            <a:outerShdw blurRad="38100" dist="38100" dir="2700000" algn="tl">
                              <a:srgbClr val="000000"/>
                            </a:outerShdw>
                          </a:effectLst>
                          <a:latin typeface="+mj-lt"/>
                          <a:cs typeface="Arial" charset="0"/>
                        </a:rPr>
                        <a:t>Institutions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fr-FR" sz="2800" b="1" i="0" u="none" strike="noStrike" cap="none" normalizeH="0" baseline="0" smtClean="0">
                          <a:ln>
                            <a:noFill/>
                          </a:ln>
                          <a:solidFill>
                            <a:schemeClr val="hlink"/>
                          </a:solidFill>
                          <a:effectLst>
                            <a:outerShdw blurRad="38100" dist="38100" dir="2700000" algn="tl">
                              <a:srgbClr val="000000"/>
                            </a:outerShdw>
                          </a:effectLst>
                          <a:latin typeface="+mj-lt"/>
                          <a:cs typeface="Arial" charset="0"/>
                        </a:rPr>
                        <a:t>Objectifs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fr-FR" sz="2800" b="1" i="0" u="none" strike="noStrike" cap="none" normalizeH="0" baseline="0" smtClean="0">
                          <a:ln>
                            <a:noFill/>
                          </a:ln>
                          <a:solidFill>
                            <a:schemeClr val="hlink"/>
                          </a:solidFill>
                          <a:effectLst>
                            <a:outerShdw blurRad="38100" dist="38100" dir="2700000" algn="tl">
                              <a:srgbClr val="000000"/>
                            </a:outerShdw>
                          </a:effectLst>
                          <a:latin typeface="+mj-lt"/>
                          <a:cs typeface="Arial" charset="0"/>
                        </a:rPr>
                        <a:t>Mécanismes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7135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fr-FR" sz="2400" b="0" i="0" u="none" strike="noStrike" cap="none" normalizeH="0" baseline="0" dirty="0" smtClean="0">
                          <a:ln>
                            <a:noFill/>
                          </a:ln>
                          <a:solidFill>
                            <a:schemeClr val="tx1"/>
                          </a:solidFill>
                          <a:effectLst>
                            <a:outerShdw blurRad="38100" dist="38100" dir="2700000" algn="tl">
                              <a:srgbClr val="000000"/>
                            </a:outerShdw>
                          </a:effectLst>
                          <a:latin typeface="+mj-lt"/>
                          <a:cs typeface="Arial" charset="0"/>
                        </a:rPr>
                        <a:t>- Propriété privée des moyens de production</a:t>
                      </a: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fr-FR" sz="2400" b="0" i="0" u="none" strike="noStrike" cap="none" normalizeH="0" baseline="0" dirty="0" smtClean="0">
                          <a:ln>
                            <a:noFill/>
                          </a:ln>
                          <a:solidFill>
                            <a:schemeClr val="tx1"/>
                          </a:solidFill>
                          <a:effectLst>
                            <a:outerShdw blurRad="38100" dist="38100" dir="2700000" algn="tl">
                              <a:srgbClr val="000000"/>
                            </a:outerShdw>
                          </a:effectLst>
                          <a:latin typeface="+mj-lt"/>
                          <a:cs typeface="Arial" charset="0"/>
                        </a:rPr>
                        <a:t>- Libéralisme économique: liberté de vendre, d’entreprendre, </a:t>
                      </a:r>
                      <a:r>
                        <a:rPr kumimoji="0" lang="fr-FR" sz="2400" b="0" i="0" u="none" strike="noStrike" cap="none" normalizeH="0" baseline="0" dirty="0" smtClean="0">
                          <a:ln>
                            <a:noFill/>
                          </a:ln>
                          <a:solidFill>
                            <a:schemeClr val="tx1"/>
                          </a:solidFill>
                          <a:effectLst>
                            <a:outerShdw blurRad="38100" dist="38100" dir="2700000" algn="tl">
                              <a:srgbClr val="000000"/>
                            </a:outerShdw>
                          </a:effectLst>
                          <a:latin typeface="+mj-lt"/>
                          <a:cs typeface="Arial" charset="0"/>
                        </a:rPr>
                        <a:t>d’acheter , recherche du profit…</a:t>
                      </a:r>
                      <a:endParaRPr kumimoji="0" lang="fr-FR" sz="2400" b="0" i="0" u="none" strike="noStrike" cap="none" normalizeH="0" baseline="0" dirty="0" smtClean="0">
                        <a:ln>
                          <a:noFill/>
                        </a:ln>
                        <a:solidFill>
                          <a:schemeClr val="tx1"/>
                        </a:solidFill>
                        <a:effectLst>
                          <a:outerShdw blurRad="38100" dist="38100" dir="2700000" algn="tl">
                            <a:srgbClr val="000000"/>
                          </a:outerShdw>
                        </a:effectLst>
                        <a:latin typeface="+mj-lt"/>
                        <a:cs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fr-FR" sz="2400" b="0" i="0" u="none" strike="noStrike" cap="none" normalizeH="0" baseline="0" dirty="0" smtClean="0">
                          <a:ln>
                            <a:noFill/>
                          </a:ln>
                          <a:solidFill>
                            <a:schemeClr val="tx1"/>
                          </a:solidFill>
                          <a:effectLst>
                            <a:outerShdw blurRad="38100" dist="38100" dir="2700000" algn="tl">
                              <a:srgbClr val="000000"/>
                            </a:outerShdw>
                          </a:effectLst>
                          <a:latin typeface="+mj-lt"/>
                          <a:cs typeface="Arial" charset="0"/>
                        </a:rPr>
                        <a:t>- Rôle de l’Etat réduit à son minimum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fr-FR" sz="2400" b="0" i="0" u="none" strike="noStrike" cap="none" normalizeH="0" baseline="0" dirty="0" smtClean="0">
                          <a:ln>
                            <a:noFill/>
                          </a:ln>
                          <a:solidFill>
                            <a:schemeClr val="tx1"/>
                          </a:solidFill>
                          <a:effectLst>
                            <a:outerShdw blurRad="38100" dist="38100" dir="2700000" algn="tl">
                              <a:srgbClr val="000000"/>
                            </a:outerShdw>
                          </a:effectLst>
                          <a:latin typeface="+mj-lt"/>
                          <a:cs typeface="Arial" charset="0"/>
                        </a:rPr>
                        <a:t>Recherche de l’intérêt individuel et du profit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fr-FR" sz="2400" b="0" i="0" u="none" strike="noStrike" cap="none" normalizeH="0" baseline="0" dirty="0" smtClean="0">
                          <a:ln>
                            <a:noFill/>
                          </a:ln>
                          <a:solidFill>
                            <a:schemeClr val="tx1"/>
                          </a:solidFill>
                          <a:effectLst>
                            <a:outerShdw blurRad="38100" dist="38100" dir="2700000" algn="tl">
                              <a:srgbClr val="000000"/>
                            </a:outerShdw>
                          </a:effectLst>
                          <a:latin typeface="+mj-lt"/>
                          <a:cs typeface="Arial" charset="0"/>
                        </a:rPr>
                        <a:t>- Système régulé par le marché, par la loi de l’offre et de la demande</a:t>
                      </a: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fr-FR" sz="2400" b="0" i="0" u="none" strike="noStrike" cap="none" normalizeH="0" baseline="0" dirty="0" smtClean="0">
                          <a:ln>
                            <a:noFill/>
                          </a:ln>
                          <a:solidFill>
                            <a:schemeClr val="tx1"/>
                          </a:solidFill>
                          <a:effectLst>
                            <a:outerShdw blurRad="38100" dist="38100" dir="2700000" algn="tl">
                              <a:srgbClr val="000000"/>
                            </a:outerShdw>
                          </a:effectLst>
                          <a:latin typeface="+mj-lt"/>
                          <a:cs typeface="Arial" charset="0"/>
                        </a:rPr>
                        <a:t>- Cette structure de régulation découle du libéralisme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Espace réservé du numéro de diapositive 3"/>
          <p:cNvSpPr>
            <a:spLocks noGrp="1"/>
          </p:cNvSpPr>
          <p:nvPr>
            <p:ph type="sldNum" sz="quarter" idx="12"/>
          </p:nvPr>
        </p:nvSpPr>
        <p:spPr/>
        <p:txBody>
          <a:bodyPr>
            <a:normAutofit fontScale="85000" lnSpcReduction="20000"/>
          </a:bodyPr>
          <a:lstStyle/>
          <a:p>
            <a:pPr>
              <a:defRPr/>
            </a:pPr>
            <a:fld id="{DDC22683-3513-4E1D-B526-895AC312E530}" type="slidenum">
              <a:rPr lang="fr-FR" smtClean="0"/>
              <a:pPr>
                <a:defRPr/>
              </a:pPr>
              <a:t>47</a:t>
            </a:fld>
            <a:endParaRPr lang="fr-FR" dirty="0"/>
          </a:p>
        </p:txBody>
      </p:sp>
      <p:sp>
        <p:nvSpPr>
          <p:cNvPr id="5" name="Rectangle 4"/>
          <p:cNvSpPr/>
          <p:nvPr/>
        </p:nvSpPr>
        <p:spPr>
          <a:xfrm>
            <a:off x="611560" y="1628801"/>
            <a:ext cx="7848872" cy="523220"/>
          </a:xfrm>
          <a:prstGeom prst="rect">
            <a:avLst/>
          </a:prstGeom>
        </p:spPr>
        <p:txBody>
          <a:bodyPr wrap="square">
            <a:spAutoFit/>
          </a:bodyPr>
          <a:lstStyle/>
          <a:p>
            <a:pPr algn="ctr"/>
            <a:r>
              <a:rPr lang="fr-FR" sz="2800" b="1" dirty="0" smtClean="0"/>
              <a:t>Système capitaliste: Principes et mécanismes</a:t>
            </a:r>
            <a:endParaRPr lang="fr-FR" sz="2800" b="1" dirty="0"/>
          </a:p>
        </p:txBody>
      </p:sp>
      <p:sp>
        <p:nvSpPr>
          <p:cNvPr id="6" name="Titre 5"/>
          <p:cNvSpPr>
            <a:spLocks noGrp="1"/>
          </p:cNvSpPr>
          <p:nvPr>
            <p:ph type="title"/>
          </p:nvPr>
        </p:nvSpPr>
        <p:spPr>
          <a:xfrm>
            <a:off x="414997" y="436012"/>
            <a:ext cx="8229600" cy="646331"/>
          </a:xfrm>
          <a:prstGeom prst="rect">
            <a:avLst/>
          </a:prstGeom>
        </p:spPr>
        <p:txBody>
          <a:bodyPr wrap="square">
            <a:spAutoFit/>
          </a:bodyPr>
          <a:lstStyle/>
          <a:p>
            <a:pPr algn="ctr"/>
            <a:r>
              <a:rPr lang="fr-FR" sz="3600" b="1" dirty="0" smtClean="0"/>
              <a:t>LES SYSTEMES ECONOMIQUES</a:t>
            </a:r>
            <a:endParaRPr lang="fr-FR" sz="36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23528" y="1196752"/>
            <a:ext cx="8229600" cy="1384300"/>
          </a:xfrm>
        </p:spPr>
        <p:txBody>
          <a:bodyPr>
            <a:normAutofit/>
          </a:bodyPr>
          <a:lstStyle/>
          <a:p>
            <a:pPr algn="ctr">
              <a:defRPr/>
            </a:pPr>
            <a:r>
              <a:rPr lang="fr-FR" sz="3200" b="1" dirty="0" smtClean="0">
                <a:solidFill>
                  <a:schemeClr val="tx1"/>
                </a:solidFill>
              </a:rPr>
              <a:t>Système socialiste:</a:t>
            </a:r>
            <a:r>
              <a:rPr lang="fr-FR" sz="3200" b="1" dirty="0" smtClean="0">
                <a:solidFill>
                  <a:schemeClr val="tx1"/>
                </a:solidFill>
              </a:rPr>
              <a:t> Principes et mécanismes</a:t>
            </a:r>
            <a:endParaRPr lang="fr-FR" sz="3200" b="1" dirty="0" smtClean="0">
              <a:solidFill>
                <a:schemeClr val="tx1"/>
              </a:solidFill>
            </a:endParaRPr>
          </a:p>
        </p:txBody>
      </p:sp>
      <p:graphicFrame>
        <p:nvGraphicFramePr>
          <p:cNvPr id="62496" name="Group 32"/>
          <p:cNvGraphicFramePr>
            <a:graphicFrameLocks noGrp="1"/>
          </p:cNvGraphicFramePr>
          <p:nvPr>
            <p:ph idx="1"/>
          </p:nvPr>
        </p:nvGraphicFramePr>
        <p:xfrm>
          <a:off x="323528" y="2348880"/>
          <a:ext cx="8424936" cy="4320480"/>
        </p:xfrm>
        <a:graphic>
          <a:graphicData uri="http://schemas.openxmlformats.org/drawingml/2006/table">
            <a:tbl>
              <a:tblPr/>
              <a:tblGrid>
                <a:gridCol w="4032448"/>
                <a:gridCol w="1875084"/>
                <a:gridCol w="2517404"/>
              </a:tblGrid>
              <a:tr h="69306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fr-FR" sz="2800" b="1" i="0" u="none" strike="noStrike" cap="none" normalizeH="0" baseline="0" dirty="0" smtClean="0">
                          <a:ln>
                            <a:noFill/>
                          </a:ln>
                          <a:solidFill>
                            <a:schemeClr val="hlink"/>
                          </a:solidFill>
                          <a:effectLst>
                            <a:outerShdw blurRad="38100" dist="38100" dir="2700000" algn="tl">
                              <a:srgbClr val="000000"/>
                            </a:outerShdw>
                          </a:effectLst>
                          <a:latin typeface="+mj-lt"/>
                          <a:cs typeface="Arial" charset="0"/>
                        </a:rPr>
                        <a:t>Institutions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fr-FR" sz="2800" b="1" i="0" u="none" strike="noStrike" cap="none" normalizeH="0" baseline="0" smtClean="0">
                          <a:ln>
                            <a:noFill/>
                          </a:ln>
                          <a:solidFill>
                            <a:schemeClr val="hlink"/>
                          </a:solidFill>
                          <a:effectLst>
                            <a:outerShdw blurRad="38100" dist="38100" dir="2700000" algn="tl">
                              <a:srgbClr val="000000"/>
                            </a:outerShdw>
                          </a:effectLst>
                          <a:latin typeface="+mj-lt"/>
                          <a:cs typeface="Arial" charset="0"/>
                        </a:rPr>
                        <a:t>Objectifs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fr-FR" sz="2800" b="1" i="0" u="none" strike="noStrike" cap="none" normalizeH="0" baseline="0" smtClean="0">
                          <a:ln>
                            <a:noFill/>
                          </a:ln>
                          <a:solidFill>
                            <a:schemeClr val="hlink"/>
                          </a:solidFill>
                          <a:effectLst>
                            <a:outerShdw blurRad="38100" dist="38100" dir="2700000" algn="tl">
                              <a:srgbClr val="000000"/>
                            </a:outerShdw>
                          </a:effectLst>
                          <a:latin typeface="+mj-lt"/>
                          <a:cs typeface="Arial" charset="0"/>
                        </a:rPr>
                        <a:t>Mécanismes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2741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fr-FR" sz="2400" b="0" i="0" u="none" strike="noStrike" cap="none" normalizeH="0" baseline="0" dirty="0" smtClean="0">
                          <a:ln>
                            <a:noFill/>
                          </a:ln>
                          <a:solidFill>
                            <a:schemeClr val="tx1"/>
                          </a:solidFill>
                          <a:effectLst>
                            <a:outerShdw blurRad="38100" dist="38100" dir="2700000" algn="tl">
                              <a:srgbClr val="000000"/>
                            </a:outerShdw>
                          </a:effectLst>
                          <a:latin typeface="+mj-lt"/>
                          <a:cs typeface="Arial" charset="0"/>
                        </a:rPr>
                        <a:t>- Propriété collective des moyens de production</a:t>
                      </a: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fr-FR" sz="2400" b="0" i="0" u="none" strike="noStrike" cap="none" normalizeH="0" baseline="0" dirty="0" smtClean="0">
                          <a:ln>
                            <a:noFill/>
                          </a:ln>
                          <a:solidFill>
                            <a:schemeClr val="tx1"/>
                          </a:solidFill>
                          <a:effectLst>
                            <a:outerShdw blurRad="38100" dist="38100" dir="2700000" algn="tl">
                              <a:srgbClr val="000000"/>
                            </a:outerShdw>
                          </a:effectLst>
                          <a:latin typeface="+mj-lt"/>
                          <a:cs typeface="Arial" charset="0"/>
                        </a:rPr>
                        <a:t>- Dictature du prolétariat par le biais d’un parti unique (communiste) qui contrôle l’essence des rouages de l’Etat</a:t>
                      </a: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endParaRPr kumimoji="0" lang="fr-FR" sz="2400" b="0" i="0" u="none" strike="noStrike" cap="none" normalizeH="0" baseline="0" dirty="0" smtClean="0">
                        <a:ln>
                          <a:noFill/>
                        </a:ln>
                        <a:solidFill>
                          <a:schemeClr val="tx1"/>
                        </a:solidFill>
                        <a:effectLst>
                          <a:outerShdw blurRad="38100" dist="38100" dir="2700000" algn="tl">
                            <a:srgbClr val="000000"/>
                          </a:outerShdw>
                        </a:effectLst>
                        <a:latin typeface="+mj-lt"/>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fr-FR" sz="2400" b="0" i="0" u="none" strike="noStrike" cap="none" normalizeH="0" baseline="0" dirty="0" smtClean="0">
                          <a:ln>
                            <a:noFill/>
                          </a:ln>
                          <a:solidFill>
                            <a:schemeClr val="tx1"/>
                          </a:solidFill>
                          <a:effectLst>
                            <a:outerShdw blurRad="38100" dist="38100" dir="2700000" algn="tl">
                              <a:srgbClr val="000000"/>
                            </a:outerShdw>
                          </a:effectLst>
                          <a:latin typeface="+mj-lt"/>
                          <a:cs typeface="Arial" charset="0"/>
                        </a:rPr>
                        <a:t>Une société sans classe où chacun peut satisfaire ses besoins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fr-FR" sz="2400" b="0" i="0" u="none" strike="noStrike" cap="none" normalizeH="0" baseline="0" dirty="0" smtClean="0">
                          <a:ln>
                            <a:noFill/>
                          </a:ln>
                          <a:solidFill>
                            <a:schemeClr val="tx1"/>
                          </a:solidFill>
                          <a:effectLst>
                            <a:outerShdw blurRad="38100" dist="38100" dir="2700000" algn="tl">
                              <a:srgbClr val="000000"/>
                            </a:outerShdw>
                          </a:effectLst>
                          <a:latin typeface="+mj-lt"/>
                          <a:cs typeface="Arial" charset="0"/>
                        </a:rPr>
                        <a:t>- Régulation de l’activité économique par un plan impératif</a:t>
                      </a:r>
                    </a:p>
                    <a:p>
                      <a:pPr marL="0" marR="0" lvl="0" indent="0" algn="l" defTabSz="914400" rtl="0" eaLnBrk="1" fontAlgn="base" latinLnBrk="0" hangingPunct="1">
                        <a:lnSpc>
                          <a:spcPct val="100000"/>
                        </a:lnSpc>
                        <a:spcBef>
                          <a:spcPct val="20000"/>
                        </a:spcBef>
                        <a:spcAft>
                          <a:spcPct val="0"/>
                        </a:spcAft>
                        <a:buClr>
                          <a:schemeClr val="hlink"/>
                        </a:buClr>
                        <a:buSzPct val="120000"/>
                        <a:buFontTx/>
                        <a:buNone/>
                        <a:tabLst/>
                      </a:pPr>
                      <a:r>
                        <a:rPr kumimoji="0" lang="fr-FR" sz="2400" b="0" i="0" u="none" strike="noStrike" cap="none" normalizeH="0" baseline="0" dirty="0" smtClean="0">
                          <a:ln>
                            <a:noFill/>
                          </a:ln>
                          <a:solidFill>
                            <a:schemeClr val="tx1"/>
                          </a:solidFill>
                          <a:effectLst>
                            <a:outerShdw blurRad="38100" dist="38100" dir="2700000" algn="tl">
                              <a:srgbClr val="000000"/>
                            </a:outerShdw>
                          </a:effectLst>
                          <a:latin typeface="+mj-lt"/>
                          <a:cs typeface="Arial" charset="0"/>
                        </a:rPr>
                        <a:t>- Contrôle de toutes les activités par l’Etat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Espace réservé du numéro de diapositive 3"/>
          <p:cNvSpPr>
            <a:spLocks noGrp="1"/>
          </p:cNvSpPr>
          <p:nvPr>
            <p:ph type="sldNum" sz="quarter" idx="12"/>
          </p:nvPr>
        </p:nvSpPr>
        <p:spPr/>
        <p:txBody>
          <a:bodyPr>
            <a:normAutofit fontScale="85000" lnSpcReduction="20000"/>
          </a:bodyPr>
          <a:lstStyle/>
          <a:p>
            <a:pPr>
              <a:defRPr/>
            </a:pPr>
            <a:fld id="{DDC22683-3513-4E1D-B526-895AC312E530}" type="slidenum">
              <a:rPr lang="fr-FR" smtClean="0"/>
              <a:pPr>
                <a:defRPr/>
              </a:pPr>
              <a:t>48</a:t>
            </a:fld>
            <a:endParaRPr lang="fr-FR" dirty="0"/>
          </a:p>
        </p:txBody>
      </p:sp>
      <p:sp>
        <p:nvSpPr>
          <p:cNvPr id="5" name="Rectangle 4"/>
          <p:cNvSpPr/>
          <p:nvPr/>
        </p:nvSpPr>
        <p:spPr>
          <a:xfrm>
            <a:off x="1619672" y="260648"/>
            <a:ext cx="6078908" cy="646331"/>
          </a:xfrm>
          <a:prstGeom prst="rect">
            <a:avLst/>
          </a:prstGeom>
        </p:spPr>
        <p:txBody>
          <a:bodyPr wrap="none">
            <a:spAutoFit/>
          </a:bodyPr>
          <a:lstStyle/>
          <a:p>
            <a:pPr algn="ctr"/>
            <a:r>
              <a:rPr lang="fr-FR" sz="3600" b="1" dirty="0" smtClean="0"/>
              <a:t>LES SYSTEMES ECONOMIQUES</a:t>
            </a:r>
            <a:endParaRPr lang="fr-FR" sz="36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395536" y="1772816"/>
            <a:ext cx="8445624" cy="4680520"/>
          </a:xfrm>
        </p:spPr>
        <p:txBody>
          <a:bodyPr>
            <a:normAutofit fontScale="92500" lnSpcReduction="20000"/>
          </a:bodyPr>
          <a:lstStyle/>
          <a:p>
            <a:pPr algn="just" eaLnBrk="1" hangingPunct="1">
              <a:buFontTx/>
              <a:buNone/>
              <a:defRPr/>
            </a:pPr>
            <a:r>
              <a:rPr lang="fr-FR" dirty="0" smtClean="0"/>
              <a:t>	</a:t>
            </a:r>
            <a:r>
              <a:rPr lang="fr-FR" b="1" dirty="0" smtClean="0"/>
              <a:t>C. Limites des systèmes économiques:</a:t>
            </a:r>
          </a:p>
          <a:p>
            <a:pPr algn="just">
              <a:defRPr/>
            </a:pPr>
            <a:r>
              <a:rPr lang="fr-FR" dirty="0" smtClean="0"/>
              <a:t>L’état actuel de l’économie mondiale marquée par la libéralisation (des frontières, des échanges, des capitaux…) est en pleine expansion et développement, ce qui exprime l’efficience de fonctionnement  du capitalisme.</a:t>
            </a:r>
            <a:endParaRPr lang="fr-FR" dirty="0" smtClean="0"/>
          </a:p>
          <a:p>
            <a:pPr algn="just" eaLnBrk="1" hangingPunct="1">
              <a:buFontTx/>
              <a:buNone/>
              <a:defRPr/>
            </a:pPr>
            <a:endParaRPr lang="fr-FR" dirty="0" smtClean="0"/>
          </a:p>
          <a:p>
            <a:pPr algn="just">
              <a:defRPr/>
            </a:pPr>
            <a:r>
              <a:rPr lang="fr-FR" dirty="0" smtClean="0"/>
              <a:t>L’histoire </a:t>
            </a:r>
            <a:r>
              <a:rPr lang="fr-FR" dirty="0" smtClean="0"/>
              <a:t>du système socialiste et les bouleversements </a:t>
            </a:r>
            <a:r>
              <a:rPr lang="fr-FR" dirty="0" smtClean="0"/>
              <a:t>récents (chute du mur de Berlin, Effondrement de l’URSS….) </a:t>
            </a:r>
            <a:r>
              <a:rPr lang="fr-FR" dirty="0" smtClean="0"/>
              <a:t>ont montré les limites de ce type d’organisation et les dysfonctionnements inévitables liés à une régulation économique centralisés entre les mains d’un </a:t>
            </a:r>
            <a:r>
              <a:rPr lang="fr-FR" dirty="0" smtClean="0"/>
              <a:t>Etat.</a:t>
            </a:r>
            <a:endParaRPr lang="fr-FR" dirty="0" smtClean="0"/>
          </a:p>
        </p:txBody>
      </p:sp>
      <p:sp>
        <p:nvSpPr>
          <p:cNvPr id="3" name="Rectangle 2"/>
          <p:cNvSpPr/>
          <p:nvPr/>
        </p:nvSpPr>
        <p:spPr>
          <a:xfrm>
            <a:off x="1475656" y="188640"/>
            <a:ext cx="6264696" cy="646331"/>
          </a:xfrm>
          <a:prstGeom prst="rect">
            <a:avLst/>
          </a:prstGeom>
        </p:spPr>
        <p:txBody>
          <a:bodyPr wrap="square">
            <a:spAutoFit/>
          </a:bodyPr>
          <a:lstStyle/>
          <a:p>
            <a:pPr lvl="0" algn="ctr"/>
            <a:r>
              <a:rPr lang="fr-FR" sz="3600" b="1" dirty="0" smtClean="0">
                <a:solidFill>
                  <a:prstClr val="black"/>
                </a:solidFill>
              </a:rPr>
              <a:t>LES SYSTEMES ECONOMIQUES</a:t>
            </a:r>
            <a:endParaRPr lang="fr-FR" sz="3600" dirty="0">
              <a:solidFill>
                <a:prstClr val="black"/>
              </a:solidFill>
            </a:endParaRPr>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49</a:t>
            </a:fld>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ctr"/>
            <a:r>
              <a:rPr lang="fr-FR" b="1" dirty="0" smtClean="0"/>
              <a:t> CONCEPTS DE BASE DE L’ECONOMIE</a:t>
            </a:r>
            <a:endParaRPr lang="fr-FR" dirty="0"/>
          </a:p>
        </p:txBody>
      </p:sp>
      <p:sp>
        <p:nvSpPr>
          <p:cNvPr id="3" name="Espace réservé du contenu 2"/>
          <p:cNvSpPr>
            <a:spLocks noGrp="1"/>
          </p:cNvSpPr>
          <p:nvPr>
            <p:ph sz="quarter" idx="1"/>
          </p:nvPr>
        </p:nvSpPr>
        <p:spPr>
          <a:xfrm>
            <a:off x="179512" y="1600200"/>
            <a:ext cx="8784976" cy="5069160"/>
          </a:xfrm>
        </p:spPr>
        <p:txBody>
          <a:bodyPr>
            <a:normAutofit/>
          </a:bodyPr>
          <a:lstStyle/>
          <a:p>
            <a:pPr marL="857250" indent="-857250">
              <a:buAutoNum type="romanUcPeriod"/>
            </a:pPr>
            <a:r>
              <a:rPr lang="fr-FR" sz="3600" b="1" dirty="0" smtClean="0"/>
              <a:t>Définition de la science économique</a:t>
            </a:r>
          </a:p>
          <a:p>
            <a:pPr>
              <a:defRPr/>
            </a:pPr>
            <a:r>
              <a:rPr lang="fr-FR" sz="3200" dirty="0" smtClean="0"/>
              <a:t>L’économie en latin « </a:t>
            </a:r>
            <a:r>
              <a:rPr lang="fr-FR" sz="3200" dirty="0" err="1" smtClean="0"/>
              <a:t>Oikos</a:t>
            </a:r>
            <a:r>
              <a:rPr lang="fr-FR" sz="3200" dirty="0" smtClean="0"/>
              <a:t> » et « </a:t>
            </a:r>
            <a:r>
              <a:rPr lang="fr-FR" sz="3200" dirty="0" err="1" smtClean="0"/>
              <a:t>Nomos</a:t>
            </a:r>
            <a:r>
              <a:rPr lang="fr-FR" sz="3200" dirty="0" smtClean="0"/>
              <a:t> » signifie ordre et maison. </a:t>
            </a:r>
          </a:p>
          <a:p>
            <a:pPr>
              <a:defRPr/>
            </a:pPr>
            <a:r>
              <a:rPr lang="fr-FR" sz="3200" dirty="0" smtClean="0"/>
              <a:t>Pour ARISTOTE « l’économie est la science de l’activité en famille »</a:t>
            </a:r>
          </a:p>
          <a:p>
            <a:pPr>
              <a:defRPr/>
            </a:pPr>
            <a:r>
              <a:rPr lang="fr-FR" sz="3200" dirty="0" smtClean="0"/>
              <a:t>Pour</a:t>
            </a:r>
            <a:r>
              <a:rPr lang="fr-FR" sz="4400" dirty="0" smtClean="0"/>
              <a:t> </a:t>
            </a:r>
            <a:r>
              <a:rPr lang="fr-FR" sz="3200" dirty="0" smtClean="0"/>
              <a:t>Adam SMITH (</a:t>
            </a:r>
            <a:r>
              <a:rPr lang="fr-FR" sz="3200" i="1" dirty="0" smtClean="0"/>
              <a:t>Recherche sur la nature et les causes de la richesse des nations. 1776): </a:t>
            </a:r>
          </a:p>
          <a:p>
            <a:pPr>
              <a:buNone/>
              <a:defRPr/>
            </a:pPr>
            <a:r>
              <a:rPr lang="fr-FR" sz="3200" dirty="0" smtClean="0"/>
              <a:t>« L’économie est la science des richesses »</a:t>
            </a:r>
          </a:p>
          <a:p>
            <a:pPr>
              <a:defRPr/>
            </a:pPr>
            <a:endParaRPr lang="fr-FR" sz="3200" dirty="0" smtClean="0"/>
          </a:p>
          <a:p>
            <a:pPr marL="857250" indent="-857250">
              <a:buNone/>
            </a:pPr>
            <a:endParaRPr lang="fr-FR" sz="3600" b="1" dirty="0" smtClean="0"/>
          </a:p>
          <a:p>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5</a:t>
            </a:fld>
            <a:endParaRPr lang="fr-FR"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fontScale="90000"/>
          </a:bodyPr>
          <a:lstStyle/>
          <a:p>
            <a:pPr algn="ctr" eaLnBrk="1" hangingPunct="1">
              <a:defRPr/>
            </a:pPr>
            <a:r>
              <a:rPr lang="fr-FR" sz="4000" b="1" dirty="0" smtClean="0"/>
              <a:t>GRANDS COURANTS DE LA PENSÉE ÉCONOMIQUE</a:t>
            </a:r>
          </a:p>
        </p:txBody>
      </p:sp>
      <p:sp>
        <p:nvSpPr>
          <p:cNvPr id="65539" name="Rectangle 3"/>
          <p:cNvSpPr>
            <a:spLocks noGrp="1" noChangeArrowheads="1"/>
          </p:cNvSpPr>
          <p:nvPr>
            <p:ph type="body" idx="1"/>
          </p:nvPr>
        </p:nvSpPr>
        <p:spPr>
          <a:xfrm>
            <a:off x="467544" y="1600200"/>
            <a:ext cx="8298504" cy="4709120"/>
          </a:xfrm>
        </p:spPr>
        <p:txBody>
          <a:bodyPr>
            <a:normAutofit fontScale="92500" lnSpcReduction="10000"/>
          </a:bodyPr>
          <a:lstStyle/>
          <a:p>
            <a:pPr>
              <a:buNone/>
              <a:defRPr/>
            </a:pPr>
            <a:r>
              <a:rPr lang="fr-FR" sz="3900" b="1" dirty="0" smtClean="0"/>
              <a:t>IV - Les grands courants de la pensée économique</a:t>
            </a:r>
            <a:endParaRPr lang="fr-FR" sz="3500" b="1" dirty="0" smtClean="0"/>
          </a:p>
          <a:p>
            <a:pPr eaLnBrk="1" hangingPunct="1">
              <a:buFontTx/>
              <a:buNone/>
              <a:defRPr/>
            </a:pPr>
            <a:endParaRPr lang="fr-FR" dirty="0" smtClean="0"/>
          </a:p>
          <a:p>
            <a:pPr eaLnBrk="1" hangingPunct="1">
              <a:buFontTx/>
              <a:buNone/>
              <a:defRPr/>
            </a:pPr>
            <a:r>
              <a:rPr lang="fr-FR" dirty="0" smtClean="0"/>
              <a:t>Tous les économistes n’ont pas la même conception de l’économie et de ses mécanismes.</a:t>
            </a:r>
          </a:p>
          <a:p>
            <a:pPr eaLnBrk="1" hangingPunct="1">
              <a:buFontTx/>
              <a:buNone/>
              <a:defRPr/>
            </a:pPr>
            <a:r>
              <a:rPr lang="fr-FR" dirty="0" smtClean="0"/>
              <a:t>A ce fait, la science économique est fondée par les grands courants, à savoir: </a:t>
            </a:r>
          </a:p>
          <a:p>
            <a:pPr>
              <a:defRPr/>
            </a:pPr>
            <a:r>
              <a:rPr lang="fr-FR" dirty="0" smtClean="0"/>
              <a:t>L’école classique</a:t>
            </a:r>
          </a:p>
          <a:p>
            <a:pPr>
              <a:defRPr/>
            </a:pPr>
            <a:r>
              <a:rPr lang="fr-FR" dirty="0" smtClean="0"/>
              <a:t>La pensée marxiste</a:t>
            </a:r>
          </a:p>
          <a:p>
            <a:pPr>
              <a:defRPr/>
            </a:pPr>
            <a:r>
              <a:rPr lang="fr-FR" dirty="0" smtClean="0"/>
              <a:t>L’école néo- classiques</a:t>
            </a:r>
          </a:p>
          <a:p>
            <a:pPr eaLnBrk="1" hangingPunct="1">
              <a:buFontTx/>
              <a:buNone/>
              <a:defRPr/>
            </a:pPr>
            <a:endParaRPr lang="fr-FR" dirty="0" smtClean="0"/>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50</a:t>
            </a:fld>
            <a:endParaRPr lang="fr-F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fontScale="90000"/>
          </a:bodyPr>
          <a:lstStyle/>
          <a:p>
            <a:pPr algn="ctr">
              <a:defRPr/>
            </a:pPr>
            <a:r>
              <a:rPr lang="fr-FR" b="1" dirty="0" smtClean="0"/>
              <a:t>GRANDS COURANTS DE LA PENSÉE ÉCONOMIQUE</a:t>
            </a:r>
            <a:endParaRPr lang="fr-FR" dirty="0" smtClean="0"/>
          </a:p>
        </p:txBody>
      </p:sp>
      <p:sp>
        <p:nvSpPr>
          <p:cNvPr id="67587" name="Rectangle 3"/>
          <p:cNvSpPr>
            <a:spLocks noGrp="1" noChangeArrowheads="1"/>
          </p:cNvSpPr>
          <p:nvPr>
            <p:ph type="body" idx="1"/>
          </p:nvPr>
        </p:nvSpPr>
        <p:spPr>
          <a:xfrm>
            <a:off x="323528" y="1600200"/>
            <a:ext cx="8568952" cy="4781128"/>
          </a:xfrm>
        </p:spPr>
        <p:txBody>
          <a:bodyPr>
            <a:normAutofit fontScale="92500" lnSpcReduction="10000"/>
          </a:bodyPr>
          <a:lstStyle/>
          <a:p>
            <a:pPr>
              <a:buNone/>
              <a:defRPr/>
            </a:pPr>
            <a:r>
              <a:rPr lang="fr-FR" sz="3500" b="1" dirty="0" smtClean="0"/>
              <a:t>A. L’école classique</a:t>
            </a:r>
          </a:p>
          <a:p>
            <a:pPr eaLnBrk="1" hangingPunct="1">
              <a:defRPr/>
            </a:pPr>
            <a:r>
              <a:rPr lang="fr-FR" dirty="0" smtClean="0"/>
              <a:t>Fondateurs: A.SMITH, D. RICARDO, J.B SAY,…</a:t>
            </a:r>
          </a:p>
          <a:p>
            <a:pPr eaLnBrk="1" hangingPunct="1">
              <a:defRPr/>
            </a:pPr>
            <a:r>
              <a:rPr lang="fr-FR" dirty="0" smtClean="0"/>
              <a:t>L’intérêt individuel est le moteur de toute action humaine</a:t>
            </a:r>
          </a:p>
          <a:p>
            <a:pPr>
              <a:defRPr/>
            </a:pPr>
            <a:r>
              <a:rPr lang="fr-FR" dirty="0" smtClean="0"/>
              <a:t>Les individus et les entrepreneurs ont des comportements rationnels en matière de consommation et de production</a:t>
            </a:r>
          </a:p>
          <a:p>
            <a:pPr>
              <a:buNone/>
              <a:defRPr/>
            </a:pPr>
            <a:r>
              <a:rPr lang="fr-FR" dirty="0" smtClean="0"/>
              <a:t>     </a:t>
            </a:r>
            <a:r>
              <a:rPr lang="fr-FR" sz="3000" b="1" dirty="0" smtClean="0"/>
              <a:t>Principes:</a:t>
            </a:r>
            <a:endParaRPr lang="fr-FR" b="1" dirty="0" smtClean="0"/>
          </a:p>
          <a:p>
            <a:pPr>
              <a:buFont typeface="Wingdings" pitchFamily="2" charset="2"/>
              <a:buChar char="Ø"/>
              <a:defRPr/>
            </a:pPr>
            <a:r>
              <a:rPr lang="fr-FR" dirty="0" smtClean="0"/>
              <a:t>La « main invisible »</a:t>
            </a:r>
          </a:p>
          <a:p>
            <a:pPr>
              <a:buFont typeface="Wingdings" pitchFamily="2" charset="2"/>
              <a:buChar char="Ø"/>
              <a:defRPr/>
            </a:pPr>
            <a:r>
              <a:rPr lang="fr-FR" dirty="0" smtClean="0"/>
              <a:t>« laisser faire, laisser passer »</a:t>
            </a:r>
          </a:p>
          <a:p>
            <a:pPr>
              <a:buFont typeface="Wingdings" pitchFamily="2" charset="2"/>
              <a:buChar char="Ø"/>
              <a:defRPr/>
            </a:pPr>
            <a:r>
              <a:rPr lang="fr-FR" dirty="0" smtClean="0"/>
              <a:t>Le marché régulateur de l’économie</a:t>
            </a:r>
          </a:p>
          <a:p>
            <a:pPr>
              <a:buFont typeface="Wingdings" pitchFamily="2" charset="2"/>
              <a:buChar char="Ø"/>
              <a:defRPr/>
            </a:pPr>
            <a:r>
              <a:rPr lang="fr-FR" dirty="0" smtClean="0"/>
              <a:t>Le rôle neutre de la monnaie</a:t>
            </a:r>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51</a:t>
            </a:fld>
            <a:endParaRPr lang="fr-F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normAutofit fontScale="90000"/>
          </a:bodyPr>
          <a:lstStyle/>
          <a:p>
            <a:pPr algn="ctr">
              <a:defRPr/>
            </a:pPr>
            <a:r>
              <a:rPr lang="fr-FR" b="1" dirty="0" smtClean="0"/>
              <a:t>GRANDS COURANTS DE LA PENSÉE ÉCONOMIQUE</a:t>
            </a:r>
            <a:endParaRPr lang="fr-FR" dirty="0" smtClean="0"/>
          </a:p>
        </p:txBody>
      </p:sp>
      <p:sp>
        <p:nvSpPr>
          <p:cNvPr id="73731" name="Rectangle 3"/>
          <p:cNvSpPr>
            <a:spLocks noGrp="1" noChangeArrowheads="1"/>
          </p:cNvSpPr>
          <p:nvPr>
            <p:ph type="body" idx="1"/>
          </p:nvPr>
        </p:nvSpPr>
        <p:spPr>
          <a:xfrm>
            <a:off x="395536" y="1600200"/>
            <a:ext cx="8424936" cy="4925144"/>
          </a:xfrm>
        </p:spPr>
        <p:txBody>
          <a:bodyPr/>
          <a:lstStyle/>
          <a:p>
            <a:pPr>
              <a:lnSpc>
                <a:spcPct val="90000"/>
              </a:lnSpc>
              <a:buNone/>
              <a:defRPr/>
            </a:pPr>
            <a:r>
              <a:rPr lang="fr-FR" sz="2800" b="1" dirty="0" smtClean="0"/>
              <a:t>B.La pensée marxiste</a:t>
            </a:r>
          </a:p>
          <a:p>
            <a:pPr eaLnBrk="1" hangingPunct="1">
              <a:lnSpc>
                <a:spcPct val="90000"/>
              </a:lnSpc>
              <a:defRPr/>
            </a:pPr>
            <a:r>
              <a:rPr lang="fr-FR" sz="2400" dirty="0" smtClean="0"/>
              <a:t>Le marxisme est une analyse du système capitaliste et de ses contradictions: le capitalisme engendre deux classes sociales :</a:t>
            </a:r>
          </a:p>
          <a:p>
            <a:pPr eaLnBrk="1" hangingPunct="1">
              <a:lnSpc>
                <a:spcPct val="90000"/>
              </a:lnSpc>
              <a:defRPr/>
            </a:pPr>
            <a:r>
              <a:rPr lang="fr-FR" sz="2400" dirty="0" smtClean="0"/>
              <a:t>la classe bourgeoise qui détient le </a:t>
            </a:r>
            <a:r>
              <a:rPr lang="fr-FR" sz="2400" dirty="0" smtClean="0">
                <a:hlinkClick r:id="rId2" tooltip="Capital"/>
              </a:rPr>
              <a:t>capital</a:t>
            </a:r>
            <a:r>
              <a:rPr lang="fr-FR" sz="2400" dirty="0" smtClean="0"/>
              <a:t>, et la classe prolétarienne, qui ne dispose que de son travail (de sa force de travail, serait plus juste, car c'est plutôt le capitaliste qui dispose du travail de l'ouvrier).</a:t>
            </a:r>
          </a:p>
          <a:p>
            <a:pPr eaLnBrk="1" hangingPunct="1">
              <a:lnSpc>
                <a:spcPct val="90000"/>
              </a:lnSpc>
              <a:defRPr/>
            </a:pPr>
            <a:r>
              <a:rPr lang="fr-FR" sz="2400" dirty="0" smtClean="0"/>
              <a:t> Marx pense que le capitaliste exploite le travailleur en lui subtilisant une plus-value (c’est le « </a:t>
            </a:r>
            <a:r>
              <a:rPr lang="fr-FR" sz="2400" dirty="0" err="1" smtClean="0"/>
              <a:t>sur-travail</a:t>
            </a:r>
            <a:r>
              <a:rPr lang="fr-FR" sz="2400" dirty="0" smtClean="0"/>
              <a:t> »).  </a:t>
            </a:r>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52</a:t>
            </a:fld>
            <a:endParaRPr lang="fr-F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fontScale="90000"/>
          </a:bodyPr>
          <a:lstStyle/>
          <a:p>
            <a:pPr algn="ctr">
              <a:defRPr/>
            </a:pPr>
            <a:r>
              <a:rPr lang="fr-FR" b="1" dirty="0" smtClean="0"/>
              <a:t>GRANDS COURANTS DE LA PENSÉE ÉCONOMIQUE</a:t>
            </a:r>
            <a:endParaRPr lang="fr-FR" dirty="0" smtClean="0"/>
          </a:p>
        </p:txBody>
      </p:sp>
      <p:sp>
        <p:nvSpPr>
          <p:cNvPr id="69635" name="Rectangle 3"/>
          <p:cNvSpPr>
            <a:spLocks noGrp="1" noChangeArrowheads="1"/>
          </p:cNvSpPr>
          <p:nvPr>
            <p:ph type="body" idx="1"/>
          </p:nvPr>
        </p:nvSpPr>
        <p:spPr>
          <a:xfrm>
            <a:off x="323528" y="1844824"/>
            <a:ext cx="8496944" cy="4752528"/>
          </a:xfrm>
        </p:spPr>
        <p:txBody>
          <a:bodyPr/>
          <a:lstStyle/>
          <a:p>
            <a:pPr>
              <a:lnSpc>
                <a:spcPct val="80000"/>
              </a:lnSpc>
              <a:buNone/>
              <a:defRPr/>
            </a:pPr>
            <a:r>
              <a:rPr lang="fr-FR" sz="2800" b="1" dirty="0" smtClean="0"/>
              <a:t>C.L’école néo- classique</a:t>
            </a:r>
          </a:p>
          <a:p>
            <a:pPr>
              <a:lnSpc>
                <a:spcPct val="80000"/>
              </a:lnSpc>
              <a:buNone/>
              <a:defRPr/>
            </a:pPr>
            <a:endParaRPr lang="fr-FR" sz="2800" b="1" dirty="0" smtClean="0"/>
          </a:p>
          <a:p>
            <a:pPr>
              <a:lnSpc>
                <a:spcPct val="80000"/>
              </a:lnSpc>
              <a:buNone/>
              <a:defRPr/>
            </a:pPr>
            <a:r>
              <a:rPr lang="fr-FR" sz="2400" dirty="0" smtClean="0"/>
              <a:t>les trois pères fondateurs de L’école néo- classique sont :</a:t>
            </a:r>
          </a:p>
          <a:p>
            <a:pPr eaLnBrk="1" hangingPunct="1">
              <a:lnSpc>
                <a:spcPct val="80000"/>
              </a:lnSpc>
              <a:buFontTx/>
              <a:buNone/>
              <a:defRPr/>
            </a:pPr>
            <a:r>
              <a:rPr lang="fr-FR" sz="2400" dirty="0" smtClean="0">
                <a:solidFill>
                  <a:srgbClr val="FF0000"/>
                </a:solidFill>
                <a:hlinkClick r:id="rId2" tooltip="Carl Menger"/>
              </a:rPr>
              <a:t>Carl </a:t>
            </a:r>
            <a:r>
              <a:rPr lang="fr-FR" sz="2400" dirty="0" err="1" smtClean="0">
                <a:solidFill>
                  <a:srgbClr val="FF0000"/>
                </a:solidFill>
                <a:hlinkClick r:id="rId2" tooltip="Carl Menger"/>
              </a:rPr>
              <a:t>Menger</a:t>
            </a:r>
            <a:r>
              <a:rPr lang="fr-FR" sz="2400" dirty="0" err="1" smtClean="0">
                <a:solidFill>
                  <a:srgbClr val="FF0000"/>
                </a:solidFill>
              </a:rPr>
              <a:t>,</a:t>
            </a:r>
            <a:r>
              <a:rPr lang="fr-FR" sz="2400" dirty="0" err="1" smtClean="0">
                <a:solidFill>
                  <a:srgbClr val="FF0000"/>
                </a:solidFill>
                <a:hlinkClick r:id="rId3" tooltip="William Stanley Jevons"/>
              </a:rPr>
              <a:t>William</a:t>
            </a:r>
            <a:r>
              <a:rPr lang="fr-FR" sz="2400" dirty="0" smtClean="0">
                <a:solidFill>
                  <a:srgbClr val="FF0000"/>
                </a:solidFill>
                <a:hlinkClick r:id="rId3" tooltip="William Stanley Jevons"/>
              </a:rPr>
              <a:t> Stanley Jevons</a:t>
            </a:r>
            <a:r>
              <a:rPr lang="fr-FR" sz="2400" dirty="0" smtClean="0">
                <a:solidFill>
                  <a:srgbClr val="FF0000"/>
                </a:solidFill>
              </a:rPr>
              <a:t>, </a:t>
            </a:r>
            <a:r>
              <a:rPr lang="fr-FR" sz="2400" dirty="0" smtClean="0">
                <a:solidFill>
                  <a:srgbClr val="FF0000"/>
                </a:solidFill>
                <a:hlinkClick r:id="rId4" tooltip="Léon Walras"/>
              </a:rPr>
              <a:t>Léon Walras</a:t>
            </a:r>
            <a:endParaRPr lang="fr-FR" sz="2400" dirty="0" smtClean="0">
              <a:solidFill>
                <a:srgbClr val="FF0000"/>
              </a:solidFill>
            </a:endParaRPr>
          </a:p>
          <a:p>
            <a:pPr eaLnBrk="1" hangingPunct="1">
              <a:lnSpc>
                <a:spcPct val="80000"/>
              </a:lnSpc>
              <a:buNone/>
              <a:defRPr/>
            </a:pPr>
            <a:r>
              <a:rPr lang="fr-FR" sz="2400" dirty="0" smtClean="0"/>
              <a:t>L’</a:t>
            </a:r>
            <a:r>
              <a:rPr lang="fr-FR" sz="2400" b="1" dirty="0" smtClean="0"/>
              <a:t>école néoclassique</a:t>
            </a:r>
            <a:r>
              <a:rPr lang="fr-FR" sz="2400" dirty="0" smtClean="0"/>
              <a:t> est un courant de pensée </a:t>
            </a:r>
            <a:r>
              <a:rPr lang="fr-FR" sz="2400" dirty="0" smtClean="0">
                <a:hlinkClick r:id="rId5" tooltip="Économie"/>
              </a:rPr>
              <a:t>économique</a:t>
            </a:r>
            <a:r>
              <a:rPr lang="fr-FR" sz="2400" dirty="0" smtClean="0"/>
              <a:t> qui naît dans la seconde moitié du </a:t>
            </a:r>
            <a:r>
              <a:rPr lang="fr-FR" sz="2400" dirty="0" smtClean="0">
                <a:hlinkClick r:id="rId6" tooltip="XIXe siècle"/>
              </a:rPr>
              <a:t>XIXe siècle</a:t>
            </a:r>
            <a:r>
              <a:rPr lang="fr-FR" sz="2400" dirty="0" smtClean="0"/>
              <a:t>. </a:t>
            </a:r>
          </a:p>
          <a:p>
            <a:pPr eaLnBrk="1" hangingPunct="1">
              <a:lnSpc>
                <a:spcPct val="80000"/>
              </a:lnSpc>
              <a:buNone/>
              <a:defRPr/>
            </a:pPr>
            <a:r>
              <a:rPr lang="fr-FR" sz="2400" dirty="0" smtClean="0"/>
              <a:t> Elle se fonde sur trois postulats :</a:t>
            </a:r>
          </a:p>
          <a:p>
            <a:pPr eaLnBrk="1" hangingPunct="1">
              <a:lnSpc>
                <a:spcPct val="80000"/>
              </a:lnSpc>
              <a:defRPr/>
            </a:pPr>
            <a:r>
              <a:rPr lang="fr-FR" sz="2400" dirty="0" smtClean="0"/>
              <a:t>les agents sont </a:t>
            </a:r>
            <a:r>
              <a:rPr lang="fr-FR" sz="2400" dirty="0" smtClean="0">
                <a:hlinkClick r:id="rId7" tooltip="Rationalité"/>
              </a:rPr>
              <a:t>rationnels</a:t>
            </a:r>
            <a:r>
              <a:rPr lang="fr-FR" sz="2400" dirty="0" smtClean="0"/>
              <a:t>, leurs préférences peuvent être identifiées et quantifiées, </a:t>
            </a:r>
          </a:p>
          <a:p>
            <a:pPr eaLnBrk="1" hangingPunct="1">
              <a:lnSpc>
                <a:spcPct val="80000"/>
              </a:lnSpc>
              <a:defRPr/>
            </a:pPr>
            <a:r>
              <a:rPr lang="fr-FR" sz="2400" dirty="0" smtClean="0"/>
              <a:t>les agents cherchent à maximiser leur </a:t>
            </a:r>
            <a:r>
              <a:rPr lang="fr-FR" sz="2400" dirty="0" smtClean="0">
                <a:hlinkClick r:id="rId8" tooltip="Utilité"/>
              </a:rPr>
              <a:t>utilité</a:t>
            </a:r>
            <a:r>
              <a:rPr lang="fr-FR" sz="2400" dirty="0" smtClean="0"/>
              <a:t>, tandis que les </a:t>
            </a:r>
            <a:r>
              <a:rPr lang="fr-FR" sz="2400" dirty="0" smtClean="0">
                <a:hlinkClick r:id="rId9" tooltip="Entreprise"/>
              </a:rPr>
              <a:t>entreprises</a:t>
            </a:r>
            <a:r>
              <a:rPr lang="fr-FR" sz="2400" dirty="0" smtClean="0"/>
              <a:t> cherchent à maximiser leur </a:t>
            </a:r>
            <a:r>
              <a:rPr lang="fr-FR" sz="2400" dirty="0" smtClean="0">
                <a:hlinkClick r:id="rId10" tooltip="Profit"/>
              </a:rPr>
              <a:t>profit</a:t>
            </a:r>
            <a:r>
              <a:rPr lang="fr-FR" sz="2400" dirty="0" smtClean="0"/>
              <a:t>, </a:t>
            </a:r>
          </a:p>
          <a:p>
            <a:pPr eaLnBrk="1" hangingPunct="1">
              <a:lnSpc>
                <a:spcPct val="80000"/>
              </a:lnSpc>
              <a:defRPr/>
            </a:pPr>
            <a:r>
              <a:rPr lang="fr-FR" sz="2400" dirty="0" smtClean="0"/>
              <a:t>les agents agissent chacun indépendamment, à partir de l'information dont ils disposent. </a:t>
            </a:r>
          </a:p>
          <a:p>
            <a:pPr algn="ctr" eaLnBrk="1" hangingPunct="1">
              <a:lnSpc>
                <a:spcPct val="80000"/>
              </a:lnSpc>
              <a:buFontTx/>
              <a:buNone/>
              <a:defRPr/>
            </a:pPr>
            <a:endParaRPr lang="fr-FR" sz="2400" dirty="0" smtClean="0"/>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53</a:t>
            </a:fld>
            <a:endParaRPr lang="fr-FR"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idx="1"/>
          </p:nvPr>
        </p:nvSpPr>
        <p:spPr/>
        <p:txBody>
          <a:bodyPr/>
          <a:lstStyle/>
          <a:p>
            <a:pPr eaLnBrk="1" hangingPunct="1">
              <a:defRPr/>
            </a:pPr>
            <a:r>
              <a:rPr lang="fr-FR" dirty="0" smtClean="0"/>
              <a:t>Par son comportement rationnel et son calcul (utilité marginale), l’individu parvient à l’équilibre</a:t>
            </a:r>
          </a:p>
          <a:p>
            <a:pPr eaLnBrk="1" hangingPunct="1">
              <a:buFontTx/>
              <a:buNone/>
              <a:defRPr/>
            </a:pPr>
            <a:endParaRPr lang="fr-FR" dirty="0" smtClean="0"/>
          </a:p>
          <a:p>
            <a:pPr eaLnBrk="1" hangingPunct="1">
              <a:defRPr/>
            </a:pPr>
            <a:r>
              <a:rPr lang="fr-FR" dirty="0" smtClean="0"/>
              <a:t>Le marché permet un équilibre général et optimise les satisfactions individuelles</a:t>
            </a:r>
          </a:p>
        </p:txBody>
      </p:sp>
      <p:sp>
        <p:nvSpPr>
          <p:cNvPr id="4" name="Rectangle 3"/>
          <p:cNvSpPr/>
          <p:nvPr/>
        </p:nvSpPr>
        <p:spPr>
          <a:xfrm>
            <a:off x="539552" y="188640"/>
            <a:ext cx="7416824" cy="1200329"/>
          </a:xfrm>
          <a:prstGeom prst="rect">
            <a:avLst/>
          </a:prstGeom>
        </p:spPr>
        <p:txBody>
          <a:bodyPr wrap="square">
            <a:spAutoFit/>
          </a:bodyPr>
          <a:lstStyle/>
          <a:p>
            <a:pPr algn="ctr"/>
            <a:r>
              <a:rPr lang="fr-FR" sz="3600" b="1" dirty="0" smtClean="0"/>
              <a:t>GRANDS COURANTS DE LA PENSÉE ÉCONOMIQUE</a:t>
            </a:r>
            <a:endParaRPr lang="fr-FR" sz="3600" dirty="0"/>
          </a:p>
        </p:txBody>
      </p:sp>
      <p:sp>
        <p:nvSpPr>
          <p:cNvPr id="5" name="Espace réservé du numéro de diapositive 4"/>
          <p:cNvSpPr>
            <a:spLocks noGrp="1"/>
          </p:cNvSpPr>
          <p:nvPr>
            <p:ph type="sldNum" sz="quarter" idx="12"/>
          </p:nvPr>
        </p:nvSpPr>
        <p:spPr/>
        <p:txBody>
          <a:bodyPr>
            <a:normAutofit fontScale="85000" lnSpcReduction="20000"/>
          </a:bodyPr>
          <a:lstStyle/>
          <a:p>
            <a:fld id="{D1A71EB2-1062-4FEE-9DAF-EB99A23190EA}" type="slidenum">
              <a:rPr lang="fr-FR" smtClean="0"/>
              <a:pPr/>
              <a:t>54</a:t>
            </a:fld>
            <a:endParaRPr lang="fr-FR"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fontScale="90000"/>
          </a:bodyPr>
          <a:lstStyle/>
          <a:p>
            <a:pPr algn="ctr">
              <a:defRPr/>
            </a:pPr>
            <a:r>
              <a:rPr lang="fr-FR" sz="4000" b="1" dirty="0" smtClean="0"/>
              <a:t>GRANDS COURANTS DE LA PENSÉE ÉCONOMIQUE</a:t>
            </a:r>
            <a:endParaRPr lang="fr-FR" sz="4000" dirty="0" smtClean="0"/>
          </a:p>
        </p:txBody>
      </p:sp>
      <p:sp>
        <p:nvSpPr>
          <p:cNvPr id="72707" name="Rectangle 3"/>
          <p:cNvSpPr>
            <a:spLocks noGrp="1" noChangeArrowheads="1"/>
          </p:cNvSpPr>
          <p:nvPr>
            <p:ph type="body" idx="1"/>
          </p:nvPr>
        </p:nvSpPr>
        <p:spPr>
          <a:xfrm>
            <a:off x="251520" y="1600200"/>
            <a:ext cx="8640960" cy="4925144"/>
          </a:xfrm>
        </p:spPr>
        <p:txBody>
          <a:bodyPr>
            <a:normAutofit fontScale="92500" lnSpcReduction="20000"/>
          </a:bodyPr>
          <a:lstStyle/>
          <a:p>
            <a:pPr>
              <a:buNone/>
              <a:defRPr/>
            </a:pPr>
            <a:r>
              <a:rPr lang="fr-FR" sz="3300" b="1" dirty="0" err="1" smtClean="0"/>
              <a:t>D.La</a:t>
            </a:r>
            <a:r>
              <a:rPr lang="fr-FR" sz="3300" b="1" dirty="0" smtClean="0"/>
              <a:t> pensée économique contemporaine</a:t>
            </a:r>
          </a:p>
          <a:p>
            <a:pPr>
              <a:buNone/>
              <a:defRPr/>
            </a:pPr>
            <a:endParaRPr lang="fr-FR" sz="3300" b="1" dirty="0" smtClean="0"/>
          </a:p>
          <a:p>
            <a:pPr>
              <a:buNone/>
              <a:defRPr/>
            </a:pPr>
            <a:r>
              <a:rPr lang="fr-FR" sz="3200" dirty="0" smtClean="0"/>
              <a:t>La pensée économique contemporaine</a:t>
            </a:r>
            <a:r>
              <a:rPr lang="fr-FR" dirty="0" smtClean="0"/>
              <a:t> se compose de :</a:t>
            </a:r>
          </a:p>
          <a:p>
            <a:pPr eaLnBrk="1" hangingPunct="1">
              <a:defRPr/>
            </a:pPr>
            <a:r>
              <a:rPr lang="fr-FR" dirty="0" smtClean="0"/>
              <a:t>La pensée keynésienne</a:t>
            </a:r>
          </a:p>
          <a:p>
            <a:pPr eaLnBrk="1" hangingPunct="1">
              <a:defRPr/>
            </a:pPr>
            <a:r>
              <a:rPr lang="fr-FR" dirty="0" smtClean="0"/>
              <a:t>La pensée libérale néo- classique</a:t>
            </a:r>
          </a:p>
          <a:p>
            <a:pPr eaLnBrk="1" hangingPunct="1">
              <a:buNone/>
              <a:defRPr/>
            </a:pPr>
            <a:endParaRPr lang="fr-FR" dirty="0" smtClean="0"/>
          </a:p>
          <a:p>
            <a:pPr eaLnBrk="1" hangingPunct="1">
              <a:buNone/>
              <a:defRPr/>
            </a:pPr>
            <a:r>
              <a:rPr lang="fr-FR" dirty="0" smtClean="0"/>
              <a:t>Les principes fondamentaux de la pensée sont essentiellement:</a:t>
            </a:r>
          </a:p>
          <a:p>
            <a:pPr>
              <a:lnSpc>
                <a:spcPct val="90000"/>
              </a:lnSpc>
              <a:buFont typeface="Wingdings" pitchFamily="2" charset="2"/>
              <a:buChar char="v"/>
              <a:defRPr/>
            </a:pPr>
            <a:r>
              <a:rPr lang="fr-FR" dirty="0" smtClean="0"/>
              <a:t>L’approche macro- économique</a:t>
            </a:r>
          </a:p>
          <a:p>
            <a:pPr>
              <a:lnSpc>
                <a:spcPct val="90000"/>
              </a:lnSpc>
              <a:buFont typeface="Wingdings" pitchFamily="2" charset="2"/>
              <a:buChar char="v"/>
              <a:defRPr/>
            </a:pPr>
            <a:r>
              <a:rPr lang="fr-FR" dirty="0" smtClean="0"/>
              <a:t>Calcul prévisionnel des entrepreneurs</a:t>
            </a:r>
          </a:p>
          <a:p>
            <a:pPr>
              <a:lnSpc>
                <a:spcPct val="90000"/>
              </a:lnSpc>
              <a:buFont typeface="Wingdings" pitchFamily="2" charset="2"/>
              <a:buChar char="v"/>
              <a:defRPr/>
            </a:pPr>
            <a:r>
              <a:rPr lang="fr-FR" dirty="0" smtClean="0"/>
              <a:t>La demande effective</a:t>
            </a:r>
          </a:p>
          <a:p>
            <a:pPr>
              <a:lnSpc>
                <a:spcPct val="90000"/>
              </a:lnSpc>
              <a:buFont typeface="Wingdings" pitchFamily="2" charset="2"/>
              <a:buChar char="v"/>
              <a:defRPr/>
            </a:pPr>
            <a:r>
              <a:rPr lang="fr-FR" dirty="0" smtClean="0"/>
              <a:t>L’action de l’Etat</a:t>
            </a:r>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55</a:t>
            </a:fld>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228600"/>
            <a:ext cx="8442520" cy="990600"/>
          </a:xfrm>
        </p:spPr>
        <p:txBody>
          <a:bodyPr>
            <a:normAutofit fontScale="90000"/>
          </a:bodyPr>
          <a:lstStyle/>
          <a:p>
            <a:pPr algn="ctr"/>
            <a:r>
              <a:rPr lang="fr-FR" b="1" dirty="0" smtClean="0"/>
              <a:t>CONCEPTS DE BASE DE L’ECONOMIE</a:t>
            </a:r>
            <a:endParaRPr lang="fr-FR" dirty="0"/>
          </a:p>
        </p:txBody>
      </p:sp>
      <p:sp>
        <p:nvSpPr>
          <p:cNvPr id="3" name="Espace réservé du contenu 2"/>
          <p:cNvSpPr>
            <a:spLocks noGrp="1"/>
          </p:cNvSpPr>
          <p:nvPr>
            <p:ph sz="quarter" idx="1"/>
          </p:nvPr>
        </p:nvSpPr>
        <p:spPr>
          <a:xfrm>
            <a:off x="179512" y="1600200"/>
            <a:ext cx="8784976" cy="4925144"/>
          </a:xfrm>
        </p:spPr>
        <p:txBody>
          <a:bodyPr>
            <a:normAutofit fontScale="92500" lnSpcReduction="10000"/>
          </a:bodyPr>
          <a:lstStyle/>
          <a:p>
            <a:pPr>
              <a:defRPr/>
            </a:pPr>
            <a:r>
              <a:rPr lang="fr-FR" sz="3200" dirty="0" smtClean="0"/>
              <a:t>« La science économique est celle qui a pour objet la production, la consommation et l’échange de biens et services rares »</a:t>
            </a:r>
          </a:p>
          <a:p>
            <a:pPr>
              <a:buNone/>
              <a:defRPr/>
            </a:pPr>
            <a:r>
              <a:rPr lang="fr-FR" sz="1800" dirty="0" smtClean="0"/>
              <a:t>		                                      J. FOURASTIE </a:t>
            </a:r>
            <a:r>
              <a:rPr lang="fr-FR" sz="1800" i="1" dirty="0" smtClean="0"/>
              <a:t>Pourquoi nous travaillons, PUF, 1959</a:t>
            </a:r>
          </a:p>
          <a:p>
            <a:pPr>
              <a:buNone/>
              <a:defRPr/>
            </a:pPr>
            <a:endParaRPr lang="fr-FR" sz="1800" i="1" dirty="0" smtClean="0"/>
          </a:p>
          <a:p>
            <a:pPr>
              <a:buNone/>
              <a:defRPr/>
            </a:pPr>
            <a:endParaRPr lang="fr-FR" sz="1800" i="1" dirty="0" smtClean="0"/>
          </a:p>
          <a:p>
            <a:pPr>
              <a:defRPr/>
            </a:pPr>
            <a:r>
              <a:rPr lang="fr-FR" sz="3200" dirty="0" smtClean="0"/>
              <a:t>« L’objet de l’économie politique est la connaissance des lois qui président à la formation, à la distribution et à la consommation des richesses »</a:t>
            </a:r>
          </a:p>
          <a:p>
            <a:pPr>
              <a:buNone/>
              <a:defRPr/>
            </a:pPr>
            <a:endParaRPr lang="fr-FR" sz="3200" dirty="0" smtClean="0"/>
          </a:p>
          <a:p>
            <a:pPr>
              <a:buNone/>
              <a:defRPr/>
            </a:pPr>
            <a:r>
              <a:rPr lang="fr-FR" sz="3200" dirty="0" smtClean="0"/>
              <a:t>			</a:t>
            </a:r>
            <a:r>
              <a:rPr lang="fr-FR" sz="2000" dirty="0" smtClean="0"/>
              <a:t>Jean Baptiste SAY </a:t>
            </a:r>
            <a:r>
              <a:rPr lang="fr-FR" sz="2000" i="1" dirty="0" smtClean="0"/>
              <a:t>Traité d’économie politique, 1803</a:t>
            </a:r>
            <a:endParaRPr lang="fr-FR" sz="2000" dirty="0" smtClean="0"/>
          </a:p>
          <a:p>
            <a:pPr>
              <a:buNone/>
              <a:defRPr/>
            </a:pPr>
            <a:endParaRPr lang="fr-FR" sz="3200" dirty="0" smtClean="0"/>
          </a:p>
          <a:p>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6</a:t>
            </a:fld>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28600"/>
            <a:ext cx="8298504" cy="990600"/>
          </a:xfrm>
        </p:spPr>
        <p:txBody>
          <a:bodyPr>
            <a:normAutofit fontScale="90000"/>
          </a:bodyPr>
          <a:lstStyle/>
          <a:p>
            <a:pPr algn="ctr"/>
            <a:r>
              <a:rPr lang="fr-FR" b="1" dirty="0" smtClean="0"/>
              <a:t>CONCEPTS DE BASE DE L’ECONOMIE</a:t>
            </a:r>
            <a:endParaRPr lang="fr-FR" dirty="0"/>
          </a:p>
        </p:txBody>
      </p:sp>
      <p:sp>
        <p:nvSpPr>
          <p:cNvPr id="3" name="Espace réservé du contenu 2"/>
          <p:cNvSpPr>
            <a:spLocks noGrp="1"/>
          </p:cNvSpPr>
          <p:nvPr>
            <p:ph sz="quarter" idx="1"/>
          </p:nvPr>
        </p:nvSpPr>
        <p:spPr>
          <a:xfrm>
            <a:off x="323528" y="1600200"/>
            <a:ext cx="8442520" cy="4853136"/>
          </a:xfrm>
        </p:spPr>
        <p:txBody>
          <a:bodyPr>
            <a:normAutofit/>
          </a:bodyPr>
          <a:lstStyle/>
          <a:p>
            <a:pPr algn="just">
              <a:defRPr/>
            </a:pPr>
            <a:r>
              <a:rPr lang="fr-FR" sz="3200" dirty="0" smtClean="0"/>
              <a:t>« L’économie politique est la science </a:t>
            </a:r>
            <a:r>
              <a:rPr lang="fr-FR" sz="3200" dirty="0" smtClean="0">
                <a:solidFill>
                  <a:srgbClr val="FF0000"/>
                </a:solidFill>
              </a:rPr>
              <a:t>de l’administration des ressources rares </a:t>
            </a:r>
            <a:r>
              <a:rPr lang="fr-FR" sz="3200" dirty="0" smtClean="0"/>
              <a:t>dans une société; elle étudie les formes que prend le comportement humain dans l’aménagement onéreux du monde extérieur, en raison de la tension qui existe entre les désirs illimités et les moyens limités des sujets économiques »</a:t>
            </a:r>
          </a:p>
          <a:p>
            <a:pPr>
              <a:buNone/>
              <a:defRPr/>
            </a:pPr>
            <a:r>
              <a:rPr lang="fr-FR" sz="3200" dirty="0" smtClean="0"/>
              <a:t>		</a:t>
            </a:r>
          </a:p>
          <a:p>
            <a:pPr>
              <a:buNone/>
              <a:defRPr/>
            </a:pPr>
            <a:r>
              <a:rPr lang="fr-FR" sz="3200" dirty="0" smtClean="0"/>
              <a:t>			  </a:t>
            </a:r>
            <a:r>
              <a:rPr lang="fr-FR" sz="2400" dirty="0" smtClean="0"/>
              <a:t>Raymond BARRE E</a:t>
            </a:r>
            <a:r>
              <a:rPr lang="fr-FR" sz="2400" i="1" dirty="0" smtClean="0"/>
              <a:t>conomie politique, PUF, 1959</a:t>
            </a:r>
            <a:endParaRPr lang="fr-FR" sz="2400" dirty="0" smtClean="0"/>
          </a:p>
          <a:p>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7</a:t>
            </a:fld>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CONCEPTS DE BASE DE L’ECONOMIE</a:t>
            </a:r>
            <a:endParaRPr lang="fr-FR" dirty="0"/>
          </a:p>
        </p:txBody>
      </p:sp>
      <p:sp>
        <p:nvSpPr>
          <p:cNvPr id="3" name="Espace réservé du contenu 2"/>
          <p:cNvSpPr>
            <a:spLocks noGrp="1"/>
          </p:cNvSpPr>
          <p:nvPr>
            <p:ph sz="quarter" idx="1"/>
          </p:nvPr>
        </p:nvSpPr>
        <p:spPr>
          <a:xfrm>
            <a:off x="251520" y="1628800"/>
            <a:ext cx="8568952" cy="4925144"/>
          </a:xfrm>
        </p:spPr>
        <p:txBody>
          <a:bodyPr>
            <a:normAutofit lnSpcReduction="10000"/>
          </a:bodyPr>
          <a:lstStyle/>
          <a:p>
            <a:pPr algn="just">
              <a:lnSpc>
                <a:spcPct val="90000"/>
              </a:lnSpc>
              <a:defRPr/>
            </a:pPr>
            <a:r>
              <a:rPr lang="fr-FR" sz="3200" dirty="0" smtClean="0"/>
              <a:t>« L’économie est la science qui étudie comment les ressources rares sont employés pour la satisfaction des besoins des hommes vivant en société; elle s’intéresse, d’une part, aux opérations essentielles que sont la production, la distribution et la consommation de biens et, d’autre part, aux institutions et aux activités ayant pour objet de faciliter ces opérations »</a:t>
            </a:r>
          </a:p>
          <a:p>
            <a:pPr>
              <a:lnSpc>
                <a:spcPct val="90000"/>
              </a:lnSpc>
              <a:buNone/>
              <a:defRPr/>
            </a:pPr>
            <a:r>
              <a:rPr lang="fr-FR" sz="3200" i="1" dirty="0" smtClean="0"/>
              <a:t>	</a:t>
            </a:r>
          </a:p>
          <a:p>
            <a:pPr>
              <a:lnSpc>
                <a:spcPct val="90000"/>
              </a:lnSpc>
              <a:buNone/>
              <a:defRPr/>
            </a:pPr>
            <a:r>
              <a:rPr lang="fr-FR" sz="3200" i="1" dirty="0" smtClean="0"/>
              <a:t>		</a:t>
            </a:r>
            <a:r>
              <a:rPr lang="fr-FR" sz="2400" dirty="0" smtClean="0"/>
              <a:t>Edmond MALINVAUD </a:t>
            </a:r>
            <a:r>
              <a:rPr lang="fr-FR" sz="2400" i="1" dirty="0" smtClean="0"/>
              <a:t>Leçons de théorie micro- économique, </a:t>
            </a:r>
            <a:r>
              <a:rPr lang="fr-FR" sz="2400" i="1" dirty="0" err="1" smtClean="0"/>
              <a:t>Dunod</a:t>
            </a:r>
            <a:r>
              <a:rPr lang="fr-FR" sz="2400" i="1" dirty="0" smtClean="0"/>
              <a:t> , 1968</a:t>
            </a:r>
            <a:endParaRPr lang="fr-FR" sz="2400" dirty="0" smtClean="0"/>
          </a:p>
          <a:p>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8</a:t>
            </a:fld>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CONCEPTS DE BASE DE L’ECONOMIE</a:t>
            </a:r>
            <a:endParaRPr lang="fr-FR" dirty="0"/>
          </a:p>
        </p:txBody>
      </p:sp>
      <p:sp>
        <p:nvSpPr>
          <p:cNvPr id="3" name="Espace réservé du contenu 2"/>
          <p:cNvSpPr>
            <a:spLocks noGrp="1"/>
          </p:cNvSpPr>
          <p:nvPr>
            <p:ph sz="quarter" idx="1"/>
          </p:nvPr>
        </p:nvSpPr>
        <p:spPr>
          <a:xfrm>
            <a:off x="323528" y="1600200"/>
            <a:ext cx="8442520" cy="4781128"/>
          </a:xfrm>
        </p:spPr>
        <p:txBody>
          <a:bodyPr/>
          <a:lstStyle/>
          <a:p>
            <a:pPr algn="ctr">
              <a:buNone/>
            </a:pPr>
            <a:r>
              <a:rPr lang="fr-FR" dirty="0" smtClean="0"/>
              <a:t>T.A.F</a:t>
            </a:r>
          </a:p>
          <a:p>
            <a:pPr algn="ctr">
              <a:buNone/>
            </a:pPr>
            <a:endParaRPr lang="fr-FR" dirty="0" smtClean="0"/>
          </a:p>
          <a:p>
            <a:pPr>
              <a:buNone/>
            </a:pPr>
            <a:r>
              <a:rPr lang="fr-FR" dirty="0" smtClean="0"/>
              <a:t>D’après ces définitions des grands économistes, dégager les éléments fondamentaux qui définissent l’économie. </a:t>
            </a:r>
          </a:p>
          <a:p>
            <a:pPr algn="ctr">
              <a:buNone/>
            </a:pP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D1A71EB2-1062-4FEE-9DAF-EB99A23190EA}" type="slidenum">
              <a:rPr lang="fr-FR" smtClean="0"/>
              <a:pPr/>
              <a:t>9</a:t>
            </a:fld>
            <a:endParaRPr lang="fr-F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édia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é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613</TotalTime>
  <Words>2432</Words>
  <Application>Microsoft Office PowerPoint</Application>
  <PresentationFormat>Affichage à l'écran (4:3)</PresentationFormat>
  <Paragraphs>413</Paragraphs>
  <Slides>55</Slides>
  <Notes>0</Notes>
  <HiddenSlides>0</HiddenSlides>
  <MMClips>0</MMClips>
  <ScaleCrop>false</ScaleCrop>
  <HeadingPairs>
    <vt:vector size="4" baseType="variant">
      <vt:variant>
        <vt:lpstr>Thème</vt:lpstr>
      </vt:variant>
      <vt:variant>
        <vt:i4>1</vt:i4>
      </vt:variant>
      <vt:variant>
        <vt:lpstr>Titres des diapositives</vt:lpstr>
      </vt:variant>
      <vt:variant>
        <vt:i4>55</vt:i4>
      </vt:variant>
    </vt:vector>
  </HeadingPairs>
  <TitlesOfParts>
    <vt:vector size="56" baseType="lpstr">
      <vt:lpstr>Médian</vt:lpstr>
      <vt:lpstr>     ECONOMIE</vt:lpstr>
      <vt:lpstr>OBJECTIFS DU COURS</vt:lpstr>
      <vt:lpstr>PLAN DU COURS</vt:lpstr>
      <vt:lpstr> CHAPITRE I : CONCEPTS DE BASE DE L’ECONOMIE </vt:lpstr>
      <vt:lpstr> CONCEPTS DE BASE DE L’ECONOMIE</vt:lpstr>
      <vt:lpstr>CONCEPTS DE BASE DE L’ECONOMIE</vt:lpstr>
      <vt:lpstr>CONCEPTS DE BASE DE L’ECONOMIE</vt:lpstr>
      <vt:lpstr>CONCEPTS DE BASE DE L’ECONOMIE</vt:lpstr>
      <vt:lpstr>CONCEPTS DE BASE DE L’ECONOMIE</vt:lpstr>
      <vt:lpstr>CONCEPTS DE BASE DE L’ECONOMIE</vt:lpstr>
      <vt:lpstr>CONCEPTS DE BASE DE L’ECONOMIE</vt:lpstr>
      <vt:lpstr>CONCEPTS DE BASE DE L’ECONOMIE</vt:lpstr>
      <vt:lpstr>CONCEPTS DE BASE DE L’ECONOMIE</vt:lpstr>
      <vt:lpstr>CONCEPTS DE BASE DE L’ECONOMIE</vt:lpstr>
      <vt:lpstr>CONCEPTS DE BASE DE L’ECONOMIE</vt:lpstr>
      <vt:lpstr>CONCEPTS DE BASE DE L’ECONOMIE</vt:lpstr>
      <vt:lpstr>CONCEPTS DE BASE DE L’ECONOMIE</vt:lpstr>
      <vt:lpstr>CONCEPTS DE BASE DE L’ECONOMIE</vt:lpstr>
      <vt:lpstr>Diapositive 19</vt:lpstr>
      <vt:lpstr>CONCEPTS DE BASE DE L’ECONOMIE</vt:lpstr>
      <vt:lpstr>ACTES ET AGENTS ÉCONOMIQUES</vt:lpstr>
      <vt:lpstr>ACTES ET AGENTS ÉCONOMIQUES</vt:lpstr>
      <vt:lpstr>ACTES ET AGENTS ÉCONOMIQUES</vt:lpstr>
      <vt:lpstr>ACTES ET AGENTS ÉCONOMIQUES</vt:lpstr>
      <vt:lpstr>ACTES ET AGENTS ÉCONOMIQUES</vt:lpstr>
      <vt:lpstr>ACTES ET AGENTS ÉCONOMIQUES</vt:lpstr>
      <vt:lpstr>ACTES ET AGENTS ÉCONOMIQUES</vt:lpstr>
      <vt:lpstr>ACTES ET AGENTS ÉCONOMIQUES</vt:lpstr>
      <vt:lpstr>ACTES ET AGENTS ÉCONOMIQUES</vt:lpstr>
      <vt:lpstr>ACTES ET AGENTS ÉCONOMIQUES</vt:lpstr>
      <vt:lpstr>ACTES ET AGENTS ÉCONOMIQUES</vt:lpstr>
      <vt:lpstr>ACTES ET AGENTS ÉCONOMIQUES</vt:lpstr>
      <vt:lpstr>ACTES ET AGENTS ÉCONOMIQUES</vt:lpstr>
      <vt:lpstr>ACTES ET AGENTS ÉCONOMIQUES  </vt:lpstr>
      <vt:lpstr>ACTES ET AGENTS ÉCONOMIQUES</vt:lpstr>
      <vt:lpstr>ECONOMIE ET MARCHÉ</vt:lpstr>
      <vt:lpstr>ECONOMIE ET MARCHÉ</vt:lpstr>
      <vt:lpstr>ECONOMIE ET MARCHÉ</vt:lpstr>
      <vt:lpstr>ECONOMIE ET MARCHÉ</vt:lpstr>
      <vt:lpstr>ECONOMIE ET MARCHÉ</vt:lpstr>
      <vt:lpstr>ECONOMIE ET MARCHÉ</vt:lpstr>
      <vt:lpstr>ECONOMIE ET MARCHÉ</vt:lpstr>
      <vt:lpstr>ECONOMIE ET MARCHÉ</vt:lpstr>
      <vt:lpstr>LES SYSTEMES ECONOMIQUES</vt:lpstr>
      <vt:lpstr>Diapositive 45</vt:lpstr>
      <vt:lpstr>LES SYSTEMES ECONOMIQUES</vt:lpstr>
      <vt:lpstr>LES SYSTEMES ECONOMIQUES</vt:lpstr>
      <vt:lpstr>Système socialiste: Principes et mécanismes</vt:lpstr>
      <vt:lpstr>Diapositive 49</vt:lpstr>
      <vt:lpstr>GRANDS COURANTS DE LA PENSÉE ÉCONOMIQUE</vt:lpstr>
      <vt:lpstr>GRANDS COURANTS DE LA PENSÉE ÉCONOMIQUE</vt:lpstr>
      <vt:lpstr>GRANDS COURANTS DE LA PENSÉE ÉCONOMIQUE</vt:lpstr>
      <vt:lpstr>GRANDS COURANTS DE LA PENSÉE ÉCONOMIQUE</vt:lpstr>
      <vt:lpstr>Diapositive 54</vt:lpstr>
      <vt:lpstr>GRANDS COURANTS DE LA PENSÉE ÉCONOMIQUE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s</dc:creator>
  <cp:lastModifiedBy>s</cp:lastModifiedBy>
  <cp:revision>140</cp:revision>
  <dcterms:created xsi:type="dcterms:W3CDTF">2016-09-19T23:30:24Z</dcterms:created>
  <dcterms:modified xsi:type="dcterms:W3CDTF">2016-10-03T18:27:53Z</dcterms:modified>
</cp:coreProperties>
</file>