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2"/>
  </p:notesMasterIdLst>
  <p:sldIdLst>
    <p:sldId id="256" r:id="rId2"/>
    <p:sldId id="257" r:id="rId3"/>
    <p:sldId id="328" r:id="rId4"/>
    <p:sldId id="258" r:id="rId5"/>
    <p:sldId id="260" r:id="rId6"/>
    <p:sldId id="259" r:id="rId7"/>
    <p:sldId id="263" r:id="rId8"/>
    <p:sldId id="261" r:id="rId9"/>
    <p:sldId id="264" r:id="rId10"/>
    <p:sldId id="267" r:id="rId11"/>
    <p:sldId id="327" r:id="rId12"/>
    <p:sldId id="280" r:id="rId13"/>
    <p:sldId id="268" r:id="rId14"/>
    <p:sldId id="269" r:id="rId15"/>
    <p:sldId id="271" r:id="rId16"/>
    <p:sldId id="272" r:id="rId17"/>
    <p:sldId id="273" r:id="rId18"/>
    <p:sldId id="274" r:id="rId19"/>
    <p:sldId id="278" r:id="rId20"/>
    <p:sldId id="279" r:id="rId21"/>
    <p:sldId id="301" r:id="rId22"/>
    <p:sldId id="302" r:id="rId23"/>
    <p:sldId id="303" r:id="rId24"/>
    <p:sldId id="308" r:id="rId25"/>
    <p:sldId id="309" r:id="rId26"/>
    <p:sldId id="310" r:id="rId27"/>
    <p:sldId id="304" r:id="rId28"/>
    <p:sldId id="305" r:id="rId29"/>
    <p:sldId id="306" r:id="rId30"/>
    <p:sldId id="311" r:id="rId31"/>
    <p:sldId id="276" r:id="rId32"/>
    <p:sldId id="312" r:id="rId33"/>
    <p:sldId id="277" r:id="rId34"/>
    <p:sldId id="307" r:id="rId35"/>
    <p:sldId id="283" r:id="rId36"/>
    <p:sldId id="284" r:id="rId37"/>
    <p:sldId id="285" r:id="rId38"/>
    <p:sldId id="286" r:id="rId39"/>
    <p:sldId id="288" r:id="rId40"/>
    <p:sldId id="289" r:id="rId41"/>
    <p:sldId id="313" r:id="rId42"/>
    <p:sldId id="314" r:id="rId43"/>
    <p:sldId id="291" r:id="rId44"/>
    <p:sldId id="292" r:id="rId45"/>
    <p:sldId id="294" r:id="rId46"/>
    <p:sldId id="296" r:id="rId47"/>
    <p:sldId id="298" r:id="rId48"/>
    <p:sldId id="299" r:id="rId49"/>
    <p:sldId id="300" r:id="rId50"/>
    <p:sldId id="315" r:id="rId51"/>
    <p:sldId id="317" r:id="rId52"/>
    <p:sldId id="318" r:id="rId53"/>
    <p:sldId id="319" r:id="rId54"/>
    <p:sldId id="320" r:id="rId55"/>
    <p:sldId id="321" r:id="rId56"/>
    <p:sldId id="322" r:id="rId57"/>
    <p:sldId id="323" r:id="rId58"/>
    <p:sldId id="324" r:id="rId59"/>
    <p:sldId id="325" r:id="rId60"/>
    <p:sldId id="326" r:id="rId6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F9E692-8AB1-440E-9E44-22B1D965E884}" type="datetimeFigureOut">
              <a:rPr lang="fr-FR" smtClean="0"/>
              <a:pPr/>
              <a:t>12/11/2016</a:t>
            </a:fld>
            <a:endParaRPr lang="fr-FR" dirty="0"/>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8E082D-5671-4EB4-A42D-22C190D36A46}" type="slidenum">
              <a:rPr lang="fr-FR" smtClean="0"/>
              <a:pPr/>
              <a:t>‹N°›</a:t>
            </a:fld>
            <a:endParaRPr lang="fr-FR"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6339D6-8BB5-4C8A-819A-E73CBF4205B0}" type="slidenum">
              <a:rPr lang="fr-FR"/>
              <a:pPr/>
              <a:t>27</a:t>
            </a:fld>
            <a:endParaRPr lang="fr-FR" dirty="0"/>
          </a:p>
        </p:txBody>
      </p:sp>
      <p:sp>
        <p:nvSpPr>
          <p:cNvPr id="363522"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363523" name="Rectangle 3"/>
          <p:cNvSpPr>
            <a:spLocks noGrp="1" noChangeArrowheads="1"/>
          </p:cNvSpPr>
          <p:nvPr>
            <p:ph type="body" idx="1"/>
          </p:nvPr>
        </p:nvSpPr>
        <p:spPr bwMode="auto">
          <a:xfrm>
            <a:off x="913805" y="4342191"/>
            <a:ext cx="5030391" cy="4115405"/>
          </a:xfrm>
          <a:prstGeom prst="rect">
            <a:avLst/>
          </a:prstGeom>
          <a:solidFill>
            <a:srgbClr val="FFFFFF"/>
          </a:solidFill>
          <a:ln>
            <a:solidFill>
              <a:srgbClr val="000000"/>
            </a:solidFill>
            <a:miter lim="800000"/>
            <a:headEnd/>
            <a:tailEnd/>
          </a:ln>
        </p:spPr>
        <p:txBody>
          <a:bodyPr/>
          <a:lstStyle/>
          <a:p>
            <a:endParaRPr lang="fr-F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730059-1A9F-48BF-BEAA-FA553110CD08}" type="slidenum">
              <a:rPr lang="fr-FR"/>
              <a:pPr/>
              <a:t>42</a:t>
            </a:fld>
            <a:endParaRPr lang="fr-FR"/>
          </a:p>
        </p:txBody>
      </p:sp>
      <p:sp>
        <p:nvSpPr>
          <p:cNvPr id="472066" name="Rectangle 2"/>
          <p:cNvSpPr>
            <a:spLocks noGrp="1" noRot="1" noChangeAspect="1" noChangeArrowheads="1" noTextEdit="1"/>
          </p:cNvSpPr>
          <p:nvPr>
            <p:ph type="sldImg"/>
          </p:nvPr>
        </p:nvSpPr>
        <p:spPr>
          <a:ln/>
        </p:spPr>
      </p:sp>
      <p:sp>
        <p:nvSpPr>
          <p:cNvPr id="47206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58A98E-DEF3-48FC-8CF0-00C9D612EE65}" type="slidenum">
              <a:rPr lang="fr-FR"/>
              <a:pPr/>
              <a:t>43</a:t>
            </a:fld>
            <a:endParaRPr lang="fr-FR"/>
          </a:p>
        </p:txBody>
      </p:sp>
      <p:sp>
        <p:nvSpPr>
          <p:cNvPr id="476162" name="Rectangle 2"/>
          <p:cNvSpPr>
            <a:spLocks noGrp="1" noRot="1" noChangeAspect="1" noChangeArrowheads="1" noTextEdit="1"/>
          </p:cNvSpPr>
          <p:nvPr>
            <p:ph type="sldImg"/>
          </p:nvPr>
        </p:nvSpPr>
        <p:spPr>
          <a:ln/>
        </p:spPr>
      </p:sp>
      <p:sp>
        <p:nvSpPr>
          <p:cNvPr id="476163"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53DBCE-3E4A-4B87-B6D2-DC8FABAACDB6}" type="slidenum">
              <a:rPr lang="fr-FR"/>
              <a:pPr/>
              <a:t>44</a:t>
            </a:fld>
            <a:endParaRPr lang="fr-FR"/>
          </a:p>
        </p:txBody>
      </p:sp>
      <p:sp>
        <p:nvSpPr>
          <p:cNvPr id="478210" name="Rectangle 2"/>
          <p:cNvSpPr>
            <a:spLocks noGrp="1" noRot="1" noChangeAspect="1" noChangeArrowheads="1" noTextEdit="1"/>
          </p:cNvSpPr>
          <p:nvPr>
            <p:ph type="sldImg"/>
          </p:nvPr>
        </p:nvSpPr>
        <p:spPr>
          <a:ln/>
        </p:spPr>
      </p:sp>
      <p:sp>
        <p:nvSpPr>
          <p:cNvPr id="478211"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FC5B4A-8D7E-4AC0-AC3F-65168C53AE57}" type="slidenum">
              <a:rPr lang="fr-FR"/>
              <a:pPr/>
              <a:t>45</a:t>
            </a:fld>
            <a:endParaRPr lang="fr-FR"/>
          </a:p>
        </p:txBody>
      </p:sp>
      <p:sp>
        <p:nvSpPr>
          <p:cNvPr id="510978" name="Rectangle 2"/>
          <p:cNvSpPr>
            <a:spLocks noGrp="1" noRot="1" noChangeAspect="1" noChangeArrowheads="1" noTextEdit="1"/>
          </p:cNvSpPr>
          <p:nvPr>
            <p:ph type="sldImg"/>
          </p:nvPr>
        </p:nvSpPr>
        <p:spPr>
          <a:ln/>
        </p:spPr>
      </p:sp>
      <p:sp>
        <p:nvSpPr>
          <p:cNvPr id="510979"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B8D73B-5698-4CB2-825E-05AFDB2D53F0}" type="slidenum">
              <a:rPr lang="fr-FR"/>
              <a:pPr/>
              <a:t>46</a:t>
            </a:fld>
            <a:endParaRPr lang="fr-FR"/>
          </a:p>
        </p:txBody>
      </p:sp>
      <p:sp>
        <p:nvSpPr>
          <p:cNvPr id="527362" name="Rectangle 2"/>
          <p:cNvSpPr>
            <a:spLocks noGrp="1" noRot="1" noChangeAspect="1" noChangeArrowheads="1" noTextEdit="1"/>
          </p:cNvSpPr>
          <p:nvPr>
            <p:ph type="sldImg"/>
          </p:nvPr>
        </p:nvSpPr>
        <p:spPr>
          <a:ln/>
        </p:spPr>
      </p:sp>
      <p:sp>
        <p:nvSpPr>
          <p:cNvPr id="527363"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31CC36-3B99-4812-9A17-DE69A4C829C7}" type="slidenum">
              <a:rPr lang="fr-FR"/>
              <a:pPr/>
              <a:t>28</a:t>
            </a:fld>
            <a:endParaRPr lang="fr-FR" dirty="0"/>
          </a:p>
        </p:txBody>
      </p:sp>
      <p:sp>
        <p:nvSpPr>
          <p:cNvPr id="367618"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367619" name="Rectangle 3"/>
          <p:cNvSpPr>
            <a:spLocks noGrp="1" noChangeArrowheads="1"/>
          </p:cNvSpPr>
          <p:nvPr>
            <p:ph type="body" idx="1"/>
          </p:nvPr>
        </p:nvSpPr>
        <p:spPr bwMode="auto">
          <a:xfrm>
            <a:off x="913805" y="4342191"/>
            <a:ext cx="5030391" cy="4115405"/>
          </a:xfrm>
          <a:prstGeom prst="rect">
            <a:avLst/>
          </a:prstGeom>
          <a:solidFill>
            <a:srgbClr val="FFFFFF"/>
          </a:solidFill>
          <a:ln>
            <a:solidFill>
              <a:srgbClr val="000000"/>
            </a:solidFill>
            <a:miter lim="800000"/>
            <a:headEnd/>
            <a:tailEnd/>
          </a:ln>
        </p:spPr>
        <p:txBody>
          <a:bodyPr/>
          <a:lstStyle/>
          <a:p>
            <a:endParaRPr lang="fr-F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10D5DA-C224-4887-A524-CFD686334E9B}" type="slidenum">
              <a:rPr lang="fr-FR"/>
              <a:pPr/>
              <a:t>35</a:t>
            </a:fld>
            <a:endParaRPr lang="fr-FR" dirty="0"/>
          </a:p>
        </p:txBody>
      </p:sp>
      <p:sp>
        <p:nvSpPr>
          <p:cNvPr id="451586" name="Rectangle 2"/>
          <p:cNvSpPr>
            <a:spLocks noGrp="1" noRot="1" noChangeAspect="1" noChangeArrowheads="1" noTextEdit="1"/>
          </p:cNvSpPr>
          <p:nvPr>
            <p:ph type="sldImg"/>
          </p:nvPr>
        </p:nvSpPr>
        <p:spPr>
          <a:ln/>
        </p:spPr>
      </p:sp>
      <p:sp>
        <p:nvSpPr>
          <p:cNvPr id="451587" name="Rectangle 3"/>
          <p:cNvSpPr>
            <a:spLocks noGrp="1" noChangeArrowheads="1"/>
          </p:cNvSpPr>
          <p:nvPr>
            <p:ph type="body" idx="1"/>
          </p:nvPr>
        </p:nvSpPr>
        <p:spPr/>
        <p:txBody>
          <a:bodyPr/>
          <a:lstStyle/>
          <a:p>
            <a:endParaRPr lang="fr-F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977A0-748F-4C8D-A9E0-772EF33775D0}" type="slidenum">
              <a:rPr lang="fr-FR"/>
              <a:pPr/>
              <a:t>36</a:t>
            </a:fld>
            <a:endParaRPr lang="fr-FR" dirty="0"/>
          </a:p>
        </p:txBody>
      </p:sp>
      <p:sp>
        <p:nvSpPr>
          <p:cNvPr id="453634" name="Rectangle 2"/>
          <p:cNvSpPr>
            <a:spLocks noGrp="1" noRot="1" noChangeAspect="1" noChangeArrowheads="1" noTextEdit="1"/>
          </p:cNvSpPr>
          <p:nvPr>
            <p:ph type="sldImg"/>
          </p:nvPr>
        </p:nvSpPr>
        <p:spPr>
          <a:ln/>
        </p:spPr>
      </p:sp>
      <p:sp>
        <p:nvSpPr>
          <p:cNvPr id="453635" name="Rectangle 3"/>
          <p:cNvSpPr>
            <a:spLocks noGrp="1" noChangeArrowheads="1"/>
          </p:cNvSpPr>
          <p:nvPr>
            <p:ph type="body" idx="1"/>
          </p:nvPr>
        </p:nvSpPr>
        <p:spPr/>
        <p:txBody>
          <a:bodyPr/>
          <a:lstStyle/>
          <a:p>
            <a:endParaRPr lang="fr-F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E48BA2-A26E-40D3-BB3D-25EF7D1A05DE}" type="slidenum">
              <a:rPr lang="fr-FR"/>
              <a:pPr/>
              <a:t>37</a:t>
            </a:fld>
            <a:endParaRPr lang="fr-FR" dirty="0"/>
          </a:p>
        </p:txBody>
      </p:sp>
      <p:sp>
        <p:nvSpPr>
          <p:cNvPr id="455682" name="Rectangle 2"/>
          <p:cNvSpPr>
            <a:spLocks noGrp="1" noRot="1" noChangeAspect="1" noChangeArrowheads="1" noTextEdit="1"/>
          </p:cNvSpPr>
          <p:nvPr>
            <p:ph type="sldImg"/>
          </p:nvPr>
        </p:nvSpPr>
        <p:spPr>
          <a:ln/>
        </p:spPr>
      </p:sp>
      <p:sp>
        <p:nvSpPr>
          <p:cNvPr id="455683" name="Rectangle 3"/>
          <p:cNvSpPr>
            <a:spLocks noGrp="1" noChangeArrowheads="1"/>
          </p:cNvSpPr>
          <p:nvPr>
            <p:ph type="body" idx="1"/>
          </p:nvPr>
        </p:nvSpPr>
        <p:spPr/>
        <p:txBody>
          <a:bodyPr/>
          <a:lstStyle/>
          <a:p>
            <a:endParaRPr lang="fr-F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A0F750-3EE2-4F3A-A1A7-0EA8DC5EC72E}" type="slidenum">
              <a:rPr lang="fr-FR"/>
              <a:pPr/>
              <a:t>38</a:t>
            </a:fld>
            <a:endParaRPr lang="fr-FR" dirty="0"/>
          </a:p>
        </p:txBody>
      </p:sp>
      <p:sp>
        <p:nvSpPr>
          <p:cNvPr id="457730" name="Rectangle 2"/>
          <p:cNvSpPr>
            <a:spLocks noGrp="1" noRot="1" noChangeAspect="1" noChangeArrowheads="1" noTextEdit="1"/>
          </p:cNvSpPr>
          <p:nvPr>
            <p:ph type="sldImg"/>
          </p:nvPr>
        </p:nvSpPr>
        <p:spPr>
          <a:ln/>
        </p:spPr>
      </p:sp>
      <p:sp>
        <p:nvSpPr>
          <p:cNvPr id="457731" name="Rectangle 3"/>
          <p:cNvSpPr>
            <a:spLocks noGrp="1" noChangeArrowheads="1"/>
          </p:cNvSpPr>
          <p:nvPr>
            <p:ph type="body" idx="1"/>
          </p:nvPr>
        </p:nvSpPr>
        <p:spPr/>
        <p:txBody>
          <a:bodyPr/>
          <a:lstStyle/>
          <a:p>
            <a:endParaRPr lang="fr-F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63B9D1-1812-41C7-A91F-D343339BAFBF}" type="slidenum">
              <a:rPr lang="fr-FR"/>
              <a:pPr/>
              <a:t>39</a:t>
            </a:fld>
            <a:endParaRPr lang="fr-FR" dirty="0"/>
          </a:p>
        </p:txBody>
      </p:sp>
      <p:sp>
        <p:nvSpPr>
          <p:cNvPr id="463874" name="Rectangle 2"/>
          <p:cNvSpPr>
            <a:spLocks noGrp="1" noRot="1" noChangeAspect="1" noChangeArrowheads="1" noTextEdit="1"/>
          </p:cNvSpPr>
          <p:nvPr>
            <p:ph type="sldImg"/>
          </p:nvPr>
        </p:nvSpPr>
        <p:spPr>
          <a:ln/>
        </p:spPr>
      </p:sp>
      <p:sp>
        <p:nvSpPr>
          <p:cNvPr id="463875" name="Rectangle 3"/>
          <p:cNvSpPr>
            <a:spLocks noGrp="1" noChangeArrowheads="1"/>
          </p:cNvSpPr>
          <p:nvPr>
            <p:ph type="body" idx="1"/>
          </p:nvPr>
        </p:nvSpPr>
        <p:spPr/>
        <p:txBody>
          <a:bodyPr/>
          <a:lstStyle/>
          <a:p>
            <a:endParaRPr lang="fr-F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FB50A3-30D7-4A76-85DB-06C57DC8BF3E}" type="slidenum">
              <a:rPr lang="fr-FR"/>
              <a:pPr/>
              <a:t>40</a:t>
            </a:fld>
            <a:endParaRPr lang="fr-FR"/>
          </a:p>
        </p:txBody>
      </p:sp>
      <p:sp>
        <p:nvSpPr>
          <p:cNvPr id="465922" name="Rectangle 2"/>
          <p:cNvSpPr>
            <a:spLocks noGrp="1" noRot="1" noChangeAspect="1" noChangeArrowheads="1" noTextEdit="1"/>
          </p:cNvSpPr>
          <p:nvPr>
            <p:ph type="sldImg"/>
          </p:nvPr>
        </p:nvSpPr>
        <p:spPr>
          <a:ln/>
        </p:spPr>
      </p:sp>
      <p:sp>
        <p:nvSpPr>
          <p:cNvPr id="465923" name="Rectangle 3"/>
          <p:cNvSpPr>
            <a:spLocks noGrp="1" noChangeArrowheads="1"/>
          </p:cNvSpPr>
          <p:nvPr>
            <p:ph type="body" idx="1"/>
          </p:nvPr>
        </p:nvSpPr>
        <p:spPr/>
        <p:txBody>
          <a:bodyPr/>
          <a:lstStyle/>
          <a:p>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BFD836-52CF-425C-995F-83D00FB1FB9F}" type="slidenum">
              <a:rPr lang="fr-FR"/>
              <a:pPr/>
              <a:t>41</a:t>
            </a:fld>
            <a:endParaRPr lang="fr-FR"/>
          </a:p>
        </p:txBody>
      </p:sp>
      <p:sp>
        <p:nvSpPr>
          <p:cNvPr id="467970" name="Rectangle 2"/>
          <p:cNvSpPr>
            <a:spLocks noGrp="1" noRot="1" noChangeAspect="1" noChangeArrowheads="1" noTextEdit="1"/>
          </p:cNvSpPr>
          <p:nvPr>
            <p:ph type="sldImg"/>
          </p:nvPr>
        </p:nvSpPr>
        <p:spPr>
          <a:ln/>
        </p:spPr>
      </p:sp>
      <p:sp>
        <p:nvSpPr>
          <p:cNvPr id="467971" name="Rectangle 3"/>
          <p:cNvSpPr>
            <a:spLocks noGrp="1" noChangeArrowheads="1"/>
          </p:cNvSpPr>
          <p:nvPr>
            <p:ph type="body" idx="1"/>
          </p:nvPr>
        </p:nvSpPr>
        <p:spPr/>
        <p:txBody>
          <a:bodyPr/>
          <a:lstStyle/>
          <a:p>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re 7"/>
          <p:cNvSpPr>
            <a:spLocks noGrp="1"/>
          </p:cNvSpPr>
          <p:nvPr>
            <p:ph type="ctrTitle"/>
          </p:nvPr>
        </p:nvSpPr>
        <p:spPr>
          <a:xfrm>
            <a:off x="2362200" y="4038600"/>
            <a:ext cx="6477000" cy="1828800"/>
          </a:xfrm>
        </p:spPr>
        <p:txBody>
          <a:bodyPr anchor="b"/>
          <a:lstStyle>
            <a:lvl1pPr>
              <a:defRPr cap="all" baseline="0"/>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ACE5B973-8334-44B2-8B1B-C71243310411}" type="datetime1">
              <a:rPr lang="fr-FR" smtClean="0"/>
              <a:pPr/>
              <a:t>12/11/2016</a:t>
            </a:fld>
            <a:endParaRPr lang="fr-FR" dirty="0"/>
          </a:p>
        </p:txBody>
      </p:sp>
      <p:sp>
        <p:nvSpPr>
          <p:cNvPr id="17" name="Espace réservé du pied de page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fr-FR" dirty="0"/>
          </a:p>
        </p:txBody>
      </p:sp>
      <p:sp>
        <p:nvSpPr>
          <p:cNvPr id="29" name="Espace réservé du numéro de diapositive 28"/>
          <p:cNvSpPr>
            <a:spLocks noGrp="1"/>
          </p:cNvSpPr>
          <p:nvPr>
            <p:ph type="sldNum" sz="quarter" idx="12"/>
          </p:nvPr>
        </p:nvSpPr>
        <p:spPr>
          <a:xfrm>
            <a:off x="8001000" y="228600"/>
            <a:ext cx="838200" cy="381000"/>
          </a:xfrm>
        </p:spPr>
        <p:txBody>
          <a:bodyPr/>
          <a:lstStyle>
            <a:lvl1pPr>
              <a:defRPr>
                <a:solidFill>
                  <a:schemeClr val="tx2"/>
                </a:solidFill>
              </a:defRPr>
            </a:lvl1pPr>
          </a:lstStyle>
          <a:p>
            <a:fld id="{A4A89B2E-F2E8-42BD-8480-2D9DA4BE7DF3}" type="slidenum">
              <a:rPr lang="fr-FR" smtClean="0"/>
              <a:pPr/>
              <a:t>‹N°›</a:t>
            </a:fld>
            <a:endParaRPr lang="fr-FR"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030FCA1B-E747-4EF7-B4E4-1BABFD495289}" type="datetime1">
              <a:rPr lang="fr-FR" smtClean="0"/>
              <a:pPr/>
              <a:t>12/11/2016</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A4A89B2E-F2E8-42BD-8480-2D9DA4BE7DF3}" type="slidenum">
              <a:rPr lang="fr-FR" smtClean="0"/>
              <a:pPr/>
              <a:t>‹N°›</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1"/>
      </p:bgRef>
    </p:bg>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53200" y="609600"/>
            <a:ext cx="2057400" cy="55165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609600"/>
            <a:ext cx="5562600" cy="5516564"/>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a:xfrm>
            <a:off x="6553200" y="6248402"/>
            <a:ext cx="2209800" cy="365125"/>
          </a:xfrm>
        </p:spPr>
        <p:txBody>
          <a:bodyPr/>
          <a:lstStyle/>
          <a:p>
            <a:fld id="{64D4FA42-EAB4-4D1B-8EC2-DA14CBAC3477}" type="datetime1">
              <a:rPr lang="fr-FR" smtClean="0"/>
              <a:pPr/>
              <a:t>12/11/2016</a:t>
            </a:fld>
            <a:endParaRPr lang="fr-FR" dirty="0"/>
          </a:p>
        </p:txBody>
      </p:sp>
      <p:sp>
        <p:nvSpPr>
          <p:cNvPr id="5" name="Espace réservé du pied de page 4"/>
          <p:cNvSpPr>
            <a:spLocks noGrp="1"/>
          </p:cNvSpPr>
          <p:nvPr>
            <p:ph type="ftr" sz="quarter" idx="11"/>
          </p:nvPr>
        </p:nvSpPr>
        <p:spPr>
          <a:xfrm>
            <a:off x="457201" y="6248207"/>
            <a:ext cx="5573483" cy="365125"/>
          </a:xfrm>
        </p:spPr>
        <p:txBody>
          <a:bodyPr/>
          <a:lstStyle/>
          <a:p>
            <a:endParaRPr lang="fr-FR"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Espace réservé du numéro de diapositive 5"/>
          <p:cNvSpPr>
            <a:spLocks noGrp="1"/>
          </p:cNvSpPr>
          <p:nvPr>
            <p:ph type="sldNum" sz="quarter" idx="12"/>
          </p:nvPr>
        </p:nvSpPr>
        <p:spPr>
          <a:xfrm rot="5400000">
            <a:off x="5989638" y="144462"/>
            <a:ext cx="533400" cy="244476"/>
          </a:xfrm>
        </p:spPr>
        <p:txBody>
          <a:bodyPr/>
          <a:lstStyle/>
          <a:p>
            <a:fld id="{A4A89B2E-F2E8-42BD-8480-2D9DA4BE7DF3}" type="slidenum">
              <a:rPr lang="fr-FR" smtClean="0"/>
              <a:pPr/>
              <a:t>‹N°›</a:t>
            </a:fld>
            <a:endParaRPr lang="fr-FR"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12648" y="228600"/>
            <a:ext cx="8153400" cy="990600"/>
          </a:xfrm>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4FCB9DF3-648B-4F9A-ACBD-16FC70BF996E}" type="datetime1">
              <a:rPr lang="fr-FR" smtClean="0"/>
              <a:pPr/>
              <a:t>12/11/2016</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lvl1pPr>
              <a:defRPr>
                <a:solidFill>
                  <a:srgbClr val="FFFFFF"/>
                </a:solidFill>
              </a:defRPr>
            </a:lvl1pPr>
          </a:lstStyle>
          <a:p>
            <a:fld id="{A4A89B2E-F2E8-42BD-8480-2D9DA4BE7DF3}" type="slidenum">
              <a:rPr lang="fr-FR" smtClean="0"/>
              <a:pPr/>
              <a:t>‹N°›</a:t>
            </a:fld>
            <a:endParaRPr lang="fr-FR" dirty="0"/>
          </a:p>
        </p:txBody>
      </p:sp>
      <p:sp>
        <p:nvSpPr>
          <p:cNvPr id="8" name="Espace réservé du contenu 7"/>
          <p:cNvSpPr>
            <a:spLocks noGrp="1"/>
          </p:cNvSpPr>
          <p:nvPr>
            <p:ph sz="quarter" idx="1"/>
          </p:nvPr>
        </p:nvSpPr>
        <p:spPr>
          <a:xfrm>
            <a:off x="612648" y="1600200"/>
            <a:ext cx="8153400" cy="44958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fr-FR" smtClean="0"/>
              <a:t>Cliquez pour modifier le style du titre</a:t>
            </a:r>
            <a:endParaRPr kumimoji="0" lang="en-US"/>
          </a:p>
        </p:txBody>
      </p:sp>
      <p:sp>
        <p:nvSpPr>
          <p:cNvPr id="12" name="Espace réservé de la date 11"/>
          <p:cNvSpPr>
            <a:spLocks noGrp="1"/>
          </p:cNvSpPr>
          <p:nvPr>
            <p:ph type="dt" sz="half" idx="10"/>
          </p:nvPr>
        </p:nvSpPr>
        <p:spPr/>
        <p:txBody>
          <a:bodyPr/>
          <a:lstStyle/>
          <a:p>
            <a:fld id="{82B929DD-E013-4916-8BFC-FEE3136D6E4E}" type="datetime1">
              <a:rPr lang="fr-FR" smtClean="0"/>
              <a:pPr/>
              <a:t>12/11/2016</a:t>
            </a:fld>
            <a:endParaRPr lang="fr-FR" dirty="0"/>
          </a:p>
        </p:txBody>
      </p:sp>
      <p:sp>
        <p:nvSpPr>
          <p:cNvPr id="13" name="Espace réservé du numéro de diapositiv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A4A89B2E-F2E8-42BD-8480-2D9DA4BE7DF3}" type="slidenum">
              <a:rPr lang="fr-FR" smtClean="0"/>
              <a:pPr/>
              <a:t>‹N°›</a:t>
            </a:fld>
            <a:endParaRPr lang="fr-FR" dirty="0"/>
          </a:p>
        </p:txBody>
      </p:sp>
      <p:sp>
        <p:nvSpPr>
          <p:cNvPr id="14" name="Espace réservé du pied de page 13"/>
          <p:cNvSpPr>
            <a:spLocks noGrp="1"/>
          </p:cNvSpPr>
          <p:nvPr>
            <p:ph type="ftr" sz="quarter" idx="12"/>
          </p:nvPr>
        </p:nvSpPr>
        <p:spPr/>
        <p:txBody>
          <a:bodyPr/>
          <a:lstStyle/>
          <a:p>
            <a:endParaRPr lang="fr-FR"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9" name="Espace réservé du contenu 8"/>
          <p:cNvSpPr>
            <a:spLocks noGrp="1"/>
          </p:cNvSpPr>
          <p:nvPr>
            <p:ph sz="quarter" idx="1"/>
          </p:nvPr>
        </p:nvSpPr>
        <p:spPr>
          <a:xfrm>
            <a:off x="609600"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844901"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8" name="Espace réservé de la date 7"/>
          <p:cNvSpPr>
            <a:spLocks noGrp="1"/>
          </p:cNvSpPr>
          <p:nvPr>
            <p:ph type="dt" sz="half" idx="15"/>
          </p:nvPr>
        </p:nvSpPr>
        <p:spPr/>
        <p:txBody>
          <a:bodyPr rtlCol="0"/>
          <a:lstStyle/>
          <a:p>
            <a:fld id="{724119D0-E089-4948-AC90-F3575FD822D5}" type="datetime1">
              <a:rPr lang="fr-FR" smtClean="0"/>
              <a:pPr/>
              <a:t>12/11/2016</a:t>
            </a:fld>
            <a:endParaRPr lang="fr-FR" dirty="0"/>
          </a:p>
        </p:txBody>
      </p:sp>
      <p:sp>
        <p:nvSpPr>
          <p:cNvPr id="10" name="Espace réservé du numéro de diapositive 9"/>
          <p:cNvSpPr>
            <a:spLocks noGrp="1"/>
          </p:cNvSpPr>
          <p:nvPr>
            <p:ph type="sldNum" sz="quarter" idx="16"/>
          </p:nvPr>
        </p:nvSpPr>
        <p:spPr/>
        <p:txBody>
          <a:bodyPr rtlCol="0"/>
          <a:lstStyle/>
          <a:p>
            <a:fld id="{A4A89B2E-F2E8-42BD-8480-2D9DA4BE7DF3}" type="slidenum">
              <a:rPr lang="fr-FR" smtClean="0"/>
              <a:pPr/>
              <a:t>‹N°›</a:t>
            </a:fld>
            <a:endParaRPr lang="fr-FR" dirty="0"/>
          </a:p>
        </p:txBody>
      </p:sp>
      <p:sp>
        <p:nvSpPr>
          <p:cNvPr id="12" name="Espace réservé du pied de page 11"/>
          <p:cNvSpPr>
            <a:spLocks noGrp="1"/>
          </p:cNvSpPr>
          <p:nvPr>
            <p:ph type="ftr" sz="quarter" idx="17"/>
          </p:nvPr>
        </p:nvSpPr>
        <p:spPr/>
        <p:txBody>
          <a:bodyPr rtlCol="0"/>
          <a:lstStyle/>
          <a:p>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33400" y="273050"/>
            <a:ext cx="8153400" cy="869950"/>
          </a:xfrm>
        </p:spPr>
        <p:txBody>
          <a:bodyPr anchor="ctr"/>
          <a:lstStyle>
            <a:lvl1pPr>
              <a:defRPr/>
            </a:lvl1pPr>
          </a:lstStyle>
          <a:p>
            <a:r>
              <a:rPr kumimoji="0" lang="fr-FR" smtClean="0"/>
              <a:t>Cliquez pour modifier le style du titre</a:t>
            </a:r>
            <a:endParaRPr kumimoji="0" lang="en-US"/>
          </a:p>
        </p:txBody>
      </p:sp>
      <p:sp>
        <p:nvSpPr>
          <p:cNvPr id="11" name="Espace réservé du contenu 10"/>
          <p:cNvSpPr>
            <a:spLocks noGrp="1"/>
          </p:cNvSpPr>
          <p:nvPr>
            <p:ph sz="quarter" idx="2"/>
          </p:nvPr>
        </p:nvSpPr>
        <p:spPr>
          <a:xfrm>
            <a:off x="609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800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space réservé de la date 9"/>
          <p:cNvSpPr>
            <a:spLocks noGrp="1"/>
          </p:cNvSpPr>
          <p:nvPr>
            <p:ph type="dt" sz="half" idx="15"/>
          </p:nvPr>
        </p:nvSpPr>
        <p:spPr/>
        <p:txBody>
          <a:bodyPr rtlCol="0"/>
          <a:lstStyle/>
          <a:p>
            <a:fld id="{32590D81-5052-4089-B2BF-E47FE5351CAF}" type="datetime1">
              <a:rPr lang="fr-FR" smtClean="0"/>
              <a:pPr/>
              <a:t>12/11/2016</a:t>
            </a:fld>
            <a:endParaRPr lang="fr-FR" dirty="0"/>
          </a:p>
        </p:txBody>
      </p:sp>
      <p:sp>
        <p:nvSpPr>
          <p:cNvPr id="12" name="Espace réservé du numéro de diapositive 11"/>
          <p:cNvSpPr>
            <a:spLocks noGrp="1"/>
          </p:cNvSpPr>
          <p:nvPr>
            <p:ph type="sldNum" sz="quarter" idx="16"/>
          </p:nvPr>
        </p:nvSpPr>
        <p:spPr/>
        <p:txBody>
          <a:bodyPr rtlCol="0"/>
          <a:lstStyle/>
          <a:p>
            <a:fld id="{A4A89B2E-F2E8-42BD-8480-2D9DA4BE7DF3}" type="slidenum">
              <a:rPr lang="fr-FR" smtClean="0"/>
              <a:pPr/>
              <a:t>‹N°›</a:t>
            </a:fld>
            <a:endParaRPr lang="fr-FR" dirty="0"/>
          </a:p>
        </p:txBody>
      </p:sp>
      <p:sp>
        <p:nvSpPr>
          <p:cNvPr id="14" name="Espace réservé du pied de page 13"/>
          <p:cNvSpPr>
            <a:spLocks noGrp="1"/>
          </p:cNvSpPr>
          <p:nvPr>
            <p:ph type="ftr" sz="quarter" idx="17"/>
          </p:nvPr>
        </p:nvSpPr>
        <p:spPr/>
        <p:txBody>
          <a:bodyPr rtlCol="0"/>
          <a:lstStyle/>
          <a:p>
            <a:endParaRPr lang="fr-FR" dirty="0"/>
          </a:p>
        </p:txBody>
      </p:sp>
      <p:sp>
        <p:nvSpPr>
          <p:cNvPr id="16" name="Espace réservé du texte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5" name="Espace réservé du texte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6937E01F-357D-4AE0-875B-558597890F5E}" type="datetime1">
              <a:rPr lang="fr-FR" smtClean="0"/>
              <a:pPr/>
              <a:t>12/11/2016</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lvl1pPr>
              <a:defRPr>
                <a:solidFill>
                  <a:srgbClr val="FFFFFF"/>
                </a:solidFill>
              </a:defRPr>
            </a:lvl1pPr>
          </a:lstStyle>
          <a:p>
            <a:fld id="{A4A89B2E-F2E8-42BD-8480-2D9DA4BE7DF3}" type="slidenum">
              <a:rPr lang="fr-FR" smtClean="0"/>
              <a:pPr/>
              <a:t>‹N°›</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14CBBBA-9843-4BE4-B5F8-D1F025C5C72B}" type="datetime1">
              <a:rPr lang="fr-FR" smtClean="0"/>
              <a:pPr/>
              <a:t>12/11/2016</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a:xfrm>
            <a:off x="0" y="6248400"/>
            <a:ext cx="533400" cy="381000"/>
          </a:xfrm>
        </p:spPr>
        <p:txBody>
          <a:bodyPr/>
          <a:lstStyle>
            <a:lvl1pPr>
              <a:defRPr>
                <a:solidFill>
                  <a:schemeClr val="tx2"/>
                </a:solidFill>
              </a:defRPr>
            </a:lvl1pPr>
          </a:lstStyle>
          <a:p>
            <a:fld id="{A4A89B2E-F2E8-42BD-8480-2D9DA4BE7DF3}" type="slidenum">
              <a:rPr lang="fr-FR" smtClean="0"/>
              <a:pPr/>
              <a:t>‹N°›</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8077200" cy="869950"/>
          </a:xfrm>
        </p:spPr>
        <p:txBody>
          <a:bodyPr anchor="ctr"/>
          <a:lstStyle>
            <a:lvl1pPr algn="l">
              <a:buNone/>
              <a:defRPr sz="4400" b="0"/>
            </a:lvl1p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3127E4D1-C433-4030-8C58-CDDA50F478E7}" type="datetime1">
              <a:rPr lang="fr-FR" smtClean="0"/>
              <a:pPr/>
              <a:t>12/11/2016</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lvl1pPr>
              <a:defRPr>
                <a:solidFill>
                  <a:srgbClr val="FFFFFF"/>
                </a:solidFill>
              </a:defRPr>
            </a:lvl1pPr>
          </a:lstStyle>
          <a:p>
            <a:fld id="{A4A89B2E-F2E8-42BD-8480-2D9DA4BE7DF3}" type="slidenum">
              <a:rPr lang="fr-FR" smtClean="0"/>
              <a:pPr/>
              <a:t>‹N°›</a:t>
            </a:fld>
            <a:endParaRPr lang="fr-FR" dirty="0"/>
          </a:p>
        </p:txBody>
      </p:sp>
      <p:sp>
        <p:nvSpPr>
          <p:cNvPr id="3" name="Espace réservé du text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9" name="Espace réservé du contenu 8"/>
          <p:cNvSpPr>
            <a:spLocks noGrp="1"/>
          </p:cNvSpPr>
          <p:nvPr>
            <p:ph sz="quarter" idx="1"/>
          </p:nvPr>
        </p:nvSpPr>
        <p:spPr>
          <a:xfrm>
            <a:off x="2362200" y="1752600"/>
            <a:ext cx="6400800" cy="44196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3">
        <a:schemeClr val="bg2"/>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Cliquez pour modifier les styles du texte du masque</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fr-FR" smtClean="0"/>
              <a:t>Cliquez pour modifier le style du titre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Espace réservé de la date 11"/>
          <p:cNvSpPr>
            <a:spLocks noGrp="1"/>
          </p:cNvSpPr>
          <p:nvPr>
            <p:ph type="dt" sz="half" idx="10"/>
          </p:nvPr>
        </p:nvSpPr>
        <p:spPr>
          <a:xfrm>
            <a:off x="6248400" y="6248400"/>
            <a:ext cx="2667000" cy="365125"/>
          </a:xfrm>
        </p:spPr>
        <p:txBody>
          <a:bodyPr rtlCol="0"/>
          <a:lstStyle/>
          <a:p>
            <a:fld id="{C9EF4026-CDEE-4F78-B686-76F3606CEAD0}" type="datetime1">
              <a:rPr lang="fr-FR" smtClean="0"/>
              <a:pPr/>
              <a:t>12/11/2016</a:t>
            </a:fld>
            <a:endParaRPr lang="fr-FR" dirty="0"/>
          </a:p>
        </p:txBody>
      </p:sp>
      <p:sp>
        <p:nvSpPr>
          <p:cNvPr id="13" name="Espace réservé du numéro de diapositive 12"/>
          <p:cNvSpPr>
            <a:spLocks noGrp="1"/>
          </p:cNvSpPr>
          <p:nvPr>
            <p:ph type="sldNum" sz="quarter" idx="11"/>
          </p:nvPr>
        </p:nvSpPr>
        <p:spPr>
          <a:xfrm>
            <a:off x="0" y="4667249"/>
            <a:ext cx="1447800" cy="663578"/>
          </a:xfrm>
        </p:spPr>
        <p:txBody>
          <a:bodyPr rtlCol="0"/>
          <a:lstStyle>
            <a:lvl1pPr>
              <a:defRPr sz="2800"/>
            </a:lvl1pPr>
          </a:lstStyle>
          <a:p>
            <a:fld id="{A4A89B2E-F2E8-42BD-8480-2D9DA4BE7DF3}" type="slidenum">
              <a:rPr lang="fr-FR" smtClean="0"/>
              <a:pPr/>
              <a:t>‹N°›</a:t>
            </a:fld>
            <a:endParaRPr lang="fr-FR" dirty="0"/>
          </a:p>
        </p:txBody>
      </p:sp>
      <p:sp>
        <p:nvSpPr>
          <p:cNvPr id="14" name="Espace réservé du pied de page 13"/>
          <p:cNvSpPr>
            <a:spLocks noGrp="1"/>
          </p:cNvSpPr>
          <p:nvPr>
            <p:ph type="ftr" sz="quarter" idx="12"/>
          </p:nvPr>
        </p:nvSpPr>
        <p:spPr>
          <a:xfrm>
            <a:off x="1600200" y="6248206"/>
            <a:ext cx="4572000" cy="365125"/>
          </a:xfrm>
        </p:spPr>
        <p:txBody>
          <a:bodyPr rtlCol="0"/>
          <a:lstStyle/>
          <a:p>
            <a:endParaRPr lang="fr-FR" dirty="0"/>
          </a:p>
        </p:txBody>
      </p:sp>
      <p:sp>
        <p:nvSpPr>
          <p:cNvPr id="3" name="Espace réservé pour une imag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fr-FR" dirty="0" smtClean="0"/>
              <a:t>Cliquez sur l'icône pour ajouter une image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609600" y="228600"/>
            <a:ext cx="8153400" cy="990600"/>
          </a:xfrm>
          <a:prstGeom prst="rect">
            <a:avLst/>
          </a:prstGeom>
        </p:spPr>
        <p:txBody>
          <a:bodyPr vert="horz" anchor="ctr">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D45BC4F4-5D90-4290-AF2D-03489173FE2E}" type="datetime1">
              <a:rPr lang="fr-FR" smtClean="0"/>
              <a:pPr/>
              <a:t>12/11/2016</a:t>
            </a:fld>
            <a:endParaRPr lang="fr-FR" dirty="0"/>
          </a:p>
        </p:txBody>
      </p:sp>
      <p:sp>
        <p:nvSpPr>
          <p:cNvPr id="3" name="Espace réservé du pied de page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fr-FR"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A4A89B2E-F2E8-42BD-8480-2D9DA4BE7DF3}" type="slidenum">
              <a:rPr lang="fr-FR" smtClean="0"/>
              <a:pPr/>
              <a:t>‹N°›</a:t>
            </a:fld>
            <a:endParaRPr lang="fr-FR"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fr.wikipedia.org/wiki/Sciences_%C3%A9conomique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fr.wikipedia.org/wiki/Entreprise" TargetMode="External"/><Relationship Id="rId2" Type="http://schemas.openxmlformats.org/officeDocument/2006/relationships/hyperlink" Target="https://fr.wikipedia.org/wiki/Consommateur"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fr.wikipedia.org/wiki/Th%C3%A9orie_n%C3%A9oclassique_du_producteur" TargetMode="External"/><Relationship Id="rId2" Type="http://schemas.openxmlformats.org/officeDocument/2006/relationships/hyperlink" Target="https://fr.wikipedia.org/wiki/Th%C3%A9orie_du_consommateur_(micro%C3%A9conomie)" TargetMode="External"/><Relationship Id="rId1" Type="http://schemas.openxmlformats.org/officeDocument/2006/relationships/slideLayout" Target="../slideLayouts/slideLayout2.xml"/><Relationship Id="rId4" Type="http://schemas.openxmlformats.org/officeDocument/2006/relationships/hyperlink" Target="https://fr.wikipedia.org/wiki/Optimum_%C3%A9conomique"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fr.wikipedia.org/wiki/Consommateur" TargetMode="External"/><Relationship Id="rId3" Type="http://schemas.openxmlformats.org/officeDocument/2006/relationships/hyperlink" Target="https://fr.wikipedia.org/wiki/Offre_et_demande" TargetMode="External"/><Relationship Id="rId7" Type="http://schemas.openxmlformats.org/officeDocument/2006/relationships/hyperlink" Target="https://fr.wikipedia.org/wiki/Optimisation_(math%C3%A9matiques)" TargetMode="External"/><Relationship Id="rId2" Type="http://schemas.openxmlformats.org/officeDocument/2006/relationships/hyperlink" Target="https://fr.wikipedia.org/wiki/%C3%89quilibre_de_march%C3%A9" TargetMode="External"/><Relationship Id="rId1" Type="http://schemas.openxmlformats.org/officeDocument/2006/relationships/slideLayout" Target="../slideLayouts/slideLayout2.xml"/><Relationship Id="rId6" Type="http://schemas.openxmlformats.org/officeDocument/2006/relationships/hyperlink" Target="https://fr.wikipedia.org/wiki/Fonction_de_production" TargetMode="External"/><Relationship Id="rId5" Type="http://schemas.openxmlformats.org/officeDocument/2006/relationships/hyperlink" Target="https://fr.wikipedia.org/wiki/Fonction_d'utilit%C3%A9" TargetMode="External"/><Relationship Id="rId4" Type="http://schemas.openxmlformats.org/officeDocument/2006/relationships/hyperlink" Target="https://fr.wikipedia.org/wiki/March%C3%A9" TargetMode="External"/><Relationship Id="rId9" Type="http://schemas.openxmlformats.org/officeDocument/2006/relationships/hyperlink" Target="https://fr.wikipedia.org/wiki/Revenu"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23528" y="1340768"/>
            <a:ext cx="7920880" cy="1828800"/>
          </a:xfrm>
        </p:spPr>
        <p:txBody>
          <a:bodyPr>
            <a:normAutofit fontScale="90000"/>
          </a:bodyPr>
          <a:lstStyle/>
          <a:p>
            <a:pPr algn="ctr"/>
            <a:r>
              <a:rPr lang="fr-FR" dirty="0" smtClean="0"/>
              <a:t>CHAPITRE II: </a:t>
            </a:r>
            <a:br>
              <a:rPr lang="fr-FR" dirty="0" smtClean="0"/>
            </a:br>
            <a:r>
              <a:rPr lang="fr-FR" dirty="0" smtClean="0"/>
              <a:t>LES OUTLS D’ANALYSES ECONOMIQUES</a:t>
            </a:r>
            <a:endParaRPr lang="fr-FR" dirty="0"/>
          </a:p>
        </p:txBody>
      </p:sp>
      <p:sp>
        <p:nvSpPr>
          <p:cNvPr id="3" name="Sous-titre 2"/>
          <p:cNvSpPr>
            <a:spLocks noGrp="1"/>
          </p:cNvSpPr>
          <p:nvPr>
            <p:ph type="subTitle" idx="1"/>
          </p:nvPr>
        </p:nvSpPr>
        <p:spPr/>
        <p:txBody>
          <a:bodyPr/>
          <a:lstStyle/>
          <a:p>
            <a:pPr algn="ctr"/>
            <a:r>
              <a:rPr lang="fr-FR" dirty="0" smtClean="0"/>
              <a:t>Pr. A.ABOUNACEUR</a:t>
            </a:r>
            <a:endParaRPr lang="fr-FR" dirty="0"/>
          </a:p>
        </p:txBody>
      </p:sp>
      <p:sp>
        <p:nvSpPr>
          <p:cNvPr id="4" name="Espace réservé du numéro de diapositive 3"/>
          <p:cNvSpPr>
            <a:spLocks noGrp="1"/>
          </p:cNvSpPr>
          <p:nvPr>
            <p:ph type="sldNum" sz="quarter" idx="12"/>
          </p:nvPr>
        </p:nvSpPr>
        <p:spPr/>
        <p:txBody>
          <a:bodyPr/>
          <a:lstStyle/>
          <a:p>
            <a:fld id="{A4A89B2E-F2E8-42BD-8480-2D9DA4BE7DF3}" type="slidenum">
              <a:rPr lang="fr-FR" smtClean="0"/>
              <a:pPr/>
              <a:t>1</a:t>
            </a:fld>
            <a:endParaRPr 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MACROECONOMIE</a:t>
            </a:r>
            <a:endParaRPr lang="fr-FR" b="1" dirty="0"/>
          </a:p>
        </p:txBody>
      </p:sp>
      <p:sp>
        <p:nvSpPr>
          <p:cNvPr id="3" name="Espace réservé du contenu 2"/>
          <p:cNvSpPr>
            <a:spLocks noGrp="1"/>
          </p:cNvSpPr>
          <p:nvPr>
            <p:ph sz="quarter" idx="1"/>
          </p:nvPr>
        </p:nvSpPr>
        <p:spPr>
          <a:xfrm>
            <a:off x="395536" y="1628800"/>
            <a:ext cx="8496944" cy="4896544"/>
          </a:xfrm>
        </p:spPr>
        <p:txBody>
          <a:bodyPr>
            <a:normAutofit fontScale="55000" lnSpcReduction="20000"/>
          </a:bodyPr>
          <a:lstStyle/>
          <a:p>
            <a:pPr>
              <a:buNone/>
            </a:pPr>
            <a:r>
              <a:rPr lang="fr-FR" sz="5100" b="1" dirty="0" smtClean="0"/>
              <a:t>II. MACROECONOMIE</a:t>
            </a:r>
          </a:p>
          <a:p>
            <a:pPr>
              <a:buNone/>
            </a:pPr>
            <a:endParaRPr lang="fr-FR" sz="5100" b="1" dirty="0" smtClean="0"/>
          </a:p>
          <a:p>
            <a:pPr>
              <a:buNone/>
            </a:pPr>
            <a:r>
              <a:rPr lang="fr-FR" sz="4600" b="1" dirty="0" smtClean="0"/>
              <a:t>A.  Qu’est ce que la macroéconomie?/ Définition et historique:</a:t>
            </a:r>
          </a:p>
          <a:p>
            <a:pPr algn="just"/>
            <a:r>
              <a:rPr lang="fr-FR" sz="3800" dirty="0" smtClean="0"/>
              <a:t>La Macroéconomie est le domaine des sciences économiques qui traite des </a:t>
            </a:r>
          </a:p>
          <a:p>
            <a:pPr algn="just">
              <a:buNone/>
            </a:pPr>
            <a:r>
              <a:rPr lang="fr-FR" sz="3800" dirty="0" smtClean="0"/>
              <a:t>phénomènes économiques globaux (chômage, inflation, croissance,….etc.) et </a:t>
            </a:r>
          </a:p>
          <a:p>
            <a:pPr algn="just">
              <a:buNone/>
            </a:pPr>
            <a:r>
              <a:rPr lang="fr-FR" sz="3800" dirty="0" smtClean="0"/>
              <a:t>de leur interaction, qui prend pour objet d’étude le fonctionnement de </a:t>
            </a:r>
          </a:p>
          <a:p>
            <a:pPr algn="just">
              <a:buNone/>
            </a:pPr>
            <a:r>
              <a:rPr lang="fr-FR" sz="3800" dirty="0" smtClean="0"/>
              <a:t>l’économie considérée comme un tout. </a:t>
            </a:r>
          </a:p>
          <a:p>
            <a:pPr algn="just"/>
            <a:r>
              <a:rPr lang="fr-FR" sz="3800" dirty="0" smtClean="0"/>
              <a:t> C’est  une discipline relativement récente: terme macroéconomie a été </a:t>
            </a:r>
          </a:p>
          <a:p>
            <a:pPr algn="just">
              <a:buNone/>
            </a:pPr>
            <a:r>
              <a:rPr lang="fr-FR" sz="3800" dirty="0" smtClean="0"/>
              <a:t>utilisé pour la première fois par l’économiste norvégien R. Frisch en 1933 « </a:t>
            </a:r>
          </a:p>
          <a:p>
            <a:pPr algn="just">
              <a:buNone/>
            </a:pPr>
            <a:r>
              <a:rPr lang="fr-FR" sz="3800" dirty="0" smtClean="0"/>
              <a:t>prix Nobel 1969.</a:t>
            </a:r>
            <a:endParaRPr lang="fr-FR" sz="3800" dirty="0"/>
          </a:p>
        </p:txBody>
      </p:sp>
      <p:sp>
        <p:nvSpPr>
          <p:cNvPr id="4" name="Espace réservé du numéro de diapositive 3"/>
          <p:cNvSpPr>
            <a:spLocks noGrp="1"/>
          </p:cNvSpPr>
          <p:nvPr>
            <p:ph type="sldNum" sz="quarter" idx="12"/>
          </p:nvPr>
        </p:nvSpPr>
        <p:spPr/>
        <p:txBody>
          <a:bodyPr>
            <a:normAutofit fontScale="85000" lnSpcReduction="20000"/>
          </a:bodyPr>
          <a:lstStyle/>
          <a:p>
            <a:fld id="{A4A89B2E-F2E8-42BD-8480-2D9DA4BE7DF3}" type="slidenum">
              <a:rPr lang="fr-FR" smtClean="0"/>
              <a:pPr/>
              <a:t>10</a:t>
            </a:fld>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normAutofit fontScale="85000" lnSpcReduction="20000"/>
          </a:bodyPr>
          <a:lstStyle/>
          <a:p>
            <a:fld id="{A4A89B2E-F2E8-42BD-8480-2D9DA4BE7DF3}" type="slidenum">
              <a:rPr lang="fr-FR" smtClean="0"/>
              <a:pPr/>
              <a:t>11</a:t>
            </a:fld>
            <a:endParaRPr lang="fr-FR" dirty="0"/>
          </a:p>
        </p:txBody>
      </p:sp>
      <p:sp>
        <p:nvSpPr>
          <p:cNvPr id="4" name="Espace réservé du contenu 3"/>
          <p:cNvSpPr>
            <a:spLocks noGrp="1"/>
          </p:cNvSpPr>
          <p:nvPr>
            <p:ph sz="quarter" idx="1"/>
          </p:nvPr>
        </p:nvSpPr>
        <p:spPr>
          <a:xfrm>
            <a:off x="323528" y="1600200"/>
            <a:ext cx="8568952" cy="4997152"/>
          </a:xfrm>
        </p:spPr>
        <p:txBody>
          <a:bodyPr>
            <a:normAutofit fontScale="85000" lnSpcReduction="10000"/>
          </a:bodyPr>
          <a:lstStyle/>
          <a:p>
            <a:pPr algn="ctr">
              <a:buNone/>
            </a:pPr>
            <a:r>
              <a:rPr lang="fr-FR" dirty="0" smtClean="0"/>
              <a:t>    </a:t>
            </a:r>
            <a:r>
              <a:rPr lang="fr-FR" sz="4300" b="1" dirty="0" smtClean="0"/>
              <a:t>Axes:</a:t>
            </a:r>
            <a:endParaRPr lang="fr-FR" b="1" dirty="0" smtClean="0"/>
          </a:p>
          <a:p>
            <a:r>
              <a:rPr lang="fr-FR" sz="3500" b="1" dirty="0" smtClean="0"/>
              <a:t>Qu’est </a:t>
            </a:r>
            <a:r>
              <a:rPr lang="fr-FR" sz="3500" b="1" dirty="0" smtClean="0"/>
              <a:t>ce que la macroéconomie?/ Définition et </a:t>
            </a:r>
            <a:r>
              <a:rPr lang="fr-FR" sz="3500" b="1" dirty="0" smtClean="0"/>
              <a:t>historique</a:t>
            </a:r>
          </a:p>
          <a:p>
            <a:r>
              <a:rPr lang="fr-FR" sz="3500" b="1" dirty="0" smtClean="0"/>
              <a:t> </a:t>
            </a:r>
            <a:r>
              <a:rPr lang="fr-FR" sz="3500" b="1" dirty="0" smtClean="0"/>
              <a:t>Questions et problématiques de </a:t>
            </a:r>
            <a:r>
              <a:rPr lang="fr-FR" sz="3500" b="1" dirty="0" smtClean="0"/>
              <a:t>macroéconomie</a:t>
            </a:r>
          </a:p>
          <a:p>
            <a:r>
              <a:rPr lang="fr-FR" sz="3500" b="1" dirty="0" smtClean="0"/>
              <a:t>Les </a:t>
            </a:r>
            <a:r>
              <a:rPr lang="fr-FR" sz="3500" b="1" dirty="0" smtClean="0"/>
              <a:t>outils de l’analyse macroéconomique : Les agrégats économiques</a:t>
            </a:r>
            <a:r>
              <a:rPr lang="fr-FR" sz="3500" b="1" dirty="0" smtClean="0"/>
              <a:t>:</a:t>
            </a:r>
          </a:p>
          <a:p>
            <a:r>
              <a:rPr lang="fr-FR" sz="3500" b="1" dirty="0" smtClean="0"/>
              <a:t>Le circuit économique</a:t>
            </a:r>
          </a:p>
          <a:p>
            <a:r>
              <a:rPr lang="fr-FR" sz="3500" b="1" dirty="0" smtClean="0">
                <a:solidFill>
                  <a:srgbClr val="000000"/>
                </a:solidFill>
              </a:rPr>
              <a:t>Monnaie, financement de l’économie et politique </a:t>
            </a:r>
            <a:r>
              <a:rPr lang="fr-FR" sz="3500" b="1" dirty="0" smtClean="0">
                <a:solidFill>
                  <a:srgbClr val="000000"/>
                </a:solidFill>
              </a:rPr>
              <a:t>monétaire</a:t>
            </a:r>
          </a:p>
          <a:p>
            <a:r>
              <a:rPr lang="fr-FR" sz="3500" b="1" dirty="0" smtClean="0">
                <a:solidFill>
                  <a:srgbClr val="000000"/>
                </a:solidFill>
              </a:rPr>
              <a:t>L’Etat et économie</a:t>
            </a:r>
            <a:endParaRPr lang="fr-FR" sz="3500" b="1" dirty="0" smtClean="0"/>
          </a:p>
          <a:p>
            <a:endParaRPr lang="fr-FR" sz="4000" b="1" dirty="0" smtClean="0"/>
          </a:p>
          <a:p>
            <a:endParaRPr lang="fr-FR" sz="4000" b="1" dirty="0" smtClean="0"/>
          </a:p>
          <a:p>
            <a:endParaRPr lang="fr-FR" b="1" dirty="0" smtClean="0"/>
          </a:p>
          <a:p>
            <a:endParaRPr lang="fr-FR" dirty="0"/>
          </a:p>
        </p:txBody>
      </p:sp>
      <p:sp>
        <p:nvSpPr>
          <p:cNvPr id="5" name="Titre 1"/>
          <p:cNvSpPr>
            <a:spLocks noGrp="1"/>
          </p:cNvSpPr>
          <p:nvPr>
            <p:ph type="title"/>
          </p:nvPr>
        </p:nvSpPr>
        <p:spPr/>
        <p:txBody>
          <a:bodyPr/>
          <a:lstStyle/>
          <a:p>
            <a:pPr algn="ctr"/>
            <a:r>
              <a:rPr lang="fr-FR" b="1" dirty="0" smtClean="0"/>
              <a:t>MACROECONOMIE</a:t>
            </a:r>
            <a:endParaRPr lang="fr-FR"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normAutofit fontScale="85000" lnSpcReduction="20000"/>
          </a:bodyPr>
          <a:lstStyle/>
          <a:p>
            <a:fld id="{A4A89B2E-F2E8-42BD-8480-2D9DA4BE7DF3}" type="slidenum">
              <a:rPr lang="fr-FR" smtClean="0"/>
              <a:pPr/>
              <a:t>12</a:t>
            </a:fld>
            <a:endParaRPr lang="fr-FR" dirty="0"/>
          </a:p>
        </p:txBody>
      </p:sp>
      <p:sp>
        <p:nvSpPr>
          <p:cNvPr id="4" name="Espace réservé du contenu 3"/>
          <p:cNvSpPr>
            <a:spLocks noGrp="1"/>
          </p:cNvSpPr>
          <p:nvPr>
            <p:ph sz="quarter" idx="1"/>
          </p:nvPr>
        </p:nvSpPr>
        <p:spPr>
          <a:xfrm>
            <a:off x="179512" y="1600200"/>
            <a:ext cx="8712968" cy="4997152"/>
          </a:xfrm>
        </p:spPr>
        <p:txBody>
          <a:bodyPr>
            <a:noAutofit/>
          </a:bodyPr>
          <a:lstStyle/>
          <a:p>
            <a:pPr algn="just"/>
            <a:r>
              <a:rPr lang="fr-FR" sz="2400" dirty="0" smtClean="0"/>
              <a:t>La macroéconomie en tant que discipline est une invention" du 20</a:t>
            </a:r>
            <a:r>
              <a:rPr lang="fr-FR" sz="2400" baseline="30000" dirty="0" smtClean="0"/>
              <a:t>e</a:t>
            </a:r>
            <a:r>
              <a:rPr lang="fr-FR" sz="2400" dirty="0" smtClean="0"/>
              <a:t> siècle (années 30).Elle apparait sous l'effet de de deux événements</a:t>
            </a:r>
          </a:p>
          <a:p>
            <a:pPr algn="just">
              <a:buFont typeface="Wingdings" pitchFamily="2" charset="2"/>
              <a:buChar char="Ø"/>
            </a:pPr>
            <a:r>
              <a:rPr lang="fr-FR" sz="2400" b="1" dirty="0" smtClean="0"/>
              <a:t>La crise de 1929: </a:t>
            </a:r>
            <a:r>
              <a:rPr lang="fr-FR" sz="2400" dirty="0" smtClean="0"/>
              <a:t>Crise de 1929 aux USA qui se propage au monde dans les 30's : Caractérisée  par un chômage de masse très important (jusqu’à près de 30% de la population active aux USA) due essentiellement à la surproduction.</a:t>
            </a:r>
          </a:p>
          <a:p>
            <a:pPr algn="just">
              <a:buFont typeface="Wingdings" pitchFamily="2" charset="2"/>
              <a:buChar char="Ø"/>
            </a:pPr>
            <a:r>
              <a:rPr lang="fr-FR" sz="2400" b="1" dirty="0" smtClean="0"/>
              <a:t>Réflexion theorique</a:t>
            </a:r>
            <a:r>
              <a:rPr lang="fr-FR" sz="2400" dirty="0" smtClean="0"/>
              <a:t>:Des auteurs vont réfléchir de  manière théorique à la crise de 1929 :</a:t>
            </a:r>
          </a:p>
          <a:p>
            <a:pPr algn="just">
              <a:buNone/>
            </a:pPr>
            <a:r>
              <a:rPr lang="fr-FR" sz="2400" dirty="0" smtClean="0"/>
              <a:t>    - John M. Keynes (anglais): »Théorie générale de l'emploi ,de la monnaie et du taux d'intérêt (1936) ».</a:t>
            </a:r>
          </a:p>
          <a:p>
            <a:pPr algn="just">
              <a:buNone/>
            </a:pPr>
            <a:r>
              <a:rPr lang="fr-FR" sz="2400" dirty="0" smtClean="0"/>
              <a:t>     - Des auteurs comme Michal Kalecki (polonais) ou Gunnar Myrdal (norvégien),) Considérés comme les pères de la macroéconomie.</a:t>
            </a:r>
            <a:endParaRPr lang="fr-FR" sz="2400" dirty="0"/>
          </a:p>
        </p:txBody>
      </p:sp>
      <p:sp>
        <p:nvSpPr>
          <p:cNvPr id="5" name="Titre 1"/>
          <p:cNvSpPr>
            <a:spLocks noGrp="1"/>
          </p:cNvSpPr>
          <p:nvPr>
            <p:ph type="title"/>
          </p:nvPr>
        </p:nvSpPr>
        <p:spPr/>
        <p:txBody>
          <a:bodyPr/>
          <a:lstStyle/>
          <a:p>
            <a:pPr algn="ctr"/>
            <a:r>
              <a:rPr lang="fr-FR" b="1" dirty="0" smtClean="0"/>
              <a:t>MACROECONOMIE</a:t>
            </a:r>
            <a:endParaRPr lang="fr-FR"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MACROECONOMIE</a:t>
            </a:r>
            <a:endParaRPr lang="fr-FR" dirty="0"/>
          </a:p>
        </p:txBody>
      </p:sp>
      <p:sp>
        <p:nvSpPr>
          <p:cNvPr id="3" name="Espace réservé du contenu 2"/>
          <p:cNvSpPr>
            <a:spLocks noGrp="1"/>
          </p:cNvSpPr>
          <p:nvPr>
            <p:ph sz="quarter" idx="1"/>
          </p:nvPr>
        </p:nvSpPr>
        <p:spPr>
          <a:xfrm>
            <a:off x="395536" y="1600200"/>
            <a:ext cx="8496944" cy="4781128"/>
          </a:xfrm>
        </p:spPr>
        <p:txBody>
          <a:bodyPr>
            <a:normAutofit/>
          </a:bodyPr>
          <a:lstStyle/>
          <a:p>
            <a:pPr>
              <a:buNone/>
            </a:pPr>
            <a:r>
              <a:rPr lang="fr-FR" b="1" dirty="0" smtClean="0"/>
              <a:t>B. Questions et problématiques de macroéconomie</a:t>
            </a:r>
          </a:p>
          <a:p>
            <a:r>
              <a:rPr lang="fr-FR" dirty="0" smtClean="0"/>
              <a:t>Les macros économistes s’efforcent d’expliquer le fonctionnement de l’économie dans son ensemble.  A cette fin, ils réunissent les données sur les revenus, les prix, l’emploi et les autres variables économiques à des époques et en lieux différents. Sur cette base, ils élaborent des théories générales qui expliquent ces données. Améliorent les politiques économiques et aident les décideurs politiques à évaluer les effets de leurs politiques</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A4A89B2E-F2E8-42BD-8480-2D9DA4BE7DF3}" type="slidenum">
              <a:rPr lang="fr-FR" smtClean="0"/>
              <a:pPr/>
              <a:t>13</a:t>
            </a:fld>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MACROECONOMIE</a:t>
            </a:r>
            <a:endParaRPr lang="fr-FR" dirty="0"/>
          </a:p>
        </p:txBody>
      </p:sp>
      <p:sp>
        <p:nvSpPr>
          <p:cNvPr id="3" name="Espace réservé du contenu 2"/>
          <p:cNvSpPr>
            <a:spLocks noGrp="1"/>
          </p:cNvSpPr>
          <p:nvPr>
            <p:ph sz="quarter" idx="1"/>
          </p:nvPr>
        </p:nvSpPr>
        <p:spPr>
          <a:xfrm>
            <a:off x="323528" y="1600200"/>
            <a:ext cx="8442520" cy="4925144"/>
          </a:xfrm>
        </p:spPr>
        <p:txBody>
          <a:bodyPr>
            <a:normAutofit lnSpcReduction="10000"/>
          </a:bodyPr>
          <a:lstStyle/>
          <a:p>
            <a:r>
              <a:rPr lang="fr-FR" sz="3000" dirty="0" smtClean="0"/>
              <a:t>Les problèmes économiques  (chômage, inflation, récession/crise,  etc.).  </a:t>
            </a:r>
          </a:p>
          <a:p>
            <a:pPr>
              <a:buFont typeface="Wingdings" pitchFamily="2" charset="2"/>
              <a:buChar char="Ø"/>
            </a:pPr>
            <a:r>
              <a:rPr lang="fr-FR" sz="3000" dirty="0" smtClean="0">
                <a:solidFill>
                  <a:srgbClr val="000000"/>
                </a:solidFill>
              </a:rPr>
              <a:t>Pourquoi les revenus sont-ils plus élevés aujourd’hui qu’en 1900 ?</a:t>
            </a:r>
          </a:p>
          <a:p>
            <a:pPr>
              <a:buFont typeface="Wingdings" pitchFamily="2" charset="2"/>
              <a:buChar char="Ø"/>
            </a:pPr>
            <a:r>
              <a:rPr lang="fr-FR" sz="3000" dirty="0" smtClean="0">
                <a:solidFill>
                  <a:srgbClr val="000000"/>
                </a:solidFill>
              </a:rPr>
              <a:t>Pourquoi certains pays connaissent-ils l’inflation , le chômage , sous développement….?</a:t>
            </a:r>
          </a:p>
          <a:p>
            <a:pPr>
              <a:buFont typeface="Wingdings" pitchFamily="2" charset="2"/>
              <a:buChar char="Ø"/>
            </a:pPr>
            <a:r>
              <a:rPr lang="fr-FR" sz="3000" dirty="0" smtClean="0">
                <a:solidFill>
                  <a:srgbClr val="000000"/>
                </a:solidFill>
              </a:rPr>
              <a:t>Quel est le rôle de l’investissement , l’épargne , la fiscalité, le PIB/PNB…. ?</a:t>
            </a:r>
          </a:p>
          <a:p>
            <a:pPr>
              <a:buFont typeface="Wingdings" pitchFamily="2" charset="2"/>
              <a:buChar char="Ø"/>
            </a:pPr>
            <a:r>
              <a:rPr lang="fr-FR" sz="3000" dirty="0" smtClean="0">
                <a:solidFill>
                  <a:srgbClr val="000000"/>
                </a:solidFill>
              </a:rPr>
              <a:t>Pourquoi le solde de la balance commerciale se dégrade-t-il ?</a:t>
            </a:r>
          </a:p>
          <a:p>
            <a:endParaRPr lang="fr-FR" dirty="0" smtClean="0"/>
          </a:p>
        </p:txBody>
      </p:sp>
      <p:sp>
        <p:nvSpPr>
          <p:cNvPr id="4" name="Espace réservé du numéro de diapositive 3"/>
          <p:cNvSpPr>
            <a:spLocks noGrp="1"/>
          </p:cNvSpPr>
          <p:nvPr>
            <p:ph type="sldNum" sz="quarter" idx="12"/>
          </p:nvPr>
        </p:nvSpPr>
        <p:spPr/>
        <p:txBody>
          <a:bodyPr>
            <a:normAutofit fontScale="85000" lnSpcReduction="20000"/>
          </a:bodyPr>
          <a:lstStyle/>
          <a:p>
            <a:fld id="{A4A89B2E-F2E8-42BD-8480-2D9DA4BE7DF3}" type="slidenum">
              <a:rPr lang="fr-FR" smtClean="0"/>
              <a:pPr/>
              <a:t>14</a:t>
            </a:fld>
            <a:endParaRPr lang="fr-F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MACROECONOMIE</a:t>
            </a:r>
            <a:endParaRPr lang="fr-FR" dirty="0"/>
          </a:p>
        </p:txBody>
      </p:sp>
      <p:sp>
        <p:nvSpPr>
          <p:cNvPr id="3" name="Espace réservé du contenu 2"/>
          <p:cNvSpPr>
            <a:spLocks noGrp="1"/>
          </p:cNvSpPr>
          <p:nvPr>
            <p:ph sz="quarter" idx="1"/>
          </p:nvPr>
        </p:nvSpPr>
        <p:spPr>
          <a:xfrm>
            <a:off x="467544" y="1600200"/>
            <a:ext cx="8298504" cy="4709120"/>
          </a:xfrm>
        </p:spPr>
        <p:txBody>
          <a:bodyPr/>
          <a:lstStyle/>
          <a:p>
            <a:pPr>
              <a:buFontTx/>
              <a:buNone/>
            </a:pPr>
            <a:r>
              <a:rPr lang="fr-FR" sz="2400" dirty="0" smtClean="0">
                <a:solidFill>
                  <a:srgbClr val="000000"/>
                </a:solidFill>
              </a:rPr>
              <a:t>On entend régulièrement parler de problèmes globaux (macroéconomiques) car ils affectent la vie de tous les agents, en particulier : </a:t>
            </a:r>
          </a:p>
          <a:p>
            <a:pPr>
              <a:buFontTx/>
              <a:buNone/>
            </a:pPr>
            <a:endParaRPr lang="fr-FR" sz="2400" dirty="0" smtClean="0">
              <a:solidFill>
                <a:srgbClr val="000000"/>
              </a:solidFill>
            </a:endParaRPr>
          </a:p>
          <a:p>
            <a:pPr lvl="1">
              <a:buFont typeface="Wingdings" pitchFamily="2" charset="2"/>
              <a:buChar char="Ø"/>
            </a:pPr>
            <a:r>
              <a:rPr lang="fr-FR" sz="2400" dirty="0" smtClean="0">
                <a:solidFill>
                  <a:srgbClr val="000000"/>
                </a:solidFill>
              </a:rPr>
              <a:t>La croissance</a:t>
            </a:r>
          </a:p>
          <a:p>
            <a:pPr lvl="1">
              <a:buFont typeface="Wingdings" pitchFamily="2" charset="2"/>
              <a:buChar char="Ø"/>
            </a:pPr>
            <a:r>
              <a:rPr lang="fr-FR" sz="2400" dirty="0" smtClean="0">
                <a:solidFill>
                  <a:srgbClr val="000000"/>
                </a:solidFill>
              </a:rPr>
              <a:t>L’inflation	</a:t>
            </a:r>
          </a:p>
          <a:p>
            <a:pPr lvl="1">
              <a:buFont typeface="Wingdings" pitchFamily="2" charset="2"/>
              <a:buChar char="Ø"/>
            </a:pPr>
            <a:r>
              <a:rPr lang="fr-FR" sz="2400" dirty="0" smtClean="0">
                <a:solidFill>
                  <a:srgbClr val="000000"/>
                </a:solidFill>
              </a:rPr>
              <a:t>Le chômage</a:t>
            </a:r>
          </a:p>
          <a:p>
            <a:pPr lvl="1">
              <a:buFont typeface="Wingdings" pitchFamily="2" charset="2"/>
              <a:buChar char="Ø"/>
            </a:pPr>
            <a:r>
              <a:rPr lang="fr-FR" sz="2400" dirty="0" smtClean="0">
                <a:solidFill>
                  <a:srgbClr val="000000"/>
                </a:solidFill>
              </a:rPr>
              <a:t>La politique économique….</a:t>
            </a:r>
          </a:p>
          <a:p>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A4A89B2E-F2E8-42BD-8480-2D9DA4BE7DF3}" type="slidenum">
              <a:rPr lang="fr-FR" smtClean="0"/>
              <a:pPr/>
              <a:t>15</a:t>
            </a:fld>
            <a:endParaRPr lang="fr-F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MACROECONOMIE</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A4A89B2E-F2E8-42BD-8480-2D9DA4BE7DF3}" type="slidenum">
              <a:rPr lang="fr-FR" smtClean="0"/>
              <a:pPr/>
              <a:t>16</a:t>
            </a:fld>
            <a:endParaRPr lang="fr-FR" dirty="0"/>
          </a:p>
        </p:txBody>
      </p:sp>
      <p:sp>
        <p:nvSpPr>
          <p:cNvPr id="4" name="Espace réservé du contenu 3"/>
          <p:cNvSpPr>
            <a:spLocks noGrp="1"/>
          </p:cNvSpPr>
          <p:nvPr>
            <p:ph sz="quarter" idx="1"/>
          </p:nvPr>
        </p:nvSpPr>
        <p:spPr>
          <a:xfrm>
            <a:off x="179512" y="1600200"/>
            <a:ext cx="8784976" cy="5069160"/>
          </a:xfrm>
        </p:spPr>
        <p:txBody>
          <a:bodyPr>
            <a:normAutofit fontScale="70000" lnSpcReduction="20000"/>
          </a:bodyPr>
          <a:lstStyle/>
          <a:p>
            <a:pPr>
              <a:buNone/>
            </a:pPr>
            <a:r>
              <a:rPr lang="fr-FR" sz="4600" b="1" dirty="0" smtClean="0"/>
              <a:t>C. Les outils de l’analyse macroéconomique : Les agrégats économiques</a:t>
            </a:r>
            <a:r>
              <a:rPr lang="fr-FR" sz="5700" b="1" dirty="0" smtClean="0"/>
              <a:t>:</a:t>
            </a:r>
          </a:p>
          <a:p>
            <a:pPr>
              <a:buNone/>
            </a:pPr>
            <a:r>
              <a:rPr lang="fr-FR" sz="3600" b="1" dirty="0" smtClean="0"/>
              <a:t> 1. Définition </a:t>
            </a:r>
            <a:r>
              <a:rPr lang="fr-FR" sz="3600" dirty="0" smtClean="0"/>
              <a:t>: </a:t>
            </a:r>
          </a:p>
          <a:p>
            <a:pPr algn="just">
              <a:buNone/>
            </a:pPr>
            <a:r>
              <a:rPr lang="fr-FR" dirty="0" smtClean="0"/>
              <a:t>    Un agrégat est une grandeur globale synthétique qui mesure le  résultat de l’activité économique d’un pays au cours d’une période donnée, généralement une année.</a:t>
            </a:r>
          </a:p>
          <a:p>
            <a:pPr algn="just">
              <a:buNone/>
            </a:pPr>
            <a:r>
              <a:rPr lang="fr-FR" sz="4300" dirty="0" smtClean="0"/>
              <a:t> </a:t>
            </a:r>
            <a:r>
              <a:rPr lang="fr-FR" sz="4300" b="1" dirty="0" smtClean="0"/>
              <a:t>2</a:t>
            </a:r>
            <a:r>
              <a:rPr lang="fr-FR" sz="4300" dirty="0" smtClean="0"/>
              <a:t>.</a:t>
            </a:r>
            <a:r>
              <a:rPr lang="fr-FR" sz="4300" b="1" dirty="0" smtClean="0"/>
              <a:t> Les agrégats économiques:</a:t>
            </a:r>
            <a:endParaRPr lang="fr-FR" sz="3000" dirty="0" smtClean="0"/>
          </a:p>
          <a:p>
            <a:pPr algn="just">
              <a:buNone/>
            </a:pPr>
            <a:r>
              <a:rPr lang="fr-FR" sz="4000" b="1" dirty="0" smtClean="0"/>
              <a:t>    a. La valeur ajoutée (VA):</a:t>
            </a:r>
          </a:p>
          <a:p>
            <a:pPr algn="just">
              <a:buNone/>
            </a:pPr>
            <a:r>
              <a:rPr lang="fr-FR" dirty="0" smtClean="0"/>
              <a:t>    La valeur ajoutée est la richesse créée par une entreprise ou une administration, elle est obtenue par la relation suivante: </a:t>
            </a:r>
          </a:p>
          <a:p>
            <a:pPr algn="just">
              <a:buNone/>
            </a:pPr>
            <a:r>
              <a:rPr lang="fr-FR" b="1" dirty="0" smtClean="0"/>
              <a:t>    VA= production (vendue ou stockée) – consommations  intermédiaires(CI).</a:t>
            </a:r>
          </a:p>
          <a:p>
            <a:pPr algn="just">
              <a:buNone/>
            </a:pPr>
            <a:r>
              <a:rPr lang="fr-FR" b="1" dirty="0" smtClean="0"/>
              <a:t> </a:t>
            </a:r>
          </a:p>
          <a:p>
            <a:pPr algn="just">
              <a:buNone/>
            </a:pPr>
            <a:r>
              <a:rPr lang="fr-FR" b="1" dirty="0" smtClean="0"/>
              <a:t>avec :CI= Achats consommés de matières et fournitures+Autres charges externes (frais de transport, de publicité, assurances, communication…)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MACROECONOMIE</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A4A89B2E-F2E8-42BD-8480-2D9DA4BE7DF3}" type="slidenum">
              <a:rPr lang="fr-FR" smtClean="0"/>
              <a:pPr/>
              <a:t>17</a:t>
            </a:fld>
            <a:endParaRPr lang="fr-FR" dirty="0"/>
          </a:p>
        </p:txBody>
      </p:sp>
      <p:sp>
        <p:nvSpPr>
          <p:cNvPr id="4" name="Espace réservé du contenu 3"/>
          <p:cNvSpPr>
            <a:spLocks noGrp="1"/>
          </p:cNvSpPr>
          <p:nvPr>
            <p:ph sz="quarter" idx="1"/>
          </p:nvPr>
        </p:nvSpPr>
        <p:spPr>
          <a:xfrm>
            <a:off x="251520" y="1600200"/>
            <a:ext cx="8712968" cy="5069160"/>
          </a:xfrm>
        </p:spPr>
        <p:txBody>
          <a:bodyPr>
            <a:normAutofit fontScale="70000" lnSpcReduction="20000"/>
          </a:bodyPr>
          <a:lstStyle/>
          <a:p>
            <a:pPr>
              <a:buNone/>
            </a:pPr>
            <a:r>
              <a:rPr lang="fr-FR" sz="4000" b="1" dirty="0" smtClean="0"/>
              <a:t> b. Le produit intérieur brut ( PIB):la production nationale</a:t>
            </a:r>
          </a:p>
          <a:p>
            <a:r>
              <a:rPr lang="fr-FR" b="1" dirty="0" smtClean="0"/>
              <a:t>Le PIB </a:t>
            </a:r>
            <a:r>
              <a:rPr lang="fr-FR" dirty="0" smtClean="0"/>
              <a:t>est une mesure de la richesse créée sur le territoire national pendant une période déterminée (généralement une année) par tous les agents économiques résidents (entreprises marocaines et étrangères, administrations).</a:t>
            </a:r>
            <a:endParaRPr lang="fr-FR" b="1" dirty="0" smtClean="0"/>
          </a:p>
          <a:p>
            <a:r>
              <a:rPr lang="fr-FR" b="1" dirty="0" smtClean="0"/>
              <a:t>Intérêt et limites du PIB:</a:t>
            </a:r>
          </a:p>
          <a:p>
            <a:pPr algn="just">
              <a:buFont typeface="Wingdings" pitchFamily="2" charset="2"/>
              <a:buChar char="Ø"/>
            </a:pPr>
            <a:r>
              <a:rPr lang="fr-FR" dirty="0" smtClean="0"/>
              <a:t>Le PIB permet de calculer le taux de croissance économique d’un pays.</a:t>
            </a:r>
          </a:p>
          <a:p>
            <a:pPr algn="just">
              <a:buFont typeface="Wingdings" pitchFamily="2" charset="2"/>
              <a:buChar char="Ø"/>
            </a:pPr>
            <a:r>
              <a:rPr lang="fr-FR" dirty="0" smtClean="0"/>
              <a:t>Le PIB représente la valeur du marché de tous les biens et services servant à la consommation finale, produits dans un pays durant une période donnée.  </a:t>
            </a:r>
          </a:p>
          <a:p>
            <a:pPr algn="just">
              <a:buFontTx/>
              <a:buChar char="-"/>
            </a:pPr>
            <a:r>
              <a:rPr lang="fr-FR" dirty="0" smtClean="0"/>
              <a:t>Il donne une idée sur la richesse d’un pays, </a:t>
            </a:r>
          </a:p>
          <a:p>
            <a:pPr algn="just">
              <a:buFontTx/>
              <a:buChar char="-"/>
            </a:pPr>
            <a:r>
              <a:rPr lang="fr-FR" dirty="0" smtClean="0"/>
              <a:t>En revanche, le PIB soulève des </a:t>
            </a:r>
            <a:r>
              <a:rPr lang="fr-FR" b="1" dirty="0" smtClean="0"/>
              <a:t>limites, telles que:</a:t>
            </a:r>
          </a:p>
          <a:p>
            <a:pPr algn="just">
              <a:buFont typeface="Wingdings" pitchFamily="2" charset="2"/>
              <a:buChar char="Ø"/>
            </a:pPr>
            <a:r>
              <a:rPr lang="fr-FR" dirty="0" smtClean="0"/>
              <a:t>Sous estime la production</a:t>
            </a:r>
          </a:p>
          <a:p>
            <a:pPr algn="just">
              <a:buFont typeface="Wingdings" pitchFamily="2" charset="2"/>
              <a:buChar char="Ø"/>
            </a:pPr>
            <a:r>
              <a:rPr lang="fr-FR" dirty="0" smtClean="0"/>
              <a:t> Ne tient pas compte des inégalités sociales (PIB par habitant ou par tête)</a:t>
            </a:r>
          </a:p>
          <a:p>
            <a:pPr algn="just">
              <a:buFont typeface="Wingdings" pitchFamily="2" charset="2"/>
              <a:buChar char="Ø"/>
            </a:pPr>
            <a:r>
              <a:rPr lang="fr-FR" dirty="0" smtClean="0"/>
              <a:t> Le calcul d’un PIB en volume est </a:t>
            </a:r>
            <a:r>
              <a:rPr lang="fr-FR" b="1" dirty="0" smtClean="0"/>
              <a:t>délicat</a:t>
            </a:r>
            <a:r>
              <a:rPr lang="fr-FR" dirty="0" smtClean="0"/>
              <a:t> puisqu’il fait ressortir le problème de l’élimination des hausses de prix, alors que les produits peuvent avoir changé d’une année à l’autre.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MACROECONOMIE</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A4A89B2E-F2E8-42BD-8480-2D9DA4BE7DF3}" type="slidenum">
              <a:rPr lang="fr-FR" smtClean="0"/>
              <a:pPr/>
              <a:t>18</a:t>
            </a:fld>
            <a:endParaRPr lang="fr-FR" dirty="0"/>
          </a:p>
        </p:txBody>
      </p:sp>
      <p:sp>
        <p:nvSpPr>
          <p:cNvPr id="4" name="Espace réservé du contenu 3"/>
          <p:cNvSpPr>
            <a:spLocks noGrp="1"/>
          </p:cNvSpPr>
          <p:nvPr>
            <p:ph sz="quarter" idx="1"/>
          </p:nvPr>
        </p:nvSpPr>
        <p:spPr>
          <a:xfrm>
            <a:off x="179512" y="1600200"/>
            <a:ext cx="8712968" cy="5069160"/>
          </a:xfrm>
        </p:spPr>
        <p:txBody>
          <a:bodyPr>
            <a:normAutofit fontScale="92500" lnSpcReduction="20000"/>
          </a:bodyPr>
          <a:lstStyle/>
          <a:p>
            <a:r>
              <a:rPr lang="fr-FR" sz="3000" b="1" dirty="0" smtClean="0"/>
              <a:t>Les méthodes de calcul du PIB </a:t>
            </a:r>
            <a:r>
              <a:rPr lang="fr-FR" sz="3000" dirty="0" smtClean="0"/>
              <a:t>:</a:t>
            </a:r>
          </a:p>
          <a:p>
            <a:pPr>
              <a:buNone/>
            </a:pPr>
            <a:r>
              <a:rPr lang="fr-FR" dirty="0" smtClean="0"/>
              <a:t>Le PIB peut être mesuré par la production, les revenus ou les dépenses.</a:t>
            </a:r>
          </a:p>
          <a:p>
            <a:pPr>
              <a:buNone/>
            </a:pPr>
            <a:r>
              <a:rPr lang="fr-FR" dirty="0" smtClean="0"/>
              <a:t>On distingue ainsi, Trois grandes approches:</a:t>
            </a:r>
          </a:p>
          <a:p>
            <a:pPr>
              <a:buFont typeface="Wingdings" pitchFamily="2" charset="2"/>
              <a:buChar char="Ø"/>
            </a:pPr>
            <a:r>
              <a:rPr lang="fr-FR" sz="2600" b="1" dirty="0" smtClean="0"/>
              <a:t> Optique production :</a:t>
            </a:r>
          </a:p>
          <a:p>
            <a:pPr>
              <a:buNone/>
            </a:pPr>
            <a:r>
              <a:rPr lang="fr-FR" dirty="0" smtClean="0"/>
              <a:t>PIB = Somme des valeurs ajoutées+ TVA+ Droits de douanes – Subventions aux importations</a:t>
            </a:r>
          </a:p>
          <a:p>
            <a:pPr>
              <a:buFont typeface="Wingdings" pitchFamily="2" charset="2"/>
              <a:buChar char="Ø"/>
            </a:pPr>
            <a:r>
              <a:rPr lang="fr-FR" b="1" dirty="0" smtClean="0"/>
              <a:t>Optique dépense :</a:t>
            </a:r>
          </a:p>
          <a:p>
            <a:pPr>
              <a:buNone/>
            </a:pPr>
            <a:r>
              <a:rPr lang="fr-FR" sz="3000" dirty="0" smtClean="0"/>
              <a:t>PIB = Consommation finale des ménages + Consommations finale des administrations+ Formation brute de capital fixe(FBCF) + Variation des stocks + Exportations – Importations</a:t>
            </a:r>
            <a:endParaRPr lang="fr-FR" sz="26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MACROECONOMIE</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A4A89B2E-F2E8-42BD-8480-2D9DA4BE7DF3}" type="slidenum">
              <a:rPr lang="fr-FR" smtClean="0"/>
              <a:pPr/>
              <a:t>19</a:t>
            </a:fld>
            <a:endParaRPr lang="fr-FR" dirty="0"/>
          </a:p>
        </p:txBody>
      </p:sp>
      <p:sp>
        <p:nvSpPr>
          <p:cNvPr id="4" name="Espace réservé du contenu 3"/>
          <p:cNvSpPr>
            <a:spLocks noGrp="1"/>
          </p:cNvSpPr>
          <p:nvPr>
            <p:ph sz="quarter" idx="1"/>
          </p:nvPr>
        </p:nvSpPr>
        <p:spPr>
          <a:xfrm>
            <a:off x="323528" y="1600200"/>
            <a:ext cx="8568952" cy="4997152"/>
          </a:xfrm>
        </p:spPr>
        <p:txBody>
          <a:bodyPr>
            <a:normAutofit fontScale="62500" lnSpcReduction="20000"/>
          </a:bodyPr>
          <a:lstStyle/>
          <a:p>
            <a:pPr>
              <a:buFont typeface="Wingdings" pitchFamily="2" charset="2"/>
              <a:buChar char="Ø"/>
            </a:pPr>
            <a:r>
              <a:rPr lang="fr-FR" sz="4500" b="1" dirty="0" smtClean="0"/>
              <a:t>Optique revenu :</a:t>
            </a:r>
          </a:p>
          <a:p>
            <a:pPr>
              <a:lnSpc>
                <a:spcPct val="90000"/>
              </a:lnSpc>
              <a:buFontTx/>
              <a:buNone/>
            </a:pPr>
            <a:r>
              <a:rPr lang="fr-FR" sz="3600" dirty="0" smtClean="0">
                <a:solidFill>
                  <a:srgbClr val="000000"/>
                </a:solidFill>
              </a:rPr>
              <a:t>Une troisième façon de calculer le PIB est de considérer que toute production donne lieu à des versements de revenu.</a:t>
            </a:r>
          </a:p>
          <a:p>
            <a:pPr>
              <a:lnSpc>
                <a:spcPct val="90000"/>
              </a:lnSpc>
              <a:buFontTx/>
              <a:buNone/>
            </a:pPr>
            <a:endParaRPr lang="fr-FR" sz="3600" dirty="0" smtClean="0">
              <a:solidFill>
                <a:srgbClr val="000000"/>
              </a:solidFill>
            </a:endParaRPr>
          </a:p>
          <a:p>
            <a:pPr>
              <a:lnSpc>
                <a:spcPct val="90000"/>
              </a:lnSpc>
              <a:buFontTx/>
              <a:buNone/>
            </a:pPr>
            <a:r>
              <a:rPr lang="fr-FR" sz="3600" dirty="0" smtClean="0">
                <a:solidFill>
                  <a:srgbClr val="000000"/>
                </a:solidFill>
              </a:rPr>
              <a:t>	Les entreprises emploient leurs recettes (revenus) de 5 façons différentes :</a:t>
            </a:r>
          </a:p>
          <a:p>
            <a:pPr lvl="1">
              <a:lnSpc>
                <a:spcPct val="90000"/>
              </a:lnSpc>
              <a:buFont typeface="Wingdings" pitchFamily="2" charset="2"/>
              <a:buChar char="v"/>
            </a:pPr>
            <a:r>
              <a:rPr lang="fr-FR" sz="3600" dirty="0" smtClean="0">
                <a:solidFill>
                  <a:srgbClr val="000000"/>
                </a:solidFill>
              </a:rPr>
              <a:t>Elles paient les salariés</a:t>
            </a:r>
          </a:p>
          <a:p>
            <a:pPr lvl="1">
              <a:lnSpc>
                <a:spcPct val="90000"/>
              </a:lnSpc>
              <a:buFont typeface="Wingdings" pitchFamily="2" charset="2"/>
              <a:buChar char="v"/>
            </a:pPr>
            <a:r>
              <a:rPr lang="fr-FR" sz="3600" dirty="0" smtClean="0">
                <a:solidFill>
                  <a:srgbClr val="000000"/>
                </a:solidFill>
              </a:rPr>
              <a:t>Elles achètent des consommations intermédiaires</a:t>
            </a:r>
          </a:p>
          <a:p>
            <a:pPr lvl="1">
              <a:lnSpc>
                <a:spcPct val="90000"/>
              </a:lnSpc>
              <a:buFont typeface="Wingdings" pitchFamily="2" charset="2"/>
              <a:buChar char="v"/>
            </a:pPr>
            <a:r>
              <a:rPr lang="fr-FR" sz="3600" dirty="0" smtClean="0">
                <a:solidFill>
                  <a:srgbClr val="000000"/>
                </a:solidFill>
              </a:rPr>
              <a:t>Elles paient des impôts indirects (TVA)</a:t>
            </a:r>
          </a:p>
          <a:p>
            <a:pPr lvl="1">
              <a:lnSpc>
                <a:spcPct val="90000"/>
              </a:lnSpc>
              <a:buFont typeface="Wingdings" pitchFamily="2" charset="2"/>
              <a:buChar char="v"/>
            </a:pPr>
            <a:r>
              <a:rPr lang="fr-FR" sz="3600" dirty="0" smtClean="0">
                <a:solidFill>
                  <a:srgbClr val="000000"/>
                </a:solidFill>
              </a:rPr>
              <a:t>Elles paient des intérêts</a:t>
            </a:r>
          </a:p>
          <a:p>
            <a:pPr lvl="1">
              <a:lnSpc>
                <a:spcPct val="90000"/>
              </a:lnSpc>
              <a:buFont typeface="Wingdings" pitchFamily="2" charset="2"/>
              <a:buChar char="v"/>
            </a:pPr>
            <a:r>
              <a:rPr lang="fr-FR" sz="3600" dirty="0" smtClean="0">
                <a:solidFill>
                  <a:srgbClr val="000000"/>
                </a:solidFill>
              </a:rPr>
              <a:t>Elles font des profits</a:t>
            </a:r>
          </a:p>
          <a:p>
            <a:pPr>
              <a:lnSpc>
                <a:spcPct val="90000"/>
              </a:lnSpc>
              <a:buFont typeface="Wingdings" pitchFamily="2" charset="2"/>
              <a:buNone/>
            </a:pPr>
            <a:endParaRPr lang="fr-FR" sz="3600" dirty="0" smtClean="0">
              <a:solidFill>
                <a:srgbClr val="000000"/>
              </a:solidFill>
            </a:endParaRPr>
          </a:p>
          <a:p>
            <a:pPr>
              <a:lnSpc>
                <a:spcPct val="90000"/>
              </a:lnSpc>
              <a:buFont typeface="Wingdings" pitchFamily="2" charset="2"/>
              <a:buNone/>
            </a:pPr>
            <a:r>
              <a:rPr lang="fr-FR" sz="3600" dirty="0" smtClean="0">
                <a:solidFill>
                  <a:srgbClr val="000000"/>
                </a:solidFill>
              </a:rPr>
              <a:t>	Au total, on obtient :</a:t>
            </a:r>
          </a:p>
          <a:p>
            <a:pPr>
              <a:lnSpc>
                <a:spcPct val="90000"/>
              </a:lnSpc>
              <a:buFont typeface="Wingdings" pitchFamily="2" charset="2"/>
              <a:buNone/>
            </a:pPr>
            <a:r>
              <a:rPr lang="fr-FR" sz="3600" b="1" dirty="0" smtClean="0">
                <a:solidFill>
                  <a:srgbClr val="000000"/>
                </a:solidFill>
              </a:rPr>
              <a:t>	Chiffre d’affaire - CI = PIB = rémunérations des salariés + profits + paiements d’intérêt + impôts indirects </a:t>
            </a:r>
            <a:endParaRPr lang="fr-FR" sz="36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OBJET ET OUTILS DE l’ANALYSE ECONOMIQUE</a:t>
            </a:r>
            <a:endParaRPr lang="fr-FR" dirty="0"/>
          </a:p>
        </p:txBody>
      </p:sp>
      <p:sp>
        <p:nvSpPr>
          <p:cNvPr id="3" name="Espace réservé du contenu 2"/>
          <p:cNvSpPr>
            <a:spLocks noGrp="1"/>
          </p:cNvSpPr>
          <p:nvPr>
            <p:ph sz="quarter" idx="1"/>
          </p:nvPr>
        </p:nvSpPr>
        <p:spPr>
          <a:xfrm>
            <a:off x="251520" y="1600200"/>
            <a:ext cx="8568952" cy="4925144"/>
          </a:xfrm>
        </p:spPr>
        <p:txBody>
          <a:bodyPr/>
          <a:lstStyle/>
          <a:p>
            <a:pPr>
              <a:buNone/>
            </a:pPr>
            <a:r>
              <a:rPr lang="fr-FR" dirty="0" smtClean="0"/>
              <a:t>Deux grands domaines et outils de l’analyse économique: </a:t>
            </a:r>
          </a:p>
        </p:txBody>
      </p:sp>
      <p:sp>
        <p:nvSpPr>
          <p:cNvPr id="4" name="Rectangle 3"/>
          <p:cNvSpPr/>
          <p:nvPr/>
        </p:nvSpPr>
        <p:spPr>
          <a:xfrm>
            <a:off x="1043608" y="3789040"/>
            <a:ext cx="228255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solidFill>
                  <a:schemeClr val="tx1"/>
                </a:solidFill>
              </a:rPr>
              <a:t>MICROÉCONOMIE</a:t>
            </a:r>
            <a:endParaRPr lang="fr-FR" sz="2000" b="1" dirty="0">
              <a:solidFill>
                <a:schemeClr val="tx1"/>
              </a:solidFill>
            </a:endParaRPr>
          </a:p>
        </p:txBody>
      </p:sp>
      <p:sp>
        <p:nvSpPr>
          <p:cNvPr id="5" name="Rectangle 4"/>
          <p:cNvSpPr/>
          <p:nvPr/>
        </p:nvSpPr>
        <p:spPr>
          <a:xfrm>
            <a:off x="5652120" y="3789040"/>
            <a:ext cx="228255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solidFill>
                  <a:schemeClr val="tx1"/>
                </a:solidFill>
              </a:rPr>
              <a:t>MACROÉCONOMIE</a:t>
            </a:r>
            <a:endParaRPr lang="fr-FR" sz="2000" b="1" dirty="0">
              <a:solidFill>
                <a:schemeClr val="tx1"/>
              </a:solidFill>
            </a:endParaRPr>
          </a:p>
        </p:txBody>
      </p:sp>
      <p:sp>
        <p:nvSpPr>
          <p:cNvPr id="6" name="Rectangle 5"/>
          <p:cNvSpPr/>
          <p:nvPr/>
        </p:nvSpPr>
        <p:spPr>
          <a:xfrm>
            <a:off x="3347864" y="2348880"/>
            <a:ext cx="228255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solidFill>
                  <a:schemeClr val="tx1"/>
                </a:solidFill>
              </a:rPr>
              <a:t>ÉCONOMIE</a:t>
            </a:r>
            <a:endParaRPr lang="fr-FR" sz="2000" b="1" dirty="0">
              <a:solidFill>
                <a:schemeClr val="tx1"/>
              </a:solidFill>
            </a:endParaRPr>
          </a:p>
        </p:txBody>
      </p:sp>
      <p:sp>
        <p:nvSpPr>
          <p:cNvPr id="15" name="ZoneTexte 14"/>
          <p:cNvSpPr txBox="1"/>
          <p:nvPr/>
        </p:nvSpPr>
        <p:spPr>
          <a:xfrm>
            <a:off x="323528" y="5373216"/>
            <a:ext cx="3456384" cy="646331"/>
          </a:xfrm>
          <a:prstGeom prst="rect">
            <a:avLst/>
          </a:prstGeom>
          <a:noFill/>
        </p:spPr>
        <p:txBody>
          <a:bodyPr wrap="square" rtlCol="0">
            <a:spAutoFit/>
          </a:bodyPr>
          <a:lstStyle/>
          <a:p>
            <a:r>
              <a:rPr lang="fr-FR" dirty="0" smtClean="0"/>
              <a:t>étudie le comportement des agents économiques individuels</a:t>
            </a:r>
            <a:endParaRPr lang="fr-FR" dirty="0"/>
          </a:p>
        </p:txBody>
      </p:sp>
      <p:sp>
        <p:nvSpPr>
          <p:cNvPr id="16" name="ZoneTexte 15"/>
          <p:cNvSpPr txBox="1"/>
          <p:nvPr/>
        </p:nvSpPr>
        <p:spPr>
          <a:xfrm>
            <a:off x="5292080" y="5229200"/>
            <a:ext cx="3240360" cy="646331"/>
          </a:xfrm>
          <a:prstGeom prst="rect">
            <a:avLst/>
          </a:prstGeom>
          <a:noFill/>
        </p:spPr>
        <p:txBody>
          <a:bodyPr wrap="square" rtlCol="0">
            <a:spAutoFit/>
          </a:bodyPr>
          <a:lstStyle/>
          <a:p>
            <a:r>
              <a:rPr lang="fr-FR" dirty="0" smtClean="0"/>
              <a:t>étudie l'économie dans son ensemble et à l’échelle d’un pays</a:t>
            </a:r>
            <a:endParaRPr lang="fr-FR" dirty="0"/>
          </a:p>
        </p:txBody>
      </p:sp>
      <p:sp>
        <p:nvSpPr>
          <p:cNvPr id="18" name="Flèche vers le bas 17"/>
          <p:cNvSpPr/>
          <p:nvPr/>
        </p:nvSpPr>
        <p:spPr>
          <a:xfrm>
            <a:off x="1763688" y="4725144"/>
            <a:ext cx="4846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Flèche vers le bas 18"/>
          <p:cNvSpPr/>
          <p:nvPr/>
        </p:nvSpPr>
        <p:spPr>
          <a:xfrm rot="3971043">
            <a:off x="3259016" y="2845497"/>
            <a:ext cx="391236" cy="1349961"/>
          </a:xfrm>
          <a:prstGeom prst="down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Flèche vers le bas 19"/>
          <p:cNvSpPr/>
          <p:nvPr/>
        </p:nvSpPr>
        <p:spPr>
          <a:xfrm>
            <a:off x="6516216" y="4725144"/>
            <a:ext cx="4846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Flèche vers le bas 12"/>
          <p:cNvSpPr/>
          <p:nvPr/>
        </p:nvSpPr>
        <p:spPr>
          <a:xfrm rot="6395405" flipH="1" flipV="1">
            <a:off x="5229157" y="2751914"/>
            <a:ext cx="455182" cy="1503569"/>
          </a:xfrm>
          <a:prstGeom prst="down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Espace réservé du numéro de diapositive 13"/>
          <p:cNvSpPr>
            <a:spLocks noGrp="1"/>
          </p:cNvSpPr>
          <p:nvPr>
            <p:ph type="sldNum" sz="quarter" idx="12"/>
          </p:nvPr>
        </p:nvSpPr>
        <p:spPr/>
        <p:txBody>
          <a:bodyPr>
            <a:normAutofit fontScale="85000" lnSpcReduction="20000"/>
          </a:bodyPr>
          <a:lstStyle/>
          <a:p>
            <a:fld id="{A4A89B2E-F2E8-42BD-8480-2D9DA4BE7DF3}" type="slidenum">
              <a:rPr lang="fr-FR" smtClean="0"/>
              <a:pPr/>
              <a:t>2</a:t>
            </a:fld>
            <a:endParaRPr lang="fr-F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5"/>
          <p:cNvSpPr>
            <a:spLocks noGrp="1"/>
          </p:cNvSpPr>
          <p:nvPr>
            <p:ph type="sldNum" sz="quarter" idx="12"/>
          </p:nvPr>
        </p:nvSpPr>
        <p:spPr/>
        <p:txBody>
          <a:bodyPr>
            <a:normAutofit fontScale="85000" lnSpcReduction="20000"/>
          </a:bodyPr>
          <a:lstStyle/>
          <a:p>
            <a:fld id="{3271A11E-03A1-41CC-B4F9-DD1261245D6D}" type="slidenum">
              <a:rPr lang="fr-FR"/>
              <a:pPr/>
              <a:t>20</a:t>
            </a:fld>
            <a:endParaRPr lang="fr-FR" dirty="0"/>
          </a:p>
        </p:txBody>
      </p:sp>
      <p:sp>
        <p:nvSpPr>
          <p:cNvPr id="130050" name="Rectangle 2"/>
          <p:cNvSpPr>
            <a:spLocks noGrp="1" noChangeArrowheads="1"/>
          </p:cNvSpPr>
          <p:nvPr>
            <p:ph type="title"/>
          </p:nvPr>
        </p:nvSpPr>
        <p:spPr>
          <a:xfrm>
            <a:off x="251520" y="548680"/>
            <a:ext cx="8568952" cy="615950"/>
          </a:xfrm>
        </p:spPr>
        <p:txBody>
          <a:bodyPr>
            <a:noAutofit/>
          </a:bodyPr>
          <a:lstStyle/>
          <a:p>
            <a:pPr algn="ctr"/>
            <a:r>
              <a:rPr lang="fr-FR" sz="3600" b="1" dirty="0" smtClean="0"/>
              <a:t>MACROECONOMIE</a:t>
            </a:r>
            <a:endParaRPr lang="fr-FR" sz="4000" dirty="0">
              <a:solidFill>
                <a:srgbClr val="000066"/>
              </a:solidFill>
            </a:endParaRPr>
          </a:p>
        </p:txBody>
      </p:sp>
      <p:sp>
        <p:nvSpPr>
          <p:cNvPr id="130051" name="Rectangle 3"/>
          <p:cNvSpPr>
            <a:spLocks noGrp="1" noChangeArrowheads="1"/>
          </p:cNvSpPr>
          <p:nvPr>
            <p:ph type="body" idx="1"/>
          </p:nvPr>
        </p:nvSpPr>
        <p:spPr>
          <a:xfrm>
            <a:off x="304800" y="1700808"/>
            <a:ext cx="8515672" cy="3024336"/>
          </a:xfrm>
        </p:spPr>
        <p:txBody>
          <a:bodyPr>
            <a:normAutofit/>
          </a:bodyPr>
          <a:lstStyle/>
          <a:p>
            <a:pPr>
              <a:lnSpc>
                <a:spcPct val="90000"/>
              </a:lnSpc>
              <a:buFontTx/>
              <a:buNone/>
            </a:pPr>
            <a:r>
              <a:rPr lang="fr-FR" sz="2400" dirty="0">
                <a:solidFill>
                  <a:srgbClr val="000000"/>
                </a:solidFill>
              </a:rPr>
              <a:t>	</a:t>
            </a:r>
            <a:r>
              <a:rPr lang="fr-FR" sz="2400" b="1" dirty="0" smtClean="0"/>
              <a:t> </a:t>
            </a:r>
            <a:r>
              <a:rPr lang="fr-FR" sz="2800" b="1" dirty="0" smtClean="0"/>
              <a:t>c. Le produit national brut ( PNB) : </a:t>
            </a:r>
            <a:endParaRPr lang="fr-FR" sz="2400" dirty="0" smtClean="0">
              <a:solidFill>
                <a:srgbClr val="000000"/>
              </a:solidFill>
            </a:endParaRPr>
          </a:p>
          <a:p>
            <a:pPr>
              <a:lnSpc>
                <a:spcPct val="90000"/>
              </a:lnSpc>
              <a:buFontTx/>
              <a:buNone/>
            </a:pPr>
            <a:r>
              <a:rPr lang="fr-FR" sz="2400" dirty="0" smtClean="0">
                <a:solidFill>
                  <a:srgbClr val="000000"/>
                </a:solidFill>
              </a:rPr>
              <a:t>Le </a:t>
            </a:r>
            <a:r>
              <a:rPr lang="fr-FR" sz="2400" dirty="0">
                <a:solidFill>
                  <a:srgbClr val="000000"/>
                </a:solidFill>
              </a:rPr>
              <a:t>PIB mesure la richesse produite sur le territoire national.</a:t>
            </a:r>
          </a:p>
          <a:p>
            <a:pPr>
              <a:lnSpc>
                <a:spcPct val="90000"/>
              </a:lnSpc>
              <a:buFontTx/>
              <a:buNone/>
            </a:pPr>
            <a:r>
              <a:rPr lang="fr-FR" sz="2400" dirty="0">
                <a:solidFill>
                  <a:srgbClr val="000000"/>
                </a:solidFill>
              </a:rPr>
              <a:t>	Or des entreprises étrangères produisent </a:t>
            </a:r>
            <a:r>
              <a:rPr lang="fr-FR" sz="2400" dirty="0" smtClean="0">
                <a:solidFill>
                  <a:srgbClr val="000000"/>
                </a:solidFill>
              </a:rPr>
              <a:t>au Maroc  </a:t>
            </a:r>
            <a:r>
              <a:rPr lang="fr-FR" sz="2400" dirty="0">
                <a:solidFill>
                  <a:srgbClr val="000000"/>
                </a:solidFill>
              </a:rPr>
              <a:t>mais rapatrient une partie des revenus dans leur pays d’origine.</a:t>
            </a:r>
          </a:p>
          <a:p>
            <a:pPr>
              <a:lnSpc>
                <a:spcPct val="90000"/>
              </a:lnSpc>
              <a:buFontTx/>
              <a:buNone/>
            </a:pPr>
            <a:r>
              <a:rPr lang="fr-FR" sz="2400" dirty="0" smtClean="0">
                <a:solidFill>
                  <a:srgbClr val="000000"/>
                </a:solidFill>
              </a:rPr>
              <a:t>Ainsi, le PNB mesure la richesse produite par les marocains et sur le territoire national </a:t>
            </a:r>
            <a:endParaRPr lang="fr-FR" sz="2400" dirty="0">
              <a:solidFill>
                <a:srgbClr val="000000"/>
              </a:solidFill>
            </a:endParaRPr>
          </a:p>
          <a:p>
            <a:pPr lvl="1">
              <a:lnSpc>
                <a:spcPct val="90000"/>
              </a:lnSpc>
              <a:buFont typeface="Wingdings" pitchFamily="2" charset="2"/>
              <a:buChar char="ð"/>
            </a:pPr>
            <a:r>
              <a:rPr lang="fr-FR" sz="2200" dirty="0">
                <a:solidFill>
                  <a:srgbClr val="000000"/>
                </a:solidFill>
              </a:rPr>
              <a:t>Ces revenus ne bénéficient pas aux agents nationaux</a:t>
            </a:r>
            <a:r>
              <a:rPr lang="fr-FR" sz="2000" dirty="0">
                <a:solidFill>
                  <a:srgbClr val="000000"/>
                </a:solidFill>
              </a:rPr>
              <a:t>.</a:t>
            </a:r>
            <a:endParaRPr lang="fr-FR" dirty="0">
              <a:solidFill>
                <a:srgbClr val="000000"/>
              </a:solidFill>
            </a:endParaRPr>
          </a:p>
        </p:txBody>
      </p:sp>
      <p:pic>
        <p:nvPicPr>
          <p:cNvPr id="130053" name="Picture 5"/>
          <p:cNvPicPr>
            <a:picLocks noChangeAspect="1" noChangeArrowheads="1"/>
          </p:cNvPicPr>
          <p:nvPr/>
        </p:nvPicPr>
        <p:blipFill>
          <a:blip r:embed="rId2" cstate="print"/>
          <a:srcRect/>
          <a:stretch>
            <a:fillRect/>
          </a:stretch>
        </p:blipFill>
        <p:spPr bwMode="auto">
          <a:xfrm>
            <a:off x="827584" y="4869160"/>
            <a:ext cx="7488832" cy="1315591"/>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MACROECONOMIE</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A4A89B2E-F2E8-42BD-8480-2D9DA4BE7DF3}" type="slidenum">
              <a:rPr lang="fr-FR" smtClean="0"/>
              <a:pPr/>
              <a:t>21</a:t>
            </a:fld>
            <a:endParaRPr lang="fr-FR" dirty="0"/>
          </a:p>
        </p:txBody>
      </p:sp>
      <p:sp>
        <p:nvSpPr>
          <p:cNvPr id="4" name="Espace réservé du contenu 3"/>
          <p:cNvSpPr>
            <a:spLocks noGrp="1"/>
          </p:cNvSpPr>
          <p:nvPr>
            <p:ph sz="quarter" idx="1"/>
          </p:nvPr>
        </p:nvSpPr>
        <p:spPr>
          <a:xfrm>
            <a:off x="323528" y="1600200"/>
            <a:ext cx="8568952" cy="4853136"/>
          </a:xfrm>
        </p:spPr>
        <p:txBody>
          <a:bodyPr>
            <a:normAutofit/>
          </a:bodyPr>
          <a:lstStyle/>
          <a:p>
            <a:pPr>
              <a:buNone/>
            </a:pPr>
            <a:r>
              <a:rPr lang="fr-FR" b="1" dirty="0" smtClean="0"/>
              <a:t>d. Revenu national brut (RNB):</a:t>
            </a:r>
          </a:p>
          <a:p>
            <a:pPr>
              <a:buNone/>
            </a:pPr>
            <a:r>
              <a:rPr lang="fr-FR" dirty="0" smtClean="0"/>
              <a:t>PNB = PIB + Revenus produits reçus de l’extérieur - Revenus produits versés à l’extérieur</a:t>
            </a:r>
          </a:p>
          <a:p>
            <a:pPr>
              <a:buNone/>
            </a:pPr>
            <a:r>
              <a:rPr lang="fr-FR" dirty="0" smtClean="0"/>
              <a:t>   = PIB + Revenus produits </a:t>
            </a:r>
            <a:r>
              <a:rPr lang="fr-FR" b="1" dirty="0" smtClean="0"/>
              <a:t>nets</a:t>
            </a:r>
            <a:r>
              <a:rPr lang="fr-FR" dirty="0" smtClean="0"/>
              <a:t>  reçus à l’extérieur</a:t>
            </a:r>
          </a:p>
          <a:p>
            <a:pPr>
              <a:buNone/>
            </a:pPr>
            <a:r>
              <a:rPr lang="fr-FR" dirty="0" smtClean="0"/>
              <a:t>- Revenus de travail et de propriété versés au reste du monde.</a:t>
            </a:r>
          </a:p>
          <a:p>
            <a:pPr>
              <a:buNone/>
            </a:pPr>
            <a:r>
              <a:rPr lang="fr-FR" b="1" dirty="0" smtClean="0"/>
              <a:t>e. Revenu national brut disponible (RNBD): </a:t>
            </a:r>
          </a:p>
          <a:p>
            <a:pPr>
              <a:buNone/>
            </a:pPr>
            <a:r>
              <a:rPr lang="fr-FR" dirty="0" smtClean="0"/>
              <a:t>RNBD = RNB+ Transferts reçus de l’extérieur- Transferts versés à l’extérieur.</a:t>
            </a:r>
            <a:endParaRPr lang="fr-F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MACROECONOMIE</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A4A89B2E-F2E8-42BD-8480-2D9DA4BE7DF3}" type="slidenum">
              <a:rPr lang="fr-FR" smtClean="0"/>
              <a:pPr/>
              <a:t>22</a:t>
            </a:fld>
            <a:endParaRPr lang="fr-FR" dirty="0"/>
          </a:p>
        </p:txBody>
      </p:sp>
      <p:sp>
        <p:nvSpPr>
          <p:cNvPr id="4" name="Espace réservé du contenu 3"/>
          <p:cNvSpPr>
            <a:spLocks noGrp="1"/>
          </p:cNvSpPr>
          <p:nvPr>
            <p:ph sz="quarter" idx="1"/>
          </p:nvPr>
        </p:nvSpPr>
        <p:spPr>
          <a:xfrm>
            <a:off x="323528" y="1600200"/>
            <a:ext cx="8424936" cy="4925144"/>
          </a:xfrm>
        </p:spPr>
        <p:txBody>
          <a:bodyPr>
            <a:normAutofit/>
          </a:bodyPr>
          <a:lstStyle/>
          <a:p>
            <a:pPr>
              <a:buNone/>
            </a:pPr>
            <a:r>
              <a:rPr lang="fr-FR" b="1" dirty="0" smtClean="0"/>
              <a:t>f. Agrégats de la dépense</a:t>
            </a:r>
            <a:r>
              <a:rPr lang="fr-FR" dirty="0" smtClean="0"/>
              <a:t>:</a:t>
            </a:r>
          </a:p>
          <a:p>
            <a:pPr>
              <a:buNone/>
            </a:pPr>
            <a:r>
              <a:rPr lang="fr-FR" dirty="0" smtClean="0"/>
              <a:t>La dépense se compose de : </a:t>
            </a:r>
          </a:p>
          <a:p>
            <a:pPr>
              <a:buNone/>
            </a:pPr>
            <a:r>
              <a:rPr lang="fr-FR" dirty="0" smtClean="0"/>
              <a:t>   - Dépenses de consommation finale(DCF) des administrations et des ménages.</a:t>
            </a:r>
          </a:p>
          <a:p>
            <a:pPr>
              <a:buNone/>
            </a:pPr>
            <a:r>
              <a:rPr lang="fr-FR" dirty="0" smtClean="0"/>
              <a:t>- Investissement national: FBCF+Variation des stocks(VS).</a:t>
            </a:r>
          </a:p>
          <a:p>
            <a:pPr>
              <a:buNone/>
            </a:pPr>
            <a:r>
              <a:rPr lang="fr-FR" dirty="0" smtClean="0"/>
              <a:t>   Avec:</a:t>
            </a:r>
          </a:p>
          <a:p>
            <a:pPr>
              <a:buFont typeface="Wingdings" pitchFamily="2" charset="2"/>
              <a:buChar char="Ø"/>
            </a:pPr>
            <a:r>
              <a:rPr lang="fr-FR" dirty="0" smtClean="0"/>
              <a:t>FBCF: formation brute de capital fixe = Matériels et outils techniques de production.</a:t>
            </a:r>
          </a:p>
          <a:p>
            <a:pPr>
              <a:buFont typeface="Wingdings" pitchFamily="2" charset="2"/>
              <a:buChar char="Ø"/>
            </a:pPr>
            <a:r>
              <a:rPr lang="fr-FR" dirty="0" smtClean="0"/>
              <a:t>VS= Stock final – Stock initial de capital fixe.</a:t>
            </a:r>
          </a:p>
          <a:p>
            <a:pPr>
              <a:buFontTx/>
              <a:buChar char="-"/>
            </a:pPr>
            <a:endParaRPr lang="fr-F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MACROECONOMIE</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A4A89B2E-F2E8-42BD-8480-2D9DA4BE7DF3}" type="slidenum">
              <a:rPr lang="fr-FR" smtClean="0"/>
              <a:pPr/>
              <a:t>23</a:t>
            </a:fld>
            <a:endParaRPr lang="fr-FR" dirty="0"/>
          </a:p>
        </p:txBody>
      </p:sp>
      <p:sp>
        <p:nvSpPr>
          <p:cNvPr id="4" name="Espace réservé du contenu 3"/>
          <p:cNvSpPr>
            <a:spLocks noGrp="1"/>
          </p:cNvSpPr>
          <p:nvPr>
            <p:ph sz="quarter" idx="1"/>
          </p:nvPr>
        </p:nvSpPr>
        <p:spPr>
          <a:xfrm>
            <a:off x="323528" y="1600200"/>
            <a:ext cx="8640960" cy="4925144"/>
          </a:xfrm>
        </p:spPr>
        <p:txBody>
          <a:bodyPr>
            <a:normAutofit/>
          </a:bodyPr>
          <a:lstStyle/>
          <a:p>
            <a:pPr>
              <a:buNone/>
            </a:pPr>
            <a:r>
              <a:rPr lang="fr-FR" dirty="0" smtClean="0"/>
              <a:t>- Demande intérieure= DCF+FBCF+VS</a:t>
            </a:r>
          </a:p>
          <a:p>
            <a:pPr>
              <a:buNone/>
            </a:pPr>
            <a:r>
              <a:rPr lang="fr-FR" dirty="0" smtClean="0"/>
              <a:t>- Demande globale= Demande intérieure + Demande </a:t>
            </a:r>
          </a:p>
          <a:p>
            <a:pPr>
              <a:buNone/>
            </a:pPr>
            <a:r>
              <a:rPr lang="fr-FR" dirty="0" smtClean="0"/>
              <a:t>Extérieure nette (X-M)</a:t>
            </a:r>
          </a:p>
          <a:p>
            <a:pPr>
              <a:buNone/>
            </a:pPr>
            <a:r>
              <a:rPr lang="fr-FR" dirty="0" smtClean="0"/>
              <a:t>  X : Exportation</a:t>
            </a:r>
          </a:p>
          <a:p>
            <a:pPr>
              <a:buNone/>
            </a:pPr>
            <a:r>
              <a:rPr lang="fr-FR" dirty="0" smtClean="0"/>
              <a:t>  M: Importation</a:t>
            </a:r>
          </a:p>
          <a:p>
            <a:pPr>
              <a:buNone/>
            </a:pPr>
            <a:r>
              <a:rPr lang="fr-FR" b="1" dirty="0" smtClean="0"/>
              <a:t>g. Agrégats de l’épargne:</a:t>
            </a:r>
          </a:p>
          <a:p>
            <a:pPr>
              <a:buNone/>
            </a:pPr>
            <a:r>
              <a:rPr lang="fr-FR" dirty="0" smtClean="0"/>
              <a:t>Epargne nationale brute (ENB)= RNDB- Dépense de CF</a:t>
            </a:r>
            <a:endParaRPr lang="fr-F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normAutofit fontScale="85000" lnSpcReduction="20000"/>
          </a:bodyPr>
          <a:lstStyle/>
          <a:p>
            <a:fld id="{A4A89B2E-F2E8-42BD-8480-2D9DA4BE7DF3}" type="slidenum">
              <a:rPr lang="fr-FR" smtClean="0"/>
              <a:pPr/>
              <a:t>24</a:t>
            </a:fld>
            <a:endParaRPr lang="fr-FR" dirty="0"/>
          </a:p>
        </p:txBody>
      </p:sp>
      <p:sp>
        <p:nvSpPr>
          <p:cNvPr id="4" name="Espace réservé du contenu 3"/>
          <p:cNvSpPr>
            <a:spLocks noGrp="1"/>
          </p:cNvSpPr>
          <p:nvPr>
            <p:ph sz="quarter" idx="1"/>
          </p:nvPr>
        </p:nvSpPr>
        <p:spPr>
          <a:xfrm>
            <a:off x="179512" y="1600200"/>
            <a:ext cx="8712968" cy="4997152"/>
          </a:xfrm>
        </p:spPr>
        <p:txBody>
          <a:bodyPr>
            <a:normAutofit fontScale="70000" lnSpcReduction="20000"/>
          </a:bodyPr>
          <a:lstStyle/>
          <a:p>
            <a:r>
              <a:rPr lang="fr-FR" sz="3600" b="1" dirty="0" smtClean="0"/>
              <a:t>Définition et principes clés de l’épargne :</a:t>
            </a:r>
          </a:p>
          <a:p>
            <a:pPr>
              <a:buFont typeface="Wingdings" pitchFamily="2" charset="2"/>
              <a:buChar char="Ø"/>
            </a:pPr>
            <a:r>
              <a:rPr lang="fr-FR" dirty="0" smtClean="0"/>
              <a:t> L'épargne consiste à renoncer à une satisfaction immédiate pour une consommation future (épargner pour acquérir un logement, une automobile).</a:t>
            </a:r>
          </a:p>
          <a:p>
            <a:pPr>
              <a:buFont typeface="Wingdings" pitchFamily="2" charset="2"/>
              <a:buChar char="Ø"/>
            </a:pPr>
            <a:r>
              <a:rPr lang="fr-FR" dirty="0" smtClean="0"/>
              <a:t> L'épargne est la part du revenu disponible non consommée. Épargne = Revenu disponible – Consommation.</a:t>
            </a:r>
          </a:p>
          <a:p>
            <a:pPr>
              <a:buFont typeface="Wingdings" pitchFamily="2" charset="2"/>
              <a:buChar char="Ø"/>
            </a:pPr>
            <a:r>
              <a:rPr lang="fr-FR" dirty="0" smtClean="0"/>
              <a:t> </a:t>
            </a:r>
            <a:r>
              <a:rPr lang="fr-FR" b="1" dirty="0" smtClean="0"/>
              <a:t>Le taux d'épargne </a:t>
            </a:r>
            <a:r>
              <a:rPr lang="fr-FR" dirty="0" smtClean="0"/>
              <a:t>exprime la part du revenu disponible qui est épargnée. </a:t>
            </a:r>
          </a:p>
          <a:p>
            <a:pPr>
              <a:buNone/>
            </a:pPr>
            <a:r>
              <a:rPr lang="fr-FR" dirty="0" smtClean="0"/>
              <a:t>     Il se calcule ainsi : Taux d'épargne = Épargne / Revenu disponible X 100</a:t>
            </a:r>
          </a:p>
          <a:p>
            <a:pPr>
              <a:buFont typeface="Wingdings" pitchFamily="2" charset="2"/>
              <a:buChar char="Ø"/>
            </a:pPr>
            <a:r>
              <a:rPr lang="fr-FR" b="1" dirty="0" smtClean="0"/>
              <a:t>Notion de l’épargne nationale: l’épargne nationale regroupe l’épargne de </a:t>
            </a:r>
          </a:p>
          <a:p>
            <a:pPr>
              <a:buNone/>
            </a:pPr>
            <a:r>
              <a:rPr lang="fr-FR" b="1" dirty="0" smtClean="0"/>
              <a:t>   - Des ménages: financière ou non financière</a:t>
            </a:r>
          </a:p>
          <a:p>
            <a:pPr>
              <a:buNone/>
            </a:pPr>
            <a:r>
              <a:rPr lang="fr-FR" b="1" dirty="0" smtClean="0"/>
              <a:t>   - Des entreprises: Bénéfices nets non distribués, placements </a:t>
            </a:r>
          </a:p>
          <a:p>
            <a:pPr>
              <a:buNone/>
            </a:pPr>
            <a:r>
              <a:rPr lang="fr-FR" b="1" dirty="0" smtClean="0"/>
              <a:t>   - Epargne des administrations </a:t>
            </a:r>
          </a:p>
          <a:p>
            <a:pPr>
              <a:buNone/>
            </a:pPr>
            <a:endParaRPr lang="fr-FR" dirty="0" smtClean="0"/>
          </a:p>
          <a:p>
            <a:pPr>
              <a:buFont typeface="Wingdings" pitchFamily="2" charset="2"/>
              <a:buChar char="q"/>
            </a:pPr>
            <a:r>
              <a:rPr lang="fr-FR" dirty="0" smtClean="0"/>
              <a:t>  </a:t>
            </a:r>
          </a:p>
        </p:txBody>
      </p:sp>
      <p:sp>
        <p:nvSpPr>
          <p:cNvPr id="5" name="Titre 1"/>
          <p:cNvSpPr>
            <a:spLocks noGrp="1"/>
          </p:cNvSpPr>
          <p:nvPr>
            <p:ph type="title"/>
          </p:nvPr>
        </p:nvSpPr>
        <p:spPr/>
        <p:txBody>
          <a:bodyPr/>
          <a:lstStyle/>
          <a:p>
            <a:pPr algn="ctr"/>
            <a:r>
              <a:rPr lang="fr-FR" b="1" dirty="0" smtClean="0"/>
              <a:t>MACROECONOMIE</a:t>
            </a:r>
            <a:endParaRPr lang="fr-F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normAutofit fontScale="85000" lnSpcReduction="20000"/>
          </a:bodyPr>
          <a:lstStyle/>
          <a:p>
            <a:fld id="{A4A89B2E-F2E8-42BD-8480-2D9DA4BE7DF3}" type="slidenum">
              <a:rPr lang="fr-FR" smtClean="0"/>
              <a:pPr/>
              <a:t>25</a:t>
            </a:fld>
            <a:endParaRPr lang="fr-FR" dirty="0"/>
          </a:p>
        </p:txBody>
      </p:sp>
      <p:sp>
        <p:nvSpPr>
          <p:cNvPr id="4" name="Espace réservé du contenu 3"/>
          <p:cNvSpPr>
            <a:spLocks noGrp="1"/>
          </p:cNvSpPr>
          <p:nvPr>
            <p:ph sz="quarter" idx="1"/>
          </p:nvPr>
        </p:nvSpPr>
        <p:spPr>
          <a:xfrm>
            <a:off x="179512" y="1600200"/>
            <a:ext cx="8784976" cy="4997152"/>
          </a:xfrm>
        </p:spPr>
        <p:txBody>
          <a:bodyPr>
            <a:normAutofit fontScale="62500" lnSpcReduction="20000"/>
          </a:bodyPr>
          <a:lstStyle/>
          <a:p>
            <a:pPr>
              <a:buFont typeface="Wingdings" pitchFamily="2" charset="2"/>
              <a:buChar char="q"/>
            </a:pPr>
            <a:r>
              <a:rPr lang="fr-FR" sz="3400" b="1" dirty="0" smtClean="0"/>
              <a:t>les déterminants et facteurs explicatifs de l'épargne :</a:t>
            </a:r>
          </a:p>
          <a:p>
            <a:pPr>
              <a:buFont typeface="Wingdings" pitchFamily="2" charset="2"/>
              <a:buChar char="q"/>
            </a:pPr>
            <a:endParaRPr lang="fr-FR" sz="3400" b="1" dirty="0" smtClean="0"/>
          </a:p>
          <a:p>
            <a:pPr algn="just">
              <a:buNone/>
            </a:pPr>
            <a:r>
              <a:rPr lang="fr-FR" sz="3400" dirty="0" smtClean="0"/>
              <a:t>      Les facteurs qui incitent les ménages à épargner sont multiples : </a:t>
            </a:r>
          </a:p>
          <a:p>
            <a:pPr algn="just">
              <a:buNone/>
            </a:pPr>
            <a:r>
              <a:rPr lang="fr-FR" sz="3400" dirty="0" smtClean="0"/>
              <a:t>  - </a:t>
            </a:r>
            <a:r>
              <a:rPr lang="fr-FR" sz="3400" b="1" dirty="0" smtClean="0"/>
              <a:t>l'épargne de précaution : </a:t>
            </a:r>
            <a:r>
              <a:rPr lang="fr-FR" sz="3400" dirty="0" smtClean="0"/>
              <a:t>elle permet de se prémunir contre les risques potentiels de la vie (chômage, maladie) ou de se constituer un complément retraite ; </a:t>
            </a:r>
          </a:p>
          <a:p>
            <a:pPr algn="just">
              <a:buNone/>
            </a:pPr>
            <a:r>
              <a:rPr lang="fr-FR" sz="3400" dirty="0" smtClean="0"/>
              <a:t>  - </a:t>
            </a:r>
            <a:r>
              <a:rPr lang="fr-FR" sz="3400" b="1" dirty="0" smtClean="0"/>
              <a:t>la constitution d'un patrimoine : </a:t>
            </a:r>
            <a:r>
              <a:rPr lang="fr-FR" sz="3400" dirty="0" smtClean="0"/>
              <a:t>devenir propriétaire de son logement pour éviter de payer un loyer, augmenter son capital pour le léguer à ses enfants, etc., </a:t>
            </a:r>
          </a:p>
          <a:p>
            <a:pPr algn="just">
              <a:buNone/>
            </a:pPr>
            <a:r>
              <a:rPr lang="fr-FR" sz="3400" dirty="0" smtClean="0"/>
              <a:t> - </a:t>
            </a:r>
            <a:r>
              <a:rPr lang="fr-FR" sz="3400" b="1" dirty="0" smtClean="0"/>
              <a:t>l'épargne de liquidités </a:t>
            </a:r>
            <a:r>
              <a:rPr lang="fr-FR" sz="3400" dirty="0" smtClean="0"/>
              <a:t>: la monnaie constitue une réserve de valeur et un moyen d'échange qui permet d'acquérir des biens, </a:t>
            </a:r>
          </a:p>
          <a:p>
            <a:pPr algn="just">
              <a:buNone/>
            </a:pPr>
            <a:r>
              <a:rPr lang="fr-FR" sz="3400" dirty="0" smtClean="0"/>
              <a:t> - </a:t>
            </a:r>
            <a:r>
              <a:rPr lang="fr-FR" sz="3400" b="1" dirty="0" smtClean="0"/>
              <a:t>l'épargne de placement </a:t>
            </a:r>
            <a:r>
              <a:rPr lang="fr-FR" sz="3400" dirty="0" smtClean="0"/>
              <a:t>: l'épargne est un moyen d'obtenir des revenus à partir des placements financiers, </a:t>
            </a:r>
          </a:p>
          <a:p>
            <a:pPr algn="just">
              <a:buNone/>
            </a:pPr>
            <a:r>
              <a:rPr lang="fr-FR" sz="3400" dirty="0" smtClean="0"/>
              <a:t> - </a:t>
            </a:r>
            <a:r>
              <a:rPr lang="fr-FR" sz="3400" b="1" dirty="0" smtClean="0"/>
              <a:t>l'épargne de spéculation </a:t>
            </a:r>
            <a:r>
              <a:rPr lang="fr-FR" sz="3400" dirty="0" smtClean="0"/>
              <a:t>: la spéculation consiste à acquérir des titres (actions, obligations) en espérant les revendre à la hausse pour dégager une plus-value. </a:t>
            </a:r>
          </a:p>
          <a:p>
            <a:pPr>
              <a:buNone/>
            </a:pPr>
            <a:endParaRPr lang="fr-FR" dirty="0"/>
          </a:p>
        </p:txBody>
      </p:sp>
      <p:sp>
        <p:nvSpPr>
          <p:cNvPr id="5" name="Titre 1"/>
          <p:cNvSpPr>
            <a:spLocks noGrp="1"/>
          </p:cNvSpPr>
          <p:nvPr>
            <p:ph type="title"/>
          </p:nvPr>
        </p:nvSpPr>
        <p:spPr/>
        <p:txBody>
          <a:bodyPr/>
          <a:lstStyle/>
          <a:p>
            <a:pPr algn="ctr"/>
            <a:r>
              <a:rPr lang="fr-FR" b="1" dirty="0" smtClean="0"/>
              <a:t>MACROECONOMIE</a:t>
            </a:r>
            <a:endParaRPr lang="fr-F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normAutofit fontScale="85000" lnSpcReduction="20000"/>
          </a:bodyPr>
          <a:lstStyle/>
          <a:p>
            <a:fld id="{A4A89B2E-F2E8-42BD-8480-2D9DA4BE7DF3}" type="slidenum">
              <a:rPr lang="fr-FR" smtClean="0"/>
              <a:pPr/>
              <a:t>26</a:t>
            </a:fld>
            <a:endParaRPr lang="fr-FR" dirty="0"/>
          </a:p>
        </p:txBody>
      </p:sp>
      <p:sp>
        <p:nvSpPr>
          <p:cNvPr id="4" name="Espace réservé du contenu 3"/>
          <p:cNvSpPr>
            <a:spLocks noGrp="1"/>
          </p:cNvSpPr>
          <p:nvPr>
            <p:ph sz="quarter" idx="1"/>
          </p:nvPr>
        </p:nvSpPr>
        <p:spPr>
          <a:xfrm>
            <a:off x="179512" y="1600200"/>
            <a:ext cx="8712968" cy="5069160"/>
          </a:xfrm>
        </p:spPr>
        <p:txBody>
          <a:bodyPr>
            <a:normAutofit fontScale="85000" lnSpcReduction="20000"/>
          </a:bodyPr>
          <a:lstStyle/>
          <a:p>
            <a:r>
              <a:rPr lang="fr-FR" b="1" dirty="0" smtClean="0"/>
              <a:t>les différentes formes de l'épargne :</a:t>
            </a:r>
          </a:p>
          <a:p>
            <a:pPr>
              <a:buNone/>
            </a:pPr>
            <a:endParaRPr lang="fr-FR" b="1" dirty="0" smtClean="0"/>
          </a:p>
          <a:p>
            <a:pPr algn="just">
              <a:buNone/>
            </a:pPr>
            <a:r>
              <a:rPr lang="fr-FR" b="1" dirty="0" smtClean="0"/>
              <a:t>- l'épargne financière </a:t>
            </a:r>
            <a:r>
              <a:rPr lang="fr-FR" dirty="0" smtClean="0"/>
              <a:t>: épargne liquide (billets, pièces, comptes chèques, etc.), les placements financiers (actions, obligations, SICAV), les contrats d'assurance vie, les plans d'épargne logement, les plans d'épargne retraite. </a:t>
            </a:r>
          </a:p>
          <a:p>
            <a:pPr algn="just">
              <a:buNone/>
            </a:pPr>
            <a:r>
              <a:rPr lang="fr-FR" dirty="0" smtClean="0"/>
              <a:t>- </a:t>
            </a:r>
            <a:r>
              <a:rPr lang="fr-FR" b="1" dirty="0" smtClean="0"/>
              <a:t>l'épargne non financière </a:t>
            </a:r>
            <a:r>
              <a:rPr lang="fr-FR" dirty="0" smtClean="0"/>
              <a:t>: investissement immobilier (acquisition de logements). </a:t>
            </a:r>
          </a:p>
          <a:p>
            <a:pPr algn="just">
              <a:buNone/>
            </a:pPr>
            <a:r>
              <a:rPr lang="fr-FR" dirty="0" smtClean="0"/>
              <a:t> </a:t>
            </a:r>
            <a:r>
              <a:rPr lang="fr-FR" b="1" dirty="0" smtClean="0"/>
              <a:t>- L'épargne peut résulter d'une volonté des individus </a:t>
            </a:r>
            <a:r>
              <a:rPr lang="fr-FR" dirty="0" smtClean="0"/>
              <a:t>(épargne libre) ou être imposée (les impôts, les cotisations vieillesse, les cotisations maladie constituent une épargne forcée).,elle peut faire l’objet de conservation: </a:t>
            </a:r>
            <a:r>
              <a:rPr lang="fr-FR" b="1" dirty="0" smtClean="0"/>
              <a:t>c'est la thésaurisation</a:t>
            </a:r>
            <a:r>
              <a:rPr lang="fr-FR" dirty="0" smtClean="0"/>
              <a:t> (elle ne rapporte pas d'intérêts),</a:t>
            </a:r>
          </a:p>
          <a:p>
            <a:pPr algn="just">
              <a:buNone/>
            </a:pPr>
            <a:r>
              <a:rPr lang="fr-FR" dirty="0" smtClean="0"/>
              <a:t>     </a:t>
            </a:r>
            <a:endParaRPr lang="fr-FR" dirty="0"/>
          </a:p>
        </p:txBody>
      </p:sp>
      <p:sp>
        <p:nvSpPr>
          <p:cNvPr id="5" name="Titre 1"/>
          <p:cNvSpPr txBox="1">
            <a:spLocks/>
          </p:cNvSpPr>
          <p:nvPr/>
        </p:nvSpPr>
        <p:spPr>
          <a:xfrm>
            <a:off x="765048" y="381000"/>
            <a:ext cx="8153400" cy="990600"/>
          </a:xfrm>
          <a:prstGeom prst="rect">
            <a:avLst/>
          </a:prstGeom>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1" i="0" u="none" strike="noStrike" kern="1200" cap="none" spc="0" normalizeH="0" baseline="0" noProof="0" dirty="0" smtClean="0">
                <a:ln>
                  <a:noFill/>
                </a:ln>
                <a:solidFill>
                  <a:schemeClr val="tx2"/>
                </a:solidFill>
                <a:effectLst/>
                <a:uLnTx/>
                <a:uFillTx/>
                <a:latin typeface="+mj-lt"/>
                <a:ea typeface="+mj-ea"/>
                <a:cs typeface="+mj-cs"/>
              </a:rPr>
              <a:t>MACROECONOMIE</a:t>
            </a:r>
            <a:endParaRPr kumimoji="0" lang="fr-FR" sz="44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normAutofit fontScale="85000" lnSpcReduction="20000"/>
          </a:bodyPr>
          <a:lstStyle/>
          <a:p>
            <a:fld id="{3E2618EE-531B-4F74-A754-316AB781D598}" type="slidenum">
              <a:rPr lang="fr-FR"/>
              <a:pPr/>
              <a:t>27</a:t>
            </a:fld>
            <a:endParaRPr lang="fr-FR" dirty="0"/>
          </a:p>
        </p:txBody>
      </p:sp>
      <p:sp>
        <p:nvSpPr>
          <p:cNvPr id="362499" name="Rectangle 3"/>
          <p:cNvSpPr>
            <a:spLocks noGrp="1" noChangeArrowheads="1"/>
          </p:cNvSpPr>
          <p:nvPr>
            <p:ph type="body" idx="1"/>
          </p:nvPr>
        </p:nvSpPr>
        <p:spPr>
          <a:xfrm>
            <a:off x="251520" y="1600200"/>
            <a:ext cx="8740080" cy="4925144"/>
          </a:xfrm>
        </p:spPr>
        <p:txBody>
          <a:bodyPr>
            <a:normAutofit/>
          </a:bodyPr>
          <a:lstStyle/>
          <a:p>
            <a:pPr>
              <a:buFontTx/>
              <a:buNone/>
            </a:pPr>
            <a:r>
              <a:rPr lang="fr-FR" sz="2800" b="1" dirty="0" smtClean="0">
                <a:solidFill>
                  <a:srgbClr val="000000"/>
                </a:solidFill>
              </a:rPr>
              <a:t>h. Investissement :</a:t>
            </a:r>
          </a:p>
          <a:p>
            <a:r>
              <a:rPr lang="fr-FR" sz="2800" dirty="0" smtClean="0">
                <a:solidFill>
                  <a:srgbClr val="000000"/>
                </a:solidFill>
              </a:rPr>
              <a:t>L’investissement peut prendre plusieurs formes</a:t>
            </a:r>
            <a:r>
              <a:rPr lang="fr-FR" sz="2800" b="1" dirty="0" smtClean="0">
                <a:solidFill>
                  <a:srgbClr val="000000"/>
                </a:solidFill>
              </a:rPr>
              <a:t>:</a:t>
            </a:r>
            <a:endParaRPr lang="fr-FR" sz="2800" b="1" dirty="0">
              <a:solidFill>
                <a:srgbClr val="000000"/>
              </a:solidFill>
            </a:endParaRPr>
          </a:p>
          <a:p>
            <a:pPr>
              <a:buFont typeface="Wingdings" pitchFamily="2" charset="2"/>
              <a:buChar char="Ø"/>
            </a:pPr>
            <a:r>
              <a:rPr lang="fr-FR" sz="2400" dirty="0">
                <a:solidFill>
                  <a:srgbClr val="000000"/>
                </a:solidFill>
              </a:rPr>
              <a:t>Matériel</a:t>
            </a:r>
          </a:p>
          <a:p>
            <a:pPr>
              <a:buFont typeface="Wingdings" pitchFamily="2" charset="2"/>
              <a:buChar char="Ø"/>
            </a:pPr>
            <a:r>
              <a:rPr lang="fr-FR" sz="2400" dirty="0">
                <a:solidFill>
                  <a:srgbClr val="000000"/>
                </a:solidFill>
              </a:rPr>
              <a:t>Financier</a:t>
            </a:r>
          </a:p>
          <a:p>
            <a:pPr>
              <a:buFont typeface="Wingdings" pitchFamily="2" charset="2"/>
              <a:buChar char="Ø"/>
            </a:pPr>
            <a:r>
              <a:rPr lang="fr-FR" sz="2400" dirty="0">
                <a:solidFill>
                  <a:srgbClr val="000000"/>
                </a:solidFill>
              </a:rPr>
              <a:t>De capacité</a:t>
            </a:r>
          </a:p>
          <a:p>
            <a:pPr>
              <a:buFont typeface="Wingdings" pitchFamily="2" charset="2"/>
              <a:buChar char="Ø"/>
            </a:pPr>
            <a:r>
              <a:rPr lang="fr-FR" sz="2400" dirty="0">
                <a:solidFill>
                  <a:srgbClr val="000000"/>
                </a:solidFill>
              </a:rPr>
              <a:t>De </a:t>
            </a:r>
            <a:r>
              <a:rPr lang="fr-FR" sz="2400" dirty="0" smtClean="0">
                <a:solidFill>
                  <a:srgbClr val="000000"/>
                </a:solidFill>
              </a:rPr>
              <a:t>productivité</a:t>
            </a:r>
          </a:p>
          <a:p>
            <a:pPr>
              <a:buFont typeface="Wingdings" pitchFamily="2" charset="2"/>
              <a:buChar char="Ø"/>
            </a:pPr>
            <a:r>
              <a:rPr lang="fr-FR" sz="2400" dirty="0" smtClean="0">
                <a:solidFill>
                  <a:srgbClr val="000000"/>
                </a:solidFill>
              </a:rPr>
              <a:t>Immatériel: savoir, recherche, information… (NTIC)</a:t>
            </a:r>
            <a:endParaRPr lang="fr-FR" sz="2400" dirty="0">
              <a:solidFill>
                <a:srgbClr val="000000"/>
              </a:solidFill>
            </a:endParaRPr>
          </a:p>
          <a:p>
            <a:pPr>
              <a:buFont typeface="Wingdings" pitchFamily="2" charset="2"/>
              <a:buChar char="q"/>
            </a:pPr>
            <a:r>
              <a:rPr lang="fr-FR" sz="2400" dirty="0" smtClean="0">
                <a:solidFill>
                  <a:srgbClr val="000000"/>
                </a:solidFill>
              </a:rPr>
              <a:t>Pourquoi </a:t>
            </a:r>
            <a:r>
              <a:rPr lang="fr-FR" sz="2400" dirty="0">
                <a:solidFill>
                  <a:srgbClr val="000000"/>
                </a:solidFill>
              </a:rPr>
              <a:t>les entreprises investissent ?</a:t>
            </a:r>
          </a:p>
          <a:p>
            <a:pPr>
              <a:buFont typeface="Wingdings" pitchFamily="2" charset="2"/>
              <a:buChar char="Ø"/>
            </a:pPr>
            <a:r>
              <a:rPr lang="fr-FR" sz="2400" dirty="0">
                <a:solidFill>
                  <a:srgbClr val="000000"/>
                </a:solidFill>
              </a:rPr>
              <a:t>Pour se moderniser (ou renouvellement)</a:t>
            </a:r>
          </a:p>
          <a:p>
            <a:pPr>
              <a:buFont typeface="Wingdings" pitchFamily="2" charset="2"/>
              <a:buChar char="Ø"/>
            </a:pPr>
            <a:r>
              <a:rPr lang="fr-FR" sz="2400" dirty="0">
                <a:solidFill>
                  <a:srgbClr val="000000"/>
                </a:solidFill>
              </a:rPr>
              <a:t>Pour faire face à une demande anticipée </a:t>
            </a:r>
            <a:r>
              <a:rPr lang="fr-FR" sz="2400" dirty="0" smtClean="0">
                <a:solidFill>
                  <a:srgbClr val="000000"/>
                </a:solidFill>
              </a:rPr>
              <a:t>supérieure</a:t>
            </a:r>
          </a:p>
          <a:p>
            <a:endParaRPr lang="fr-FR" sz="2400" dirty="0">
              <a:solidFill>
                <a:srgbClr val="000000"/>
              </a:solidFill>
            </a:endParaRPr>
          </a:p>
        </p:txBody>
      </p:sp>
      <p:sp>
        <p:nvSpPr>
          <p:cNvPr id="362501" name="Rectangle 5"/>
          <p:cNvSpPr>
            <a:spLocks noGrp="1" noChangeArrowheads="1"/>
          </p:cNvSpPr>
          <p:nvPr>
            <p:ph type="title"/>
          </p:nvPr>
        </p:nvSpPr>
        <p:spPr>
          <a:xfrm>
            <a:off x="467544" y="404664"/>
            <a:ext cx="8280920" cy="538163"/>
          </a:xfrm>
          <a:noFill/>
          <a:ln/>
        </p:spPr>
        <p:txBody>
          <a:bodyPr>
            <a:normAutofit fontScale="90000"/>
          </a:bodyPr>
          <a:lstStyle/>
          <a:p>
            <a:pPr algn="ctr"/>
            <a:r>
              <a:rPr lang="fr-FR" sz="4000" b="1" dirty="0" smtClean="0"/>
              <a:t>MACROECONOMIE</a:t>
            </a:r>
            <a:endParaRPr lang="fr-FR" sz="4000"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62499"/>
                                        </p:tgtEl>
                                        <p:attrNameLst>
                                          <p:attrName>style.visibility</p:attrName>
                                        </p:attrNameLst>
                                      </p:cBhvr>
                                      <p:to>
                                        <p:strVal val="visible"/>
                                      </p:to>
                                    </p:set>
                                    <p:animEffect transition="in" filter="checkerboard(across)">
                                      <p:cBhvr>
                                        <p:cTn id="7" dur="500"/>
                                        <p:tgtEl>
                                          <p:spTgt spid="362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normAutofit fontScale="85000" lnSpcReduction="20000"/>
          </a:bodyPr>
          <a:lstStyle/>
          <a:p>
            <a:fld id="{1430FC27-AAF2-4D99-AC26-0B0E488D31BB}" type="slidenum">
              <a:rPr lang="fr-FR"/>
              <a:pPr/>
              <a:t>28</a:t>
            </a:fld>
            <a:endParaRPr lang="fr-FR" dirty="0"/>
          </a:p>
        </p:txBody>
      </p:sp>
      <p:sp>
        <p:nvSpPr>
          <p:cNvPr id="366595" name="Rectangle 3"/>
          <p:cNvSpPr>
            <a:spLocks noGrp="1" noChangeArrowheads="1"/>
          </p:cNvSpPr>
          <p:nvPr>
            <p:ph type="body" idx="1"/>
          </p:nvPr>
        </p:nvSpPr>
        <p:spPr>
          <a:xfrm>
            <a:off x="251520" y="1600200"/>
            <a:ext cx="8640960" cy="4853136"/>
          </a:xfrm>
        </p:spPr>
        <p:txBody>
          <a:bodyPr/>
          <a:lstStyle/>
          <a:p>
            <a:pPr marL="609600" indent="-609600">
              <a:lnSpc>
                <a:spcPct val="90000"/>
              </a:lnSpc>
            </a:pPr>
            <a:r>
              <a:rPr lang="fr-FR" sz="2400" b="1" dirty="0" smtClean="0">
                <a:solidFill>
                  <a:srgbClr val="000000"/>
                </a:solidFill>
              </a:rPr>
              <a:t>Décision d’investissement:</a:t>
            </a:r>
          </a:p>
          <a:p>
            <a:pPr marL="609600" indent="-609600">
              <a:lnSpc>
                <a:spcPct val="90000"/>
              </a:lnSpc>
              <a:buNone/>
            </a:pPr>
            <a:r>
              <a:rPr lang="fr-FR" sz="2400" dirty="0" smtClean="0">
                <a:solidFill>
                  <a:srgbClr val="000000"/>
                </a:solidFill>
              </a:rPr>
              <a:t>  Pour </a:t>
            </a:r>
            <a:r>
              <a:rPr lang="fr-FR" sz="2400" dirty="0">
                <a:solidFill>
                  <a:srgbClr val="000000"/>
                </a:solidFill>
              </a:rPr>
              <a:t>investir, il faut </a:t>
            </a:r>
            <a:r>
              <a:rPr lang="fr-FR" sz="2400" dirty="0" smtClean="0">
                <a:solidFill>
                  <a:srgbClr val="000000"/>
                </a:solidFill>
              </a:rPr>
              <a:t>souvent emprunter </a:t>
            </a:r>
            <a:r>
              <a:rPr lang="fr-FR" sz="2400" dirty="0">
                <a:solidFill>
                  <a:srgbClr val="000000"/>
                </a:solidFill>
              </a:rPr>
              <a:t>.</a:t>
            </a:r>
          </a:p>
          <a:p>
            <a:pPr marL="609600" indent="-609600">
              <a:lnSpc>
                <a:spcPct val="90000"/>
              </a:lnSpc>
              <a:buFontTx/>
              <a:buNone/>
            </a:pPr>
            <a:r>
              <a:rPr lang="fr-FR" sz="2400" dirty="0">
                <a:solidFill>
                  <a:srgbClr val="000066"/>
                </a:solidFill>
                <a:sym typeface="Symbol" pitchFamily="18" charset="2"/>
              </a:rPr>
              <a:t>	 comparaisons entre le rendement de l’investissement et le coût de l’emprunt.</a:t>
            </a:r>
          </a:p>
          <a:p>
            <a:pPr marL="609600" indent="-609600">
              <a:lnSpc>
                <a:spcPct val="90000"/>
              </a:lnSpc>
              <a:buFontTx/>
              <a:buNone/>
            </a:pPr>
            <a:endParaRPr lang="fr-FR" sz="2400" dirty="0">
              <a:solidFill>
                <a:srgbClr val="000066"/>
              </a:solidFill>
              <a:sym typeface="Symbol" pitchFamily="18" charset="2"/>
            </a:endParaRPr>
          </a:p>
          <a:p>
            <a:pPr marL="609600" indent="-609600">
              <a:lnSpc>
                <a:spcPct val="90000"/>
              </a:lnSpc>
              <a:buFontTx/>
              <a:buNone/>
            </a:pPr>
            <a:r>
              <a:rPr lang="fr-FR" sz="2400" dirty="0" smtClean="0">
                <a:sym typeface="Symbol" pitchFamily="18" charset="2"/>
              </a:rPr>
              <a:t>      </a:t>
            </a:r>
            <a:r>
              <a:rPr lang="fr-FR" sz="2400" dirty="0">
                <a:solidFill>
                  <a:srgbClr val="000000"/>
                </a:solidFill>
                <a:sym typeface="Symbol" pitchFamily="18" charset="2"/>
              </a:rPr>
              <a:t>Plus le taux d’intérêt est élevé, plus il faut que le rendement (r) attendu soit élevé.</a:t>
            </a:r>
          </a:p>
          <a:p>
            <a:pPr marL="609600" indent="-609600">
              <a:lnSpc>
                <a:spcPct val="90000"/>
              </a:lnSpc>
              <a:buFontTx/>
              <a:buNone/>
            </a:pPr>
            <a:endParaRPr lang="fr-FR" sz="2400" dirty="0">
              <a:solidFill>
                <a:srgbClr val="000000"/>
              </a:solidFill>
              <a:sym typeface="Symbol" pitchFamily="18" charset="2"/>
            </a:endParaRPr>
          </a:p>
          <a:p>
            <a:pPr marL="609600" indent="-609600">
              <a:lnSpc>
                <a:spcPct val="90000"/>
              </a:lnSpc>
              <a:buFontTx/>
              <a:buNone/>
            </a:pPr>
            <a:r>
              <a:rPr lang="fr-FR" sz="2400" dirty="0" smtClean="0">
                <a:solidFill>
                  <a:srgbClr val="000000"/>
                </a:solidFill>
                <a:sym typeface="Symbol" pitchFamily="18" charset="2"/>
              </a:rPr>
              <a:t>       </a:t>
            </a:r>
            <a:r>
              <a:rPr lang="fr-FR" sz="2400" dirty="0">
                <a:solidFill>
                  <a:srgbClr val="000000"/>
                </a:solidFill>
                <a:sym typeface="Symbol" pitchFamily="18" charset="2"/>
              </a:rPr>
              <a:t>Si r augmente alors moins d’investissement.</a:t>
            </a:r>
          </a:p>
          <a:p>
            <a:pPr marL="609600" indent="-609600">
              <a:lnSpc>
                <a:spcPct val="90000"/>
              </a:lnSpc>
              <a:buFontTx/>
              <a:buNone/>
            </a:pPr>
            <a:r>
              <a:rPr lang="fr-FR" sz="2400" dirty="0">
                <a:solidFill>
                  <a:srgbClr val="000000"/>
                </a:solidFill>
              </a:rPr>
              <a:t> </a:t>
            </a:r>
          </a:p>
        </p:txBody>
      </p:sp>
      <p:sp>
        <p:nvSpPr>
          <p:cNvPr id="366597" name="Rectangle 5"/>
          <p:cNvSpPr>
            <a:spLocks noGrp="1" noChangeArrowheads="1"/>
          </p:cNvSpPr>
          <p:nvPr>
            <p:ph type="title"/>
          </p:nvPr>
        </p:nvSpPr>
        <p:spPr>
          <a:xfrm>
            <a:off x="683568" y="404664"/>
            <a:ext cx="7704856" cy="538163"/>
          </a:xfrm>
          <a:noFill/>
          <a:ln/>
        </p:spPr>
        <p:txBody>
          <a:bodyPr>
            <a:normAutofit fontScale="90000"/>
          </a:bodyPr>
          <a:lstStyle/>
          <a:p>
            <a:pPr algn="ctr"/>
            <a:r>
              <a:rPr lang="fr-FR" sz="4000" b="1" dirty="0" smtClean="0"/>
              <a:t>MACROECONOMIE</a:t>
            </a:r>
            <a:endParaRPr lang="fr-FR" sz="4000"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66595"/>
                                        </p:tgtEl>
                                        <p:attrNameLst>
                                          <p:attrName>style.visibility</p:attrName>
                                        </p:attrNameLst>
                                      </p:cBhvr>
                                      <p:to>
                                        <p:strVal val="visible"/>
                                      </p:to>
                                    </p:set>
                                    <p:animEffect transition="in" filter="box(in)">
                                      <p:cBhvr>
                                        <p:cTn id="7" dur="500"/>
                                        <p:tgtEl>
                                          <p:spTgt spid="366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5"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MACROECONOMIE</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A4A89B2E-F2E8-42BD-8480-2D9DA4BE7DF3}" type="slidenum">
              <a:rPr lang="fr-FR" smtClean="0"/>
              <a:pPr/>
              <a:t>29</a:t>
            </a:fld>
            <a:endParaRPr lang="fr-FR" dirty="0"/>
          </a:p>
        </p:txBody>
      </p:sp>
      <p:sp>
        <p:nvSpPr>
          <p:cNvPr id="4" name="Espace réservé du contenu 3"/>
          <p:cNvSpPr>
            <a:spLocks noGrp="1"/>
          </p:cNvSpPr>
          <p:nvPr>
            <p:ph sz="quarter" idx="1"/>
          </p:nvPr>
        </p:nvSpPr>
        <p:spPr>
          <a:xfrm>
            <a:off x="251520" y="1600200"/>
            <a:ext cx="8640960" cy="4997152"/>
          </a:xfrm>
        </p:spPr>
        <p:txBody>
          <a:bodyPr>
            <a:normAutofit fontScale="77500" lnSpcReduction="20000"/>
          </a:bodyPr>
          <a:lstStyle/>
          <a:p>
            <a:r>
              <a:rPr lang="fr-FR" sz="3100" b="1" dirty="0" smtClean="0"/>
              <a:t>Les effets de l’investissement:</a:t>
            </a:r>
          </a:p>
          <a:p>
            <a:pPr>
              <a:buNone/>
            </a:pPr>
            <a:r>
              <a:rPr lang="fr-FR" dirty="0" smtClean="0"/>
              <a:t>    - </a:t>
            </a:r>
            <a:r>
              <a:rPr lang="fr-FR" sz="3100" dirty="0" smtClean="0"/>
              <a:t>Un moteur essentiel de la croissance économique</a:t>
            </a:r>
          </a:p>
          <a:p>
            <a:pPr>
              <a:buNone/>
            </a:pPr>
            <a:r>
              <a:rPr lang="fr-FR" sz="3100" dirty="0" smtClean="0"/>
              <a:t>    - Un catalyseur des échanges extérieurs</a:t>
            </a:r>
          </a:p>
          <a:p>
            <a:r>
              <a:rPr lang="fr-FR" sz="3200" b="1" dirty="0" smtClean="0">
                <a:solidFill>
                  <a:srgbClr val="000000"/>
                </a:solidFill>
              </a:rPr>
              <a:t>Déterminants de L’investissement</a:t>
            </a:r>
          </a:p>
          <a:p>
            <a:pPr>
              <a:buFontTx/>
              <a:buNone/>
            </a:pPr>
            <a:r>
              <a:rPr lang="fr-FR" sz="3200" dirty="0" smtClean="0">
                <a:solidFill>
                  <a:srgbClr val="000000"/>
                </a:solidFill>
              </a:rPr>
              <a:t>L’investissement dépend :</a:t>
            </a:r>
          </a:p>
          <a:p>
            <a:pPr>
              <a:buNone/>
            </a:pPr>
            <a:r>
              <a:rPr lang="fr-FR" sz="3200" dirty="0" smtClean="0">
                <a:solidFill>
                  <a:srgbClr val="000000"/>
                </a:solidFill>
              </a:rPr>
              <a:t>  - Des anticipations de la demande </a:t>
            </a:r>
            <a:r>
              <a:rPr lang="fr-FR" sz="3200" dirty="0" smtClean="0">
                <a:solidFill>
                  <a:srgbClr val="000000"/>
                </a:solidFill>
                <a:sym typeface="Symbol" pitchFamily="18" charset="2"/>
              </a:rPr>
              <a:t> du revenu distribué</a:t>
            </a:r>
          </a:p>
          <a:p>
            <a:pPr>
              <a:buNone/>
            </a:pPr>
            <a:r>
              <a:rPr lang="fr-FR" sz="3200" dirty="0" smtClean="0">
                <a:solidFill>
                  <a:srgbClr val="000000"/>
                </a:solidFill>
                <a:sym typeface="Symbol" pitchFamily="18" charset="2"/>
              </a:rPr>
              <a:t>  - Les profits: l’investissement dépend essentiellement de niveau des profits escomptés et de la rentabilité espérée. </a:t>
            </a:r>
          </a:p>
          <a:p>
            <a:pPr>
              <a:buNone/>
            </a:pPr>
            <a:r>
              <a:rPr lang="fr-FR" sz="3200" dirty="0" smtClean="0">
                <a:solidFill>
                  <a:srgbClr val="000000"/>
                </a:solidFill>
              </a:rPr>
              <a:t>  - La situation financière de l’entreprise et du taux d’intérêt</a:t>
            </a:r>
          </a:p>
          <a:p>
            <a:pPr>
              <a:buNone/>
            </a:pPr>
            <a:r>
              <a:rPr lang="fr-FR" sz="3200" dirty="0" smtClean="0">
                <a:solidFill>
                  <a:srgbClr val="000000"/>
                </a:solidFill>
              </a:rPr>
              <a:t>   </a:t>
            </a:r>
          </a:p>
          <a:p>
            <a:pPr>
              <a:buFontTx/>
              <a:buChar char="-"/>
            </a:pPr>
            <a:endParaRPr lang="fr-FR" dirty="0" smtClean="0"/>
          </a:p>
          <a:p>
            <a:pPr>
              <a:buFontTx/>
              <a:buChar char="-"/>
            </a:pPr>
            <a:endParaRPr lang="fr-FR" dirty="0" smtClean="0"/>
          </a:p>
          <a:p>
            <a:pPr>
              <a:buFontTx/>
              <a:buChar char="-"/>
            </a:pPr>
            <a:r>
              <a:rPr lang="fr-FR" dirty="0" smtClean="0"/>
              <a:t> </a:t>
            </a:r>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OBJET ET OUTILS DE l’ANALYSE ECONOMIQUE</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A4A89B2E-F2E8-42BD-8480-2D9DA4BE7DF3}" type="slidenum">
              <a:rPr lang="fr-FR" smtClean="0"/>
              <a:pPr/>
              <a:t>3</a:t>
            </a:fld>
            <a:endParaRPr lang="fr-FR" dirty="0"/>
          </a:p>
        </p:txBody>
      </p:sp>
      <p:sp>
        <p:nvSpPr>
          <p:cNvPr id="4" name="Espace réservé du contenu 3"/>
          <p:cNvSpPr>
            <a:spLocks noGrp="1"/>
          </p:cNvSpPr>
          <p:nvPr>
            <p:ph sz="quarter" idx="1"/>
          </p:nvPr>
        </p:nvSpPr>
        <p:spPr>
          <a:xfrm>
            <a:off x="323528" y="1600200"/>
            <a:ext cx="8640960" cy="4853136"/>
          </a:xfrm>
        </p:spPr>
        <p:txBody>
          <a:bodyPr>
            <a:normAutofit/>
          </a:bodyPr>
          <a:lstStyle/>
          <a:p>
            <a:pPr algn="ctr">
              <a:buNone/>
            </a:pPr>
            <a:r>
              <a:rPr lang="fr-FR" sz="4400" b="1" u="sng" dirty="0" smtClean="0"/>
              <a:t>PLAN</a:t>
            </a:r>
          </a:p>
          <a:p>
            <a:pPr algn="ctr">
              <a:buNone/>
            </a:pPr>
            <a:endParaRPr lang="fr-FR" sz="4400" b="1" u="sng" dirty="0" smtClean="0"/>
          </a:p>
          <a:p>
            <a:pPr algn="ctr"/>
            <a:r>
              <a:rPr lang="fr-FR" sz="4400" b="1" dirty="0" smtClean="0"/>
              <a:t> MICROECONOMIE</a:t>
            </a:r>
          </a:p>
          <a:p>
            <a:pPr algn="ctr"/>
            <a:r>
              <a:rPr lang="fr-FR" sz="4400" b="1" dirty="0" smtClean="0"/>
              <a:t>MACROECONOMIE</a:t>
            </a:r>
            <a:endParaRPr lang="fr-FR" sz="4400" b="1" dirty="0" smtClean="0"/>
          </a:p>
          <a:p>
            <a:pPr algn="ctr">
              <a:buNone/>
            </a:pPr>
            <a:endParaRPr lang="fr-FR" sz="44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normAutofit fontScale="85000" lnSpcReduction="20000"/>
          </a:bodyPr>
          <a:lstStyle/>
          <a:p>
            <a:fld id="{A4A89B2E-F2E8-42BD-8480-2D9DA4BE7DF3}" type="slidenum">
              <a:rPr lang="fr-FR" smtClean="0"/>
              <a:pPr/>
              <a:t>30</a:t>
            </a:fld>
            <a:endParaRPr lang="fr-FR" dirty="0"/>
          </a:p>
        </p:txBody>
      </p:sp>
      <p:sp>
        <p:nvSpPr>
          <p:cNvPr id="4" name="Espace réservé du contenu 3"/>
          <p:cNvSpPr>
            <a:spLocks noGrp="1"/>
          </p:cNvSpPr>
          <p:nvPr>
            <p:ph sz="quarter" idx="1"/>
          </p:nvPr>
        </p:nvSpPr>
        <p:spPr>
          <a:xfrm>
            <a:off x="179512" y="1600200"/>
            <a:ext cx="8784976" cy="5069160"/>
          </a:xfrm>
        </p:spPr>
        <p:txBody>
          <a:bodyPr>
            <a:normAutofit/>
          </a:bodyPr>
          <a:lstStyle/>
          <a:p>
            <a:pPr>
              <a:buNone/>
            </a:pPr>
            <a:r>
              <a:rPr lang="fr-FR" b="1" dirty="0" smtClean="0"/>
              <a:t>3. L’équilibre macroéconomique: Emplois-ressources</a:t>
            </a:r>
          </a:p>
          <a:p>
            <a:pPr>
              <a:buNone/>
            </a:pPr>
            <a:r>
              <a:rPr lang="fr-FR" sz="2100" dirty="0" smtClean="0"/>
              <a:t>Les agrégats économiques étudiés précédemment  présentent les composantes à la fois </a:t>
            </a:r>
            <a:r>
              <a:rPr lang="fr-FR" sz="2100" b="1" dirty="0" smtClean="0"/>
              <a:t>des emplois et des ressources </a:t>
            </a:r>
            <a:r>
              <a:rPr lang="fr-FR" sz="2100" dirty="0" smtClean="0"/>
              <a:t>des agents économiques.</a:t>
            </a:r>
          </a:p>
          <a:p>
            <a:pPr>
              <a:buNone/>
            </a:pPr>
            <a:r>
              <a:rPr lang="fr-FR" sz="2100" dirty="0" smtClean="0"/>
              <a:t>   Ainsi, l’équilibre emplois-ressources des agents est un équilibre entre la demande globale et l’offre globale sur le marché des biens et services, de telle sorte que:  </a:t>
            </a:r>
          </a:p>
          <a:p>
            <a:pPr>
              <a:buNone/>
            </a:pPr>
            <a:r>
              <a:rPr lang="fr-FR" sz="2100" b="1" dirty="0" smtClean="0"/>
              <a:t>- Ressources = Offre globale= Production nationale+Importations</a:t>
            </a:r>
          </a:p>
          <a:p>
            <a:pPr>
              <a:buNone/>
            </a:pPr>
            <a:r>
              <a:rPr lang="fr-FR" sz="2100" b="1" dirty="0" smtClean="0"/>
              <a:t>- Emploi=Demande globale=Consommation+Investissement+Exportations</a:t>
            </a:r>
            <a:endParaRPr lang="fr-FR" sz="2100" b="1" dirty="0"/>
          </a:p>
        </p:txBody>
      </p:sp>
      <p:sp>
        <p:nvSpPr>
          <p:cNvPr id="5" name="Titre 1"/>
          <p:cNvSpPr>
            <a:spLocks noGrp="1"/>
          </p:cNvSpPr>
          <p:nvPr>
            <p:ph type="title"/>
          </p:nvPr>
        </p:nvSpPr>
        <p:spPr/>
        <p:txBody>
          <a:bodyPr>
            <a:normAutofit/>
          </a:bodyPr>
          <a:lstStyle/>
          <a:p>
            <a:pPr algn="ctr"/>
            <a:r>
              <a:rPr lang="fr-FR" b="1" dirty="0" smtClean="0"/>
              <a:t>MACROECONOMIE</a:t>
            </a:r>
            <a:endParaRPr lang="fr-F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b="1" dirty="0" smtClean="0"/>
              <a:t>MACROECONOMIE</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A4A89B2E-F2E8-42BD-8480-2D9DA4BE7DF3}" type="slidenum">
              <a:rPr lang="fr-FR" smtClean="0"/>
              <a:pPr/>
              <a:t>31</a:t>
            </a:fld>
            <a:endParaRPr lang="fr-FR" dirty="0"/>
          </a:p>
        </p:txBody>
      </p:sp>
      <p:sp>
        <p:nvSpPr>
          <p:cNvPr id="4" name="Espace réservé du contenu 3"/>
          <p:cNvSpPr>
            <a:spLocks noGrp="1"/>
          </p:cNvSpPr>
          <p:nvPr>
            <p:ph sz="quarter" idx="1"/>
          </p:nvPr>
        </p:nvSpPr>
        <p:spPr>
          <a:xfrm>
            <a:off x="251520" y="1600200"/>
            <a:ext cx="8640960" cy="5069160"/>
          </a:xfrm>
        </p:spPr>
        <p:txBody>
          <a:bodyPr>
            <a:normAutofit fontScale="92500" lnSpcReduction="10000"/>
          </a:bodyPr>
          <a:lstStyle/>
          <a:p>
            <a:pPr>
              <a:buNone/>
            </a:pPr>
            <a:r>
              <a:rPr lang="fr-FR" sz="3600" b="1" dirty="0" smtClean="0"/>
              <a:t>D. Circuit économique</a:t>
            </a:r>
          </a:p>
          <a:p>
            <a:pPr>
              <a:buNone/>
            </a:pPr>
            <a:r>
              <a:rPr lang="fr-FR" b="1" dirty="0" smtClean="0"/>
              <a:t>1. Définition:</a:t>
            </a:r>
          </a:p>
          <a:p>
            <a:pPr algn="just"/>
            <a:r>
              <a:rPr lang="fr-FR" dirty="0" smtClean="0"/>
              <a:t>C’est une Représentation imagée et simplifiée  de l'activité économique qui permet de décrire via un ensemble des flux, les relations essentielles entre les agents économiques (Ménages, Etat, RDM , Entreprises...).</a:t>
            </a:r>
          </a:p>
          <a:p>
            <a:r>
              <a:rPr lang="fr-FR" sz="3000" dirty="0" smtClean="0"/>
              <a:t>De telles relations peuvent être traduites ou représentées par l’équilibre emplois-ressources des agents :  </a:t>
            </a:r>
          </a:p>
          <a:p>
            <a:pPr>
              <a:buNone/>
            </a:pPr>
            <a:r>
              <a:rPr lang="fr-FR" sz="3200" b="1" dirty="0" smtClean="0"/>
              <a:t>- </a:t>
            </a:r>
            <a:r>
              <a:rPr lang="fr-FR" sz="2600" b="1" dirty="0" smtClean="0"/>
              <a:t>Ressources = Offre globale= Production nationale+Importations</a:t>
            </a:r>
          </a:p>
          <a:p>
            <a:pPr>
              <a:buFontTx/>
              <a:buChar char="-"/>
            </a:pPr>
            <a:r>
              <a:rPr lang="fr-FR" sz="2600" b="1" dirty="0" smtClean="0"/>
              <a:t>Emplois =</a:t>
            </a:r>
            <a:r>
              <a:rPr lang="fr-FR" sz="1900" b="1" dirty="0" smtClean="0"/>
              <a:t> </a:t>
            </a:r>
            <a:r>
              <a:rPr lang="fr-FR" sz="2600" b="1" dirty="0" smtClean="0"/>
              <a:t>Demande  globale=Consommation+Investissement+Exportations</a:t>
            </a:r>
            <a:endParaRPr lang="fr-FR" sz="3200" b="1"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normAutofit fontScale="85000" lnSpcReduction="20000"/>
          </a:bodyPr>
          <a:lstStyle/>
          <a:p>
            <a:fld id="{A4A89B2E-F2E8-42BD-8480-2D9DA4BE7DF3}" type="slidenum">
              <a:rPr lang="fr-FR" smtClean="0"/>
              <a:pPr/>
              <a:t>32</a:t>
            </a:fld>
            <a:endParaRPr lang="fr-FR" dirty="0"/>
          </a:p>
        </p:txBody>
      </p:sp>
      <p:sp>
        <p:nvSpPr>
          <p:cNvPr id="4" name="Espace réservé du contenu 3"/>
          <p:cNvSpPr>
            <a:spLocks noGrp="1"/>
          </p:cNvSpPr>
          <p:nvPr>
            <p:ph sz="quarter" idx="1"/>
          </p:nvPr>
        </p:nvSpPr>
        <p:spPr>
          <a:xfrm>
            <a:off x="179512" y="1600200"/>
            <a:ext cx="8784976" cy="4925144"/>
          </a:xfrm>
        </p:spPr>
        <p:txBody>
          <a:bodyPr>
            <a:normAutofit fontScale="92500" lnSpcReduction="20000"/>
          </a:bodyPr>
          <a:lstStyle/>
          <a:p>
            <a:pPr>
              <a:buNone/>
            </a:pPr>
            <a:r>
              <a:rPr lang="fr-FR" sz="3000" b="1" dirty="0" smtClean="0"/>
              <a:t>2.Les mécanismes du circuit</a:t>
            </a:r>
            <a:r>
              <a:rPr lang="fr-FR" b="1" dirty="0" smtClean="0"/>
              <a:t>:</a:t>
            </a:r>
          </a:p>
          <a:p>
            <a:r>
              <a:rPr lang="fr-FR" b="1" dirty="0" smtClean="0"/>
              <a:t>Les unités institutionnelles </a:t>
            </a:r>
            <a:r>
              <a:rPr lang="fr-FR" dirty="0" smtClean="0"/>
              <a:t>:il s’agit des agents économiques regroupés dans des catégories (ménages, entreprises, institutions financières, État) dont le comportement est considéré comme homogène dans un rôle défini.</a:t>
            </a:r>
          </a:p>
          <a:p>
            <a:r>
              <a:rPr lang="fr-FR" b="1" dirty="0" smtClean="0"/>
              <a:t>Les flux réels et monétaires </a:t>
            </a:r>
            <a:r>
              <a:rPr lang="fr-FR" dirty="0" smtClean="0"/>
              <a:t>:ils visualisent et quantifient les échanges entres les agents et permettent de dégager des agrégats, c’est-à-dire des grandeurs globales  macroéconomiques.</a:t>
            </a:r>
          </a:p>
          <a:p>
            <a:r>
              <a:rPr lang="fr-FR" b="1" dirty="0" smtClean="0"/>
              <a:t>La dynamique du circuit </a:t>
            </a:r>
            <a:r>
              <a:rPr lang="fr-FR" dirty="0" smtClean="0"/>
              <a:t>: en partant du postulat « toutes choses égales par ailleurs », les flux doivent s’équilibrer. L’augmentation ou l’assèchement d’un flux se propage à l’ensemble des autres flux.</a:t>
            </a:r>
            <a:endParaRPr lang="fr-FR" dirty="0"/>
          </a:p>
        </p:txBody>
      </p:sp>
      <p:sp>
        <p:nvSpPr>
          <p:cNvPr id="5" name="Titre 1"/>
          <p:cNvSpPr>
            <a:spLocks noGrp="1"/>
          </p:cNvSpPr>
          <p:nvPr>
            <p:ph type="title"/>
          </p:nvPr>
        </p:nvSpPr>
        <p:spPr/>
        <p:txBody>
          <a:bodyPr>
            <a:normAutofit/>
          </a:bodyPr>
          <a:lstStyle/>
          <a:p>
            <a:pPr algn="ctr"/>
            <a:r>
              <a:rPr lang="fr-FR" b="1" dirty="0" smtClean="0"/>
              <a:t>MACROECONOMIE</a:t>
            </a:r>
            <a:endParaRPr lang="fr-F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MACROECONOMIE</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A4A89B2E-F2E8-42BD-8480-2D9DA4BE7DF3}" type="slidenum">
              <a:rPr lang="fr-FR" smtClean="0"/>
              <a:pPr/>
              <a:t>33</a:t>
            </a:fld>
            <a:endParaRPr lang="fr-FR" dirty="0"/>
          </a:p>
        </p:txBody>
      </p:sp>
      <p:pic>
        <p:nvPicPr>
          <p:cNvPr id="1026" name="Picture 2"/>
          <p:cNvPicPr>
            <a:picLocks noChangeAspect="1" noChangeArrowheads="1"/>
          </p:cNvPicPr>
          <p:nvPr/>
        </p:nvPicPr>
        <p:blipFill>
          <a:blip r:embed="rId2" cstate="print"/>
          <a:srcRect/>
          <a:stretch>
            <a:fillRect/>
          </a:stretch>
        </p:blipFill>
        <p:spPr bwMode="auto">
          <a:xfrm>
            <a:off x="179512" y="1916832"/>
            <a:ext cx="8964488" cy="4941168"/>
          </a:xfrm>
          <a:prstGeom prst="rect">
            <a:avLst/>
          </a:prstGeom>
          <a:noFill/>
          <a:ln w="9525">
            <a:noFill/>
            <a:miter lim="800000"/>
            <a:headEnd/>
            <a:tailEnd/>
          </a:ln>
        </p:spPr>
      </p:pic>
      <p:sp>
        <p:nvSpPr>
          <p:cNvPr id="6" name="Rectangle 5"/>
          <p:cNvSpPr/>
          <p:nvPr/>
        </p:nvSpPr>
        <p:spPr>
          <a:xfrm>
            <a:off x="1979712" y="1556792"/>
            <a:ext cx="4572000" cy="400110"/>
          </a:xfrm>
          <a:prstGeom prst="rect">
            <a:avLst/>
          </a:prstGeom>
        </p:spPr>
        <p:txBody>
          <a:bodyPr>
            <a:spAutoFit/>
          </a:bodyPr>
          <a:lstStyle/>
          <a:p>
            <a:pPr algn="ctr">
              <a:buNone/>
            </a:pPr>
            <a:r>
              <a:rPr lang="fr-FR" sz="2000" b="1" dirty="0" smtClean="0"/>
              <a:t>3. Représentation graphique</a:t>
            </a:r>
            <a:endParaRPr lang="fr-FR" sz="2000"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b="1" dirty="0" smtClean="0"/>
              <a:t>MACROECONOMIE</a:t>
            </a:r>
            <a:br>
              <a:rPr lang="fr-FR" b="1" dirty="0" smtClean="0"/>
            </a:br>
            <a:r>
              <a:rPr lang="fr-FR" b="1" dirty="0" smtClean="0"/>
              <a:t>(LA MONNAIE)</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A4A89B2E-F2E8-42BD-8480-2D9DA4BE7DF3}" type="slidenum">
              <a:rPr lang="fr-FR" smtClean="0"/>
              <a:pPr/>
              <a:t>34</a:t>
            </a:fld>
            <a:endParaRPr lang="fr-FR" dirty="0"/>
          </a:p>
        </p:txBody>
      </p:sp>
      <p:sp>
        <p:nvSpPr>
          <p:cNvPr id="4" name="Espace réservé du contenu 3"/>
          <p:cNvSpPr>
            <a:spLocks noGrp="1"/>
          </p:cNvSpPr>
          <p:nvPr>
            <p:ph sz="quarter" idx="1"/>
          </p:nvPr>
        </p:nvSpPr>
        <p:spPr>
          <a:xfrm>
            <a:off x="251520" y="1600200"/>
            <a:ext cx="8514528" cy="4925144"/>
          </a:xfrm>
        </p:spPr>
        <p:txBody>
          <a:bodyPr/>
          <a:lstStyle/>
          <a:p>
            <a:pPr>
              <a:buNone/>
            </a:pPr>
            <a:r>
              <a:rPr lang="fr-FR" sz="3200" b="1" dirty="0" smtClean="0">
                <a:solidFill>
                  <a:srgbClr val="000000"/>
                </a:solidFill>
              </a:rPr>
              <a:t>E. Monnaie, financement de l’économie et politique monétaire</a:t>
            </a:r>
          </a:p>
          <a:p>
            <a:pPr>
              <a:lnSpc>
                <a:spcPct val="90000"/>
              </a:lnSpc>
              <a:buFont typeface="Wingdings" pitchFamily="2" charset="2"/>
              <a:buChar char="Ø"/>
            </a:pPr>
            <a:r>
              <a:rPr lang="fr-FR" sz="3200" dirty="0" smtClean="0">
                <a:solidFill>
                  <a:srgbClr val="000000"/>
                </a:solidFill>
              </a:rPr>
              <a:t>Qu’est-ce que la monnaie ?</a:t>
            </a:r>
          </a:p>
          <a:p>
            <a:pPr>
              <a:lnSpc>
                <a:spcPct val="90000"/>
              </a:lnSpc>
              <a:buFont typeface="Wingdings" pitchFamily="2" charset="2"/>
              <a:buChar char="Ø"/>
            </a:pPr>
            <a:r>
              <a:rPr lang="fr-FR" sz="3200" dirty="0" smtClean="0">
                <a:solidFill>
                  <a:srgbClr val="000000"/>
                </a:solidFill>
              </a:rPr>
              <a:t>Le financement de l’économie</a:t>
            </a:r>
          </a:p>
          <a:p>
            <a:pPr>
              <a:lnSpc>
                <a:spcPct val="90000"/>
              </a:lnSpc>
              <a:buFont typeface="Wingdings" pitchFamily="2" charset="2"/>
              <a:buChar char="Ø"/>
            </a:pPr>
            <a:r>
              <a:rPr lang="fr-FR" sz="3200" dirty="0" smtClean="0">
                <a:solidFill>
                  <a:srgbClr val="000000"/>
                </a:solidFill>
              </a:rPr>
              <a:t>La création monétaire</a:t>
            </a:r>
          </a:p>
          <a:p>
            <a:pPr>
              <a:buNone/>
            </a:pPr>
            <a:endParaRPr lang="fr-FR" sz="3200" b="1" dirty="0" smtClean="0">
              <a:solidFill>
                <a:srgbClr val="000000"/>
              </a:solidFill>
            </a:endParaRPr>
          </a:p>
          <a:p>
            <a:endParaRPr lang="fr-F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normAutofit fontScale="85000" lnSpcReduction="20000"/>
          </a:bodyPr>
          <a:lstStyle/>
          <a:p>
            <a:fld id="{510DECCD-DD22-4832-928C-5737F9AC8FCA}" type="slidenum">
              <a:rPr lang="fr-FR"/>
              <a:pPr/>
              <a:t>35</a:t>
            </a:fld>
            <a:endParaRPr lang="fr-FR" dirty="0"/>
          </a:p>
        </p:txBody>
      </p:sp>
      <p:sp>
        <p:nvSpPr>
          <p:cNvPr id="450562" name="Rectangle 2"/>
          <p:cNvSpPr>
            <a:spLocks noGrp="1" noChangeArrowheads="1"/>
          </p:cNvSpPr>
          <p:nvPr>
            <p:ph type="title"/>
          </p:nvPr>
        </p:nvSpPr>
        <p:spPr>
          <a:xfrm>
            <a:off x="323528" y="260648"/>
            <a:ext cx="8136904" cy="967507"/>
          </a:xfrm>
        </p:spPr>
        <p:txBody>
          <a:bodyPr>
            <a:noAutofit/>
          </a:bodyPr>
          <a:lstStyle/>
          <a:p>
            <a:pPr algn="ctr"/>
            <a:r>
              <a:rPr lang="fr-FR" sz="3600" b="1" dirty="0" smtClean="0"/>
              <a:t>MACROECONOMIE</a:t>
            </a:r>
            <a:br>
              <a:rPr lang="fr-FR" sz="3600" b="1" dirty="0" smtClean="0"/>
            </a:br>
            <a:r>
              <a:rPr lang="fr-FR" sz="3600" b="1" dirty="0" smtClean="0"/>
              <a:t>(LA MONNAIE)</a:t>
            </a:r>
            <a:endParaRPr lang="fr-FR" sz="4000" dirty="0">
              <a:solidFill>
                <a:srgbClr val="000066"/>
              </a:solidFill>
            </a:endParaRPr>
          </a:p>
        </p:txBody>
      </p:sp>
      <p:sp>
        <p:nvSpPr>
          <p:cNvPr id="450563" name="Rectangle 3"/>
          <p:cNvSpPr>
            <a:spLocks noGrp="1" noChangeArrowheads="1"/>
          </p:cNvSpPr>
          <p:nvPr>
            <p:ph type="body" idx="1"/>
          </p:nvPr>
        </p:nvSpPr>
        <p:spPr>
          <a:xfrm>
            <a:off x="609600" y="1447800"/>
            <a:ext cx="7772400" cy="4114800"/>
          </a:xfrm>
        </p:spPr>
        <p:txBody>
          <a:bodyPr/>
          <a:lstStyle/>
          <a:p>
            <a:pPr marL="609600" indent="-609600">
              <a:buFont typeface="Wingdings" pitchFamily="2" charset="2"/>
              <a:buNone/>
            </a:pPr>
            <a:endParaRPr lang="fr-FR" dirty="0"/>
          </a:p>
          <a:p>
            <a:pPr marL="609600" indent="-609600">
              <a:buFont typeface="Wingdings" pitchFamily="2" charset="2"/>
              <a:buChar char="n"/>
            </a:pPr>
            <a:r>
              <a:rPr lang="fr-FR" dirty="0">
                <a:solidFill>
                  <a:srgbClr val="000000"/>
                </a:solidFill>
              </a:rPr>
              <a:t>Définition</a:t>
            </a:r>
          </a:p>
          <a:p>
            <a:pPr marL="609600" indent="-609600">
              <a:buFont typeface="Wingdings" pitchFamily="2" charset="2"/>
              <a:buChar char="n"/>
            </a:pPr>
            <a:r>
              <a:rPr lang="fr-FR" dirty="0">
                <a:solidFill>
                  <a:srgbClr val="000000"/>
                </a:solidFill>
              </a:rPr>
              <a:t>Les fonctions de la monnaie</a:t>
            </a:r>
          </a:p>
          <a:p>
            <a:pPr marL="609600" indent="-609600">
              <a:buFont typeface="Wingdings" pitchFamily="2" charset="2"/>
              <a:buChar char="n"/>
            </a:pPr>
            <a:r>
              <a:rPr lang="fr-FR" dirty="0">
                <a:solidFill>
                  <a:srgbClr val="000000"/>
                </a:solidFill>
              </a:rPr>
              <a:t>Les formes de la monnaie</a:t>
            </a:r>
          </a:p>
          <a:p>
            <a:pPr marL="609600" indent="-609600">
              <a:buFont typeface="Wingdings" pitchFamily="2" charset="2"/>
              <a:buChar char="n"/>
            </a:pPr>
            <a:r>
              <a:rPr lang="fr-FR" dirty="0">
                <a:solidFill>
                  <a:srgbClr val="000000"/>
                </a:solidFill>
              </a:rPr>
              <a:t>Les instruments financiers</a:t>
            </a:r>
          </a:p>
          <a:p>
            <a:pPr marL="609600" indent="-609600">
              <a:buFont typeface="Wingdings" pitchFamily="2" charset="2"/>
              <a:buChar char="n"/>
            </a:pPr>
            <a:r>
              <a:rPr lang="fr-FR" dirty="0">
                <a:solidFill>
                  <a:srgbClr val="000000"/>
                </a:solidFill>
              </a:rPr>
              <a:t>La masse monétaire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normAutofit fontScale="85000" lnSpcReduction="20000"/>
          </a:bodyPr>
          <a:lstStyle/>
          <a:p>
            <a:fld id="{36F86C57-442B-48F6-8E03-AD5B64513489}" type="slidenum">
              <a:rPr lang="fr-FR"/>
              <a:pPr/>
              <a:t>36</a:t>
            </a:fld>
            <a:endParaRPr lang="fr-FR" dirty="0"/>
          </a:p>
        </p:txBody>
      </p:sp>
      <p:sp>
        <p:nvSpPr>
          <p:cNvPr id="452610" name="Rectangle 2"/>
          <p:cNvSpPr>
            <a:spLocks noGrp="1" noChangeArrowheads="1"/>
          </p:cNvSpPr>
          <p:nvPr>
            <p:ph type="title"/>
          </p:nvPr>
        </p:nvSpPr>
        <p:spPr>
          <a:xfrm>
            <a:off x="683568" y="260648"/>
            <a:ext cx="7772400" cy="967507"/>
          </a:xfrm>
        </p:spPr>
        <p:txBody>
          <a:bodyPr>
            <a:normAutofit fontScale="90000"/>
          </a:bodyPr>
          <a:lstStyle/>
          <a:p>
            <a:pPr algn="ctr"/>
            <a:r>
              <a:rPr lang="fr-FR" sz="4000" b="1" dirty="0" smtClean="0"/>
              <a:t>MACROECONOMIE</a:t>
            </a:r>
            <a:br>
              <a:rPr lang="fr-FR" sz="4000" b="1" dirty="0" smtClean="0"/>
            </a:br>
            <a:r>
              <a:rPr lang="fr-FR" sz="4000" b="1" dirty="0" smtClean="0"/>
              <a:t>(LA MONNAIE)</a:t>
            </a:r>
            <a:endParaRPr lang="fr-FR" sz="4000" dirty="0">
              <a:solidFill>
                <a:srgbClr val="000066"/>
              </a:solidFill>
            </a:endParaRPr>
          </a:p>
        </p:txBody>
      </p:sp>
      <p:sp>
        <p:nvSpPr>
          <p:cNvPr id="452611" name="Rectangle 3"/>
          <p:cNvSpPr>
            <a:spLocks noGrp="1" noChangeArrowheads="1"/>
          </p:cNvSpPr>
          <p:nvPr>
            <p:ph type="body" idx="1"/>
          </p:nvPr>
        </p:nvSpPr>
        <p:spPr>
          <a:xfrm>
            <a:off x="323528" y="1600200"/>
            <a:ext cx="8496944" cy="4925144"/>
          </a:xfrm>
        </p:spPr>
        <p:txBody>
          <a:bodyPr/>
          <a:lstStyle/>
          <a:p>
            <a:r>
              <a:rPr lang="fr-FR" sz="2800" b="1" dirty="0" smtClean="0">
                <a:solidFill>
                  <a:srgbClr val="000000"/>
                </a:solidFill>
              </a:rPr>
              <a:t>Définition:</a:t>
            </a:r>
          </a:p>
          <a:p>
            <a:pPr>
              <a:buFontTx/>
              <a:buNone/>
            </a:pPr>
            <a:r>
              <a:rPr lang="fr-FR" sz="2400" dirty="0" smtClean="0">
                <a:solidFill>
                  <a:srgbClr val="000000"/>
                </a:solidFill>
              </a:rPr>
              <a:t>Deux </a:t>
            </a:r>
            <a:r>
              <a:rPr lang="fr-FR" sz="2400" dirty="0">
                <a:solidFill>
                  <a:srgbClr val="000000"/>
                </a:solidFill>
              </a:rPr>
              <a:t>définitions sont communément admises :</a:t>
            </a:r>
          </a:p>
          <a:p>
            <a:pPr>
              <a:buFont typeface="Wingdings" pitchFamily="2" charset="2"/>
              <a:buChar char="Ø"/>
            </a:pPr>
            <a:r>
              <a:rPr lang="fr-FR" sz="2400" dirty="0" smtClean="0">
                <a:solidFill>
                  <a:srgbClr val="000000"/>
                </a:solidFill>
              </a:rPr>
              <a:t>La </a:t>
            </a:r>
            <a:r>
              <a:rPr lang="fr-FR" sz="2400" dirty="0">
                <a:solidFill>
                  <a:srgbClr val="000000"/>
                </a:solidFill>
              </a:rPr>
              <a:t>monnaie est définit comme l’ensemble des moyens de paiements dont disposent les agents économiques pour régler leurs transactions</a:t>
            </a:r>
          </a:p>
          <a:p>
            <a:pPr>
              <a:buFont typeface="Wingdings" pitchFamily="2" charset="2"/>
              <a:buChar char="Ø"/>
            </a:pPr>
            <a:endParaRPr lang="fr-FR" sz="2400" dirty="0">
              <a:solidFill>
                <a:srgbClr val="000000"/>
              </a:solidFill>
            </a:endParaRPr>
          </a:p>
          <a:p>
            <a:pPr>
              <a:buFont typeface="Wingdings" pitchFamily="2" charset="2"/>
              <a:buChar char="Ø"/>
            </a:pPr>
            <a:r>
              <a:rPr lang="fr-FR" sz="2400" dirty="0">
                <a:solidFill>
                  <a:srgbClr val="000000"/>
                </a:solidFill>
              </a:rPr>
              <a:t>La monnaie est définit comme un bien d’échange accepté par une communauté de </a:t>
            </a:r>
            <a:r>
              <a:rPr lang="fr-FR" sz="2400" dirty="0" smtClean="0">
                <a:solidFill>
                  <a:srgbClr val="000000"/>
                </a:solidFill>
              </a:rPr>
              <a:t>paiement.</a:t>
            </a:r>
            <a:endParaRPr lang="fr-FR" sz="24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2611">
                                            <p:txEl>
                                              <p:charRg st="35" end="168"/>
                                            </p:txEl>
                                          </p:spTgt>
                                        </p:tgtEl>
                                        <p:attrNameLst>
                                          <p:attrName>style.visibility</p:attrName>
                                        </p:attrNameLst>
                                      </p:cBhvr>
                                      <p:to>
                                        <p:strVal val="visible"/>
                                      </p:to>
                                    </p:set>
                                    <p:anim calcmode="lin" valueType="num">
                                      <p:cBhvr additive="base">
                                        <p:cTn id="7" dur="500" fill="hold"/>
                                        <p:tgtEl>
                                          <p:spTgt spid="452611">
                                            <p:txEl>
                                              <p:charRg st="35" end="16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2611">
                                            <p:txEl>
                                              <p:charRg st="35" end="16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52611">
                                            <p:txEl>
                                              <p:charRg st="169" end="255"/>
                                            </p:txEl>
                                          </p:spTgt>
                                        </p:tgtEl>
                                        <p:attrNameLst>
                                          <p:attrName>style.visibility</p:attrName>
                                        </p:attrNameLst>
                                      </p:cBhvr>
                                      <p:to>
                                        <p:strVal val="visible"/>
                                      </p:to>
                                    </p:set>
                                    <p:anim calcmode="lin" valueType="num">
                                      <p:cBhvr additive="base">
                                        <p:cTn id="13" dur="500" fill="hold"/>
                                        <p:tgtEl>
                                          <p:spTgt spid="452611">
                                            <p:txEl>
                                              <p:charRg st="169" end="25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2611">
                                            <p:txEl>
                                              <p:charRg st="169" end="25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normAutofit fontScale="85000" lnSpcReduction="20000"/>
          </a:bodyPr>
          <a:lstStyle/>
          <a:p>
            <a:fld id="{79BCDC95-92FF-4577-BF24-BB25D8D91407}" type="slidenum">
              <a:rPr lang="fr-FR"/>
              <a:pPr/>
              <a:t>37</a:t>
            </a:fld>
            <a:endParaRPr lang="fr-FR" dirty="0"/>
          </a:p>
        </p:txBody>
      </p:sp>
      <p:sp>
        <p:nvSpPr>
          <p:cNvPr id="454659" name="Rectangle 3"/>
          <p:cNvSpPr>
            <a:spLocks noGrp="1" noChangeArrowheads="1"/>
          </p:cNvSpPr>
          <p:nvPr>
            <p:ph type="body" idx="1"/>
          </p:nvPr>
        </p:nvSpPr>
        <p:spPr>
          <a:xfrm>
            <a:off x="251520" y="1628800"/>
            <a:ext cx="8663880" cy="5040560"/>
          </a:xfrm>
        </p:spPr>
        <p:txBody>
          <a:bodyPr>
            <a:normAutofit fontScale="92500" lnSpcReduction="10000"/>
          </a:bodyPr>
          <a:lstStyle/>
          <a:p>
            <a:pPr marL="609600" indent="-609600">
              <a:lnSpc>
                <a:spcPct val="90000"/>
              </a:lnSpc>
            </a:pPr>
            <a:r>
              <a:rPr lang="fr-FR" sz="2400" dirty="0">
                <a:solidFill>
                  <a:srgbClr val="000000"/>
                </a:solidFill>
              </a:rPr>
              <a:t>	</a:t>
            </a:r>
            <a:r>
              <a:rPr lang="fr-FR" sz="3000" b="1" dirty="0" smtClean="0">
                <a:solidFill>
                  <a:srgbClr val="000000"/>
                </a:solidFill>
              </a:rPr>
              <a:t>Fonctions:</a:t>
            </a:r>
            <a:endParaRPr lang="fr-FR" sz="2400" b="1" dirty="0" smtClean="0">
              <a:solidFill>
                <a:srgbClr val="000000"/>
              </a:solidFill>
            </a:endParaRPr>
          </a:p>
          <a:p>
            <a:pPr marL="609600" indent="-609600">
              <a:lnSpc>
                <a:spcPct val="90000"/>
              </a:lnSpc>
              <a:buFontTx/>
              <a:buNone/>
            </a:pPr>
            <a:r>
              <a:rPr lang="fr-FR" sz="2400" dirty="0" smtClean="0">
                <a:solidFill>
                  <a:srgbClr val="000000"/>
                </a:solidFill>
              </a:rPr>
              <a:t>   La </a:t>
            </a:r>
            <a:r>
              <a:rPr lang="fr-FR" sz="2400" dirty="0">
                <a:solidFill>
                  <a:srgbClr val="000000"/>
                </a:solidFill>
              </a:rPr>
              <a:t>monnaie remplit 3 grandes fonctions :</a:t>
            </a:r>
          </a:p>
          <a:p>
            <a:pPr marL="609600" indent="-609600">
              <a:lnSpc>
                <a:spcPct val="90000"/>
              </a:lnSpc>
              <a:buFont typeface="Wingdings" pitchFamily="2" charset="2"/>
              <a:buNone/>
            </a:pPr>
            <a:endParaRPr lang="fr-FR" sz="2400" dirty="0">
              <a:solidFill>
                <a:srgbClr val="000000"/>
              </a:solidFill>
            </a:endParaRPr>
          </a:p>
          <a:p>
            <a:pPr marL="609600" indent="-609600">
              <a:lnSpc>
                <a:spcPct val="90000"/>
              </a:lnSpc>
              <a:buFont typeface="Wingdings" pitchFamily="2" charset="2"/>
              <a:buNone/>
            </a:pPr>
            <a:r>
              <a:rPr lang="fr-FR" sz="2400" dirty="0">
                <a:solidFill>
                  <a:srgbClr val="000000"/>
                </a:solidFill>
              </a:rPr>
              <a:t>	</a:t>
            </a:r>
            <a:r>
              <a:rPr lang="fr-FR" sz="2400" b="1" dirty="0">
                <a:solidFill>
                  <a:srgbClr val="000000"/>
                </a:solidFill>
              </a:rPr>
              <a:t>1. Intermédiaire des échanges :</a:t>
            </a:r>
          </a:p>
          <a:p>
            <a:pPr marL="609600" indent="-609600" algn="just">
              <a:lnSpc>
                <a:spcPct val="90000"/>
              </a:lnSpc>
              <a:buFont typeface="Wingdings" pitchFamily="2" charset="2"/>
              <a:buNone/>
            </a:pPr>
            <a:r>
              <a:rPr lang="fr-FR" sz="2400" dirty="0">
                <a:solidFill>
                  <a:srgbClr val="000000"/>
                </a:solidFill>
              </a:rPr>
              <a:t>	</a:t>
            </a:r>
            <a:r>
              <a:rPr lang="fr-FR" sz="2400" dirty="0" smtClean="0">
                <a:solidFill>
                  <a:srgbClr val="000000"/>
                </a:solidFill>
              </a:rPr>
              <a:t>Un moyen d’échange et de circulation des biens en marché.</a:t>
            </a:r>
          </a:p>
          <a:p>
            <a:pPr marL="609600" indent="-609600" algn="just">
              <a:lnSpc>
                <a:spcPct val="90000"/>
              </a:lnSpc>
              <a:buFont typeface="Wingdings" pitchFamily="2" charset="2"/>
              <a:buNone/>
            </a:pPr>
            <a:r>
              <a:rPr lang="fr-FR" sz="2400" dirty="0" smtClean="0">
                <a:solidFill>
                  <a:srgbClr val="000000"/>
                </a:solidFill>
              </a:rPr>
              <a:t>Autrement, elle permet de régler des achats, mais aussi de rembourser des dettes (la contrepartie des biens acquis ou achetés ).</a:t>
            </a:r>
            <a:endParaRPr lang="fr-FR" sz="2400" dirty="0">
              <a:solidFill>
                <a:srgbClr val="000000"/>
              </a:solidFill>
            </a:endParaRPr>
          </a:p>
          <a:p>
            <a:pPr marL="609600" indent="-609600">
              <a:lnSpc>
                <a:spcPct val="90000"/>
              </a:lnSpc>
              <a:buFont typeface="Wingdings" pitchFamily="2" charset="2"/>
              <a:buNone/>
            </a:pPr>
            <a:endParaRPr lang="fr-FR" sz="2400" dirty="0">
              <a:solidFill>
                <a:srgbClr val="000000"/>
              </a:solidFill>
            </a:endParaRPr>
          </a:p>
          <a:p>
            <a:pPr marL="609600" indent="-609600">
              <a:lnSpc>
                <a:spcPct val="90000"/>
              </a:lnSpc>
              <a:buFont typeface="Wingdings" pitchFamily="2" charset="2"/>
              <a:buNone/>
            </a:pPr>
            <a:r>
              <a:rPr lang="fr-FR" sz="2400" dirty="0">
                <a:solidFill>
                  <a:srgbClr val="000000"/>
                </a:solidFill>
              </a:rPr>
              <a:t>	</a:t>
            </a:r>
            <a:r>
              <a:rPr lang="fr-FR" sz="2400" b="1" dirty="0">
                <a:solidFill>
                  <a:srgbClr val="000000"/>
                </a:solidFill>
              </a:rPr>
              <a:t>2. Unité de compte :</a:t>
            </a:r>
          </a:p>
          <a:p>
            <a:pPr marL="609600" indent="-609600">
              <a:lnSpc>
                <a:spcPct val="90000"/>
              </a:lnSpc>
              <a:buFontTx/>
              <a:buNone/>
            </a:pPr>
            <a:r>
              <a:rPr lang="fr-FR" sz="2400" dirty="0">
                <a:solidFill>
                  <a:srgbClr val="000000"/>
                </a:solidFill>
              </a:rPr>
              <a:t>	Permet de chiffrer directement la valeur d’un bien sans faire référence aux autres biens. </a:t>
            </a:r>
          </a:p>
          <a:p>
            <a:pPr marL="609600" indent="-609600">
              <a:lnSpc>
                <a:spcPct val="90000"/>
              </a:lnSpc>
              <a:buFontTx/>
              <a:buNone/>
            </a:pPr>
            <a:endParaRPr lang="fr-FR" sz="2400" b="1" dirty="0">
              <a:solidFill>
                <a:srgbClr val="000000"/>
              </a:solidFill>
            </a:endParaRPr>
          </a:p>
          <a:p>
            <a:pPr marL="609600" indent="-609600">
              <a:lnSpc>
                <a:spcPct val="90000"/>
              </a:lnSpc>
              <a:buFont typeface="Wingdings" pitchFamily="2" charset="2"/>
              <a:buNone/>
            </a:pPr>
            <a:r>
              <a:rPr lang="fr-FR" sz="2400" b="1" dirty="0">
                <a:solidFill>
                  <a:srgbClr val="000000"/>
                </a:solidFill>
              </a:rPr>
              <a:t>	3. Réserve de valeur :</a:t>
            </a:r>
          </a:p>
          <a:p>
            <a:pPr marL="609600" indent="-609600">
              <a:lnSpc>
                <a:spcPct val="90000"/>
              </a:lnSpc>
              <a:buFont typeface="Wingdings" pitchFamily="2" charset="2"/>
              <a:buNone/>
            </a:pPr>
            <a:r>
              <a:rPr lang="fr-FR" sz="2400" dirty="0">
                <a:solidFill>
                  <a:srgbClr val="000000"/>
                </a:solidFill>
              </a:rPr>
              <a:t>	Permet de transférer du pouvoir d’achat dans le temps.</a:t>
            </a:r>
          </a:p>
        </p:txBody>
      </p:sp>
      <p:sp>
        <p:nvSpPr>
          <p:cNvPr id="8" name="Rectangle 2"/>
          <p:cNvSpPr txBox="1">
            <a:spLocks noChangeArrowheads="1"/>
          </p:cNvSpPr>
          <p:nvPr/>
        </p:nvSpPr>
        <p:spPr>
          <a:xfrm>
            <a:off x="683568" y="260648"/>
            <a:ext cx="7772400" cy="967507"/>
          </a:xfrm>
          <a:prstGeom prst="rect">
            <a:avLst/>
          </a:prstGeom>
        </p:spPr>
        <p:txBody>
          <a:bodyPr vert="horz"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000" b="1" i="0" u="none" strike="noStrike" kern="1200" cap="none" spc="0" normalizeH="0" baseline="0" noProof="0" dirty="0" smtClean="0">
                <a:ln>
                  <a:noFill/>
                </a:ln>
                <a:solidFill>
                  <a:schemeClr val="tx2"/>
                </a:solidFill>
                <a:effectLst/>
                <a:uLnTx/>
                <a:uFillTx/>
                <a:latin typeface="+mj-lt"/>
                <a:ea typeface="+mj-ea"/>
                <a:cs typeface="+mj-cs"/>
              </a:rPr>
              <a:t>MACROECONOMIE</a:t>
            </a:r>
            <a:br>
              <a:rPr kumimoji="0" lang="fr-FR" sz="4000" b="1" i="0" u="none" strike="noStrike" kern="1200" cap="none" spc="0" normalizeH="0" baseline="0" noProof="0" dirty="0" smtClean="0">
                <a:ln>
                  <a:noFill/>
                </a:ln>
                <a:solidFill>
                  <a:schemeClr val="tx2"/>
                </a:solidFill>
                <a:effectLst/>
                <a:uLnTx/>
                <a:uFillTx/>
                <a:latin typeface="+mj-lt"/>
                <a:ea typeface="+mj-ea"/>
                <a:cs typeface="+mj-cs"/>
              </a:rPr>
            </a:br>
            <a:r>
              <a:rPr kumimoji="0" lang="fr-FR" sz="4000" b="1" i="0" u="none" strike="noStrike" kern="1200" cap="none" spc="0" normalizeH="0" baseline="0" noProof="0" dirty="0" smtClean="0">
                <a:ln>
                  <a:noFill/>
                </a:ln>
                <a:solidFill>
                  <a:schemeClr val="tx2"/>
                </a:solidFill>
                <a:effectLst/>
                <a:uLnTx/>
                <a:uFillTx/>
                <a:latin typeface="+mj-lt"/>
                <a:ea typeface="+mj-ea"/>
                <a:cs typeface="+mj-cs"/>
              </a:rPr>
              <a:t>(LA MONNAIE)</a:t>
            </a:r>
            <a:endParaRPr kumimoji="0" lang="fr-FR" sz="4000" b="0" i="0" u="none" strike="noStrike" kern="1200" cap="none" spc="0" normalizeH="0" baseline="0" noProof="0" dirty="0">
              <a:ln>
                <a:noFill/>
              </a:ln>
              <a:solidFill>
                <a:srgbClr val="000066"/>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54659">
                                            <p:txEl>
                                              <p:charRg st="39" end="66"/>
                                            </p:txEl>
                                          </p:spTgt>
                                        </p:tgtEl>
                                        <p:attrNameLst>
                                          <p:attrName>style.visibility</p:attrName>
                                        </p:attrNameLst>
                                      </p:cBhvr>
                                      <p:to>
                                        <p:strVal val="visible"/>
                                      </p:to>
                                    </p:set>
                                    <p:animEffect transition="in" filter="slide(fromBottom)">
                                      <p:cBhvr>
                                        <p:cTn id="7" dur="500"/>
                                        <p:tgtEl>
                                          <p:spTgt spid="454659">
                                            <p:txEl>
                                              <p:charRg st="39" end="66"/>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454659">
                                            <p:txEl>
                                              <p:charRg st="66" end="90"/>
                                            </p:txEl>
                                          </p:spTgt>
                                        </p:tgtEl>
                                        <p:attrNameLst>
                                          <p:attrName>style.visibility</p:attrName>
                                        </p:attrNameLst>
                                      </p:cBhvr>
                                      <p:to>
                                        <p:strVal val="visible"/>
                                      </p:to>
                                    </p:set>
                                    <p:animEffect transition="in" filter="slide(fromBottom)">
                                      <p:cBhvr>
                                        <p:cTn id="10" dur="500"/>
                                        <p:tgtEl>
                                          <p:spTgt spid="454659">
                                            <p:txEl>
                                              <p:charRg st="66" end="9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454659">
                                            <p:txEl>
                                              <p:pRg st="4" end="4"/>
                                            </p:txEl>
                                          </p:spTgt>
                                        </p:tgtEl>
                                        <p:attrNameLst>
                                          <p:attrName>style.visibility</p:attrName>
                                        </p:attrNameLst>
                                      </p:cBhvr>
                                      <p:to>
                                        <p:strVal val="visible"/>
                                      </p:to>
                                    </p:set>
                                    <p:animEffect transition="in" filter="slide(fromBottom)">
                                      <p:cBhvr>
                                        <p:cTn id="15" dur="500"/>
                                        <p:tgtEl>
                                          <p:spTgt spid="454659">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454659">
                                            <p:txEl>
                                              <p:pRg st="5" end="5"/>
                                            </p:txEl>
                                          </p:spTgt>
                                        </p:tgtEl>
                                        <p:attrNameLst>
                                          <p:attrName>style.visibility</p:attrName>
                                        </p:attrNameLst>
                                      </p:cBhvr>
                                      <p:to>
                                        <p:strVal val="visible"/>
                                      </p:to>
                                    </p:set>
                                    <p:animEffect transition="in" filter="slide(fromBottom)">
                                      <p:cBhvr>
                                        <p:cTn id="20" dur="500"/>
                                        <p:tgtEl>
                                          <p:spTgt spid="454659">
                                            <p:txEl>
                                              <p:pRg st="5" end="5"/>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454659">
                                            <p:txEl>
                                              <p:charRg st="107" end="197"/>
                                            </p:txEl>
                                          </p:spTgt>
                                        </p:tgtEl>
                                        <p:attrNameLst>
                                          <p:attrName>style.visibility</p:attrName>
                                        </p:attrNameLst>
                                      </p:cBhvr>
                                      <p:to>
                                        <p:strVal val="visible"/>
                                      </p:to>
                                    </p:set>
                                    <p:animEffect transition="in" filter="slide(fromBottom)">
                                      <p:cBhvr>
                                        <p:cTn id="23" dur="500"/>
                                        <p:tgtEl>
                                          <p:spTgt spid="454659">
                                            <p:txEl>
                                              <p:charRg st="107" end="19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454659">
                                            <p:txEl>
                                              <p:charRg st="198" end="216"/>
                                            </p:txEl>
                                          </p:spTgt>
                                        </p:tgtEl>
                                        <p:attrNameLst>
                                          <p:attrName>style.visibility</p:attrName>
                                        </p:attrNameLst>
                                      </p:cBhvr>
                                      <p:to>
                                        <p:strVal val="visible"/>
                                      </p:to>
                                    </p:set>
                                    <p:animEffect transition="in" filter="slide(fromBottom)">
                                      <p:cBhvr>
                                        <p:cTn id="28" dur="500"/>
                                        <p:tgtEl>
                                          <p:spTgt spid="454659">
                                            <p:txEl>
                                              <p:charRg st="198" end="216"/>
                                            </p:txEl>
                                          </p:spTgt>
                                        </p:tgtEl>
                                      </p:cBhvr>
                                    </p:animEffect>
                                  </p:childTnLst>
                                </p:cTn>
                              </p:par>
                              <p:par>
                                <p:cTn id="29" presetID="12" presetClass="entr" presetSubtype="4" fill="hold" nodeType="withEffect">
                                  <p:stCondLst>
                                    <p:cond delay="0"/>
                                  </p:stCondLst>
                                  <p:childTnLst>
                                    <p:set>
                                      <p:cBhvr>
                                        <p:cTn id="30" dur="1" fill="hold">
                                          <p:stCondLst>
                                            <p:cond delay="0"/>
                                          </p:stCondLst>
                                        </p:cTn>
                                        <p:tgtEl>
                                          <p:spTgt spid="454659">
                                            <p:txEl>
                                              <p:charRg st="216" end="270"/>
                                            </p:txEl>
                                          </p:spTgt>
                                        </p:tgtEl>
                                        <p:attrNameLst>
                                          <p:attrName>style.visibility</p:attrName>
                                        </p:attrNameLst>
                                      </p:cBhvr>
                                      <p:to>
                                        <p:strVal val="visible"/>
                                      </p:to>
                                    </p:set>
                                    <p:animEffect transition="in" filter="slide(fromBottom)">
                                      <p:cBhvr>
                                        <p:cTn id="31" dur="500"/>
                                        <p:tgtEl>
                                          <p:spTgt spid="454659">
                                            <p:txEl>
                                              <p:charRg st="216" end="2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normAutofit fontScale="85000" lnSpcReduction="20000"/>
          </a:bodyPr>
          <a:lstStyle/>
          <a:p>
            <a:fld id="{575C42AA-7798-4190-B91E-F8DD0A08775D}" type="slidenum">
              <a:rPr lang="fr-FR"/>
              <a:pPr/>
              <a:t>38</a:t>
            </a:fld>
            <a:endParaRPr lang="fr-FR" dirty="0"/>
          </a:p>
        </p:txBody>
      </p:sp>
      <p:sp>
        <p:nvSpPr>
          <p:cNvPr id="456707" name="Rectangle 3"/>
          <p:cNvSpPr>
            <a:spLocks noGrp="1" noChangeArrowheads="1"/>
          </p:cNvSpPr>
          <p:nvPr>
            <p:ph type="body" idx="1"/>
          </p:nvPr>
        </p:nvSpPr>
        <p:spPr>
          <a:xfrm>
            <a:off x="251520" y="1628800"/>
            <a:ext cx="8568952" cy="4896544"/>
          </a:xfrm>
        </p:spPr>
        <p:txBody>
          <a:bodyPr/>
          <a:lstStyle/>
          <a:p>
            <a:pPr marL="609600" indent="-609600">
              <a:buFont typeface="Wingdings" pitchFamily="2" charset="2"/>
              <a:buAutoNum type="arabicPeriod"/>
            </a:pPr>
            <a:endParaRPr lang="fr-FR" dirty="0" smtClean="0"/>
          </a:p>
          <a:p>
            <a:pPr marL="609600" indent="-609600"/>
            <a:r>
              <a:rPr lang="fr-FR" dirty="0" smtClean="0"/>
              <a:t>    </a:t>
            </a:r>
            <a:r>
              <a:rPr lang="fr-FR" b="1" dirty="0" smtClean="0"/>
              <a:t>Evolutions des formes de la monnaie:</a:t>
            </a:r>
            <a:endParaRPr lang="fr-FR" b="1" dirty="0"/>
          </a:p>
          <a:p>
            <a:pPr marL="609600" indent="-609600">
              <a:buFont typeface="Wingdings" pitchFamily="2" charset="2"/>
              <a:buAutoNum type="arabicPeriod"/>
            </a:pPr>
            <a:r>
              <a:rPr lang="fr-FR" dirty="0" smtClean="0">
                <a:solidFill>
                  <a:srgbClr val="000000"/>
                </a:solidFill>
              </a:rPr>
              <a:t>La </a:t>
            </a:r>
            <a:r>
              <a:rPr lang="fr-FR" dirty="0">
                <a:solidFill>
                  <a:srgbClr val="000000"/>
                </a:solidFill>
              </a:rPr>
              <a:t>monnaie marchandise</a:t>
            </a:r>
          </a:p>
          <a:p>
            <a:pPr marL="609600" indent="-609600">
              <a:buFont typeface="Wingdings" pitchFamily="2" charset="2"/>
              <a:buAutoNum type="arabicPeriod"/>
            </a:pPr>
            <a:r>
              <a:rPr lang="fr-FR" dirty="0">
                <a:solidFill>
                  <a:srgbClr val="000000"/>
                </a:solidFill>
              </a:rPr>
              <a:t>La monnaie métallique</a:t>
            </a:r>
          </a:p>
          <a:p>
            <a:pPr marL="609600" indent="-609600">
              <a:buFont typeface="Wingdings" pitchFamily="2" charset="2"/>
              <a:buAutoNum type="arabicPeriod"/>
            </a:pPr>
            <a:r>
              <a:rPr lang="fr-FR" dirty="0">
                <a:solidFill>
                  <a:srgbClr val="000000"/>
                </a:solidFill>
              </a:rPr>
              <a:t>La monnaie fiduciaire</a:t>
            </a:r>
          </a:p>
          <a:p>
            <a:pPr marL="609600" indent="-609600">
              <a:buFont typeface="Wingdings" pitchFamily="2" charset="2"/>
              <a:buAutoNum type="arabicPeriod"/>
            </a:pPr>
            <a:r>
              <a:rPr lang="fr-FR" dirty="0">
                <a:solidFill>
                  <a:srgbClr val="000000"/>
                </a:solidFill>
              </a:rPr>
              <a:t>La monnaie scripturale</a:t>
            </a:r>
          </a:p>
        </p:txBody>
      </p:sp>
      <p:sp>
        <p:nvSpPr>
          <p:cNvPr id="7" name="Rectangle 2"/>
          <p:cNvSpPr txBox="1">
            <a:spLocks noChangeArrowheads="1"/>
          </p:cNvSpPr>
          <p:nvPr/>
        </p:nvSpPr>
        <p:spPr>
          <a:xfrm>
            <a:off x="683568" y="260648"/>
            <a:ext cx="7772400" cy="967507"/>
          </a:xfrm>
          <a:prstGeom prst="rect">
            <a:avLst/>
          </a:prstGeom>
        </p:spPr>
        <p:txBody>
          <a:bodyPr vert="horz"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000" b="1" i="0" u="none" strike="noStrike" kern="1200" cap="none" spc="0" normalizeH="0" baseline="0" noProof="0" dirty="0" smtClean="0">
                <a:ln>
                  <a:noFill/>
                </a:ln>
                <a:solidFill>
                  <a:schemeClr val="tx2"/>
                </a:solidFill>
                <a:effectLst/>
                <a:uLnTx/>
                <a:uFillTx/>
                <a:latin typeface="+mj-lt"/>
                <a:ea typeface="+mj-ea"/>
                <a:cs typeface="+mj-cs"/>
              </a:rPr>
              <a:t>MACROECONOMIE</a:t>
            </a:r>
            <a:br>
              <a:rPr kumimoji="0" lang="fr-FR" sz="4000" b="1" i="0" u="none" strike="noStrike" kern="1200" cap="none" spc="0" normalizeH="0" baseline="0" noProof="0" dirty="0" smtClean="0">
                <a:ln>
                  <a:noFill/>
                </a:ln>
                <a:solidFill>
                  <a:schemeClr val="tx2"/>
                </a:solidFill>
                <a:effectLst/>
                <a:uLnTx/>
                <a:uFillTx/>
                <a:latin typeface="+mj-lt"/>
                <a:ea typeface="+mj-ea"/>
                <a:cs typeface="+mj-cs"/>
              </a:rPr>
            </a:br>
            <a:r>
              <a:rPr kumimoji="0" lang="fr-FR" sz="4000" b="1" i="0" u="none" strike="noStrike" kern="1200" cap="none" spc="0" normalizeH="0" baseline="0" noProof="0" dirty="0" smtClean="0">
                <a:ln>
                  <a:noFill/>
                </a:ln>
                <a:solidFill>
                  <a:schemeClr val="tx2"/>
                </a:solidFill>
                <a:effectLst/>
                <a:uLnTx/>
                <a:uFillTx/>
                <a:latin typeface="+mj-lt"/>
                <a:ea typeface="+mj-ea"/>
                <a:cs typeface="+mj-cs"/>
              </a:rPr>
              <a:t>(LA MONNAIE)</a:t>
            </a:r>
            <a:endParaRPr kumimoji="0" lang="fr-FR" sz="4000" b="0" i="0" u="none" strike="noStrike" kern="1200" cap="none" spc="0" normalizeH="0" baseline="0" noProof="0" dirty="0">
              <a:ln>
                <a:noFill/>
              </a:ln>
              <a:solidFill>
                <a:srgbClr val="000066"/>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normAutofit fontScale="85000" lnSpcReduction="20000"/>
          </a:bodyPr>
          <a:lstStyle/>
          <a:p>
            <a:fld id="{D37A584F-99A7-4ACE-BC88-B4E7E512D5D1}" type="slidenum">
              <a:rPr lang="fr-FR"/>
              <a:pPr/>
              <a:t>39</a:t>
            </a:fld>
            <a:endParaRPr lang="fr-FR" dirty="0"/>
          </a:p>
        </p:txBody>
      </p:sp>
      <p:sp>
        <p:nvSpPr>
          <p:cNvPr id="462851" name="Rectangle 3"/>
          <p:cNvSpPr>
            <a:spLocks noGrp="1" noChangeArrowheads="1"/>
          </p:cNvSpPr>
          <p:nvPr>
            <p:ph type="body" idx="1"/>
          </p:nvPr>
        </p:nvSpPr>
        <p:spPr>
          <a:xfrm>
            <a:off x="381000" y="1600200"/>
            <a:ext cx="8458200" cy="4925144"/>
          </a:xfrm>
        </p:spPr>
        <p:txBody>
          <a:bodyPr>
            <a:normAutofit/>
          </a:bodyPr>
          <a:lstStyle/>
          <a:p>
            <a:pPr>
              <a:buFont typeface="Wingdings" pitchFamily="2" charset="2"/>
              <a:buChar char="Ø"/>
            </a:pPr>
            <a:r>
              <a:rPr lang="fr-FR" sz="2400" dirty="0">
                <a:solidFill>
                  <a:srgbClr val="000000"/>
                </a:solidFill>
              </a:rPr>
              <a:t>	</a:t>
            </a:r>
            <a:r>
              <a:rPr lang="fr-FR" sz="2400" dirty="0" smtClean="0">
                <a:solidFill>
                  <a:srgbClr val="000066"/>
                </a:solidFill>
              </a:rPr>
              <a:t>     </a:t>
            </a:r>
            <a:r>
              <a:rPr lang="fr-FR" sz="3200" b="1" dirty="0" smtClean="0"/>
              <a:t>La monnaie métallique</a:t>
            </a:r>
            <a:endParaRPr lang="fr-FR" sz="2400" b="1" dirty="0" smtClean="0"/>
          </a:p>
          <a:p>
            <a:pPr>
              <a:buFontTx/>
              <a:buNone/>
            </a:pPr>
            <a:r>
              <a:rPr lang="fr-FR" sz="2400" dirty="0" smtClean="0">
                <a:solidFill>
                  <a:srgbClr val="000000"/>
                </a:solidFill>
              </a:rPr>
              <a:t>Progressivement </a:t>
            </a:r>
            <a:r>
              <a:rPr lang="fr-FR" sz="2400" dirty="0">
                <a:solidFill>
                  <a:srgbClr val="000000"/>
                </a:solidFill>
              </a:rPr>
              <a:t>la monnaie marchandise a été remplacée par l’or, le bronze, l’argent…</a:t>
            </a:r>
          </a:p>
          <a:p>
            <a:pPr>
              <a:buFontTx/>
              <a:buNone/>
            </a:pPr>
            <a:endParaRPr lang="fr-FR" sz="2400" dirty="0">
              <a:solidFill>
                <a:srgbClr val="000000"/>
              </a:solidFill>
            </a:endParaRPr>
          </a:p>
          <a:p>
            <a:pPr>
              <a:buFontTx/>
              <a:buNone/>
            </a:pPr>
            <a:r>
              <a:rPr lang="fr-FR" sz="2400" dirty="0">
                <a:solidFill>
                  <a:srgbClr val="000000"/>
                </a:solidFill>
              </a:rPr>
              <a:t>	</a:t>
            </a:r>
            <a:r>
              <a:rPr lang="fr-FR" sz="2400" u="sng" dirty="0">
                <a:solidFill>
                  <a:srgbClr val="000000"/>
                </a:solidFill>
              </a:rPr>
              <a:t>Avantages :</a:t>
            </a:r>
          </a:p>
          <a:p>
            <a:pPr lvl="1"/>
            <a:r>
              <a:rPr lang="fr-FR" sz="2400" dirty="0">
                <a:solidFill>
                  <a:srgbClr val="000000"/>
                </a:solidFill>
              </a:rPr>
              <a:t>Peu </a:t>
            </a:r>
            <a:r>
              <a:rPr lang="fr-FR" sz="2400" dirty="0" smtClean="0">
                <a:solidFill>
                  <a:srgbClr val="000000"/>
                </a:solidFill>
              </a:rPr>
              <a:t>encombrant</a:t>
            </a:r>
            <a:endParaRPr lang="fr-FR" sz="2400" dirty="0">
              <a:solidFill>
                <a:srgbClr val="000000"/>
              </a:solidFill>
            </a:endParaRPr>
          </a:p>
          <a:p>
            <a:pPr lvl="1"/>
            <a:r>
              <a:rPr lang="fr-FR" sz="2400" dirty="0" smtClean="0">
                <a:solidFill>
                  <a:srgbClr val="000000"/>
                </a:solidFill>
              </a:rPr>
              <a:t>Durable</a:t>
            </a:r>
            <a:endParaRPr lang="fr-FR" sz="2400" dirty="0">
              <a:solidFill>
                <a:srgbClr val="000000"/>
              </a:solidFill>
            </a:endParaRPr>
          </a:p>
          <a:p>
            <a:pPr lvl="1"/>
            <a:r>
              <a:rPr lang="fr-FR" sz="2400" dirty="0">
                <a:solidFill>
                  <a:srgbClr val="000000"/>
                </a:solidFill>
              </a:rPr>
              <a:t>De qualité homogène</a:t>
            </a:r>
          </a:p>
          <a:p>
            <a:pPr lvl="1"/>
            <a:r>
              <a:rPr lang="fr-FR" sz="2400" dirty="0">
                <a:solidFill>
                  <a:srgbClr val="000000"/>
                </a:solidFill>
              </a:rPr>
              <a:t>Divisible sans perte de valeur</a:t>
            </a:r>
          </a:p>
        </p:txBody>
      </p:sp>
      <p:sp>
        <p:nvSpPr>
          <p:cNvPr id="8" name="Rectangle 2"/>
          <p:cNvSpPr txBox="1">
            <a:spLocks noGrp="1" noChangeArrowheads="1"/>
          </p:cNvSpPr>
          <p:nvPr>
            <p:ph type="title"/>
          </p:nvPr>
        </p:nvSpPr>
        <p:spPr>
          <a:prstGeom prst="rect">
            <a:avLst/>
          </a:prstGeom>
        </p:spPr>
        <p:txBody>
          <a:bodyPr vert="horz"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000" b="1" i="0" u="none" strike="noStrike" kern="1200" cap="none" spc="0" normalizeH="0" baseline="0" noProof="0" dirty="0" smtClean="0">
                <a:ln>
                  <a:noFill/>
                </a:ln>
                <a:solidFill>
                  <a:schemeClr val="tx2"/>
                </a:solidFill>
                <a:effectLst/>
                <a:uLnTx/>
                <a:uFillTx/>
                <a:latin typeface="+mj-lt"/>
                <a:ea typeface="+mj-ea"/>
                <a:cs typeface="+mj-cs"/>
              </a:rPr>
              <a:t>MACROECONOMIE</a:t>
            </a:r>
            <a:br>
              <a:rPr kumimoji="0" lang="fr-FR" sz="4000" b="1" i="0" u="none" strike="noStrike" kern="1200" cap="none" spc="0" normalizeH="0" baseline="0" noProof="0" dirty="0" smtClean="0">
                <a:ln>
                  <a:noFill/>
                </a:ln>
                <a:solidFill>
                  <a:schemeClr val="tx2"/>
                </a:solidFill>
                <a:effectLst/>
                <a:uLnTx/>
                <a:uFillTx/>
                <a:latin typeface="+mj-lt"/>
                <a:ea typeface="+mj-ea"/>
                <a:cs typeface="+mj-cs"/>
              </a:rPr>
            </a:br>
            <a:r>
              <a:rPr kumimoji="0" lang="fr-FR" sz="4000" b="1" i="0" u="none" strike="noStrike" kern="1200" cap="none" spc="0" normalizeH="0" baseline="0" noProof="0" dirty="0" smtClean="0">
                <a:ln>
                  <a:noFill/>
                </a:ln>
                <a:solidFill>
                  <a:schemeClr val="tx2"/>
                </a:solidFill>
                <a:effectLst/>
                <a:uLnTx/>
                <a:uFillTx/>
                <a:latin typeface="+mj-lt"/>
                <a:ea typeface="+mj-ea"/>
                <a:cs typeface="+mj-cs"/>
              </a:rPr>
              <a:t>(LA MONNAIE)</a:t>
            </a:r>
            <a:endParaRPr kumimoji="0" lang="fr-FR" sz="4000" b="0" i="0" u="none" strike="noStrike" kern="1200" cap="none" spc="0" normalizeH="0" baseline="0" noProof="0" dirty="0">
              <a:ln>
                <a:noFill/>
              </a:ln>
              <a:solidFill>
                <a:srgbClr val="000066"/>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62851">
                                            <p:txEl>
                                              <p:charRg st="87" end="97"/>
                                            </p:txEl>
                                          </p:spTgt>
                                        </p:tgtEl>
                                        <p:attrNameLst>
                                          <p:attrName>style.visibility</p:attrName>
                                        </p:attrNameLst>
                                      </p:cBhvr>
                                      <p:to>
                                        <p:strVal val="visible"/>
                                      </p:to>
                                    </p:set>
                                    <p:animEffect transition="in" filter="slide(fromBottom)">
                                      <p:cBhvr>
                                        <p:cTn id="7" dur="500"/>
                                        <p:tgtEl>
                                          <p:spTgt spid="462851">
                                            <p:txEl>
                                              <p:charRg st="87" end="9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62851">
                                            <p:txEl>
                                              <p:charRg st="97" end="113"/>
                                            </p:txEl>
                                          </p:spTgt>
                                        </p:tgtEl>
                                        <p:attrNameLst>
                                          <p:attrName>style.visibility</p:attrName>
                                        </p:attrNameLst>
                                      </p:cBhvr>
                                      <p:to>
                                        <p:strVal val="visible"/>
                                      </p:to>
                                    </p:set>
                                    <p:animEffect transition="in" filter="slide(fromBottom)">
                                      <p:cBhvr>
                                        <p:cTn id="12" dur="500"/>
                                        <p:tgtEl>
                                          <p:spTgt spid="462851">
                                            <p:txEl>
                                              <p:charRg st="97" end="11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462851">
                                            <p:txEl>
                                              <p:charRg st="113" end="122"/>
                                            </p:txEl>
                                          </p:spTgt>
                                        </p:tgtEl>
                                        <p:attrNameLst>
                                          <p:attrName>style.visibility</p:attrName>
                                        </p:attrNameLst>
                                      </p:cBhvr>
                                      <p:to>
                                        <p:strVal val="visible"/>
                                      </p:to>
                                    </p:set>
                                    <p:animEffect transition="in" filter="slide(fromBottom)">
                                      <p:cBhvr>
                                        <p:cTn id="17" dur="500"/>
                                        <p:tgtEl>
                                          <p:spTgt spid="462851">
                                            <p:txEl>
                                              <p:charRg st="113" end="12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462851">
                                            <p:txEl>
                                              <p:charRg st="122" end="142"/>
                                            </p:txEl>
                                          </p:spTgt>
                                        </p:tgtEl>
                                        <p:attrNameLst>
                                          <p:attrName>style.visibility</p:attrName>
                                        </p:attrNameLst>
                                      </p:cBhvr>
                                      <p:to>
                                        <p:strVal val="visible"/>
                                      </p:to>
                                    </p:set>
                                    <p:animEffect transition="in" filter="slide(fromBottom)">
                                      <p:cBhvr>
                                        <p:cTn id="22" dur="500"/>
                                        <p:tgtEl>
                                          <p:spTgt spid="462851">
                                            <p:txEl>
                                              <p:charRg st="122" end="14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462851">
                                            <p:txEl>
                                              <p:charRg st="142" end="173"/>
                                            </p:txEl>
                                          </p:spTgt>
                                        </p:tgtEl>
                                        <p:attrNameLst>
                                          <p:attrName>style.visibility</p:attrName>
                                        </p:attrNameLst>
                                      </p:cBhvr>
                                      <p:to>
                                        <p:strVal val="visible"/>
                                      </p:to>
                                    </p:set>
                                    <p:animEffect transition="in" filter="slide(fromBottom)">
                                      <p:cBhvr>
                                        <p:cTn id="27" dur="500"/>
                                        <p:tgtEl>
                                          <p:spTgt spid="462851">
                                            <p:txEl>
                                              <p:charRg st="142" end="17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4800" b="1" dirty="0" smtClean="0"/>
              <a:t>MICROÉCONOMIE</a:t>
            </a:r>
            <a:endParaRPr lang="fr-FR" sz="4800" dirty="0"/>
          </a:p>
        </p:txBody>
      </p:sp>
      <p:sp>
        <p:nvSpPr>
          <p:cNvPr id="3" name="Espace réservé du contenu 2"/>
          <p:cNvSpPr>
            <a:spLocks noGrp="1"/>
          </p:cNvSpPr>
          <p:nvPr>
            <p:ph sz="quarter" idx="1"/>
          </p:nvPr>
        </p:nvSpPr>
        <p:spPr>
          <a:xfrm>
            <a:off x="323528" y="1600200"/>
            <a:ext cx="8568952" cy="4925144"/>
          </a:xfrm>
        </p:spPr>
        <p:txBody>
          <a:bodyPr>
            <a:normAutofit/>
          </a:bodyPr>
          <a:lstStyle/>
          <a:p>
            <a:pPr>
              <a:buNone/>
            </a:pPr>
            <a:r>
              <a:rPr lang="fr-FR" b="1" dirty="0" smtClean="0"/>
              <a:t>    I.LA MICROÉCONOMIE</a:t>
            </a:r>
          </a:p>
          <a:p>
            <a:pPr>
              <a:buNone/>
            </a:pPr>
            <a:r>
              <a:rPr lang="fr-FR" b="1" dirty="0" smtClean="0"/>
              <a:t>A. Définition</a:t>
            </a:r>
          </a:p>
          <a:p>
            <a:pPr algn="just"/>
            <a:r>
              <a:rPr lang="fr-FR" dirty="0" smtClean="0"/>
              <a:t>La </a:t>
            </a:r>
            <a:r>
              <a:rPr lang="fr-FR" b="1" dirty="0" smtClean="0"/>
              <a:t>microéconomie</a:t>
            </a:r>
            <a:r>
              <a:rPr lang="fr-FR" dirty="0" smtClean="0"/>
              <a:t> (ou </a:t>
            </a:r>
            <a:r>
              <a:rPr lang="fr-FR" b="1" dirty="0" smtClean="0"/>
              <a:t>micro-économie</a:t>
            </a:r>
            <a:r>
              <a:rPr lang="fr-FR" dirty="0" smtClean="0"/>
              <a:t>) est la branche de l'</a:t>
            </a:r>
            <a:r>
              <a:rPr lang="fr-FR" u="sng" dirty="0" smtClean="0">
                <a:hlinkClick r:id="rId2" tooltip="Sciences économiques"/>
              </a:rPr>
              <a:t>économie</a:t>
            </a:r>
            <a:r>
              <a:rPr lang="fr-FR" dirty="0" smtClean="0"/>
              <a:t> qui « analyse les comportements des individus ou des entreprises et leurs choix dans le domaine de la production, de la consommation, de la fixation des prix et des revenus.</a:t>
            </a:r>
          </a:p>
        </p:txBody>
      </p:sp>
      <p:sp>
        <p:nvSpPr>
          <p:cNvPr id="4" name="Espace réservé du numéro de diapositive 3"/>
          <p:cNvSpPr>
            <a:spLocks noGrp="1"/>
          </p:cNvSpPr>
          <p:nvPr>
            <p:ph type="sldNum" sz="quarter" idx="12"/>
          </p:nvPr>
        </p:nvSpPr>
        <p:spPr/>
        <p:txBody>
          <a:bodyPr>
            <a:normAutofit fontScale="85000" lnSpcReduction="20000"/>
          </a:bodyPr>
          <a:lstStyle/>
          <a:p>
            <a:fld id="{A4A89B2E-F2E8-42BD-8480-2D9DA4BE7DF3}" type="slidenum">
              <a:rPr lang="fr-FR" smtClean="0"/>
              <a:pPr/>
              <a:t>4</a:t>
            </a:fld>
            <a:endParaRPr lang="fr-F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normAutofit fontScale="85000" lnSpcReduction="20000"/>
          </a:bodyPr>
          <a:lstStyle/>
          <a:p>
            <a:fld id="{25CDABBF-B691-4DFF-B009-8401A0DFEB61}" type="slidenum">
              <a:rPr lang="fr-FR"/>
              <a:pPr/>
              <a:t>40</a:t>
            </a:fld>
            <a:endParaRPr lang="fr-FR" dirty="0"/>
          </a:p>
        </p:txBody>
      </p:sp>
      <p:sp>
        <p:nvSpPr>
          <p:cNvPr id="464898" name="Rectangle 2"/>
          <p:cNvSpPr>
            <a:spLocks noGrp="1" noChangeArrowheads="1"/>
          </p:cNvSpPr>
          <p:nvPr>
            <p:ph type="title"/>
          </p:nvPr>
        </p:nvSpPr>
        <p:spPr>
          <a:xfrm>
            <a:off x="0" y="685800"/>
            <a:ext cx="9144000" cy="539750"/>
          </a:xfrm>
        </p:spPr>
        <p:txBody>
          <a:bodyPr>
            <a:normAutofit fontScale="90000"/>
          </a:bodyPr>
          <a:lstStyle/>
          <a:p>
            <a:r>
              <a:rPr lang="fr-FR" sz="3200" dirty="0" smtClean="0">
                <a:solidFill>
                  <a:srgbClr val="000066"/>
                </a:solidFill>
              </a:rPr>
              <a:t> </a:t>
            </a:r>
            <a:endParaRPr lang="fr-FR" sz="3200" dirty="0">
              <a:solidFill>
                <a:srgbClr val="000066"/>
              </a:solidFill>
            </a:endParaRPr>
          </a:p>
        </p:txBody>
      </p:sp>
      <p:sp>
        <p:nvSpPr>
          <p:cNvPr id="464899" name="Rectangle 3"/>
          <p:cNvSpPr>
            <a:spLocks noGrp="1" noChangeArrowheads="1"/>
          </p:cNvSpPr>
          <p:nvPr>
            <p:ph type="body" idx="1"/>
          </p:nvPr>
        </p:nvSpPr>
        <p:spPr>
          <a:xfrm>
            <a:off x="381000" y="1524000"/>
            <a:ext cx="8511480" cy="5073352"/>
          </a:xfrm>
        </p:spPr>
        <p:txBody>
          <a:bodyPr>
            <a:normAutofit/>
          </a:bodyPr>
          <a:lstStyle/>
          <a:p>
            <a:pPr>
              <a:buFont typeface="Wingdings" pitchFamily="2" charset="2"/>
              <a:buChar char="Ø"/>
            </a:pPr>
            <a:r>
              <a:rPr lang="fr-FR" sz="3200" b="1" dirty="0" smtClean="0"/>
              <a:t>La monnaie papier ou monnaie fiduciaire</a:t>
            </a:r>
          </a:p>
          <a:p>
            <a:pPr>
              <a:buFontTx/>
              <a:buNone/>
            </a:pPr>
            <a:r>
              <a:rPr lang="fr-FR" sz="2500" dirty="0" smtClean="0"/>
              <a:t>Monnaie </a:t>
            </a:r>
            <a:r>
              <a:rPr lang="fr-FR" sz="2500" dirty="0"/>
              <a:t>métallique devient </a:t>
            </a:r>
            <a:r>
              <a:rPr lang="fr-FR" sz="2500" dirty="0" smtClean="0"/>
              <a:t>insuffisante, </a:t>
            </a:r>
            <a:r>
              <a:rPr lang="fr-FR" sz="2500" dirty="0"/>
              <a:t>donc création du papier monnaie au 17ème siècle.</a:t>
            </a:r>
          </a:p>
          <a:p>
            <a:pPr>
              <a:buFontTx/>
              <a:buNone/>
            </a:pPr>
            <a:endParaRPr lang="fr-FR" sz="2500" dirty="0"/>
          </a:p>
          <a:p>
            <a:pPr>
              <a:buFontTx/>
              <a:buNone/>
            </a:pPr>
            <a:r>
              <a:rPr lang="fr-FR" sz="2500" dirty="0"/>
              <a:t>	Difficultés : Garantie de sa valeur :</a:t>
            </a:r>
          </a:p>
          <a:p>
            <a:pPr lvl="1"/>
            <a:r>
              <a:rPr lang="fr-FR" sz="2500" dirty="0"/>
              <a:t>D’abord convertible en or</a:t>
            </a:r>
          </a:p>
          <a:p>
            <a:pPr lvl="1"/>
            <a:r>
              <a:rPr lang="fr-FR" sz="2500" dirty="0"/>
              <a:t>Ensuite cours forcé (valeur fixée sans possibilité de le convertir en or)</a:t>
            </a:r>
          </a:p>
          <a:p>
            <a:pPr lvl="1"/>
            <a:r>
              <a:rPr lang="fr-FR" sz="2500" dirty="0" smtClean="0"/>
              <a:t>pouvoir </a:t>
            </a:r>
            <a:r>
              <a:rPr lang="fr-FR" sz="2500" dirty="0"/>
              <a:t>libératoire illimité (billet doit être accepté par tous)</a:t>
            </a:r>
          </a:p>
          <a:p>
            <a:pPr>
              <a:buFontTx/>
              <a:buNone/>
            </a:pPr>
            <a:endParaRPr lang="fr-FR" sz="2400" dirty="0">
              <a:solidFill>
                <a:srgbClr val="000000"/>
              </a:solidFill>
            </a:endParaRPr>
          </a:p>
          <a:p>
            <a:pPr algn="ctr">
              <a:buNone/>
            </a:pPr>
            <a:endParaRPr lang="fr-FR" sz="2400" dirty="0">
              <a:solidFill>
                <a:srgbClr val="000000"/>
              </a:solidFill>
            </a:endParaRPr>
          </a:p>
        </p:txBody>
      </p:sp>
      <p:sp>
        <p:nvSpPr>
          <p:cNvPr id="7" name="Rectangle 2"/>
          <p:cNvSpPr txBox="1">
            <a:spLocks noChangeArrowheads="1"/>
          </p:cNvSpPr>
          <p:nvPr/>
        </p:nvSpPr>
        <p:spPr>
          <a:xfrm>
            <a:off x="683568" y="260648"/>
            <a:ext cx="7772400" cy="967507"/>
          </a:xfrm>
          <a:prstGeom prst="rect">
            <a:avLst/>
          </a:prstGeom>
        </p:spPr>
        <p:txBody>
          <a:bodyPr vert="horz"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000" b="1" i="0" u="none" strike="noStrike" kern="1200" cap="none" spc="0" normalizeH="0" baseline="0" noProof="0" dirty="0" smtClean="0">
                <a:ln>
                  <a:noFill/>
                </a:ln>
                <a:solidFill>
                  <a:schemeClr val="tx2"/>
                </a:solidFill>
                <a:effectLst/>
                <a:uLnTx/>
                <a:uFillTx/>
                <a:latin typeface="+mj-lt"/>
                <a:ea typeface="+mj-ea"/>
                <a:cs typeface="+mj-cs"/>
              </a:rPr>
              <a:t>MACROECONOMIE</a:t>
            </a:r>
            <a:br>
              <a:rPr kumimoji="0" lang="fr-FR" sz="4000" b="1" i="0" u="none" strike="noStrike" kern="1200" cap="none" spc="0" normalizeH="0" baseline="0" noProof="0" dirty="0" smtClean="0">
                <a:ln>
                  <a:noFill/>
                </a:ln>
                <a:solidFill>
                  <a:schemeClr val="tx2"/>
                </a:solidFill>
                <a:effectLst/>
                <a:uLnTx/>
                <a:uFillTx/>
                <a:latin typeface="+mj-lt"/>
                <a:ea typeface="+mj-ea"/>
                <a:cs typeface="+mj-cs"/>
              </a:rPr>
            </a:br>
            <a:r>
              <a:rPr kumimoji="0" lang="fr-FR" sz="4000" b="1" i="0" u="none" strike="noStrike" kern="1200" cap="none" spc="0" normalizeH="0" baseline="0" noProof="0" dirty="0" smtClean="0">
                <a:ln>
                  <a:noFill/>
                </a:ln>
                <a:solidFill>
                  <a:schemeClr val="tx2"/>
                </a:solidFill>
                <a:effectLst/>
                <a:uLnTx/>
                <a:uFillTx/>
                <a:latin typeface="+mj-lt"/>
                <a:ea typeface="+mj-ea"/>
                <a:cs typeface="+mj-cs"/>
              </a:rPr>
              <a:t>(LA MONNAIE)</a:t>
            </a:r>
            <a:endParaRPr kumimoji="0" lang="fr-FR" sz="4000" b="0" i="0" u="none" strike="noStrike" kern="1200" cap="none" spc="0" normalizeH="0" baseline="0" noProof="0" dirty="0">
              <a:ln>
                <a:noFill/>
              </a:ln>
              <a:solidFill>
                <a:srgbClr val="000066"/>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64899">
                                            <p:txEl>
                                              <p:charRg st="0" end="88"/>
                                            </p:txEl>
                                          </p:spTgt>
                                        </p:tgtEl>
                                        <p:attrNameLst>
                                          <p:attrName>style.visibility</p:attrName>
                                        </p:attrNameLst>
                                      </p:cBhvr>
                                      <p:to>
                                        <p:strVal val="visible"/>
                                      </p:to>
                                    </p:set>
                                    <p:animEffect transition="in" filter="slide(fromBottom)">
                                      <p:cBhvr>
                                        <p:cTn id="7" dur="500"/>
                                        <p:tgtEl>
                                          <p:spTgt spid="464899">
                                            <p:txEl>
                                              <p:charRg st="0" end="8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64899">
                                            <p:txEl>
                                              <p:charRg st="89" end="124"/>
                                            </p:txEl>
                                          </p:spTgt>
                                        </p:tgtEl>
                                        <p:attrNameLst>
                                          <p:attrName>style.visibility</p:attrName>
                                        </p:attrNameLst>
                                      </p:cBhvr>
                                      <p:to>
                                        <p:strVal val="visible"/>
                                      </p:to>
                                    </p:set>
                                    <p:animEffect transition="in" filter="slide(fromBottom)">
                                      <p:cBhvr>
                                        <p:cTn id="12" dur="500"/>
                                        <p:tgtEl>
                                          <p:spTgt spid="464899">
                                            <p:txEl>
                                              <p:charRg st="89" end="12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464899">
                                            <p:txEl>
                                              <p:charRg st="124" end="150"/>
                                            </p:txEl>
                                          </p:spTgt>
                                        </p:tgtEl>
                                        <p:attrNameLst>
                                          <p:attrName>style.visibility</p:attrName>
                                        </p:attrNameLst>
                                      </p:cBhvr>
                                      <p:to>
                                        <p:strVal val="visible"/>
                                      </p:to>
                                    </p:set>
                                    <p:animEffect transition="in" filter="slide(fromBottom)">
                                      <p:cBhvr>
                                        <p:cTn id="17" dur="500"/>
                                        <p:tgtEl>
                                          <p:spTgt spid="464899">
                                            <p:txEl>
                                              <p:charRg st="124" end="15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464899">
                                            <p:txEl>
                                              <p:charRg st="150" end="224"/>
                                            </p:txEl>
                                          </p:spTgt>
                                        </p:tgtEl>
                                        <p:attrNameLst>
                                          <p:attrName>style.visibility</p:attrName>
                                        </p:attrNameLst>
                                      </p:cBhvr>
                                      <p:to>
                                        <p:strVal val="visible"/>
                                      </p:to>
                                    </p:set>
                                    <p:animEffect transition="in" filter="slide(fromBottom)">
                                      <p:cBhvr>
                                        <p:cTn id="22" dur="500"/>
                                        <p:tgtEl>
                                          <p:spTgt spid="464899">
                                            <p:txEl>
                                              <p:charRg st="150" end="22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464899">
                                            <p:txEl>
                                              <p:charRg st="224" end="292"/>
                                            </p:txEl>
                                          </p:spTgt>
                                        </p:tgtEl>
                                        <p:attrNameLst>
                                          <p:attrName>style.visibility</p:attrName>
                                        </p:attrNameLst>
                                      </p:cBhvr>
                                      <p:to>
                                        <p:strVal val="visible"/>
                                      </p:to>
                                    </p:set>
                                    <p:animEffect transition="in" filter="slide(fromBottom)">
                                      <p:cBhvr>
                                        <p:cTn id="27" dur="500"/>
                                        <p:tgtEl>
                                          <p:spTgt spid="464899">
                                            <p:txEl>
                                              <p:charRg st="224" end="29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464899">
                                            <p:txEl>
                                              <p:charRg st="293" end="336"/>
                                            </p:txEl>
                                          </p:spTgt>
                                        </p:tgtEl>
                                        <p:attrNameLst>
                                          <p:attrName>style.visibility</p:attrName>
                                        </p:attrNameLst>
                                      </p:cBhvr>
                                      <p:to>
                                        <p:strVal val="visible"/>
                                      </p:to>
                                    </p:set>
                                    <p:animEffect transition="in" filter="slide(fromBottom)">
                                      <p:cBhvr>
                                        <p:cTn id="32" dur="500"/>
                                        <p:tgtEl>
                                          <p:spTgt spid="464899">
                                            <p:txEl>
                                              <p:charRg st="293" end="3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normAutofit fontScale="85000" lnSpcReduction="20000"/>
          </a:bodyPr>
          <a:lstStyle/>
          <a:p>
            <a:fld id="{270DA7E6-E02C-4829-8234-91137B4AD854}" type="slidenum">
              <a:rPr lang="fr-FR"/>
              <a:pPr/>
              <a:t>41</a:t>
            </a:fld>
            <a:endParaRPr lang="fr-FR"/>
          </a:p>
        </p:txBody>
      </p:sp>
      <p:sp>
        <p:nvSpPr>
          <p:cNvPr id="466947" name="Rectangle 3"/>
          <p:cNvSpPr>
            <a:spLocks noGrp="1" noChangeArrowheads="1"/>
          </p:cNvSpPr>
          <p:nvPr>
            <p:ph type="body" idx="1"/>
          </p:nvPr>
        </p:nvSpPr>
        <p:spPr>
          <a:xfrm>
            <a:off x="179512" y="1628800"/>
            <a:ext cx="8784976" cy="5040560"/>
          </a:xfrm>
        </p:spPr>
        <p:txBody>
          <a:bodyPr>
            <a:normAutofit fontScale="77500" lnSpcReduction="20000"/>
          </a:bodyPr>
          <a:lstStyle/>
          <a:p>
            <a:pPr>
              <a:buFontTx/>
              <a:buNone/>
            </a:pPr>
            <a:r>
              <a:rPr lang="fr-FR" sz="2400" dirty="0">
                <a:solidFill>
                  <a:srgbClr val="000000"/>
                </a:solidFill>
              </a:rPr>
              <a:t>	</a:t>
            </a:r>
            <a:endParaRPr lang="fr-FR" sz="2400" dirty="0" smtClean="0">
              <a:solidFill>
                <a:srgbClr val="000000"/>
              </a:solidFill>
            </a:endParaRPr>
          </a:p>
          <a:p>
            <a:pPr>
              <a:buFont typeface="Wingdings" pitchFamily="2" charset="2"/>
              <a:buChar char="Ø"/>
            </a:pPr>
            <a:r>
              <a:rPr lang="fr-FR" sz="3400" b="1" dirty="0" smtClean="0">
                <a:solidFill>
                  <a:srgbClr val="000000"/>
                </a:solidFill>
              </a:rPr>
              <a:t>la monnaie scripturale</a:t>
            </a:r>
          </a:p>
          <a:p>
            <a:pPr>
              <a:buFontTx/>
              <a:buNone/>
            </a:pPr>
            <a:r>
              <a:rPr lang="fr-FR" sz="3100" dirty="0" smtClean="0">
                <a:solidFill>
                  <a:srgbClr val="000000"/>
                </a:solidFill>
              </a:rPr>
              <a:t> </a:t>
            </a:r>
            <a:r>
              <a:rPr lang="fr-FR" sz="3100" dirty="0">
                <a:solidFill>
                  <a:srgbClr val="000000"/>
                </a:solidFill>
              </a:rPr>
              <a:t> </a:t>
            </a:r>
            <a:r>
              <a:rPr lang="fr-FR" sz="3100" dirty="0" smtClean="0">
                <a:solidFill>
                  <a:srgbClr val="000000"/>
                </a:solidFill>
              </a:rPr>
              <a:t>  jeux </a:t>
            </a:r>
            <a:r>
              <a:rPr lang="fr-FR" sz="3100" dirty="0">
                <a:solidFill>
                  <a:srgbClr val="000000"/>
                </a:solidFill>
              </a:rPr>
              <a:t>d’écritures sur les livres de </a:t>
            </a:r>
            <a:r>
              <a:rPr lang="fr-FR" sz="3100" dirty="0" smtClean="0">
                <a:solidFill>
                  <a:srgbClr val="000000"/>
                </a:solidFill>
              </a:rPr>
              <a:t>compte.</a:t>
            </a:r>
            <a:endParaRPr lang="fr-FR" sz="3100" dirty="0">
              <a:solidFill>
                <a:srgbClr val="000000"/>
              </a:solidFill>
            </a:endParaRPr>
          </a:p>
          <a:p>
            <a:pPr>
              <a:buFontTx/>
              <a:buNone/>
            </a:pPr>
            <a:r>
              <a:rPr lang="fr-FR" sz="3100" dirty="0">
                <a:solidFill>
                  <a:srgbClr val="000000"/>
                </a:solidFill>
              </a:rPr>
              <a:t>	</a:t>
            </a:r>
            <a:r>
              <a:rPr lang="fr-FR" sz="3100" dirty="0" smtClean="0">
                <a:solidFill>
                  <a:srgbClr val="000000"/>
                </a:solidFill>
              </a:rPr>
              <a:t>Exemple :</a:t>
            </a:r>
            <a:endParaRPr lang="fr-FR" sz="3100" dirty="0">
              <a:solidFill>
                <a:srgbClr val="000000"/>
              </a:solidFill>
            </a:endParaRPr>
          </a:p>
          <a:p>
            <a:pPr>
              <a:buFontTx/>
              <a:buNone/>
            </a:pPr>
            <a:r>
              <a:rPr lang="fr-FR" sz="3100" dirty="0">
                <a:solidFill>
                  <a:srgbClr val="000000"/>
                </a:solidFill>
              </a:rPr>
              <a:t>	Chèques, virement, avis de prélèvement, TIP, </a:t>
            </a:r>
            <a:r>
              <a:rPr lang="fr-FR" sz="3100" dirty="0" smtClean="0">
                <a:solidFill>
                  <a:srgbClr val="000000"/>
                </a:solidFill>
              </a:rPr>
              <a:t>cartes </a:t>
            </a:r>
            <a:r>
              <a:rPr lang="fr-FR" sz="3100" dirty="0">
                <a:solidFill>
                  <a:srgbClr val="000000"/>
                </a:solidFill>
              </a:rPr>
              <a:t>de crédit </a:t>
            </a:r>
            <a:r>
              <a:rPr lang="fr-FR" sz="3100" dirty="0" smtClean="0">
                <a:solidFill>
                  <a:srgbClr val="000000"/>
                </a:solidFill>
              </a:rPr>
              <a:t>…</a:t>
            </a:r>
          </a:p>
          <a:p>
            <a:pPr>
              <a:buFontTx/>
              <a:buNone/>
            </a:pPr>
            <a:r>
              <a:rPr lang="fr-FR" sz="2600" b="1" dirty="0" smtClean="0">
                <a:solidFill>
                  <a:srgbClr val="000000"/>
                </a:solidFill>
              </a:rPr>
              <a:t>    Avantages :</a:t>
            </a:r>
          </a:p>
          <a:p>
            <a:pPr lvl="1"/>
            <a:r>
              <a:rPr lang="fr-FR" sz="3100" dirty="0" smtClean="0">
                <a:solidFill>
                  <a:srgbClr val="000000"/>
                </a:solidFill>
              </a:rPr>
              <a:t>Rapidité des transactions</a:t>
            </a:r>
          </a:p>
          <a:p>
            <a:pPr lvl="1"/>
            <a:r>
              <a:rPr lang="fr-FR" sz="3100" dirty="0" smtClean="0">
                <a:solidFill>
                  <a:srgbClr val="000000"/>
                </a:solidFill>
              </a:rPr>
              <a:t>Sécurité</a:t>
            </a:r>
          </a:p>
          <a:p>
            <a:pPr lvl="1"/>
            <a:r>
              <a:rPr lang="fr-FR" sz="3100" dirty="0" smtClean="0">
                <a:solidFill>
                  <a:srgbClr val="000000"/>
                </a:solidFill>
              </a:rPr>
              <a:t>Pas de problème d’appoint</a:t>
            </a:r>
          </a:p>
          <a:p>
            <a:pPr lvl="1"/>
            <a:r>
              <a:rPr lang="fr-FR" sz="3100" dirty="0" smtClean="0">
                <a:solidFill>
                  <a:srgbClr val="000000"/>
                </a:solidFill>
              </a:rPr>
              <a:t>Moyen de preuve</a:t>
            </a:r>
          </a:p>
          <a:p>
            <a:pPr>
              <a:buFontTx/>
              <a:buNone/>
            </a:pPr>
            <a:endParaRPr lang="fr-FR" sz="2400" dirty="0" smtClean="0">
              <a:solidFill>
                <a:srgbClr val="000000"/>
              </a:solidFill>
            </a:endParaRPr>
          </a:p>
          <a:p>
            <a:pPr>
              <a:buFontTx/>
              <a:buNone/>
            </a:pPr>
            <a:r>
              <a:rPr lang="fr-FR" sz="2400" dirty="0" smtClean="0">
                <a:solidFill>
                  <a:srgbClr val="000000"/>
                </a:solidFill>
              </a:rPr>
              <a:t>	</a:t>
            </a:r>
            <a:r>
              <a:rPr lang="fr-FR" sz="2600" b="1" dirty="0" smtClean="0">
                <a:solidFill>
                  <a:srgbClr val="000000"/>
                </a:solidFill>
              </a:rPr>
              <a:t>Difficultés :</a:t>
            </a:r>
            <a:endParaRPr lang="fr-FR" sz="2400" b="1" dirty="0" smtClean="0">
              <a:solidFill>
                <a:srgbClr val="000000"/>
              </a:solidFill>
            </a:endParaRPr>
          </a:p>
          <a:p>
            <a:pPr lvl="1">
              <a:buNone/>
            </a:pPr>
            <a:r>
              <a:rPr lang="fr-FR" sz="3100" dirty="0" smtClean="0">
                <a:solidFill>
                  <a:srgbClr val="000000"/>
                </a:solidFill>
              </a:rPr>
              <a:t>L’utilisation de cette monnaie repose sur la confiance dans le système bancaire.</a:t>
            </a:r>
          </a:p>
          <a:p>
            <a:pPr lvl="1"/>
            <a:endParaRPr lang="fr-FR" sz="3100" dirty="0">
              <a:solidFill>
                <a:srgbClr val="000000"/>
              </a:solidFill>
            </a:endParaRPr>
          </a:p>
        </p:txBody>
      </p:sp>
      <p:sp>
        <p:nvSpPr>
          <p:cNvPr id="8" name="Rectangle 2"/>
          <p:cNvSpPr txBox="1">
            <a:spLocks noChangeArrowheads="1"/>
          </p:cNvSpPr>
          <p:nvPr/>
        </p:nvSpPr>
        <p:spPr>
          <a:xfrm>
            <a:off x="683568" y="260648"/>
            <a:ext cx="7772400" cy="967507"/>
          </a:xfrm>
          <a:prstGeom prst="rect">
            <a:avLst/>
          </a:prstGeom>
        </p:spPr>
        <p:txBody>
          <a:bodyPr vert="horz"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000" b="1" i="0" u="none" strike="noStrike" kern="1200" cap="none" spc="0" normalizeH="0" baseline="0" noProof="0" dirty="0" smtClean="0">
                <a:ln>
                  <a:noFill/>
                </a:ln>
                <a:solidFill>
                  <a:schemeClr val="tx2"/>
                </a:solidFill>
                <a:effectLst/>
                <a:uLnTx/>
                <a:uFillTx/>
                <a:latin typeface="+mj-lt"/>
                <a:ea typeface="+mj-ea"/>
                <a:cs typeface="+mj-cs"/>
              </a:rPr>
              <a:t>MACROECONOMIE</a:t>
            </a:r>
            <a:br>
              <a:rPr kumimoji="0" lang="fr-FR" sz="4000" b="1" i="0" u="none" strike="noStrike" kern="1200" cap="none" spc="0" normalizeH="0" baseline="0" noProof="0" dirty="0" smtClean="0">
                <a:ln>
                  <a:noFill/>
                </a:ln>
                <a:solidFill>
                  <a:schemeClr val="tx2"/>
                </a:solidFill>
                <a:effectLst/>
                <a:uLnTx/>
                <a:uFillTx/>
                <a:latin typeface="+mj-lt"/>
                <a:ea typeface="+mj-ea"/>
                <a:cs typeface="+mj-cs"/>
              </a:rPr>
            </a:br>
            <a:r>
              <a:rPr kumimoji="0" lang="fr-FR" sz="4000" b="1" i="0" u="none" strike="noStrike" kern="1200" cap="none" spc="0" normalizeH="0" baseline="0" noProof="0" dirty="0" smtClean="0">
                <a:ln>
                  <a:noFill/>
                </a:ln>
                <a:solidFill>
                  <a:schemeClr val="tx2"/>
                </a:solidFill>
                <a:effectLst/>
                <a:uLnTx/>
                <a:uFillTx/>
                <a:latin typeface="+mj-lt"/>
                <a:ea typeface="+mj-ea"/>
                <a:cs typeface="+mj-cs"/>
              </a:rPr>
              <a:t>(LA MONNAIE)</a:t>
            </a:r>
            <a:endParaRPr kumimoji="0" lang="fr-FR" sz="4000" b="0" i="0" u="none" strike="noStrike" kern="1200" cap="none" spc="0" normalizeH="0" baseline="0" noProof="0" dirty="0">
              <a:ln>
                <a:noFill/>
              </a:ln>
              <a:solidFill>
                <a:srgbClr val="000066"/>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normAutofit fontScale="85000" lnSpcReduction="20000"/>
          </a:bodyPr>
          <a:lstStyle/>
          <a:p>
            <a:fld id="{2B3B7A71-7634-4756-8B31-13E74F8B27A3}" type="slidenum">
              <a:rPr lang="fr-FR"/>
              <a:pPr/>
              <a:t>42</a:t>
            </a:fld>
            <a:endParaRPr lang="fr-FR"/>
          </a:p>
        </p:txBody>
      </p:sp>
      <p:sp>
        <p:nvSpPr>
          <p:cNvPr id="471043" name="Rectangle 3"/>
          <p:cNvSpPr>
            <a:spLocks noGrp="1" noChangeArrowheads="1"/>
          </p:cNvSpPr>
          <p:nvPr>
            <p:ph type="body" idx="1"/>
          </p:nvPr>
        </p:nvSpPr>
        <p:spPr>
          <a:xfrm>
            <a:off x="179512" y="1676400"/>
            <a:ext cx="8784976" cy="4992960"/>
          </a:xfrm>
        </p:spPr>
        <p:txBody>
          <a:bodyPr>
            <a:normAutofit fontScale="32500" lnSpcReduction="20000"/>
          </a:bodyPr>
          <a:lstStyle/>
          <a:p>
            <a:pPr>
              <a:buFontTx/>
              <a:buNone/>
            </a:pPr>
            <a:r>
              <a:rPr lang="fr-FR" sz="2400" dirty="0">
                <a:solidFill>
                  <a:srgbClr val="000000"/>
                </a:solidFill>
              </a:rPr>
              <a:t>	</a:t>
            </a:r>
            <a:endParaRPr lang="fr-FR" sz="2400" dirty="0" smtClean="0">
              <a:solidFill>
                <a:srgbClr val="000000"/>
              </a:solidFill>
            </a:endParaRPr>
          </a:p>
          <a:p>
            <a:r>
              <a:rPr lang="fr-FR" sz="7400" b="1" dirty="0" smtClean="0"/>
              <a:t>Les instruments financiers</a:t>
            </a:r>
          </a:p>
          <a:p>
            <a:pPr>
              <a:buFontTx/>
              <a:buNone/>
            </a:pPr>
            <a:r>
              <a:rPr lang="fr-FR" sz="6200" dirty="0" smtClean="0">
                <a:solidFill>
                  <a:srgbClr val="000000"/>
                </a:solidFill>
              </a:rPr>
              <a:t>Classés </a:t>
            </a:r>
            <a:r>
              <a:rPr lang="fr-FR" sz="6200" dirty="0">
                <a:solidFill>
                  <a:srgbClr val="000000"/>
                </a:solidFill>
              </a:rPr>
              <a:t>par ordre de liquidité décroissante.</a:t>
            </a:r>
          </a:p>
          <a:p>
            <a:pPr>
              <a:buNone/>
            </a:pPr>
            <a:r>
              <a:rPr lang="fr-FR" sz="6200" dirty="0" smtClean="0">
                <a:solidFill>
                  <a:srgbClr val="000000"/>
                </a:solidFill>
              </a:rPr>
              <a:t>-   </a:t>
            </a:r>
            <a:r>
              <a:rPr lang="fr-FR" sz="6200" u="sng" dirty="0" smtClean="0">
                <a:solidFill>
                  <a:srgbClr val="000000"/>
                </a:solidFill>
              </a:rPr>
              <a:t>Liquidité</a:t>
            </a:r>
            <a:r>
              <a:rPr lang="fr-FR" sz="6200" dirty="0" smtClean="0">
                <a:solidFill>
                  <a:srgbClr val="000000"/>
                </a:solidFill>
              </a:rPr>
              <a:t> </a:t>
            </a:r>
            <a:r>
              <a:rPr lang="fr-FR" sz="6200" dirty="0">
                <a:solidFill>
                  <a:srgbClr val="000000"/>
                </a:solidFill>
              </a:rPr>
              <a:t>: faculté qu’a un actif financier d’être rapidement transformé en un moyen de paiement immédiatement utilisable pour effectuer une transaction.</a:t>
            </a:r>
          </a:p>
          <a:p>
            <a:pPr>
              <a:buFontTx/>
              <a:buNone/>
            </a:pPr>
            <a:r>
              <a:rPr lang="fr-FR" sz="6200" dirty="0" smtClean="0">
                <a:solidFill>
                  <a:srgbClr val="000000"/>
                </a:solidFill>
              </a:rPr>
              <a:t> -</a:t>
            </a:r>
            <a:r>
              <a:rPr lang="fr-FR" sz="6200" dirty="0">
                <a:solidFill>
                  <a:srgbClr val="000000"/>
                </a:solidFill>
              </a:rPr>
              <a:t>	La liquidité dépend de l’échéance et de la possibilité de négocier l’instrument avant échéance </a:t>
            </a:r>
            <a:r>
              <a:rPr lang="fr-FR" sz="6200" dirty="0" smtClean="0">
                <a:solidFill>
                  <a:srgbClr val="000000"/>
                </a:solidFill>
              </a:rPr>
              <a:t>.</a:t>
            </a:r>
          </a:p>
          <a:p>
            <a:pPr>
              <a:lnSpc>
                <a:spcPct val="90000"/>
              </a:lnSpc>
              <a:buFontTx/>
              <a:buNone/>
            </a:pPr>
            <a:r>
              <a:rPr lang="fr-FR" sz="6200" b="1" dirty="0" smtClean="0">
                <a:solidFill>
                  <a:srgbClr val="000000"/>
                </a:solidFill>
              </a:rPr>
              <a:t>Les plus liquides :</a:t>
            </a:r>
          </a:p>
          <a:p>
            <a:pPr>
              <a:lnSpc>
                <a:spcPct val="90000"/>
              </a:lnSpc>
            </a:pPr>
            <a:r>
              <a:rPr lang="fr-FR" sz="6200" dirty="0" smtClean="0">
                <a:solidFill>
                  <a:srgbClr val="000000"/>
                </a:solidFill>
              </a:rPr>
              <a:t>Monnaie divisionnaire (pièces)</a:t>
            </a:r>
          </a:p>
          <a:p>
            <a:pPr>
              <a:lnSpc>
                <a:spcPct val="90000"/>
              </a:lnSpc>
            </a:pPr>
            <a:r>
              <a:rPr lang="fr-FR" sz="6200" dirty="0" smtClean="0">
                <a:solidFill>
                  <a:srgbClr val="000000"/>
                </a:solidFill>
              </a:rPr>
              <a:t>Monnaie fiduciaire (billets)</a:t>
            </a:r>
          </a:p>
          <a:p>
            <a:pPr>
              <a:lnSpc>
                <a:spcPct val="90000"/>
              </a:lnSpc>
            </a:pPr>
            <a:r>
              <a:rPr lang="fr-FR" sz="6200" dirty="0" smtClean="0">
                <a:solidFill>
                  <a:srgbClr val="000000"/>
                </a:solidFill>
              </a:rPr>
              <a:t>Dépôts à vue (monnaie scripturale)</a:t>
            </a:r>
          </a:p>
          <a:p>
            <a:pPr>
              <a:lnSpc>
                <a:spcPct val="90000"/>
              </a:lnSpc>
              <a:buFontTx/>
              <a:buNone/>
            </a:pPr>
            <a:endParaRPr lang="fr-FR" sz="6200" dirty="0" smtClean="0">
              <a:solidFill>
                <a:srgbClr val="000000"/>
              </a:solidFill>
            </a:endParaRPr>
          </a:p>
          <a:p>
            <a:pPr>
              <a:lnSpc>
                <a:spcPct val="90000"/>
              </a:lnSpc>
              <a:buFontTx/>
              <a:buNone/>
            </a:pPr>
            <a:r>
              <a:rPr lang="fr-FR" sz="6200" b="1" dirty="0" smtClean="0">
                <a:solidFill>
                  <a:srgbClr val="000000"/>
                </a:solidFill>
              </a:rPr>
              <a:t>Les moins liquides :</a:t>
            </a:r>
          </a:p>
          <a:p>
            <a:pPr>
              <a:lnSpc>
                <a:spcPct val="90000"/>
              </a:lnSpc>
            </a:pPr>
            <a:r>
              <a:rPr lang="fr-FR" sz="6200" dirty="0" smtClean="0">
                <a:solidFill>
                  <a:srgbClr val="000000"/>
                </a:solidFill>
              </a:rPr>
              <a:t>Livrets de caisse d’épargne</a:t>
            </a:r>
          </a:p>
          <a:p>
            <a:pPr>
              <a:lnSpc>
                <a:spcPct val="90000"/>
              </a:lnSpc>
            </a:pPr>
            <a:r>
              <a:rPr lang="fr-FR" sz="6200" dirty="0" smtClean="0">
                <a:solidFill>
                  <a:srgbClr val="000000"/>
                </a:solidFill>
              </a:rPr>
              <a:t>Comptes à terme</a:t>
            </a:r>
          </a:p>
          <a:p>
            <a:pPr>
              <a:lnSpc>
                <a:spcPct val="90000"/>
              </a:lnSpc>
            </a:pPr>
            <a:r>
              <a:rPr lang="fr-FR" sz="6200" dirty="0" smtClean="0">
                <a:solidFill>
                  <a:srgbClr val="000000"/>
                </a:solidFill>
              </a:rPr>
              <a:t>Titres à long terme négociables</a:t>
            </a:r>
          </a:p>
          <a:p>
            <a:pPr>
              <a:buFontTx/>
              <a:buNone/>
            </a:pPr>
            <a:endParaRPr lang="fr-FR" sz="6200" dirty="0">
              <a:solidFill>
                <a:srgbClr val="000000"/>
              </a:solidFill>
            </a:endParaRPr>
          </a:p>
        </p:txBody>
      </p:sp>
      <p:sp>
        <p:nvSpPr>
          <p:cNvPr id="7" name="Rectangle 2"/>
          <p:cNvSpPr txBox="1">
            <a:spLocks noChangeArrowheads="1"/>
          </p:cNvSpPr>
          <p:nvPr/>
        </p:nvSpPr>
        <p:spPr>
          <a:xfrm>
            <a:off x="683568" y="260648"/>
            <a:ext cx="7772400" cy="967507"/>
          </a:xfrm>
          <a:prstGeom prst="rect">
            <a:avLst/>
          </a:prstGeom>
        </p:spPr>
        <p:txBody>
          <a:bodyPr vert="horz"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000" b="1" i="0" u="none" strike="noStrike" kern="1200" cap="none" spc="0" normalizeH="0" baseline="0" noProof="0" dirty="0" smtClean="0">
                <a:ln>
                  <a:noFill/>
                </a:ln>
                <a:solidFill>
                  <a:schemeClr val="tx2"/>
                </a:solidFill>
                <a:effectLst/>
                <a:uLnTx/>
                <a:uFillTx/>
                <a:latin typeface="+mj-lt"/>
                <a:ea typeface="+mj-ea"/>
                <a:cs typeface="+mj-cs"/>
              </a:rPr>
              <a:t>MACROECONOMIE</a:t>
            </a:r>
            <a:br>
              <a:rPr kumimoji="0" lang="fr-FR" sz="4000" b="1" i="0" u="none" strike="noStrike" kern="1200" cap="none" spc="0" normalizeH="0" baseline="0" noProof="0" dirty="0" smtClean="0">
                <a:ln>
                  <a:noFill/>
                </a:ln>
                <a:solidFill>
                  <a:schemeClr val="tx2"/>
                </a:solidFill>
                <a:effectLst/>
                <a:uLnTx/>
                <a:uFillTx/>
                <a:latin typeface="+mj-lt"/>
                <a:ea typeface="+mj-ea"/>
                <a:cs typeface="+mj-cs"/>
              </a:rPr>
            </a:br>
            <a:r>
              <a:rPr kumimoji="0" lang="fr-FR" sz="4000" b="1" i="0" u="none" strike="noStrike" kern="1200" cap="none" spc="0" normalizeH="0" baseline="0" noProof="0" dirty="0" smtClean="0">
                <a:ln>
                  <a:noFill/>
                </a:ln>
                <a:solidFill>
                  <a:schemeClr val="tx2"/>
                </a:solidFill>
                <a:effectLst/>
                <a:uLnTx/>
                <a:uFillTx/>
                <a:latin typeface="+mj-lt"/>
                <a:ea typeface="+mj-ea"/>
                <a:cs typeface="+mj-cs"/>
              </a:rPr>
              <a:t>(LA MONNAIE)</a:t>
            </a:r>
            <a:endParaRPr kumimoji="0" lang="fr-FR" sz="4000" b="0" i="0" u="none" strike="noStrike" kern="1200" cap="none" spc="0" normalizeH="0" baseline="0" noProof="0" dirty="0">
              <a:ln>
                <a:noFill/>
              </a:ln>
              <a:solidFill>
                <a:srgbClr val="000066"/>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71043">
                                            <p:txEl>
                                              <p:charRg st="0" end="44"/>
                                            </p:txEl>
                                          </p:spTgt>
                                        </p:tgtEl>
                                        <p:attrNameLst>
                                          <p:attrName>style.visibility</p:attrName>
                                        </p:attrNameLst>
                                      </p:cBhvr>
                                      <p:to>
                                        <p:strVal val="visible"/>
                                      </p:to>
                                    </p:set>
                                    <p:animEffect transition="in" filter="slide(fromBottom)">
                                      <p:cBhvr>
                                        <p:cTn id="7" dur="500"/>
                                        <p:tgtEl>
                                          <p:spTgt spid="471043">
                                            <p:txEl>
                                              <p:charRg st="0"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71043">
                                            <p:txEl>
                                              <p:charRg st="45" end="198"/>
                                            </p:txEl>
                                          </p:spTgt>
                                        </p:tgtEl>
                                        <p:attrNameLst>
                                          <p:attrName>style.visibility</p:attrName>
                                        </p:attrNameLst>
                                      </p:cBhvr>
                                      <p:to>
                                        <p:strVal val="visible"/>
                                      </p:to>
                                    </p:set>
                                    <p:animEffect transition="in" filter="slide(fromBottom)">
                                      <p:cBhvr>
                                        <p:cTn id="12" dur="500"/>
                                        <p:tgtEl>
                                          <p:spTgt spid="471043">
                                            <p:txEl>
                                              <p:charRg st="45" end="19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471043">
                                            <p:txEl>
                                              <p:charRg st="199" end="312"/>
                                            </p:txEl>
                                          </p:spTgt>
                                        </p:tgtEl>
                                        <p:attrNameLst>
                                          <p:attrName>style.visibility</p:attrName>
                                        </p:attrNameLst>
                                      </p:cBhvr>
                                      <p:to>
                                        <p:strVal val="visible"/>
                                      </p:to>
                                    </p:set>
                                    <p:animEffect transition="in" filter="slide(fromBottom)">
                                      <p:cBhvr>
                                        <p:cTn id="17" dur="500"/>
                                        <p:tgtEl>
                                          <p:spTgt spid="471043">
                                            <p:txEl>
                                              <p:charRg st="199" end="3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normAutofit fontScale="85000" lnSpcReduction="20000"/>
          </a:bodyPr>
          <a:lstStyle/>
          <a:p>
            <a:fld id="{F76D710B-4E11-4CFD-8C34-B376C4B10142}" type="slidenum">
              <a:rPr lang="fr-FR"/>
              <a:pPr/>
              <a:t>43</a:t>
            </a:fld>
            <a:endParaRPr lang="fr-FR"/>
          </a:p>
        </p:txBody>
      </p:sp>
      <p:sp>
        <p:nvSpPr>
          <p:cNvPr id="475139" name="Rectangle 3"/>
          <p:cNvSpPr>
            <a:spLocks noGrp="1" noChangeArrowheads="1"/>
          </p:cNvSpPr>
          <p:nvPr>
            <p:ph type="body" idx="1"/>
          </p:nvPr>
        </p:nvSpPr>
        <p:spPr>
          <a:xfrm>
            <a:off x="179512" y="1676400"/>
            <a:ext cx="8712968" cy="4920952"/>
          </a:xfrm>
        </p:spPr>
        <p:txBody>
          <a:bodyPr/>
          <a:lstStyle/>
          <a:p>
            <a:pPr>
              <a:lnSpc>
                <a:spcPct val="90000"/>
              </a:lnSpc>
              <a:buFontTx/>
              <a:buNone/>
            </a:pPr>
            <a:r>
              <a:rPr lang="fr-FR" sz="2400" dirty="0">
                <a:solidFill>
                  <a:srgbClr val="000000"/>
                </a:solidFill>
              </a:rPr>
              <a:t>	Deux titres à long terme négociables particuliers : les actions et les obligations.</a:t>
            </a:r>
          </a:p>
          <a:p>
            <a:pPr>
              <a:lnSpc>
                <a:spcPct val="90000"/>
              </a:lnSpc>
              <a:buFontTx/>
              <a:buNone/>
            </a:pPr>
            <a:endParaRPr lang="fr-FR" sz="2400" dirty="0">
              <a:solidFill>
                <a:srgbClr val="000000"/>
              </a:solidFill>
            </a:endParaRPr>
          </a:p>
          <a:p>
            <a:pPr>
              <a:lnSpc>
                <a:spcPct val="90000"/>
              </a:lnSpc>
              <a:buNone/>
            </a:pPr>
            <a:endParaRPr lang="fr-FR" sz="2400" dirty="0">
              <a:solidFill>
                <a:srgbClr val="000000"/>
              </a:solidFill>
            </a:endParaRPr>
          </a:p>
          <a:p>
            <a:pPr>
              <a:lnSpc>
                <a:spcPct val="90000"/>
              </a:lnSpc>
              <a:buFont typeface="Wingdings" pitchFamily="2" charset="2"/>
              <a:buChar char="Ø"/>
            </a:pPr>
            <a:r>
              <a:rPr lang="fr-FR" sz="2400" b="1" dirty="0" smtClean="0">
                <a:solidFill>
                  <a:srgbClr val="000000"/>
                </a:solidFill>
              </a:rPr>
              <a:t>Action</a:t>
            </a:r>
            <a:r>
              <a:rPr lang="fr-FR" sz="2400" dirty="0" smtClean="0">
                <a:solidFill>
                  <a:srgbClr val="000000"/>
                </a:solidFill>
              </a:rPr>
              <a:t> </a:t>
            </a:r>
            <a:r>
              <a:rPr lang="fr-FR" sz="2400" dirty="0">
                <a:solidFill>
                  <a:srgbClr val="000000"/>
                </a:solidFill>
              </a:rPr>
              <a:t>: titre de propriété d’une entreprise, rémunéré par </a:t>
            </a:r>
            <a:r>
              <a:rPr lang="fr-FR" sz="2400" dirty="0" smtClean="0">
                <a:solidFill>
                  <a:srgbClr val="000000"/>
                </a:solidFill>
              </a:rPr>
              <a:t>un prix variable: un </a:t>
            </a:r>
            <a:r>
              <a:rPr lang="fr-FR" sz="2400" dirty="0">
                <a:solidFill>
                  <a:srgbClr val="000000"/>
                </a:solidFill>
              </a:rPr>
              <a:t>dividende</a:t>
            </a:r>
          </a:p>
          <a:p>
            <a:pPr>
              <a:lnSpc>
                <a:spcPct val="90000"/>
              </a:lnSpc>
              <a:buFont typeface="Wingdings" pitchFamily="2" charset="2"/>
              <a:buChar char="Ø"/>
            </a:pPr>
            <a:endParaRPr lang="fr-FR" sz="2400" dirty="0">
              <a:solidFill>
                <a:srgbClr val="000000"/>
              </a:solidFill>
            </a:endParaRPr>
          </a:p>
          <a:p>
            <a:pPr>
              <a:lnSpc>
                <a:spcPct val="90000"/>
              </a:lnSpc>
              <a:buFont typeface="Wingdings" pitchFamily="2" charset="2"/>
              <a:buChar char="Ø"/>
            </a:pPr>
            <a:r>
              <a:rPr lang="fr-FR" sz="2400" b="1" dirty="0" smtClean="0">
                <a:solidFill>
                  <a:srgbClr val="000000"/>
                </a:solidFill>
              </a:rPr>
              <a:t>Obligation</a:t>
            </a:r>
            <a:r>
              <a:rPr lang="fr-FR" sz="2400" dirty="0" smtClean="0">
                <a:solidFill>
                  <a:srgbClr val="000000"/>
                </a:solidFill>
              </a:rPr>
              <a:t> </a:t>
            </a:r>
            <a:r>
              <a:rPr lang="fr-FR" sz="2400" dirty="0">
                <a:solidFill>
                  <a:srgbClr val="000000"/>
                </a:solidFill>
              </a:rPr>
              <a:t>: titre de créance </a:t>
            </a:r>
            <a:r>
              <a:rPr lang="fr-FR" sz="2400" dirty="0" smtClean="0">
                <a:solidFill>
                  <a:srgbClr val="000000"/>
                </a:solidFill>
              </a:rPr>
              <a:t>rémunéré </a:t>
            </a:r>
            <a:r>
              <a:rPr lang="fr-FR" sz="2400" dirty="0">
                <a:solidFill>
                  <a:srgbClr val="000000"/>
                </a:solidFill>
              </a:rPr>
              <a:t>par un taux </a:t>
            </a:r>
            <a:r>
              <a:rPr lang="fr-FR" sz="2400" dirty="0" smtClean="0">
                <a:solidFill>
                  <a:srgbClr val="000000"/>
                </a:solidFill>
              </a:rPr>
              <a:t>d’intérêt fixe.</a:t>
            </a:r>
            <a:endParaRPr lang="fr-FR" sz="2400" dirty="0">
              <a:solidFill>
                <a:srgbClr val="000000"/>
              </a:solidFill>
            </a:endParaRPr>
          </a:p>
        </p:txBody>
      </p:sp>
      <p:sp>
        <p:nvSpPr>
          <p:cNvPr id="8" name="Titre 1"/>
          <p:cNvSpPr>
            <a:spLocks noGrp="1"/>
          </p:cNvSpPr>
          <p:nvPr>
            <p:ph type="title"/>
          </p:nvPr>
        </p:nvSpPr>
        <p:spPr/>
        <p:txBody>
          <a:bodyPr>
            <a:normAutofit fontScale="90000"/>
          </a:bodyPr>
          <a:lstStyle/>
          <a:p>
            <a:pPr algn="ctr"/>
            <a:r>
              <a:rPr lang="fr-FR" b="1" dirty="0" smtClean="0"/>
              <a:t>MACROECONOMIE</a:t>
            </a:r>
            <a:br>
              <a:rPr lang="fr-FR" b="1" dirty="0" smtClean="0"/>
            </a:br>
            <a:r>
              <a:rPr lang="fr-FR" b="1" dirty="0" smtClean="0"/>
              <a:t>(LA MONNAIE)</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5139">
                                            <p:txEl>
                                              <p:charRg st="0" end="83"/>
                                            </p:txEl>
                                          </p:spTgt>
                                        </p:tgtEl>
                                        <p:attrNameLst>
                                          <p:attrName>style.visibility</p:attrName>
                                        </p:attrNameLst>
                                      </p:cBhvr>
                                      <p:to>
                                        <p:strVal val="visible"/>
                                      </p:to>
                                    </p:set>
                                    <p:animEffect transition="in" filter="blinds(horizontal)">
                                      <p:cBhvr>
                                        <p:cTn id="7" dur="500"/>
                                        <p:tgtEl>
                                          <p:spTgt spid="475139">
                                            <p:txEl>
                                              <p:charRg st="0" end="8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5139">
                                            <p:txEl>
                                              <p:charRg st="84" end="131"/>
                                            </p:txEl>
                                          </p:spTgt>
                                        </p:tgtEl>
                                        <p:attrNameLst>
                                          <p:attrName>style.visibility</p:attrName>
                                        </p:attrNameLst>
                                      </p:cBhvr>
                                      <p:to>
                                        <p:strVal val="visible"/>
                                      </p:to>
                                    </p:set>
                                    <p:animEffect transition="in" filter="blinds(horizontal)">
                                      <p:cBhvr>
                                        <p:cTn id="12" dur="500"/>
                                        <p:tgtEl>
                                          <p:spTgt spid="475139">
                                            <p:txEl>
                                              <p:charRg st="84" end="13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5139">
                                            <p:txEl>
                                              <p:charRg st="132" end="204"/>
                                            </p:txEl>
                                          </p:spTgt>
                                        </p:tgtEl>
                                        <p:attrNameLst>
                                          <p:attrName>style.visibility</p:attrName>
                                        </p:attrNameLst>
                                      </p:cBhvr>
                                      <p:to>
                                        <p:strVal val="visible"/>
                                      </p:to>
                                    </p:set>
                                    <p:animEffect transition="in" filter="blinds(horizontal)">
                                      <p:cBhvr>
                                        <p:cTn id="17" dur="500"/>
                                        <p:tgtEl>
                                          <p:spTgt spid="475139">
                                            <p:txEl>
                                              <p:charRg st="132" end="2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75139">
                                            <p:txEl>
                                              <p:charRg st="205" end="239"/>
                                            </p:txEl>
                                          </p:spTgt>
                                        </p:tgtEl>
                                        <p:attrNameLst>
                                          <p:attrName>style.visibility</p:attrName>
                                        </p:attrNameLst>
                                      </p:cBhvr>
                                      <p:to>
                                        <p:strVal val="visible"/>
                                      </p:to>
                                    </p:set>
                                    <p:animEffect transition="in" filter="blinds(horizontal)">
                                      <p:cBhvr>
                                        <p:cTn id="22" dur="500"/>
                                        <p:tgtEl>
                                          <p:spTgt spid="475139">
                                            <p:txEl>
                                              <p:charRg st="205" end="23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normAutofit fontScale="85000" lnSpcReduction="20000"/>
          </a:bodyPr>
          <a:lstStyle/>
          <a:p>
            <a:fld id="{DE3D2944-55AD-4DF1-8BA6-346121161AC4}" type="slidenum">
              <a:rPr lang="fr-FR"/>
              <a:pPr/>
              <a:t>44</a:t>
            </a:fld>
            <a:endParaRPr lang="fr-FR"/>
          </a:p>
        </p:txBody>
      </p:sp>
      <p:sp>
        <p:nvSpPr>
          <p:cNvPr id="477187" name="Rectangle 3"/>
          <p:cNvSpPr>
            <a:spLocks noGrp="1" noChangeArrowheads="1"/>
          </p:cNvSpPr>
          <p:nvPr>
            <p:ph type="body" idx="1"/>
          </p:nvPr>
        </p:nvSpPr>
        <p:spPr>
          <a:xfrm>
            <a:off x="251520" y="1600200"/>
            <a:ext cx="8640960" cy="5069160"/>
          </a:xfrm>
        </p:spPr>
        <p:txBody>
          <a:bodyPr>
            <a:normAutofit/>
          </a:bodyPr>
          <a:lstStyle/>
          <a:p>
            <a:r>
              <a:rPr lang="fr-FR" sz="2800" dirty="0">
                <a:solidFill>
                  <a:srgbClr val="000000"/>
                </a:solidFill>
              </a:rPr>
              <a:t>	</a:t>
            </a:r>
            <a:r>
              <a:rPr lang="fr-FR" sz="2800" b="1" dirty="0" smtClean="0">
                <a:solidFill>
                  <a:srgbClr val="000000"/>
                </a:solidFill>
              </a:rPr>
              <a:t>Les agrégats monétaires:</a:t>
            </a:r>
          </a:p>
          <a:p>
            <a:pPr>
              <a:buFontTx/>
              <a:buNone/>
            </a:pPr>
            <a:r>
              <a:rPr lang="fr-FR" sz="2000" dirty="0" smtClean="0">
                <a:solidFill>
                  <a:srgbClr val="000000"/>
                </a:solidFill>
              </a:rPr>
              <a:t> </a:t>
            </a:r>
            <a:r>
              <a:rPr lang="fr-FR" sz="2400" dirty="0" smtClean="0">
                <a:solidFill>
                  <a:srgbClr val="000000"/>
                </a:solidFill>
              </a:rPr>
              <a:t>On </a:t>
            </a:r>
            <a:r>
              <a:rPr lang="fr-FR" sz="2400" dirty="0">
                <a:solidFill>
                  <a:srgbClr val="000000"/>
                </a:solidFill>
              </a:rPr>
              <a:t>cherche à quantifier la monnaie en circulation. On mesure la quantité de monnaie à l’aide d’agrégats. Ces agrégats sont classés par ordre de liquidité décroissante.</a:t>
            </a:r>
          </a:p>
          <a:p>
            <a:pPr lvl="1">
              <a:buFont typeface="Wingdings" pitchFamily="2" charset="2"/>
              <a:buChar char="Ø"/>
            </a:pPr>
            <a:r>
              <a:rPr lang="fr-FR" sz="2400" b="1" dirty="0" smtClean="0">
                <a:solidFill>
                  <a:srgbClr val="000000"/>
                </a:solidFill>
              </a:rPr>
              <a:t>Agrégat </a:t>
            </a:r>
            <a:r>
              <a:rPr lang="fr-FR" sz="2400" b="1" dirty="0">
                <a:solidFill>
                  <a:srgbClr val="000000"/>
                </a:solidFill>
              </a:rPr>
              <a:t>M1</a:t>
            </a:r>
            <a:r>
              <a:rPr lang="fr-FR" sz="2400" dirty="0">
                <a:solidFill>
                  <a:srgbClr val="000000"/>
                </a:solidFill>
              </a:rPr>
              <a:t> : actifs très liquides (pièces, billets et dépôts à vue)</a:t>
            </a:r>
          </a:p>
          <a:p>
            <a:pPr lvl="1">
              <a:buFont typeface="Wingdings" pitchFamily="2" charset="2"/>
              <a:buChar char="Ø"/>
            </a:pPr>
            <a:r>
              <a:rPr lang="fr-FR" sz="2400" b="1" dirty="0">
                <a:solidFill>
                  <a:srgbClr val="000000"/>
                </a:solidFill>
              </a:rPr>
              <a:t>Agrégat M2</a:t>
            </a:r>
            <a:r>
              <a:rPr lang="fr-FR" sz="2400" dirty="0">
                <a:solidFill>
                  <a:srgbClr val="000000"/>
                </a:solidFill>
              </a:rPr>
              <a:t> : M1 + comptes rémunérés</a:t>
            </a:r>
          </a:p>
          <a:p>
            <a:pPr lvl="1">
              <a:buFont typeface="Wingdings" pitchFamily="2" charset="2"/>
              <a:buChar char="Ø"/>
            </a:pPr>
            <a:r>
              <a:rPr lang="fr-FR" sz="2400" b="1" dirty="0">
                <a:solidFill>
                  <a:srgbClr val="000000"/>
                </a:solidFill>
              </a:rPr>
              <a:t>Agrégat M3</a:t>
            </a:r>
            <a:r>
              <a:rPr lang="fr-FR" sz="2400" dirty="0">
                <a:solidFill>
                  <a:srgbClr val="000000"/>
                </a:solidFill>
              </a:rPr>
              <a:t> : M2 + comptes à terme</a:t>
            </a:r>
          </a:p>
          <a:p>
            <a:pPr lvl="1">
              <a:buFont typeface="Wingdings" pitchFamily="2" charset="2"/>
              <a:buChar char="Ø"/>
            </a:pPr>
            <a:r>
              <a:rPr lang="fr-FR" sz="2400" b="1" dirty="0">
                <a:solidFill>
                  <a:srgbClr val="000000"/>
                </a:solidFill>
              </a:rPr>
              <a:t>Agrégat M4</a:t>
            </a:r>
            <a:r>
              <a:rPr lang="fr-FR" sz="2400" dirty="0">
                <a:solidFill>
                  <a:srgbClr val="000000"/>
                </a:solidFill>
              </a:rPr>
              <a:t> : M3 + titres de long terme</a:t>
            </a:r>
          </a:p>
        </p:txBody>
      </p:sp>
      <p:sp>
        <p:nvSpPr>
          <p:cNvPr id="8" name="Titre 1"/>
          <p:cNvSpPr>
            <a:spLocks noGrp="1"/>
          </p:cNvSpPr>
          <p:nvPr>
            <p:ph type="title"/>
          </p:nvPr>
        </p:nvSpPr>
        <p:spPr/>
        <p:txBody>
          <a:bodyPr>
            <a:normAutofit fontScale="90000"/>
          </a:bodyPr>
          <a:lstStyle/>
          <a:p>
            <a:pPr algn="ctr"/>
            <a:r>
              <a:rPr lang="fr-FR" b="1" dirty="0" smtClean="0"/>
              <a:t>MACROECONOMIE</a:t>
            </a:r>
            <a:br>
              <a:rPr lang="fr-FR" b="1" dirty="0" smtClean="0"/>
            </a:br>
            <a:r>
              <a:rPr lang="fr-FR" b="1" dirty="0" smtClean="0"/>
              <a:t>(LA MONNAIE)</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77187">
                                            <p:txEl>
                                              <p:charRg st="0" end="167"/>
                                            </p:txEl>
                                          </p:spTgt>
                                        </p:tgtEl>
                                        <p:attrNameLst>
                                          <p:attrName>style.visibility</p:attrName>
                                        </p:attrNameLst>
                                      </p:cBhvr>
                                      <p:to>
                                        <p:strVal val="visible"/>
                                      </p:to>
                                    </p:set>
                                    <p:animEffect transition="in" filter="box(in)">
                                      <p:cBhvr>
                                        <p:cTn id="7" dur="500"/>
                                        <p:tgtEl>
                                          <p:spTgt spid="477187">
                                            <p:txEl>
                                              <p:charRg st="0" end="16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77187">
                                            <p:txEl>
                                              <p:charRg st="168" end="235"/>
                                            </p:txEl>
                                          </p:spTgt>
                                        </p:tgtEl>
                                        <p:attrNameLst>
                                          <p:attrName>style.visibility</p:attrName>
                                        </p:attrNameLst>
                                      </p:cBhvr>
                                      <p:to>
                                        <p:strVal val="visible"/>
                                      </p:to>
                                    </p:set>
                                    <p:animEffect transition="in" filter="box(in)">
                                      <p:cBhvr>
                                        <p:cTn id="12" dur="500"/>
                                        <p:tgtEl>
                                          <p:spTgt spid="477187">
                                            <p:txEl>
                                              <p:charRg st="168" end="2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77187">
                                            <p:txEl>
                                              <p:charRg st="235" end="271"/>
                                            </p:txEl>
                                          </p:spTgt>
                                        </p:tgtEl>
                                        <p:attrNameLst>
                                          <p:attrName>style.visibility</p:attrName>
                                        </p:attrNameLst>
                                      </p:cBhvr>
                                      <p:to>
                                        <p:strVal val="visible"/>
                                      </p:to>
                                    </p:set>
                                    <p:animEffect transition="in" filter="box(in)">
                                      <p:cBhvr>
                                        <p:cTn id="17" dur="500"/>
                                        <p:tgtEl>
                                          <p:spTgt spid="477187">
                                            <p:txEl>
                                              <p:charRg st="235" end="27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77187">
                                            <p:txEl>
                                              <p:charRg st="271" end="305"/>
                                            </p:txEl>
                                          </p:spTgt>
                                        </p:tgtEl>
                                        <p:attrNameLst>
                                          <p:attrName>style.visibility</p:attrName>
                                        </p:attrNameLst>
                                      </p:cBhvr>
                                      <p:to>
                                        <p:strVal val="visible"/>
                                      </p:to>
                                    </p:set>
                                    <p:animEffect transition="in" filter="box(in)">
                                      <p:cBhvr>
                                        <p:cTn id="22" dur="500"/>
                                        <p:tgtEl>
                                          <p:spTgt spid="477187">
                                            <p:txEl>
                                              <p:charRg st="271" end="30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77187">
                                            <p:txEl>
                                              <p:charRg st="305" end="344"/>
                                            </p:txEl>
                                          </p:spTgt>
                                        </p:tgtEl>
                                        <p:attrNameLst>
                                          <p:attrName>style.visibility</p:attrName>
                                        </p:attrNameLst>
                                      </p:cBhvr>
                                      <p:to>
                                        <p:strVal val="visible"/>
                                      </p:to>
                                    </p:set>
                                    <p:animEffect transition="in" filter="box(in)">
                                      <p:cBhvr>
                                        <p:cTn id="27" dur="500"/>
                                        <p:tgtEl>
                                          <p:spTgt spid="477187">
                                            <p:txEl>
                                              <p:charRg st="305" end="34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normAutofit fontScale="85000" lnSpcReduction="20000"/>
          </a:bodyPr>
          <a:lstStyle/>
          <a:p>
            <a:fld id="{0E86C8D4-72B8-40B9-BB8A-A950E409D715}" type="slidenum">
              <a:rPr lang="fr-FR"/>
              <a:pPr/>
              <a:t>45</a:t>
            </a:fld>
            <a:endParaRPr lang="fr-FR"/>
          </a:p>
        </p:txBody>
      </p:sp>
      <p:sp>
        <p:nvSpPr>
          <p:cNvPr id="509955" name="Rectangle 3"/>
          <p:cNvSpPr>
            <a:spLocks noGrp="1" noChangeArrowheads="1"/>
          </p:cNvSpPr>
          <p:nvPr>
            <p:ph type="body" idx="1"/>
          </p:nvPr>
        </p:nvSpPr>
        <p:spPr>
          <a:xfrm>
            <a:off x="323528" y="1676400"/>
            <a:ext cx="8568952" cy="4776936"/>
          </a:xfrm>
        </p:spPr>
        <p:txBody>
          <a:bodyPr/>
          <a:lstStyle/>
          <a:p>
            <a:r>
              <a:rPr lang="fr-FR" sz="2800" b="1" dirty="0" smtClean="0">
                <a:solidFill>
                  <a:srgbClr val="000000"/>
                </a:solidFill>
              </a:rPr>
              <a:t>Les acteurs de la création monétaire</a:t>
            </a:r>
          </a:p>
          <a:p>
            <a:pPr>
              <a:buFont typeface="Wingdings" pitchFamily="2" charset="2"/>
              <a:buChar char="Ø"/>
            </a:pPr>
            <a:r>
              <a:rPr lang="fr-FR" sz="2800" dirty="0" smtClean="0">
                <a:solidFill>
                  <a:srgbClr val="000000"/>
                </a:solidFill>
              </a:rPr>
              <a:t>Les </a:t>
            </a:r>
            <a:r>
              <a:rPr lang="fr-FR" sz="2800" dirty="0">
                <a:solidFill>
                  <a:srgbClr val="000000"/>
                </a:solidFill>
              </a:rPr>
              <a:t>Banques </a:t>
            </a:r>
            <a:r>
              <a:rPr lang="fr-FR" sz="2800" dirty="0" smtClean="0">
                <a:solidFill>
                  <a:srgbClr val="000000"/>
                </a:solidFill>
              </a:rPr>
              <a:t>Centrales : </a:t>
            </a:r>
            <a:r>
              <a:rPr lang="fr-FR" sz="2800" i="1" dirty="0" smtClean="0">
                <a:solidFill>
                  <a:srgbClr val="000000"/>
                </a:solidFill>
              </a:rPr>
              <a:t>Émission </a:t>
            </a:r>
            <a:r>
              <a:rPr lang="fr-FR" sz="2800" i="1" dirty="0">
                <a:solidFill>
                  <a:srgbClr val="000000"/>
                </a:solidFill>
              </a:rPr>
              <a:t>de billets et de pièces</a:t>
            </a:r>
          </a:p>
          <a:p>
            <a:pPr>
              <a:buFont typeface="Wingdings" pitchFamily="2" charset="2"/>
              <a:buChar char="Ø"/>
            </a:pPr>
            <a:endParaRPr lang="fr-FR" sz="2800" dirty="0">
              <a:solidFill>
                <a:srgbClr val="000000"/>
              </a:solidFill>
            </a:endParaRPr>
          </a:p>
          <a:p>
            <a:pPr>
              <a:buFont typeface="Wingdings" pitchFamily="2" charset="2"/>
              <a:buChar char="Ø"/>
            </a:pPr>
            <a:r>
              <a:rPr lang="fr-FR" sz="2800" dirty="0">
                <a:solidFill>
                  <a:srgbClr val="000000"/>
                </a:solidFill>
              </a:rPr>
              <a:t>Le Trésor public (banque de l’État</a:t>
            </a:r>
            <a:r>
              <a:rPr lang="fr-FR" sz="2800" dirty="0" smtClean="0">
                <a:solidFill>
                  <a:srgbClr val="000000"/>
                </a:solidFill>
              </a:rPr>
              <a:t>) : </a:t>
            </a:r>
            <a:r>
              <a:rPr lang="fr-FR" sz="2800" i="1" dirty="0" smtClean="0">
                <a:solidFill>
                  <a:srgbClr val="000000"/>
                </a:solidFill>
              </a:rPr>
              <a:t>Crédits </a:t>
            </a:r>
            <a:r>
              <a:rPr lang="fr-FR" sz="2800" i="1" dirty="0">
                <a:solidFill>
                  <a:srgbClr val="000000"/>
                </a:solidFill>
              </a:rPr>
              <a:t>à l’État</a:t>
            </a:r>
          </a:p>
          <a:p>
            <a:pPr>
              <a:buFont typeface="Wingdings" pitchFamily="2" charset="2"/>
              <a:buChar char="Ø"/>
            </a:pPr>
            <a:endParaRPr lang="fr-FR" sz="2800" dirty="0">
              <a:solidFill>
                <a:srgbClr val="000000"/>
              </a:solidFill>
            </a:endParaRPr>
          </a:p>
          <a:p>
            <a:pPr>
              <a:buFont typeface="Wingdings" pitchFamily="2" charset="2"/>
              <a:buChar char="Ø"/>
            </a:pPr>
            <a:r>
              <a:rPr lang="fr-FR" sz="2800" dirty="0">
                <a:solidFill>
                  <a:srgbClr val="000000"/>
                </a:solidFill>
              </a:rPr>
              <a:t>Les banques commerciales ou banques de second </a:t>
            </a:r>
            <a:r>
              <a:rPr lang="fr-FR" sz="2800" dirty="0" smtClean="0">
                <a:solidFill>
                  <a:srgbClr val="000000"/>
                </a:solidFill>
              </a:rPr>
              <a:t>rang:</a:t>
            </a:r>
            <a:endParaRPr lang="fr-FR" sz="2800" dirty="0">
              <a:solidFill>
                <a:srgbClr val="000000"/>
              </a:solidFill>
            </a:endParaRPr>
          </a:p>
          <a:p>
            <a:pPr>
              <a:buNone/>
            </a:pPr>
            <a:r>
              <a:rPr lang="fr-FR" sz="2800" dirty="0">
                <a:solidFill>
                  <a:srgbClr val="000000"/>
                </a:solidFill>
              </a:rPr>
              <a:t> </a:t>
            </a:r>
            <a:r>
              <a:rPr lang="fr-FR" sz="2800" dirty="0" smtClean="0">
                <a:solidFill>
                  <a:srgbClr val="000000"/>
                </a:solidFill>
              </a:rPr>
              <a:t>    Octroi </a:t>
            </a:r>
            <a:r>
              <a:rPr lang="fr-FR" sz="2800" dirty="0">
                <a:solidFill>
                  <a:srgbClr val="000000"/>
                </a:solidFill>
              </a:rPr>
              <a:t>de crédits</a:t>
            </a:r>
          </a:p>
        </p:txBody>
      </p:sp>
      <p:sp>
        <p:nvSpPr>
          <p:cNvPr id="8" name="Titre 1"/>
          <p:cNvSpPr>
            <a:spLocks noGrp="1"/>
          </p:cNvSpPr>
          <p:nvPr>
            <p:ph type="title"/>
          </p:nvPr>
        </p:nvSpPr>
        <p:spPr>
          <a:xfrm>
            <a:off x="612648" y="228600"/>
            <a:ext cx="8153400" cy="990600"/>
          </a:xfrm>
        </p:spPr>
        <p:txBody>
          <a:bodyPr>
            <a:normAutofit fontScale="90000"/>
          </a:bodyPr>
          <a:lstStyle/>
          <a:p>
            <a:pPr algn="ctr"/>
            <a:r>
              <a:rPr lang="fr-FR" b="1" dirty="0" smtClean="0"/>
              <a:t>MACROECONOMIE</a:t>
            </a:r>
            <a:br>
              <a:rPr lang="fr-FR" b="1" dirty="0" smtClean="0"/>
            </a:br>
            <a:r>
              <a:rPr lang="fr-FR" b="1" dirty="0" smtClean="0"/>
              <a:t>(LA MONNAIE)</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09955">
                                            <p:txEl>
                                              <p:pRg st="1" end="1"/>
                                            </p:txEl>
                                          </p:spTgt>
                                        </p:tgtEl>
                                        <p:attrNameLst>
                                          <p:attrName>style.visibility</p:attrName>
                                        </p:attrNameLst>
                                      </p:cBhvr>
                                      <p:to>
                                        <p:strVal val="visible"/>
                                      </p:to>
                                    </p:set>
                                    <p:animEffect transition="in" filter="slide(fromBottom)">
                                      <p:cBhvr>
                                        <p:cTn id="7" dur="500"/>
                                        <p:tgtEl>
                                          <p:spTgt spid="5099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09955">
                                            <p:txEl>
                                              <p:pRg st="0" end="0"/>
                                            </p:txEl>
                                          </p:spTgt>
                                        </p:tgtEl>
                                        <p:attrNameLst>
                                          <p:attrName>style.visibility</p:attrName>
                                        </p:attrNameLst>
                                      </p:cBhvr>
                                      <p:to>
                                        <p:strVal val="visible"/>
                                      </p:to>
                                    </p:set>
                                    <p:animEffect transition="in" filter="slide(fromBottom)">
                                      <p:cBhvr>
                                        <p:cTn id="12" dur="500"/>
                                        <p:tgtEl>
                                          <p:spTgt spid="50995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509955">
                                            <p:txEl>
                                              <p:pRg st="3" end="3"/>
                                            </p:txEl>
                                          </p:spTgt>
                                        </p:tgtEl>
                                        <p:attrNameLst>
                                          <p:attrName>style.visibility</p:attrName>
                                        </p:attrNameLst>
                                      </p:cBhvr>
                                      <p:to>
                                        <p:strVal val="visible"/>
                                      </p:to>
                                    </p:set>
                                    <p:animEffect transition="in" filter="slide(fromBottom)">
                                      <p:cBhvr>
                                        <p:cTn id="17" dur="500"/>
                                        <p:tgtEl>
                                          <p:spTgt spid="50995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509955">
                                            <p:txEl>
                                              <p:pRg st="5" end="5"/>
                                            </p:txEl>
                                          </p:spTgt>
                                        </p:tgtEl>
                                        <p:attrNameLst>
                                          <p:attrName>style.visibility</p:attrName>
                                        </p:attrNameLst>
                                      </p:cBhvr>
                                      <p:to>
                                        <p:strVal val="visible"/>
                                      </p:to>
                                    </p:set>
                                    <p:animEffect transition="in" filter="slide(fromBottom)">
                                      <p:cBhvr>
                                        <p:cTn id="22" dur="500"/>
                                        <p:tgtEl>
                                          <p:spTgt spid="509955">
                                            <p:txEl>
                                              <p:pRg st="5" end="5"/>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509955">
                                            <p:txEl>
                                              <p:pRg st="6" end="6"/>
                                            </p:txEl>
                                          </p:spTgt>
                                        </p:tgtEl>
                                        <p:attrNameLst>
                                          <p:attrName>style.visibility</p:attrName>
                                        </p:attrNameLst>
                                      </p:cBhvr>
                                      <p:to>
                                        <p:strVal val="visible"/>
                                      </p:to>
                                    </p:set>
                                    <p:animEffect transition="in" filter="slide(fromBottom)">
                                      <p:cBhvr>
                                        <p:cTn id="25" dur="500"/>
                                        <p:tgtEl>
                                          <p:spTgt spid="5099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normAutofit fontScale="85000" lnSpcReduction="20000"/>
          </a:bodyPr>
          <a:lstStyle/>
          <a:p>
            <a:fld id="{49642133-EDEC-4488-9CD6-56F13C8F7A80}" type="slidenum">
              <a:rPr lang="fr-FR"/>
              <a:pPr/>
              <a:t>46</a:t>
            </a:fld>
            <a:endParaRPr lang="fr-FR"/>
          </a:p>
        </p:txBody>
      </p:sp>
      <p:sp>
        <p:nvSpPr>
          <p:cNvPr id="526339" name="Rectangle 3"/>
          <p:cNvSpPr>
            <a:spLocks noGrp="1" noChangeArrowheads="1"/>
          </p:cNvSpPr>
          <p:nvPr>
            <p:ph type="body" idx="1"/>
          </p:nvPr>
        </p:nvSpPr>
        <p:spPr>
          <a:xfrm>
            <a:off x="251520" y="1524000"/>
            <a:ext cx="8712968" cy="5145360"/>
          </a:xfrm>
        </p:spPr>
        <p:txBody>
          <a:bodyPr>
            <a:normAutofit lnSpcReduction="10000"/>
          </a:bodyPr>
          <a:lstStyle/>
          <a:p>
            <a:pPr>
              <a:lnSpc>
                <a:spcPct val="90000"/>
              </a:lnSpc>
              <a:buFontTx/>
              <a:buNone/>
            </a:pPr>
            <a:r>
              <a:rPr lang="fr-FR" sz="2000" b="1" dirty="0">
                <a:solidFill>
                  <a:srgbClr val="000000"/>
                </a:solidFill>
              </a:rPr>
              <a:t>	</a:t>
            </a:r>
            <a:endParaRPr lang="fr-FR" sz="2000" b="1" dirty="0" smtClean="0">
              <a:solidFill>
                <a:srgbClr val="000000"/>
              </a:solidFill>
            </a:endParaRPr>
          </a:p>
          <a:p>
            <a:pPr>
              <a:lnSpc>
                <a:spcPct val="90000"/>
              </a:lnSpc>
            </a:pPr>
            <a:r>
              <a:rPr lang="fr-FR" sz="2800" b="1" dirty="0" smtClean="0"/>
              <a:t>Les contreparties de la création monétaire:</a:t>
            </a:r>
          </a:p>
          <a:p>
            <a:pPr>
              <a:lnSpc>
                <a:spcPct val="90000"/>
              </a:lnSpc>
            </a:pPr>
            <a:endParaRPr lang="fr-FR" sz="2600" b="1" dirty="0" smtClean="0"/>
          </a:p>
          <a:p>
            <a:pPr>
              <a:lnSpc>
                <a:spcPct val="90000"/>
              </a:lnSpc>
              <a:buFontTx/>
              <a:buNone/>
            </a:pPr>
            <a:r>
              <a:rPr lang="fr-FR" sz="2600" b="1" dirty="0" smtClean="0">
                <a:solidFill>
                  <a:srgbClr val="000000"/>
                </a:solidFill>
              </a:rPr>
              <a:t>Quels </a:t>
            </a:r>
            <a:r>
              <a:rPr lang="fr-FR" sz="2600" b="1" dirty="0">
                <a:solidFill>
                  <a:srgbClr val="000000"/>
                </a:solidFill>
              </a:rPr>
              <a:t>sont </a:t>
            </a:r>
            <a:r>
              <a:rPr lang="fr-FR" sz="2600" b="1" dirty="0" smtClean="0">
                <a:solidFill>
                  <a:srgbClr val="000000"/>
                </a:solidFill>
              </a:rPr>
              <a:t>les motifs et les </a:t>
            </a:r>
            <a:r>
              <a:rPr lang="fr-FR" sz="2600" b="1" dirty="0">
                <a:solidFill>
                  <a:srgbClr val="000000"/>
                </a:solidFill>
              </a:rPr>
              <a:t>décisions économiques qui créent de la monnaie?</a:t>
            </a:r>
          </a:p>
          <a:p>
            <a:pPr>
              <a:lnSpc>
                <a:spcPct val="90000"/>
              </a:lnSpc>
              <a:buFont typeface="Wingdings" pitchFamily="2" charset="2"/>
              <a:buChar char="Ø"/>
            </a:pPr>
            <a:r>
              <a:rPr lang="fr-FR" sz="2400" b="1" dirty="0" smtClean="0">
                <a:solidFill>
                  <a:srgbClr val="000000"/>
                </a:solidFill>
              </a:rPr>
              <a:t>Les </a:t>
            </a:r>
            <a:r>
              <a:rPr lang="fr-FR" sz="2400" b="1" dirty="0">
                <a:solidFill>
                  <a:srgbClr val="000000"/>
                </a:solidFill>
              </a:rPr>
              <a:t>créances sur l’économie</a:t>
            </a:r>
          </a:p>
          <a:p>
            <a:pPr>
              <a:lnSpc>
                <a:spcPct val="90000"/>
              </a:lnSpc>
              <a:buFontTx/>
              <a:buNone/>
            </a:pPr>
            <a:r>
              <a:rPr lang="fr-FR" sz="2400" dirty="0">
                <a:solidFill>
                  <a:srgbClr val="000000"/>
                </a:solidFill>
              </a:rPr>
              <a:t>Les prêts accordés par les banques aux agents économiques </a:t>
            </a:r>
            <a:r>
              <a:rPr lang="fr-FR" sz="2400" dirty="0" smtClean="0">
                <a:solidFill>
                  <a:srgbClr val="000000"/>
                </a:solidFill>
              </a:rPr>
              <a:t>présentent une grande partie de </a:t>
            </a:r>
            <a:r>
              <a:rPr lang="fr-FR" sz="2400" dirty="0">
                <a:solidFill>
                  <a:srgbClr val="000000"/>
                </a:solidFill>
              </a:rPr>
              <a:t>la masse </a:t>
            </a:r>
            <a:r>
              <a:rPr lang="fr-FR" sz="2400" dirty="0" smtClean="0">
                <a:solidFill>
                  <a:srgbClr val="000000"/>
                </a:solidFill>
              </a:rPr>
              <a:t>monétaire créée.</a:t>
            </a:r>
            <a:endParaRPr lang="fr-FR" sz="2400" dirty="0">
              <a:solidFill>
                <a:srgbClr val="000000"/>
              </a:solidFill>
            </a:endParaRPr>
          </a:p>
          <a:p>
            <a:pPr>
              <a:lnSpc>
                <a:spcPct val="90000"/>
              </a:lnSpc>
              <a:buFont typeface="Wingdings" pitchFamily="2" charset="2"/>
              <a:buChar char="Ø"/>
            </a:pPr>
            <a:r>
              <a:rPr lang="fr-FR" sz="2400" b="1" dirty="0">
                <a:solidFill>
                  <a:srgbClr val="000000"/>
                </a:solidFill>
              </a:rPr>
              <a:t>Les créances sur le Trésor</a:t>
            </a:r>
          </a:p>
          <a:p>
            <a:pPr>
              <a:lnSpc>
                <a:spcPct val="90000"/>
              </a:lnSpc>
              <a:buFont typeface="Symbol" pitchFamily="18" charset="2"/>
              <a:buNone/>
            </a:pPr>
            <a:r>
              <a:rPr lang="fr-FR" sz="2400" dirty="0">
                <a:solidFill>
                  <a:srgbClr val="000000"/>
                </a:solidFill>
              </a:rPr>
              <a:t>Les autorisations de découvert </a:t>
            </a:r>
            <a:r>
              <a:rPr lang="fr-FR" sz="2400" dirty="0" smtClean="0">
                <a:solidFill>
                  <a:srgbClr val="000000"/>
                </a:solidFill>
              </a:rPr>
              <a:t> et les prêts </a:t>
            </a:r>
            <a:r>
              <a:rPr lang="fr-FR" sz="2400" dirty="0" smtClean="0">
                <a:solidFill>
                  <a:srgbClr val="000000"/>
                </a:solidFill>
              </a:rPr>
              <a:t>accordés à</a:t>
            </a:r>
            <a:r>
              <a:rPr lang="fr-FR" sz="2400" dirty="0" smtClean="0">
                <a:solidFill>
                  <a:srgbClr val="000000"/>
                </a:solidFill>
              </a:rPr>
              <a:t> </a:t>
            </a:r>
            <a:r>
              <a:rPr lang="fr-FR" sz="2400" dirty="0" smtClean="0">
                <a:solidFill>
                  <a:srgbClr val="000000"/>
                </a:solidFill>
              </a:rPr>
              <a:t>l’État</a:t>
            </a:r>
            <a:r>
              <a:rPr lang="fr-FR" sz="2400" dirty="0">
                <a:solidFill>
                  <a:srgbClr val="000000"/>
                </a:solidFill>
              </a:rPr>
              <a:t>.</a:t>
            </a:r>
          </a:p>
          <a:p>
            <a:pPr>
              <a:lnSpc>
                <a:spcPct val="90000"/>
              </a:lnSpc>
              <a:buFont typeface="Wingdings" pitchFamily="2" charset="2"/>
              <a:buChar char="Ø"/>
            </a:pPr>
            <a:r>
              <a:rPr lang="fr-FR" sz="2400" b="1" dirty="0">
                <a:solidFill>
                  <a:srgbClr val="000000"/>
                </a:solidFill>
              </a:rPr>
              <a:t>Les créances sur l’extérieur</a:t>
            </a:r>
          </a:p>
          <a:p>
            <a:pPr>
              <a:lnSpc>
                <a:spcPct val="90000"/>
              </a:lnSpc>
              <a:buFont typeface="Symbol" pitchFamily="18" charset="2"/>
              <a:buNone/>
            </a:pPr>
            <a:r>
              <a:rPr lang="fr-FR" sz="2400" dirty="0">
                <a:solidFill>
                  <a:srgbClr val="000000"/>
                </a:solidFill>
              </a:rPr>
              <a:t>Si la balance commerciale est excédentaire, la quantité de monnaie en circulation s’accroît.</a:t>
            </a:r>
            <a:endParaRPr lang="fr-FR" sz="2800" u="sng" dirty="0">
              <a:solidFill>
                <a:srgbClr val="000000"/>
              </a:solidFill>
            </a:endParaRPr>
          </a:p>
        </p:txBody>
      </p:sp>
      <p:sp>
        <p:nvSpPr>
          <p:cNvPr id="8" name="Titre 1"/>
          <p:cNvSpPr>
            <a:spLocks noGrp="1"/>
          </p:cNvSpPr>
          <p:nvPr>
            <p:ph type="title"/>
          </p:nvPr>
        </p:nvSpPr>
        <p:spPr>
          <a:xfrm>
            <a:off x="612648" y="228600"/>
            <a:ext cx="8153400" cy="990600"/>
          </a:xfrm>
        </p:spPr>
        <p:txBody>
          <a:bodyPr>
            <a:normAutofit fontScale="90000"/>
          </a:bodyPr>
          <a:lstStyle/>
          <a:p>
            <a:pPr algn="ctr"/>
            <a:r>
              <a:rPr lang="fr-FR" b="1" dirty="0" smtClean="0"/>
              <a:t>MACROECONOMIE</a:t>
            </a:r>
            <a:br>
              <a:rPr lang="fr-FR" b="1" dirty="0" smtClean="0"/>
            </a:br>
            <a:r>
              <a:rPr lang="fr-FR" b="1" dirty="0" smtClean="0"/>
              <a:t>(LA MONNAIE)</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26339">
                                            <p:txEl>
                                              <p:charRg st="0" end="65"/>
                                            </p:txEl>
                                          </p:spTgt>
                                        </p:tgtEl>
                                        <p:attrNameLst>
                                          <p:attrName>style.visibility</p:attrName>
                                        </p:attrNameLst>
                                      </p:cBhvr>
                                      <p:to>
                                        <p:strVal val="visible"/>
                                      </p:to>
                                    </p:set>
                                    <p:animEffect transition="in" filter="slide(fromBottom)">
                                      <p:cBhvr>
                                        <p:cTn id="7" dur="500"/>
                                        <p:tgtEl>
                                          <p:spTgt spid="526339">
                                            <p:txEl>
                                              <p:charRg st="0" end="6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26339">
                                            <p:txEl>
                                              <p:charRg st="66" end="94"/>
                                            </p:txEl>
                                          </p:spTgt>
                                        </p:tgtEl>
                                        <p:attrNameLst>
                                          <p:attrName>style.visibility</p:attrName>
                                        </p:attrNameLst>
                                      </p:cBhvr>
                                      <p:to>
                                        <p:strVal val="visible"/>
                                      </p:to>
                                    </p:set>
                                    <p:animEffect transition="in" filter="slide(fromBottom)">
                                      <p:cBhvr>
                                        <p:cTn id="12" dur="500"/>
                                        <p:tgtEl>
                                          <p:spTgt spid="526339">
                                            <p:txEl>
                                              <p:charRg st="66" end="94"/>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526339">
                                            <p:txEl>
                                              <p:charRg st="94" end="183"/>
                                            </p:txEl>
                                          </p:spTgt>
                                        </p:tgtEl>
                                        <p:attrNameLst>
                                          <p:attrName>style.visibility</p:attrName>
                                        </p:attrNameLst>
                                      </p:cBhvr>
                                      <p:to>
                                        <p:strVal val="visible"/>
                                      </p:to>
                                    </p:set>
                                    <p:animEffect transition="in" filter="slide(fromBottom)">
                                      <p:cBhvr>
                                        <p:cTn id="15" dur="500"/>
                                        <p:tgtEl>
                                          <p:spTgt spid="526339">
                                            <p:txEl>
                                              <p:charRg st="94" end="183"/>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526339">
                                            <p:txEl>
                                              <p:charRg st="183" end="302"/>
                                            </p:txEl>
                                          </p:spTgt>
                                        </p:tgtEl>
                                        <p:attrNameLst>
                                          <p:attrName>style.visibility</p:attrName>
                                        </p:attrNameLst>
                                      </p:cBhvr>
                                      <p:to>
                                        <p:strVal val="visible"/>
                                      </p:to>
                                    </p:set>
                                    <p:animEffect transition="in" filter="slide(fromBottom)">
                                      <p:cBhvr>
                                        <p:cTn id="18" dur="500"/>
                                        <p:tgtEl>
                                          <p:spTgt spid="526339">
                                            <p:txEl>
                                              <p:charRg st="183" end="30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526339">
                                            <p:txEl>
                                              <p:charRg st="302" end="329"/>
                                            </p:txEl>
                                          </p:spTgt>
                                        </p:tgtEl>
                                        <p:attrNameLst>
                                          <p:attrName>style.visibility</p:attrName>
                                        </p:attrNameLst>
                                      </p:cBhvr>
                                      <p:to>
                                        <p:strVal val="visible"/>
                                      </p:to>
                                    </p:set>
                                    <p:animEffect transition="in" filter="slide(fromBottom)">
                                      <p:cBhvr>
                                        <p:cTn id="23" dur="500"/>
                                        <p:tgtEl>
                                          <p:spTgt spid="526339">
                                            <p:txEl>
                                              <p:charRg st="302" end="329"/>
                                            </p:txEl>
                                          </p:spTgt>
                                        </p:tgtEl>
                                      </p:cBhvr>
                                    </p:animEffect>
                                  </p:childTnLst>
                                </p:cTn>
                              </p:par>
                              <p:par>
                                <p:cTn id="24" presetID="12" presetClass="entr" presetSubtype="4" fill="hold" nodeType="withEffect">
                                  <p:stCondLst>
                                    <p:cond delay="0"/>
                                  </p:stCondLst>
                                  <p:childTnLst>
                                    <p:set>
                                      <p:cBhvr>
                                        <p:cTn id="25" dur="1" fill="hold">
                                          <p:stCondLst>
                                            <p:cond delay="0"/>
                                          </p:stCondLst>
                                        </p:cTn>
                                        <p:tgtEl>
                                          <p:spTgt spid="526339">
                                            <p:txEl>
                                              <p:charRg st="329" end="370"/>
                                            </p:txEl>
                                          </p:spTgt>
                                        </p:tgtEl>
                                        <p:attrNameLst>
                                          <p:attrName>style.visibility</p:attrName>
                                        </p:attrNameLst>
                                      </p:cBhvr>
                                      <p:to>
                                        <p:strVal val="visible"/>
                                      </p:to>
                                    </p:set>
                                    <p:animEffect transition="in" filter="slide(fromBottom)">
                                      <p:cBhvr>
                                        <p:cTn id="26" dur="500"/>
                                        <p:tgtEl>
                                          <p:spTgt spid="526339">
                                            <p:txEl>
                                              <p:charRg st="329" end="37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526339">
                                            <p:txEl>
                                              <p:charRg st="370" end="399"/>
                                            </p:txEl>
                                          </p:spTgt>
                                        </p:tgtEl>
                                        <p:attrNameLst>
                                          <p:attrName>style.visibility</p:attrName>
                                        </p:attrNameLst>
                                      </p:cBhvr>
                                      <p:to>
                                        <p:strVal val="visible"/>
                                      </p:to>
                                    </p:set>
                                    <p:animEffect transition="in" filter="slide(fromBottom)">
                                      <p:cBhvr>
                                        <p:cTn id="31" dur="500"/>
                                        <p:tgtEl>
                                          <p:spTgt spid="526339">
                                            <p:txEl>
                                              <p:charRg st="370" end="399"/>
                                            </p:txEl>
                                          </p:spTgt>
                                        </p:tgtEl>
                                      </p:cBhvr>
                                    </p:animEffect>
                                  </p:childTnLst>
                                </p:cTn>
                              </p:par>
                              <p:par>
                                <p:cTn id="32" presetID="12" presetClass="entr" presetSubtype="4" fill="hold" nodeType="withEffect">
                                  <p:stCondLst>
                                    <p:cond delay="0"/>
                                  </p:stCondLst>
                                  <p:childTnLst>
                                    <p:set>
                                      <p:cBhvr>
                                        <p:cTn id="33" dur="1" fill="hold">
                                          <p:stCondLst>
                                            <p:cond delay="0"/>
                                          </p:stCondLst>
                                        </p:cTn>
                                        <p:tgtEl>
                                          <p:spTgt spid="526339">
                                            <p:txEl>
                                              <p:charRg st="399" end="429"/>
                                            </p:txEl>
                                          </p:spTgt>
                                        </p:tgtEl>
                                        <p:attrNameLst>
                                          <p:attrName>style.visibility</p:attrName>
                                        </p:attrNameLst>
                                      </p:cBhvr>
                                      <p:to>
                                        <p:strVal val="visible"/>
                                      </p:to>
                                    </p:set>
                                    <p:animEffect transition="in" filter="slide(fromBottom)">
                                      <p:cBhvr>
                                        <p:cTn id="34" dur="500"/>
                                        <p:tgtEl>
                                          <p:spTgt spid="526339">
                                            <p:txEl>
                                              <p:charRg st="399" end="4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normAutofit fontScale="85000" lnSpcReduction="20000"/>
          </a:bodyPr>
          <a:lstStyle/>
          <a:p>
            <a:fld id="{76BA0149-E6FE-4D7F-9BCA-258A1B3CE437}" type="slidenum">
              <a:rPr lang="fr-FR"/>
              <a:pPr/>
              <a:t>47</a:t>
            </a:fld>
            <a:endParaRPr lang="fr-FR"/>
          </a:p>
        </p:txBody>
      </p:sp>
      <p:sp>
        <p:nvSpPr>
          <p:cNvPr id="530434" name="Rectangle 2"/>
          <p:cNvSpPr>
            <a:spLocks noGrp="1" noChangeArrowheads="1"/>
          </p:cNvSpPr>
          <p:nvPr>
            <p:ph type="title"/>
          </p:nvPr>
        </p:nvSpPr>
        <p:spPr>
          <a:xfrm>
            <a:off x="323528" y="188640"/>
            <a:ext cx="8352928" cy="1189310"/>
          </a:xfrm>
        </p:spPr>
        <p:txBody>
          <a:bodyPr>
            <a:normAutofit/>
          </a:bodyPr>
          <a:lstStyle/>
          <a:p>
            <a:r>
              <a:rPr lang="fr-FR" sz="4000" dirty="0" smtClean="0">
                <a:solidFill>
                  <a:srgbClr val="000066"/>
                </a:solidFill>
              </a:rPr>
              <a:t> </a:t>
            </a:r>
            <a:endParaRPr lang="fr-FR" sz="4000" dirty="0">
              <a:solidFill>
                <a:srgbClr val="000066"/>
              </a:solidFill>
            </a:endParaRPr>
          </a:p>
        </p:txBody>
      </p:sp>
      <p:sp>
        <p:nvSpPr>
          <p:cNvPr id="530435" name="Rectangle 3"/>
          <p:cNvSpPr>
            <a:spLocks noGrp="1" noChangeArrowheads="1"/>
          </p:cNvSpPr>
          <p:nvPr>
            <p:ph type="body" idx="1"/>
          </p:nvPr>
        </p:nvSpPr>
        <p:spPr>
          <a:xfrm>
            <a:off x="251520" y="1676400"/>
            <a:ext cx="8640960" cy="4920952"/>
          </a:xfrm>
        </p:spPr>
        <p:txBody>
          <a:bodyPr>
            <a:normAutofit/>
          </a:bodyPr>
          <a:lstStyle/>
          <a:p>
            <a:pPr marL="609600" indent="-609600"/>
            <a:r>
              <a:rPr lang="fr-FR" sz="2800" dirty="0">
                <a:solidFill>
                  <a:srgbClr val="000000"/>
                </a:solidFill>
              </a:rPr>
              <a:t>	</a:t>
            </a:r>
            <a:r>
              <a:rPr lang="fr-FR" sz="2800" b="1" dirty="0" smtClean="0">
                <a:solidFill>
                  <a:srgbClr val="000066"/>
                </a:solidFill>
              </a:rPr>
              <a:t> </a:t>
            </a:r>
            <a:r>
              <a:rPr lang="fr-FR" sz="2800" b="1" dirty="0" smtClean="0"/>
              <a:t>Objet de La politique monétaire</a:t>
            </a:r>
          </a:p>
          <a:p>
            <a:pPr marL="609600" indent="-609600">
              <a:buFontTx/>
              <a:buNone/>
            </a:pPr>
            <a:r>
              <a:rPr lang="fr-FR" sz="2400" dirty="0" smtClean="0">
                <a:solidFill>
                  <a:srgbClr val="000000"/>
                </a:solidFill>
              </a:rPr>
              <a:t>La </a:t>
            </a:r>
            <a:r>
              <a:rPr lang="fr-FR" sz="2400" dirty="0">
                <a:solidFill>
                  <a:srgbClr val="000000"/>
                </a:solidFill>
              </a:rPr>
              <a:t>politique monétaire consiste à fournir les liquidités nécessaires </a:t>
            </a:r>
            <a:r>
              <a:rPr lang="fr-FR" sz="2400" dirty="0" smtClean="0">
                <a:solidFill>
                  <a:srgbClr val="000000"/>
                </a:solidFill>
              </a:rPr>
              <a:t>au bon </a:t>
            </a:r>
            <a:r>
              <a:rPr lang="fr-FR" sz="2400" dirty="0">
                <a:solidFill>
                  <a:srgbClr val="000000"/>
                </a:solidFill>
              </a:rPr>
              <a:t>fonctionnement de l’économie tout en veillant à la stabilité de la monnaie (l’inflation</a:t>
            </a:r>
            <a:r>
              <a:rPr lang="fr-FR" sz="2400" dirty="0" smtClean="0">
                <a:solidFill>
                  <a:srgbClr val="000000"/>
                </a:solidFill>
              </a:rPr>
              <a:t>)</a:t>
            </a:r>
          </a:p>
          <a:p>
            <a:pPr marL="609600" indent="-609600">
              <a:buFontTx/>
              <a:buNone/>
            </a:pPr>
            <a:endParaRPr lang="fr-FR" sz="2400" dirty="0">
              <a:solidFill>
                <a:srgbClr val="000000"/>
              </a:solidFill>
            </a:endParaRPr>
          </a:p>
          <a:p>
            <a:pPr marL="609600" indent="-609600">
              <a:buNone/>
            </a:pPr>
            <a:r>
              <a:rPr lang="fr-FR" sz="2400" dirty="0" smtClean="0">
                <a:solidFill>
                  <a:srgbClr val="000000"/>
                </a:solidFill>
              </a:rPr>
              <a:t>       La politique monétaire permet ainsi:</a:t>
            </a:r>
            <a:endParaRPr lang="fr-FR" sz="2400" dirty="0">
              <a:solidFill>
                <a:srgbClr val="000000"/>
              </a:solidFill>
            </a:endParaRPr>
          </a:p>
          <a:p>
            <a:pPr marL="990600" lvl="1" indent="-533400"/>
            <a:r>
              <a:rPr lang="fr-FR" sz="2400" dirty="0" smtClean="0">
                <a:solidFill>
                  <a:srgbClr val="000000"/>
                </a:solidFill>
              </a:rPr>
              <a:t>Définir et orienter  les décisions liées à la monnaie </a:t>
            </a:r>
            <a:endParaRPr lang="fr-FR" sz="2400" dirty="0">
              <a:solidFill>
                <a:srgbClr val="000000"/>
              </a:solidFill>
            </a:endParaRPr>
          </a:p>
          <a:p>
            <a:pPr marL="990600" lvl="1" indent="-533400"/>
            <a:r>
              <a:rPr lang="fr-FR" sz="2400" dirty="0" smtClean="0">
                <a:solidFill>
                  <a:srgbClr val="000000"/>
                </a:solidFill>
              </a:rPr>
              <a:t>Identifier Les </a:t>
            </a:r>
            <a:r>
              <a:rPr lang="fr-FR" sz="2400" dirty="0">
                <a:solidFill>
                  <a:srgbClr val="000000"/>
                </a:solidFill>
              </a:rPr>
              <a:t>instruments de la politique monétaire</a:t>
            </a:r>
          </a:p>
          <a:p>
            <a:pPr marL="990600" lvl="1" indent="-533400"/>
            <a:r>
              <a:rPr lang="fr-FR" sz="2400" dirty="0">
                <a:solidFill>
                  <a:srgbClr val="000000"/>
                </a:solidFill>
              </a:rPr>
              <a:t>Les canaux de </a:t>
            </a:r>
            <a:r>
              <a:rPr lang="fr-FR" sz="2400" dirty="0" smtClean="0">
                <a:solidFill>
                  <a:srgbClr val="000000"/>
                </a:solidFill>
              </a:rPr>
              <a:t>transmission </a:t>
            </a:r>
            <a:r>
              <a:rPr lang="fr-FR" sz="2400" dirty="0">
                <a:solidFill>
                  <a:srgbClr val="000000"/>
                </a:solidFill>
              </a:rPr>
              <a:t>de la politique monétaire</a:t>
            </a:r>
          </a:p>
        </p:txBody>
      </p:sp>
      <p:sp>
        <p:nvSpPr>
          <p:cNvPr id="8" name="Titre 1"/>
          <p:cNvSpPr txBox="1">
            <a:spLocks/>
          </p:cNvSpPr>
          <p:nvPr/>
        </p:nvSpPr>
        <p:spPr>
          <a:xfrm>
            <a:off x="612648" y="228600"/>
            <a:ext cx="8153400" cy="990600"/>
          </a:xfrm>
          <a:prstGeom prst="rect">
            <a:avLst/>
          </a:prstGeom>
        </p:spPr>
        <p:txBody>
          <a:bodyPr vert="horz"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1" i="0" u="none" strike="noStrike" kern="1200" cap="none" spc="0" normalizeH="0" baseline="0" noProof="0" dirty="0" smtClean="0">
                <a:ln>
                  <a:noFill/>
                </a:ln>
                <a:solidFill>
                  <a:schemeClr val="tx2"/>
                </a:solidFill>
                <a:effectLst/>
                <a:uLnTx/>
                <a:uFillTx/>
                <a:latin typeface="+mj-lt"/>
                <a:ea typeface="+mj-ea"/>
                <a:cs typeface="+mj-cs"/>
              </a:rPr>
              <a:t>MACROECONOMIE</a:t>
            </a:r>
            <a:br>
              <a:rPr kumimoji="0" lang="fr-FR" sz="4400" b="1" i="0" u="none" strike="noStrike" kern="1200" cap="none" spc="0" normalizeH="0" baseline="0" noProof="0" dirty="0" smtClean="0">
                <a:ln>
                  <a:noFill/>
                </a:ln>
                <a:solidFill>
                  <a:schemeClr val="tx2"/>
                </a:solidFill>
                <a:effectLst/>
                <a:uLnTx/>
                <a:uFillTx/>
                <a:latin typeface="+mj-lt"/>
                <a:ea typeface="+mj-ea"/>
                <a:cs typeface="+mj-cs"/>
              </a:rPr>
            </a:br>
            <a:r>
              <a:rPr kumimoji="0" lang="fr-FR" sz="4400" b="1" i="0" u="none" strike="noStrike" kern="1200" cap="none" spc="0" normalizeH="0" baseline="0" noProof="0" dirty="0" smtClean="0">
                <a:ln>
                  <a:noFill/>
                </a:ln>
                <a:solidFill>
                  <a:schemeClr val="tx2"/>
                </a:solidFill>
                <a:effectLst/>
                <a:uLnTx/>
                <a:uFillTx/>
                <a:latin typeface="+mj-lt"/>
                <a:ea typeface="+mj-ea"/>
                <a:cs typeface="+mj-cs"/>
              </a:rPr>
              <a:t>(LA MONNAIE)</a:t>
            </a:r>
            <a:endParaRPr kumimoji="0" lang="fr-FR" sz="44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normAutofit fontScale="85000" lnSpcReduction="20000"/>
          </a:bodyPr>
          <a:lstStyle/>
          <a:p>
            <a:fld id="{AEF30F6C-EFE0-4FB7-A51E-A65A20E8BD9D}" type="slidenum">
              <a:rPr lang="fr-FR"/>
              <a:pPr/>
              <a:t>48</a:t>
            </a:fld>
            <a:endParaRPr lang="fr-FR"/>
          </a:p>
        </p:txBody>
      </p:sp>
      <p:sp>
        <p:nvSpPr>
          <p:cNvPr id="533507" name="Rectangle 3"/>
          <p:cNvSpPr>
            <a:spLocks noGrp="1" noChangeArrowheads="1"/>
          </p:cNvSpPr>
          <p:nvPr>
            <p:ph type="body" idx="1"/>
          </p:nvPr>
        </p:nvSpPr>
        <p:spPr>
          <a:xfrm>
            <a:off x="228600" y="1600200"/>
            <a:ext cx="8663880" cy="4925144"/>
          </a:xfrm>
        </p:spPr>
        <p:txBody>
          <a:bodyPr/>
          <a:lstStyle/>
          <a:p>
            <a:pPr marL="609600" indent="-609600"/>
            <a:r>
              <a:rPr lang="fr-FR" sz="2400" dirty="0">
                <a:solidFill>
                  <a:srgbClr val="000000"/>
                </a:solidFill>
              </a:rPr>
              <a:t>	</a:t>
            </a:r>
            <a:r>
              <a:rPr lang="fr-FR" sz="2400" dirty="0" smtClean="0">
                <a:solidFill>
                  <a:srgbClr val="000066"/>
                </a:solidFill>
              </a:rPr>
              <a:t> </a:t>
            </a:r>
            <a:r>
              <a:rPr lang="fr-FR" sz="2800" b="1" dirty="0" smtClean="0"/>
              <a:t>Les instruments de la politique monétaire</a:t>
            </a:r>
            <a:endParaRPr lang="fr-FR" sz="2400" b="1" dirty="0" smtClean="0"/>
          </a:p>
          <a:p>
            <a:pPr marL="609600" indent="-609600">
              <a:buFontTx/>
              <a:buNone/>
            </a:pPr>
            <a:r>
              <a:rPr lang="fr-FR" sz="2400" dirty="0" smtClean="0">
                <a:solidFill>
                  <a:srgbClr val="000000"/>
                </a:solidFill>
              </a:rPr>
              <a:t>Pour </a:t>
            </a:r>
            <a:r>
              <a:rPr lang="fr-FR" sz="2400" dirty="0">
                <a:solidFill>
                  <a:srgbClr val="000000"/>
                </a:solidFill>
              </a:rPr>
              <a:t>réguler la quantité de monnaie en circulation, la </a:t>
            </a:r>
            <a:r>
              <a:rPr lang="fr-FR" sz="2400" dirty="0" smtClean="0">
                <a:solidFill>
                  <a:srgbClr val="000000"/>
                </a:solidFill>
              </a:rPr>
              <a:t>Banque centrale </a:t>
            </a:r>
            <a:r>
              <a:rPr lang="fr-FR" sz="2400" dirty="0">
                <a:solidFill>
                  <a:srgbClr val="000000"/>
                </a:solidFill>
              </a:rPr>
              <a:t>possède plusieurs instruments : </a:t>
            </a:r>
          </a:p>
          <a:p>
            <a:pPr marL="609600" indent="-609600">
              <a:buFontTx/>
              <a:buNone/>
            </a:pPr>
            <a:endParaRPr lang="fr-FR" sz="2400" dirty="0">
              <a:solidFill>
                <a:srgbClr val="000000"/>
              </a:solidFill>
            </a:endParaRPr>
          </a:p>
          <a:p>
            <a:pPr marL="990600" lvl="1" indent="-533400">
              <a:buFont typeface="Wingdings" pitchFamily="2" charset="2"/>
              <a:buChar char="Ø"/>
            </a:pPr>
            <a:r>
              <a:rPr lang="fr-FR" sz="2400" dirty="0">
                <a:solidFill>
                  <a:srgbClr val="000000"/>
                </a:solidFill>
              </a:rPr>
              <a:t>L’encadrement du crédit</a:t>
            </a:r>
          </a:p>
          <a:p>
            <a:pPr marL="990600" lvl="1" indent="-533400">
              <a:buFont typeface="Wingdings" pitchFamily="2" charset="2"/>
              <a:buChar char="Ø"/>
            </a:pPr>
            <a:r>
              <a:rPr lang="fr-FR" sz="2400" dirty="0">
                <a:solidFill>
                  <a:srgbClr val="000000"/>
                </a:solidFill>
              </a:rPr>
              <a:t>Le coefficient de réserve</a:t>
            </a:r>
          </a:p>
          <a:p>
            <a:pPr marL="990600" lvl="1" indent="-533400">
              <a:buFont typeface="Wingdings" pitchFamily="2" charset="2"/>
              <a:buChar char="Ø"/>
            </a:pPr>
            <a:r>
              <a:rPr lang="fr-FR" sz="2400" dirty="0">
                <a:solidFill>
                  <a:srgbClr val="000000"/>
                </a:solidFill>
              </a:rPr>
              <a:t>Le refinancement des banques</a:t>
            </a:r>
          </a:p>
          <a:p>
            <a:pPr marL="990600" lvl="1" indent="-533400">
              <a:buFont typeface="Wingdings" pitchFamily="2" charset="2"/>
              <a:buChar char="Ø"/>
            </a:pPr>
            <a:r>
              <a:rPr lang="fr-FR" sz="2400" dirty="0">
                <a:solidFill>
                  <a:srgbClr val="000000"/>
                </a:solidFill>
              </a:rPr>
              <a:t>Les opérations d’open </a:t>
            </a:r>
            <a:r>
              <a:rPr lang="fr-FR" sz="2400" dirty="0" err="1">
                <a:solidFill>
                  <a:srgbClr val="000000"/>
                </a:solidFill>
              </a:rPr>
              <a:t>market</a:t>
            </a:r>
            <a:endParaRPr lang="fr-FR" sz="2400" dirty="0">
              <a:solidFill>
                <a:srgbClr val="000000"/>
              </a:solidFill>
            </a:endParaRPr>
          </a:p>
        </p:txBody>
      </p:sp>
      <p:sp>
        <p:nvSpPr>
          <p:cNvPr id="7" name="Rectangle 2"/>
          <p:cNvSpPr>
            <a:spLocks noGrp="1" noChangeArrowheads="1"/>
          </p:cNvSpPr>
          <p:nvPr>
            <p:ph type="title"/>
          </p:nvPr>
        </p:nvSpPr>
        <p:spPr>
          <a:xfrm>
            <a:off x="323528" y="188640"/>
            <a:ext cx="8352928" cy="1189310"/>
          </a:xfrm>
        </p:spPr>
        <p:txBody>
          <a:bodyPr>
            <a:normAutofit/>
          </a:bodyPr>
          <a:lstStyle/>
          <a:p>
            <a:r>
              <a:rPr lang="fr-FR" sz="4000" dirty="0" smtClean="0">
                <a:solidFill>
                  <a:srgbClr val="000066"/>
                </a:solidFill>
              </a:rPr>
              <a:t> </a:t>
            </a:r>
            <a:endParaRPr lang="fr-FR" sz="4000" dirty="0">
              <a:solidFill>
                <a:srgbClr val="000066"/>
              </a:solidFill>
            </a:endParaRPr>
          </a:p>
        </p:txBody>
      </p:sp>
      <p:sp>
        <p:nvSpPr>
          <p:cNvPr id="10" name="Titre 1"/>
          <p:cNvSpPr txBox="1">
            <a:spLocks/>
          </p:cNvSpPr>
          <p:nvPr/>
        </p:nvSpPr>
        <p:spPr>
          <a:xfrm>
            <a:off x="612648" y="228600"/>
            <a:ext cx="8153400" cy="990600"/>
          </a:xfrm>
          <a:prstGeom prst="rect">
            <a:avLst/>
          </a:prstGeom>
        </p:spPr>
        <p:txBody>
          <a:bodyPr vert="horz"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1" i="0" u="none" strike="noStrike" kern="1200" cap="none" spc="0" normalizeH="0" baseline="0" noProof="0" dirty="0" smtClean="0">
                <a:ln>
                  <a:noFill/>
                </a:ln>
                <a:solidFill>
                  <a:schemeClr val="tx2"/>
                </a:solidFill>
                <a:effectLst/>
                <a:uLnTx/>
                <a:uFillTx/>
                <a:latin typeface="+mj-lt"/>
                <a:ea typeface="+mj-ea"/>
                <a:cs typeface="+mj-cs"/>
              </a:rPr>
              <a:t>MACROECONOMIE</a:t>
            </a:r>
            <a:br>
              <a:rPr kumimoji="0" lang="fr-FR" sz="4400" b="1" i="0" u="none" strike="noStrike" kern="1200" cap="none" spc="0" normalizeH="0" baseline="0" noProof="0" dirty="0" smtClean="0">
                <a:ln>
                  <a:noFill/>
                </a:ln>
                <a:solidFill>
                  <a:schemeClr val="tx2"/>
                </a:solidFill>
                <a:effectLst/>
                <a:uLnTx/>
                <a:uFillTx/>
                <a:latin typeface="+mj-lt"/>
                <a:ea typeface="+mj-ea"/>
                <a:cs typeface="+mj-cs"/>
              </a:rPr>
            </a:br>
            <a:r>
              <a:rPr kumimoji="0" lang="fr-FR" sz="4400" b="1" i="0" u="none" strike="noStrike" kern="1200" cap="none" spc="0" normalizeH="0" baseline="0" noProof="0" dirty="0" smtClean="0">
                <a:ln>
                  <a:noFill/>
                </a:ln>
                <a:solidFill>
                  <a:schemeClr val="tx2"/>
                </a:solidFill>
                <a:effectLst/>
                <a:uLnTx/>
                <a:uFillTx/>
                <a:latin typeface="+mj-lt"/>
                <a:ea typeface="+mj-ea"/>
                <a:cs typeface="+mj-cs"/>
              </a:rPr>
              <a:t>(LA MONNAIE)</a:t>
            </a:r>
            <a:endParaRPr kumimoji="0" lang="fr-FR" sz="44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normAutofit fontScale="85000" lnSpcReduction="20000"/>
          </a:bodyPr>
          <a:lstStyle/>
          <a:p>
            <a:fld id="{60115674-C17D-4884-A4E3-691DCA982999}" type="slidenum">
              <a:rPr lang="fr-FR"/>
              <a:pPr/>
              <a:t>49</a:t>
            </a:fld>
            <a:endParaRPr lang="fr-FR"/>
          </a:p>
        </p:txBody>
      </p:sp>
      <p:sp>
        <p:nvSpPr>
          <p:cNvPr id="536579" name="Rectangle 3"/>
          <p:cNvSpPr>
            <a:spLocks noGrp="1" noChangeArrowheads="1"/>
          </p:cNvSpPr>
          <p:nvPr>
            <p:ph type="body" idx="1"/>
          </p:nvPr>
        </p:nvSpPr>
        <p:spPr>
          <a:xfrm>
            <a:off x="228600" y="1524000"/>
            <a:ext cx="8763000" cy="5073352"/>
          </a:xfrm>
        </p:spPr>
        <p:txBody>
          <a:bodyPr>
            <a:normAutofit lnSpcReduction="10000"/>
          </a:bodyPr>
          <a:lstStyle/>
          <a:p>
            <a:r>
              <a:rPr lang="fr-FR" sz="2800" b="1" dirty="0" smtClean="0"/>
              <a:t>Le refinancement des banques: quels mécanismes ?</a:t>
            </a:r>
          </a:p>
          <a:p>
            <a:pPr>
              <a:buFontTx/>
              <a:buNone/>
            </a:pPr>
            <a:r>
              <a:rPr lang="fr-FR" sz="2800" dirty="0" smtClean="0">
                <a:solidFill>
                  <a:srgbClr val="000000"/>
                </a:solidFill>
              </a:rPr>
              <a:t>Lorsque </a:t>
            </a:r>
            <a:r>
              <a:rPr lang="fr-FR" sz="2800" dirty="0">
                <a:solidFill>
                  <a:srgbClr val="000000"/>
                </a:solidFill>
              </a:rPr>
              <a:t>le montant de leurs réserves n’est pas suffisant, les banques doivent se refinancer auprès de la </a:t>
            </a:r>
            <a:r>
              <a:rPr lang="fr-FR" sz="2800" dirty="0" smtClean="0">
                <a:solidFill>
                  <a:srgbClr val="000000"/>
                </a:solidFill>
              </a:rPr>
              <a:t>banque centrale (banque d’émission) par les mécanismes suivants :</a:t>
            </a:r>
            <a:endParaRPr lang="fr-FR" sz="2800" dirty="0">
              <a:solidFill>
                <a:srgbClr val="000000"/>
              </a:solidFill>
            </a:endParaRPr>
          </a:p>
          <a:p>
            <a:pPr>
              <a:buFontTx/>
              <a:buNone/>
            </a:pPr>
            <a:endParaRPr lang="fr-FR" sz="1500" dirty="0">
              <a:solidFill>
                <a:srgbClr val="000000"/>
              </a:solidFill>
            </a:endParaRPr>
          </a:p>
          <a:p>
            <a:pPr lvl="1">
              <a:buFont typeface="Wingdings" pitchFamily="2" charset="2"/>
              <a:buChar char="Ø"/>
            </a:pPr>
            <a:r>
              <a:rPr lang="fr-FR" sz="2400" dirty="0">
                <a:solidFill>
                  <a:srgbClr val="000000"/>
                </a:solidFill>
                <a:sym typeface="Symbol" pitchFamily="18" charset="2"/>
              </a:rPr>
              <a:t>Elles </a:t>
            </a:r>
            <a:r>
              <a:rPr lang="fr-FR" sz="2400" dirty="0" smtClean="0">
                <a:solidFill>
                  <a:srgbClr val="000000"/>
                </a:solidFill>
                <a:sym typeface="Symbol" pitchFamily="18" charset="2"/>
              </a:rPr>
              <a:t>prêtent de la banque centrale pour répondre à leur besoins de financement. </a:t>
            </a:r>
            <a:endParaRPr lang="fr-FR" sz="2400" dirty="0">
              <a:solidFill>
                <a:srgbClr val="000000"/>
              </a:solidFill>
              <a:sym typeface="Symbol" pitchFamily="18" charset="2"/>
            </a:endParaRPr>
          </a:p>
          <a:p>
            <a:pPr lvl="1">
              <a:buFont typeface="Wingdings" pitchFamily="2" charset="2"/>
              <a:buChar char="Ø"/>
            </a:pPr>
            <a:r>
              <a:rPr lang="fr-FR" sz="2400" dirty="0">
                <a:solidFill>
                  <a:srgbClr val="000000"/>
                </a:solidFill>
                <a:sym typeface="Symbol" pitchFamily="18" charset="2"/>
              </a:rPr>
              <a:t>La </a:t>
            </a:r>
            <a:r>
              <a:rPr lang="fr-FR" sz="2400" dirty="0" smtClean="0">
                <a:solidFill>
                  <a:srgbClr val="000000"/>
                </a:solidFill>
              </a:rPr>
              <a:t>banque centrale</a:t>
            </a:r>
            <a:r>
              <a:rPr lang="fr-FR" sz="2400" dirty="0" smtClean="0">
                <a:solidFill>
                  <a:srgbClr val="000000"/>
                </a:solidFill>
                <a:sym typeface="Symbol" pitchFamily="18" charset="2"/>
              </a:rPr>
              <a:t> </a:t>
            </a:r>
            <a:r>
              <a:rPr lang="fr-FR" sz="2400" dirty="0">
                <a:solidFill>
                  <a:srgbClr val="000000"/>
                </a:solidFill>
                <a:sym typeface="Symbol" pitchFamily="18" charset="2"/>
              </a:rPr>
              <a:t>décide du taux d’intérêt auquel elle leur prête. </a:t>
            </a:r>
          </a:p>
          <a:p>
            <a:pPr lvl="1">
              <a:buFont typeface="Wingdings" pitchFamily="2" charset="2"/>
              <a:buChar char="Ø"/>
            </a:pPr>
            <a:r>
              <a:rPr lang="fr-FR" sz="2400" dirty="0">
                <a:solidFill>
                  <a:srgbClr val="000000"/>
                </a:solidFill>
                <a:sym typeface="Symbol" pitchFamily="18" charset="2"/>
              </a:rPr>
              <a:t>Les banques vont donc répercuter ce taux d’intérêt sur les </a:t>
            </a:r>
            <a:r>
              <a:rPr lang="fr-FR" sz="2400" dirty="0" smtClean="0">
                <a:solidFill>
                  <a:srgbClr val="000000"/>
                </a:solidFill>
                <a:sym typeface="Symbol" pitchFamily="18" charset="2"/>
              </a:rPr>
              <a:t>crédits accordés aux agents économiques.</a:t>
            </a:r>
            <a:endParaRPr lang="fr-FR" sz="2400" dirty="0">
              <a:solidFill>
                <a:srgbClr val="000000"/>
              </a:solidFill>
              <a:sym typeface="Symbol" pitchFamily="18" charset="2"/>
            </a:endParaRPr>
          </a:p>
          <a:p>
            <a:pPr lvl="1">
              <a:buFont typeface="Wingdings" pitchFamily="2" charset="2"/>
              <a:buChar char="Ø"/>
            </a:pPr>
            <a:r>
              <a:rPr lang="fr-FR" sz="2400" dirty="0" smtClean="0">
                <a:solidFill>
                  <a:srgbClr val="000000"/>
                </a:solidFill>
                <a:sym typeface="Symbol" pitchFamily="18" charset="2"/>
              </a:rPr>
              <a:t>La banque centrale peut procéder à la limitation </a:t>
            </a:r>
            <a:r>
              <a:rPr lang="fr-FR" sz="2400" dirty="0">
                <a:solidFill>
                  <a:srgbClr val="000000"/>
                </a:solidFill>
                <a:sym typeface="Symbol" pitchFamily="18" charset="2"/>
              </a:rPr>
              <a:t>de la demande de </a:t>
            </a:r>
            <a:r>
              <a:rPr lang="fr-FR" sz="2400" dirty="0" smtClean="0">
                <a:solidFill>
                  <a:srgbClr val="000000"/>
                </a:solidFill>
                <a:sym typeface="Symbol" pitchFamily="18" charset="2"/>
              </a:rPr>
              <a:t>crédits en agissant sur le taux d’intérêt.(Taux directeur).</a:t>
            </a:r>
            <a:endParaRPr lang="fr-FR" sz="2400" dirty="0">
              <a:solidFill>
                <a:srgbClr val="000000"/>
              </a:solidFill>
              <a:sym typeface="Symbol" pitchFamily="18" charset="2"/>
            </a:endParaRPr>
          </a:p>
        </p:txBody>
      </p:sp>
      <p:sp>
        <p:nvSpPr>
          <p:cNvPr id="7" name="Titre 1"/>
          <p:cNvSpPr txBox="1">
            <a:spLocks/>
          </p:cNvSpPr>
          <p:nvPr/>
        </p:nvSpPr>
        <p:spPr>
          <a:xfrm>
            <a:off x="612648" y="228600"/>
            <a:ext cx="8153400" cy="990600"/>
          </a:xfrm>
          <a:prstGeom prst="rect">
            <a:avLst/>
          </a:prstGeom>
        </p:spPr>
        <p:txBody>
          <a:bodyPr vert="horz"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1" i="0" u="none" strike="noStrike" kern="1200" cap="none" spc="0" normalizeH="0" baseline="0" noProof="0" dirty="0" smtClean="0">
                <a:ln>
                  <a:noFill/>
                </a:ln>
                <a:solidFill>
                  <a:schemeClr val="tx2"/>
                </a:solidFill>
                <a:effectLst/>
                <a:uLnTx/>
                <a:uFillTx/>
                <a:latin typeface="+mj-lt"/>
                <a:ea typeface="+mj-ea"/>
                <a:cs typeface="+mj-cs"/>
              </a:rPr>
              <a:t>MACROECONOMIE</a:t>
            </a:r>
            <a:br>
              <a:rPr kumimoji="0" lang="fr-FR" sz="4400" b="1" i="0" u="none" strike="noStrike" kern="1200" cap="none" spc="0" normalizeH="0" baseline="0" noProof="0" dirty="0" smtClean="0">
                <a:ln>
                  <a:noFill/>
                </a:ln>
                <a:solidFill>
                  <a:schemeClr val="tx2"/>
                </a:solidFill>
                <a:effectLst/>
                <a:uLnTx/>
                <a:uFillTx/>
                <a:latin typeface="+mj-lt"/>
                <a:ea typeface="+mj-ea"/>
                <a:cs typeface="+mj-cs"/>
              </a:rPr>
            </a:br>
            <a:r>
              <a:rPr kumimoji="0" lang="fr-FR" sz="4400" b="1" i="0" u="none" strike="noStrike" kern="1200" cap="none" spc="0" normalizeH="0" baseline="0" noProof="0" dirty="0" smtClean="0">
                <a:ln>
                  <a:noFill/>
                </a:ln>
                <a:solidFill>
                  <a:schemeClr val="tx2"/>
                </a:solidFill>
                <a:effectLst/>
                <a:uLnTx/>
                <a:uFillTx/>
                <a:latin typeface="+mj-lt"/>
                <a:ea typeface="+mj-ea"/>
                <a:cs typeface="+mj-cs"/>
              </a:rPr>
              <a:t>(LA MONNAIE)</a:t>
            </a:r>
            <a:endParaRPr kumimoji="0" lang="fr-FR" sz="44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OBJET ET OUTILS DE l’ANALYSE ECONOMIQUE</a:t>
            </a:r>
            <a:endParaRPr lang="fr-FR" dirty="0"/>
          </a:p>
        </p:txBody>
      </p:sp>
      <p:sp>
        <p:nvSpPr>
          <p:cNvPr id="3" name="Espace réservé du contenu 2"/>
          <p:cNvSpPr>
            <a:spLocks noGrp="1"/>
          </p:cNvSpPr>
          <p:nvPr>
            <p:ph sz="quarter" idx="1"/>
          </p:nvPr>
        </p:nvSpPr>
        <p:spPr>
          <a:xfrm>
            <a:off x="323528" y="1700808"/>
            <a:ext cx="8496944" cy="4925144"/>
          </a:xfrm>
        </p:spPr>
        <p:txBody>
          <a:bodyPr>
            <a:normAutofit fontScale="92500" lnSpcReduction="20000"/>
          </a:bodyPr>
          <a:lstStyle/>
          <a:p>
            <a:pPr algn="just">
              <a:buNone/>
            </a:pPr>
            <a:r>
              <a:rPr lang="fr-FR" b="1" dirty="0" smtClean="0"/>
              <a:t>B. Objet et questions de la microéconomie  </a:t>
            </a:r>
          </a:p>
          <a:p>
            <a:pPr algn="just">
              <a:buNone/>
            </a:pPr>
            <a:r>
              <a:rPr lang="fr-FR" dirty="0" smtClean="0"/>
              <a:t>La nature de questions que se pose la micro-économie :</a:t>
            </a:r>
          </a:p>
          <a:p>
            <a:pPr algn="just"/>
            <a:r>
              <a:rPr lang="fr-FR" dirty="0" smtClean="0"/>
              <a:t>Quel est l'effet d'une hausse du prix de l'essence sur la consommation d'essence des automobilistes ?</a:t>
            </a:r>
          </a:p>
          <a:p>
            <a:pPr lvl="0" algn="just"/>
            <a:r>
              <a:rPr lang="fr-FR" dirty="0" smtClean="0"/>
              <a:t>Quelles sont les causes des écarts salariaux entre les hommes et les femmes ? </a:t>
            </a:r>
          </a:p>
          <a:p>
            <a:pPr lvl="0" algn="just"/>
            <a:r>
              <a:rPr lang="fr-FR" dirty="0" smtClean="0"/>
              <a:t>Les politiques de soutien à l'agriculture sont-elles responsables des surplus agricoles ?</a:t>
            </a:r>
          </a:p>
          <a:p>
            <a:pPr lvl="0" algn="just"/>
            <a:r>
              <a:rPr lang="fr-FR" dirty="0" smtClean="0"/>
              <a:t>Pourquoi les diplômés universitaires gagnent-ils en moyenne plus que les autres ?</a:t>
            </a:r>
          </a:p>
          <a:p>
            <a:pPr lvl="0" algn="just"/>
            <a:r>
              <a:rPr lang="fr-FR" dirty="0" smtClean="0"/>
              <a:t>Faut-il accroître le prix de l'électricité pour favoriser l'efficacité énergétique ?.........</a:t>
            </a:r>
          </a:p>
          <a:p>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A4A89B2E-F2E8-42BD-8480-2D9DA4BE7DF3}" type="slidenum">
              <a:rPr lang="fr-FR" smtClean="0"/>
              <a:pPr/>
              <a:t>5</a:t>
            </a:fld>
            <a:endParaRPr lang="fr-F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228600"/>
            <a:ext cx="8298504" cy="990600"/>
          </a:xfrm>
        </p:spPr>
        <p:txBody>
          <a:bodyPr/>
          <a:lstStyle/>
          <a:p>
            <a:pPr algn="ctr"/>
            <a:r>
              <a:rPr lang="fr-FR" b="1" dirty="0" smtClean="0"/>
              <a:t>L’ETAT ET ECONOMIE</a:t>
            </a:r>
            <a:endParaRPr lang="fr-FR" b="1" dirty="0"/>
          </a:p>
        </p:txBody>
      </p:sp>
      <p:sp>
        <p:nvSpPr>
          <p:cNvPr id="3" name="Espace réservé du numéro de diapositive 2"/>
          <p:cNvSpPr>
            <a:spLocks noGrp="1"/>
          </p:cNvSpPr>
          <p:nvPr>
            <p:ph type="sldNum" sz="quarter" idx="12"/>
          </p:nvPr>
        </p:nvSpPr>
        <p:spPr/>
        <p:txBody>
          <a:bodyPr>
            <a:normAutofit fontScale="85000" lnSpcReduction="20000"/>
          </a:bodyPr>
          <a:lstStyle/>
          <a:p>
            <a:fld id="{A4A89B2E-F2E8-42BD-8480-2D9DA4BE7DF3}" type="slidenum">
              <a:rPr lang="fr-FR" smtClean="0"/>
              <a:pPr/>
              <a:t>50</a:t>
            </a:fld>
            <a:endParaRPr lang="fr-FR" dirty="0"/>
          </a:p>
        </p:txBody>
      </p:sp>
      <p:sp>
        <p:nvSpPr>
          <p:cNvPr id="4" name="Espace réservé du contenu 3"/>
          <p:cNvSpPr>
            <a:spLocks noGrp="1"/>
          </p:cNvSpPr>
          <p:nvPr>
            <p:ph sz="quarter" idx="1"/>
          </p:nvPr>
        </p:nvSpPr>
        <p:spPr>
          <a:xfrm>
            <a:off x="395536" y="1556792"/>
            <a:ext cx="8496944" cy="4853136"/>
          </a:xfrm>
        </p:spPr>
        <p:txBody>
          <a:bodyPr/>
          <a:lstStyle/>
          <a:p>
            <a:pPr>
              <a:buNone/>
            </a:pPr>
            <a:r>
              <a:rPr lang="fr-FR" dirty="0" smtClean="0"/>
              <a:t>  </a:t>
            </a:r>
            <a:r>
              <a:rPr lang="fr-FR" sz="3200" b="1" dirty="0" smtClean="0"/>
              <a:t>G .L’Etat et ses interventions en économie:</a:t>
            </a:r>
            <a:endParaRPr lang="fr-FR" b="1" dirty="0" smtClean="0"/>
          </a:p>
          <a:p>
            <a:pPr marL="609600" indent="-609600"/>
            <a:r>
              <a:rPr lang="fr-FR" sz="3200" dirty="0" smtClean="0">
                <a:solidFill>
                  <a:srgbClr val="000000"/>
                </a:solidFill>
              </a:rPr>
              <a:t>Les conceptions de l’État</a:t>
            </a:r>
          </a:p>
          <a:p>
            <a:pPr marL="609600" indent="-609600"/>
            <a:r>
              <a:rPr lang="fr-FR" sz="3200" dirty="0" smtClean="0">
                <a:solidFill>
                  <a:srgbClr val="000000"/>
                </a:solidFill>
              </a:rPr>
              <a:t>Les fonctions de </a:t>
            </a:r>
            <a:r>
              <a:rPr lang="fr-FR" sz="3200" dirty="0" smtClean="0">
                <a:solidFill>
                  <a:srgbClr val="000000"/>
                </a:solidFill>
              </a:rPr>
              <a:t>l’État</a:t>
            </a:r>
            <a:endParaRPr lang="fr-FR" sz="3200" dirty="0" smtClean="0">
              <a:solidFill>
                <a:srgbClr val="00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normAutofit fontScale="85000" lnSpcReduction="20000"/>
          </a:bodyPr>
          <a:lstStyle/>
          <a:p>
            <a:fld id="{90527680-E422-4A4C-A2C8-7817C04AE1D4}" type="slidenum">
              <a:rPr lang="fr-FR"/>
              <a:pPr/>
              <a:t>51</a:t>
            </a:fld>
            <a:endParaRPr lang="fr-FR"/>
          </a:p>
        </p:txBody>
      </p:sp>
      <p:sp>
        <p:nvSpPr>
          <p:cNvPr id="143363" name="Rectangle 3"/>
          <p:cNvSpPr>
            <a:spLocks noGrp="1" noChangeArrowheads="1"/>
          </p:cNvSpPr>
          <p:nvPr>
            <p:ph type="body" idx="1"/>
          </p:nvPr>
        </p:nvSpPr>
        <p:spPr>
          <a:xfrm>
            <a:off x="251520" y="1628800"/>
            <a:ext cx="8712968" cy="4896544"/>
          </a:xfrm>
        </p:spPr>
        <p:txBody>
          <a:bodyPr>
            <a:normAutofit lnSpcReduction="10000"/>
          </a:bodyPr>
          <a:lstStyle/>
          <a:p>
            <a:pPr>
              <a:buFontTx/>
              <a:buNone/>
            </a:pPr>
            <a:r>
              <a:rPr lang="fr-FR" sz="2400" dirty="0">
                <a:solidFill>
                  <a:srgbClr val="000000"/>
                </a:solidFill>
              </a:rPr>
              <a:t>	</a:t>
            </a:r>
            <a:r>
              <a:rPr lang="fr-FR" sz="3000" b="1" dirty="0" smtClean="0">
                <a:solidFill>
                  <a:srgbClr val="000000"/>
                </a:solidFill>
              </a:rPr>
              <a:t>1.Pourquoi la présence ou l’intervention de l’Etat en économie ?</a:t>
            </a:r>
            <a:endParaRPr lang="fr-FR" sz="2400" b="1" dirty="0" smtClean="0">
              <a:solidFill>
                <a:srgbClr val="000000"/>
              </a:solidFill>
            </a:endParaRPr>
          </a:p>
          <a:p>
            <a:pPr>
              <a:buFontTx/>
              <a:buNone/>
            </a:pPr>
            <a:r>
              <a:rPr lang="fr-FR" sz="2400" dirty="0" smtClean="0">
                <a:solidFill>
                  <a:srgbClr val="000000"/>
                </a:solidFill>
                <a:latin typeface="+mj-lt"/>
              </a:rPr>
              <a:t>L’État </a:t>
            </a:r>
            <a:r>
              <a:rPr lang="fr-FR" sz="2400" dirty="0">
                <a:solidFill>
                  <a:srgbClr val="000000"/>
                </a:solidFill>
                <a:latin typeface="+mj-lt"/>
              </a:rPr>
              <a:t>est présent dans toutes les économies, même les économies de marchés. </a:t>
            </a:r>
          </a:p>
          <a:p>
            <a:pPr>
              <a:buFontTx/>
              <a:buNone/>
            </a:pPr>
            <a:r>
              <a:rPr lang="fr-FR" sz="2400" dirty="0">
                <a:solidFill>
                  <a:srgbClr val="000000"/>
                </a:solidFill>
                <a:latin typeface="+mj-lt"/>
              </a:rPr>
              <a:t>	Les raisons de l’activité de l’État sont  : </a:t>
            </a:r>
          </a:p>
          <a:p>
            <a:pPr>
              <a:buFontTx/>
              <a:buNone/>
            </a:pPr>
            <a:endParaRPr lang="fr-FR" sz="2400" dirty="0">
              <a:solidFill>
                <a:srgbClr val="000000"/>
              </a:solidFill>
              <a:latin typeface="+mj-lt"/>
            </a:endParaRPr>
          </a:p>
          <a:p>
            <a:pPr lvl="1">
              <a:buFont typeface="Wingdings" pitchFamily="2" charset="2"/>
              <a:buChar char="Ø"/>
            </a:pPr>
            <a:r>
              <a:rPr lang="fr-FR" sz="2400" dirty="0">
                <a:solidFill>
                  <a:srgbClr val="000000"/>
                </a:solidFill>
                <a:latin typeface="+mj-lt"/>
              </a:rPr>
              <a:t>Efficacité économique : garant de la concurrence, fournisseur de biens collectifs </a:t>
            </a:r>
            <a:r>
              <a:rPr lang="fr-FR" sz="2400" dirty="0" smtClean="0">
                <a:solidFill>
                  <a:srgbClr val="000000"/>
                </a:solidFill>
                <a:latin typeface="+mj-lt"/>
              </a:rPr>
              <a:t>et non marchands, et </a:t>
            </a:r>
            <a:r>
              <a:rPr lang="fr-FR" sz="2400" dirty="0">
                <a:solidFill>
                  <a:srgbClr val="000000"/>
                </a:solidFill>
                <a:latin typeface="+mj-lt"/>
              </a:rPr>
              <a:t>lutte contre les externalités</a:t>
            </a:r>
          </a:p>
          <a:p>
            <a:pPr>
              <a:buFont typeface="Wingdings" pitchFamily="2" charset="2"/>
              <a:buNone/>
            </a:pPr>
            <a:endParaRPr lang="fr-FR" sz="2400" dirty="0">
              <a:solidFill>
                <a:srgbClr val="000000"/>
              </a:solidFill>
              <a:latin typeface="+mj-lt"/>
            </a:endParaRPr>
          </a:p>
          <a:p>
            <a:pPr lvl="1">
              <a:buFont typeface="Wingdings" pitchFamily="2" charset="2"/>
              <a:buChar char="Ø"/>
            </a:pPr>
            <a:r>
              <a:rPr lang="fr-FR" sz="2400" dirty="0">
                <a:solidFill>
                  <a:srgbClr val="000000"/>
                </a:solidFill>
                <a:latin typeface="+mj-lt"/>
              </a:rPr>
              <a:t>Équité : redistribution des revenus et </a:t>
            </a:r>
            <a:r>
              <a:rPr lang="fr-FR" sz="2400" dirty="0" smtClean="0">
                <a:solidFill>
                  <a:srgbClr val="000000"/>
                </a:solidFill>
                <a:latin typeface="+mj-lt"/>
              </a:rPr>
              <a:t>assureur de stabilité sociale.</a:t>
            </a:r>
            <a:endParaRPr lang="fr-FR" sz="2400" dirty="0">
              <a:solidFill>
                <a:srgbClr val="000000"/>
              </a:solidFill>
              <a:latin typeface="+mj-lt"/>
            </a:endParaRPr>
          </a:p>
          <a:p>
            <a:pPr>
              <a:buFont typeface="Wingdings" pitchFamily="2" charset="2"/>
              <a:buNone/>
            </a:pPr>
            <a:endParaRPr lang="fr-FR" sz="2400" dirty="0">
              <a:solidFill>
                <a:srgbClr val="000000"/>
              </a:solidFill>
              <a:latin typeface="+mj-lt"/>
            </a:endParaRPr>
          </a:p>
          <a:p>
            <a:pPr lvl="1">
              <a:buFont typeface="Wingdings" pitchFamily="2" charset="2"/>
              <a:buChar char="Ø"/>
            </a:pPr>
            <a:r>
              <a:rPr lang="fr-FR" sz="2400" dirty="0">
                <a:solidFill>
                  <a:srgbClr val="000000"/>
                </a:solidFill>
                <a:latin typeface="+mj-lt"/>
              </a:rPr>
              <a:t>Stabilisateur de la conjoncture</a:t>
            </a:r>
          </a:p>
        </p:txBody>
      </p:sp>
      <p:sp>
        <p:nvSpPr>
          <p:cNvPr id="8" name="Titre 1"/>
          <p:cNvSpPr>
            <a:spLocks noGrp="1"/>
          </p:cNvSpPr>
          <p:nvPr>
            <p:ph type="title"/>
          </p:nvPr>
        </p:nvSpPr>
        <p:spPr/>
        <p:txBody>
          <a:bodyPr/>
          <a:lstStyle/>
          <a:p>
            <a:pPr algn="ctr"/>
            <a:r>
              <a:rPr lang="fr-FR" b="1" dirty="0" smtClean="0"/>
              <a:t>L’ETAT ET ECONOMIE</a:t>
            </a:r>
            <a:endParaRPr lang="fr-FR" b="1"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normAutofit fontScale="85000" lnSpcReduction="20000"/>
          </a:bodyPr>
          <a:lstStyle/>
          <a:p>
            <a:fld id="{69F66080-E22A-4CC0-ACCD-1E46E9646A35}" type="slidenum">
              <a:rPr lang="fr-FR"/>
              <a:pPr/>
              <a:t>52</a:t>
            </a:fld>
            <a:endParaRPr lang="fr-FR"/>
          </a:p>
        </p:txBody>
      </p:sp>
      <p:sp>
        <p:nvSpPr>
          <p:cNvPr id="145410" name="Rectangle 2"/>
          <p:cNvSpPr>
            <a:spLocks noGrp="1" noChangeArrowheads="1"/>
          </p:cNvSpPr>
          <p:nvPr>
            <p:ph type="title"/>
          </p:nvPr>
        </p:nvSpPr>
        <p:spPr>
          <a:xfrm>
            <a:off x="323528" y="1556792"/>
            <a:ext cx="8424936" cy="461963"/>
          </a:xfrm>
        </p:spPr>
        <p:txBody>
          <a:bodyPr>
            <a:normAutofit fontScale="90000"/>
          </a:bodyPr>
          <a:lstStyle/>
          <a:p>
            <a:r>
              <a:rPr lang="fr-FR" sz="4000" b="1" dirty="0">
                <a:solidFill>
                  <a:schemeClr val="tx1"/>
                </a:solidFill>
              </a:rPr>
              <a:t>2</a:t>
            </a:r>
            <a:r>
              <a:rPr lang="fr-FR" sz="4000" dirty="0">
                <a:solidFill>
                  <a:schemeClr val="tx1"/>
                </a:solidFill>
              </a:rPr>
              <a:t>. </a:t>
            </a:r>
            <a:r>
              <a:rPr lang="fr-FR" sz="4000" dirty="0" smtClean="0">
                <a:solidFill>
                  <a:schemeClr val="tx1"/>
                </a:solidFill>
              </a:rPr>
              <a:t>     </a:t>
            </a:r>
            <a:r>
              <a:rPr lang="fr-FR" sz="3600" b="1" dirty="0" smtClean="0">
                <a:solidFill>
                  <a:schemeClr val="tx1"/>
                </a:solidFill>
              </a:rPr>
              <a:t>Les </a:t>
            </a:r>
            <a:r>
              <a:rPr lang="fr-FR" sz="3600" b="1" dirty="0">
                <a:solidFill>
                  <a:schemeClr val="tx1"/>
                </a:solidFill>
              </a:rPr>
              <a:t>différentes conceptions de l’État</a:t>
            </a:r>
            <a:endParaRPr lang="fr-FR" sz="4000" b="1" dirty="0">
              <a:solidFill>
                <a:schemeClr val="tx1"/>
              </a:solidFill>
            </a:endParaRPr>
          </a:p>
        </p:txBody>
      </p:sp>
      <p:sp>
        <p:nvSpPr>
          <p:cNvPr id="145411" name="Rectangle 3"/>
          <p:cNvSpPr>
            <a:spLocks noGrp="1" noChangeArrowheads="1"/>
          </p:cNvSpPr>
          <p:nvPr>
            <p:ph type="body" idx="1"/>
          </p:nvPr>
        </p:nvSpPr>
        <p:spPr>
          <a:xfrm>
            <a:off x="251520" y="2204864"/>
            <a:ext cx="8640960" cy="4392488"/>
          </a:xfrm>
        </p:spPr>
        <p:txBody>
          <a:bodyPr/>
          <a:lstStyle/>
          <a:p>
            <a:pPr marL="609600" indent="-609600">
              <a:buFontTx/>
              <a:buNone/>
            </a:pPr>
            <a:r>
              <a:rPr lang="fr-FR" sz="2400" dirty="0">
                <a:solidFill>
                  <a:srgbClr val="000000"/>
                </a:solidFill>
              </a:rPr>
              <a:t>	</a:t>
            </a:r>
            <a:endParaRPr lang="fr-FR" sz="2400" dirty="0" smtClean="0">
              <a:solidFill>
                <a:srgbClr val="000000"/>
              </a:solidFill>
            </a:endParaRPr>
          </a:p>
          <a:p>
            <a:pPr marL="609600" indent="-609600">
              <a:buFontTx/>
              <a:buNone/>
            </a:pPr>
            <a:r>
              <a:rPr lang="fr-FR" sz="2400" dirty="0" smtClean="0">
                <a:solidFill>
                  <a:srgbClr val="000000"/>
                </a:solidFill>
              </a:rPr>
              <a:t>L’État </a:t>
            </a:r>
            <a:r>
              <a:rPr lang="fr-FR" sz="2400" dirty="0" smtClean="0">
                <a:solidFill>
                  <a:srgbClr val="000000"/>
                </a:solidFill>
              </a:rPr>
              <a:t>est présent dans toutes les économies </a:t>
            </a:r>
            <a:r>
              <a:rPr lang="fr-FR" sz="2400" dirty="0" smtClean="0">
                <a:solidFill>
                  <a:srgbClr val="000000"/>
                </a:solidFill>
              </a:rPr>
              <a:t>,mais </a:t>
            </a:r>
            <a:r>
              <a:rPr lang="fr-FR" sz="2400" dirty="0" smtClean="0">
                <a:solidFill>
                  <a:srgbClr val="000000"/>
                </a:solidFill>
              </a:rPr>
              <a:t>son poids et ses fonctions sont un sujet de controverse.</a:t>
            </a:r>
            <a:endParaRPr lang="fr-FR" sz="2400" dirty="0" smtClean="0">
              <a:solidFill>
                <a:srgbClr val="000000"/>
              </a:solidFill>
            </a:endParaRPr>
          </a:p>
          <a:p>
            <a:pPr marL="990600" lvl="1" indent="-533400">
              <a:buFont typeface="Wingdings" pitchFamily="2" charset="2"/>
              <a:buAutoNum type="arabicPeriod"/>
            </a:pPr>
            <a:r>
              <a:rPr lang="fr-FR" sz="2200" dirty="0" smtClean="0">
                <a:solidFill>
                  <a:srgbClr val="000000"/>
                </a:solidFill>
              </a:rPr>
              <a:t>L’État gendarme</a:t>
            </a:r>
          </a:p>
          <a:p>
            <a:pPr marL="990600" lvl="1" indent="-533400">
              <a:buFont typeface="Wingdings" pitchFamily="2" charset="2"/>
              <a:buAutoNum type="arabicPeriod"/>
            </a:pPr>
            <a:r>
              <a:rPr lang="fr-FR" sz="2200" dirty="0" smtClean="0">
                <a:solidFill>
                  <a:srgbClr val="000000"/>
                </a:solidFill>
              </a:rPr>
              <a:t>L’État providence</a:t>
            </a:r>
          </a:p>
          <a:p>
            <a:pPr marL="990600" lvl="1" indent="-533400">
              <a:buFont typeface="Wingdings" pitchFamily="2" charset="2"/>
              <a:buAutoNum type="arabicPeriod"/>
            </a:pPr>
            <a:endParaRPr lang="fr-FR" sz="2200" dirty="0">
              <a:solidFill>
                <a:srgbClr val="000000"/>
              </a:solidFill>
            </a:endParaRPr>
          </a:p>
        </p:txBody>
      </p:sp>
      <p:sp>
        <p:nvSpPr>
          <p:cNvPr id="7" name="Titre 1"/>
          <p:cNvSpPr txBox="1">
            <a:spLocks/>
          </p:cNvSpPr>
          <p:nvPr/>
        </p:nvSpPr>
        <p:spPr>
          <a:xfrm>
            <a:off x="467544" y="278160"/>
            <a:ext cx="8298504" cy="990600"/>
          </a:xfrm>
          <a:prstGeom prst="rect">
            <a:avLst/>
          </a:prstGeom>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1" i="0" u="none" strike="noStrike" kern="1200" cap="none" spc="0" normalizeH="0" baseline="0" noProof="0" dirty="0" smtClean="0">
                <a:ln>
                  <a:noFill/>
                </a:ln>
                <a:solidFill>
                  <a:schemeClr val="tx2"/>
                </a:solidFill>
                <a:effectLst/>
                <a:uLnTx/>
                <a:uFillTx/>
                <a:latin typeface="+mj-lt"/>
                <a:ea typeface="+mj-ea"/>
                <a:cs typeface="+mj-cs"/>
              </a:rPr>
              <a:t>L’ETAT ET ECONOMIE</a:t>
            </a:r>
            <a:endParaRPr kumimoji="0" lang="fr-FR" sz="4400" b="1"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5"/>
          <p:cNvSpPr>
            <a:spLocks noGrp="1"/>
          </p:cNvSpPr>
          <p:nvPr>
            <p:ph type="sldNum" sz="quarter" idx="12"/>
          </p:nvPr>
        </p:nvSpPr>
        <p:spPr/>
        <p:txBody>
          <a:bodyPr>
            <a:normAutofit fontScale="85000" lnSpcReduction="20000"/>
          </a:bodyPr>
          <a:lstStyle/>
          <a:p>
            <a:fld id="{EAA5CC0C-AAC4-4356-9A3E-82EB2607638C}" type="slidenum">
              <a:rPr lang="fr-FR"/>
              <a:pPr/>
              <a:t>53</a:t>
            </a:fld>
            <a:endParaRPr lang="fr-FR"/>
          </a:p>
        </p:txBody>
      </p:sp>
      <p:sp>
        <p:nvSpPr>
          <p:cNvPr id="146435" name="Rectangle 3"/>
          <p:cNvSpPr>
            <a:spLocks noGrp="1" noChangeArrowheads="1"/>
          </p:cNvSpPr>
          <p:nvPr>
            <p:ph type="body" idx="1"/>
          </p:nvPr>
        </p:nvSpPr>
        <p:spPr>
          <a:xfrm>
            <a:off x="228600" y="1600200"/>
            <a:ext cx="8663880" cy="1180728"/>
          </a:xfrm>
        </p:spPr>
        <p:txBody>
          <a:bodyPr>
            <a:normAutofit lnSpcReduction="10000"/>
          </a:bodyPr>
          <a:lstStyle/>
          <a:p>
            <a:pPr>
              <a:buFontTx/>
              <a:buNone/>
            </a:pPr>
            <a:r>
              <a:rPr lang="fr-FR" sz="2400" dirty="0">
                <a:solidFill>
                  <a:srgbClr val="000000"/>
                </a:solidFill>
              </a:rPr>
              <a:t>	</a:t>
            </a:r>
            <a:r>
              <a:rPr lang="fr-FR" sz="2400" b="1" dirty="0" smtClean="0"/>
              <a:t>2.1. La conception libérale ou l’État gendarme</a:t>
            </a:r>
            <a:endParaRPr lang="fr-FR" sz="2400" b="1" dirty="0" smtClean="0"/>
          </a:p>
          <a:p>
            <a:pPr>
              <a:buFontTx/>
              <a:buNone/>
            </a:pPr>
            <a:r>
              <a:rPr lang="fr-FR" sz="2400" dirty="0" smtClean="0">
                <a:solidFill>
                  <a:srgbClr val="000000"/>
                </a:solidFill>
              </a:rPr>
              <a:t>Pour </a:t>
            </a:r>
            <a:r>
              <a:rPr lang="fr-FR" sz="2400" dirty="0">
                <a:solidFill>
                  <a:srgbClr val="000000"/>
                </a:solidFill>
              </a:rPr>
              <a:t>ces économistes, l’État ne doit intervenir que dans certains domaines :</a:t>
            </a:r>
          </a:p>
          <a:p>
            <a:pPr>
              <a:buFontTx/>
              <a:buNone/>
            </a:pPr>
            <a:endParaRPr lang="fr-FR" sz="2400" dirty="0">
              <a:solidFill>
                <a:srgbClr val="000000"/>
              </a:solidFill>
            </a:endParaRPr>
          </a:p>
          <a:p>
            <a:pPr>
              <a:buFontTx/>
              <a:buNone/>
            </a:pPr>
            <a:endParaRPr lang="fr-FR" sz="2400" dirty="0">
              <a:solidFill>
                <a:srgbClr val="000000"/>
              </a:solidFill>
            </a:endParaRPr>
          </a:p>
        </p:txBody>
      </p:sp>
      <p:pic>
        <p:nvPicPr>
          <p:cNvPr id="146436" name="Picture 4"/>
          <p:cNvPicPr>
            <a:picLocks noChangeAspect="1" noChangeArrowheads="1"/>
          </p:cNvPicPr>
          <p:nvPr/>
        </p:nvPicPr>
        <p:blipFill>
          <a:blip r:embed="rId2" cstate="print"/>
          <a:srcRect/>
          <a:stretch>
            <a:fillRect/>
          </a:stretch>
        </p:blipFill>
        <p:spPr bwMode="auto">
          <a:xfrm>
            <a:off x="323528" y="2825552"/>
            <a:ext cx="8587680" cy="3843808"/>
          </a:xfrm>
          <a:prstGeom prst="rect">
            <a:avLst/>
          </a:prstGeom>
          <a:noFill/>
          <a:ln w="9525">
            <a:noFill/>
            <a:miter lim="800000"/>
            <a:headEnd/>
            <a:tailEnd/>
          </a:ln>
          <a:effectLst/>
        </p:spPr>
      </p:pic>
      <p:sp>
        <p:nvSpPr>
          <p:cNvPr id="8" name="Titre 1"/>
          <p:cNvSpPr txBox="1">
            <a:spLocks/>
          </p:cNvSpPr>
          <p:nvPr/>
        </p:nvSpPr>
        <p:spPr>
          <a:xfrm>
            <a:off x="395536" y="228600"/>
            <a:ext cx="8370512" cy="990600"/>
          </a:xfrm>
          <a:prstGeom prst="rect">
            <a:avLst/>
          </a:prstGeom>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1" i="0" u="none" strike="noStrike" kern="1200" cap="none" spc="0" normalizeH="0" baseline="0" noProof="0" dirty="0" smtClean="0">
                <a:ln>
                  <a:noFill/>
                </a:ln>
                <a:solidFill>
                  <a:schemeClr val="tx2"/>
                </a:solidFill>
                <a:effectLst/>
                <a:uLnTx/>
                <a:uFillTx/>
                <a:latin typeface="+mj-lt"/>
                <a:ea typeface="+mj-ea"/>
                <a:cs typeface="+mj-cs"/>
              </a:rPr>
              <a:t>L’ETAT ET ECONOMIE</a:t>
            </a:r>
            <a:endParaRPr kumimoji="0" lang="fr-FR" sz="4400" b="1"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5"/>
          <p:cNvSpPr>
            <a:spLocks noGrp="1"/>
          </p:cNvSpPr>
          <p:nvPr>
            <p:ph type="sldNum" sz="quarter" idx="12"/>
          </p:nvPr>
        </p:nvSpPr>
        <p:spPr/>
        <p:txBody>
          <a:bodyPr>
            <a:normAutofit fontScale="85000" lnSpcReduction="20000"/>
          </a:bodyPr>
          <a:lstStyle/>
          <a:p>
            <a:fld id="{99E2255F-4B31-495B-AD2F-7B27CE5E1B3B}" type="slidenum">
              <a:rPr lang="fr-FR"/>
              <a:pPr/>
              <a:t>54</a:t>
            </a:fld>
            <a:endParaRPr lang="fr-FR"/>
          </a:p>
        </p:txBody>
      </p:sp>
      <p:sp>
        <p:nvSpPr>
          <p:cNvPr id="147459" name="Rectangle 3"/>
          <p:cNvSpPr>
            <a:spLocks noGrp="1" noChangeArrowheads="1"/>
          </p:cNvSpPr>
          <p:nvPr>
            <p:ph type="body" idx="1"/>
          </p:nvPr>
        </p:nvSpPr>
        <p:spPr>
          <a:xfrm>
            <a:off x="304800" y="1524000"/>
            <a:ext cx="8371656" cy="824880"/>
          </a:xfrm>
        </p:spPr>
        <p:txBody>
          <a:bodyPr/>
          <a:lstStyle/>
          <a:p>
            <a:pPr>
              <a:buFontTx/>
              <a:buNone/>
            </a:pPr>
            <a:r>
              <a:rPr lang="fr-FR" sz="2400" dirty="0">
                <a:solidFill>
                  <a:srgbClr val="000000"/>
                </a:solidFill>
              </a:rPr>
              <a:t>	</a:t>
            </a:r>
            <a:r>
              <a:rPr lang="fr-FR" sz="2400" dirty="0" smtClean="0">
                <a:solidFill>
                  <a:srgbClr val="000000"/>
                </a:solidFill>
              </a:rPr>
              <a:t>Pour la conception libérale, l’</a:t>
            </a:r>
            <a:r>
              <a:rPr lang="fr-FR" sz="2400" dirty="0" smtClean="0">
                <a:solidFill>
                  <a:srgbClr val="000000"/>
                </a:solidFill>
              </a:rPr>
              <a:t>intervention </a:t>
            </a:r>
            <a:r>
              <a:rPr lang="fr-FR" sz="2400" dirty="0">
                <a:solidFill>
                  <a:srgbClr val="000000"/>
                </a:solidFill>
              </a:rPr>
              <a:t>de l’État dans d’autres domaines est néfaste :</a:t>
            </a:r>
          </a:p>
          <a:p>
            <a:pPr>
              <a:buFontTx/>
              <a:buNone/>
            </a:pPr>
            <a:endParaRPr lang="fr-FR" dirty="0">
              <a:solidFill>
                <a:srgbClr val="000000"/>
              </a:solidFill>
            </a:endParaRPr>
          </a:p>
        </p:txBody>
      </p:sp>
      <p:pic>
        <p:nvPicPr>
          <p:cNvPr id="147460" name="Picture 4"/>
          <p:cNvPicPr>
            <a:picLocks noChangeAspect="1" noChangeArrowheads="1"/>
          </p:cNvPicPr>
          <p:nvPr/>
        </p:nvPicPr>
        <p:blipFill>
          <a:blip r:embed="rId2" cstate="print"/>
          <a:srcRect/>
          <a:stretch>
            <a:fillRect/>
          </a:stretch>
        </p:blipFill>
        <p:spPr bwMode="auto">
          <a:xfrm>
            <a:off x="251520" y="2564904"/>
            <a:ext cx="8568952" cy="4104456"/>
          </a:xfrm>
          <a:prstGeom prst="rect">
            <a:avLst/>
          </a:prstGeom>
          <a:noFill/>
          <a:ln w="9525">
            <a:noFill/>
            <a:miter lim="800000"/>
            <a:headEnd/>
            <a:tailEnd/>
          </a:ln>
          <a:effectLst/>
        </p:spPr>
      </p:pic>
      <p:sp>
        <p:nvSpPr>
          <p:cNvPr id="8" name="Titre 1"/>
          <p:cNvSpPr txBox="1">
            <a:spLocks/>
          </p:cNvSpPr>
          <p:nvPr/>
        </p:nvSpPr>
        <p:spPr>
          <a:xfrm>
            <a:off x="467544" y="228600"/>
            <a:ext cx="8298504" cy="990600"/>
          </a:xfrm>
          <a:prstGeom prst="rect">
            <a:avLst/>
          </a:prstGeom>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1" i="0" u="none" strike="noStrike" kern="1200" cap="none" spc="0" normalizeH="0" baseline="0" noProof="0" dirty="0" smtClean="0">
                <a:ln>
                  <a:noFill/>
                </a:ln>
                <a:solidFill>
                  <a:schemeClr val="tx2"/>
                </a:solidFill>
                <a:effectLst/>
                <a:uLnTx/>
                <a:uFillTx/>
                <a:latin typeface="+mj-lt"/>
                <a:ea typeface="+mj-ea"/>
                <a:cs typeface="+mj-cs"/>
              </a:rPr>
              <a:t>L’ETAT ET ECONOMIE</a:t>
            </a:r>
            <a:endParaRPr kumimoji="0" lang="fr-FR" sz="4400" b="1"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5"/>
          <p:cNvSpPr>
            <a:spLocks noGrp="1"/>
          </p:cNvSpPr>
          <p:nvPr>
            <p:ph type="sldNum" sz="quarter" idx="12"/>
          </p:nvPr>
        </p:nvSpPr>
        <p:spPr/>
        <p:txBody>
          <a:bodyPr>
            <a:normAutofit fontScale="85000" lnSpcReduction="20000"/>
          </a:bodyPr>
          <a:lstStyle/>
          <a:p>
            <a:fld id="{8AEF0D3A-EB7A-4E42-8D34-C37F64BCB859}" type="slidenum">
              <a:rPr lang="fr-FR"/>
              <a:pPr/>
              <a:t>55</a:t>
            </a:fld>
            <a:endParaRPr lang="fr-FR"/>
          </a:p>
        </p:txBody>
      </p:sp>
      <p:sp>
        <p:nvSpPr>
          <p:cNvPr id="148482" name="Rectangle 2"/>
          <p:cNvSpPr>
            <a:spLocks noGrp="1" noChangeArrowheads="1"/>
          </p:cNvSpPr>
          <p:nvPr>
            <p:ph type="title"/>
          </p:nvPr>
        </p:nvSpPr>
        <p:spPr>
          <a:xfrm>
            <a:off x="179512" y="1556792"/>
            <a:ext cx="8712968" cy="539750"/>
          </a:xfrm>
        </p:spPr>
        <p:txBody>
          <a:bodyPr>
            <a:normAutofit fontScale="90000"/>
          </a:bodyPr>
          <a:lstStyle/>
          <a:p>
            <a:r>
              <a:rPr lang="fr-FR" sz="3000" b="1" dirty="0">
                <a:solidFill>
                  <a:schemeClr val="tx1"/>
                </a:solidFill>
              </a:rPr>
              <a:t>2.2. La conception keynésienne ou l’État providence</a:t>
            </a:r>
          </a:p>
        </p:txBody>
      </p:sp>
      <p:pic>
        <p:nvPicPr>
          <p:cNvPr id="148484" name="Picture 4"/>
          <p:cNvPicPr>
            <a:picLocks noChangeAspect="1" noChangeArrowheads="1"/>
          </p:cNvPicPr>
          <p:nvPr/>
        </p:nvPicPr>
        <p:blipFill>
          <a:blip r:embed="rId2" cstate="print"/>
          <a:srcRect/>
          <a:stretch>
            <a:fillRect/>
          </a:stretch>
        </p:blipFill>
        <p:spPr bwMode="auto">
          <a:xfrm>
            <a:off x="179512" y="2708920"/>
            <a:ext cx="8712968" cy="3960440"/>
          </a:xfrm>
          <a:prstGeom prst="rect">
            <a:avLst/>
          </a:prstGeom>
          <a:noFill/>
          <a:ln w="9525">
            <a:noFill/>
            <a:miter lim="800000"/>
            <a:headEnd/>
            <a:tailEnd/>
          </a:ln>
          <a:effectLst/>
        </p:spPr>
      </p:pic>
      <p:sp>
        <p:nvSpPr>
          <p:cNvPr id="9" name="Rectangle 8"/>
          <p:cNvSpPr/>
          <p:nvPr/>
        </p:nvSpPr>
        <p:spPr>
          <a:xfrm>
            <a:off x="251520" y="2132856"/>
            <a:ext cx="8568952" cy="707886"/>
          </a:xfrm>
          <a:prstGeom prst="rect">
            <a:avLst/>
          </a:prstGeom>
        </p:spPr>
        <p:txBody>
          <a:bodyPr wrap="square">
            <a:spAutoFit/>
          </a:bodyPr>
          <a:lstStyle/>
          <a:p>
            <a:r>
              <a:rPr lang="fr-FR" sz="2000" dirty="0" smtClean="0">
                <a:solidFill>
                  <a:srgbClr val="000000"/>
                </a:solidFill>
              </a:rPr>
              <a:t>L’État est un agent macroéconomique autonome qui assure deux fonctions essentielles :</a:t>
            </a:r>
            <a:endParaRPr lang="fr-FR" sz="2000" dirty="0"/>
          </a:p>
        </p:txBody>
      </p:sp>
      <p:sp>
        <p:nvSpPr>
          <p:cNvPr id="10" name="Titre 1"/>
          <p:cNvSpPr txBox="1">
            <a:spLocks/>
          </p:cNvSpPr>
          <p:nvPr/>
        </p:nvSpPr>
        <p:spPr>
          <a:xfrm>
            <a:off x="467544" y="228600"/>
            <a:ext cx="8298504" cy="990600"/>
          </a:xfrm>
          <a:prstGeom prst="rect">
            <a:avLst/>
          </a:prstGeom>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1" i="0" u="none" strike="noStrike" kern="1200" cap="none" spc="0" normalizeH="0" baseline="0" noProof="0" dirty="0" smtClean="0">
                <a:ln>
                  <a:noFill/>
                </a:ln>
                <a:solidFill>
                  <a:schemeClr val="tx2"/>
                </a:solidFill>
                <a:effectLst/>
                <a:uLnTx/>
                <a:uFillTx/>
                <a:latin typeface="+mj-lt"/>
                <a:ea typeface="+mj-ea"/>
                <a:cs typeface="+mj-cs"/>
              </a:rPr>
              <a:t>L’ETAT ET ECONOMIE</a:t>
            </a:r>
            <a:endParaRPr kumimoji="0" lang="fr-FR" sz="4400" b="1"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normAutofit fontScale="85000" lnSpcReduction="20000"/>
          </a:bodyPr>
          <a:lstStyle/>
          <a:p>
            <a:fld id="{37220D48-6D85-4D7B-AFA4-5220D204EBB3}" type="slidenum">
              <a:rPr lang="fr-FR"/>
              <a:pPr/>
              <a:t>56</a:t>
            </a:fld>
            <a:endParaRPr lang="fr-FR"/>
          </a:p>
        </p:txBody>
      </p:sp>
      <p:sp>
        <p:nvSpPr>
          <p:cNvPr id="149507" name="Rectangle 3"/>
          <p:cNvSpPr>
            <a:spLocks noGrp="1" noChangeArrowheads="1"/>
          </p:cNvSpPr>
          <p:nvPr>
            <p:ph type="body" idx="1"/>
          </p:nvPr>
        </p:nvSpPr>
        <p:spPr>
          <a:xfrm>
            <a:off x="251520" y="1628800"/>
            <a:ext cx="8712968" cy="4968552"/>
          </a:xfrm>
        </p:spPr>
        <p:txBody>
          <a:bodyPr/>
          <a:lstStyle/>
          <a:p>
            <a:pPr marL="609600" indent="-609600">
              <a:buFontTx/>
              <a:buNone/>
            </a:pPr>
            <a:r>
              <a:rPr lang="fr-FR" sz="2800" b="1" dirty="0" smtClean="0"/>
              <a:t>3</a:t>
            </a:r>
            <a:r>
              <a:rPr lang="fr-FR" sz="2800" b="1" dirty="0" smtClean="0"/>
              <a:t>. Les fonctions de l’État dans </a:t>
            </a:r>
            <a:r>
              <a:rPr lang="fr-FR" sz="2800" b="1" dirty="0" smtClean="0"/>
              <a:t>l’économie.</a:t>
            </a:r>
            <a:endParaRPr lang="fr-FR" sz="2400" dirty="0" smtClean="0">
              <a:solidFill>
                <a:srgbClr val="000000"/>
              </a:solidFill>
            </a:endParaRPr>
          </a:p>
          <a:p>
            <a:pPr marL="609600" indent="-609600">
              <a:buFontTx/>
              <a:buNone/>
            </a:pPr>
            <a:r>
              <a:rPr lang="fr-FR" sz="2400" dirty="0" smtClean="0">
                <a:solidFill>
                  <a:srgbClr val="000000"/>
                </a:solidFill>
              </a:rPr>
              <a:t>L’État </a:t>
            </a:r>
            <a:r>
              <a:rPr lang="fr-FR" sz="2400" dirty="0">
                <a:solidFill>
                  <a:srgbClr val="000000"/>
                </a:solidFill>
              </a:rPr>
              <a:t>a trois grandes fonctions :</a:t>
            </a:r>
          </a:p>
          <a:p>
            <a:pPr marL="609600" indent="-609600">
              <a:buFont typeface="Wingdings" pitchFamily="2" charset="2"/>
              <a:buChar char="q"/>
            </a:pPr>
            <a:r>
              <a:rPr lang="fr-FR" sz="2400" dirty="0" smtClean="0">
                <a:solidFill>
                  <a:srgbClr val="000000"/>
                </a:solidFill>
              </a:rPr>
              <a:t>Fonction </a:t>
            </a:r>
            <a:r>
              <a:rPr lang="fr-FR" sz="2400" dirty="0">
                <a:solidFill>
                  <a:srgbClr val="000000"/>
                </a:solidFill>
              </a:rPr>
              <a:t>de production et d’affectation des ressources</a:t>
            </a:r>
          </a:p>
          <a:p>
            <a:pPr marL="609600" indent="-609600">
              <a:buFont typeface="Wingdings" pitchFamily="2" charset="2"/>
              <a:buChar char="q"/>
            </a:pPr>
            <a:r>
              <a:rPr lang="fr-FR" sz="2400" dirty="0">
                <a:solidFill>
                  <a:srgbClr val="000000"/>
                </a:solidFill>
              </a:rPr>
              <a:t>Fonction de redistribution des richesses</a:t>
            </a:r>
          </a:p>
          <a:p>
            <a:pPr marL="609600" indent="-609600">
              <a:buFont typeface="Wingdings" pitchFamily="2" charset="2"/>
              <a:buChar char="q"/>
            </a:pPr>
            <a:r>
              <a:rPr lang="fr-FR" sz="2400" dirty="0">
                <a:solidFill>
                  <a:srgbClr val="000000"/>
                </a:solidFill>
              </a:rPr>
              <a:t>Fonctions de stabilisation de la conjoncture et d’orientation économique</a:t>
            </a:r>
          </a:p>
          <a:p>
            <a:pPr marL="609600" indent="-609600">
              <a:buFontTx/>
              <a:buNone/>
            </a:pPr>
            <a:endParaRPr lang="fr-FR" sz="2400" dirty="0">
              <a:solidFill>
                <a:srgbClr val="000000"/>
              </a:solidFill>
            </a:endParaRPr>
          </a:p>
        </p:txBody>
      </p:sp>
      <p:sp>
        <p:nvSpPr>
          <p:cNvPr id="7" name="Titre 1"/>
          <p:cNvSpPr txBox="1">
            <a:spLocks/>
          </p:cNvSpPr>
          <p:nvPr/>
        </p:nvSpPr>
        <p:spPr>
          <a:xfrm>
            <a:off x="467544" y="228600"/>
            <a:ext cx="8298504" cy="990600"/>
          </a:xfrm>
          <a:prstGeom prst="rect">
            <a:avLst/>
          </a:prstGeom>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1" i="0" u="none" strike="noStrike" kern="1200" cap="none" spc="0" normalizeH="0" baseline="0" noProof="0" dirty="0" smtClean="0">
                <a:ln>
                  <a:noFill/>
                </a:ln>
                <a:solidFill>
                  <a:schemeClr val="tx2"/>
                </a:solidFill>
                <a:effectLst/>
                <a:uLnTx/>
                <a:uFillTx/>
                <a:latin typeface="+mj-lt"/>
                <a:ea typeface="+mj-ea"/>
                <a:cs typeface="+mj-cs"/>
              </a:rPr>
              <a:t>L’ETAT ET ECONOMIE</a:t>
            </a:r>
            <a:endParaRPr kumimoji="0" lang="fr-FR" sz="4400" b="1"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normAutofit fontScale="85000" lnSpcReduction="20000"/>
          </a:bodyPr>
          <a:lstStyle/>
          <a:p>
            <a:fld id="{A6770E54-FB9B-47AC-B532-1FC2AD3055C7}" type="slidenum">
              <a:rPr lang="fr-FR"/>
              <a:pPr/>
              <a:t>57</a:t>
            </a:fld>
            <a:endParaRPr lang="fr-FR"/>
          </a:p>
        </p:txBody>
      </p:sp>
      <p:sp>
        <p:nvSpPr>
          <p:cNvPr id="150530" name="Rectangle 2"/>
          <p:cNvSpPr>
            <a:spLocks noGrp="1" noChangeArrowheads="1"/>
          </p:cNvSpPr>
          <p:nvPr>
            <p:ph type="title"/>
          </p:nvPr>
        </p:nvSpPr>
        <p:spPr>
          <a:xfrm>
            <a:off x="179512" y="1700808"/>
            <a:ext cx="8784976" cy="850900"/>
          </a:xfrm>
        </p:spPr>
        <p:txBody>
          <a:bodyPr>
            <a:normAutofit fontScale="90000"/>
          </a:bodyPr>
          <a:lstStyle/>
          <a:p>
            <a:r>
              <a:rPr lang="fr-FR" sz="3400" b="1" dirty="0">
                <a:solidFill>
                  <a:schemeClr val="tx1"/>
                </a:solidFill>
              </a:rPr>
              <a:t>3.1. Fonctions de production et d’affectation des ressources</a:t>
            </a:r>
          </a:p>
        </p:txBody>
      </p:sp>
      <p:sp>
        <p:nvSpPr>
          <p:cNvPr id="150531" name="Rectangle 3"/>
          <p:cNvSpPr>
            <a:spLocks noGrp="1" noChangeArrowheads="1"/>
          </p:cNvSpPr>
          <p:nvPr>
            <p:ph type="body" idx="1"/>
          </p:nvPr>
        </p:nvSpPr>
        <p:spPr>
          <a:xfrm>
            <a:off x="323528" y="2636912"/>
            <a:ext cx="8568952" cy="4032448"/>
          </a:xfrm>
        </p:spPr>
        <p:txBody>
          <a:bodyPr>
            <a:normAutofit lnSpcReduction="10000"/>
          </a:bodyPr>
          <a:lstStyle/>
          <a:p>
            <a:pPr>
              <a:lnSpc>
                <a:spcPct val="90000"/>
              </a:lnSpc>
              <a:buFontTx/>
              <a:buNone/>
            </a:pPr>
            <a:r>
              <a:rPr lang="fr-FR" sz="2400" dirty="0">
                <a:solidFill>
                  <a:srgbClr val="000000"/>
                </a:solidFill>
              </a:rPr>
              <a:t>Fournit des biens et services collectifs:</a:t>
            </a:r>
          </a:p>
          <a:p>
            <a:pPr>
              <a:lnSpc>
                <a:spcPct val="90000"/>
              </a:lnSpc>
              <a:buFont typeface="Wingdings" pitchFamily="2" charset="2"/>
              <a:buChar char="Ø"/>
            </a:pPr>
            <a:r>
              <a:rPr lang="fr-FR" sz="2400" dirty="0">
                <a:solidFill>
                  <a:srgbClr val="000000"/>
                </a:solidFill>
              </a:rPr>
              <a:t>Éducation</a:t>
            </a:r>
          </a:p>
          <a:p>
            <a:pPr>
              <a:lnSpc>
                <a:spcPct val="90000"/>
              </a:lnSpc>
              <a:buFont typeface="Wingdings" pitchFamily="2" charset="2"/>
              <a:buChar char="Ø"/>
            </a:pPr>
            <a:r>
              <a:rPr lang="fr-FR" sz="2400" dirty="0">
                <a:solidFill>
                  <a:srgbClr val="000000"/>
                </a:solidFill>
              </a:rPr>
              <a:t>Police</a:t>
            </a:r>
          </a:p>
          <a:p>
            <a:pPr>
              <a:lnSpc>
                <a:spcPct val="90000"/>
              </a:lnSpc>
              <a:buFont typeface="Wingdings" pitchFamily="2" charset="2"/>
              <a:buChar char="Ø"/>
            </a:pPr>
            <a:r>
              <a:rPr lang="fr-FR" sz="2400" dirty="0">
                <a:solidFill>
                  <a:srgbClr val="000000"/>
                </a:solidFill>
              </a:rPr>
              <a:t>Justice</a:t>
            </a:r>
          </a:p>
          <a:p>
            <a:pPr>
              <a:lnSpc>
                <a:spcPct val="90000"/>
              </a:lnSpc>
              <a:buFont typeface="Wingdings" pitchFamily="2" charset="2"/>
              <a:buChar char="Ø"/>
            </a:pPr>
            <a:r>
              <a:rPr lang="fr-FR" sz="2400" dirty="0">
                <a:solidFill>
                  <a:srgbClr val="000000"/>
                </a:solidFill>
              </a:rPr>
              <a:t>Réseau routier etc..</a:t>
            </a:r>
          </a:p>
          <a:p>
            <a:pPr>
              <a:lnSpc>
                <a:spcPct val="90000"/>
              </a:lnSpc>
              <a:buFont typeface="Wingdings" pitchFamily="2" charset="2"/>
              <a:buNone/>
            </a:pPr>
            <a:endParaRPr lang="fr-FR" sz="2400" dirty="0">
              <a:solidFill>
                <a:srgbClr val="000000"/>
              </a:solidFill>
            </a:endParaRPr>
          </a:p>
          <a:p>
            <a:pPr>
              <a:lnSpc>
                <a:spcPct val="90000"/>
              </a:lnSpc>
              <a:buFont typeface="Wingdings" pitchFamily="2" charset="2"/>
              <a:buNone/>
            </a:pPr>
            <a:r>
              <a:rPr lang="fr-FR" sz="2400" dirty="0">
                <a:solidFill>
                  <a:srgbClr val="000000"/>
                </a:solidFill>
              </a:rPr>
              <a:t>Affecte des ressources à certains projets :</a:t>
            </a:r>
          </a:p>
          <a:p>
            <a:pPr>
              <a:lnSpc>
                <a:spcPct val="90000"/>
              </a:lnSpc>
              <a:buFont typeface="Wingdings" pitchFamily="2" charset="2"/>
              <a:buChar char="Ø"/>
            </a:pPr>
            <a:r>
              <a:rPr lang="fr-FR" sz="2400" dirty="0">
                <a:solidFill>
                  <a:srgbClr val="000000"/>
                </a:solidFill>
              </a:rPr>
              <a:t>Biens et services collectifs</a:t>
            </a:r>
          </a:p>
          <a:p>
            <a:pPr>
              <a:lnSpc>
                <a:spcPct val="90000"/>
              </a:lnSpc>
              <a:buFont typeface="Wingdings" pitchFamily="2" charset="2"/>
              <a:buChar char="Ø"/>
            </a:pPr>
            <a:r>
              <a:rPr lang="fr-FR" sz="2400" dirty="0">
                <a:solidFill>
                  <a:srgbClr val="000000"/>
                </a:solidFill>
              </a:rPr>
              <a:t>Grands projets industriels (Airbus, programme spatial, programme nucléaire)</a:t>
            </a:r>
          </a:p>
        </p:txBody>
      </p:sp>
      <p:sp>
        <p:nvSpPr>
          <p:cNvPr id="7" name="Titre 1"/>
          <p:cNvSpPr txBox="1">
            <a:spLocks/>
          </p:cNvSpPr>
          <p:nvPr/>
        </p:nvSpPr>
        <p:spPr>
          <a:xfrm>
            <a:off x="467544" y="228600"/>
            <a:ext cx="8298504" cy="990600"/>
          </a:xfrm>
          <a:prstGeom prst="rect">
            <a:avLst/>
          </a:prstGeom>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1" i="0" u="none" strike="noStrike" kern="1200" cap="none" spc="0" normalizeH="0" baseline="0" noProof="0" dirty="0" smtClean="0">
                <a:ln>
                  <a:noFill/>
                </a:ln>
                <a:solidFill>
                  <a:schemeClr val="tx2"/>
                </a:solidFill>
                <a:effectLst/>
                <a:uLnTx/>
                <a:uFillTx/>
                <a:latin typeface="+mj-lt"/>
                <a:ea typeface="+mj-ea"/>
                <a:cs typeface="+mj-cs"/>
              </a:rPr>
              <a:t>L’ETAT ET ECONOMIE</a:t>
            </a:r>
            <a:endParaRPr kumimoji="0" lang="fr-FR" sz="4400" b="1"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normAutofit fontScale="85000" lnSpcReduction="20000"/>
          </a:bodyPr>
          <a:lstStyle/>
          <a:p>
            <a:fld id="{C1CED49E-4809-4D90-A04B-45A20A50B0F2}" type="slidenum">
              <a:rPr lang="fr-FR"/>
              <a:pPr/>
              <a:t>58</a:t>
            </a:fld>
            <a:endParaRPr lang="fr-FR"/>
          </a:p>
        </p:txBody>
      </p:sp>
      <p:sp>
        <p:nvSpPr>
          <p:cNvPr id="151554" name="Rectangle 2"/>
          <p:cNvSpPr>
            <a:spLocks noGrp="1" noChangeArrowheads="1"/>
          </p:cNvSpPr>
          <p:nvPr>
            <p:ph type="title"/>
          </p:nvPr>
        </p:nvSpPr>
        <p:spPr>
          <a:xfrm>
            <a:off x="467544" y="1628800"/>
            <a:ext cx="8352928" cy="538163"/>
          </a:xfrm>
        </p:spPr>
        <p:txBody>
          <a:bodyPr>
            <a:noAutofit/>
          </a:bodyPr>
          <a:lstStyle/>
          <a:p>
            <a:r>
              <a:rPr lang="fr-FR" sz="3200" b="1" dirty="0">
                <a:solidFill>
                  <a:schemeClr val="tx1"/>
                </a:solidFill>
              </a:rPr>
              <a:t>3.2. Fonctions de redistribution</a:t>
            </a:r>
          </a:p>
        </p:txBody>
      </p:sp>
      <p:sp>
        <p:nvSpPr>
          <p:cNvPr id="151555" name="Rectangle 3"/>
          <p:cNvSpPr>
            <a:spLocks noGrp="1" noChangeArrowheads="1"/>
          </p:cNvSpPr>
          <p:nvPr>
            <p:ph type="body" idx="1"/>
          </p:nvPr>
        </p:nvSpPr>
        <p:spPr>
          <a:xfrm>
            <a:off x="251520" y="2348880"/>
            <a:ext cx="8640960" cy="4248472"/>
          </a:xfrm>
        </p:spPr>
        <p:txBody>
          <a:bodyPr/>
          <a:lstStyle/>
          <a:p>
            <a:pPr>
              <a:buFontTx/>
              <a:buNone/>
            </a:pPr>
            <a:r>
              <a:rPr lang="fr-FR" sz="2400" dirty="0">
                <a:solidFill>
                  <a:srgbClr val="000000"/>
                </a:solidFill>
              </a:rPr>
              <a:t>	Pour réduire les inégalités (inégalités de revenu ou face aux risques), l’État prélève des ressources et les redistribue.</a:t>
            </a:r>
          </a:p>
          <a:p>
            <a:pPr>
              <a:buFontTx/>
              <a:buNone/>
            </a:pPr>
            <a:endParaRPr lang="fr-FR" sz="2400" dirty="0">
              <a:solidFill>
                <a:srgbClr val="000000"/>
              </a:solidFill>
            </a:endParaRPr>
          </a:p>
          <a:p>
            <a:pPr lvl="1">
              <a:buFont typeface="Wingdings" pitchFamily="2" charset="2"/>
              <a:buChar char="Ø"/>
            </a:pPr>
            <a:r>
              <a:rPr lang="fr-FR" sz="2400" dirty="0">
                <a:solidFill>
                  <a:srgbClr val="000000"/>
                </a:solidFill>
              </a:rPr>
              <a:t>Prélève des ressources sous forme d’impôts et cotisations</a:t>
            </a:r>
          </a:p>
          <a:p>
            <a:pPr>
              <a:buFont typeface="Wingdings" pitchFamily="2" charset="2"/>
              <a:buNone/>
            </a:pPr>
            <a:endParaRPr lang="fr-FR" sz="2400" dirty="0">
              <a:solidFill>
                <a:srgbClr val="000000"/>
              </a:solidFill>
            </a:endParaRPr>
          </a:p>
          <a:p>
            <a:pPr lvl="1">
              <a:buFont typeface="Wingdings" pitchFamily="2" charset="2"/>
              <a:buChar char="Ø"/>
            </a:pPr>
            <a:r>
              <a:rPr lang="fr-FR" sz="2400" dirty="0">
                <a:solidFill>
                  <a:srgbClr val="000000"/>
                </a:solidFill>
              </a:rPr>
              <a:t>Redistribution sous la forme de prestations (service d’assurance)</a:t>
            </a:r>
          </a:p>
          <a:p>
            <a:pPr>
              <a:buFont typeface="Wingdings" pitchFamily="2" charset="2"/>
              <a:buNone/>
            </a:pPr>
            <a:endParaRPr lang="fr-FR" sz="2400" dirty="0">
              <a:solidFill>
                <a:srgbClr val="000000"/>
              </a:solidFill>
            </a:endParaRPr>
          </a:p>
        </p:txBody>
      </p:sp>
      <p:sp>
        <p:nvSpPr>
          <p:cNvPr id="7" name="Titre 1"/>
          <p:cNvSpPr txBox="1">
            <a:spLocks/>
          </p:cNvSpPr>
          <p:nvPr/>
        </p:nvSpPr>
        <p:spPr>
          <a:xfrm>
            <a:off x="467544" y="228600"/>
            <a:ext cx="8298504" cy="990600"/>
          </a:xfrm>
          <a:prstGeom prst="rect">
            <a:avLst/>
          </a:prstGeom>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1" i="0" u="none" strike="noStrike" kern="1200" cap="none" spc="0" normalizeH="0" baseline="0" noProof="0" dirty="0" smtClean="0">
                <a:ln>
                  <a:noFill/>
                </a:ln>
                <a:solidFill>
                  <a:schemeClr val="tx2"/>
                </a:solidFill>
                <a:effectLst/>
                <a:uLnTx/>
                <a:uFillTx/>
                <a:latin typeface="+mj-lt"/>
                <a:ea typeface="+mj-ea"/>
                <a:cs typeface="+mj-cs"/>
              </a:rPr>
              <a:t>L’ETAT ET ECONOMIE</a:t>
            </a:r>
            <a:endParaRPr kumimoji="0" lang="fr-FR" sz="4400" b="1"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normAutofit fontScale="85000" lnSpcReduction="20000"/>
          </a:bodyPr>
          <a:lstStyle/>
          <a:p>
            <a:fld id="{19419B0D-885E-48B4-8187-1B0EDE61101E}" type="slidenum">
              <a:rPr lang="fr-FR"/>
              <a:pPr/>
              <a:t>59</a:t>
            </a:fld>
            <a:endParaRPr lang="fr-FR"/>
          </a:p>
        </p:txBody>
      </p:sp>
      <p:sp>
        <p:nvSpPr>
          <p:cNvPr id="152578" name="Rectangle 2"/>
          <p:cNvSpPr>
            <a:spLocks noGrp="1" noChangeArrowheads="1"/>
          </p:cNvSpPr>
          <p:nvPr>
            <p:ph type="title"/>
          </p:nvPr>
        </p:nvSpPr>
        <p:spPr>
          <a:xfrm>
            <a:off x="395536" y="1628800"/>
            <a:ext cx="8748464" cy="539750"/>
          </a:xfrm>
        </p:spPr>
        <p:txBody>
          <a:bodyPr>
            <a:noAutofit/>
          </a:bodyPr>
          <a:lstStyle/>
          <a:p>
            <a:r>
              <a:rPr lang="fr-FR" sz="2800" b="1" dirty="0">
                <a:solidFill>
                  <a:schemeClr val="tx1"/>
                </a:solidFill>
              </a:rPr>
              <a:t>3.3. Fonction de stabilisation de la conjoncture</a:t>
            </a:r>
          </a:p>
        </p:txBody>
      </p:sp>
      <p:sp>
        <p:nvSpPr>
          <p:cNvPr id="152579" name="Rectangle 3"/>
          <p:cNvSpPr>
            <a:spLocks noGrp="1" noChangeArrowheads="1"/>
          </p:cNvSpPr>
          <p:nvPr>
            <p:ph type="body" idx="1"/>
          </p:nvPr>
        </p:nvSpPr>
        <p:spPr>
          <a:xfrm>
            <a:off x="251520" y="2492896"/>
            <a:ext cx="8686800" cy="4104456"/>
          </a:xfrm>
        </p:spPr>
        <p:txBody>
          <a:bodyPr/>
          <a:lstStyle/>
          <a:p>
            <a:pPr>
              <a:lnSpc>
                <a:spcPct val="80000"/>
              </a:lnSpc>
              <a:buFontTx/>
              <a:buNone/>
            </a:pPr>
            <a:r>
              <a:rPr lang="fr-FR" sz="2400" dirty="0">
                <a:solidFill>
                  <a:srgbClr val="000000"/>
                </a:solidFill>
              </a:rPr>
              <a:t>	L’État se donne comme objectif de stabiliser la conjoncture économique (à court terme), c’est-à-dire de maintenir la demande ou la croissance à un niveau désiré.</a:t>
            </a:r>
          </a:p>
          <a:p>
            <a:pPr>
              <a:lnSpc>
                <a:spcPct val="80000"/>
              </a:lnSpc>
              <a:buFontTx/>
              <a:buNone/>
            </a:pPr>
            <a:endParaRPr lang="fr-FR" sz="2400" dirty="0">
              <a:solidFill>
                <a:srgbClr val="000000"/>
              </a:solidFill>
            </a:endParaRPr>
          </a:p>
          <a:p>
            <a:pPr lvl="1">
              <a:lnSpc>
                <a:spcPct val="80000"/>
              </a:lnSpc>
              <a:buFont typeface="Wingdings" pitchFamily="2" charset="2"/>
              <a:buChar char="ð"/>
            </a:pPr>
            <a:r>
              <a:rPr lang="fr-FR" sz="2400" dirty="0">
                <a:solidFill>
                  <a:srgbClr val="000000"/>
                </a:solidFill>
              </a:rPr>
              <a:t>Cherche à éviter les fluctuations du PIB et de l’emploi</a:t>
            </a:r>
          </a:p>
          <a:p>
            <a:pPr>
              <a:lnSpc>
                <a:spcPct val="80000"/>
              </a:lnSpc>
              <a:buFont typeface="Wingdings" pitchFamily="2" charset="2"/>
              <a:buChar char="ð"/>
            </a:pPr>
            <a:endParaRPr lang="fr-FR" sz="2400" dirty="0">
              <a:solidFill>
                <a:srgbClr val="000000"/>
              </a:solidFill>
            </a:endParaRPr>
          </a:p>
          <a:p>
            <a:pPr lvl="1">
              <a:lnSpc>
                <a:spcPct val="80000"/>
              </a:lnSpc>
              <a:buFont typeface="Wingdings" pitchFamily="2" charset="2"/>
              <a:buChar char="ð"/>
            </a:pPr>
            <a:r>
              <a:rPr lang="fr-FR" sz="2400" dirty="0">
                <a:solidFill>
                  <a:srgbClr val="000000"/>
                </a:solidFill>
              </a:rPr>
              <a:t>Oriente le développement économique à long terme par la politique industrielle</a:t>
            </a:r>
          </a:p>
        </p:txBody>
      </p:sp>
      <p:sp>
        <p:nvSpPr>
          <p:cNvPr id="7" name="Titre 1"/>
          <p:cNvSpPr txBox="1">
            <a:spLocks/>
          </p:cNvSpPr>
          <p:nvPr/>
        </p:nvSpPr>
        <p:spPr>
          <a:xfrm>
            <a:off x="467544" y="228600"/>
            <a:ext cx="8298504" cy="990600"/>
          </a:xfrm>
          <a:prstGeom prst="rect">
            <a:avLst/>
          </a:prstGeom>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1" i="0" u="none" strike="noStrike" kern="1200" cap="none" spc="0" normalizeH="0" baseline="0" noProof="0" dirty="0" smtClean="0">
                <a:ln>
                  <a:noFill/>
                </a:ln>
                <a:solidFill>
                  <a:schemeClr val="tx2"/>
                </a:solidFill>
                <a:effectLst/>
                <a:uLnTx/>
                <a:uFillTx/>
                <a:latin typeface="+mj-lt"/>
                <a:ea typeface="+mj-ea"/>
                <a:cs typeface="+mj-cs"/>
              </a:rPr>
              <a:t>L’ETAT ET ECONOMIE</a:t>
            </a:r>
            <a:endParaRPr kumimoji="0" lang="fr-FR" sz="4400" b="1"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MICROECONOMIE</a:t>
            </a:r>
            <a:endParaRPr lang="fr-FR" b="1" dirty="0"/>
          </a:p>
        </p:txBody>
      </p:sp>
      <p:sp>
        <p:nvSpPr>
          <p:cNvPr id="3" name="Espace réservé du contenu 2"/>
          <p:cNvSpPr>
            <a:spLocks noGrp="1"/>
          </p:cNvSpPr>
          <p:nvPr>
            <p:ph sz="quarter" idx="1"/>
          </p:nvPr>
        </p:nvSpPr>
        <p:spPr>
          <a:xfrm>
            <a:off x="251520" y="1600200"/>
            <a:ext cx="8640960" cy="4997152"/>
          </a:xfrm>
        </p:spPr>
        <p:txBody>
          <a:bodyPr>
            <a:normAutofit/>
          </a:bodyPr>
          <a:lstStyle/>
          <a:p>
            <a:pPr algn="just">
              <a:buNone/>
            </a:pPr>
            <a:r>
              <a:rPr lang="fr-FR" b="1" dirty="0" smtClean="0"/>
              <a:t>   En synthèse</a:t>
            </a:r>
            <a:r>
              <a:rPr lang="fr-FR" dirty="0" smtClean="0"/>
              <a:t>, la microéconomie consiste ainsi à :</a:t>
            </a:r>
          </a:p>
          <a:p>
            <a:pPr algn="just"/>
            <a:r>
              <a:rPr lang="fr-FR" dirty="0" smtClean="0"/>
              <a:t>L’analyse des comportements des agents économiques individuels et </a:t>
            </a:r>
            <a:r>
              <a:rPr lang="fr-FR" dirty="0" smtClean="0">
                <a:hlinkClick r:id="rId2" tooltip="Consommateur"/>
              </a:rPr>
              <a:t>consommateurs </a:t>
            </a:r>
            <a:r>
              <a:rPr lang="fr-FR" dirty="0" smtClean="0"/>
              <a:t> et </a:t>
            </a:r>
            <a:r>
              <a:rPr lang="fr-FR" dirty="0" smtClean="0">
                <a:hlinkClick r:id="rId3" tooltip="Entreprise"/>
              </a:rPr>
              <a:t>entreprises</a:t>
            </a:r>
            <a:r>
              <a:rPr lang="fr-FR" dirty="0" smtClean="0"/>
              <a:t>) et de leurs relations sur les différents marchés.</a:t>
            </a:r>
          </a:p>
          <a:p>
            <a:pPr algn="just"/>
            <a:r>
              <a:rPr lang="fr-FR" dirty="0" smtClean="0"/>
              <a:t>Elle s’intéresse également à l‘affectation de ressources, et de manière plus spécifique à l'allocation optimale des ressources, ainsi qu’aux décisions des individus sur des marchés donnés.</a:t>
            </a:r>
          </a:p>
          <a:p>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A4A89B2E-F2E8-42BD-8480-2D9DA4BE7DF3}" type="slidenum">
              <a:rPr lang="fr-FR" smtClean="0"/>
              <a:pPr/>
              <a:t>6</a:t>
            </a:fld>
            <a:endParaRPr lang="fr-F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normAutofit fontScale="85000" lnSpcReduction="20000"/>
          </a:bodyPr>
          <a:lstStyle/>
          <a:p>
            <a:fld id="{618A5E19-D138-413C-9FF3-00C2FEFC11CB}" type="slidenum">
              <a:rPr lang="fr-FR"/>
              <a:pPr/>
              <a:t>60</a:t>
            </a:fld>
            <a:endParaRPr lang="fr-FR"/>
          </a:p>
        </p:txBody>
      </p:sp>
      <p:sp>
        <p:nvSpPr>
          <p:cNvPr id="153603" name="Rectangle 3"/>
          <p:cNvSpPr>
            <a:spLocks noGrp="1" noChangeArrowheads="1"/>
          </p:cNvSpPr>
          <p:nvPr>
            <p:ph type="body" idx="1"/>
          </p:nvPr>
        </p:nvSpPr>
        <p:spPr>
          <a:xfrm>
            <a:off x="395536" y="2276872"/>
            <a:ext cx="8496944" cy="4392488"/>
          </a:xfrm>
        </p:spPr>
        <p:txBody>
          <a:bodyPr/>
          <a:lstStyle/>
          <a:p>
            <a:pPr>
              <a:lnSpc>
                <a:spcPct val="90000"/>
              </a:lnSpc>
              <a:buFontTx/>
              <a:buNone/>
            </a:pPr>
            <a:endParaRPr lang="fr-FR" sz="2800" b="1" dirty="0" smtClean="0">
              <a:solidFill>
                <a:srgbClr val="000000"/>
              </a:solidFill>
            </a:endParaRPr>
          </a:p>
          <a:p>
            <a:pPr>
              <a:lnSpc>
                <a:spcPct val="90000"/>
              </a:lnSpc>
              <a:buFontTx/>
              <a:buNone/>
            </a:pPr>
            <a:r>
              <a:rPr lang="fr-FR" sz="2800" b="1" dirty="0" smtClean="0">
                <a:solidFill>
                  <a:srgbClr val="000000"/>
                </a:solidFill>
              </a:rPr>
              <a:t>Les </a:t>
            </a:r>
            <a:r>
              <a:rPr lang="fr-FR" sz="2800" b="1" dirty="0">
                <a:solidFill>
                  <a:srgbClr val="000000"/>
                </a:solidFill>
              </a:rPr>
              <a:t>moyens :</a:t>
            </a:r>
          </a:p>
          <a:p>
            <a:pPr>
              <a:lnSpc>
                <a:spcPct val="90000"/>
              </a:lnSpc>
              <a:buFontTx/>
              <a:buNone/>
            </a:pPr>
            <a:endParaRPr lang="fr-FR" sz="2400" u="sng" dirty="0">
              <a:solidFill>
                <a:srgbClr val="000000"/>
              </a:solidFill>
            </a:endParaRPr>
          </a:p>
          <a:p>
            <a:pPr>
              <a:lnSpc>
                <a:spcPct val="90000"/>
              </a:lnSpc>
              <a:buSzTx/>
              <a:buFont typeface="Wingdings" pitchFamily="2" charset="2"/>
              <a:buChar char="Ø"/>
            </a:pPr>
            <a:r>
              <a:rPr lang="fr-FR" sz="2400" dirty="0">
                <a:solidFill>
                  <a:srgbClr val="000000"/>
                </a:solidFill>
              </a:rPr>
              <a:t>L’action par les dépenses publiques :</a:t>
            </a:r>
          </a:p>
          <a:p>
            <a:pPr lvl="1">
              <a:lnSpc>
                <a:spcPct val="90000"/>
              </a:lnSpc>
              <a:buSzTx/>
              <a:buFont typeface="Wingdings" pitchFamily="2" charset="2"/>
              <a:buNone/>
            </a:pPr>
            <a:r>
              <a:rPr lang="fr-FR" sz="2400" dirty="0">
                <a:solidFill>
                  <a:srgbClr val="000000"/>
                </a:solidFill>
              </a:rPr>
              <a:t>	En modifiant ses dépenses, l’État peut influencer la croissance économique.</a:t>
            </a:r>
          </a:p>
          <a:p>
            <a:pPr lvl="1">
              <a:lnSpc>
                <a:spcPct val="90000"/>
              </a:lnSpc>
              <a:buSzTx/>
              <a:buFont typeface="Wingdings" pitchFamily="2" charset="2"/>
              <a:buNone/>
            </a:pPr>
            <a:endParaRPr lang="fr-FR" sz="2400" dirty="0">
              <a:solidFill>
                <a:srgbClr val="000000"/>
              </a:solidFill>
            </a:endParaRPr>
          </a:p>
          <a:p>
            <a:pPr>
              <a:lnSpc>
                <a:spcPct val="90000"/>
              </a:lnSpc>
              <a:buSzTx/>
              <a:buFont typeface="Wingdings" pitchFamily="2" charset="2"/>
              <a:buChar char="Ø"/>
            </a:pPr>
            <a:r>
              <a:rPr lang="fr-FR" sz="2400" dirty="0">
                <a:solidFill>
                  <a:srgbClr val="000000"/>
                </a:solidFill>
              </a:rPr>
              <a:t>L’action par les recettes publiques :</a:t>
            </a:r>
          </a:p>
          <a:p>
            <a:pPr lvl="1">
              <a:lnSpc>
                <a:spcPct val="90000"/>
              </a:lnSpc>
              <a:buSzTx/>
              <a:buFont typeface="Wingdings" pitchFamily="2" charset="2"/>
              <a:buNone/>
            </a:pPr>
            <a:r>
              <a:rPr lang="fr-FR" sz="2400" dirty="0">
                <a:solidFill>
                  <a:srgbClr val="000000"/>
                </a:solidFill>
              </a:rPr>
              <a:t>	Le niveau des impôts et les taxes influencent le revenu des agents, orientent les dépenses vers certains secteurs </a:t>
            </a:r>
            <a:r>
              <a:rPr lang="fr-FR" sz="2400" dirty="0" err="1">
                <a:solidFill>
                  <a:srgbClr val="000000"/>
                </a:solidFill>
              </a:rPr>
              <a:t>etc</a:t>
            </a:r>
            <a:r>
              <a:rPr lang="fr-FR" sz="2400" dirty="0">
                <a:solidFill>
                  <a:srgbClr val="000000"/>
                </a:solidFill>
              </a:rPr>
              <a:t>…</a:t>
            </a:r>
          </a:p>
        </p:txBody>
      </p:sp>
      <p:sp>
        <p:nvSpPr>
          <p:cNvPr id="153605" name="Rectangle 5"/>
          <p:cNvSpPr>
            <a:spLocks noGrp="1" noChangeArrowheads="1"/>
          </p:cNvSpPr>
          <p:nvPr>
            <p:ph type="title"/>
          </p:nvPr>
        </p:nvSpPr>
        <p:spPr>
          <a:xfrm>
            <a:off x="323528" y="1628800"/>
            <a:ext cx="8208912" cy="539750"/>
          </a:xfrm>
          <a:noFill/>
          <a:ln/>
        </p:spPr>
        <p:txBody>
          <a:bodyPr>
            <a:noAutofit/>
          </a:bodyPr>
          <a:lstStyle/>
          <a:p>
            <a:r>
              <a:rPr lang="fr-FR" sz="3200" b="1" dirty="0">
                <a:solidFill>
                  <a:schemeClr val="tx1"/>
                </a:solidFill>
              </a:rPr>
              <a:t>3.3. Fonction de stabilisation de la conjoncture</a:t>
            </a:r>
          </a:p>
        </p:txBody>
      </p:sp>
      <p:sp>
        <p:nvSpPr>
          <p:cNvPr id="7" name="Titre 1"/>
          <p:cNvSpPr txBox="1">
            <a:spLocks/>
          </p:cNvSpPr>
          <p:nvPr/>
        </p:nvSpPr>
        <p:spPr>
          <a:xfrm>
            <a:off x="467544" y="228600"/>
            <a:ext cx="8298504" cy="990600"/>
          </a:xfrm>
          <a:prstGeom prst="rect">
            <a:avLst/>
          </a:prstGeom>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1" i="0" u="none" strike="noStrike" kern="1200" cap="none" spc="0" normalizeH="0" baseline="0" noProof="0" dirty="0" smtClean="0">
                <a:ln>
                  <a:noFill/>
                </a:ln>
                <a:solidFill>
                  <a:schemeClr val="tx2"/>
                </a:solidFill>
                <a:effectLst/>
                <a:uLnTx/>
                <a:uFillTx/>
                <a:latin typeface="+mj-lt"/>
                <a:ea typeface="+mj-ea"/>
                <a:cs typeface="+mj-cs"/>
              </a:rPr>
              <a:t>L’ETAT ET ECONOMIE</a:t>
            </a:r>
            <a:endParaRPr kumimoji="0" lang="fr-FR" sz="4400" b="1"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MICROECONOMIE</a:t>
            </a:r>
            <a:endParaRPr lang="fr-FR" dirty="0"/>
          </a:p>
        </p:txBody>
      </p:sp>
      <p:sp>
        <p:nvSpPr>
          <p:cNvPr id="3" name="Espace réservé du contenu 2"/>
          <p:cNvSpPr>
            <a:spLocks noGrp="1"/>
          </p:cNvSpPr>
          <p:nvPr>
            <p:ph sz="quarter" idx="1"/>
          </p:nvPr>
        </p:nvSpPr>
        <p:spPr>
          <a:xfrm>
            <a:off x="395536" y="1600200"/>
            <a:ext cx="8370512" cy="4853136"/>
          </a:xfrm>
        </p:spPr>
        <p:txBody>
          <a:bodyPr>
            <a:normAutofit fontScale="92500" lnSpcReduction="20000"/>
          </a:bodyPr>
          <a:lstStyle/>
          <a:p>
            <a:pPr>
              <a:buNone/>
            </a:pPr>
            <a:r>
              <a:rPr lang="fr-FR" sz="3300" b="1" dirty="0" smtClean="0"/>
              <a:t>C. Domaines d’intervention et d’analyse:</a:t>
            </a:r>
          </a:p>
          <a:p>
            <a:pPr lvl="0" algn="just"/>
            <a:r>
              <a:rPr lang="fr-FR" dirty="0" smtClean="0"/>
              <a:t>La </a:t>
            </a:r>
            <a:r>
              <a:rPr lang="fr-FR" u="sng" dirty="0" smtClean="0">
                <a:hlinkClick r:id="rId2" tooltip="Théorie du consommateur (microéconomie)"/>
              </a:rPr>
              <a:t>théorie du consommateur</a:t>
            </a:r>
            <a:r>
              <a:rPr lang="fr-FR" dirty="0" smtClean="0"/>
              <a:t>, qui étudie le comportement de ménages devant effectuer des choix de consommation de biens sous contraintes budgétaires ;</a:t>
            </a:r>
          </a:p>
          <a:p>
            <a:pPr lvl="0" algn="just"/>
            <a:r>
              <a:rPr lang="fr-FR" dirty="0" smtClean="0"/>
              <a:t>La </a:t>
            </a:r>
            <a:r>
              <a:rPr lang="fr-FR" u="sng" dirty="0" smtClean="0">
                <a:hlinkClick r:id="rId3" tooltip="Théorie néoclassique du producteur"/>
              </a:rPr>
              <a:t>théorie du producteur</a:t>
            </a:r>
            <a:r>
              <a:rPr lang="fr-FR" dirty="0" smtClean="0"/>
              <a:t>, qui étudie le comportement d'entreprises qui veulent maximiser leur profit sous contraintes technologiques ;</a:t>
            </a:r>
          </a:p>
          <a:p>
            <a:pPr lvl="0" algn="just"/>
            <a:r>
              <a:rPr lang="fr-FR" dirty="0" smtClean="0"/>
              <a:t>La théorie de l'échange sur des marchés, ces marchés pouvant être concurrentiels ou non concurrentiels ;</a:t>
            </a:r>
          </a:p>
          <a:p>
            <a:pPr lvl="0" algn="just"/>
            <a:r>
              <a:rPr lang="fr-FR" dirty="0" smtClean="0"/>
              <a:t>La théorie de l'</a:t>
            </a:r>
            <a:r>
              <a:rPr lang="fr-FR" u="sng" dirty="0" smtClean="0">
                <a:hlinkClick r:id="rId4" tooltip="Optimum économique"/>
              </a:rPr>
              <a:t>optimum économique</a:t>
            </a:r>
            <a:r>
              <a:rPr lang="fr-FR" dirty="0" smtClean="0"/>
              <a:t>, qui qui vise l'efficacité économique collective des interactions entre agents</a:t>
            </a:r>
          </a:p>
          <a:p>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A4A89B2E-F2E8-42BD-8480-2D9DA4BE7DF3}" type="slidenum">
              <a:rPr lang="fr-FR" smtClean="0"/>
              <a:pPr/>
              <a:t>7</a:t>
            </a:fld>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MICROECONOMIE</a:t>
            </a:r>
            <a:endParaRPr lang="fr-FR" dirty="0"/>
          </a:p>
        </p:txBody>
      </p:sp>
      <p:sp>
        <p:nvSpPr>
          <p:cNvPr id="3" name="Espace réservé du contenu 2"/>
          <p:cNvSpPr>
            <a:spLocks noGrp="1"/>
          </p:cNvSpPr>
          <p:nvPr>
            <p:ph sz="quarter" idx="1"/>
          </p:nvPr>
        </p:nvSpPr>
        <p:spPr>
          <a:xfrm>
            <a:off x="323528" y="1600200"/>
            <a:ext cx="8568952" cy="4925144"/>
          </a:xfrm>
        </p:spPr>
        <p:txBody>
          <a:bodyPr>
            <a:normAutofit lnSpcReduction="10000"/>
          </a:bodyPr>
          <a:lstStyle/>
          <a:p>
            <a:pPr>
              <a:buNone/>
            </a:pPr>
            <a:r>
              <a:rPr lang="fr-FR" b="1" dirty="0" smtClean="0"/>
              <a:t>D. Outils d’actions et d’analyse de la microéconomie</a:t>
            </a:r>
          </a:p>
          <a:p>
            <a:r>
              <a:rPr lang="fr-FR" dirty="0" smtClean="0"/>
              <a:t>Trouver l'</a:t>
            </a:r>
            <a:r>
              <a:rPr lang="fr-FR" u="sng" dirty="0" smtClean="0">
                <a:hlinkClick r:id="rId2" tooltip="Équilibre de marché"/>
              </a:rPr>
              <a:t>équilibre de marché</a:t>
            </a:r>
            <a:r>
              <a:rPr lang="fr-FR" dirty="0" smtClean="0"/>
              <a:t>, autrement dit les prix et les revenus qui équilibrent l'</a:t>
            </a:r>
            <a:r>
              <a:rPr lang="fr-FR" b="1" u="sng" dirty="0" smtClean="0">
                <a:hlinkClick r:id="rId3" tooltip="Offre et demande"/>
              </a:rPr>
              <a:t>offre et la demande</a:t>
            </a:r>
            <a:r>
              <a:rPr lang="fr-FR" dirty="0" smtClean="0"/>
              <a:t> sur le </a:t>
            </a:r>
            <a:r>
              <a:rPr lang="fr-FR" u="sng" dirty="0" smtClean="0">
                <a:hlinkClick r:id="rId4" tooltip="Marché"/>
              </a:rPr>
              <a:t>marché</a:t>
            </a:r>
            <a:r>
              <a:rPr lang="fr-FR" dirty="0" smtClean="0"/>
              <a:t>. </a:t>
            </a:r>
          </a:p>
          <a:p>
            <a:r>
              <a:rPr lang="fr-FR" dirty="0" smtClean="0"/>
              <a:t>S'appuyer sur des modèles mathématiques : le consommateur possède ainsi une </a:t>
            </a:r>
            <a:r>
              <a:rPr lang="fr-FR" u="sng" dirty="0" smtClean="0">
                <a:hlinkClick r:id="rId5" tooltip="Fonction d'utilité"/>
              </a:rPr>
              <a:t>fonction d'utilité</a:t>
            </a:r>
            <a:r>
              <a:rPr lang="fr-FR" dirty="0" smtClean="0"/>
              <a:t>, et le producteur une </a:t>
            </a:r>
            <a:r>
              <a:rPr lang="fr-FR" u="sng" dirty="0" smtClean="0">
                <a:hlinkClick r:id="rId6" tooltip="Fonction de production"/>
              </a:rPr>
              <a:t>fonction de production</a:t>
            </a:r>
            <a:r>
              <a:rPr lang="fr-FR" dirty="0" smtClean="0"/>
              <a:t>. </a:t>
            </a:r>
          </a:p>
          <a:p>
            <a:r>
              <a:rPr lang="fr-FR" dirty="0" smtClean="0"/>
              <a:t>Le « programme » du producteur est de </a:t>
            </a:r>
            <a:r>
              <a:rPr lang="fr-FR" u="sng" dirty="0" smtClean="0">
                <a:hlinkClick r:id="rId7" tooltip="Optimisation (mathématiques)"/>
              </a:rPr>
              <a:t>maximiser</a:t>
            </a:r>
            <a:r>
              <a:rPr lang="fr-FR" dirty="0" smtClean="0"/>
              <a:t> son profit sous contrainte de production, et celui du </a:t>
            </a:r>
            <a:r>
              <a:rPr lang="fr-FR" u="sng" dirty="0" smtClean="0">
                <a:hlinkClick r:id="rId8" tooltip="Consommateur"/>
              </a:rPr>
              <a:t>consommateur</a:t>
            </a:r>
            <a:r>
              <a:rPr lang="fr-FR" dirty="0" smtClean="0"/>
              <a:t> est de maximiser son utilité sous contrainte de son </a:t>
            </a:r>
            <a:r>
              <a:rPr lang="fr-FR" u="sng" dirty="0" smtClean="0">
                <a:hlinkClick r:id="rId9" tooltip="Revenu"/>
              </a:rPr>
              <a:t>revenu</a:t>
            </a:r>
            <a:r>
              <a:rPr lang="fr-FR" dirty="0" smtClean="0"/>
              <a:t>.</a:t>
            </a:r>
          </a:p>
          <a:p>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A4A89B2E-F2E8-42BD-8480-2D9DA4BE7DF3}" type="slidenum">
              <a:rPr lang="fr-FR" smtClean="0"/>
              <a:pPr/>
              <a:t>8</a:t>
            </a:fld>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MICROECONOMIE</a:t>
            </a:r>
            <a:endParaRPr lang="fr-FR" dirty="0"/>
          </a:p>
        </p:txBody>
      </p:sp>
      <p:sp>
        <p:nvSpPr>
          <p:cNvPr id="3" name="Espace réservé du contenu 2"/>
          <p:cNvSpPr>
            <a:spLocks noGrp="1"/>
          </p:cNvSpPr>
          <p:nvPr>
            <p:ph sz="quarter" idx="1"/>
          </p:nvPr>
        </p:nvSpPr>
        <p:spPr/>
        <p:txBody>
          <a:bodyPr>
            <a:normAutofit fontScale="92500"/>
          </a:bodyPr>
          <a:lstStyle/>
          <a:p>
            <a:r>
              <a:rPr lang="fr-FR" b="1" dirty="0" smtClean="0"/>
              <a:t>Hypothèse de l’analyse microéconomique:</a:t>
            </a:r>
          </a:p>
          <a:p>
            <a:pPr>
              <a:buNone/>
            </a:pPr>
            <a:r>
              <a:rPr lang="fr-FR" dirty="0" smtClean="0"/>
              <a:t> En microéconomique, les agents économiques, ménages ou entreprises, sont supposés </a:t>
            </a:r>
            <a:r>
              <a:rPr lang="fr-FR" b="1" dirty="0" smtClean="0"/>
              <a:t>« rationnels », </a:t>
            </a:r>
            <a:r>
              <a:rPr lang="fr-FR" dirty="0" smtClean="0"/>
              <a:t>c’est-à-dire qu'ils sont censés disposer de capacités cognitives et d'informations suffisantes pour pouvoir, d'une part, construire des critères de choix entre différentes actions possibles et identifier les contraintes pesant sur ces choix, contraintes tant « internes » (leurs capacités technologiques s'il s'agit d'entreprises, par exemple), </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A4A89B2E-F2E8-42BD-8480-2D9DA4BE7DF3}" type="slidenum">
              <a:rPr lang="fr-FR" smtClean="0"/>
              <a:pPr/>
              <a:t>9</a:t>
            </a:fld>
            <a:endParaRPr lang="fr-FR"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édian">
  <a:themeElements>
    <a:clrScheme name="Mé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é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é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1707</TotalTime>
  <Words>2505</Words>
  <Application>Microsoft Office PowerPoint</Application>
  <PresentationFormat>Affichage à l'écran (4:3)</PresentationFormat>
  <Paragraphs>526</Paragraphs>
  <Slides>60</Slides>
  <Notes>14</Notes>
  <HiddenSlides>0</HiddenSlides>
  <MMClips>0</MMClips>
  <ScaleCrop>false</ScaleCrop>
  <HeadingPairs>
    <vt:vector size="4" baseType="variant">
      <vt:variant>
        <vt:lpstr>Thème</vt:lpstr>
      </vt:variant>
      <vt:variant>
        <vt:i4>1</vt:i4>
      </vt:variant>
      <vt:variant>
        <vt:lpstr>Titres des diapositives</vt:lpstr>
      </vt:variant>
      <vt:variant>
        <vt:i4>60</vt:i4>
      </vt:variant>
    </vt:vector>
  </HeadingPairs>
  <TitlesOfParts>
    <vt:vector size="61" baseType="lpstr">
      <vt:lpstr>Médian</vt:lpstr>
      <vt:lpstr>CHAPITRE II:  LES OUTLS D’ANALYSES ECONOMIQUES</vt:lpstr>
      <vt:lpstr>OBJET ET OUTILS DE l’ANALYSE ECONOMIQUE</vt:lpstr>
      <vt:lpstr>OBJET ET OUTILS DE l’ANALYSE ECONOMIQUE</vt:lpstr>
      <vt:lpstr>MICROÉCONOMIE</vt:lpstr>
      <vt:lpstr>OBJET ET OUTILS DE l’ANALYSE ECONOMIQUE</vt:lpstr>
      <vt:lpstr>MICROECONOMIE</vt:lpstr>
      <vt:lpstr>MICROECONOMIE</vt:lpstr>
      <vt:lpstr>MICROECONOMIE</vt:lpstr>
      <vt:lpstr>MICROECONOMIE</vt:lpstr>
      <vt:lpstr>MACROECONOMIE</vt:lpstr>
      <vt:lpstr>MACROECONOMIE</vt:lpstr>
      <vt:lpstr>MACROECONOMIE</vt:lpstr>
      <vt:lpstr>MACROECONOMIE</vt:lpstr>
      <vt:lpstr>MACROECONOMIE</vt:lpstr>
      <vt:lpstr>MACROECONOMIE</vt:lpstr>
      <vt:lpstr>MACROECONOMIE</vt:lpstr>
      <vt:lpstr>MACROECONOMIE</vt:lpstr>
      <vt:lpstr>MACROECONOMIE</vt:lpstr>
      <vt:lpstr>MACROECONOMIE</vt:lpstr>
      <vt:lpstr>MACROECONOMIE</vt:lpstr>
      <vt:lpstr>MACROECONOMIE</vt:lpstr>
      <vt:lpstr>MACROECONOMIE</vt:lpstr>
      <vt:lpstr>MACROECONOMIE</vt:lpstr>
      <vt:lpstr>MACROECONOMIE</vt:lpstr>
      <vt:lpstr>MACROECONOMIE</vt:lpstr>
      <vt:lpstr>Diapositive 26</vt:lpstr>
      <vt:lpstr>MACROECONOMIE</vt:lpstr>
      <vt:lpstr>MACROECONOMIE</vt:lpstr>
      <vt:lpstr>MACROECONOMIE</vt:lpstr>
      <vt:lpstr>MACROECONOMIE</vt:lpstr>
      <vt:lpstr>MACROECONOMIE</vt:lpstr>
      <vt:lpstr>MACROECONOMIE</vt:lpstr>
      <vt:lpstr>MACROECONOMIE</vt:lpstr>
      <vt:lpstr>MACROECONOMIE (LA MONNAIE)</vt:lpstr>
      <vt:lpstr>MACROECONOMIE (LA MONNAIE)</vt:lpstr>
      <vt:lpstr>MACROECONOMIE (LA MONNAIE)</vt:lpstr>
      <vt:lpstr>Diapositive 37</vt:lpstr>
      <vt:lpstr>Diapositive 38</vt:lpstr>
      <vt:lpstr>MACROECONOMIE (LA MONNAIE)</vt:lpstr>
      <vt:lpstr> </vt:lpstr>
      <vt:lpstr>Diapositive 41</vt:lpstr>
      <vt:lpstr>Diapositive 42</vt:lpstr>
      <vt:lpstr>MACROECONOMIE (LA MONNAIE)</vt:lpstr>
      <vt:lpstr>MACROECONOMIE (LA MONNAIE)</vt:lpstr>
      <vt:lpstr>MACROECONOMIE (LA MONNAIE)</vt:lpstr>
      <vt:lpstr>MACROECONOMIE (LA MONNAIE)</vt:lpstr>
      <vt:lpstr> </vt:lpstr>
      <vt:lpstr> </vt:lpstr>
      <vt:lpstr>Diapositive 49</vt:lpstr>
      <vt:lpstr>L’ETAT ET ECONOMIE</vt:lpstr>
      <vt:lpstr>L’ETAT ET ECONOMIE</vt:lpstr>
      <vt:lpstr>2.      Les différentes conceptions de l’État</vt:lpstr>
      <vt:lpstr>Diapositive 53</vt:lpstr>
      <vt:lpstr>Diapositive 54</vt:lpstr>
      <vt:lpstr>2.2. La conception keynésienne ou l’État providence</vt:lpstr>
      <vt:lpstr>Diapositive 56</vt:lpstr>
      <vt:lpstr>3.1. Fonctions de production et d’affectation des ressources</vt:lpstr>
      <vt:lpstr>3.2. Fonctions de redistribution</vt:lpstr>
      <vt:lpstr>3.3. Fonction de stabilisation de la conjoncture</vt:lpstr>
      <vt:lpstr>3.3. Fonction de stabilisation de la conjoncture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s</dc:creator>
  <cp:lastModifiedBy>s</cp:lastModifiedBy>
  <cp:revision>236</cp:revision>
  <dcterms:created xsi:type="dcterms:W3CDTF">2016-10-08T16:53:52Z</dcterms:created>
  <dcterms:modified xsi:type="dcterms:W3CDTF">2016-11-12T17:41:51Z</dcterms:modified>
</cp:coreProperties>
</file>