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media1.gif" ContentType="video/unknow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419" r:id="rId4"/>
    <p:sldId id="420" r:id="rId5"/>
    <p:sldId id="421" r:id="rId6"/>
    <p:sldId id="422" r:id="rId7"/>
    <p:sldId id="415" r:id="rId8"/>
    <p:sldId id="416" r:id="rId9"/>
    <p:sldId id="417" r:id="rId10"/>
    <p:sldId id="418" r:id="rId11"/>
    <p:sldId id="295" r:id="rId12"/>
    <p:sldId id="378" r:id="rId13"/>
    <p:sldId id="409" r:id="rId14"/>
    <p:sldId id="297" r:id="rId15"/>
    <p:sldId id="296" r:id="rId16"/>
    <p:sldId id="298" r:id="rId17"/>
    <p:sldId id="410" r:id="rId18"/>
    <p:sldId id="411" r:id="rId19"/>
    <p:sldId id="369" r:id="rId20"/>
    <p:sldId id="300" r:id="rId21"/>
    <p:sldId id="372" r:id="rId22"/>
    <p:sldId id="371" r:id="rId23"/>
    <p:sldId id="413" r:id="rId24"/>
    <p:sldId id="414" r:id="rId25"/>
    <p:sldId id="373" r:id="rId26"/>
    <p:sldId id="374" r:id="rId27"/>
    <p:sldId id="375" r:id="rId28"/>
    <p:sldId id="376" r:id="rId29"/>
    <p:sldId id="302" r:id="rId30"/>
    <p:sldId id="303" r:id="rId31"/>
    <p:sldId id="304" r:id="rId32"/>
    <p:sldId id="305" r:id="rId33"/>
    <p:sldId id="306" r:id="rId34"/>
    <p:sldId id="307" r:id="rId35"/>
    <p:sldId id="343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42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60" r:id="rId66"/>
    <p:sldId id="361" r:id="rId67"/>
    <p:sldId id="362" r:id="rId68"/>
    <p:sldId id="363" r:id="rId69"/>
    <p:sldId id="364" r:id="rId70"/>
    <p:sldId id="365" r:id="rId7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0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-2432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Relationship Id="rId2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Relationship Id="rId2" Type="http://schemas.openxmlformats.org/officeDocument/2006/relationships/image" Target="../media/image66.wmf"/><Relationship Id="rId3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4" Type="http://schemas.openxmlformats.org/officeDocument/2006/relationships/image" Target="../media/image67.wmf"/><Relationship Id="rId1" Type="http://schemas.openxmlformats.org/officeDocument/2006/relationships/image" Target="../media/image66.wmf"/><Relationship Id="rId2" Type="http://schemas.openxmlformats.org/officeDocument/2006/relationships/image" Target="../media/image6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Relationship Id="rId2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4" Type="http://schemas.openxmlformats.org/officeDocument/2006/relationships/image" Target="../media/image75.wmf"/><Relationship Id="rId1" Type="http://schemas.openxmlformats.org/officeDocument/2006/relationships/image" Target="../media/image70.wmf"/><Relationship Id="rId2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1" Type="http://schemas.openxmlformats.org/officeDocument/2006/relationships/image" Target="../media/image35.emf"/><Relationship Id="rId2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1" Type="http://schemas.openxmlformats.org/officeDocument/2006/relationships/image" Target="../media/image43.emf"/><Relationship Id="rId2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28484-2AD4-354A-9AA7-45A776F68607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571BD-CAB0-AA4C-8994-AD4B89E449F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543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09130-717F-2F48-9A9F-FD05AA5972BC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Click to edit Master text styles</a:t>
            </a:r>
          </a:p>
          <a:p>
            <a:pPr lvl="1"/>
            <a:r>
              <a:rPr lang="fr-CA" smtClean="0"/>
              <a:t>Second level</a:t>
            </a:r>
          </a:p>
          <a:p>
            <a:pPr lvl="2"/>
            <a:r>
              <a:rPr lang="fr-CA" smtClean="0"/>
              <a:t>Third level</a:t>
            </a:r>
          </a:p>
          <a:p>
            <a:pPr lvl="3"/>
            <a:r>
              <a:rPr lang="fr-CA" smtClean="0"/>
              <a:t>Fourth level</a:t>
            </a:r>
          </a:p>
          <a:p>
            <a:pPr lvl="4"/>
            <a:r>
              <a:rPr lang="fr-CA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DDDB-5D9E-1C49-B515-905AAAF8AD7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627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249744-AA86-1440-BF34-1B86ACF07EE1}" type="slidenum">
              <a:rPr lang="en-GB" sz="1200">
                <a:latin typeface="Arial" charset="0"/>
              </a:rPr>
              <a:pPr eaLnBrk="1" hangingPunct="1"/>
              <a:t>12</a:t>
            </a:fld>
            <a:endParaRPr lang="en-GB" sz="1200"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4D86A67-DD3E-984F-9513-F23FD4E04F92}" type="slidenum">
              <a:rPr lang="en-GB" sz="1200">
                <a:latin typeface="Arial" charset="0"/>
              </a:rPr>
              <a:pPr eaLnBrk="1" hangingPunct="1"/>
              <a:t>27</a:t>
            </a:fld>
            <a:endParaRPr lang="en-GB" sz="1200">
              <a:latin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F4E29A4-69F5-9E46-9051-F52CF4A3F0F7}" type="slidenum">
              <a:rPr lang="en-GB" sz="1200">
                <a:latin typeface="Arial" charset="0"/>
              </a:rPr>
              <a:pPr eaLnBrk="1" hangingPunct="1"/>
              <a:t>28</a:t>
            </a:fld>
            <a:endParaRPr lang="en-GB" sz="1200">
              <a:latin typeface="Arial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249744-AA86-1440-BF34-1B86ACF07EE1}" type="slidenum">
              <a:rPr lang="en-GB" sz="1200">
                <a:latin typeface="Arial" charset="0"/>
              </a:rPr>
              <a:pPr eaLnBrk="1" hangingPunct="1"/>
              <a:t>13</a:t>
            </a:fld>
            <a:endParaRPr lang="en-GB" sz="1200"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CD94648-A5C9-654D-AF26-895B338BDDB8}" type="slidenum">
              <a:rPr lang="en-GB" sz="1200">
                <a:latin typeface="Arial" charset="0"/>
              </a:rPr>
              <a:pPr eaLnBrk="1" hangingPunct="1"/>
              <a:t>19</a:t>
            </a:fld>
            <a:endParaRPr lang="en-GB" sz="120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FD7E964-AFB9-2648-B601-A4553410D026}" type="slidenum">
              <a:rPr lang="en-GB" sz="1200">
                <a:latin typeface="Arial" charset="0"/>
              </a:rPr>
              <a:pPr eaLnBrk="1" hangingPunct="1"/>
              <a:t>21</a:t>
            </a:fld>
            <a:endParaRPr lang="en-GB" sz="120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b="1" dirty="0"/>
              <a:t>Grandeurs intensives: </a:t>
            </a:r>
            <a:r>
              <a:rPr lang="en-GB" b="1" dirty="0" err="1"/>
              <a:t>Lorsqu'on</a:t>
            </a:r>
            <a:r>
              <a:rPr lang="en-GB" b="1" dirty="0"/>
              <a:t> fait </a:t>
            </a:r>
            <a:r>
              <a:rPr lang="en-GB" b="1" dirty="0" err="1"/>
              <a:t>l'addition</a:t>
            </a:r>
            <a:r>
              <a:rPr lang="en-GB" b="1" dirty="0"/>
              <a:t> de </a:t>
            </a:r>
            <a:r>
              <a:rPr lang="en-GB" b="1" dirty="0" err="1"/>
              <a:t>deux</a:t>
            </a:r>
            <a:r>
              <a:rPr lang="en-GB" b="1" dirty="0"/>
              <a:t> </a:t>
            </a:r>
            <a:r>
              <a:rPr lang="en-GB" b="1" dirty="0" err="1"/>
              <a:t>systèmes</a:t>
            </a:r>
            <a:r>
              <a:rPr lang="en-GB" b="1" dirty="0"/>
              <a:t> </a:t>
            </a:r>
            <a:r>
              <a:rPr lang="en-GB" b="1" dirty="0" err="1"/>
              <a:t>identiques</a:t>
            </a:r>
            <a:r>
              <a:rPr lang="en-GB" b="1" dirty="0"/>
              <a:t>, </a:t>
            </a:r>
            <a:r>
              <a:rPr lang="en-GB" b="1" dirty="0" err="1"/>
              <a:t>certaines</a:t>
            </a:r>
            <a:r>
              <a:rPr lang="en-GB" b="1" dirty="0"/>
              <a:t> variables </a:t>
            </a:r>
            <a:r>
              <a:rPr lang="en-GB" b="1" dirty="0" err="1"/>
              <a:t>comme</a:t>
            </a:r>
            <a:r>
              <a:rPr lang="en-GB" b="1" dirty="0"/>
              <a:t> la </a:t>
            </a:r>
            <a:r>
              <a:rPr lang="en-GB" b="1" dirty="0" err="1"/>
              <a:t>température</a:t>
            </a:r>
            <a:r>
              <a:rPr lang="en-GB" b="1" dirty="0"/>
              <a:t> </a:t>
            </a:r>
            <a:r>
              <a:rPr lang="en-GB" b="1" dirty="0" err="1"/>
              <a:t>ou</a:t>
            </a:r>
            <a:r>
              <a:rPr lang="en-GB" b="1" dirty="0"/>
              <a:t> les concentrations ne </a:t>
            </a:r>
            <a:r>
              <a:rPr lang="en-GB" b="1" dirty="0" err="1"/>
              <a:t>vont</a:t>
            </a:r>
            <a:r>
              <a:rPr lang="en-GB" b="1" dirty="0"/>
              <a:t> pas </a:t>
            </a:r>
            <a:r>
              <a:rPr lang="en-GB" b="1" dirty="0" err="1"/>
              <a:t>varier</a:t>
            </a:r>
            <a:r>
              <a:rPr lang="en-GB" b="1" dirty="0"/>
              <a:t>, </a:t>
            </a:r>
            <a:r>
              <a:rPr lang="en-GB" b="1" dirty="0" err="1"/>
              <a:t>ce</a:t>
            </a:r>
            <a:r>
              <a:rPr lang="en-GB" b="1" dirty="0"/>
              <a:t> </a:t>
            </a:r>
            <a:r>
              <a:rPr lang="en-GB" b="1" dirty="0" err="1"/>
              <a:t>sont</a:t>
            </a:r>
            <a:r>
              <a:rPr lang="en-GB" b="1" dirty="0"/>
              <a:t> les variables intensives .</a:t>
            </a:r>
            <a:r>
              <a:rPr lang="en-GB" dirty="0"/>
              <a:t> </a:t>
            </a:r>
          </a:p>
          <a:p>
            <a:pPr eaLnBrk="1" hangingPunct="1"/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4FD0950-AFDA-2148-8FB6-307A92010674}" type="slidenum">
              <a:rPr lang="en-GB" sz="1200">
                <a:latin typeface="Arial" charset="0"/>
              </a:rPr>
              <a:pPr eaLnBrk="1" hangingPunct="1"/>
              <a:t>22</a:t>
            </a:fld>
            <a:endParaRPr lang="en-GB" sz="120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4FD0950-AFDA-2148-8FB6-307A92010674}" type="slidenum">
              <a:rPr lang="en-GB" sz="1200">
                <a:latin typeface="Arial" charset="0"/>
              </a:rPr>
              <a:pPr eaLnBrk="1" hangingPunct="1"/>
              <a:t>23</a:t>
            </a:fld>
            <a:endParaRPr lang="en-GB" sz="120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4FD0950-AFDA-2148-8FB6-307A92010674}" type="slidenum">
              <a:rPr lang="en-GB" sz="1200">
                <a:latin typeface="Arial" charset="0"/>
              </a:rPr>
              <a:pPr eaLnBrk="1" hangingPunct="1"/>
              <a:t>24</a:t>
            </a:fld>
            <a:endParaRPr lang="en-GB" sz="120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EB53DB0-83F0-8544-8657-778C436BB85A}" type="slidenum">
              <a:rPr lang="en-GB" sz="1200">
                <a:latin typeface="Arial" charset="0"/>
              </a:rPr>
              <a:pPr eaLnBrk="1" hangingPunct="1"/>
              <a:t>25</a:t>
            </a:fld>
            <a:endParaRPr lang="en-GB" sz="1200"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55F4273-03F3-4746-97B0-992FD482A817}" type="slidenum">
              <a:rPr lang="en-GB" sz="1200">
                <a:latin typeface="Arial" charset="0"/>
              </a:rPr>
              <a:pPr eaLnBrk="1" hangingPunct="1"/>
              <a:t>26</a:t>
            </a:fld>
            <a:endParaRPr lang="en-GB" sz="1200">
              <a:latin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B5D4A-514E-3543-B6A2-3B60DB0C9BF0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5626-9B6F-BB47-B1D2-6DE512FA1F70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321E-4776-C743-860C-B0FBD7E4750F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43-99AF-364C-8BA9-33116F9D5883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957-2B76-AA46-A4DF-970C671C1450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1E53-9E53-2645-9C52-ECDF78AAE91C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8700-95EF-7045-AA33-F40E9A7447BA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AEA-69A2-9346-8D10-F3D887670CE8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20C3-15D7-8E40-885A-632A855CB3FA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2B1-E713-624E-8412-DBE0AFF166E0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0BAE-DEA1-6643-BEEC-B2DB02F0DB9D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A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DC97374-D1A0-1C4C-A65C-312DDAC2BE59}" type="datetime1">
              <a:rPr lang="en-CA" smtClean="0"/>
              <a:pPr/>
              <a:t>16-09-19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E46D605E-C5C5-7443-A31C-338DA3DD696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A%C3%A9rosol" TargetMode="External"/><Relationship Id="rId4" Type="http://schemas.openxmlformats.org/officeDocument/2006/relationships/hyperlink" Target="http://fr.wikipedia.org/wiki/%C3%89mulsion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jpeg"/><Relationship Id="rId7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1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32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33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3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35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36.e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37.emf"/><Relationship Id="rId9" Type="http://schemas.openxmlformats.org/officeDocument/2006/relationships/oleObject" Target="../embeddings/oleObject10.bin"/><Relationship Id="rId10" Type="http://schemas.openxmlformats.org/officeDocument/2006/relationships/image" Target="../media/image3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41.e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42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43.emf"/><Relationship Id="rId5" Type="http://schemas.openxmlformats.org/officeDocument/2006/relationships/image" Target="../media/image47.png"/><Relationship Id="rId6" Type="http://schemas.openxmlformats.org/officeDocument/2006/relationships/oleObject" Target="../embeddings/oleObject16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45.emf"/><Relationship Id="rId10" Type="http://schemas.openxmlformats.org/officeDocument/2006/relationships/oleObject" Target="../embeddings/oleObject18.bin"/><Relationship Id="rId11" Type="http://schemas.openxmlformats.org/officeDocument/2006/relationships/image" Target="../media/image4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48.e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49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50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5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52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5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54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oleObject" Target="../embeddings/oleObject26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56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oleObject" Target="../embeddings/oleObject28.bin"/><Relationship Id="rId6" Type="http://schemas.openxmlformats.org/officeDocument/2006/relationships/image" Target="../media/image55.wmf"/><Relationship Id="rId7" Type="http://schemas.openxmlformats.org/officeDocument/2006/relationships/oleObject" Target="../embeddings/oleObject29.bin"/><Relationship Id="rId8" Type="http://schemas.openxmlformats.org/officeDocument/2006/relationships/image" Target="../media/image5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oleObject" Target="../embeddings/oleObject30.bin"/><Relationship Id="rId5" Type="http://schemas.openxmlformats.org/officeDocument/2006/relationships/image" Target="../media/image61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hyperlink" Target="https://fr.wikipedia.org/wiki/Cycle_de_Beau_de_Rochas" TargetMode="External"/><Relationship Id="rId5" Type="http://schemas.openxmlformats.org/officeDocument/2006/relationships/image" Target="../media/image4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oleObject" Target="../embeddings/oleObject31.bin"/><Relationship Id="rId5" Type="http://schemas.openxmlformats.org/officeDocument/2006/relationships/image" Target="../media/image61.wmf"/><Relationship Id="rId6" Type="http://schemas.openxmlformats.org/officeDocument/2006/relationships/image" Target="../media/image62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oleObject" Target="../embeddings/oleObject32.bin"/><Relationship Id="rId5" Type="http://schemas.openxmlformats.org/officeDocument/2006/relationships/image" Target="../media/image61.wmf"/><Relationship Id="rId6" Type="http://schemas.openxmlformats.org/officeDocument/2006/relationships/image" Target="../media/image62.png"/><Relationship Id="rId7" Type="http://schemas.openxmlformats.org/officeDocument/2006/relationships/oleObject" Target="../embeddings/oleObject33.bin"/><Relationship Id="rId8" Type="http://schemas.openxmlformats.org/officeDocument/2006/relationships/image" Target="../media/image63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65.wmf"/><Relationship Id="rId5" Type="http://schemas.openxmlformats.org/officeDocument/2006/relationships/image" Target="../media/image64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65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66.wmf"/><Relationship Id="rId7" Type="http://schemas.openxmlformats.org/officeDocument/2006/relationships/image" Target="../media/image64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67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66.w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68.wmf"/><Relationship Id="rId9" Type="http://schemas.openxmlformats.org/officeDocument/2006/relationships/image" Target="../media/image64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66.w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69.wmf"/><Relationship Id="rId9" Type="http://schemas.openxmlformats.org/officeDocument/2006/relationships/image" Target="../media/image64.png"/><Relationship Id="rId10" Type="http://schemas.openxmlformats.org/officeDocument/2006/relationships/oleObject" Target="../embeddings/oleObject43.bin"/><Relationship Id="rId11" Type="http://schemas.openxmlformats.org/officeDocument/2006/relationships/image" Target="../media/image67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oleObject" Target="../embeddings/oleObject44.bin"/><Relationship Id="rId5" Type="http://schemas.openxmlformats.org/officeDocument/2006/relationships/image" Target="../media/image70.w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67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oleObject" Target="../embeddings/oleObject46.bin"/><Relationship Id="rId5" Type="http://schemas.openxmlformats.org/officeDocument/2006/relationships/image" Target="../media/image70.wmf"/><Relationship Id="rId6" Type="http://schemas.openxmlformats.org/officeDocument/2006/relationships/oleObject" Target="../embeddings/oleObject47.bin"/><Relationship Id="rId7" Type="http://schemas.openxmlformats.org/officeDocument/2006/relationships/image" Target="../media/image7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oleObject" Target="../embeddings/oleObject48.bin"/><Relationship Id="rId5" Type="http://schemas.openxmlformats.org/officeDocument/2006/relationships/image" Target="../media/image70.wmf"/><Relationship Id="rId6" Type="http://schemas.openxmlformats.org/officeDocument/2006/relationships/oleObject" Target="../embeddings/oleObject49.bin"/><Relationship Id="rId7" Type="http://schemas.openxmlformats.org/officeDocument/2006/relationships/image" Target="../media/image72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4" Type="http://schemas.openxmlformats.org/officeDocument/2006/relationships/oleObject" Target="../embeddings/oleObject50.bin"/><Relationship Id="rId5" Type="http://schemas.openxmlformats.org/officeDocument/2006/relationships/image" Target="../media/image70.wmf"/><Relationship Id="rId6" Type="http://schemas.openxmlformats.org/officeDocument/2006/relationships/oleObject" Target="../embeddings/oleObject51.bin"/><Relationship Id="rId7" Type="http://schemas.openxmlformats.org/officeDocument/2006/relationships/image" Target="../media/image73.wmf"/><Relationship Id="rId8" Type="http://schemas.openxmlformats.org/officeDocument/2006/relationships/oleObject" Target="../embeddings/oleObject52.bin"/><Relationship Id="rId9" Type="http://schemas.openxmlformats.org/officeDocument/2006/relationships/image" Target="../media/image74.wmf"/><Relationship Id="rId10" Type="http://schemas.openxmlformats.org/officeDocument/2006/relationships/oleObject" Target="../embeddings/oleObject53.bin"/><Relationship Id="rId11" Type="http://schemas.openxmlformats.org/officeDocument/2006/relationships/image" Target="../media/image75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pic>
        <p:nvPicPr>
          <p:cNvPr id="7" name="Image 6" descr="logo-u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1" y="81643"/>
            <a:ext cx="3721100" cy="1587500"/>
          </a:xfrm>
          <a:prstGeom prst="rect">
            <a:avLst/>
          </a:prstGeom>
        </p:spPr>
      </p:pic>
      <p:sp>
        <p:nvSpPr>
          <p:cNvPr id="5" name="ZoneTexte 1"/>
          <p:cNvSpPr txBox="1"/>
          <p:nvPr/>
        </p:nvSpPr>
        <p:spPr>
          <a:xfrm>
            <a:off x="481011" y="1942824"/>
            <a:ext cx="7676920" cy="1323439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6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  <a:bevelB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Copperplate"/>
                <a:cs typeface="Copperplate"/>
              </a:rPr>
              <a:t>Cours</a:t>
            </a:r>
          </a:p>
          <a:p>
            <a:pPr algn="ctr"/>
            <a:r>
              <a:rPr lang="fr-FR" sz="4000" b="1" dirty="0" smtClean="0">
                <a:solidFill>
                  <a:srgbClr val="FF0000"/>
                </a:solidFill>
                <a:latin typeface="Copperplate"/>
                <a:cs typeface="Copperplate"/>
              </a:rPr>
              <a:t>Thermodynamique</a:t>
            </a:r>
            <a:endParaRPr lang="fr-FR" sz="4000" b="1" dirty="0">
              <a:solidFill>
                <a:srgbClr val="FF0000"/>
              </a:solidFill>
              <a:latin typeface="Copperplate"/>
              <a:cs typeface="Copperplat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22" y="4402638"/>
            <a:ext cx="54694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lairMdITC TT-Medium"/>
                <a:cs typeface="BlairMdITC TT-Medium"/>
              </a:rPr>
              <a:t>Filière</a:t>
            </a:r>
            <a:r>
              <a:rPr lang="fr-FR" sz="3200" dirty="0" smtClean="0">
                <a:solidFill>
                  <a:srgbClr val="FF0000"/>
                </a:solidFill>
                <a:latin typeface="BlairMdITC TT-Medium"/>
                <a:cs typeface="BlairMdITC TT-Medium"/>
              </a:rPr>
              <a:t> CPI2</a:t>
            </a:r>
            <a:endParaRPr lang="fr-FR" sz="3200" dirty="0">
              <a:solidFill>
                <a:srgbClr val="FF0000"/>
              </a:solidFill>
              <a:latin typeface="BlairMdITC TT-Medium"/>
              <a:cs typeface="BlairMdITC TT-Medium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558" y="5232358"/>
            <a:ext cx="546946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latin typeface="BlairMdITC TT-Medium"/>
                <a:cs typeface="BlairMdITC TT-Medium"/>
              </a:rPr>
              <a:t>Session</a:t>
            </a:r>
            <a:r>
              <a:rPr lang="fr-FR" sz="3200" dirty="0" smtClean="0">
                <a:solidFill>
                  <a:srgbClr val="FF0000"/>
                </a:solidFill>
                <a:latin typeface="BlairMdITC TT-Medium"/>
                <a:cs typeface="BlairMdITC TT-Medium"/>
              </a:rPr>
              <a:t> S3</a:t>
            </a:r>
            <a:endParaRPr lang="fr-FR" sz="3200" dirty="0">
              <a:solidFill>
                <a:srgbClr val="FF0000"/>
              </a:solidFill>
              <a:latin typeface="BlairMdITC TT-Medium"/>
              <a:cs typeface="BlairMdITC TT-Medium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414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1"/>
            <a:ext cx="9144000" cy="5975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-36286" y="-39914"/>
            <a:ext cx="3274106" cy="40163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rgbClr val="FFFFFF"/>
                </a:solidFill>
                <a:latin typeface="Garamond"/>
                <a:cs typeface="Garamond"/>
              </a:rPr>
              <a:t>Introduction &amp; généralités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cs typeface="Garamon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31857" y="0"/>
            <a:ext cx="281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Sources documentaires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61359" y="597521"/>
            <a:ext cx="1602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800" dirty="0" err="1">
                <a:solidFill>
                  <a:srgbClr val="FF0000"/>
                </a:solidFill>
                <a:latin typeface="Garamond"/>
                <a:cs typeface="Garamond"/>
              </a:rPr>
              <a:t>Pré-requis</a:t>
            </a:r>
            <a:endParaRPr lang="fr-FR" sz="2800" dirty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27000" y="1072982"/>
            <a:ext cx="8886825" cy="527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SzPct val="100000"/>
              <a:buBlip>
                <a:blip r:embed="rId2"/>
              </a:buBlip>
            </a:pPr>
            <a:r>
              <a:rPr lang="fr-FR" sz="2400" dirty="0">
                <a:solidFill>
                  <a:srgbClr val="262626"/>
                </a:solidFill>
                <a:latin typeface="Garamond"/>
                <a:cs typeface="Garamond"/>
              </a:rPr>
              <a:t>Notion de fonction de plusieurs variables et de dérivées partielles.</a:t>
            </a:r>
            <a:endParaRPr lang="fr-FR" sz="2400" dirty="0" smtClean="0">
              <a:solidFill>
                <a:srgbClr val="000000"/>
              </a:solidFill>
              <a:latin typeface="Garamond"/>
              <a:cs typeface="Garamond"/>
            </a:endParaRPr>
          </a:p>
          <a:p>
            <a:pPr algn="just"/>
            <a:endParaRPr lang="fr-FR" sz="1800" dirty="0">
              <a:solidFill>
                <a:srgbClr val="000000"/>
              </a:solidFill>
              <a:latin typeface="Garamond"/>
              <a:cs typeface="Garamond"/>
            </a:endParaRPr>
          </a:p>
          <a:p>
            <a:pPr algn="just"/>
            <a:endParaRPr lang="fr-FR" sz="1800" dirty="0" smtClean="0">
              <a:solidFill>
                <a:srgbClr val="000000"/>
              </a:solidFill>
              <a:latin typeface="Garamond"/>
              <a:cs typeface="Garamond"/>
            </a:endParaRPr>
          </a:p>
          <a:p>
            <a:pPr marL="285750" indent="-285750" algn="just">
              <a:buBlip>
                <a:blip r:embed="rId2"/>
              </a:buBlip>
            </a:pPr>
            <a:endParaRPr lang="fr-FR" sz="1800" dirty="0">
              <a:solidFill>
                <a:srgbClr val="000000"/>
              </a:solidFill>
              <a:latin typeface="Garamond"/>
              <a:cs typeface="Garamond"/>
            </a:endParaRPr>
          </a:p>
          <a:p>
            <a:pPr algn="just"/>
            <a:endParaRPr lang="fr-FR" sz="1800" dirty="0" smtClean="0">
              <a:solidFill>
                <a:srgbClr val="000000"/>
              </a:solidFill>
              <a:latin typeface="Garamond"/>
              <a:cs typeface="Garamond"/>
            </a:endParaRPr>
          </a:p>
          <a:p>
            <a:pPr marL="285750" indent="-285750" algn="just">
              <a:buBlip>
                <a:blip r:embed="rId2"/>
              </a:buBlip>
            </a:pPr>
            <a:r>
              <a:rPr lang="fr-FR" sz="2200" dirty="0" err="1" smtClean="0">
                <a:solidFill>
                  <a:srgbClr val="000000"/>
                </a:solidFill>
                <a:latin typeface="Garamond"/>
                <a:cs typeface="Garamond"/>
              </a:rPr>
              <a:t>Sonntag</a:t>
            </a:r>
            <a:r>
              <a:rPr lang="fr-FR" sz="2200" dirty="0" smtClean="0">
                <a:solidFill>
                  <a:srgbClr val="000000"/>
                </a:solidFill>
                <a:latin typeface="Garamond"/>
                <a:cs typeface="Garamond"/>
              </a:rPr>
              <a:t>, </a:t>
            </a:r>
            <a:r>
              <a:rPr lang="fr-FR" sz="2200" dirty="0" err="1" smtClean="0">
                <a:solidFill>
                  <a:srgbClr val="000000"/>
                </a:solidFill>
                <a:latin typeface="Garamond"/>
                <a:cs typeface="Garamond"/>
              </a:rPr>
              <a:t>Borgnakke</a:t>
            </a:r>
            <a:r>
              <a:rPr lang="fr-FR" sz="2200" dirty="0" smtClean="0">
                <a:solidFill>
                  <a:srgbClr val="000000"/>
                </a:solidFill>
                <a:latin typeface="Garamond"/>
                <a:cs typeface="Garamond"/>
              </a:rPr>
              <a:t>, Van </a:t>
            </a:r>
            <a:r>
              <a:rPr lang="fr-FR" sz="2200" dirty="0" err="1" smtClean="0">
                <a:solidFill>
                  <a:srgbClr val="000000"/>
                </a:solidFill>
                <a:latin typeface="Garamond"/>
                <a:cs typeface="Garamond"/>
              </a:rPr>
              <a:t>Wylen</a:t>
            </a:r>
            <a:r>
              <a:rPr lang="fr-FR" sz="2200" dirty="0" smtClean="0">
                <a:solidFill>
                  <a:srgbClr val="000000"/>
                </a:solidFill>
                <a:latin typeface="Garamond"/>
                <a:cs typeface="Garamond"/>
              </a:rPr>
              <a:t>, « Fundamentals of </a:t>
            </a:r>
            <a:r>
              <a:rPr lang="fr-FR" sz="2200" dirty="0" err="1" smtClean="0">
                <a:solidFill>
                  <a:srgbClr val="000000"/>
                </a:solidFill>
                <a:latin typeface="Garamond"/>
                <a:cs typeface="Garamond"/>
              </a:rPr>
              <a:t>Thermodynamics</a:t>
            </a:r>
            <a:r>
              <a:rPr lang="fr-FR" sz="2200" dirty="0" smtClean="0">
                <a:solidFill>
                  <a:srgbClr val="000000"/>
                </a:solidFill>
                <a:latin typeface="Garamond"/>
                <a:cs typeface="Garamond"/>
              </a:rPr>
              <a:t> », </a:t>
            </a:r>
            <a:r>
              <a:rPr lang="fr-FR" sz="2200" i="1" dirty="0" err="1" smtClean="0">
                <a:solidFill>
                  <a:srgbClr val="000000"/>
                </a:solidFill>
                <a:latin typeface="Garamond"/>
                <a:cs typeface="Garamond"/>
              </a:rPr>
              <a:t>fifth</a:t>
            </a:r>
            <a:r>
              <a:rPr lang="fr-FR" sz="2200" i="1" dirty="0" smtClean="0">
                <a:solidFill>
                  <a:srgbClr val="000000"/>
                </a:solidFill>
                <a:latin typeface="Garamond"/>
                <a:cs typeface="Garamond"/>
              </a:rPr>
              <a:t> </a:t>
            </a:r>
            <a:r>
              <a:rPr lang="fr-FR" sz="2200" i="1" dirty="0" err="1" smtClean="0">
                <a:solidFill>
                  <a:srgbClr val="000000"/>
                </a:solidFill>
                <a:latin typeface="Garamond"/>
                <a:cs typeface="Garamond"/>
              </a:rPr>
              <a:t>edition</a:t>
            </a:r>
            <a:r>
              <a:rPr lang="fr-FR" sz="2200" i="1" dirty="0" smtClean="0">
                <a:solidFill>
                  <a:srgbClr val="000000"/>
                </a:solidFill>
                <a:latin typeface="Garamond"/>
                <a:cs typeface="Garamond"/>
              </a:rPr>
              <a:t>, </a:t>
            </a:r>
            <a:r>
              <a:rPr lang="fr-FR" sz="2200" dirty="0" smtClean="0">
                <a:solidFill>
                  <a:srgbClr val="000000"/>
                </a:solidFill>
                <a:latin typeface="Garamond"/>
                <a:cs typeface="Garamond"/>
              </a:rPr>
              <a:t>JOHN WILEY &amp; SON </a:t>
            </a:r>
          </a:p>
          <a:p>
            <a:pPr marL="285750" indent="-285750" algn="just">
              <a:buBlip>
                <a:blip r:embed="rId2"/>
              </a:buBlip>
            </a:pPr>
            <a:endParaRPr lang="fr-FR" sz="2200" dirty="0" smtClean="0">
              <a:solidFill>
                <a:srgbClr val="000000"/>
              </a:solidFill>
              <a:latin typeface="Garamond"/>
              <a:cs typeface="Garamond"/>
            </a:endParaRPr>
          </a:p>
          <a:p>
            <a:pPr marL="285750" indent="-285750" algn="just">
              <a:buBlip>
                <a:blip r:embed="rId2"/>
              </a:buBlip>
            </a:pPr>
            <a:r>
              <a:rPr lang="fr-FR" sz="2200" dirty="0">
                <a:solidFill>
                  <a:srgbClr val="000000"/>
                </a:solidFill>
                <a:latin typeface="Garamond"/>
                <a:cs typeface="Garamond"/>
              </a:rPr>
              <a:t>J.N. </a:t>
            </a:r>
            <a:r>
              <a:rPr lang="fr-FR" sz="2200" dirty="0" err="1">
                <a:solidFill>
                  <a:srgbClr val="000000"/>
                </a:solidFill>
                <a:latin typeface="Garamond"/>
                <a:cs typeface="Garamond"/>
              </a:rPr>
              <a:t>Foussard,E</a:t>
            </a:r>
            <a:r>
              <a:rPr lang="fr-FR" sz="2200" dirty="0">
                <a:solidFill>
                  <a:srgbClr val="000000"/>
                </a:solidFill>
                <a:latin typeface="Garamond"/>
                <a:cs typeface="Garamond"/>
              </a:rPr>
              <a:t>. Julien et S. Mathé, Thermodynamique -  Bases et applications (2èmeédition), </a:t>
            </a:r>
            <a:r>
              <a:rPr lang="fr-FR" sz="2200" dirty="0" err="1">
                <a:solidFill>
                  <a:srgbClr val="000000"/>
                </a:solidFill>
                <a:latin typeface="Garamond"/>
                <a:cs typeface="Garamond"/>
              </a:rPr>
              <a:t>Dunod</a:t>
            </a:r>
            <a:r>
              <a:rPr lang="fr-FR" sz="2200" dirty="0">
                <a:solidFill>
                  <a:srgbClr val="000000"/>
                </a:solidFill>
                <a:latin typeface="Garamond"/>
                <a:cs typeface="Garamond"/>
              </a:rPr>
              <a:t>, 2010, ISBN : 978-2-10-053078-6</a:t>
            </a:r>
            <a:r>
              <a:rPr lang="fr-FR" sz="2200" dirty="0" smtClean="0">
                <a:solidFill>
                  <a:srgbClr val="000000"/>
                </a:solidFill>
                <a:latin typeface="Garamond"/>
                <a:cs typeface="Garamond"/>
              </a:rPr>
              <a:t>.</a:t>
            </a:r>
          </a:p>
          <a:p>
            <a:pPr algn="l"/>
            <a:endParaRPr lang="fr-FR" sz="2000" dirty="0" smtClean="0">
              <a:solidFill>
                <a:schemeClr val="tx1"/>
              </a:solidFill>
              <a:latin typeface="Times New Roman" charset="0"/>
            </a:endParaRPr>
          </a:p>
          <a:p>
            <a:pPr algn="l"/>
            <a:endParaRPr lang="fr-FR" sz="20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" name="ZoneTexte 3"/>
          <p:cNvSpPr txBox="1"/>
          <p:nvPr/>
        </p:nvSpPr>
        <p:spPr>
          <a:xfrm>
            <a:off x="1814566" y="1721666"/>
            <a:ext cx="412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  <a:latin typeface="Garamond"/>
                <a:cs typeface="Garamond"/>
              </a:rPr>
              <a:t>Références</a:t>
            </a:r>
            <a:endParaRPr lang="fr-FR" sz="2800" dirty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sp>
        <p:nvSpPr>
          <p:cNvPr id="10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80185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Systèmes thermodynamiques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608026"/>
            <a:ext cx="8229600" cy="485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CA" dirty="0" err="1" smtClean="0"/>
              <a:t>Système+environnement</a:t>
            </a:r>
            <a:r>
              <a:rPr lang="fr-CA" dirty="0" smtClean="0"/>
              <a:t>=univers</a:t>
            </a:r>
            <a:endParaRPr lang="fr-FR" dirty="0" smtClean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559012" y="2306112"/>
            <a:ext cx="2303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 b="1">
                <a:cs typeface="+mn-cs"/>
              </a:rPr>
              <a:t>Système </a:t>
            </a:r>
            <a:r>
              <a:rPr lang="fr-CA" b="1">
                <a:solidFill>
                  <a:srgbClr val="FF0000"/>
                </a:solidFill>
                <a:cs typeface="+mn-cs"/>
              </a:rPr>
              <a:t>ouvert</a:t>
            </a:r>
            <a:endParaRPr lang="fr-FR" b="1">
              <a:solidFill>
                <a:srgbClr val="FF0000"/>
              </a:solidFill>
              <a:cs typeface="+mn-cs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630449" y="3747562"/>
            <a:ext cx="2303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 b="1">
                <a:cs typeface="+mn-cs"/>
              </a:rPr>
              <a:t>Système </a:t>
            </a:r>
            <a:r>
              <a:rPr lang="fr-CA" b="1">
                <a:solidFill>
                  <a:srgbClr val="FF0000"/>
                </a:solidFill>
                <a:cs typeface="+mn-cs"/>
              </a:rPr>
              <a:t>fermé</a:t>
            </a:r>
            <a:endParaRPr lang="fr-FR" b="1">
              <a:solidFill>
                <a:srgbClr val="FF0000"/>
              </a:solidFill>
              <a:cs typeface="+mn-cs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701887" y="5403325"/>
            <a:ext cx="2303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 b="1" dirty="0">
                <a:cs typeface="+mn-cs"/>
              </a:rPr>
              <a:t>Système </a:t>
            </a:r>
            <a:r>
              <a:rPr lang="fr-CA" b="1" dirty="0">
                <a:solidFill>
                  <a:srgbClr val="FF0000"/>
                </a:solidFill>
                <a:cs typeface="+mn-cs"/>
              </a:rPr>
              <a:t>isolé</a:t>
            </a:r>
            <a:endParaRPr lang="fr-FR" b="1" dirty="0">
              <a:solidFill>
                <a:srgbClr val="FF0000"/>
              </a:solidFill>
              <a:cs typeface="+mn-cs"/>
            </a:endParaRPr>
          </a:p>
        </p:txBody>
      </p:sp>
      <p:pic>
        <p:nvPicPr>
          <p:cNvPr id="13" name="Picture 8" descr="F2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313" y="1865854"/>
            <a:ext cx="1681163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625672" y="33866"/>
            <a:ext cx="23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0090"/>
                </a:solidFill>
              </a:rPr>
              <a:t>Concepts de base</a:t>
            </a:r>
            <a:endParaRPr lang="fr-FR" b="1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733" y="1032933"/>
            <a:ext cx="83703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Système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>
                <a:latin typeface="Garamond"/>
                <a:cs typeface="Garamond"/>
              </a:rPr>
              <a:t>ensemble </a:t>
            </a:r>
            <a:r>
              <a:rPr lang="en-GB" sz="2400" dirty="0" err="1">
                <a:latin typeface="Garamond"/>
                <a:cs typeface="Garamond"/>
              </a:rPr>
              <a:t>réel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ou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imaginaire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délimité</a:t>
            </a:r>
            <a:r>
              <a:rPr lang="en-GB" sz="2400" dirty="0">
                <a:latin typeface="Garamond"/>
                <a:cs typeface="Garamond"/>
              </a:rPr>
              <a:t> par </a:t>
            </a:r>
            <a:r>
              <a:rPr lang="en-GB" sz="2400" dirty="0" err="1">
                <a:latin typeface="Garamond"/>
                <a:cs typeface="Garamond"/>
              </a:rPr>
              <a:t>une</a:t>
            </a:r>
            <a:r>
              <a:rPr lang="en-GB" sz="2400" dirty="0">
                <a:latin typeface="Garamond"/>
                <a:cs typeface="Garamond"/>
              </a:rPr>
              <a:t> surface </a:t>
            </a:r>
            <a:r>
              <a:rPr lang="en-GB" sz="2400" dirty="0" err="1">
                <a:latin typeface="Garamond"/>
                <a:cs typeface="Garamond"/>
              </a:rPr>
              <a:t>à</a:t>
            </a:r>
            <a:r>
              <a:rPr lang="en-GB" sz="2400" dirty="0">
                <a:latin typeface="Garamond"/>
                <a:cs typeface="Garamond"/>
              </a:rPr>
              <a:t> travers </a:t>
            </a:r>
            <a:r>
              <a:rPr lang="en-GB" sz="2400" dirty="0" err="1">
                <a:latin typeface="Garamond"/>
                <a:cs typeface="Garamond"/>
              </a:rPr>
              <a:t>laquelle</a:t>
            </a:r>
            <a:r>
              <a:rPr lang="en-GB" sz="2400" dirty="0">
                <a:latin typeface="Garamond"/>
                <a:cs typeface="Garamond"/>
              </a:rPr>
              <a:t> se font les </a:t>
            </a:r>
            <a:r>
              <a:rPr lang="en-GB" sz="2400" dirty="0" err="1">
                <a:latin typeface="Garamond"/>
                <a:cs typeface="Garamond"/>
              </a:rPr>
              <a:t>échanges</a:t>
            </a:r>
            <a:r>
              <a:rPr lang="en-GB" sz="2400" dirty="0">
                <a:latin typeface="Garamond"/>
                <a:cs typeface="Garamond"/>
              </a:rPr>
              <a:t>.</a:t>
            </a:r>
          </a:p>
          <a:p>
            <a:endParaRPr lang="fr-FR" sz="2400" dirty="0">
              <a:latin typeface="Garamond"/>
              <a:cs typeface="Garamon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199" y="3160456"/>
            <a:ext cx="4267201" cy="1569660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Système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fermé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lang="en-GB" sz="2400" dirty="0">
                <a:latin typeface="Garamond"/>
                <a:cs typeface="Garamond"/>
              </a:rPr>
              <a:t>: contraire de </a:t>
            </a:r>
            <a:r>
              <a:rPr lang="en-GB" sz="2400" dirty="0" err="1">
                <a:latin typeface="Garamond"/>
                <a:cs typeface="Garamond"/>
              </a:rPr>
              <a:t>système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ouvert</a:t>
            </a:r>
            <a:r>
              <a:rPr lang="en-GB" sz="2400" dirty="0">
                <a:latin typeface="Garamond"/>
                <a:cs typeface="Garamond"/>
              </a:rPr>
              <a:t>. Il n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échange</a:t>
            </a:r>
            <a:r>
              <a:rPr lang="en-GB" sz="2400" dirty="0">
                <a:latin typeface="Garamond"/>
                <a:cs typeface="Garamond"/>
              </a:rPr>
              <a:t> pas de </a:t>
            </a:r>
            <a:r>
              <a:rPr lang="en-GB" sz="2400" dirty="0" err="1">
                <a:latin typeface="Garamond"/>
                <a:cs typeface="Garamond"/>
              </a:rPr>
              <a:t>matière</a:t>
            </a:r>
            <a:r>
              <a:rPr lang="en-GB" sz="2400" dirty="0">
                <a:latin typeface="Garamond"/>
                <a:cs typeface="Garamond"/>
              </a:rPr>
              <a:t> (</a:t>
            </a:r>
            <a:r>
              <a:rPr lang="en-GB" sz="2400" dirty="0" err="1">
                <a:latin typeface="Garamond"/>
                <a:cs typeface="Garamond"/>
              </a:rPr>
              <a:t>mais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il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peut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échanger</a:t>
            </a:r>
            <a:r>
              <a:rPr lang="en-GB" sz="2400" dirty="0">
                <a:latin typeface="Garamond"/>
                <a:cs typeface="Garamond"/>
              </a:rPr>
              <a:t> de l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énergie</a:t>
            </a:r>
            <a:r>
              <a:rPr lang="en-GB" sz="2400" dirty="0">
                <a:latin typeface="Garamond"/>
                <a:cs typeface="Garamond"/>
              </a:rPr>
              <a:t>)</a:t>
            </a:r>
            <a:r>
              <a:rPr lang="en-GB" sz="2400" dirty="0" smtClean="0">
                <a:latin typeface="Garamond"/>
                <a:cs typeface="Garamond"/>
              </a:rPr>
              <a:t>.</a:t>
            </a:r>
            <a:endParaRPr lang="en-GB" sz="2400" dirty="0">
              <a:latin typeface="Garamond"/>
              <a:cs typeface="Garamon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199" y="4884056"/>
            <a:ext cx="4267201" cy="1200328"/>
          </a:xfrm>
          <a:prstGeom prst="rect">
            <a:avLst/>
          </a:prstGeom>
          <a:noFill/>
          <a:ln w="476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Système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isolé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lang="en-GB" sz="2400" dirty="0">
                <a:latin typeface="Garamond"/>
                <a:cs typeface="Garamond"/>
              </a:rPr>
              <a:t>: n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échange</a:t>
            </a:r>
            <a:r>
              <a:rPr lang="en-GB" sz="2400" dirty="0">
                <a:latin typeface="Garamond"/>
                <a:cs typeface="Garamond"/>
              </a:rPr>
              <a:t> pas d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énergie</a:t>
            </a:r>
            <a:r>
              <a:rPr lang="en-GB" sz="2400" dirty="0">
                <a:latin typeface="Garamond"/>
                <a:cs typeface="Garamond"/>
              </a:rPr>
              <a:t> avec l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extérieur</a:t>
            </a:r>
            <a:r>
              <a:rPr lang="en-GB" sz="2400" dirty="0">
                <a:latin typeface="Garamond"/>
                <a:cs typeface="Garamond"/>
              </a:rPr>
              <a:t>. Il </a:t>
            </a:r>
            <a:r>
              <a:rPr lang="en-GB" sz="2400" dirty="0" err="1">
                <a:latin typeface="Garamond"/>
                <a:cs typeface="Garamond"/>
              </a:rPr>
              <a:t>est</a:t>
            </a:r>
            <a:r>
              <a:rPr lang="en-GB" sz="2400" dirty="0">
                <a:latin typeface="Garamond"/>
                <a:cs typeface="Garamond"/>
              </a:rPr>
              <a:t> le plus </a:t>
            </a:r>
            <a:r>
              <a:rPr lang="en-GB" sz="2400" dirty="0" err="1">
                <a:latin typeface="Garamond"/>
                <a:cs typeface="Garamond"/>
              </a:rPr>
              <a:t>souvent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fermé</a:t>
            </a:r>
            <a:r>
              <a:rPr lang="en-GB" sz="2400" dirty="0" smtClean="0">
                <a:latin typeface="Garamond"/>
                <a:cs typeface="Garamond"/>
              </a:rPr>
              <a:t>.</a:t>
            </a:r>
            <a:endParaRPr lang="en-GB" sz="2400" dirty="0">
              <a:latin typeface="Garamond"/>
              <a:cs typeface="Garamon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715" y="2021122"/>
            <a:ext cx="4267201" cy="830997"/>
          </a:xfrm>
          <a:prstGeom prst="rect">
            <a:avLst/>
          </a:prstGeom>
          <a:noFill/>
          <a:ln w="508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Système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lang="en-GB" sz="2400" dirty="0" err="1" smtClean="0">
                <a:solidFill>
                  <a:srgbClr val="0000FF"/>
                </a:solidFill>
                <a:latin typeface="Garamond"/>
                <a:cs typeface="Garamond"/>
              </a:rPr>
              <a:t>ouvert</a:t>
            </a:r>
            <a:r>
              <a:rPr lang="en-GB" sz="2400" dirty="0" smtClean="0">
                <a:latin typeface="Garamond"/>
                <a:cs typeface="Garamond"/>
              </a:rPr>
              <a:t>. Il </a:t>
            </a:r>
            <a:r>
              <a:rPr lang="en-GB" sz="2400" dirty="0" err="1" smtClean="0">
                <a:latin typeface="Garamond"/>
                <a:cs typeface="Garamond"/>
              </a:rPr>
              <a:t>échange</a:t>
            </a:r>
            <a:r>
              <a:rPr lang="en-GB" sz="2400" dirty="0" smtClean="0">
                <a:latin typeface="Garamond"/>
                <a:cs typeface="Garamond"/>
              </a:rPr>
              <a:t> de </a:t>
            </a:r>
            <a:r>
              <a:rPr lang="en-GB" sz="2400" dirty="0" err="1">
                <a:latin typeface="Garamond"/>
                <a:cs typeface="Garamond"/>
              </a:rPr>
              <a:t>matière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smtClean="0">
                <a:latin typeface="Garamond"/>
                <a:cs typeface="Garamond"/>
              </a:rPr>
              <a:t>et </a:t>
            </a:r>
            <a:r>
              <a:rPr lang="en-GB" sz="2400" dirty="0">
                <a:latin typeface="Garamond"/>
                <a:cs typeface="Garamond"/>
              </a:rPr>
              <a:t>de </a:t>
            </a:r>
            <a:r>
              <a:rPr lang="en-GB" sz="2400" dirty="0" smtClean="0">
                <a:latin typeface="Garamond"/>
                <a:cs typeface="Garamond"/>
              </a:rPr>
              <a:t>l</a:t>
            </a:r>
            <a:r>
              <a:rPr lang="ja-JP" altLang="en-GB" sz="2400" dirty="0" smtClean="0">
                <a:latin typeface="Garamond"/>
                <a:cs typeface="Garamond"/>
              </a:rPr>
              <a:t>’</a:t>
            </a:r>
            <a:r>
              <a:rPr lang="en-GB" sz="2400" dirty="0" err="1" smtClean="0">
                <a:latin typeface="Garamond"/>
                <a:cs typeface="Garamond"/>
              </a:rPr>
              <a:t>énergie</a:t>
            </a:r>
            <a:r>
              <a:rPr lang="en-GB" sz="2400" dirty="0" smtClean="0">
                <a:latin typeface="Garamond"/>
                <a:cs typeface="Garamond"/>
              </a:rPr>
              <a:t>.</a:t>
            </a:r>
            <a:endParaRPr lang="en-GB" sz="2400" dirty="0">
              <a:latin typeface="Garamond"/>
              <a:cs typeface="Garamond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633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179388" y="623892"/>
            <a:ext cx="2657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fr-FR" b="1" u="sng" dirty="0" smtClean="0">
                <a:solidFill>
                  <a:srgbClr val="FF0000"/>
                </a:solidFill>
              </a:rPr>
              <a:t>Types </a:t>
            </a:r>
            <a:r>
              <a:rPr lang="fr-FR" b="1" u="sng" dirty="0">
                <a:solidFill>
                  <a:srgbClr val="FF0000"/>
                </a:solidFill>
              </a:rPr>
              <a:t>de systèmes: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5104720" y="1578428"/>
            <a:ext cx="349499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2800" u="sng" dirty="0">
                <a:solidFill>
                  <a:srgbClr val="FF0000"/>
                </a:solidFill>
              </a:rPr>
              <a:t>Système fermé</a:t>
            </a:r>
          </a:p>
          <a:p>
            <a:pPr eaLnBrk="1" hangingPunct="1"/>
            <a:r>
              <a:rPr lang="fr-FR" sz="2800" dirty="0"/>
              <a:t>Pas de transfert de matière avec l’extérieur</a:t>
            </a: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179389" y="1598840"/>
            <a:ext cx="306818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2800" u="sng" dirty="0">
                <a:solidFill>
                  <a:srgbClr val="FF0000"/>
                </a:solidFill>
              </a:rPr>
              <a:t>Système ouvert</a:t>
            </a:r>
          </a:p>
          <a:p>
            <a:pPr eaLnBrk="1" hangingPunct="1"/>
            <a:r>
              <a:rPr lang="fr-FR" sz="2800" dirty="0"/>
              <a:t>échange de chaleur, travail, matière avec le milieu extérieur</a:t>
            </a:r>
          </a:p>
        </p:txBody>
      </p:sp>
      <p:pic>
        <p:nvPicPr>
          <p:cNvPr id="116753" name="Picture 17" descr="système ouvert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22" y="3917047"/>
            <a:ext cx="116681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système fermé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3845609"/>
            <a:ext cx="1762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68777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3948" y="1182907"/>
            <a:ext cx="338976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2800" u="sng" dirty="0">
                <a:solidFill>
                  <a:srgbClr val="FF0000"/>
                </a:solidFill>
              </a:rPr>
              <a:t>Système isolé</a:t>
            </a:r>
          </a:p>
          <a:p>
            <a:pPr eaLnBrk="1" hangingPunct="1"/>
            <a:r>
              <a:rPr lang="fr-FR" sz="2800" dirty="0"/>
              <a:t>Pas de transfert de chaleur, travail, matière</a:t>
            </a:r>
          </a:p>
        </p:txBody>
      </p:sp>
      <p:pic>
        <p:nvPicPr>
          <p:cNvPr id="2" name="Picture 1" descr="c1025i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14" y="3175917"/>
            <a:ext cx="2534920" cy="3048000"/>
          </a:xfrm>
          <a:prstGeom prst="rect">
            <a:avLst/>
          </a:prstGeom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73399" y="1224639"/>
            <a:ext cx="374445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2800" u="sng" dirty="0">
                <a:solidFill>
                  <a:srgbClr val="FF0000"/>
                </a:solidFill>
              </a:rPr>
              <a:t>Système diathermique</a:t>
            </a:r>
          </a:p>
          <a:p>
            <a:pPr eaLnBrk="1" hangingPunct="1"/>
            <a:r>
              <a:rPr lang="fr-FR" sz="2800" dirty="0"/>
              <a:t>Pas de transfert de travail et de matière avec l’extérieur</a:t>
            </a:r>
          </a:p>
        </p:txBody>
      </p:sp>
      <p:pic>
        <p:nvPicPr>
          <p:cNvPr id="10" name="Picture 16" descr="calorimetre adiabatiqu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237" y="3138031"/>
            <a:ext cx="4608513" cy="3227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315461"/>
            <a:ext cx="2657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fr-FR" b="1" u="sng" dirty="0" smtClean="0">
                <a:solidFill>
                  <a:srgbClr val="FF0000"/>
                </a:solidFill>
              </a:rPr>
              <a:t>Types </a:t>
            </a:r>
            <a:r>
              <a:rPr lang="fr-FR" b="1" u="sng" dirty="0">
                <a:solidFill>
                  <a:srgbClr val="FF0000"/>
                </a:solidFill>
              </a:rPr>
              <a:t>de systèmes:</a:t>
            </a:r>
          </a:p>
        </p:txBody>
      </p:sp>
      <p:sp>
        <p:nvSpPr>
          <p:cNvPr id="8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3329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Systèmes thermodynamiques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608026"/>
            <a:ext cx="8229600" cy="485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CA" sz="2400" dirty="0" err="1" smtClean="0">
                <a:latin typeface="Garamond"/>
                <a:cs typeface="Garamond"/>
              </a:rPr>
              <a:t>Système+environnement</a:t>
            </a:r>
            <a:r>
              <a:rPr lang="fr-CA" sz="2400" dirty="0" smtClean="0">
                <a:latin typeface="Garamond"/>
                <a:cs typeface="Garamond"/>
              </a:rPr>
              <a:t>=univers</a:t>
            </a:r>
            <a:endParaRPr lang="fr-FR" sz="2400" dirty="0" smtClean="0">
              <a:latin typeface="Garamond"/>
              <a:cs typeface="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25672" y="33866"/>
            <a:ext cx="23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0090"/>
                </a:solidFill>
              </a:rPr>
              <a:t>Concepts de base</a:t>
            </a:r>
            <a:endParaRPr lang="fr-FR" b="1" dirty="0">
              <a:solidFill>
                <a:srgbClr val="00009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5733" y="1032933"/>
            <a:ext cx="83703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Système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>
                <a:latin typeface="Garamond"/>
                <a:cs typeface="Garamond"/>
              </a:rPr>
              <a:t>ensemble </a:t>
            </a:r>
            <a:r>
              <a:rPr lang="en-GB" sz="2400" dirty="0" err="1">
                <a:latin typeface="Garamond"/>
                <a:cs typeface="Garamond"/>
              </a:rPr>
              <a:t>réel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ou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imaginaire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délimité</a:t>
            </a:r>
            <a:r>
              <a:rPr lang="en-GB" sz="2400" dirty="0">
                <a:latin typeface="Garamond"/>
                <a:cs typeface="Garamond"/>
              </a:rPr>
              <a:t> par </a:t>
            </a:r>
            <a:r>
              <a:rPr lang="en-GB" sz="2400" dirty="0" err="1">
                <a:latin typeface="Garamond"/>
                <a:cs typeface="Garamond"/>
              </a:rPr>
              <a:t>une</a:t>
            </a:r>
            <a:r>
              <a:rPr lang="en-GB" sz="2400" dirty="0">
                <a:latin typeface="Garamond"/>
                <a:cs typeface="Garamond"/>
              </a:rPr>
              <a:t> surface </a:t>
            </a:r>
            <a:r>
              <a:rPr lang="en-GB" sz="2400" dirty="0" err="1">
                <a:latin typeface="Garamond"/>
                <a:cs typeface="Garamond"/>
              </a:rPr>
              <a:t>à</a:t>
            </a:r>
            <a:r>
              <a:rPr lang="en-GB" sz="2400" dirty="0">
                <a:latin typeface="Garamond"/>
                <a:cs typeface="Garamond"/>
              </a:rPr>
              <a:t> travers </a:t>
            </a:r>
            <a:r>
              <a:rPr lang="en-GB" sz="2400" dirty="0" err="1">
                <a:latin typeface="Garamond"/>
                <a:cs typeface="Garamond"/>
              </a:rPr>
              <a:t>laquelle</a:t>
            </a:r>
            <a:r>
              <a:rPr lang="en-GB" sz="2400" dirty="0">
                <a:latin typeface="Garamond"/>
                <a:cs typeface="Garamond"/>
              </a:rPr>
              <a:t> se font les </a:t>
            </a:r>
            <a:r>
              <a:rPr lang="en-GB" sz="2400" dirty="0" err="1">
                <a:latin typeface="Garamond"/>
                <a:cs typeface="Garamond"/>
              </a:rPr>
              <a:t>échanges</a:t>
            </a:r>
            <a:r>
              <a:rPr lang="en-GB" sz="2400" dirty="0">
                <a:latin typeface="Garamond"/>
                <a:cs typeface="Garamond"/>
              </a:rPr>
              <a:t>.</a:t>
            </a:r>
          </a:p>
          <a:p>
            <a:endParaRPr lang="fr-FR" sz="2400" dirty="0">
              <a:latin typeface="Garamond"/>
              <a:cs typeface="Garamond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185422" y="2708275"/>
            <a:ext cx="2808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 b="1">
                <a:cs typeface="+mn-cs"/>
              </a:rPr>
              <a:t>Système </a:t>
            </a:r>
            <a:r>
              <a:rPr lang="fr-CA" b="1">
                <a:solidFill>
                  <a:srgbClr val="FF0000"/>
                </a:solidFill>
                <a:cs typeface="+mn-cs"/>
              </a:rPr>
              <a:t>diathermique</a:t>
            </a:r>
            <a:endParaRPr lang="fr-FR" b="1">
              <a:solidFill>
                <a:srgbClr val="FF0000"/>
              </a:solidFill>
              <a:cs typeface="+mn-cs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113984" y="5013325"/>
            <a:ext cx="266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 b="1">
                <a:cs typeface="+mn-cs"/>
              </a:rPr>
              <a:t>Système </a:t>
            </a:r>
            <a:r>
              <a:rPr lang="fr-CA" b="1">
                <a:solidFill>
                  <a:srgbClr val="FF0000"/>
                </a:solidFill>
                <a:cs typeface="+mn-cs"/>
              </a:rPr>
              <a:t>adiabatique</a:t>
            </a:r>
            <a:endParaRPr lang="fr-FR" b="1">
              <a:solidFill>
                <a:srgbClr val="FF0000"/>
              </a:solidFill>
              <a:cs typeface="+mn-cs"/>
            </a:endParaRPr>
          </a:p>
        </p:txBody>
      </p:sp>
      <p:pic>
        <p:nvPicPr>
          <p:cNvPr id="19" name="Picture 8" descr="F2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87" y="2349500"/>
            <a:ext cx="18288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4903752"/>
            <a:ext cx="3352800" cy="1323952"/>
          </a:xfrm>
          <a:prstGeom prst="rect">
            <a:avLst/>
          </a:prstGeom>
          <a:noFill/>
          <a:ln w="476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2800" dirty="0" err="1">
                <a:solidFill>
                  <a:srgbClr val="0000FF"/>
                </a:solidFill>
                <a:latin typeface="Garamond"/>
                <a:cs typeface="Garamond"/>
              </a:rPr>
              <a:t>Paroi</a:t>
            </a: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lang="en-GB" sz="2800" dirty="0" err="1">
                <a:solidFill>
                  <a:srgbClr val="0000FF"/>
                </a:solidFill>
                <a:latin typeface="Garamond"/>
                <a:cs typeface="Garamond"/>
              </a:rPr>
              <a:t>adiabatique</a:t>
            </a: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800" dirty="0" err="1">
                <a:latin typeface="Garamond"/>
                <a:cs typeface="Garamond"/>
              </a:rPr>
              <a:t>imperméable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à</a:t>
            </a:r>
            <a:r>
              <a:rPr lang="en-GB" sz="2800" dirty="0">
                <a:latin typeface="Garamond"/>
                <a:cs typeface="Garamond"/>
              </a:rPr>
              <a:t> l</a:t>
            </a:r>
            <a:r>
              <a:rPr lang="ja-JP" altLang="en-GB" sz="2800" dirty="0">
                <a:latin typeface="Garamond"/>
                <a:cs typeface="Garamond"/>
              </a:rPr>
              <a:t>’</a:t>
            </a:r>
            <a:r>
              <a:rPr lang="en-GB" sz="2800" dirty="0" err="1">
                <a:latin typeface="Garamond"/>
                <a:cs typeface="Garamond"/>
              </a:rPr>
              <a:t>échange</a:t>
            </a:r>
            <a:r>
              <a:rPr lang="en-GB" sz="2800" dirty="0">
                <a:latin typeface="Garamond"/>
                <a:cs typeface="Garamond"/>
              </a:rPr>
              <a:t> de </a:t>
            </a:r>
            <a:r>
              <a:rPr lang="en-GB" sz="2800" dirty="0" err="1">
                <a:latin typeface="Garamond"/>
                <a:cs typeface="Garamond"/>
              </a:rPr>
              <a:t>chaleur</a:t>
            </a:r>
            <a:r>
              <a:rPr lang="en-GB" sz="2800" dirty="0" smtClean="0">
                <a:latin typeface="Garamond"/>
                <a:cs typeface="Garamond"/>
              </a:rPr>
              <a:t>.</a:t>
            </a:r>
            <a:endParaRPr lang="en-GB" sz="2800" dirty="0">
              <a:latin typeface="Garamond"/>
              <a:cs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708275"/>
            <a:ext cx="3352800" cy="1384995"/>
          </a:xfrm>
          <a:prstGeom prst="rect">
            <a:avLst/>
          </a:prstGeom>
          <a:noFill/>
          <a:ln w="476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rgbClr val="0000FF"/>
                </a:solidFill>
                <a:latin typeface="Garamond"/>
                <a:cs typeface="Garamond"/>
              </a:rPr>
              <a:t>Paroi</a:t>
            </a: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lang="en-GB" sz="2800" dirty="0" err="1">
                <a:solidFill>
                  <a:srgbClr val="0000FF"/>
                </a:solidFill>
                <a:latin typeface="Garamond"/>
                <a:cs typeface="Garamond"/>
              </a:rPr>
              <a:t>diatherme</a:t>
            </a: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800" dirty="0" err="1">
                <a:latin typeface="Garamond"/>
                <a:cs typeface="Garamond"/>
              </a:rPr>
              <a:t>perméable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à</a:t>
            </a:r>
            <a:r>
              <a:rPr lang="en-GB" sz="2800" dirty="0">
                <a:latin typeface="Garamond"/>
                <a:cs typeface="Garamond"/>
              </a:rPr>
              <a:t> l</a:t>
            </a:r>
            <a:r>
              <a:rPr lang="ja-JP" altLang="en-GB" sz="2800" dirty="0">
                <a:latin typeface="Garamond"/>
                <a:cs typeface="Garamond"/>
              </a:rPr>
              <a:t>’</a:t>
            </a:r>
            <a:r>
              <a:rPr lang="en-GB" sz="2800" dirty="0" err="1">
                <a:latin typeface="Garamond"/>
                <a:cs typeface="Garamond"/>
              </a:rPr>
              <a:t>échange</a:t>
            </a:r>
            <a:r>
              <a:rPr lang="en-GB" sz="2800" dirty="0">
                <a:latin typeface="Garamond"/>
                <a:cs typeface="Garamond"/>
              </a:rPr>
              <a:t> de </a:t>
            </a:r>
            <a:r>
              <a:rPr lang="en-GB" sz="2800" dirty="0" err="1" smtClean="0">
                <a:latin typeface="Garamond"/>
                <a:cs typeface="Garamond"/>
              </a:rPr>
              <a:t>chaleur</a:t>
            </a:r>
            <a:endParaRPr lang="en-GB" sz="2800" dirty="0">
              <a:latin typeface="Garamond"/>
              <a:cs typeface="Garamond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8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733" y="292699"/>
            <a:ext cx="8662868" cy="6426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24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Transformation 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adiabatique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>
                <a:latin typeface="Garamond"/>
                <a:cs typeface="Garamond"/>
              </a:rPr>
              <a:t>pas d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échange</a:t>
            </a:r>
            <a:r>
              <a:rPr lang="en-GB" sz="2400" dirty="0">
                <a:latin typeface="Garamond"/>
                <a:cs typeface="Garamond"/>
              </a:rPr>
              <a:t> de </a:t>
            </a:r>
            <a:r>
              <a:rPr lang="en-GB" sz="2400" dirty="0" err="1">
                <a:latin typeface="Garamond"/>
                <a:cs typeface="Garamond"/>
              </a:rPr>
              <a:t>chaleur</a:t>
            </a:r>
            <a:r>
              <a:rPr lang="en-GB" sz="2400" dirty="0">
                <a:latin typeface="Garamond"/>
                <a:cs typeface="Garamond"/>
              </a:rPr>
              <a:t> avec l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extérieur</a:t>
            </a:r>
            <a:r>
              <a:rPr lang="en-GB" sz="2400" dirty="0">
                <a:latin typeface="Garamond"/>
                <a:cs typeface="Garamond"/>
              </a:rPr>
              <a:t>.</a:t>
            </a:r>
          </a:p>
          <a:p>
            <a:pPr>
              <a:lnSpc>
                <a:spcPct val="95000"/>
              </a:lnSpc>
              <a:defRPr/>
            </a:pPr>
            <a:endParaRPr lang="en-GB" sz="2400" dirty="0">
              <a:solidFill>
                <a:srgbClr val="0000FF"/>
              </a:solidFill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Transformation 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isotherme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>
                <a:latin typeface="Garamond"/>
                <a:cs typeface="Garamond"/>
              </a:rPr>
              <a:t>pas de </a:t>
            </a:r>
            <a:r>
              <a:rPr lang="en-GB" sz="2400" dirty="0" err="1">
                <a:latin typeface="Garamond"/>
                <a:cs typeface="Garamond"/>
              </a:rPr>
              <a:t>changement</a:t>
            </a:r>
            <a:r>
              <a:rPr lang="en-GB" sz="2400" dirty="0">
                <a:latin typeface="Garamond"/>
                <a:cs typeface="Garamond"/>
              </a:rPr>
              <a:t> de </a:t>
            </a:r>
            <a:r>
              <a:rPr lang="en-GB" sz="2400" dirty="0" err="1">
                <a:latin typeface="Garamond"/>
                <a:cs typeface="Garamond"/>
              </a:rPr>
              <a:t>température</a:t>
            </a:r>
            <a:r>
              <a:rPr lang="en-GB" sz="2400" dirty="0">
                <a:latin typeface="Garamond"/>
                <a:cs typeface="Garamond"/>
              </a:rPr>
              <a:t>.</a:t>
            </a:r>
          </a:p>
          <a:p>
            <a:pPr>
              <a:lnSpc>
                <a:spcPct val="95000"/>
              </a:lnSpc>
              <a:defRPr/>
            </a:pPr>
            <a:endParaRPr lang="en-GB" sz="24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Transformation 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isobare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>
                <a:latin typeface="Garamond"/>
                <a:cs typeface="Garamond"/>
              </a:rPr>
              <a:t>pas de </a:t>
            </a:r>
            <a:r>
              <a:rPr lang="en-GB" sz="2400" dirty="0" err="1">
                <a:latin typeface="Garamond"/>
                <a:cs typeface="Garamond"/>
              </a:rPr>
              <a:t>changement</a:t>
            </a:r>
            <a:r>
              <a:rPr lang="en-GB" sz="2400" dirty="0">
                <a:latin typeface="Garamond"/>
                <a:cs typeface="Garamond"/>
              </a:rPr>
              <a:t> de </a:t>
            </a:r>
            <a:r>
              <a:rPr lang="en-GB" sz="2400" dirty="0" err="1">
                <a:latin typeface="Garamond"/>
                <a:cs typeface="Garamond"/>
              </a:rPr>
              <a:t>pression</a:t>
            </a:r>
            <a:r>
              <a:rPr lang="en-GB" sz="2400" dirty="0">
                <a:latin typeface="Garamond"/>
                <a:cs typeface="Garamond"/>
              </a:rPr>
              <a:t>.</a:t>
            </a:r>
          </a:p>
          <a:p>
            <a:pPr>
              <a:lnSpc>
                <a:spcPct val="95000"/>
              </a:lnSpc>
              <a:defRPr/>
            </a:pPr>
            <a:endParaRPr lang="en-GB" sz="24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Transformation 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isochore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>
                <a:latin typeface="Garamond"/>
                <a:cs typeface="Garamond"/>
              </a:rPr>
              <a:t>pas de </a:t>
            </a:r>
            <a:r>
              <a:rPr lang="en-GB" sz="2400" dirty="0" err="1">
                <a:latin typeface="Garamond"/>
                <a:cs typeface="Garamond"/>
              </a:rPr>
              <a:t>changement</a:t>
            </a:r>
            <a:r>
              <a:rPr lang="en-GB" sz="2400" dirty="0">
                <a:latin typeface="Garamond"/>
                <a:cs typeface="Garamond"/>
              </a:rPr>
              <a:t> de volume.</a:t>
            </a:r>
          </a:p>
          <a:p>
            <a:pPr>
              <a:lnSpc>
                <a:spcPct val="95000"/>
              </a:lnSpc>
              <a:defRPr/>
            </a:pPr>
            <a:endParaRPr lang="en-GB" sz="24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Paroi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adiabatique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 err="1">
                <a:latin typeface="Garamond"/>
                <a:cs typeface="Garamond"/>
              </a:rPr>
              <a:t>imperméable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à</a:t>
            </a:r>
            <a:r>
              <a:rPr lang="en-GB" sz="2400" dirty="0">
                <a:latin typeface="Garamond"/>
                <a:cs typeface="Garamond"/>
              </a:rPr>
              <a:t> l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échange</a:t>
            </a:r>
            <a:r>
              <a:rPr lang="en-GB" sz="2400" dirty="0">
                <a:latin typeface="Garamond"/>
                <a:cs typeface="Garamond"/>
              </a:rPr>
              <a:t> de </a:t>
            </a:r>
            <a:r>
              <a:rPr lang="en-GB" sz="2400" dirty="0" err="1">
                <a:latin typeface="Garamond"/>
                <a:cs typeface="Garamond"/>
              </a:rPr>
              <a:t>chaleur</a:t>
            </a:r>
            <a:r>
              <a:rPr lang="en-GB" sz="2400" dirty="0">
                <a:latin typeface="Garamond"/>
                <a:cs typeface="Garamond"/>
              </a:rPr>
              <a:t>.</a:t>
            </a:r>
          </a:p>
          <a:p>
            <a:pPr>
              <a:lnSpc>
                <a:spcPct val="95000"/>
              </a:lnSpc>
              <a:defRPr/>
            </a:pPr>
            <a:endParaRPr lang="en-GB" sz="24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Paroi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diatherme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 err="1">
                <a:latin typeface="Garamond"/>
                <a:cs typeface="Garamond"/>
              </a:rPr>
              <a:t>perméable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à</a:t>
            </a:r>
            <a:r>
              <a:rPr lang="en-GB" sz="2400" dirty="0">
                <a:latin typeface="Garamond"/>
                <a:cs typeface="Garamond"/>
              </a:rPr>
              <a:t> l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échange</a:t>
            </a:r>
            <a:r>
              <a:rPr lang="en-GB" sz="2400" dirty="0">
                <a:latin typeface="Garamond"/>
                <a:cs typeface="Garamond"/>
              </a:rPr>
              <a:t> de </a:t>
            </a:r>
            <a:r>
              <a:rPr lang="en-GB" sz="2400" dirty="0" err="1">
                <a:latin typeface="Garamond"/>
                <a:cs typeface="Garamond"/>
              </a:rPr>
              <a:t>chaleur</a:t>
            </a:r>
            <a:endParaRPr lang="en-GB" sz="24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endParaRPr lang="en-GB" sz="24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Etat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d</a:t>
            </a:r>
            <a:r>
              <a:rPr lang="ja-JP" altLang="en-GB" sz="2400" dirty="0">
                <a:solidFill>
                  <a:srgbClr val="0000FF"/>
                </a:solidFill>
                <a:latin typeface="Garamond"/>
                <a:cs typeface="Garamond"/>
              </a:rPr>
              <a:t>’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équilibre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 err="1">
                <a:latin typeface="Garamond"/>
                <a:cs typeface="Garamond"/>
              </a:rPr>
              <a:t>etat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vers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lequel</a:t>
            </a:r>
            <a:r>
              <a:rPr lang="en-GB" sz="2400" dirty="0">
                <a:latin typeface="Garamond"/>
                <a:cs typeface="Garamond"/>
              </a:rPr>
              <a:t> le </a:t>
            </a:r>
            <a:r>
              <a:rPr lang="en-GB" sz="2400" dirty="0" err="1">
                <a:latin typeface="Garamond"/>
                <a:cs typeface="Garamond"/>
              </a:rPr>
              <a:t>système</a:t>
            </a:r>
            <a:r>
              <a:rPr lang="en-GB" sz="2400" dirty="0">
                <a:latin typeface="Garamond"/>
                <a:cs typeface="Garamond"/>
              </a:rPr>
              <a:t> tend </a:t>
            </a:r>
            <a:r>
              <a:rPr lang="en-GB" sz="2400" dirty="0" err="1">
                <a:latin typeface="Garamond"/>
                <a:cs typeface="Garamond"/>
              </a:rPr>
              <a:t>à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aller</a:t>
            </a:r>
            <a:r>
              <a:rPr lang="en-GB" sz="2400" dirty="0">
                <a:latin typeface="Garamond"/>
                <a:cs typeface="Garamond"/>
              </a:rPr>
              <a:t> (</a:t>
            </a:r>
            <a:r>
              <a:rPr lang="en-GB" sz="2400" dirty="0" err="1">
                <a:latin typeface="Garamond"/>
                <a:cs typeface="Garamond"/>
              </a:rPr>
              <a:t>ou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à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revenir</a:t>
            </a:r>
            <a:r>
              <a:rPr lang="en-GB" sz="2400" dirty="0">
                <a:latin typeface="Garamond"/>
                <a:cs typeface="Garamond"/>
              </a:rPr>
              <a:t>).</a:t>
            </a:r>
          </a:p>
          <a:p>
            <a:pPr>
              <a:lnSpc>
                <a:spcPct val="95000"/>
              </a:lnSpc>
              <a:defRPr/>
            </a:pPr>
            <a:endParaRPr lang="en-GB" sz="24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Variable d</a:t>
            </a:r>
            <a:r>
              <a:rPr lang="ja-JP" altLang="en-GB" sz="2400" dirty="0">
                <a:solidFill>
                  <a:srgbClr val="0000FF"/>
                </a:solidFill>
                <a:latin typeface="Garamond"/>
                <a:cs typeface="Garamond"/>
              </a:rPr>
              <a:t>’</a:t>
            </a:r>
            <a:r>
              <a:rPr lang="en-GB" sz="2400" dirty="0" err="1">
                <a:solidFill>
                  <a:srgbClr val="0000FF"/>
                </a:solidFill>
                <a:latin typeface="Garamond"/>
                <a:cs typeface="Garamond"/>
              </a:rPr>
              <a:t>état</a:t>
            </a:r>
            <a:r>
              <a:rPr lang="en-GB" sz="24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400" dirty="0">
                <a:latin typeface="Garamond"/>
                <a:cs typeface="Garamond"/>
              </a:rPr>
              <a:t>grandeur </a:t>
            </a:r>
            <a:r>
              <a:rPr lang="en-GB" sz="2400" dirty="0" err="1">
                <a:latin typeface="Garamond"/>
                <a:cs typeface="Garamond"/>
              </a:rPr>
              <a:t>macroscopique</a:t>
            </a:r>
            <a:r>
              <a:rPr lang="en-GB" sz="2400" dirty="0">
                <a:latin typeface="Garamond"/>
                <a:cs typeface="Garamond"/>
              </a:rPr>
              <a:t> </a:t>
            </a:r>
            <a:r>
              <a:rPr lang="en-GB" sz="2400" dirty="0" err="1">
                <a:latin typeface="Garamond"/>
                <a:cs typeface="Garamond"/>
              </a:rPr>
              <a:t>définissant</a:t>
            </a:r>
            <a:r>
              <a:rPr lang="en-GB" sz="2400" dirty="0">
                <a:latin typeface="Garamond"/>
                <a:cs typeface="Garamond"/>
              </a:rPr>
              <a:t> l</a:t>
            </a:r>
            <a:r>
              <a:rPr lang="ja-JP" altLang="en-GB" sz="2400" dirty="0">
                <a:latin typeface="Garamond"/>
                <a:cs typeface="Garamond"/>
              </a:rPr>
              <a:t>’</a:t>
            </a:r>
            <a:r>
              <a:rPr lang="en-GB" sz="2400" dirty="0" err="1">
                <a:latin typeface="Garamond"/>
                <a:cs typeface="Garamond"/>
              </a:rPr>
              <a:t>état</a:t>
            </a:r>
            <a:r>
              <a:rPr lang="en-GB" sz="2400" dirty="0">
                <a:latin typeface="Garamond"/>
                <a:cs typeface="Garamond"/>
              </a:rPr>
              <a:t> du </a:t>
            </a:r>
            <a:r>
              <a:rPr lang="en-GB" sz="2400" dirty="0" err="1">
                <a:latin typeface="Garamond"/>
                <a:cs typeface="Garamond"/>
              </a:rPr>
              <a:t>système</a:t>
            </a:r>
            <a:r>
              <a:rPr lang="en-GB" sz="2400" dirty="0">
                <a:latin typeface="Garamond"/>
                <a:cs typeface="Garamond"/>
              </a:rPr>
              <a:t> (P, V, T, n … ).</a:t>
            </a:r>
          </a:p>
          <a:p>
            <a:endParaRPr lang="fr-FR" sz="2400" dirty="0">
              <a:latin typeface="Garamond"/>
              <a:cs typeface="Garamond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Systèmes thermodynamiques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5672" y="33866"/>
            <a:ext cx="23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0090"/>
                </a:solidFill>
              </a:rPr>
              <a:t>Concepts de base</a:t>
            </a:r>
            <a:endParaRPr lang="fr-FR" b="1" dirty="0">
              <a:solidFill>
                <a:srgbClr val="00009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834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733" y="982133"/>
            <a:ext cx="7987696" cy="502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Corps </a:t>
            </a:r>
            <a:r>
              <a:rPr lang="en-GB" sz="2800" dirty="0" err="1">
                <a:solidFill>
                  <a:srgbClr val="0000FF"/>
                </a:solidFill>
                <a:latin typeface="Garamond"/>
                <a:cs typeface="Garamond"/>
              </a:rPr>
              <a:t>pur</a:t>
            </a: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800" dirty="0">
                <a:latin typeface="Garamond"/>
                <a:cs typeface="Garamond"/>
              </a:rPr>
              <a:t>un corps </a:t>
            </a:r>
            <a:r>
              <a:rPr lang="en-GB" sz="2800" dirty="0" err="1">
                <a:latin typeface="Garamond"/>
                <a:cs typeface="Garamond"/>
              </a:rPr>
              <a:t>pur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est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constitué</a:t>
            </a:r>
            <a:r>
              <a:rPr lang="en-GB" sz="2800" dirty="0">
                <a:latin typeface="Garamond"/>
                <a:cs typeface="Garamond"/>
              </a:rPr>
              <a:t> d</a:t>
            </a:r>
            <a:r>
              <a:rPr lang="ja-JP" altLang="en-GB" sz="2800" dirty="0">
                <a:latin typeface="Garamond"/>
                <a:cs typeface="Garamond"/>
              </a:rPr>
              <a:t>’</a:t>
            </a:r>
            <a:r>
              <a:rPr lang="en-GB" sz="2800" dirty="0">
                <a:latin typeface="Garamond"/>
                <a:cs typeface="Garamond"/>
              </a:rPr>
              <a:t>un </a:t>
            </a:r>
            <a:r>
              <a:rPr lang="en-GB" sz="2800" dirty="0" err="1">
                <a:latin typeface="Garamond"/>
                <a:cs typeface="Garamond"/>
              </a:rPr>
              <a:t>seul</a:t>
            </a:r>
            <a:r>
              <a:rPr lang="en-GB" sz="2800" dirty="0">
                <a:latin typeface="Garamond"/>
                <a:cs typeface="Garamond"/>
              </a:rPr>
              <a:t> type de </a:t>
            </a:r>
            <a:r>
              <a:rPr lang="en-GB" sz="2800" dirty="0" err="1">
                <a:latin typeface="Garamond"/>
                <a:cs typeface="Garamond"/>
              </a:rPr>
              <a:t>molécule</a:t>
            </a:r>
            <a:endParaRPr lang="en-GB" sz="28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endParaRPr lang="en-GB" sz="28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Corps simple : </a:t>
            </a:r>
            <a:r>
              <a:rPr lang="en-GB" sz="2800" dirty="0">
                <a:latin typeface="Garamond"/>
                <a:cs typeface="Garamond"/>
              </a:rPr>
              <a:t>un corps simple </a:t>
            </a:r>
            <a:r>
              <a:rPr lang="en-GB" sz="2800" dirty="0" err="1">
                <a:latin typeface="Garamond"/>
                <a:cs typeface="Garamond"/>
              </a:rPr>
              <a:t>est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constitué</a:t>
            </a:r>
            <a:r>
              <a:rPr lang="en-GB" sz="2800" dirty="0">
                <a:latin typeface="Garamond"/>
                <a:cs typeface="Garamond"/>
              </a:rPr>
              <a:t> d</a:t>
            </a:r>
            <a:r>
              <a:rPr lang="ja-JP" altLang="en-GB" sz="2800" dirty="0">
                <a:latin typeface="Garamond"/>
                <a:cs typeface="Garamond"/>
              </a:rPr>
              <a:t>’</a:t>
            </a:r>
            <a:r>
              <a:rPr lang="en-GB" sz="2800" dirty="0">
                <a:latin typeface="Garamond"/>
                <a:cs typeface="Garamond"/>
              </a:rPr>
              <a:t>un </a:t>
            </a:r>
            <a:r>
              <a:rPr lang="en-GB" sz="2800" dirty="0" err="1">
                <a:latin typeface="Garamond"/>
                <a:cs typeface="Garamond"/>
              </a:rPr>
              <a:t>seul</a:t>
            </a:r>
            <a:r>
              <a:rPr lang="en-GB" sz="2800" dirty="0">
                <a:latin typeface="Garamond"/>
                <a:cs typeface="Garamond"/>
              </a:rPr>
              <a:t> type d</a:t>
            </a:r>
            <a:r>
              <a:rPr lang="ja-JP" altLang="en-GB" sz="2800" dirty="0">
                <a:latin typeface="Garamond"/>
                <a:cs typeface="Garamond"/>
              </a:rPr>
              <a:t>’</a:t>
            </a:r>
            <a:r>
              <a:rPr lang="en-GB" sz="2800" dirty="0" err="1">
                <a:latin typeface="Garamond"/>
                <a:cs typeface="Garamond"/>
              </a:rPr>
              <a:t>atome</a:t>
            </a:r>
            <a:endParaRPr lang="en-GB" sz="28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endParaRPr lang="en-GB" sz="28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Corps </a:t>
            </a:r>
            <a:r>
              <a:rPr lang="en-GB" sz="2800" dirty="0" err="1">
                <a:solidFill>
                  <a:srgbClr val="0000FF"/>
                </a:solidFill>
                <a:latin typeface="Garamond"/>
                <a:cs typeface="Garamond"/>
              </a:rPr>
              <a:t>composé</a:t>
            </a: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800" dirty="0">
                <a:latin typeface="Garamond"/>
                <a:cs typeface="Garamond"/>
              </a:rPr>
              <a:t>un corps </a:t>
            </a:r>
            <a:r>
              <a:rPr lang="en-GB" sz="2800" dirty="0" err="1">
                <a:latin typeface="Garamond"/>
                <a:cs typeface="Garamond"/>
              </a:rPr>
              <a:t>composé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est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constitué</a:t>
            </a:r>
            <a:r>
              <a:rPr lang="en-GB" sz="2800" dirty="0">
                <a:latin typeface="Garamond"/>
                <a:cs typeface="Garamond"/>
              </a:rPr>
              <a:t> de </a:t>
            </a:r>
            <a:r>
              <a:rPr lang="en-GB" sz="2800" dirty="0" err="1">
                <a:latin typeface="Garamond"/>
                <a:cs typeface="Garamond"/>
              </a:rPr>
              <a:t>plusieurs</a:t>
            </a:r>
            <a:r>
              <a:rPr lang="en-GB" sz="2800" dirty="0">
                <a:latin typeface="Garamond"/>
                <a:cs typeface="Garamond"/>
              </a:rPr>
              <a:t> corps </a:t>
            </a:r>
            <a:r>
              <a:rPr lang="en-GB" sz="2800" dirty="0" err="1">
                <a:latin typeface="Garamond"/>
                <a:cs typeface="Garamond"/>
              </a:rPr>
              <a:t>purs</a:t>
            </a:r>
            <a:r>
              <a:rPr lang="en-GB" sz="2800" dirty="0">
                <a:latin typeface="Garamond"/>
                <a:cs typeface="Garamond"/>
              </a:rPr>
              <a:t> et/</a:t>
            </a:r>
            <a:r>
              <a:rPr lang="en-GB" sz="2800" dirty="0" err="1">
                <a:latin typeface="Garamond"/>
                <a:cs typeface="Garamond"/>
              </a:rPr>
              <a:t>ou</a:t>
            </a:r>
            <a:r>
              <a:rPr lang="en-GB" sz="2800" dirty="0">
                <a:latin typeface="Garamond"/>
                <a:cs typeface="Garamond"/>
              </a:rPr>
              <a:t> simples.</a:t>
            </a:r>
          </a:p>
          <a:p>
            <a:pPr>
              <a:lnSpc>
                <a:spcPct val="95000"/>
              </a:lnSpc>
              <a:defRPr/>
            </a:pPr>
            <a:endParaRPr lang="en-GB" sz="2800" dirty="0">
              <a:latin typeface="Garamond"/>
              <a:cs typeface="Garamond"/>
            </a:endParaRPr>
          </a:p>
          <a:p>
            <a:pPr>
              <a:lnSpc>
                <a:spcPct val="95000"/>
              </a:lnSpc>
              <a:defRPr/>
            </a:pP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Conditions standards :  </a:t>
            </a:r>
            <a:r>
              <a:rPr lang="en-GB" sz="2800" dirty="0" err="1">
                <a:latin typeface="Garamond"/>
                <a:cs typeface="Garamond"/>
              </a:rPr>
              <a:t>pression</a:t>
            </a:r>
            <a:r>
              <a:rPr lang="en-GB" sz="2800" dirty="0">
                <a:latin typeface="Garamond"/>
                <a:cs typeface="Garamond"/>
              </a:rPr>
              <a:t> de 1 bar; concentration de 1 </a:t>
            </a:r>
            <a:r>
              <a:rPr lang="en-GB" sz="2800" dirty="0" err="1">
                <a:latin typeface="Garamond"/>
                <a:cs typeface="Garamond"/>
              </a:rPr>
              <a:t>mol</a:t>
            </a:r>
            <a:r>
              <a:rPr lang="en-GB" sz="2800" dirty="0">
                <a:latin typeface="Garamond"/>
                <a:cs typeface="Garamond"/>
              </a:rPr>
              <a:t> L</a:t>
            </a:r>
            <a:r>
              <a:rPr lang="en-GB" sz="2800" baseline="30000" dirty="0">
                <a:latin typeface="Garamond"/>
                <a:cs typeface="Garamond"/>
              </a:rPr>
              <a:t>-1</a:t>
            </a:r>
            <a:endParaRPr lang="en-GB" sz="2800" dirty="0">
              <a:latin typeface="Garamond"/>
              <a:cs typeface="Garamond"/>
            </a:endParaRPr>
          </a:p>
          <a:p>
            <a:endParaRPr lang="fr-FR" sz="2800" dirty="0">
              <a:latin typeface="Garamond"/>
              <a:cs typeface="Garamond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Systèmes thermodynamiques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5672" y="33866"/>
            <a:ext cx="238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0090"/>
                </a:solidFill>
              </a:rPr>
              <a:t>Concepts de base</a:t>
            </a:r>
            <a:endParaRPr lang="fr-FR" b="1" dirty="0">
              <a:solidFill>
                <a:srgbClr val="00009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41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733" y="660406"/>
            <a:ext cx="8662868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Variable d</a:t>
            </a:r>
            <a:r>
              <a:rPr lang="ja-JP" altLang="en-GB" sz="2800" dirty="0">
                <a:solidFill>
                  <a:srgbClr val="0000FF"/>
                </a:solidFill>
                <a:latin typeface="Garamond"/>
                <a:cs typeface="Garamond"/>
              </a:rPr>
              <a:t>’</a:t>
            </a:r>
            <a:r>
              <a:rPr lang="en-GB" sz="2800" dirty="0" err="1">
                <a:solidFill>
                  <a:srgbClr val="0000FF"/>
                </a:solidFill>
                <a:latin typeface="Garamond"/>
                <a:cs typeface="Garamond"/>
              </a:rPr>
              <a:t>état</a:t>
            </a:r>
            <a:r>
              <a:rPr lang="en-GB" sz="2800" dirty="0">
                <a:solidFill>
                  <a:srgbClr val="0000FF"/>
                </a:solidFill>
                <a:latin typeface="Garamond"/>
                <a:cs typeface="Garamond"/>
              </a:rPr>
              <a:t> : </a:t>
            </a:r>
            <a:r>
              <a:rPr lang="en-GB" sz="2800" dirty="0">
                <a:latin typeface="Garamond"/>
                <a:cs typeface="Garamond"/>
              </a:rPr>
              <a:t>grandeur </a:t>
            </a:r>
            <a:r>
              <a:rPr lang="en-GB" sz="2800" dirty="0" err="1">
                <a:latin typeface="Garamond"/>
                <a:cs typeface="Garamond"/>
              </a:rPr>
              <a:t>macroscopique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définissant</a:t>
            </a:r>
            <a:r>
              <a:rPr lang="en-GB" sz="2800" dirty="0">
                <a:latin typeface="Garamond"/>
                <a:cs typeface="Garamond"/>
              </a:rPr>
              <a:t> l</a:t>
            </a:r>
            <a:r>
              <a:rPr lang="ja-JP" altLang="en-GB" sz="2800" dirty="0">
                <a:latin typeface="Garamond"/>
                <a:cs typeface="Garamond"/>
              </a:rPr>
              <a:t>’</a:t>
            </a:r>
            <a:r>
              <a:rPr lang="en-GB" sz="2800" dirty="0" err="1">
                <a:latin typeface="Garamond"/>
                <a:cs typeface="Garamond"/>
              </a:rPr>
              <a:t>état</a:t>
            </a:r>
            <a:r>
              <a:rPr lang="en-GB" sz="2800" dirty="0">
                <a:latin typeface="Garamond"/>
                <a:cs typeface="Garamond"/>
              </a:rPr>
              <a:t> du </a:t>
            </a:r>
            <a:r>
              <a:rPr lang="en-GB" sz="2800" dirty="0" err="1">
                <a:latin typeface="Garamond"/>
                <a:cs typeface="Garamond"/>
              </a:rPr>
              <a:t>système</a:t>
            </a:r>
            <a:r>
              <a:rPr lang="en-GB" sz="2800" dirty="0">
                <a:latin typeface="Garamond"/>
                <a:cs typeface="Garamond"/>
              </a:rPr>
              <a:t> (P, V, T, n … ).</a:t>
            </a:r>
          </a:p>
          <a:p>
            <a:endParaRPr lang="fr-FR" sz="2800" dirty="0">
              <a:latin typeface="Garamond"/>
              <a:cs typeface="Garamond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Variables d’états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0725" y="33865"/>
            <a:ext cx="16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0090"/>
                </a:solidFill>
              </a:rPr>
              <a:t>Définitions</a:t>
            </a:r>
            <a:endParaRPr lang="fr-FR" b="1" dirty="0">
              <a:solidFill>
                <a:srgbClr val="00009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1733" y="2045577"/>
            <a:ext cx="8398934" cy="3108544"/>
          </a:xfrm>
          <a:prstGeom prst="rect">
            <a:avLst/>
          </a:prstGeom>
          <a:noFill/>
          <a:ln w="4762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800" dirty="0" smtClean="0">
                <a:latin typeface="Garamond"/>
                <a:cs typeface="Garamond"/>
              </a:rPr>
              <a:t>D</a:t>
            </a:r>
            <a:r>
              <a:rPr lang="fr-FR" sz="2800" dirty="0">
                <a:latin typeface="Garamond"/>
                <a:cs typeface="Garamond"/>
              </a:rPr>
              <a:t>é</a:t>
            </a:r>
            <a:r>
              <a:rPr lang="fr-FR" sz="2800" dirty="0" smtClean="0">
                <a:latin typeface="Garamond"/>
                <a:cs typeface="Garamond"/>
              </a:rPr>
              <a:t>crire </a:t>
            </a:r>
            <a:r>
              <a:rPr lang="fr-FR" sz="2800" dirty="0">
                <a:latin typeface="Garamond"/>
                <a:cs typeface="Garamond"/>
              </a:rPr>
              <a:t>l’</a:t>
            </a:r>
            <a:r>
              <a:rPr lang="fr-FR" sz="2800" dirty="0" smtClean="0">
                <a:latin typeface="Garamond"/>
                <a:cs typeface="Garamond"/>
              </a:rPr>
              <a:t> état </a:t>
            </a:r>
            <a:r>
              <a:rPr lang="fr-FR" sz="2800" dirty="0">
                <a:latin typeface="Garamond"/>
                <a:cs typeface="Garamond"/>
              </a:rPr>
              <a:t>d’un </a:t>
            </a:r>
            <a:r>
              <a:rPr lang="fr-FR" sz="2800" dirty="0" smtClean="0">
                <a:latin typeface="Garamond"/>
                <a:cs typeface="Garamond"/>
              </a:rPr>
              <a:t>syst</a:t>
            </a:r>
            <a:r>
              <a:rPr lang="fr-FR" sz="2800" dirty="0">
                <a:latin typeface="Garamond"/>
                <a:cs typeface="Garamond"/>
              </a:rPr>
              <a:t>è</a:t>
            </a:r>
            <a:r>
              <a:rPr lang="fr-FR" sz="2800" dirty="0" smtClean="0">
                <a:latin typeface="Garamond"/>
                <a:cs typeface="Garamond"/>
              </a:rPr>
              <a:t>me </a:t>
            </a:r>
            <a:r>
              <a:rPr lang="fr-FR" sz="2800" dirty="0">
                <a:latin typeface="Garamond"/>
                <a:cs typeface="Garamond"/>
              </a:rPr>
              <a:t>macroscopique </a:t>
            </a:r>
            <a:r>
              <a:rPr lang="fr-FR" sz="2800" dirty="0" err="1">
                <a:latin typeface="Garamond"/>
                <a:cs typeface="Garamond"/>
              </a:rPr>
              <a:t>Σ</a:t>
            </a:r>
            <a:r>
              <a:rPr lang="fr-FR" sz="2800" dirty="0">
                <a:latin typeface="Garamond"/>
                <a:cs typeface="Garamond"/>
              </a:rPr>
              <a:t>, c’est </a:t>
            </a:r>
            <a:r>
              <a:rPr lang="fr-FR" sz="2800" dirty="0" smtClean="0">
                <a:latin typeface="Garamond"/>
                <a:cs typeface="Garamond"/>
              </a:rPr>
              <a:t>d</a:t>
            </a:r>
            <a:r>
              <a:rPr lang="fr-FR" sz="2800" dirty="0">
                <a:latin typeface="Garamond"/>
                <a:cs typeface="Garamond"/>
              </a:rPr>
              <a:t>é</a:t>
            </a:r>
            <a:r>
              <a:rPr lang="fr-FR" sz="2800" dirty="0" smtClean="0">
                <a:latin typeface="Garamond"/>
                <a:cs typeface="Garamond"/>
              </a:rPr>
              <a:t>finir </a:t>
            </a:r>
            <a:r>
              <a:rPr lang="fr-FR" sz="2800" dirty="0">
                <a:latin typeface="Garamond"/>
                <a:cs typeface="Garamond"/>
              </a:rPr>
              <a:t>le nombre suffisant de </a:t>
            </a:r>
            <a:r>
              <a:rPr lang="fr-FR" sz="2800" dirty="0" smtClean="0">
                <a:latin typeface="Garamond"/>
                <a:cs typeface="Garamond"/>
              </a:rPr>
              <a:t>paramètres </a:t>
            </a:r>
            <a:r>
              <a:rPr lang="fr-FR" sz="2800" dirty="0">
                <a:latin typeface="Garamond"/>
                <a:cs typeface="Garamond"/>
              </a:rPr>
              <a:t>mesurables pour rendre compte de </a:t>
            </a:r>
            <a:r>
              <a:rPr lang="fr-FR" sz="2800" dirty="0" smtClean="0">
                <a:latin typeface="Garamond"/>
                <a:cs typeface="Garamond"/>
              </a:rPr>
              <a:t>fa</a:t>
            </a:r>
            <a:r>
              <a:rPr lang="fr-FR" sz="2800" dirty="0">
                <a:latin typeface="Garamond"/>
                <a:cs typeface="Garamond"/>
              </a:rPr>
              <a:t>ç</a:t>
            </a:r>
            <a:r>
              <a:rPr lang="fr-FR" sz="2800" dirty="0" smtClean="0">
                <a:latin typeface="Garamond"/>
                <a:cs typeface="Garamond"/>
              </a:rPr>
              <a:t>on </a:t>
            </a:r>
            <a:r>
              <a:rPr lang="fr-FR" sz="2800" dirty="0">
                <a:latin typeface="Garamond"/>
                <a:cs typeface="Garamond"/>
              </a:rPr>
              <a:t>unique et minimale ce macro</a:t>
            </a:r>
            <a:r>
              <a:rPr lang="fr-FR" sz="2800" dirty="0" smtClean="0">
                <a:latin typeface="Garamond"/>
                <a:cs typeface="Garamond"/>
              </a:rPr>
              <a:t> état donn</a:t>
            </a:r>
            <a:r>
              <a:rPr lang="fr-FR" sz="2800" dirty="0">
                <a:latin typeface="Garamond"/>
                <a:cs typeface="Garamond"/>
              </a:rPr>
              <a:t>é</a:t>
            </a:r>
            <a:r>
              <a:rPr lang="fr-FR" sz="2800" dirty="0" smtClean="0">
                <a:latin typeface="Garamond"/>
                <a:cs typeface="Garamond"/>
              </a:rPr>
              <a:t>. </a:t>
            </a:r>
          </a:p>
          <a:p>
            <a:pPr algn="just"/>
            <a:endParaRPr lang="fr-FR" sz="2800" dirty="0">
              <a:latin typeface="Garamond"/>
              <a:cs typeface="Garamond"/>
            </a:endParaRPr>
          </a:p>
          <a:p>
            <a:pPr algn="just"/>
            <a:r>
              <a:rPr lang="fr-FR" sz="2800" dirty="0" smtClean="0">
                <a:latin typeface="Garamond"/>
                <a:cs typeface="Garamond"/>
              </a:rPr>
              <a:t>La température</a:t>
            </a:r>
            <a:r>
              <a:rPr lang="fr-FR" sz="2800" dirty="0">
                <a:latin typeface="Garamond"/>
                <a:cs typeface="Garamond"/>
              </a:rPr>
              <a:t>, la pression, le volume et la </a:t>
            </a:r>
            <a:r>
              <a:rPr lang="fr-FR" sz="2800" dirty="0" smtClean="0">
                <a:latin typeface="Garamond"/>
                <a:cs typeface="Garamond"/>
              </a:rPr>
              <a:t>quantité </a:t>
            </a:r>
            <a:r>
              <a:rPr lang="fr-FR" sz="2800" dirty="0">
                <a:latin typeface="Garamond"/>
                <a:cs typeface="Garamond"/>
              </a:rPr>
              <a:t>de </a:t>
            </a:r>
            <a:r>
              <a:rPr lang="fr-FR" sz="2800" dirty="0" smtClean="0">
                <a:latin typeface="Garamond"/>
                <a:cs typeface="Garamond"/>
              </a:rPr>
              <a:t>matière </a:t>
            </a:r>
            <a:r>
              <a:rPr lang="fr-FR" sz="2800" dirty="0">
                <a:latin typeface="Garamond"/>
                <a:cs typeface="Garamond"/>
              </a:rPr>
              <a:t>sont les variables </a:t>
            </a:r>
            <a:r>
              <a:rPr lang="fr-FR" sz="2800" dirty="0" smtClean="0">
                <a:latin typeface="Garamond"/>
                <a:cs typeface="Garamond"/>
              </a:rPr>
              <a:t>d’état </a:t>
            </a:r>
            <a:r>
              <a:rPr lang="fr-FR" sz="2800" dirty="0">
                <a:latin typeface="Garamond"/>
                <a:cs typeface="Garamond"/>
              </a:rPr>
              <a:t>les plus couramment </a:t>
            </a:r>
            <a:r>
              <a:rPr lang="fr-FR" sz="2800" dirty="0" smtClean="0">
                <a:latin typeface="Garamond"/>
                <a:cs typeface="Garamond"/>
              </a:rPr>
              <a:t>n</a:t>
            </a:r>
            <a:r>
              <a:rPr lang="fr-FR" sz="2800" dirty="0">
                <a:latin typeface="Garamond"/>
                <a:cs typeface="Garamond"/>
              </a:rPr>
              <a:t>é</a:t>
            </a:r>
            <a:r>
              <a:rPr lang="fr-FR" sz="2800" dirty="0" smtClean="0">
                <a:latin typeface="Garamond"/>
                <a:cs typeface="Garamond"/>
              </a:rPr>
              <a:t>cessaires</a:t>
            </a:r>
            <a:r>
              <a:rPr lang="fr-FR" sz="2800" dirty="0">
                <a:latin typeface="Garamond"/>
                <a:cs typeface="Garamond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21733" y="5323118"/>
            <a:ext cx="8229600" cy="109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dirty="0" smtClean="0">
                <a:solidFill>
                  <a:srgbClr val="FF0000"/>
                </a:solidFill>
                <a:latin typeface="Garamond"/>
                <a:cs typeface="Garamond"/>
              </a:rPr>
              <a:t>État</a:t>
            </a:r>
            <a:r>
              <a:rPr lang="fr-CA" sz="2400" dirty="0" smtClean="0">
                <a:latin typeface="Garamond"/>
                <a:cs typeface="Garamond"/>
              </a:rPr>
              <a:t> thermodynamique:</a:t>
            </a:r>
          </a:p>
          <a:p>
            <a:pPr lvl="1"/>
            <a:r>
              <a:rPr lang="fr-CA" sz="2400" dirty="0" smtClean="0">
                <a:solidFill>
                  <a:schemeClr val="tx1"/>
                </a:solidFill>
                <a:latin typeface="Garamond"/>
                <a:cs typeface="Garamond"/>
              </a:rPr>
              <a:t>Spécifié par </a:t>
            </a:r>
            <a:r>
              <a:rPr lang="fr-CA" sz="2400" dirty="0" smtClean="0">
                <a:solidFill>
                  <a:srgbClr val="FF0000"/>
                </a:solidFill>
                <a:latin typeface="Garamond"/>
                <a:cs typeface="Garamond"/>
              </a:rPr>
              <a:t>variables d’état</a:t>
            </a:r>
            <a:r>
              <a:rPr lang="fr-CA" sz="2400" dirty="0" smtClean="0">
                <a:latin typeface="Garamond"/>
                <a:cs typeface="Garamond"/>
              </a:rPr>
              <a:t>: </a:t>
            </a:r>
            <a:r>
              <a:rPr lang="fr-CA" sz="2400" dirty="0" err="1" smtClean="0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lang="fr-CA" sz="2400" dirty="0" smtClean="0">
                <a:solidFill>
                  <a:srgbClr val="000000"/>
                </a:solidFill>
                <a:latin typeface="Garamond"/>
                <a:cs typeface="Garamond"/>
              </a:rPr>
              <a:t>, P, V, n (n=composition)</a:t>
            </a:r>
            <a:endParaRPr lang="fr-CA" sz="2400" dirty="0">
              <a:solidFill>
                <a:srgbClr val="000000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21566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Variables d’états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0725" y="33865"/>
            <a:ext cx="168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0090"/>
                </a:solidFill>
              </a:rPr>
              <a:t>Définitions</a:t>
            </a:r>
            <a:endParaRPr lang="fr-FR" b="1" dirty="0">
              <a:solidFill>
                <a:srgbClr val="00009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93913" y="52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3200" cap="none" dirty="0">
                <a:latin typeface="Garamond"/>
                <a:cs typeface="Garamond"/>
              </a:rPr>
              <a:t>V</a:t>
            </a:r>
            <a:r>
              <a:rPr lang="fr-CA" sz="3200" cap="none" dirty="0" smtClean="0">
                <a:latin typeface="Garamond"/>
                <a:cs typeface="Garamond"/>
              </a:rPr>
              <a:t>ariables thermodynamiques et unités</a:t>
            </a:r>
            <a:endParaRPr lang="fr-FR" sz="3200" cap="none" dirty="0">
              <a:latin typeface="Garamond"/>
              <a:cs typeface="Garamond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93913" y="1854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2400" cap="none" dirty="0" err="1" smtClean="0">
                <a:latin typeface="Garamond"/>
                <a:cs typeface="Garamond"/>
              </a:rPr>
              <a:t>T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en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>
                <a:solidFill>
                  <a:srgbClr val="FF0000"/>
                </a:solidFill>
                <a:latin typeface="Garamond"/>
                <a:cs typeface="Garamond"/>
              </a:rPr>
              <a:t>K</a:t>
            </a:r>
            <a:endParaRPr lang="fr-CA" sz="2400" cap="none" dirty="0" smtClean="0">
              <a:solidFill>
                <a:srgbClr val="FF0000"/>
              </a:solidFill>
              <a:latin typeface="Garamond"/>
              <a:cs typeface="Garamond"/>
            </a:endParaRPr>
          </a:p>
          <a:p>
            <a:r>
              <a:rPr lang="fr-CA" sz="2400" cap="none" dirty="0" smtClean="0">
                <a:latin typeface="Garamond"/>
                <a:cs typeface="Garamond"/>
              </a:rPr>
              <a:t>P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en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Pa (SI)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ou en 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bar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ou en </a:t>
            </a:r>
            <a:r>
              <a:rPr lang="fr-CA" sz="2400" cap="none" dirty="0" err="1" smtClean="0">
                <a:solidFill>
                  <a:srgbClr val="FF0000"/>
                </a:solidFill>
                <a:latin typeface="Garamond"/>
                <a:cs typeface="Garamond"/>
              </a:rPr>
              <a:t>atm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 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ou en 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torr   </a:t>
            </a:r>
          </a:p>
          <a:p>
            <a:pPr lvl="2">
              <a:buFontTx/>
              <a:buNone/>
            </a:pPr>
            <a:r>
              <a:rPr lang="fr-CA" dirty="0" smtClean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1 </a:t>
            </a:r>
            <a:r>
              <a:rPr lang="fr-CA" dirty="0" err="1" smtClean="0">
                <a:solidFill>
                  <a:srgbClr val="0000CC"/>
                </a:solidFill>
                <a:latin typeface="Garamond"/>
                <a:cs typeface="Garamond"/>
              </a:rPr>
              <a:t>atm</a:t>
            </a: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=101325 </a:t>
            </a:r>
            <a:r>
              <a:rPr lang="fr-CA" dirty="0" err="1" smtClean="0">
                <a:solidFill>
                  <a:srgbClr val="0000CC"/>
                </a:solidFill>
                <a:latin typeface="Garamond"/>
                <a:cs typeface="Garamond"/>
              </a:rPr>
              <a:t>pa</a:t>
            </a: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,     1 bar=  10</a:t>
            </a:r>
            <a:r>
              <a:rPr lang="fr-CA" baseline="30000" dirty="0" smtClean="0">
                <a:solidFill>
                  <a:srgbClr val="0000CC"/>
                </a:solidFill>
                <a:latin typeface="Garamond"/>
                <a:cs typeface="Garamond"/>
              </a:rPr>
              <a:t>5</a:t>
            </a: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 </a:t>
            </a:r>
            <a:r>
              <a:rPr lang="fr-CA" dirty="0" err="1" smtClean="0">
                <a:solidFill>
                  <a:srgbClr val="0000CC"/>
                </a:solidFill>
                <a:latin typeface="Garamond"/>
                <a:cs typeface="Garamond"/>
              </a:rPr>
              <a:t>pa</a:t>
            </a: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,  1 torr=1/760 </a:t>
            </a:r>
            <a:r>
              <a:rPr lang="fr-CA" dirty="0" err="1" smtClean="0">
                <a:solidFill>
                  <a:srgbClr val="0000CC"/>
                </a:solidFill>
                <a:latin typeface="Garamond"/>
                <a:cs typeface="Garamond"/>
              </a:rPr>
              <a:t>atm</a:t>
            </a:r>
            <a:endParaRPr lang="fr-CA" dirty="0" smtClean="0">
              <a:solidFill>
                <a:srgbClr val="0000CC"/>
              </a:solidFill>
              <a:latin typeface="Garamond"/>
              <a:cs typeface="Garamond"/>
            </a:endParaRPr>
          </a:p>
          <a:p>
            <a:r>
              <a:rPr lang="fr-CA" sz="2400" cap="none" dirty="0">
                <a:latin typeface="Garamond"/>
                <a:cs typeface="Garamond"/>
              </a:rPr>
              <a:t>V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en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 m</a:t>
            </a:r>
            <a:r>
              <a:rPr lang="fr-CA" sz="2400" cap="none" baseline="30000" dirty="0" smtClean="0">
                <a:solidFill>
                  <a:srgbClr val="FF0000"/>
                </a:solidFill>
                <a:latin typeface="Garamond"/>
                <a:cs typeface="Garamond"/>
              </a:rPr>
              <a:t>3 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(SI) 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ou en l  </a:t>
            </a:r>
          </a:p>
          <a:p>
            <a:pPr lvl="2">
              <a:buFontTx/>
              <a:buNone/>
            </a:pPr>
            <a:r>
              <a:rPr lang="fr-CA" dirty="0" smtClean="0">
                <a:solidFill>
                  <a:srgbClr val="3366FF"/>
                </a:solidFill>
                <a:latin typeface="Garamond"/>
                <a:cs typeface="Garamond"/>
              </a:rPr>
              <a:t>1 l =1 dm</a:t>
            </a:r>
            <a:r>
              <a:rPr lang="fr-CA" baseline="30000" dirty="0" smtClean="0">
                <a:solidFill>
                  <a:srgbClr val="3366FF"/>
                </a:solidFill>
                <a:latin typeface="Garamond"/>
                <a:cs typeface="Garamond"/>
              </a:rPr>
              <a:t>3</a:t>
            </a:r>
            <a:r>
              <a:rPr lang="fr-CA" dirty="0" smtClean="0">
                <a:solidFill>
                  <a:srgbClr val="3366FF"/>
                </a:solidFill>
                <a:latin typeface="Garamond"/>
                <a:cs typeface="Garamond"/>
              </a:rPr>
              <a:t>=10</a:t>
            </a:r>
            <a:r>
              <a:rPr lang="fr-CA" baseline="30000" dirty="0" smtClean="0">
                <a:solidFill>
                  <a:srgbClr val="3366FF"/>
                </a:solidFill>
                <a:latin typeface="Garamond"/>
                <a:cs typeface="Garamond"/>
              </a:rPr>
              <a:t>-3</a:t>
            </a:r>
            <a:r>
              <a:rPr lang="fr-CA" dirty="0" smtClean="0">
                <a:solidFill>
                  <a:srgbClr val="3366FF"/>
                </a:solidFill>
                <a:latin typeface="Garamond"/>
                <a:cs typeface="Garamond"/>
              </a:rPr>
              <a:t> m</a:t>
            </a:r>
            <a:r>
              <a:rPr lang="fr-CA" baseline="30000" dirty="0" smtClean="0">
                <a:solidFill>
                  <a:srgbClr val="3366FF"/>
                </a:solidFill>
                <a:latin typeface="Garamond"/>
                <a:cs typeface="Garamond"/>
              </a:rPr>
              <a:t>3</a:t>
            </a:r>
          </a:p>
          <a:p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n en mol/m</a:t>
            </a:r>
            <a:r>
              <a:rPr lang="fr-CA" sz="2400" cap="none" baseline="30000" dirty="0" smtClean="0">
                <a:solidFill>
                  <a:srgbClr val="000000"/>
                </a:solidFill>
                <a:latin typeface="Garamond"/>
                <a:cs typeface="Garamond"/>
              </a:rPr>
              <a:t>3 </a:t>
            </a:r>
            <a:r>
              <a:rPr lang="fr-CA" sz="2400" cap="none" dirty="0" smtClean="0">
                <a:latin typeface="Garamond"/>
                <a:cs typeface="Garamond"/>
              </a:rPr>
              <a:t>ou 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mol/l</a:t>
            </a:r>
          </a:p>
          <a:p>
            <a:endParaRPr lang="fr-CA" sz="2400" cap="none" dirty="0" smtClean="0">
              <a:solidFill>
                <a:srgbClr val="FF0000"/>
              </a:solidFill>
              <a:latin typeface="Garamond"/>
              <a:cs typeface="Garamond"/>
            </a:endParaRPr>
          </a:p>
          <a:p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énergie: </a:t>
            </a:r>
            <a:r>
              <a:rPr lang="fr-CA" sz="2400" cap="none" dirty="0" smtClean="0">
                <a:solidFill>
                  <a:schemeClr val="tx1"/>
                </a:solidFill>
                <a:latin typeface="Garamond"/>
                <a:cs typeface="Garamond"/>
              </a:rPr>
              <a:t>en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 j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ou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lang="fr-CA" sz="2400" cap="none" dirty="0" err="1" smtClean="0">
                <a:solidFill>
                  <a:srgbClr val="FF0000"/>
                </a:solidFill>
                <a:latin typeface="Garamond"/>
                <a:cs typeface="Garamond"/>
              </a:rPr>
              <a:t>kj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/mol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ou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 kcal/mol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ou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lang="fr-CA" sz="2400" cap="none" dirty="0" err="1" smtClean="0">
                <a:solidFill>
                  <a:srgbClr val="FF0000"/>
                </a:solidFill>
                <a:latin typeface="Garamond"/>
                <a:cs typeface="Garamond"/>
              </a:rPr>
              <a:t>l.atm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ou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 err="1" smtClean="0">
                <a:solidFill>
                  <a:srgbClr val="FF0000"/>
                </a:solidFill>
                <a:latin typeface="Garamond"/>
                <a:cs typeface="Garamond"/>
              </a:rPr>
              <a:t>ev</a:t>
            </a:r>
            <a:r>
              <a:rPr lang="fr-CA" sz="2400" cap="none" dirty="0" smtClean="0">
                <a:latin typeface="Garamond"/>
                <a:cs typeface="Garamond"/>
              </a:rPr>
              <a:t> …</a:t>
            </a:r>
          </a:p>
          <a:p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r </a:t>
            </a:r>
            <a:r>
              <a:rPr lang="fr-CA" sz="2400" cap="none" dirty="0" smtClean="0">
                <a:latin typeface="Garamond"/>
                <a:cs typeface="Garamond"/>
              </a:rPr>
              <a:t>= n</a:t>
            </a:r>
            <a:r>
              <a:rPr lang="fr-CA" sz="2400" cap="none" baseline="-25000" dirty="0" smtClean="0">
                <a:latin typeface="Garamond"/>
                <a:cs typeface="Garamond"/>
              </a:rPr>
              <a:t>a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k</a:t>
            </a:r>
            <a:r>
              <a:rPr lang="fr-CA" sz="2400" cap="none" baseline="-25000" dirty="0" smtClean="0">
                <a:solidFill>
                  <a:srgbClr val="FF0000"/>
                </a:solidFill>
                <a:latin typeface="Garamond"/>
                <a:cs typeface="Garamond"/>
              </a:rPr>
              <a:t>b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en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j.k</a:t>
            </a:r>
            <a:r>
              <a:rPr lang="fr-CA" sz="2400" cap="none" baseline="30000" dirty="0" smtClean="0">
                <a:solidFill>
                  <a:srgbClr val="FF0000"/>
                </a:solidFill>
                <a:latin typeface="Garamond"/>
                <a:cs typeface="Garamond"/>
              </a:rPr>
              <a:t>-1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.mol</a:t>
            </a:r>
            <a:r>
              <a:rPr lang="fr-CA" sz="2400" cap="none" baseline="30000" dirty="0" smtClean="0">
                <a:solidFill>
                  <a:srgbClr val="FF0000"/>
                </a:solidFill>
                <a:latin typeface="Garamond"/>
                <a:cs typeface="Garamond"/>
              </a:rPr>
              <a:t>-1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 smtClean="0">
                <a:solidFill>
                  <a:srgbClr val="000000"/>
                </a:solidFill>
                <a:latin typeface="Garamond"/>
                <a:cs typeface="Garamond"/>
              </a:rPr>
              <a:t>ou</a:t>
            </a:r>
            <a:r>
              <a:rPr lang="fr-CA" sz="2400" cap="none" dirty="0" smtClean="0">
                <a:latin typeface="Garamond"/>
                <a:cs typeface="Garamond"/>
              </a:rPr>
              <a:t> 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l.atm.k</a:t>
            </a:r>
            <a:r>
              <a:rPr lang="fr-CA" sz="2400" cap="none" baseline="30000" dirty="0" smtClean="0">
                <a:solidFill>
                  <a:srgbClr val="FF0000"/>
                </a:solidFill>
                <a:latin typeface="Garamond"/>
                <a:cs typeface="Garamond"/>
              </a:rPr>
              <a:t>-1</a:t>
            </a:r>
            <a:r>
              <a:rPr lang="fr-CA" sz="2400" cap="none" dirty="0" smtClean="0">
                <a:solidFill>
                  <a:srgbClr val="FF0000"/>
                </a:solidFill>
                <a:latin typeface="Garamond"/>
                <a:cs typeface="Garamond"/>
              </a:rPr>
              <a:t>.mol</a:t>
            </a:r>
            <a:r>
              <a:rPr lang="fr-CA" sz="2400" cap="none" baseline="30000" dirty="0" smtClean="0">
                <a:solidFill>
                  <a:srgbClr val="FF0000"/>
                </a:solidFill>
                <a:latin typeface="Garamond"/>
                <a:cs typeface="Garamond"/>
              </a:rPr>
              <a:t>-1</a:t>
            </a:r>
          </a:p>
          <a:p>
            <a:pPr lvl="2">
              <a:buFontTx/>
              <a:buNone/>
            </a:pP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R=8,31451 J.K</a:t>
            </a:r>
            <a:r>
              <a:rPr lang="fr-CA" baseline="30000" dirty="0" smtClean="0">
                <a:solidFill>
                  <a:srgbClr val="0000CC"/>
                </a:solidFill>
                <a:latin typeface="Garamond"/>
                <a:cs typeface="Garamond"/>
              </a:rPr>
              <a:t>-1</a:t>
            </a: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.mol</a:t>
            </a:r>
            <a:r>
              <a:rPr lang="fr-CA" baseline="30000" dirty="0" smtClean="0">
                <a:solidFill>
                  <a:srgbClr val="0000CC"/>
                </a:solidFill>
                <a:latin typeface="Garamond"/>
                <a:cs typeface="Garamond"/>
              </a:rPr>
              <a:t>-1 </a:t>
            </a: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=8,20578x10</a:t>
            </a:r>
            <a:r>
              <a:rPr lang="fr-CA" baseline="30000" dirty="0" smtClean="0">
                <a:solidFill>
                  <a:srgbClr val="0000CC"/>
                </a:solidFill>
                <a:latin typeface="Garamond"/>
                <a:cs typeface="Garamond"/>
              </a:rPr>
              <a:t>-2</a:t>
            </a: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 l.atm.K</a:t>
            </a:r>
            <a:r>
              <a:rPr lang="fr-CA" baseline="30000" dirty="0" smtClean="0">
                <a:solidFill>
                  <a:srgbClr val="0000CC"/>
                </a:solidFill>
                <a:latin typeface="Garamond"/>
                <a:cs typeface="Garamond"/>
              </a:rPr>
              <a:t>-1</a:t>
            </a:r>
            <a:r>
              <a:rPr lang="fr-CA" dirty="0" smtClean="0">
                <a:solidFill>
                  <a:srgbClr val="0000CC"/>
                </a:solidFill>
                <a:latin typeface="Garamond"/>
                <a:cs typeface="Garamond"/>
              </a:rPr>
              <a:t>.mol</a:t>
            </a:r>
            <a:r>
              <a:rPr lang="fr-CA" baseline="30000" dirty="0" smtClean="0">
                <a:solidFill>
                  <a:srgbClr val="0000CC"/>
                </a:solidFill>
                <a:latin typeface="Garamond"/>
                <a:cs typeface="Garamond"/>
              </a:rPr>
              <a:t>-1</a:t>
            </a:r>
          </a:p>
          <a:p>
            <a:pPr lvl="2">
              <a:buFontTx/>
              <a:buNone/>
            </a:pPr>
            <a:endParaRPr lang="fr-FR" dirty="0">
              <a:solidFill>
                <a:srgbClr val="0000CC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30627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250825" y="1111405"/>
            <a:ext cx="8711746" cy="26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GB" sz="2800" dirty="0">
                <a:latin typeface="Garamond"/>
                <a:cs typeface="Garamond"/>
              </a:rPr>
              <a:t>On </a:t>
            </a:r>
            <a:r>
              <a:rPr lang="en-GB" sz="2800" dirty="0" err="1">
                <a:latin typeface="Garamond"/>
                <a:cs typeface="Garamond"/>
              </a:rPr>
              <a:t>dit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d'une</a:t>
            </a:r>
            <a:r>
              <a:rPr lang="en-GB" sz="2800" dirty="0">
                <a:latin typeface="Garamond"/>
                <a:cs typeface="Garamond"/>
              </a:rPr>
              <a:t> grandeur </a:t>
            </a:r>
            <a:r>
              <a:rPr lang="en-GB" sz="2800" dirty="0" err="1">
                <a:latin typeface="Garamond"/>
                <a:cs typeface="Garamond"/>
              </a:rPr>
              <a:t>qu'elle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est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une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Garamond"/>
                <a:cs typeface="Garamond"/>
              </a:rPr>
              <a:t>grandeur d'état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si</a:t>
            </a:r>
            <a:r>
              <a:rPr lang="en-GB" sz="2800" dirty="0">
                <a:latin typeface="Garamond"/>
                <a:cs typeface="Garamond"/>
              </a:rPr>
              <a:t>, </a:t>
            </a:r>
            <a:r>
              <a:rPr lang="en-GB" sz="2800" dirty="0" err="1">
                <a:latin typeface="Garamond"/>
                <a:cs typeface="Garamond"/>
              </a:rPr>
              <a:t>lors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d'une</a:t>
            </a:r>
            <a:r>
              <a:rPr lang="en-GB" sz="2800" dirty="0">
                <a:latin typeface="Garamond"/>
                <a:cs typeface="Garamond"/>
              </a:rPr>
              <a:t> transformation de </a:t>
            </a:r>
            <a:r>
              <a:rPr lang="en-GB" sz="2800" dirty="0" err="1">
                <a:latin typeface="Garamond"/>
                <a:cs typeface="Garamond"/>
              </a:rPr>
              <a:t>l'état</a:t>
            </a:r>
            <a:r>
              <a:rPr lang="en-GB" sz="2800" dirty="0">
                <a:latin typeface="Garamond"/>
                <a:cs typeface="Garamond"/>
              </a:rPr>
              <a:t> initial A </a:t>
            </a:r>
            <a:r>
              <a:rPr lang="en-GB" sz="2800" dirty="0" err="1">
                <a:latin typeface="Garamond"/>
                <a:cs typeface="Garamond"/>
              </a:rPr>
              <a:t>à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l'état</a:t>
            </a:r>
            <a:r>
              <a:rPr lang="en-GB" sz="2800" dirty="0">
                <a:latin typeface="Garamond"/>
                <a:cs typeface="Garamond"/>
              </a:rPr>
              <a:t> final B, </a:t>
            </a:r>
            <a:r>
              <a:rPr lang="en-GB" sz="2800" dirty="0" err="1">
                <a:latin typeface="Garamond"/>
                <a:cs typeface="Garamond"/>
              </a:rPr>
              <a:t>sa</a:t>
            </a:r>
            <a:r>
              <a:rPr lang="en-GB" sz="2800" dirty="0">
                <a:latin typeface="Garamond"/>
                <a:cs typeface="Garamond"/>
              </a:rPr>
              <a:t> variation </a:t>
            </a:r>
            <a:r>
              <a:rPr lang="en-GB" sz="2800" dirty="0" err="1">
                <a:latin typeface="Garamond"/>
                <a:cs typeface="Garamond"/>
              </a:rPr>
              <a:t>est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indépendante</a:t>
            </a:r>
            <a:r>
              <a:rPr lang="en-GB" sz="2800" dirty="0">
                <a:latin typeface="Garamond"/>
                <a:cs typeface="Garamond"/>
              </a:rPr>
              <a:t> du </a:t>
            </a:r>
            <a:r>
              <a:rPr lang="en-GB" sz="2800" dirty="0" err="1">
                <a:latin typeface="Garamond"/>
                <a:cs typeface="Garamond"/>
              </a:rPr>
              <a:t>chemin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parcouru</a:t>
            </a:r>
            <a:r>
              <a:rPr lang="en-GB" sz="2800" dirty="0">
                <a:latin typeface="Garamond"/>
                <a:cs typeface="Garamond"/>
              </a:rPr>
              <a:t> pour </a:t>
            </a:r>
            <a:r>
              <a:rPr lang="en-GB" sz="2800" dirty="0" err="1">
                <a:latin typeface="Garamond"/>
                <a:cs typeface="Garamond"/>
              </a:rPr>
              <a:t>aller</a:t>
            </a:r>
            <a:r>
              <a:rPr lang="en-GB" sz="2800" dirty="0">
                <a:latin typeface="Garamond"/>
                <a:cs typeface="Garamond"/>
              </a:rPr>
              <a:t> de </a:t>
            </a:r>
            <a:r>
              <a:rPr lang="en-GB" sz="2800" dirty="0" err="1">
                <a:latin typeface="Garamond"/>
                <a:cs typeface="Garamond"/>
              </a:rPr>
              <a:t>l'état</a:t>
            </a:r>
            <a:r>
              <a:rPr lang="en-GB" sz="2800" dirty="0">
                <a:latin typeface="Garamond"/>
                <a:cs typeface="Garamond"/>
              </a:rPr>
              <a:t> A </a:t>
            </a:r>
            <a:r>
              <a:rPr lang="en-GB" sz="2800" dirty="0" err="1">
                <a:latin typeface="Garamond"/>
                <a:cs typeface="Garamond"/>
              </a:rPr>
              <a:t>vers</a:t>
            </a:r>
            <a:r>
              <a:rPr lang="en-GB" sz="2800" dirty="0">
                <a:latin typeface="Garamond"/>
                <a:cs typeface="Garamond"/>
              </a:rPr>
              <a:t> </a:t>
            </a:r>
            <a:r>
              <a:rPr lang="en-GB" sz="2800" dirty="0" err="1">
                <a:latin typeface="Garamond"/>
                <a:cs typeface="Garamond"/>
              </a:rPr>
              <a:t>l'état</a:t>
            </a:r>
            <a:r>
              <a:rPr lang="en-GB" sz="2800" dirty="0">
                <a:latin typeface="Garamond"/>
                <a:cs typeface="Garamond"/>
              </a:rPr>
              <a:t> B.</a:t>
            </a: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395288" y="61230"/>
            <a:ext cx="32576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800" b="1" u="sng" dirty="0">
                <a:solidFill>
                  <a:srgbClr val="FF0000"/>
                </a:solidFill>
              </a:rPr>
              <a:t>Etat d’un système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323850" y="649740"/>
            <a:ext cx="50321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GB" sz="2800" b="1" u="sng" dirty="0">
                <a:solidFill>
                  <a:srgbClr val="FF0000"/>
                </a:solidFill>
                <a:latin typeface="Garamond"/>
                <a:cs typeface="Garamond"/>
              </a:rPr>
              <a:t>B. Grandeurs physiques (d'état)</a:t>
            </a:r>
            <a:endParaRPr lang="fr-FR" sz="2800" b="1" u="sng" dirty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pic>
        <p:nvPicPr>
          <p:cNvPr id="7" name="Picture 25" descr="91804765_2fe0ac968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95" y="3767819"/>
            <a:ext cx="4018697" cy="301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26"/>
          <p:cNvSpPr>
            <a:spLocks noChangeArrowheads="1"/>
          </p:cNvSpPr>
          <p:nvPr/>
        </p:nvSpPr>
        <p:spPr bwMode="auto">
          <a:xfrm>
            <a:off x="792164" y="4144598"/>
            <a:ext cx="211019" cy="18067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Line 27"/>
          <p:cNvSpPr>
            <a:spLocks noChangeShapeType="1"/>
          </p:cNvSpPr>
          <p:nvPr/>
        </p:nvSpPr>
        <p:spPr bwMode="auto">
          <a:xfrm>
            <a:off x="898524" y="4241779"/>
            <a:ext cx="3067361" cy="19465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935944" y="4312413"/>
            <a:ext cx="1374541" cy="2037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1" name="Line 29"/>
          <p:cNvSpPr>
            <a:spLocks noChangeShapeType="1"/>
          </p:cNvSpPr>
          <p:nvPr/>
        </p:nvSpPr>
        <p:spPr bwMode="auto">
          <a:xfrm flipV="1">
            <a:off x="2281460" y="6241798"/>
            <a:ext cx="1691654" cy="898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4663499" y="4967499"/>
            <a:ext cx="40391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 smtClean="0">
                <a:latin typeface="Garamond"/>
                <a:cs typeface="Garamond"/>
              </a:rPr>
              <a:t>Ep</a:t>
            </a:r>
            <a:r>
              <a:rPr lang="fr-CA" sz="2400" dirty="0" smtClean="0">
                <a:latin typeface="Garamond"/>
                <a:cs typeface="Garamond"/>
              </a:rPr>
              <a:t>?</a:t>
            </a:r>
          </a:p>
          <a:p>
            <a:endParaRPr lang="fr-CA" sz="2400" dirty="0" smtClean="0">
              <a:latin typeface="Garamond"/>
              <a:cs typeface="Garamond"/>
            </a:endParaRPr>
          </a:p>
          <a:p>
            <a:r>
              <a:rPr lang="fr-CA" sz="2400" dirty="0" smtClean="0">
                <a:latin typeface="Garamond"/>
                <a:cs typeface="Garamond"/>
              </a:rPr>
              <a:t>Mais pas la distance parcourue</a:t>
            </a:r>
          </a:p>
          <a:p>
            <a:endParaRPr lang="fr-CA"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6029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/>
      <p:bldP spid="142344" grpId="0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6" descr="logo-u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1" y="81643"/>
            <a:ext cx="1993602" cy="850513"/>
          </a:xfrm>
          <a:prstGeom prst="rect">
            <a:avLst/>
          </a:prstGeom>
        </p:spPr>
      </p:pic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348721" y="2106084"/>
            <a:ext cx="76776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Vocabulaires thermodynamiques,</a:t>
            </a:r>
            <a:r>
              <a:rPr kumimoji="0" lang="fr-FR" sz="36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t> statique des fluides</a:t>
            </a:r>
            <a:endParaRPr kumimoji="0" lang="fr-FR" sz="3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6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64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Variables d’états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45177" y="33864"/>
            <a:ext cx="291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0090"/>
                </a:solidFill>
              </a:rPr>
              <a:t>Extensivité et intensivité</a:t>
            </a:r>
            <a:endParaRPr lang="fr-FR" b="1" dirty="0">
              <a:solidFill>
                <a:srgbClr val="00009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État</a:t>
            </a: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 thermodynamique: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Spécifié par </a:t>
            </a:r>
            <a:r>
              <a:rPr kumimoji="0" lang="fr-C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variables d’état</a:t>
            </a:r>
            <a:r>
              <a:rPr kumimoji="0" lang="fr-C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: </a:t>
            </a:r>
            <a:r>
              <a:rPr kumimoji="0" lang="fr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T</a:t>
            </a:r>
            <a:r>
              <a:rPr kumimoji="0" lang="fr-C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, P, V, n (n=composition)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fr-CA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ＭＳ Ｐゴシック"/>
              <a:cs typeface="Garamond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Équation d’état</a:t>
            </a:r>
            <a:r>
              <a:rPr kumimoji="0" lang="fr-C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 =équation constitutive du système=relation entre </a:t>
            </a:r>
            <a:r>
              <a:rPr kumimoji="0" lang="fr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T,P,V,n</a:t>
            </a:r>
            <a:endParaRPr kumimoji="0" lang="fr-CA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ＭＳ Ｐゴシック"/>
              <a:cs typeface="Garamond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				(ex: PV=</a:t>
            </a:r>
            <a:r>
              <a:rPr kumimoji="0" lang="fr-CA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nRT</a:t>
            </a:r>
            <a:r>
              <a:rPr kumimoji="0" lang="fr-CA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031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969532" y="660178"/>
            <a:ext cx="2938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  <a:latin typeface="Garamond"/>
                <a:cs typeface="Garamond"/>
              </a:rPr>
              <a:t>Grandeurs physiques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076825" y="1196975"/>
            <a:ext cx="39592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  <a:latin typeface="Garamond"/>
                <a:cs typeface="Garamond"/>
              </a:rPr>
              <a:t>Grandeurs intensives:</a:t>
            </a:r>
          </a:p>
          <a:p>
            <a:r>
              <a:rPr lang="fr-FR" sz="2400" dirty="0">
                <a:latin typeface="Garamond"/>
                <a:cs typeface="Garamond"/>
              </a:rPr>
              <a:t>Ne dépendent pas de quantité de matière: ≠ f(n). Définies en chaque point d’un système</a:t>
            </a:r>
          </a:p>
          <a:p>
            <a:endParaRPr lang="fr-FR" sz="2400" dirty="0">
              <a:latin typeface="Garamond"/>
              <a:cs typeface="Garamond"/>
            </a:endParaRPr>
          </a:p>
          <a:p>
            <a:r>
              <a:rPr lang="fr-FR" sz="2400" dirty="0" err="1">
                <a:solidFill>
                  <a:srgbClr val="0000FF"/>
                </a:solidFill>
                <a:latin typeface="Garamond"/>
                <a:cs typeface="Garamond"/>
              </a:rPr>
              <a:t>T</a:t>
            </a:r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</a:rPr>
              <a:t>, p, p</a:t>
            </a:r>
            <a:r>
              <a:rPr lang="fr-FR" sz="2400" baseline="-25000" dirty="0">
                <a:solidFill>
                  <a:srgbClr val="0000FF"/>
                </a:solidFill>
                <a:latin typeface="Garamond"/>
                <a:cs typeface="Garamond"/>
              </a:rPr>
              <a:t>i</a:t>
            </a:r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</a:rPr>
              <a:t>, x</a:t>
            </a:r>
            <a:r>
              <a:rPr lang="fr-FR" sz="2400" baseline="-25000" dirty="0">
                <a:solidFill>
                  <a:srgbClr val="0000FF"/>
                </a:solidFill>
                <a:latin typeface="Garamond"/>
                <a:cs typeface="Garamond"/>
              </a:rPr>
              <a:t>i</a:t>
            </a:r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</a:rPr>
              <a:t> (fraction molaire), </a:t>
            </a:r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  <a:sym typeface="Symbol" charset="0"/>
              </a:rPr>
              <a:t>,  (potentiel chimique)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68313" y="1196975"/>
            <a:ext cx="39592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400" b="1" u="sng" dirty="0">
                <a:solidFill>
                  <a:srgbClr val="FF0000"/>
                </a:solidFill>
                <a:latin typeface="Garamond"/>
                <a:cs typeface="Garamond"/>
              </a:rPr>
              <a:t>Grandeurs extensives:</a:t>
            </a:r>
          </a:p>
          <a:p>
            <a:r>
              <a:rPr lang="fr-FR" sz="2400" dirty="0">
                <a:latin typeface="Garamond"/>
                <a:cs typeface="Garamond"/>
              </a:rPr>
              <a:t>Proportionnelles à la quantité de la matière. Définies pour l’ensemble du système.</a:t>
            </a:r>
          </a:p>
          <a:p>
            <a:r>
              <a:rPr lang="fr-FR" sz="2400" dirty="0">
                <a:latin typeface="Garamond"/>
                <a:cs typeface="Garamond"/>
              </a:rPr>
              <a:t>Si</a:t>
            </a:r>
            <a:r>
              <a:rPr lang="fr-FR" sz="2400" baseline="-25000" dirty="0">
                <a:latin typeface="Garamond"/>
                <a:cs typeface="Garamond"/>
              </a:rPr>
              <a:t> </a:t>
            </a:r>
            <a:r>
              <a:rPr lang="fr-FR" sz="2400" dirty="0">
                <a:latin typeface="Garamond"/>
                <a:cs typeface="Garamond"/>
              </a:rPr>
              <a:t>un système est divisé en i sous systèmes, la grandeur extensive est la somme des grandeurs de ses sous systèmes: X = ∑x</a:t>
            </a:r>
            <a:r>
              <a:rPr lang="fr-FR" sz="2400" baseline="-25000" dirty="0">
                <a:latin typeface="Garamond"/>
                <a:cs typeface="Garamond"/>
              </a:rPr>
              <a:t>i </a:t>
            </a:r>
          </a:p>
          <a:p>
            <a:endParaRPr lang="fr-FR" sz="2400" i="1" dirty="0">
              <a:solidFill>
                <a:srgbClr val="0000FF"/>
              </a:solidFill>
              <a:latin typeface="Garamond"/>
              <a:cs typeface="Garamond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076825" y="3789363"/>
            <a:ext cx="3959225" cy="2617787"/>
            <a:chOff x="3198" y="2387"/>
            <a:chExt cx="2494" cy="1649"/>
          </a:xfrm>
        </p:grpSpPr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4241" y="238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3198" y="2886"/>
              <a:ext cx="24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fr-FR" b="1" u="sng" dirty="0">
                  <a:solidFill>
                    <a:srgbClr val="FF0000"/>
                  </a:solidFill>
                </a:rPr>
                <a:t>Grandeurs molaires:</a:t>
              </a:r>
              <a:endParaRPr lang="fr-FR" dirty="0"/>
            </a:p>
          </p:txBody>
        </p:sp>
        <p:graphicFrame>
          <p:nvGraphicFramePr>
            <p:cNvPr id="1026" name="Object 11"/>
            <p:cNvGraphicFramePr>
              <a:graphicFrameLocks noChangeAspect="1"/>
            </p:cNvGraphicFramePr>
            <p:nvPr/>
          </p:nvGraphicFramePr>
          <p:xfrm>
            <a:off x="3243" y="3096"/>
            <a:ext cx="723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11" name="Equation" r:id="rId4" imgW="685502" imgH="444307" progId="Equation.3">
                    <p:embed/>
                  </p:oleObj>
                </mc:Choice>
                <mc:Fallback>
                  <p:oleObj name="Equation" r:id="rId4" imgW="685502" imgH="444307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096"/>
                          <a:ext cx="723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7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2"/>
            <p:cNvGraphicFramePr>
              <a:graphicFrameLocks noChangeAspect="1"/>
            </p:cNvGraphicFramePr>
            <p:nvPr/>
          </p:nvGraphicFramePr>
          <p:xfrm>
            <a:off x="3279" y="3566"/>
            <a:ext cx="657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12" name="Equation" r:id="rId6" imgW="622030" imgH="444307" progId="Equation.3">
                    <p:embed/>
                  </p:oleObj>
                </mc:Choice>
                <mc:Fallback>
                  <p:oleObj name="Equation" r:id="rId6" imgW="622030" imgH="444307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9" y="3566"/>
                          <a:ext cx="657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7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Text Box 13"/>
            <p:cNvSpPr txBox="1">
              <a:spLocks noChangeArrowheads="1"/>
            </p:cNvSpPr>
            <p:nvPr/>
          </p:nvSpPr>
          <p:spPr bwMode="auto">
            <a:xfrm>
              <a:off x="4047" y="3142"/>
              <a:ext cx="1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fr-FR" i="1">
                  <a:solidFill>
                    <a:srgbClr val="0000FF"/>
                  </a:solidFill>
                </a:rPr>
                <a:t>masse molaire</a:t>
              </a:r>
            </a:p>
          </p:txBody>
        </p:sp>
        <p:sp>
          <p:nvSpPr>
            <p:cNvPr id="1038" name="Text Box 14"/>
            <p:cNvSpPr txBox="1">
              <a:spLocks noChangeArrowheads="1"/>
            </p:cNvSpPr>
            <p:nvPr/>
          </p:nvSpPr>
          <p:spPr bwMode="auto">
            <a:xfrm>
              <a:off x="4059" y="3595"/>
              <a:ext cx="1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fr-FR" i="1">
                  <a:solidFill>
                    <a:srgbClr val="0000FF"/>
                  </a:solidFill>
                </a:rPr>
                <a:t>volume molaire</a:t>
              </a:r>
            </a:p>
          </p:txBody>
        </p:sp>
      </p:grp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395288" y="4679950"/>
            <a:ext cx="38893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</a:rPr>
              <a:t>m, V, n, U (énergie interne), </a:t>
            </a:r>
          </a:p>
          <a:p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</a:rPr>
              <a:t>F (énergie de Helmholtz), </a:t>
            </a:r>
          </a:p>
          <a:p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</a:rPr>
              <a:t>H (enthalpie), G (énergie de Gibbs), S (entropie)</a:t>
            </a:r>
          </a:p>
          <a:p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</a:rPr>
              <a:t>m = ∑m</a:t>
            </a:r>
            <a:r>
              <a:rPr lang="fr-FR" sz="2400" baseline="-25000" dirty="0">
                <a:solidFill>
                  <a:srgbClr val="0000FF"/>
                </a:solidFill>
                <a:latin typeface="Garamond"/>
                <a:cs typeface="Garamond"/>
              </a:rPr>
              <a:t>i</a:t>
            </a:r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</a:rPr>
              <a:t>; V = ∑v</a:t>
            </a:r>
            <a:r>
              <a:rPr lang="fr-FR" sz="2400" baseline="-25000" dirty="0">
                <a:solidFill>
                  <a:srgbClr val="0000FF"/>
                </a:solidFill>
                <a:latin typeface="Garamond"/>
                <a:cs typeface="Garamond"/>
              </a:rPr>
              <a:t>i</a:t>
            </a:r>
            <a:r>
              <a:rPr lang="fr-FR" sz="2400" dirty="0">
                <a:solidFill>
                  <a:srgbClr val="0000FF"/>
                </a:solidFill>
                <a:latin typeface="Garamond"/>
                <a:cs typeface="Garamond"/>
              </a:rPr>
              <a:t>; n = ∑n</a:t>
            </a:r>
            <a:r>
              <a:rPr lang="fr-FR" sz="2400" baseline="-25000" dirty="0">
                <a:solidFill>
                  <a:srgbClr val="0000FF"/>
                </a:solidFill>
                <a:latin typeface="Garamond"/>
                <a:cs typeface="Garamond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44306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7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711193"/>
            <a:ext cx="8229600" cy="493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État</a:t>
            </a:r>
            <a:r>
              <a:rPr kumimoji="0" lang="fr-CA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 thermodynamique: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Spécifié par </a:t>
            </a: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variables d’état</a:t>
            </a: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: </a:t>
            </a:r>
            <a:r>
              <a:rPr kumimoji="0" lang="fr-CA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T</a:t>
            </a: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, P, V, n (n=composition)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Équation d’état</a:t>
            </a: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 =équation constitutive du système=relation entre </a:t>
            </a:r>
            <a:r>
              <a:rPr kumimoji="0" lang="fr-CA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T,P,V,n</a:t>
            </a:r>
            <a:endParaRPr kumimoji="0" lang="fr-CA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ＭＳ Ｐゴシック"/>
              <a:cs typeface="Garamond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				(ex: PV=</a:t>
            </a:r>
            <a:r>
              <a:rPr kumimoji="0" lang="fr-CA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nRT</a:t>
            </a: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Fonction d’état</a:t>
            </a:r>
            <a:r>
              <a:rPr kumimoji="0" lang="fr-CA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: Propriété du système ne dépendant que de son état actuel, pas de son histoire.</a:t>
            </a:r>
            <a:endParaRPr kumimoji="0" lang="fr-FR" sz="3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ＭＳ Ｐゴシック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37542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Fonctions d’état vs. fonctions de passage</a:t>
            </a: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:</a:t>
            </a:r>
          </a:p>
          <a:p>
            <a:pPr algn="just"/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Fonction d’état</a:t>
            </a: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:  </a:t>
            </a:r>
            <a:r>
              <a:rPr lang="fr-FR" altLang="ja-JP" sz="2600" b="1" dirty="0">
                <a:solidFill>
                  <a:srgbClr val="FF0000"/>
                </a:solidFill>
                <a:latin typeface="Garamond"/>
                <a:cs typeface="Garamond"/>
              </a:rPr>
              <a:t>Les équations d</a:t>
            </a:r>
            <a:r>
              <a:rPr lang="ja-JP" altLang="fr-FR" sz="2600" b="1" dirty="0">
                <a:solidFill>
                  <a:srgbClr val="FF0000"/>
                </a:solidFill>
                <a:latin typeface="Garamond"/>
                <a:cs typeface="Garamond"/>
              </a:rPr>
              <a:t>’</a:t>
            </a:r>
            <a:r>
              <a:rPr lang="fr-FR" altLang="ja-JP" sz="2600" b="1" dirty="0">
                <a:solidFill>
                  <a:srgbClr val="FF0000"/>
                </a:solidFill>
                <a:latin typeface="Garamond"/>
                <a:cs typeface="Garamond"/>
              </a:rPr>
              <a:t>état</a:t>
            </a:r>
            <a:r>
              <a:rPr lang="fr-FR" altLang="ja-JP" sz="2600" dirty="0">
                <a:solidFill>
                  <a:srgbClr val="000000"/>
                </a:solidFill>
                <a:latin typeface="Garamond"/>
                <a:cs typeface="Garamond"/>
              </a:rPr>
              <a:t> sont les relations qui existent entre ces paramètres. </a:t>
            </a:r>
            <a:endParaRPr lang="fr-FR" altLang="ja-JP" sz="2600" dirty="0">
              <a:latin typeface="Garamond"/>
              <a:cs typeface="Garamond"/>
            </a:endParaRPr>
          </a:p>
          <a:p>
            <a:pPr marL="0" indent="0" algn="ctr" eaLnBrk="0" hangingPunct="0">
              <a:buNone/>
            </a:pPr>
            <a:r>
              <a:rPr lang="fr-FR" sz="2600" b="1" i="1" dirty="0">
                <a:solidFill>
                  <a:srgbClr val="000000"/>
                </a:solidFill>
                <a:latin typeface="Garamond"/>
                <a:cs typeface="Garamond"/>
              </a:rPr>
              <a:t>P=f (</a:t>
            </a:r>
            <a:r>
              <a:rPr lang="fr-FR" sz="2600" b="1" i="1" dirty="0" err="1">
                <a:solidFill>
                  <a:srgbClr val="000000"/>
                </a:solidFill>
                <a:latin typeface="Garamond"/>
                <a:cs typeface="Garamond"/>
              </a:rPr>
              <a:t>T</a:t>
            </a:r>
            <a:r>
              <a:rPr lang="fr-FR" sz="2600" b="1" i="1" dirty="0">
                <a:solidFill>
                  <a:srgbClr val="000000"/>
                </a:solidFill>
                <a:latin typeface="Garamond"/>
                <a:cs typeface="Garamond"/>
              </a:rPr>
              <a:t>, V</a:t>
            </a:r>
            <a:r>
              <a:rPr lang="fr-FR" sz="2600" b="1" i="1" dirty="0" smtClean="0">
                <a:solidFill>
                  <a:srgbClr val="000000"/>
                </a:solidFill>
                <a:latin typeface="Garamond"/>
                <a:cs typeface="Garamond"/>
              </a:rPr>
              <a:t>)</a:t>
            </a:r>
            <a:endParaRPr kumimoji="0" lang="fr-CA" sz="2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/>
              <a:ea typeface="ＭＳ Ｐゴシック"/>
              <a:cs typeface="Garamond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Ex:   E(</a:t>
            </a:r>
            <a:r>
              <a:rPr kumimoji="0" lang="fr-CA" sz="2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T,V,n</a:t>
            </a:r>
            <a:r>
              <a:rPr kumimoji="0" lang="fr-CA" sz="2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),  P, V, n, H(</a:t>
            </a:r>
            <a:r>
              <a:rPr kumimoji="0" lang="fr-CA" sz="2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P,T,n</a:t>
            </a:r>
            <a:r>
              <a:rPr kumimoji="0" lang="fr-CA" sz="2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), S(</a:t>
            </a:r>
            <a:r>
              <a:rPr kumimoji="0" lang="fr-CA" sz="2600" b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T,V,n</a:t>
            </a:r>
            <a:r>
              <a:rPr kumimoji="0" lang="fr-CA" sz="2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Fonction d’état </a:t>
            </a: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extensive</a:t>
            </a: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: dépend de n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Fonction d’état </a:t>
            </a: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intensive</a:t>
            </a: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: indépendant de 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Fonction de passage</a:t>
            </a:r>
            <a:r>
              <a:rPr kumimoji="0" lang="fr-CA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: dépend de l’histoire, du déroulement d’un processus (du chemin suivi)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2600" b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Garamond"/>
                <a:ea typeface="ＭＳ Ｐゴシック"/>
                <a:cs typeface="Garamond"/>
              </a:rPr>
              <a:t>Ex: W (travail), q (chaleur)</a:t>
            </a:r>
            <a:endParaRPr kumimoji="0" lang="fr-FR" sz="2600" b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Garamond"/>
              <a:ea typeface="ＭＳ Ｐゴシック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5262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8769" y="1600200"/>
            <a:ext cx="8686800" cy="45259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3200" dirty="0" smtClean="0">
                <a:solidFill>
                  <a:srgbClr val="FF0000"/>
                </a:solidFill>
                <a:latin typeface="Garamond"/>
                <a:cs typeface="Garamond"/>
              </a:rPr>
              <a:t>Processus: </a:t>
            </a:r>
            <a:r>
              <a:rPr lang="fr-CA" sz="3200" dirty="0" smtClean="0">
                <a:latin typeface="Garamond"/>
                <a:cs typeface="Garamond"/>
              </a:rPr>
              <a:t>chemin suivi dans une transformation</a:t>
            </a:r>
          </a:p>
          <a:p>
            <a:pPr lvl="1"/>
            <a:r>
              <a:rPr lang="fr-CA" sz="3200" dirty="0" smtClean="0">
                <a:solidFill>
                  <a:srgbClr val="FF0000"/>
                </a:solidFill>
                <a:latin typeface="Garamond"/>
                <a:cs typeface="Garamond"/>
              </a:rPr>
              <a:t>Cyclique</a:t>
            </a:r>
            <a:r>
              <a:rPr lang="fr-CA" sz="3200" dirty="0" smtClean="0">
                <a:latin typeface="Garamond"/>
                <a:cs typeface="Garamond"/>
              </a:rPr>
              <a:t>: état final=état initial</a:t>
            </a:r>
          </a:p>
          <a:p>
            <a:pPr lvl="1"/>
            <a:r>
              <a:rPr lang="fr-CA" sz="3200" dirty="0" smtClean="0">
                <a:solidFill>
                  <a:srgbClr val="FF0000"/>
                </a:solidFill>
                <a:latin typeface="Garamond"/>
                <a:cs typeface="Garamond"/>
              </a:rPr>
              <a:t>Isotherme</a:t>
            </a:r>
            <a:r>
              <a:rPr lang="fr-CA" sz="3200" dirty="0" smtClean="0">
                <a:latin typeface="Garamond"/>
                <a:cs typeface="Garamond"/>
              </a:rPr>
              <a:t>: </a:t>
            </a:r>
            <a:r>
              <a:rPr lang="fr-CA" sz="3200" dirty="0" err="1" smtClean="0">
                <a:latin typeface="Garamond"/>
                <a:cs typeface="Garamond"/>
              </a:rPr>
              <a:t>T</a:t>
            </a:r>
            <a:r>
              <a:rPr lang="fr-CA" sz="3200" dirty="0" smtClean="0">
                <a:latin typeface="Garamond"/>
                <a:cs typeface="Garamond"/>
              </a:rPr>
              <a:t> = constante</a:t>
            </a:r>
          </a:p>
          <a:p>
            <a:pPr lvl="1"/>
            <a:r>
              <a:rPr lang="fr-CA" sz="3200" dirty="0" smtClean="0">
                <a:solidFill>
                  <a:srgbClr val="FF0000"/>
                </a:solidFill>
                <a:latin typeface="Garamond"/>
                <a:cs typeface="Garamond"/>
              </a:rPr>
              <a:t>Isobare</a:t>
            </a:r>
            <a:r>
              <a:rPr lang="fr-CA" sz="3200" dirty="0" smtClean="0">
                <a:latin typeface="Garamond"/>
                <a:cs typeface="Garamond"/>
              </a:rPr>
              <a:t>: P = constante</a:t>
            </a:r>
          </a:p>
          <a:p>
            <a:pPr lvl="1"/>
            <a:r>
              <a:rPr lang="fr-CA" sz="3200" dirty="0" smtClean="0">
                <a:solidFill>
                  <a:srgbClr val="FF0000"/>
                </a:solidFill>
                <a:latin typeface="Garamond"/>
                <a:cs typeface="Garamond"/>
              </a:rPr>
              <a:t>Isochore</a:t>
            </a:r>
            <a:r>
              <a:rPr lang="fr-CA" sz="3200" dirty="0" smtClean="0">
                <a:latin typeface="Garamond"/>
                <a:cs typeface="Garamond"/>
              </a:rPr>
              <a:t>: V= constante</a:t>
            </a:r>
          </a:p>
          <a:p>
            <a:pPr lvl="1"/>
            <a:r>
              <a:rPr lang="fr-CA" sz="3200" dirty="0" smtClean="0">
                <a:solidFill>
                  <a:srgbClr val="FF0000"/>
                </a:solidFill>
                <a:latin typeface="Garamond"/>
                <a:cs typeface="Garamond"/>
              </a:rPr>
              <a:t>Adiabatique</a:t>
            </a:r>
            <a:r>
              <a:rPr lang="fr-CA" sz="3200" dirty="0" smtClean="0">
                <a:latin typeface="Garamond"/>
                <a:cs typeface="Garamond"/>
              </a:rPr>
              <a:t>: q=0</a:t>
            </a:r>
            <a:endParaRPr lang="fr-FR" sz="32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05273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323850" y="333375"/>
            <a:ext cx="8820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fr-FR" b="1" u="sng">
                <a:solidFill>
                  <a:srgbClr val="FF0000"/>
                </a:solidFill>
              </a:rPr>
              <a:t>C. Notion d’une phase</a:t>
            </a:r>
          </a:p>
          <a:p>
            <a:pPr eaLnBrk="1" hangingPunct="1"/>
            <a:r>
              <a:rPr lang="fr-FR" b="1">
                <a:solidFill>
                  <a:srgbClr val="FF0000"/>
                </a:solidFill>
              </a:rPr>
              <a:t>une phase est un milieu dans lequel les paramètres varient de manière continue. </a:t>
            </a:r>
            <a:r>
              <a:rPr lang="fr-FR"/>
              <a:t> </a:t>
            </a: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71438" y="5170488"/>
            <a:ext cx="86439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fr-FR"/>
          </a:p>
          <a:p>
            <a:r>
              <a:rPr lang="fr-FR"/>
              <a:t>À l'équilibre, un corps pur ne peut être que dans une phase donnée</a:t>
            </a:r>
            <a:r>
              <a:rPr lang="en-GB"/>
              <a:t>.</a:t>
            </a:r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933450" y="3141663"/>
            <a:ext cx="615950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0000FF"/>
                </a:solidFill>
              </a:rPr>
              <a:t>gaz</a:t>
            </a:r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4284663" y="3116263"/>
            <a:ext cx="113982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0000FF"/>
                </a:solidFill>
              </a:rPr>
              <a:t>Liquide</a:t>
            </a:r>
          </a:p>
        </p:txBody>
      </p:sp>
      <p:sp>
        <p:nvSpPr>
          <p:cNvPr id="115726" name="Rectangle 14"/>
          <p:cNvSpPr>
            <a:spLocks noChangeArrowheads="1"/>
          </p:cNvSpPr>
          <p:nvPr/>
        </p:nvSpPr>
        <p:spPr bwMode="auto">
          <a:xfrm>
            <a:off x="7235825" y="3068638"/>
            <a:ext cx="971550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fr-FR">
                <a:solidFill>
                  <a:srgbClr val="0000FF"/>
                </a:solidFill>
              </a:rPr>
              <a:t>Solide</a:t>
            </a:r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6588125" y="3716338"/>
            <a:ext cx="2486025" cy="831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fr-FR" u="sng">
                <a:solidFill>
                  <a:srgbClr val="0000FF"/>
                </a:solidFill>
              </a:rPr>
              <a:t>Différentes formes cristallisées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835150" y="1700213"/>
            <a:ext cx="5473700" cy="1441450"/>
            <a:chOff x="1156" y="1071"/>
            <a:chExt cx="3448" cy="908"/>
          </a:xfrm>
        </p:grpSpPr>
        <p:sp>
          <p:nvSpPr>
            <p:cNvPr id="66570" name="Rectangle 11"/>
            <p:cNvSpPr>
              <a:spLocks noChangeArrowheads="1"/>
            </p:cNvSpPr>
            <p:nvPr/>
          </p:nvSpPr>
          <p:spPr bwMode="auto">
            <a:xfrm>
              <a:off x="1701" y="1071"/>
              <a:ext cx="2404" cy="52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fr-FR">
                  <a:solidFill>
                    <a:srgbClr val="0000FF"/>
                  </a:solidFill>
                </a:rPr>
                <a:t>Phases (Etat de matière)</a:t>
              </a:r>
            </a:p>
            <a:p>
              <a:pPr algn="ctr"/>
              <a:r>
                <a:rPr lang="fr-FR">
                  <a:solidFill>
                    <a:srgbClr val="0000FF"/>
                  </a:solidFill>
                </a:rPr>
                <a:t> d’un corps pur</a:t>
              </a:r>
            </a:p>
          </p:txBody>
        </p:sp>
        <p:sp>
          <p:nvSpPr>
            <p:cNvPr id="66571" name="Line 18"/>
            <p:cNvSpPr>
              <a:spLocks noChangeShapeType="1"/>
            </p:cNvSpPr>
            <p:nvPr/>
          </p:nvSpPr>
          <p:spPr bwMode="auto">
            <a:xfrm flipH="1">
              <a:off x="1156" y="1616"/>
              <a:ext cx="167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572" name="Line 19"/>
            <p:cNvSpPr>
              <a:spLocks noChangeShapeType="1"/>
            </p:cNvSpPr>
            <p:nvPr/>
          </p:nvSpPr>
          <p:spPr bwMode="auto">
            <a:xfrm>
              <a:off x="2925" y="161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573" name="Line 20"/>
            <p:cNvSpPr>
              <a:spLocks noChangeShapeType="1"/>
            </p:cNvSpPr>
            <p:nvPr/>
          </p:nvSpPr>
          <p:spPr bwMode="auto">
            <a:xfrm>
              <a:off x="3061" y="1616"/>
              <a:ext cx="1543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5733" name="Line 21"/>
          <p:cNvSpPr>
            <a:spLocks noChangeShapeType="1"/>
          </p:cNvSpPr>
          <p:nvPr/>
        </p:nvSpPr>
        <p:spPr bwMode="auto">
          <a:xfrm>
            <a:off x="7740650" y="3500438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954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/>
      <p:bldP spid="115724" grpId="0" animBg="1"/>
      <p:bldP spid="115725" grpId="0" animBg="1"/>
      <p:bldP spid="115726" grpId="0" animBg="1"/>
      <p:bldP spid="115728" grpId="0" animBg="1"/>
      <p:bldP spid="1157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3213" y="3932238"/>
            <a:ext cx="8840787" cy="2871779"/>
            <a:chOff x="191" y="527"/>
            <a:chExt cx="5569" cy="1809"/>
          </a:xfrm>
        </p:grpSpPr>
        <p:sp>
          <p:nvSpPr>
            <p:cNvPr id="67590" name="Text Box 4"/>
            <p:cNvSpPr txBox="1">
              <a:spLocks noChangeArrowheads="1"/>
            </p:cNvSpPr>
            <p:nvPr/>
          </p:nvSpPr>
          <p:spPr bwMode="auto">
            <a:xfrm>
              <a:off x="191" y="527"/>
              <a:ext cx="5569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fr-FR" sz="2800" u="sng" dirty="0">
                  <a:solidFill>
                    <a:srgbClr val="FF0000"/>
                  </a:solidFill>
                </a:rPr>
                <a:t>Phase discontinue</a:t>
              </a:r>
              <a:r>
                <a:rPr lang="fr-FR" sz="2800" dirty="0"/>
                <a:t> est un ensemble de substances qui possèdent les même propriétés thermodynamiques et la même composition.</a:t>
              </a:r>
            </a:p>
            <a:p>
              <a:pPr eaLnBrk="1" hangingPunct="1"/>
              <a:endParaRPr lang="fr-FR" sz="2800" dirty="0"/>
            </a:p>
            <a:p>
              <a:pPr eaLnBrk="1" hangingPunct="1"/>
              <a:r>
                <a:rPr lang="fr-FR" sz="2800" dirty="0"/>
                <a:t>Par exemple: émulsion</a:t>
              </a:r>
            </a:p>
          </p:txBody>
        </p:sp>
        <p:pic>
          <p:nvPicPr>
            <p:cNvPr id="67591" name="Picture 5" descr="emuls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" y="1247"/>
              <a:ext cx="998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592" name="Picture 6" descr="cafe_au_lait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72"/>
            <a:stretch>
              <a:fillRect/>
            </a:stretch>
          </p:blipFill>
          <p:spPr bwMode="auto">
            <a:xfrm>
              <a:off x="4073" y="1157"/>
              <a:ext cx="1200" cy="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587" name="Group 10"/>
          <p:cNvGrpSpPr>
            <a:grpSpLocks/>
          </p:cNvGrpSpPr>
          <p:nvPr/>
        </p:nvGrpSpPr>
        <p:grpSpPr bwMode="auto">
          <a:xfrm>
            <a:off x="323850" y="331795"/>
            <a:ext cx="8569325" cy="3500447"/>
            <a:chOff x="204" y="2160"/>
            <a:chExt cx="5398" cy="2205"/>
          </a:xfrm>
        </p:grpSpPr>
        <p:pic>
          <p:nvPicPr>
            <p:cNvPr id="67588" name="Picture 7" descr="decantation1liquides non misc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3135"/>
              <a:ext cx="1905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589" name="Rectangle 8"/>
            <p:cNvSpPr>
              <a:spLocks noChangeArrowheads="1"/>
            </p:cNvSpPr>
            <p:nvPr/>
          </p:nvSpPr>
          <p:spPr bwMode="auto">
            <a:xfrm>
              <a:off x="204" y="2160"/>
              <a:ext cx="5398" cy="1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fr-FR" sz="2800" u="sng" dirty="0">
                  <a:solidFill>
                    <a:srgbClr val="FF0000"/>
                  </a:solidFill>
                </a:rPr>
                <a:t>Phase continue</a:t>
              </a:r>
              <a:r>
                <a:rPr lang="fr-FR" sz="2800" dirty="0"/>
                <a:t> est une partie du système qui est séparée des autres partie du système mécaniquement par des surfaces de séparation.</a:t>
              </a:r>
            </a:p>
            <a:p>
              <a:endParaRPr lang="fr-FR" sz="2800" dirty="0"/>
            </a:p>
            <a:p>
              <a:r>
                <a:rPr lang="fr-FR" sz="2800" dirty="0"/>
                <a:t>Par exemple: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049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ChangeArrowheads="1"/>
          </p:cNvSpPr>
          <p:nvPr/>
        </p:nvSpPr>
        <p:spPr bwMode="auto">
          <a:xfrm>
            <a:off x="3203575" y="333375"/>
            <a:ext cx="296068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Mélange de corps purs</a:t>
            </a:r>
            <a:endParaRPr lang="fr-FR">
              <a:solidFill>
                <a:srgbClr val="0000FF"/>
              </a:solidFill>
            </a:endParaRP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6156325" y="1449388"/>
            <a:ext cx="2808288" cy="15621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Un mélange de deux poudres (deux phases solides différentes)</a:t>
            </a:r>
            <a:endParaRPr lang="fr-FR">
              <a:solidFill>
                <a:srgbClr val="0000FF"/>
              </a:solidFill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3276600" y="1484313"/>
            <a:ext cx="2665413" cy="831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un mélange liquide-gaz (</a:t>
            </a:r>
            <a:r>
              <a:rPr lang="en-GB">
                <a:solidFill>
                  <a:srgbClr val="0000FF"/>
                </a:solidFill>
                <a:hlinkClick r:id="rId3" tooltip="Aérosol"/>
              </a:rPr>
              <a:t>aérosol</a:t>
            </a:r>
            <a:r>
              <a:rPr lang="en-GB">
                <a:solidFill>
                  <a:srgbClr val="0000FF"/>
                </a:solidFill>
              </a:rPr>
              <a:t>),</a:t>
            </a:r>
            <a:endParaRPr lang="fr-FR">
              <a:solidFill>
                <a:srgbClr val="0000FF"/>
              </a:solidFill>
            </a:endParaRP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107950" y="1484313"/>
            <a:ext cx="2663825" cy="8318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GB">
                <a:solidFill>
                  <a:srgbClr val="0000FF"/>
                </a:solidFill>
              </a:rPr>
              <a:t>un mélange liquide-liquide (</a:t>
            </a:r>
            <a:r>
              <a:rPr lang="en-GB">
                <a:solidFill>
                  <a:srgbClr val="0000FF"/>
                </a:solidFill>
                <a:hlinkClick r:id="rId4" tooltip="Émulsion"/>
              </a:rPr>
              <a:t>émulsion</a:t>
            </a:r>
            <a:r>
              <a:rPr lang="en-GB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326574" y="3557362"/>
            <a:ext cx="830942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sz="2800" u="sng" dirty="0" err="1">
                <a:solidFill>
                  <a:srgbClr val="FF0000"/>
                </a:solidFill>
              </a:rPr>
              <a:t>Diagramme</a:t>
            </a:r>
            <a:r>
              <a:rPr lang="en-GB" sz="2800" u="sng" dirty="0">
                <a:solidFill>
                  <a:srgbClr val="FF0000"/>
                </a:solidFill>
              </a:rPr>
              <a:t> de phase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 err="1"/>
              <a:t>une</a:t>
            </a:r>
            <a:r>
              <a:rPr lang="en-GB" sz="2800" dirty="0"/>
              <a:t> « carte » des phases, </a:t>
            </a:r>
            <a:r>
              <a:rPr lang="en-GB" sz="2800" dirty="0" err="1"/>
              <a:t>c'est</a:t>
            </a:r>
            <a:r>
              <a:rPr lang="en-GB" sz="2800" dirty="0"/>
              <a:t>-</a:t>
            </a:r>
            <a:r>
              <a:rPr lang="en-GB" sz="2800" dirty="0" err="1"/>
              <a:t>à</a:t>
            </a:r>
            <a:r>
              <a:rPr lang="en-GB" sz="2800" dirty="0"/>
              <a:t>-dire la phase </a:t>
            </a:r>
            <a:r>
              <a:rPr lang="en-GB" sz="2800" dirty="0" err="1"/>
              <a:t>dans</a:t>
            </a:r>
            <a:r>
              <a:rPr lang="en-GB" sz="2800" dirty="0"/>
              <a:t> </a:t>
            </a:r>
            <a:r>
              <a:rPr lang="en-GB" sz="2800" dirty="0" err="1"/>
              <a:t>laquelle</a:t>
            </a:r>
            <a:r>
              <a:rPr lang="en-GB" sz="2800" dirty="0"/>
              <a:t> </a:t>
            </a:r>
            <a:r>
              <a:rPr lang="en-GB" sz="2800" dirty="0" err="1"/>
              <a:t>est</a:t>
            </a:r>
            <a:r>
              <a:rPr lang="en-GB" sz="2800" dirty="0"/>
              <a:t> le </a:t>
            </a:r>
            <a:r>
              <a:rPr lang="en-GB" sz="2800" dirty="0" err="1"/>
              <a:t>système</a:t>
            </a:r>
            <a:r>
              <a:rPr lang="en-GB" sz="2800" dirty="0"/>
              <a:t> pour des conditions </a:t>
            </a:r>
            <a:r>
              <a:rPr lang="en-GB" sz="2800" dirty="0" err="1"/>
              <a:t>données</a:t>
            </a:r>
            <a:r>
              <a:rPr lang="en-GB" sz="2800" dirty="0"/>
              <a:t> (</a:t>
            </a:r>
            <a:r>
              <a:rPr lang="en-GB" sz="2800" dirty="0" err="1"/>
              <a:t>pression</a:t>
            </a:r>
            <a:r>
              <a:rPr lang="en-GB" sz="2800" dirty="0"/>
              <a:t>, </a:t>
            </a:r>
            <a:r>
              <a:rPr lang="en-GB" sz="2800" dirty="0" err="1"/>
              <a:t>température</a:t>
            </a:r>
            <a:r>
              <a:rPr lang="en-GB" sz="2800" dirty="0"/>
              <a:t>, composition).</a:t>
            </a:r>
            <a:endParaRPr lang="fr-FR" sz="2800" dirty="0"/>
          </a:p>
        </p:txBody>
      </p:sp>
      <p:sp>
        <p:nvSpPr>
          <p:cNvPr id="68615" name="Line 10"/>
          <p:cNvSpPr>
            <a:spLocks noChangeShapeType="1"/>
          </p:cNvSpPr>
          <p:nvPr/>
        </p:nvSpPr>
        <p:spPr bwMode="auto">
          <a:xfrm flipH="1">
            <a:off x="1547813" y="765175"/>
            <a:ext cx="295275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8616" name="Line 11"/>
          <p:cNvSpPr>
            <a:spLocks noChangeShapeType="1"/>
          </p:cNvSpPr>
          <p:nvPr/>
        </p:nvSpPr>
        <p:spPr bwMode="auto">
          <a:xfrm>
            <a:off x="4932363" y="765175"/>
            <a:ext cx="2663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8617" name="Line 12"/>
          <p:cNvSpPr>
            <a:spLocks noChangeShapeType="1"/>
          </p:cNvSpPr>
          <p:nvPr/>
        </p:nvSpPr>
        <p:spPr bwMode="auto">
          <a:xfrm>
            <a:off x="4716463" y="7651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12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 animBg="1"/>
      <p:bldP spid="126983" grpId="0" animBg="1"/>
      <p:bldP spid="126984" grpId="0" animBg="1"/>
      <p:bldP spid="1269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179388" y="476250"/>
            <a:ext cx="86423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u="sng" dirty="0">
                <a:solidFill>
                  <a:srgbClr val="FF0000"/>
                </a:solidFill>
              </a:rPr>
              <a:t>Système homogène</a:t>
            </a:r>
            <a:r>
              <a:rPr lang="fr-FR" dirty="0"/>
              <a:t> contient une seule phase (gaz, liquides miscibles, solide)</a:t>
            </a:r>
          </a:p>
          <a:p>
            <a:endParaRPr lang="fr-FR" dirty="0"/>
          </a:p>
          <a:p>
            <a:endParaRPr lang="fr-FR" u="sng" dirty="0">
              <a:solidFill>
                <a:srgbClr val="FF0000"/>
              </a:solidFill>
            </a:endParaRPr>
          </a:p>
          <a:p>
            <a:endParaRPr lang="fr-FR" u="sng" dirty="0">
              <a:solidFill>
                <a:srgbClr val="FF0000"/>
              </a:solidFill>
            </a:endParaRPr>
          </a:p>
          <a:p>
            <a:endParaRPr lang="fr-FR" u="sng" dirty="0">
              <a:solidFill>
                <a:srgbClr val="FF0000"/>
              </a:solidFill>
            </a:endParaRPr>
          </a:p>
          <a:p>
            <a:endParaRPr lang="fr-FR" u="sng" dirty="0">
              <a:solidFill>
                <a:srgbClr val="FF0000"/>
              </a:solidFill>
            </a:endParaRPr>
          </a:p>
          <a:p>
            <a:endParaRPr lang="fr-FR" u="sng" dirty="0">
              <a:solidFill>
                <a:srgbClr val="FF0000"/>
              </a:solidFill>
            </a:endParaRPr>
          </a:p>
          <a:p>
            <a:endParaRPr lang="fr-FR" u="sng" dirty="0">
              <a:solidFill>
                <a:srgbClr val="FF0000"/>
              </a:solidFill>
            </a:endParaRPr>
          </a:p>
        </p:txBody>
      </p:sp>
      <p:pic>
        <p:nvPicPr>
          <p:cNvPr id="69635" name="Picture 5" descr="liquidemiscib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84313"/>
            <a:ext cx="27368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6" name="Picture 6" descr="huile eau non mis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652963"/>
            <a:ext cx="2519363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7" name="Picture 7" descr="talc-eau solide-liquide nonmis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4652963"/>
            <a:ext cx="2592387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8" name="Picture 8" descr="eaugazeusebul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484313"/>
            <a:ext cx="23780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9" descr="sucre-eau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06538"/>
            <a:ext cx="27273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179388" y="3686175"/>
            <a:ext cx="8785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fr-FR" u="sng">
                <a:solidFill>
                  <a:srgbClr val="FF0000"/>
                </a:solidFill>
              </a:rPr>
              <a:t>Système hétérogène</a:t>
            </a:r>
            <a:r>
              <a:rPr lang="fr-FR"/>
              <a:t> contient plusieurs phases (liquides non miscibles, plusieurs solides)    </a:t>
            </a:r>
          </a:p>
        </p:txBody>
      </p:sp>
    </p:spTree>
    <p:extLst>
      <p:ext uri="{BB962C8B-B14F-4D97-AF65-F5344CB8AC3E}">
        <p14:creationId xmlns:p14="http://schemas.microsoft.com/office/powerpoint/2010/main" val="195469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Variables d’états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6268" y="33865"/>
            <a:ext cx="3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Equation d</a:t>
            </a:r>
            <a:r>
              <a:rPr lang="ja-JP" altLang="fr-FR" b="1" dirty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’</a:t>
            </a:r>
            <a:r>
              <a:rPr lang="fr-FR" b="1" dirty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état et représentation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44714" y="600132"/>
            <a:ext cx="8370661" cy="550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2200" dirty="0">
                <a:solidFill>
                  <a:srgbClr val="000000"/>
                </a:solidFill>
                <a:latin typeface="Times New Roman" charset="0"/>
              </a:rPr>
              <a:t>Un ensemble complet de paramètre thermodynamique est suffisant pour définir l</a:t>
            </a:r>
            <a:r>
              <a:rPr lang="ja-JP" altLang="fr-FR" sz="22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sz="2200" dirty="0">
                <a:solidFill>
                  <a:srgbClr val="000000"/>
                </a:solidFill>
                <a:latin typeface="Times New Roman" charset="0"/>
              </a:rPr>
              <a:t>état du système.  </a:t>
            </a:r>
            <a:r>
              <a:rPr lang="fr-FR" altLang="ja-JP" sz="2200" b="1" dirty="0">
                <a:solidFill>
                  <a:srgbClr val="FF0000"/>
                </a:solidFill>
                <a:latin typeface="Times New Roman" charset="0"/>
              </a:rPr>
              <a:t>Les équations d</a:t>
            </a:r>
            <a:r>
              <a:rPr lang="ja-JP" altLang="fr-FR" sz="2200" b="1" dirty="0">
                <a:solidFill>
                  <a:srgbClr val="FF0000"/>
                </a:solidFill>
                <a:latin typeface="Times New Roman" charset="0"/>
              </a:rPr>
              <a:t>’</a:t>
            </a:r>
            <a:r>
              <a:rPr lang="fr-FR" altLang="ja-JP" sz="2200" b="1" dirty="0">
                <a:solidFill>
                  <a:srgbClr val="FF0000"/>
                </a:solidFill>
                <a:latin typeface="Times New Roman" charset="0"/>
              </a:rPr>
              <a:t>état</a:t>
            </a:r>
            <a:r>
              <a:rPr lang="fr-FR" altLang="ja-JP" sz="2200" dirty="0">
                <a:solidFill>
                  <a:srgbClr val="000000"/>
                </a:solidFill>
                <a:latin typeface="Times New Roman" charset="0"/>
              </a:rPr>
              <a:t> sont les relations qui existent entre ces paramètres. </a:t>
            </a:r>
            <a:endParaRPr lang="fr-FR" altLang="ja-JP" sz="2200" dirty="0"/>
          </a:p>
          <a:p>
            <a:pPr algn="ctr" eaLnBrk="0" hangingPunct="0"/>
            <a:r>
              <a:rPr lang="fr-FR" sz="2200" b="1" i="1" dirty="0">
                <a:solidFill>
                  <a:srgbClr val="000000"/>
                </a:solidFill>
                <a:latin typeface="Times New Roman" charset="0"/>
              </a:rPr>
              <a:t>P=f (</a:t>
            </a:r>
            <a:r>
              <a:rPr lang="fr-FR" sz="2200" b="1" i="1" dirty="0" err="1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fr-FR" sz="2200" b="1" i="1" dirty="0">
                <a:solidFill>
                  <a:srgbClr val="000000"/>
                </a:solidFill>
                <a:latin typeface="Times New Roman" charset="0"/>
              </a:rPr>
              <a:t>, V</a:t>
            </a:r>
            <a:r>
              <a:rPr lang="fr-FR" sz="2200" b="1" i="1" dirty="0" smtClean="0">
                <a:solidFill>
                  <a:srgbClr val="000000"/>
                </a:solidFill>
                <a:latin typeface="Times New Roman" charset="0"/>
              </a:rPr>
              <a:t>)</a:t>
            </a:r>
          </a:p>
          <a:p>
            <a:pPr algn="ctr" eaLnBrk="0" hangingPunct="0"/>
            <a:endParaRPr lang="fr-FR" sz="2200" dirty="0"/>
          </a:p>
          <a:p>
            <a:pPr algn="just" eaLnBrk="0" hangingPunct="0"/>
            <a:r>
              <a:rPr lang="fr-FR" sz="2200" dirty="0">
                <a:solidFill>
                  <a:srgbClr val="000000"/>
                </a:solidFill>
                <a:latin typeface="Times New Roman" charset="0"/>
              </a:rPr>
              <a:t>Par exemple : Pour un échantillon de gaz parfait contenant </a:t>
            </a:r>
            <a:r>
              <a:rPr lang="fr-FR" sz="2200" i="1" dirty="0">
                <a:solidFill>
                  <a:srgbClr val="000000"/>
                </a:solidFill>
                <a:latin typeface="Times New Roman" charset="0"/>
              </a:rPr>
              <a:t>n moles, </a:t>
            </a:r>
            <a:r>
              <a:rPr lang="fr-FR" sz="2200" dirty="0">
                <a:solidFill>
                  <a:srgbClr val="000000"/>
                </a:solidFill>
                <a:latin typeface="Times New Roman" charset="0"/>
              </a:rPr>
              <a:t> la connaissance de </a:t>
            </a:r>
            <a:r>
              <a:rPr lang="fr-FR" sz="2200" i="1" dirty="0">
                <a:solidFill>
                  <a:srgbClr val="000000"/>
                </a:solidFill>
                <a:latin typeface="Times New Roman" charset="0"/>
              </a:rPr>
              <a:t>P</a:t>
            </a:r>
            <a:r>
              <a:rPr lang="fr-FR" sz="2200" dirty="0">
                <a:solidFill>
                  <a:srgbClr val="000000"/>
                </a:solidFill>
                <a:latin typeface="Times New Roman" charset="0"/>
              </a:rPr>
              <a:t> et </a:t>
            </a:r>
            <a:r>
              <a:rPr lang="fr-FR" sz="2200" i="1" dirty="0">
                <a:solidFill>
                  <a:srgbClr val="000000"/>
                </a:solidFill>
                <a:latin typeface="Times New Roman" charset="0"/>
              </a:rPr>
              <a:t>V</a:t>
            </a:r>
            <a:r>
              <a:rPr lang="fr-FR" sz="2200" dirty="0">
                <a:solidFill>
                  <a:srgbClr val="000000"/>
                </a:solidFill>
                <a:latin typeface="Times New Roman" charset="0"/>
              </a:rPr>
              <a:t> est suffisante pour décrire le système. En effet la température est déduite de l</a:t>
            </a:r>
            <a:r>
              <a:rPr lang="ja-JP" altLang="fr-FR" sz="22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sz="2200" dirty="0">
                <a:solidFill>
                  <a:srgbClr val="000000"/>
                </a:solidFill>
                <a:latin typeface="Times New Roman" charset="0"/>
              </a:rPr>
              <a:t>équation d</a:t>
            </a:r>
            <a:r>
              <a:rPr lang="ja-JP" altLang="fr-FR" sz="22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sz="2200" dirty="0">
                <a:solidFill>
                  <a:srgbClr val="000000"/>
                </a:solidFill>
                <a:latin typeface="Times New Roman" charset="0"/>
              </a:rPr>
              <a:t>état caractéristique des gaz parfaits : </a:t>
            </a:r>
            <a:endParaRPr lang="fr-FR" altLang="ja-JP" sz="2200" dirty="0" smtClean="0">
              <a:solidFill>
                <a:srgbClr val="000000"/>
              </a:solidFill>
              <a:latin typeface="Times New Roman" charset="0"/>
            </a:endParaRPr>
          </a:p>
          <a:p>
            <a:pPr algn="just" eaLnBrk="0" hangingPunct="0"/>
            <a:endParaRPr lang="fr-FR" altLang="ja-JP" sz="2200" dirty="0"/>
          </a:p>
          <a:p>
            <a:pPr algn="ctr" eaLnBrk="0" hangingPunct="0"/>
            <a:r>
              <a:rPr lang="fr-FR" sz="2200" b="1" i="1" dirty="0">
                <a:solidFill>
                  <a:srgbClr val="000000"/>
                </a:solidFill>
                <a:latin typeface="Times New Roman" charset="0"/>
              </a:rPr>
              <a:t>PV=n R </a:t>
            </a:r>
            <a:r>
              <a:rPr lang="fr-FR" sz="2200" b="1" i="1" dirty="0" err="1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fr-FR" sz="2200" b="1" i="1" dirty="0">
                <a:solidFill>
                  <a:srgbClr val="000000"/>
                </a:solidFill>
                <a:latin typeface="Times New Roman" charset="0"/>
              </a:rPr>
              <a:t> = n </a:t>
            </a:r>
            <a:r>
              <a:rPr lang="fr-FR" sz="2200" b="1" i="1" dirty="0">
                <a:solidFill>
                  <a:srgbClr val="000000"/>
                </a:solidFill>
                <a:latin typeface="Script MT Bold" charset="0"/>
              </a:rPr>
              <a:t>N </a:t>
            </a:r>
            <a:r>
              <a:rPr lang="fr-FR" sz="2200" b="1" i="1" baseline="-25000" dirty="0" err="1">
                <a:solidFill>
                  <a:srgbClr val="000000"/>
                </a:solidFill>
                <a:latin typeface="Times New Roman" charset="0"/>
              </a:rPr>
              <a:t>A</a:t>
            </a:r>
            <a:r>
              <a:rPr lang="fr-FR" sz="2200" b="1" i="1" dirty="0" err="1">
                <a:solidFill>
                  <a:srgbClr val="000000"/>
                </a:solidFill>
                <a:latin typeface="Times New Roman" charset="0"/>
              </a:rPr>
              <a:t>k</a:t>
            </a:r>
            <a:r>
              <a:rPr lang="fr-FR" sz="2200" b="1" i="1" baseline="-30000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fr-FR" sz="2200" b="1" i="1" dirty="0" err="1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fr-FR" sz="2200" b="1" i="1" dirty="0">
                <a:solidFill>
                  <a:srgbClr val="000000"/>
                </a:solidFill>
                <a:latin typeface="Times New Roman" charset="0"/>
              </a:rPr>
              <a:t>  pour une mole de gaz</a:t>
            </a:r>
          </a:p>
          <a:p>
            <a:pPr algn="ctr" eaLnBrk="0" hangingPunct="0"/>
            <a:endParaRPr lang="fr-FR" sz="2200" b="1" i="1" dirty="0">
              <a:solidFill>
                <a:srgbClr val="000000"/>
              </a:solidFill>
              <a:latin typeface="Times New Roman" charset="0"/>
            </a:endParaRPr>
          </a:p>
          <a:p>
            <a:pPr eaLnBrk="0" hangingPunct="0"/>
            <a:r>
              <a:rPr lang="fr-FR" sz="2200" b="1" i="1" dirty="0">
                <a:solidFill>
                  <a:srgbClr val="000000"/>
                </a:solidFill>
                <a:latin typeface="Script MT Bold" charset="0"/>
              </a:rPr>
              <a:t>N </a:t>
            </a:r>
            <a:r>
              <a:rPr lang="fr-FR" sz="2200" b="1" i="1" baseline="-25000" dirty="0">
                <a:solidFill>
                  <a:srgbClr val="000000"/>
                </a:solidFill>
                <a:latin typeface="Times New Roman" charset="0"/>
              </a:rPr>
              <a:t>A  </a:t>
            </a:r>
            <a:r>
              <a:rPr lang="fr-FR" sz="2200" b="1" i="1" dirty="0">
                <a:solidFill>
                  <a:srgbClr val="000000"/>
                </a:solidFill>
                <a:latin typeface="Times New Roman" charset="0"/>
              </a:rPr>
              <a:t> est le nombre d</a:t>
            </a:r>
            <a:r>
              <a:rPr lang="ja-JP" altLang="fr-FR" sz="2200" b="1" i="1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sz="2200" b="1" i="1" dirty="0">
                <a:solidFill>
                  <a:srgbClr val="000000"/>
                </a:solidFill>
                <a:latin typeface="Times New Roman" charset="0"/>
              </a:rPr>
              <a:t>Avogadro  ( = 6.02  10 </a:t>
            </a:r>
            <a:r>
              <a:rPr lang="fr-FR" altLang="ja-JP" sz="2200" b="1" i="1" baseline="30000" dirty="0">
                <a:solidFill>
                  <a:srgbClr val="000000"/>
                </a:solidFill>
                <a:latin typeface="Times New Roman" charset="0"/>
              </a:rPr>
              <a:t>23</a:t>
            </a:r>
            <a:r>
              <a:rPr lang="fr-FR" altLang="ja-JP" sz="2200" b="1" i="1" dirty="0">
                <a:solidFill>
                  <a:srgbClr val="000000"/>
                </a:solidFill>
                <a:latin typeface="Times New Roman" charset="0"/>
              </a:rPr>
              <a:t> entités élémentaires / mole)</a:t>
            </a:r>
            <a:endParaRPr lang="fr-FR" altLang="ja-JP" sz="2200" dirty="0"/>
          </a:p>
          <a:p>
            <a:pPr algn="just" eaLnBrk="0" hangingPunct="0"/>
            <a:r>
              <a:rPr lang="fr-FR" sz="2200" b="1" i="1" dirty="0" err="1" smtClean="0">
                <a:solidFill>
                  <a:srgbClr val="000000"/>
                </a:solidFill>
                <a:latin typeface="Times New Roman" charset="0"/>
              </a:rPr>
              <a:t>k</a:t>
            </a:r>
            <a:r>
              <a:rPr lang="fr-FR" sz="2200" b="1" i="1" baseline="-30000" dirty="0" err="1" smtClean="0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fr-FR" sz="2200" dirty="0" smtClean="0">
                <a:solidFill>
                  <a:srgbClr val="000000"/>
                </a:solidFill>
                <a:latin typeface="Palatino" charset="0"/>
              </a:rPr>
              <a:t>   </a:t>
            </a:r>
            <a:r>
              <a:rPr lang="fr-FR" sz="2200" dirty="0">
                <a:solidFill>
                  <a:srgbClr val="000000"/>
                </a:solidFill>
                <a:latin typeface="Times New Roman" charset="0"/>
              </a:rPr>
              <a:t>est la constante de Boltzmann</a:t>
            </a:r>
            <a:r>
              <a:rPr lang="fr-FR" sz="2200" dirty="0">
                <a:solidFill>
                  <a:srgbClr val="000000"/>
                </a:solidFill>
                <a:latin typeface="Palatino" charset="0"/>
              </a:rPr>
              <a:t> </a:t>
            </a:r>
            <a:endParaRPr lang="fr-FR" sz="2200" dirty="0"/>
          </a:p>
          <a:p>
            <a:pPr algn="just" eaLnBrk="0" hangingPunct="0"/>
            <a:r>
              <a:rPr lang="fr-FR" sz="2200" b="1" dirty="0" smtClean="0">
                <a:solidFill>
                  <a:srgbClr val="000000"/>
                </a:solidFill>
                <a:latin typeface="Times New Roman" charset="0"/>
              </a:rPr>
              <a:t>R </a:t>
            </a:r>
            <a:r>
              <a:rPr lang="fr-FR" sz="2200" b="1" dirty="0">
                <a:solidFill>
                  <a:srgbClr val="000000"/>
                </a:solidFill>
                <a:latin typeface="Times New Roman" charset="0"/>
              </a:rPr>
              <a:t>= </a:t>
            </a:r>
            <a:r>
              <a:rPr lang="fr-FR" sz="2200" b="1" i="1" dirty="0" err="1">
                <a:solidFill>
                  <a:srgbClr val="000000"/>
                </a:solidFill>
                <a:latin typeface="Times New Roman" charset="0"/>
              </a:rPr>
              <a:t>Nk</a:t>
            </a:r>
            <a:r>
              <a:rPr lang="fr-FR" sz="2200" b="1" i="1" baseline="-30000" dirty="0" err="1">
                <a:solidFill>
                  <a:srgbClr val="000000"/>
                </a:solidFill>
                <a:latin typeface="Times New Roman" charset="0"/>
              </a:rPr>
              <a:t>B</a:t>
            </a:r>
            <a:r>
              <a:rPr lang="fr-FR" sz="2200" i="1" dirty="0">
                <a:solidFill>
                  <a:srgbClr val="000000"/>
                </a:solidFill>
                <a:latin typeface="Palatino" charset="0"/>
              </a:rPr>
              <a:t>   </a:t>
            </a:r>
            <a:r>
              <a:rPr lang="fr-FR" sz="2200" dirty="0">
                <a:solidFill>
                  <a:srgbClr val="000000"/>
                </a:solidFill>
                <a:latin typeface="Times New Roman" charset="0"/>
              </a:rPr>
              <a:t>la constante des gaz parfaits</a:t>
            </a:r>
            <a:r>
              <a:rPr lang="fr-FR" sz="2200" dirty="0">
                <a:solidFill>
                  <a:srgbClr val="000000"/>
                </a:solidFill>
                <a:latin typeface="Palatino" charset="0"/>
              </a:rPr>
              <a:t>.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18260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325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-36286" y="-39914"/>
            <a:ext cx="3274106" cy="40163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rgbClr val="FFFFFF"/>
                </a:solidFill>
                <a:latin typeface="Garamond"/>
                <a:cs typeface="Garamond"/>
              </a:rPr>
              <a:t>Introduction &amp; généralités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cs typeface="Garamond"/>
            </a:endParaRPr>
          </a:p>
        </p:txBody>
      </p:sp>
      <p:sp>
        <p:nvSpPr>
          <p:cNvPr id="6" name="Rectangle 2"/>
          <p:cNvSpPr txBox="1">
            <a:spLocks noRot="1" noChangeArrowheads="1"/>
          </p:cNvSpPr>
          <p:nvPr/>
        </p:nvSpPr>
        <p:spPr>
          <a:xfrm>
            <a:off x="907141" y="264886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rgbClr val="FF0000"/>
                </a:solidFill>
                <a:latin typeface="Copperplate"/>
                <a:cs typeface="Copperplate"/>
              </a:rPr>
              <a:t>La </a:t>
            </a:r>
            <a:r>
              <a:rPr lang="fr-FR" dirty="0" err="1" smtClean="0">
                <a:solidFill>
                  <a:srgbClr val="FF0000"/>
                </a:solidFill>
                <a:latin typeface="Copperplate"/>
                <a:cs typeface="Copperplate"/>
              </a:rPr>
              <a:t>Themodynamique</a:t>
            </a:r>
            <a:r>
              <a:rPr lang="fr-FR" dirty="0" smtClean="0">
                <a:solidFill>
                  <a:srgbClr val="FF0000"/>
                </a:solidFill>
                <a:latin typeface="Copperplate"/>
                <a:cs typeface="Copperplate"/>
              </a:rPr>
              <a:t> et la Thermique</a:t>
            </a:r>
            <a:endParaRPr lang="fr-FR" dirty="0">
              <a:solidFill>
                <a:srgbClr val="FF0000"/>
              </a:solidFill>
              <a:latin typeface="Copperplate"/>
              <a:cs typeface="Copperplate"/>
            </a:endParaRPr>
          </a:p>
        </p:txBody>
      </p:sp>
      <p:sp>
        <p:nvSpPr>
          <p:cNvPr id="7" name="Rectangle 3"/>
          <p:cNvSpPr txBox="1">
            <a:spLocks noRot="1" noChangeArrowheads="1"/>
          </p:cNvSpPr>
          <p:nvPr/>
        </p:nvSpPr>
        <p:spPr>
          <a:xfrm>
            <a:off x="254000" y="1600200"/>
            <a:ext cx="8585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fr-FR" sz="2800" dirty="0" smtClean="0">
                <a:solidFill>
                  <a:srgbClr val="0000FF"/>
                </a:solidFill>
                <a:latin typeface="Garamond"/>
                <a:cs typeface="Garamond"/>
              </a:rPr>
              <a:t>La thermodynamique </a:t>
            </a:r>
            <a:r>
              <a:rPr 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permet de prévoir la quantité totale d</a:t>
            </a:r>
            <a:r>
              <a:rPr lang="ja-JP" alt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énergie </a:t>
            </a:r>
            <a:r>
              <a:rPr lang="fr-FR" sz="2800" dirty="0" err="1" smtClean="0">
                <a:solidFill>
                  <a:schemeClr val="tx1"/>
                </a:solidFill>
                <a:latin typeface="Garamond"/>
                <a:cs typeface="Garamond"/>
              </a:rPr>
              <a:t>qu</a:t>
            </a:r>
            <a:r>
              <a:rPr lang="ja-JP" alt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un système doit échanger avec l</a:t>
            </a:r>
            <a:r>
              <a:rPr lang="ja-JP" alt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extérieur pour passer d</a:t>
            </a:r>
            <a:r>
              <a:rPr lang="ja-JP" alt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un état d</a:t>
            </a:r>
            <a:r>
              <a:rPr lang="ja-JP" alt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équilibre à un autre.</a:t>
            </a:r>
          </a:p>
          <a:p>
            <a:pPr algn="just">
              <a:lnSpc>
                <a:spcPct val="90000"/>
              </a:lnSpc>
            </a:pPr>
            <a:endParaRPr lang="fr-FR" sz="2800" dirty="0" smtClean="0">
              <a:latin typeface="Garamond"/>
              <a:cs typeface="Garamond"/>
            </a:endParaRPr>
          </a:p>
          <a:p>
            <a:pPr algn="just">
              <a:lnSpc>
                <a:spcPct val="90000"/>
              </a:lnSpc>
            </a:pPr>
            <a:r>
              <a:rPr lang="fr-FR" sz="2800" dirty="0" smtClean="0">
                <a:solidFill>
                  <a:srgbClr val="0000FF"/>
                </a:solidFill>
                <a:latin typeface="Garamond"/>
                <a:cs typeface="Garamond"/>
              </a:rPr>
              <a:t>La thermique </a:t>
            </a:r>
            <a:r>
              <a:rPr 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(ou thermocinétique) se propose de décrire quantitativement (dans l</a:t>
            </a:r>
            <a:r>
              <a:rPr lang="ja-JP" alt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espace et dans le temps) l</a:t>
            </a:r>
            <a:r>
              <a:rPr lang="ja-JP" alt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évolution des grandeurs caractéristiques d</a:t>
            </a:r>
            <a:r>
              <a:rPr lang="ja-JP" alt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un système, en particulier la température, entre l</a:t>
            </a:r>
            <a:r>
              <a:rPr lang="ja-JP" alt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état d</a:t>
            </a:r>
            <a:r>
              <a:rPr lang="ja-JP" alt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équilibre initial et l</a:t>
            </a:r>
            <a:r>
              <a:rPr lang="ja-JP" alt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état d</a:t>
            </a:r>
            <a:r>
              <a:rPr lang="ja-JP" alt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’</a:t>
            </a:r>
            <a:r>
              <a:rPr lang="fr-FR" sz="2800" dirty="0" smtClean="0">
                <a:solidFill>
                  <a:srgbClr val="000000"/>
                </a:solidFill>
                <a:latin typeface="Garamond"/>
                <a:cs typeface="Garamond"/>
              </a:rPr>
              <a:t>équilibre final.</a:t>
            </a:r>
            <a:endParaRPr lang="fr-FR" sz="2800" dirty="0">
              <a:solidFill>
                <a:srgbClr val="000000"/>
              </a:solidFill>
              <a:latin typeface="Garamond"/>
              <a:cs typeface="Garam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8429" y="0"/>
            <a:ext cx="502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Grandeurs physiques fondamentales en thermique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353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Variables d’états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6268" y="33865"/>
            <a:ext cx="3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Equation d</a:t>
            </a:r>
            <a:r>
              <a:rPr lang="ja-JP" altLang="fr-FR" b="1" dirty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’</a:t>
            </a:r>
            <a:r>
              <a:rPr lang="fr-FR" b="1" dirty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état et représentation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719" y="5209417"/>
            <a:ext cx="4603720" cy="79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156" y="4352168"/>
            <a:ext cx="3955235" cy="916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9571" y="2425280"/>
            <a:ext cx="874655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On est alors en mesure de connaître par exemple la variation infinitésimale de </a:t>
            </a:r>
            <a:r>
              <a:rPr lang="fr-FR" sz="2400" i="1" dirty="0">
                <a:solidFill>
                  <a:srgbClr val="000000"/>
                </a:solidFill>
                <a:latin typeface="Times New Roman" charset="0"/>
              </a:rPr>
              <a:t>P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 à partir des variations infinitésimales de </a:t>
            </a:r>
            <a:r>
              <a:rPr lang="fr-FR" sz="2400" i="1" dirty="0" err="1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fr-FR" sz="2400" i="1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et de </a:t>
            </a:r>
            <a:r>
              <a:rPr lang="fr-FR" sz="2400" i="1" dirty="0">
                <a:solidFill>
                  <a:srgbClr val="000000"/>
                </a:solidFill>
                <a:latin typeface="Times New Roman" charset="0"/>
              </a:rPr>
              <a:t>V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 :</a:t>
            </a:r>
            <a:endParaRPr lang="fr-FR" sz="2400" dirty="0">
              <a:latin typeface="Times New Roman" charset="0"/>
            </a:endParaRPr>
          </a:p>
          <a:p>
            <a:pPr algn="just" eaLnBrk="0" hangingPunct="0"/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                                                  </a:t>
            </a:r>
            <a:endParaRPr lang="fr-FR" sz="2400" dirty="0">
              <a:latin typeface="Times New Roman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62857" y="3600428"/>
            <a:ext cx="84239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Formule mathématique pour une fonction à deux variables  f(</a:t>
            </a:r>
            <a:r>
              <a:rPr lang="fr-FR" sz="2400" dirty="0" err="1">
                <a:solidFill>
                  <a:srgbClr val="000000"/>
                </a:solidFill>
                <a:latin typeface="Times New Roman" charset="0"/>
              </a:rPr>
              <a:t>x,y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):</a:t>
            </a:r>
            <a:endParaRPr lang="fr-FR" sz="2400" dirty="0">
              <a:latin typeface="Times New Roman" charset="0"/>
            </a:endParaRPr>
          </a:p>
          <a:p>
            <a:pPr eaLnBrk="0" hangingPunct="0"/>
            <a:endParaRPr lang="fr-FR" sz="2400" dirty="0">
              <a:latin typeface="Times New Roman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 rot="10800000" flipV="1">
            <a:off x="199571" y="900564"/>
            <a:ext cx="858724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Un système se trouve à </a:t>
            </a:r>
            <a:r>
              <a:rPr lang="fr-FR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lang="ja-JP" altLang="fr-FR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état d</a:t>
            </a:r>
            <a:r>
              <a:rPr lang="ja-JP" altLang="fr-FR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équilibre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 s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il n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évolue plus, c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est à dire si il n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y a plus de transfert d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énergie entre lui et le milieu extérieur. </a:t>
            </a:r>
            <a:endParaRPr lang="fr-FR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669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Transformations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6268" y="33865"/>
            <a:ext cx="3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Transformations thermodynamiques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03200" y="830163"/>
            <a:ext cx="856826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latin typeface="Times New Roman"/>
                <a:cs typeface="Times New Roman"/>
              </a:rPr>
              <a:t>Un système peut subir des transformations qui l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amène d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un </a:t>
            </a:r>
            <a:r>
              <a:rPr lang="fr-FR" altLang="ja-JP" dirty="0">
                <a:solidFill>
                  <a:srgbClr val="FF0000"/>
                </a:solidFill>
                <a:latin typeface="Times New Roman"/>
                <a:cs typeface="Times New Roman"/>
              </a:rPr>
              <a:t>état initial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 caractérisé par des variables d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état ou coordonnées thermodynamiques ( P</a:t>
            </a:r>
            <a:r>
              <a:rPr lang="fr-FR" altLang="ja-JP" baseline="-3000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, V</a:t>
            </a:r>
            <a:r>
              <a:rPr lang="fr-FR" altLang="ja-JP" baseline="-3000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, T</a:t>
            </a:r>
            <a:r>
              <a:rPr lang="fr-FR" altLang="ja-JP" baseline="-3000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 ….) à un autre </a:t>
            </a:r>
            <a:r>
              <a:rPr lang="fr-FR" altLang="ja-JP" dirty="0">
                <a:solidFill>
                  <a:srgbClr val="FF0000"/>
                </a:solidFill>
                <a:latin typeface="Times New Roman"/>
                <a:cs typeface="Times New Roman"/>
              </a:rPr>
              <a:t>état final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 caractérisé par d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autres variables d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état ou coordonnées thermodynamiques (P</a:t>
            </a:r>
            <a:r>
              <a:rPr lang="fr-FR" altLang="ja-JP" baseline="-3000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, V</a:t>
            </a:r>
            <a:r>
              <a:rPr lang="fr-FR" altLang="ja-JP" baseline="-3000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, T</a:t>
            </a:r>
            <a:r>
              <a:rPr lang="fr-FR" altLang="ja-JP" baseline="-3000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 ….)  , il va alors passer d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un état initial vers un état final en passant par des états intermédiaires plus ou moins bien définis</a:t>
            </a:r>
            <a:r>
              <a:rPr lang="fr-FR" altLang="ja-JP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/>
            <a:endParaRPr lang="fr-FR" altLang="ja-JP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fr-FR" dirty="0">
                <a:solidFill>
                  <a:srgbClr val="000000"/>
                </a:solidFill>
                <a:latin typeface="Times New Roman"/>
                <a:cs typeface="Times New Roman"/>
              </a:rPr>
              <a:t> Lors de ce </a:t>
            </a:r>
            <a:r>
              <a:rPr lang="fr-FR" dirty="0">
                <a:solidFill>
                  <a:srgbClr val="FF0000"/>
                </a:solidFill>
                <a:latin typeface="Times New Roman"/>
                <a:cs typeface="Times New Roman"/>
              </a:rPr>
              <a:t>changement d</a:t>
            </a:r>
            <a:r>
              <a:rPr lang="ja-JP" altLang="fr-FR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FF0000"/>
                </a:solidFill>
                <a:latin typeface="Times New Roman"/>
                <a:cs typeface="Times New Roman"/>
              </a:rPr>
              <a:t>état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 ou </a:t>
            </a:r>
            <a:r>
              <a:rPr lang="fr-FR" altLang="ja-JP" dirty="0">
                <a:solidFill>
                  <a:srgbClr val="FF0000"/>
                </a:solidFill>
                <a:latin typeface="Times New Roman"/>
                <a:cs typeface="Times New Roman"/>
              </a:rPr>
              <a:t>transformation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 thermodynamique des échanges d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énergies ont lieu entre le système et le milieu extérieur. Au cours d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une transformation, un système passe par une suite d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états intermédiaires entre l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état initial et l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état final.</a:t>
            </a:r>
            <a:endParaRPr lang="fr-FR" dirty="0">
              <a:latin typeface="Times New Roman"/>
              <a:cs typeface="Times New Roman"/>
            </a:endParaRPr>
          </a:p>
        </p:txBody>
      </p:sp>
      <p:pic>
        <p:nvPicPr>
          <p:cNvPr id="17" name="Imag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476625"/>
            <a:ext cx="48577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42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Transformations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6268" y="33865"/>
            <a:ext cx="3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Transformations thermodynamiques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80482" y="766266"/>
            <a:ext cx="820631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dirty="0">
                <a:solidFill>
                  <a:srgbClr val="000000"/>
                </a:solidFill>
                <a:latin typeface="Times New Roman"/>
                <a:cs typeface="Times New Roman"/>
              </a:rPr>
              <a:t>Si on est capable de caractériser une suite d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états entre un état initial et un état final, on définit </a:t>
            </a:r>
            <a:r>
              <a:rPr lang="fr-FR" altLang="ja-JP" dirty="0">
                <a:solidFill>
                  <a:srgbClr val="FF0000"/>
                </a:solidFill>
                <a:latin typeface="Times New Roman"/>
                <a:cs typeface="Times New Roman"/>
              </a:rPr>
              <a:t>le chemin</a:t>
            </a:r>
            <a:r>
              <a:rPr lang="fr-FR" altLang="ja-JP" dirty="0">
                <a:solidFill>
                  <a:srgbClr val="000000"/>
                </a:solidFill>
                <a:latin typeface="Times New Roman"/>
                <a:cs typeface="Times New Roman"/>
              </a:rPr>
              <a:t> que suit le système au cours de la transformation. Une même transformation peut être réalisée suivant différents chemins ;</a:t>
            </a:r>
            <a:endParaRPr lang="fr-FR" dirty="0">
              <a:latin typeface="Times New Roman"/>
              <a:cs typeface="Times New Roman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80483" y="1959544"/>
            <a:ext cx="820631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fr-FR" dirty="0">
                <a:solidFill>
                  <a:srgbClr val="000000"/>
                </a:solidFill>
                <a:latin typeface="Times New Roman"/>
                <a:cs typeface="Times New Roman"/>
              </a:rPr>
              <a:t>Si ces deux états, initial et final sont infiniment voisins, c</a:t>
            </a:r>
            <a:r>
              <a:rPr lang="ja-JP" altLang="fr-FR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dirty="0">
                <a:solidFill>
                  <a:srgbClr val="000000"/>
                </a:solidFill>
                <a:latin typeface="Times New Roman"/>
                <a:cs typeface="Times New Roman"/>
              </a:rPr>
              <a:t>est à dire que les coordonnées thermodynamiques du système ne diffèrent que par une quantité infiniment petite, on dit que la </a:t>
            </a:r>
            <a:r>
              <a:rPr lang="fr-FR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/>
              </a:rPr>
              <a:t>transformation est infinitésimale ou élémentaire</a:t>
            </a:r>
            <a:r>
              <a:rPr lang="fr-FR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/>
                <a:cs typeface="Times New Roman"/>
              </a:rPr>
              <a:t>. </a:t>
            </a:r>
            <a:endParaRPr lang="fr-FR" dirty="0"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Times New Roman"/>
            </a:endParaRPr>
          </a:p>
        </p:txBody>
      </p:sp>
      <p:pic>
        <p:nvPicPr>
          <p:cNvPr id="13" name="Imag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3487208"/>
            <a:ext cx="35147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000125" y="3948540"/>
            <a:ext cx="30130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fr-FR" sz="1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Si le système se trouve dans un état final identique à l</a:t>
            </a:r>
            <a:r>
              <a:rPr lang="ja-JP" altLang="fr-FR" sz="1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’</a:t>
            </a:r>
            <a:r>
              <a:rPr lang="fr-FR" sz="1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état initial, la transformation est dite </a:t>
            </a:r>
            <a:r>
              <a:rPr lang="fr-FR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Times New Roman" charset="0"/>
              </a:rPr>
              <a:t>cyclique</a:t>
            </a:r>
            <a:r>
              <a:rPr lang="fr-FR" sz="1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</a:t>
            </a:r>
            <a:endParaRPr lang="fr-FR" sz="1600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62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Transformations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6268" y="33865"/>
            <a:ext cx="3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Transformations thermodynamiques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389466" y="659661"/>
            <a:ext cx="829733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	 Transformations quasi-statiques</a:t>
            </a:r>
          </a:p>
          <a:p>
            <a:pPr algn="just"/>
            <a:endParaRPr lang="fr-FR" sz="2400" dirty="0">
              <a:latin typeface="Times New Roman"/>
              <a:cs typeface="Times New Roman"/>
            </a:endParaRPr>
          </a:p>
          <a:p>
            <a:pPr algn="just" eaLnBrk="0" hangingPunct="0"/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Une transformation </a:t>
            </a:r>
            <a:r>
              <a:rPr lang="fr-FR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quasi-statique</a:t>
            </a:r>
            <a:r>
              <a:rPr lang="fr-FR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est une transformation lente,  composée d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une suite continue d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états d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équilibre infiniment voisins, allant de l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état initial à l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état final. L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équilibre mécanique et thermique à chaque instant </a:t>
            </a:r>
            <a:r>
              <a:rPr lang="fr-FR" altLang="ja-JP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 de la transformation entre un fluide (de pression </a:t>
            </a:r>
            <a:r>
              <a:rPr lang="fr-FR" altLang="ja-JP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 et de température </a:t>
            </a:r>
            <a:r>
              <a:rPr lang="fr-FR" altLang="ja-JP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 à l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instant </a:t>
            </a:r>
            <a:r>
              <a:rPr lang="fr-FR" altLang="ja-JP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) et le milieu extérieur (de pression </a:t>
            </a:r>
            <a:r>
              <a:rPr lang="fr-FR" altLang="ja-JP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fr-FR" altLang="ja-JP" sz="2400" i="1" baseline="-30000" dirty="0" err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 et de température </a:t>
            </a:r>
            <a:r>
              <a:rPr lang="fr-FR" altLang="ja-JP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fr-FR" altLang="ja-JP" sz="2400" i="1" baseline="-300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 à l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instant </a:t>
            </a:r>
            <a:r>
              <a:rPr lang="fr-FR" altLang="ja-JP" sz="24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) impose : </a:t>
            </a:r>
            <a:r>
              <a:rPr lang="fr-FR" altLang="ja-JP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P = </a:t>
            </a:r>
            <a:r>
              <a:rPr lang="fr-FR" altLang="ja-JP" sz="2400" b="1" i="1" dirty="0" err="1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lang="fr-FR" altLang="ja-JP" sz="2400" b="1" i="1" baseline="-30000" dirty="0" err="1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  au niveau de toute paroi mobile et</a:t>
            </a:r>
            <a:r>
              <a:rPr lang="fr-FR" altLang="ja-JP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fr-FR" altLang="ja-JP" sz="2400" b="1" i="1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fr-FR" altLang="ja-JP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= T</a:t>
            </a:r>
            <a:r>
              <a:rPr lang="fr-FR" altLang="ja-JP" sz="2400" b="1" i="1" baseline="-300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 au niveau la paroi, c'est-à-dire que la transformation est très lente, pratiquement statique et que l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on peut considérer </a:t>
            </a:r>
            <a:r>
              <a:rPr lang="fr-FR" altLang="ja-JP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qu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/>
                <a:cs typeface="Times New Roman"/>
              </a:rPr>
              <a:t>à chaque instant on a un équilibre entre le système et le milieu extérieur.</a:t>
            </a:r>
            <a:endParaRPr lang="fr-FR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9606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Transformations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6268" y="33865"/>
            <a:ext cx="3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Transformations thermodynamiques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480" y="414346"/>
            <a:ext cx="8907641" cy="600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fr-FR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Transformations </a:t>
            </a:r>
            <a:r>
              <a:rPr lang="fr-F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/>
              </a:rPr>
              <a:t>réversible</a:t>
            </a:r>
            <a:r>
              <a:rPr lang="fr-FR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 ou </a:t>
            </a:r>
            <a:r>
              <a:rPr lang="fr-FR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/>
              </a:rPr>
              <a:t>irréversible</a:t>
            </a:r>
          </a:p>
          <a:p>
            <a:pPr algn="just">
              <a:defRPr/>
            </a:pPr>
            <a:endParaRPr lang="fr-FR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cs typeface="Times New Roman"/>
            </a:endParaRPr>
          </a:p>
          <a:p>
            <a:pPr algn="just" eaLnBrk="0" hangingPunct="0">
              <a:defRPr/>
            </a:pP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Les transformations thermodynamiques peuvent être réversibles ou irréversibles. </a:t>
            </a:r>
          </a:p>
          <a:p>
            <a:pPr algn="just" eaLnBrk="0" hangingPunct="0">
              <a:defRPr/>
            </a:pPr>
            <a:endParaRPr lang="fr-FR" sz="2400" dirty="0">
              <a:latin typeface="Times New Roman"/>
              <a:cs typeface="Times New Roman"/>
            </a:endParaRPr>
          </a:p>
          <a:p>
            <a:pPr algn="just" eaLnBrk="0" hangingPunct="0">
              <a:buFont typeface="Wingdings" charset="0"/>
              <a:buChar char="ü"/>
              <a:defRPr/>
            </a:pP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  Pour être </a:t>
            </a:r>
            <a:r>
              <a:rPr 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/>
              </a:rPr>
              <a:t>réversible</a:t>
            </a:r>
            <a:r>
              <a:rPr lang="fr-FR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 il faut, condition nécessaire mais non suffisante, que la transformation soit infiniment lente. Elle sera alors formée d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une suite d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états d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équilibre. Toute transformation réversible est quasi-statique. Par contre l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inverse n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est pas vrai.</a:t>
            </a:r>
            <a:endParaRPr lang="fr-FR" sz="2400" dirty="0">
              <a:latin typeface="Times New Roman"/>
              <a:cs typeface="Times New Roman"/>
            </a:endParaRPr>
          </a:p>
          <a:p>
            <a:pPr algn="just" eaLnBrk="0" hangingPunct="0">
              <a:defRPr/>
            </a:pP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Ces transformations réversibles ne sont pas réelles, mais c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est le cas idéal pour les calculs en thermodynamique. </a:t>
            </a:r>
          </a:p>
          <a:p>
            <a:pPr algn="just" eaLnBrk="0" hangingPunct="0">
              <a:defRPr/>
            </a:pPr>
            <a:endParaRPr lang="fr-FR" sz="2400" dirty="0">
              <a:latin typeface="Times New Roman"/>
              <a:cs typeface="Times New Roman"/>
            </a:endParaRPr>
          </a:p>
          <a:p>
            <a:pPr algn="just" eaLnBrk="0" hangingPunct="0">
              <a:buFont typeface="Wingdings" charset="0"/>
              <a:buChar char="ü"/>
              <a:defRPr/>
            </a:pP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  Une transformation </a:t>
            </a:r>
            <a:r>
              <a:rPr lang="fr-F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/>
              </a:rPr>
              <a:t>irréversible</a:t>
            </a:r>
            <a:r>
              <a:rPr lang="fr-FR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se traduit par une brusque rupture d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un état d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équilibre initial. Il n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est alors pas possible de définir la température </a:t>
            </a:r>
            <a:r>
              <a:rPr lang="fr-FR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 et la pression P du système à chaque instant. On ne connaît précisément que leurs valeurs dans l</a:t>
            </a:r>
            <a:r>
              <a:rPr lang="ja-JP" alt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sz="2400" dirty="0">
                <a:solidFill>
                  <a:srgbClr val="000000"/>
                </a:solidFill>
                <a:latin typeface="Times New Roman"/>
                <a:cs typeface="Times New Roman"/>
              </a:rPr>
              <a:t>état initial  et final.</a:t>
            </a:r>
            <a:endParaRPr lang="fr-FR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918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Transformations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6268" y="33865"/>
            <a:ext cx="3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Transformations thermodynamiques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57" name="Zone de texte 6"/>
          <p:cNvSpPr txBox="1">
            <a:spLocks noChangeArrowheads="1"/>
          </p:cNvSpPr>
          <p:nvPr/>
        </p:nvSpPr>
        <p:spPr bwMode="auto">
          <a:xfrm>
            <a:off x="188386" y="638711"/>
            <a:ext cx="8622271" cy="1639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lnSpc>
                <a:spcPct val="95000"/>
              </a:lnSpc>
              <a:defRPr/>
            </a:pP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Une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transformation </a:t>
            </a:r>
            <a:r>
              <a:rPr lang="en-GB" sz="1600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réversible</a:t>
            </a:r>
            <a:r>
              <a:rPr lang="en-GB" sz="1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obtenue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en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faisant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varier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très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lentement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imperceptiblement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 l</a:t>
            </a:r>
            <a:r>
              <a:rPr lang="ja-JP" alt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une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au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moins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des variables d</a:t>
            </a:r>
            <a:r>
              <a:rPr lang="ja-JP" alt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état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(P, V, T). Il s</a:t>
            </a:r>
            <a:r>
              <a:rPr lang="ja-JP" alt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agit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</a:t>
            </a:r>
            <a:r>
              <a:rPr lang="ja-JP" alt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une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transformation quasi-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statique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algn="just" eaLnBrk="1" hangingPunct="1">
              <a:lnSpc>
                <a:spcPct val="95000"/>
              </a:lnSpc>
              <a:defRPr/>
            </a:pPr>
            <a:endParaRPr lang="en-GB" sz="1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ja-JP" alt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équation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</a:t>
            </a:r>
            <a:r>
              <a:rPr lang="ja-JP" alt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état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principe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zéro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vérifiée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à tout moment car on se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trouve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toujours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à l</a:t>
            </a:r>
            <a:r>
              <a:rPr lang="ja-JP" alt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équilibre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(en fait, on ne s</a:t>
            </a:r>
            <a:r>
              <a:rPr lang="ja-JP" alt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en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écarte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</a:t>
            </a:r>
            <a:r>
              <a:rPr lang="ja-JP" alt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imperceptiblement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 .</a:t>
            </a:r>
          </a:p>
          <a:p>
            <a:pPr algn="just" eaLnBrk="1" hangingPunct="1">
              <a:lnSpc>
                <a:spcPct val="95000"/>
              </a:lnSpc>
              <a:defRPr/>
            </a:pPr>
            <a:endParaRPr lang="en-GB" sz="16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 eaLnBrk="1" hangingPunct="1">
              <a:lnSpc>
                <a:spcPct val="95000"/>
              </a:lnSpc>
              <a:defRPr/>
            </a:pP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Une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transformation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</a:t>
            </a:r>
            <a:r>
              <a:rPr lang="en-GB" sz="1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b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irréversible</a:t>
            </a:r>
            <a:r>
              <a:rPr lang="en-GB" sz="16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dans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tout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autre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16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cas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8" name="Zone de texte 2"/>
          <p:cNvSpPr txBox="1">
            <a:spLocks noChangeArrowheads="1"/>
          </p:cNvSpPr>
          <p:nvPr/>
        </p:nvSpPr>
        <p:spPr bwMode="auto">
          <a:xfrm>
            <a:off x="82550" y="3966126"/>
            <a:ext cx="4057650" cy="29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GB" sz="20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2000" b="1" dirty="0" err="1" smtClean="0">
                <a:solidFill>
                  <a:srgbClr val="000000"/>
                </a:solidFill>
                <a:latin typeface="Arial" charset="0"/>
              </a:rPr>
              <a:t>Fonctions</a:t>
            </a:r>
            <a:r>
              <a:rPr lang="en-GB" sz="2000" b="1" dirty="0" smtClean="0">
                <a:solidFill>
                  <a:srgbClr val="000000"/>
                </a:solidFill>
                <a:latin typeface="Arial" charset="0"/>
              </a:rPr>
              <a:t> d</a:t>
            </a:r>
            <a:r>
              <a:rPr lang="ja-JP" altLang="en-GB" sz="2000" b="1" dirty="0" smtClean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GB" sz="2000" b="1" dirty="0" err="1" smtClean="0">
                <a:solidFill>
                  <a:srgbClr val="000000"/>
                </a:solidFill>
                <a:latin typeface="Arial" charset="0"/>
              </a:rPr>
              <a:t>état</a:t>
            </a:r>
            <a:endParaRPr lang="en-GB" sz="2000" b="1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Zone de texte 7"/>
          <p:cNvSpPr txBox="1">
            <a:spLocks noChangeArrowheads="1"/>
          </p:cNvSpPr>
          <p:nvPr/>
        </p:nvSpPr>
        <p:spPr bwMode="auto">
          <a:xfrm>
            <a:off x="301625" y="4369351"/>
            <a:ext cx="8644496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Une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fonction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(F)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est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une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fonction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d</a:t>
            </a:r>
            <a:r>
              <a:rPr lang="ja-JP" altLang="en-GB" sz="1800" dirty="0" smtClean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état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si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la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valeur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qu</a:t>
            </a:r>
            <a:r>
              <a:rPr lang="ja-JP" altLang="en-GB" sz="1800" dirty="0" smtClean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elle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prend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pour un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système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défini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par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ses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variables d</a:t>
            </a:r>
            <a:r>
              <a:rPr lang="ja-JP" altLang="en-GB" sz="1800" dirty="0" smtClean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état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(P, V,T) </a:t>
            </a:r>
            <a:r>
              <a:rPr lang="en-GB" sz="1800" b="1" dirty="0" err="1" smtClean="0">
                <a:solidFill>
                  <a:srgbClr val="000000"/>
                </a:solidFill>
                <a:latin typeface="Arial" charset="0"/>
              </a:rPr>
              <a:t>dépend</a:t>
            </a:r>
            <a:r>
              <a:rPr lang="en-GB" sz="1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Arial" charset="0"/>
              </a:rPr>
              <a:t>uniquement</a:t>
            </a:r>
            <a:r>
              <a:rPr lang="en-GB" sz="1800" b="1" dirty="0" smtClean="0">
                <a:solidFill>
                  <a:srgbClr val="000000"/>
                </a:solidFill>
                <a:latin typeface="Arial" charset="0"/>
              </a:rPr>
              <a:t> des </a:t>
            </a:r>
            <a:r>
              <a:rPr lang="en-GB" sz="1800" b="1" dirty="0" err="1" smtClean="0">
                <a:solidFill>
                  <a:srgbClr val="000000"/>
                </a:solidFill>
                <a:latin typeface="Arial" charset="0"/>
              </a:rPr>
              <a:t>valeurs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de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ces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variables d</a:t>
            </a:r>
            <a:r>
              <a:rPr lang="ja-JP" altLang="en-GB" sz="1800" dirty="0" smtClean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état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et </a:t>
            </a:r>
            <a:r>
              <a:rPr lang="en-GB" sz="1800" b="1" dirty="0" smtClean="0">
                <a:solidFill>
                  <a:srgbClr val="000000"/>
                </a:solidFill>
                <a:latin typeface="Arial" charset="0"/>
              </a:rPr>
              <a:t>non du </a:t>
            </a:r>
            <a:r>
              <a:rPr lang="en-GB" sz="1800" b="1" dirty="0" err="1" smtClean="0">
                <a:solidFill>
                  <a:srgbClr val="000000"/>
                </a:solidFill>
                <a:latin typeface="Arial" charset="0"/>
              </a:rPr>
              <a:t>chemin</a:t>
            </a:r>
            <a:r>
              <a:rPr lang="en-GB" sz="1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sz="1800" b="1" dirty="0" err="1" smtClean="0">
                <a:solidFill>
                  <a:srgbClr val="000000"/>
                </a:solidFill>
                <a:latin typeface="Arial" charset="0"/>
              </a:rPr>
              <a:t>suivi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 pour y </a:t>
            </a:r>
            <a:r>
              <a:rPr lang="en-GB" sz="1800" dirty="0" err="1" smtClean="0">
                <a:solidFill>
                  <a:srgbClr val="000000"/>
                </a:solidFill>
                <a:latin typeface="Arial" charset="0"/>
              </a:rPr>
              <a:t>arriver</a:t>
            </a:r>
            <a:r>
              <a:rPr lang="en-GB" sz="1800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60" name="Zone de texte 37"/>
          <p:cNvSpPr txBox="1">
            <a:spLocks noChangeArrowheads="1"/>
          </p:cNvSpPr>
          <p:nvPr/>
        </p:nvSpPr>
        <p:spPr bwMode="auto">
          <a:xfrm>
            <a:off x="717550" y="5675863"/>
            <a:ext cx="1316038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F</a:t>
            </a:r>
            <a:r>
              <a:rPr lang="en-GB" sz="120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(P</a:t>
            </a:r>
            <a:r>
              <a:rPr lang="en-GB" sz="120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,V</a:t>
            </a:r>
            <a:r>
              <a:rPr lang="en-GB" sz="120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,T</a:t>
            </a:r>
            <a:r>
              <a:rPr lang="en-GB" sz="1200" smtClean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61" name="Zone de texte 38"/>
          <p:cNvSpPr txBox="1">
            <a:spLocks noChangeArrowheads="1"/>
          </p:cNvSpPr>
          <p:nvPr/>
        </p:nvSpPr>
        <p:spPr bwMode="auto">
          <a:xfrm>
            <a:off x="2636838" y="5690151"/>
            <a:ext cx="1316037" cy="26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F</a:t>
            </a:r>
            <a:r>
              <a:rPr lang="en-GB" sz="120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(P</a:t>
            </a:r>
            <a:r>
              <a:rPr lang="en-GB" sz="120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,V</a:t>
            </a:r>
            <a:r>
              <a:rPr lang="en-GB" sz="120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,T</a:t>
            </a:r>
            <a:r>
              <a:rPr lang="en-GB" sz="1200" smtClean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GB" sz="1800" smtClean="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pic>
        <p:nvPicPr>
          <p:cNvPr id="62" name="Imag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494888"/>
            <a:ext cx="709613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3" name="Imag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5991776"/>
            <a:ext cx="711200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4" name="Zone de texte 41"/>
          <p:cNvSpPr txBox="1">
            <a:spLocks noChangeArrowheads="1"/>
          </p:cNvSpPr>
          <p:nvPr/>
        </p:nvSpPr>
        <p:spPr bwMode="auto">
          <a:xfrm>
            <a:off x="1819275" y="5258351"/>
            <a:ext cx="1068388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GB" sz="1600" dirty="0" err="1" smtClean="0">
                <a:solidFill>
                  <a:srgbClr val="FF0000"/>
                </a:solidFill>
                <a:latin typeface="Arial" charset="0"/>
              </a:rPr>
              <a:t>Parcours</a:t>
            </a:r>
            <a:r>
              <a:rPr lang="en-GB" sz="1600" dirty="0" smtClean="0">
                <a:solidFill>
                  <a:srgbClr val="FF0000"/>
                </a:solidFill>
                <a:latin typeface="Arial" charset="0"/>
              </a:rPr>
              <a:t> a</a:t>
            </a:r>
          </a:p>
        </p:txBody>
      </p:sp>
      <p:pic>
        <p:nvPicPr>
          <p:cNvPr id="65" name="Imag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5039276"/>
            <a:ext cx="2214563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8" name="Imag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5150940"/>
            <a:ext cx="2214563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74" name="Zone de texte 41"/>
          <p:cNvSpPr txBox="1">
            <a:spLocks noChangeArrowheads="1"/>
          </p:cNvSpPr>
          <p:nvPr/>
        </p:nvSpPr>
        <p:spPr bwMode="auto">
          <a:xfrm>
            <a:off x="1802345" y="6189669"/>
            <a:ext cx="1068388" cy="23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DejaVu Sans" charset="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GB" sz="1600" dirty="0" err="1" smtClean="0">
                <a:solidFill>
                  <a:srgbClr val="FF0000"/>
                </a:solidFill>
                <a:latin typeface="Arial" charset="0"/>
              </a:rPr>
              <a:t>Parcours</a:t>
            </a:r>
            <a:r>
              <a:rPr lang="en-GB" sz="1600" dirty="0" smtClean="0">
                <a:solidFill>
                  <a:srgbClr val="FF0000"/>
                </a:solidFill>
                <a:latin typeface="Arial" charset="0"/>
              </a:rPr>
              <a:t> a</a:t>
            </a:r>
          </a:p>
        </p:txBody>
      </p:sp>
      <p:sp>
        <p:nvSpPr>
          <p:cNvPr id="86" name="Arc 85"/>
          <p:cNvSpPr/>
          <p:nvPr/>
        </p:nvSpPr>
        <p:spPr>
          <a:xfrm rot="20062803">
            <a:off x="1466218" y="5610776"/>
            <a:ext cx="1303867" cy="762000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Arc 86"/>
          <p:cNvSpPr/>
          <p:nvPr/>
        </p:nvSpPr>
        <p:spPr>
          <a:xfrm rot="9925588">
            <a:off x="1959232" y="5397289"/>
            <a:ext cx="1355210" cy="564519"/>
          </a:xfrm>
          <a:prstGeom prst="arc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1" name="Picture 120" descr="Screen shot 2013-10-29 at 10.51.3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0" y="2569126"/>
            <a:ext cx="61214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4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Transformations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6268" y="33865"/>
            <a:ext cx="3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Transformations thermodynamiques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43000" y="523373"/>
            <a:ext cx="464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fr-FR" b="1" i="1" dirty="0">
                <a:solidFill>
                  <a:srgbClr val="0000FF"/>
                </a:solidFill>
                <a:latin typeface="Times New Roman"/>
                <a:cs typeface="Times New Roman"/>
              </a:rPr>
              <a:t>	Quelques transformations particulières</a:t>
            </a:r>
            <a:endParaRPr lang="fr-FR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2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348916"/>
              </p:ext>
            </p:extLst>
          </p:nvPr>
        </p:nvGraphicFramePr>
        <p:xfrm>
          <a:off x="270941" y="1007018"/>
          <a:ext cx="8534392" cy="5037483"/>
        </p:xfrm>
        <a:graphic>
          <a:graphicData uri="http://schemas.openxmlformats.org/drawingml/2006/table">
            <a:tbl>
              <a:tblPr/>
              <a:tblGrid>
                <a:gridCol w="1792029"/>
                <a:gridCol w="6742363"/>
              </a:tblGrid>
              <a:tr h="6030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– 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isobare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la pression du système </a:t>
                      </a:r>
                      <a:r>
                        <a:rPr kumimoji="0" 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P</a:t>
                      </a: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 reste  constante lors de la transformation.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1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– 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isotherme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la température du système </a:t>
                      </a:r>
                      <a:r>
                        <a:rPr kumimoji="0" 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T</a:t>
                      </a: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 reste  constante lors de la transformation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1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– 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monotherme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les échanges de chaleur ont lieu avec un thermostat à température extérieure constante, </a:t>
                      </a:r>
                      <a:r>
                        <a:rPr kumimoji="0" lang="fr-F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T</a:t>
                      </a:r>
                      <a:r>
                        <a:rPr kumimoji="0" lang="fr-FR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e.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1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– 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isochore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le volume du système reste constant lors de la transformation (parois indéformables).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0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-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 adiabatique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le système n</a:t>
                      </a:r>
                      <a:r>
                        <a:rPr kumimoji="0" lang="ja-JP" alt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’</a:t>
                      </a: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échange pas de chaleur avec le milieu extérieur.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06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-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 cyclique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l</a:t>
                      </a:r>
                      <a:r>
                        <a:rPr kumimoji="0" lang="ja-JP" alt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’</a:t>
                      </a: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état final coïncide avec l</a:t>
                      </a:r>
                      <a:r>
                        <a:rPr kumimoji="0" lang="ja-JP" alt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’</a:t>
                      </a:r>
                      <a:r>
                        <a:rPr kumimoji="0" lang="fr-F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état initial.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15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-</a:t>
                      </a:r>
                      <a:r>
                        <a:rPr kumimoji="0" lang="fr-F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polytropique</a:t>
                      </a:r>
                      <a:endParaRPr kumimoji="0" lang="fr-FR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Transformation réelle, intermédiaire entre l</a:t>
                      </a:r>
                      <a:r>
                        <a:rPr kumimoji="0" lang="ja-JP" alt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’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isotherme et l</a:t>
                      </a:r>
                      <a:r>
                        <a:rPr kumimoji="0" lang="ja-JP" alt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’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ＭＳ Ｐゴシック" charset="0"/>
                          <a:cs typeface="Times New Roman"/>
                        </a:rPr>
                        <a:t>adiabatique.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/>
                        <a:ea typeface="ＭＳ Ｐゴシック" charset="0"/>
                        <a:cs typeface="Times New Roman"/>
                      </a:endParaRPr>
                    </a:p>
                  </a:txBody>
                  <a:tcPr marL="68580" marR="68580" marT="0" marB="0" horzOverflow="overflow">
                    <a:lnL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1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Transformations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66268" y="33865"/>
            <a:ext cx="37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Transformations thermodynamiques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143000" y="523373"/>
            <a:ext cx="46434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fr-FR" b="1" i="1" dirty="0">
                <a:solidFill>
                  <a:srgbClr val="0000FF"/>
                </a:solidFill>
                <a:latin typeface="Times New Roman"/>
                <a:cs typeface="Times New Roman"/>
              </a:rPr>
              <a:t>	Quelques transformations particulières</a:t>
            </a:r>
            <a:endParaRPr lang="fr-FR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pic>
        <p:nvPicPr>
          <p:cNvPr id="13" name="Imag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714500"/>
            <a:ext cx="4727575" cy="309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605E-C5C5-7443-A31C-338DA3DD696D}" type="slidenum">
              <a:rPr lang="fr-FR" smtClean="0"/>
              <a:pPr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462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68511" y="33864"/>
            <a:ext cx="253999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Rappels mathématiques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071563" y="747953"/>
            <a:ext cx="76311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Soit  du(</a:t>
            </a:r>
            <a:r>
              <a:rPr lang="fr-FR" sz="2400" dirty="0" err="1">
                <a:solidFill>
                  <a:srgbClr val="000000"/>
                </a:solidFill>
                <a:latin typeface="Times New Roman" charset="0"/>
              </a:rPr>
              <a:t>x,y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) une différentielle totale exacte des deux variables </a:t>
            </a:r>
            <a:r>
              <a:rPr lang="fr-FR" sz="2400" dirty="0" err="1">
                <a:solidFill>
                  <a:srgbClr val="000000"/>
                </a:solidFill>
                <a:latin typeface="Times New Roman" charset="0"/>
              </a:rPr>
              <a:t>x,y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 ; on a alors </a:t>
            </a:r>
            <a:r>
              <a:rPr lang="fr-FR" sz="2400" dirty="0" smtClean="0">
                <a:solidFill>
                  <a:srgbClr val="000000"/>
                </a:solidFill>
                <a:latin typeface="Times New Roman" charset="0"/>
              </a:rPr>
              <a:t>:</a:t>
            </a:r>
          </a:p>
          <a:p>
            <a:endParaRPr lang="fr-FR" sz="2400" dirty="0">
              <a:solidFill>
                <a:srgbClr val="000000"/>
              </a:solidFill>
              <a:latin typeface="Times New Roman" charset="0"/>
            </a:endParaRPr>
          </a:p>
          <a:p>
            <a:endParaRPr lang="fr-FR" sz="2400" dirty="0" smtClean="0">
              <a:solidFill>
                <a:srgbClr val="000000"/>
              </a:solidFill>
              <a:latin typeface="Times New Roman" charset="0"/>
            </a:endParaRPr>
          </a:p>
          <a:p>
            <a:endParaRPr lang="fr-FR" sz="2400" dirty="0">
              <a:latin typeface="Times New Roman" charset="0"/>
            </a:endParaRPr>
          </a:p>
          <a:p>
            <a:pPr eaLnBrk="0" hangingPunct="0"/>
            <a:r>
              <a:rPr lang="fr-FR" sz="2400" dirty="0" smtClean="0">
                <a:solidFill>
                  <a:srgbClr val="000000"/>
                </a:solidFill>
                <a:latin typeface="Times New Roman" charset="0"/>
              </a:rPr>
              <a:t>avec</a:t>
            </a:r>
            <a:endParaRPr lang="fr-FR" sz="2400" dirty="0">
              <a:latin typeface="Times New Roman" charset="0"/>
            </a:endParaRPr>
          </a:p>
          <a:p>
            <a:pPr eaLnBrk="0" hangingPunct="0"/>
            <a:endParaRPr lang="fr-FR" sz="2400" dirty="0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83197" y="3981025"/>
            <a:ext cx="824827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Cette condition est nécessaire pour que </a:t>
            </a:r>
            <a:r>
              <a:rPr lang="fr-FR" sz="2400" dirty="0">
                <a:solidFill>
                  <a:srgbClr val="FF0000"/>
                </a:solidFill>
                <a:latin typeface="Times New Roman" charset="0"/>
              </a:rPr>
              <a:t>du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 soit une différentielle totale exacte ( </a:t>
            </a:r>
            <a:r>
              <a:rPr lang="fr-FR" sz="2400" dirty="0" err="1">
                <a:solidFill>
                  <a:srgbClr val="000000"/>
                </a:solidFill>
                <a:latin typeface="Times New Roman" charset="0"/>
              </a:rPr>
              <a:t>d.t.e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 ) </a:t>
            </a:r>
            <a:r>
              <a:rPr lang="fr-FR" sz="2400" dirty="0" smtClean="0">
                <a:solidFill>
                  <a:srgbClr val="000000"/>
                </a:solidFill>
                <a:latin typeface="Times New Roman" charset="0"/>
              </a:rPr>
              <a:t>:</a:t>
            </a:r>
            <a:r>
              <a:rPr lang="fr-FR" sz="2400" dirty="0">
                <a:latin typeface="Times New Roman" charset="0"/>
              </a:rPr>
              <a:t> </a:t>
            </a:r>
            <a:r>
              <a:rPr lang="fr-FR" sz="2400" dirty="0" smtClean="0">
                <a:solidFill>
                  <a:srgbClr val="000000"/>
                </a:solidFill>
                <a:latin typeface="Times New Roman" charset="0"/>
              </a:rPr>
              <a:t>C'est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-à-dire :</a:t>
            </a:r>
            <a:endParaRPr lang="fr-FR" sz="2400" dirty="0">
              <a:latin typeface="Times New Roman" charset="0"/>
            </a:endParaRPr>
          </a:p>
          <a:p>
            <a:pPr eaLnBrk="0" hangingPunct="0"/>
            <a:endParaRPr lang="fr-FR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293070"/>
              </p:ext>
            </p:extLst>
          </p:nvPr>
        </p:nvGraphicFramePr>
        <p:xfrm>
          <a:off x="2742291" y="1785256"/>
          <a:ext cx="4847565" cy="592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3" imgW="1663700" imgH="203200" progId="Equation.3">
                  <p:embed/>
                </p:oleObj>
              </mc:Choice>
              <mc:Fallback>
                <p:oleObj name="Equation" r:id="rId3" imgW="1663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2291" y="1785256"/>
                        <a:ext cx="4847565" cy="5920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389633"/>
              </p:ext>
            </p:extLst>
          </p:nvPr>
        </p:nvGraphicFramePr>
        <p:xfrm>
          <a:off x="2945491" y="2622941"/>
          <a:ext cx="2899689" cy="135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5" imgW="1003300" imgH="469900" progId="Equation.3">
                  <p:embed/>
                </p:oleObj>
              </mc:Choice>
              <mc:Fallback>
                <p:oleObj name="Equation" r:id="rId5" imgW="1003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5491" y="2622941"/>
                        <a:ext cx="2899689" cy="1358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953107"/>
              </p:ext>
            </p:extLst>
          </p:nvPr>
        </p:nvGraphicFramePr>
        <p:xfrm>
          <a:off x="1071563" y="5195888"/>
          <a:ext cx="15462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7" imgW="685800" imgH="457200" progId="Equation.3">
                  <p:embed/>
                </p:oleObj>
              </mc:Choice>
              <mc:Fallback>
                <p:oleObj name="Equation" r:id="rId7" imgW="6858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1563" y="5195888"/>
                        <a:ext cx="1546225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29429" y="5569857"/>
            <a:ext cx="1270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600" dirty="0" smtClean="0">
                <a:latin typeface="Times New Roman"/>
                <a:cs typeface="Times New Roman"/>
              </a:rPr>
              <a:t>et</a:t>
            </a:r>
            <a:endParaRPr lang="fr-CA" sz="26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526768"/>
              </p:ext>
            </p:extLst>
          </p:nvPr>
        </p:nvGraphicFramePr>
        <p:xfrm>
          <a:off x="5237163" y="5181600"/>
          <a:ext cx="14890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Equation" r:id="rId9" imgW="660400" imgH="469900" progId="Equation.3">
                  <p:embed/>
                </p:oleObj>
              </mc:Choice>
              <mc:Fallback>
                <p:oleObj name="Equation" r:id="rId9" imgW="6604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37163" y="5181600"/>
                        <a:ext cx="1489075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10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68511" y="33864"/>
            <a:ext cx="253999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Rappels mathématiques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0526" y="677999"/>
            <a:ext cx="55006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Et dans ce cas on pourra écrire :</a:t>
            </a:r>
            <a:endParaRPr lang="fr-FR" sz="26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2237260"/>
            <a:ext cx="939799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fr-FR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Si on considère une différentielle  </a:t>
            </a:r>
            <a:r>
              <a:rPr lang="fr-F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 Math" charset="0"/>
                <a:cs typeface="Times New Roman" charset="0"/>
              </a:rPr>
              <a:t>du</a:t>
            </a:r>
            <a:r>
              <a:rPr lang="fr-FR" sz="2400" dirty="0">
                <a:solidFill>
                  <a:srgbClr val="000000"/>
                </a:solidFill>
                <a:latin typeface="Cambria Math" charset="0"/>
                <a:cs typeface="Times New Roman" charset="0"/>
              </a:rPr>
              <a:t>(</a:t>
            </a:r>
            <a:r>
              <a:rPr lang="fr-FR" sz="2400" dirty="0" err="1">
                <a:solidFill>
                  <a:srgbClr val="000000"/>
                </a:solidFill>
                <a:latin typeface="Cambria Math" charset="0"/>
                <a:cs typeface="Times New Roman" charset="0"/>
              </a:rPr>
              <a:t>x,y,z</a:t>
            </a:r>
            <a:r>
              <a:rPr lang="fr-FR" sz="2400" dirty="0">
                <a:solidFill>
                  <a:srgbClr val="000000"/>
                </a:solidFill>
                <a:latin typeface="Cambria Math" charset="0"/>
                <a:cs typeface="Times New Roman" charset="0"/>
              </a:rPr>
              <a:t>) 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de trois variables ( x, y, z ) ; </a:t>
            </a:r>
            <a:endParaRPr lang="fr-FR" sz="2400" dirty="0">
              <a:cs typeface="Times New Roman" charset="0"/>
            </a:endParaRPr>
          </a:p>
          <a:p>
            <a:pPr eaLnBrk="0" hangingPunct="0">
              <a:defRPr/>
            </a:pPr>
            <a:endParaRPr lang="fr-FR" sz="24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eaLnBrk="0" hangingPunct="0">
              <a:defRPr/>
            </a:pPr>
            <a:endParaRPr lang="fr-FR" sz="2400" dirty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eaLnBrk="0" hangingPunct="0">
              <a:defRPr/>
            </a:pPr>
            <a:r>
              <a:rPr lang="fr-FR" sz="24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si </a:t>
            </a:r>
            <a:r>
              <a:rPr lang="fr-FR" sz="2400" dirty="0">
                <a:solidFill>
                  <a:srgbClr val="000000"/>
                </a:solidFill>
                <a:latin typeface="Cambria Math" charset="0"/>
                <a:cs typeface="Times New Roman" charset="0"/>
              </a:rPr>
              <a:t>du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est une </a:t>
            </a:r>
            <a:r>
              <a:rPr lang="fr-FR" sz="24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d.t.e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 alors :</a:t>
            </a:r>
            <a:endParaRPr lang="fr-FR" sz="2400" dirty="0">
              <a:cs typeface="Times New Roman" charset="0"/>
            </a:endParaRPr>
          </a:p>
          <a:p>
            <a:pPr eaLnBrk="0" hangingPunct="0">
              <a:defRPr/>
            </a:pPr>
            <a:endParaRPr lang="fr-FR" sz="2400" dirty="0">
              <a:cs typeface="Times New Roman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84825" y="5164519"/>
            <a:ext cx="4500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Et dans ce cas, on pourra écrire :</a:t>
            </a:r>
            <a:endParaRPr lang="fr-FR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62054"/>
              </p:ext>
            </p:extLst>
          </p:nvPr>
        </p:nvGraphicFramePr>
        <p:xfrm>
          <a:off x="4265036" y="735011"/>
          <a:ext cx="4403725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6" name="Equation" r:id="rId3" imgW="1511300" imgH="469900" progId="Equation.3">
                  <p:embed/>
                </p:oleObj>
              </mc:Choice>
              <mc:Fallback>
                <p:oleObj name="Equation" r:id="rId3" imgW="15113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5036" y="735011"/>
                        <a:ext cx="4403725" cy="137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64708"/>
              </p:ext>
            </p:extLst>
          </p:nvPr>
        </p:nvGraphicFramePr>
        <p:xfrm>
          <a:off x="725595" y="2721885"/>
          <a:ext cx="78470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7" name="Equation" r:id="rId5" imgW="2692400" imgH="203200" progId="Equation.3">
                  <p:embed/>
                </p:oleObj>
              </mc:Choice>
              <mc:Fallback>
                <p:oleObj name="Equation" r:id="rId5" imgW="2692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5595" y="2721885"/>
                        <a:ext cx="7847012" cy="592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088588"/>
              </p:ext>
            </p:extLst>
          </p:nvPr>
        </p:nvGraphicFramePr>
        <p:xfrm>
          <a:off x="1284288" y="3902760"/>
          <a:ext cx="70977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8" name="Equation" r:id="rId7" imgW="3365500" imgH="482600" progId="Equation.3">
                  <p:embed/>
                </p:oleObj>
              </mc:Choice>
              <mc:Fallback>
                <p:oleObj name="Equation" r:id="rId7" imgW="3365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4288" y="3902760"/>
                        <a:ext cx="7097712" cy="101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81214"/>
              </p:ext>
            </p:extLst>
          </p:nvPr>
        </p:nvGraphicFramePr>
        <p:xfrm>
          <a:off x="3428997" y="5380822"/>
          <a:ext cx="5506470" cy="113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9" name="Equation" r:id="rId9" imgW="2349500" imgH="482600" progId="Equation.3">
                  <p:embed/>
                </p:oleObj>
              </mc:Choice>
              <mc:Fallback>
                <p:oleObj name="Equation" r:id="rId9" imgW="2349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8997" y="5380822"/>
                        <a:ext cx="5506470" cy="113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429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05895" y="253476"/>
            <a:ext cx="412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  <a:latin typeface="Algerian" pitchFamily="82" charset="0"/>
              </a:rPr>
              <a:t>Objectifs</a:t>
            </a:r>
            <a:endParaRPr lang="fr-FR" sz="28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27000" y="1740057"/>
            <a:ext cx="8886825" cy="4501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Blip>
                <a:blip r:embed="rId2"/>
              </a:buBlip>
            </a:pPr>
            <a:r>
              <a:rPr lang="fr-FR" sz="2800" dirty="0">
                <a:solidFill>
                  <a:srgbClr val="000000"/>
                </a:solidFill>
                <a:latin typeface="Times New Roman"/>
                <a:cs typeface="Times New Roman"/>
              </a:rPr>
              <a:t>L’un des objectifs essentiels de la </a:t>
            </a:r>
            <a:r>
              <a:rPr lang="fr-FR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thermodynamique</a:t>
            </a:r>
            <a:r>
              <a:rPr lang="fr-FR" sz="2800" dirty="0">
                <a:solidFill>
                  <a:srgbClr val="000000"/>
                </a:solidFill>
                <a:latin typeface="Times New Roman"/>
                <a:cs typeface="Times New Roman"/>
              </a:rPr>
              <a:t>, à</a:t>
            </a:r>
            <a:r>
              <a:rPr lang="fr-FR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fr-FR" sz="2800" dirty="0">
                <a:solidFill>
                  <a:srgbClr val="000000"/>
                </a:solidFill>
                <a:latin typeface="Times New Roman"/>
                <a:cs typeface="Times New Roman"/>
              </a:rPr>
              <a:t>l’origine, est </a:t>
            </a:r>
            <a:r>
              <a:rPr lang="fr-FR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d’étudier </a:t>
            </a:r>
            <a:r>
              <a:rPr lang="fr-FR" sz="2800" dirty="0">
                <a:solidFill>
                  <a:srgbClr val="000000"/>
                </a:solidFill>
                <a:latin typeface="Times New Roman"/>
                <a:cs typeface="Times New Roman"/>
              </a:rPr>
              <a:t>les machines thermiques (le </a:t>
            </a:r>
            <a:r>
              <a:rPr lang="fr-FR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réfrig</a:t>
            </a:r>
            <a:r>
              <a:rPr lang="fr-FR" sz="2800" dirty="0">
                <a:solidFill>
                  <a:srgbClr val="000000"/>
                </a:solidFill>
                <a:latin typeface="Times New Roman"/>
                <a:cs typeface="Times New Roman"/>
              </a:rPr>
              <a:t>é</a:t>
            </a:r>
            <a:r>
              <a:rPr lang="fr-FR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rateur</a:t>
            </a:r>
            <a:r>
              <a:rPr lang="fr-FR" sz="2800" dirty="0">
                <a:solidFill>
                  <a:srgbClr val="000000"/>
                </a:solidFill>
                <a:latin typeface="Times New Roman"/>
                <a:cs typeface="Times New Roman"/>
              </a:rPr>
              <a:t>, la voiture, le train, la centrale </a:t>
            </a:r>
            <a:r>
              <a:rPr lang="fr-FR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électrique</a:t>
            </a:r>
            <a:r>
              <a:rPr lang="fr-FR" sz="2800" dirty="0">
                <a:solidFill>
                  <a:srgbClr val="000000"/>
                </a:solidFill>
                <a:latin typeface="Times New Roman"/>
                <a:cs typeface="Times New Roman"/>
              </a:rPr>
              <a:t>, ...) ce qui est aussi l’objectif de ce cours</a:t>
            </a:r>
            <a:r>
              <a:rPr lang="fr-FR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457200" indent="-457200" algn="l">
              <a:buBlip>
                <a:blip r:embed="rId2"/>
              </a:buBlip>
            </a:pPr>
            <a:endParaRPr lang="fr-FR" sz="28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Blip>
                <a:blip r:embed="rId2"/>
              </a:buBlip>
            </a:pPr>
            <a:r>
              <a:rPr lang="fr-FR" sz="2800" dirty="0" smtClean="0">
                <a:solidFill>
                  <a:schemeClr val="tx1"/>
                </a:solidFill>
                <a:latin typeface="Times New Roman" charset="0"/>
              </a:rPr>
              <a:t>Prévoir l’évolution d’un système: </a:t>
            </a:r>
          </a:p>
          <a:p>
            <a:pPr algn="l"/>
            <a:r>
              <a:rPr lang="fr-FR" sz="2800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fr-FR" sz="2800" i="1" dirty="0" smtClean="0">
                <a:solidFill>
                  <a:schemeClr val="tx1"/>
                </a:solidFill>
                <a:latin typeface="Times New Roman" charset="0"/>
              </a:rPr>
              <a:t>       peut il évoluer? </a:t>
            </a:r>
          </a:p>
          <a:p>
            <a:pPr algn="l"/>
            <a:r>
              <a:rPr lang="fr-FR" sz="2800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fr-FR" sz="2800" i="1" dirty="0" smtClean="0">
                <a:solidFill>
                  <a:schemeClr val="tx1"/>
                </a:solidFill>
                <a:latin typeface="Times New Roman" charset="0"/>
              </a:rPr>
              <a:t>       Si oui: Quels sont les échanges d’énergie associés? </a:t>
            </a:r>
          </a:p>
          <a:p>
            <a:pPr algn="l"/>
            <a:r>
              <a:rPr lang="fr-FR" sz="2800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fr-FR" sz="2800" i="1" dirty="0" smtClean="0">
                <a:solidFill>
                  <a:schemeClr val="tx1"/>
                </a:solidFill>
                <a:latin typeface="Times New Roman" charset="0"/>
              </a:rPr>
              <a:t>       </a:t>
            </a:r>
            <a:r>
              <a:rPr lang="en-US" sz="2800" i="1" dirty="0" smtClean="0">
                <a:solidFill>
                  <a:schemeClr val="tx1"/>
                </a:solidFill>
                <a:latin typeface="Times New Roman" charset="0"/>
              </a:rPr>
              <a:t>Q</a:t>
            </a:r>
            <a:r>
              <a:rPr lang="fr-FR" sz="2800" i="1" dirty="0" err="1" smtClean="0">
                <a:solidFill>
                  <a:schemeClr val="tx1"/>
                </a:solidFill>
                <a:latin typeface="Times New Roman" charset="0"/>
              </a:rPr>
              <a:t>uel</a:t>
            </a:r>
            <a:r>
              <a:rPr lang="fr-FR" sz="2800" i="1" dirty="0" smtClean="0">
                <a:solidFill>
                  <a:schemeClr val="tx1"/>
                </a:solidFill>
                <a:latin typeface="Times New Roman" charset="0"/>
              </a:rPr>
              <a:t> est l’état final d’un système</a:t>
            </a:r>
          </a:p>
          <a:p>
            <a:pPr marL="457200" indent="-457200" algn="l">
              <a:buBlip>
                <a:blip r:embed="rId2"/>
              </a:buBlip>
            </a:pPr>
            <a:endParaRPr lang="fr-FR" sz="2800" dirty="0">
              <a:latin typeface="Times New Roman" charset="0"/>
              <a:cs typeface="Times New Roman" charset="0"/>
            </a:endParaRPr>
          </a:p>
          <a:p>
            <a:pPr marL="457200" indent="-457200" algn="l">
              <a:buBlip>
                <a:blip r:embed="rId2"/>
              </a:buBlip>
            </a:pPr>
            <a:endParaRPr lang="fr-FR" sz="2800" dirty="0" smtClean="0">
              <a:solidFill>
                <a:schemeClr val="tx1"/>
              </a:solidFill>
              <a:latin typeface="Times New Roman" charset="0"/>
            </a:endParaRPr>
          </a:p>
          <a:p>
            <a:pPr algn="l"/>
            <a:endParaRPr lang="fr-FR" sz="28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25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-36286" y="-39914"/>
            <a:ext cx="3274106" cy="40163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rgbClr val="FFFFFF"/>
                </a:solidFill>
                <a:latin typeface="Garamond"/>
                <a:cs typeface="Garamond"/>
              </a:rPr>
              <a:t>Introduction &amp; généralités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cs typeface="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9" y="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Objectifs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410" y="795586"/>
            <a:ext cx="44371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00FF"/>
                </a:solidFill>
                <a:latin typeface="Algerian" pitchFamily="82" charset="0"/>
              </a:rPr>
              <a:t>Objectifs généraux</a:t>
            </a:r>
            <a:endParaRPr lang="fr-CA" sz="3200" dirty="0">
              <a:solidFill>
                <a:srgbClr val="0000FF"/>
              </a:solidFill>
            </a:endParaRPr>
          </a:p>
        </p:txBody>
      </p:sp>
      <p:sp>
        <p:nvSpPr>
          <p:cNvPr id="10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62814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68511" y="33864"/>
            <a:ext cx="253999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Rappels mathématiques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5857" y="693923"/>
            <a:ext cx="87102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Si f(</a:t>
            </a:r>
            <a:r>
              <a:rPr lang="fr-FR" sz="2400" dirty="0" err="1">
                <a:solidFill>
                  <a:srgbClr val="000000"/>
                </a:solidFill>
                <a:latin typeface="Times New Roman" charset="0"/>
              </a:rPr>
              <a:t>x,y,z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) = 0,  alors </a:t>
            </a:r>
            <a:r>
              <a:rPr lang="fr-FR" sz="2400" dirty="0" err="1">
                <a:solidFill>
                  <a:srgbClr val="000000"/>
                </a:solidFill>
                <a:latin typeface="Times New Roman" charset="0"/>
              </a:rPr>
              <a:t>df</a:t>
            </a:r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 = 0 : </a:t>
            </a:r>
            <a:endParaRPr lang="fr-FR" sz="2400" dirty="0">
              <a:latin typeface="Times New Roman" charset="0"/>
            </a:endParaRPr>
          </a:p>
          <a:p>
            <a:pPr eaLnBrk="0" hangingPunct="0"/>
            <a:r>
              <a:rPr lang="fr-FR" sz="2400" dirty="0">
                <a:solidFill>
                  <a:srgbClr val="000000"/>
                </a:solidFill>
                <a:latin typeface="Times New Roman" charset="0"/>
              </a:rPr>
              <a:t>On peut d</a:t>
            </a:r>
            <a:r>
              <a:rPr lang="ja-JP" altLang="fr-FR" sz="24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 charset="0"/>
              </a:rPr>
              <a:t>ailleurs toujours écrire une fonction sous cette forme, exemple PV = </a:t>
            </a:r>
            <a:r>
              <a:rPr lang="fr-FR" altLang="ja-JP" sz="2400" dirty="0" err="1">
                <a:solidFill>
                  <a:srgbClr val="000000"/>
                </a:solidFill>
                <a:latin typeface="Times New Roman" charset="0"/>
              </a:rPr>
              <a:t>nRT</a:t>
            </a:r>
            <a:r>
              <a:rPr lang="fr-FR" altLang="ja-JP" sz="2400" dirty="0">
                <a:solidFill>
                  <a:srgbClr val="000000"/>
                </a:solidFill>
                <a:latin typeface="Times New Roman" charset="0"/>
              </a:rPr>
              <a:t>  d</a:t>
            </a:r>
            <a:r>
              <a:rPr lang="ja-JP" altLang="fr-FR" sz="24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sz="2400" dirty="0">
                <a:solidFill>
                  <a:srgbClr val="000000"/>
                </a:solidFill>
                <a:latin typeface="Times New Roman" charset="0"/>
              </a:rPr>
              <a:t>où PV - </a:t>
            </a:r>
            <a:r>
              <a:rPr lang="fr-FR" altLang="ja-JP" sz="2400" dirty="0" err="1">
                <a:solidFill>
                  <a:srgbClr val="000000"/>
                </a:solidFill>
                <a:latin typeface="Times New Roman" charset="0"/>
              </a:rPr>
              <a:t>nRT</a:t>
            </a:r>
            <a:r>
              <a:rPr lang="fr-FR" altLang="ja-JP" sz="2400" dirty="0">
                <a:solidFill>
                  <a:srgbClr val="000000"/>
                </a:solidFill>
                <a:latin typeface="Times New Roman" charset="0"/>
              </a:rPr>
              <a:t> = 0 ; c'est-à-dire f (</a:t>
            </a:r>
            <a:r>
              <a:rPr lang="fr-FR" altLang="ja-JP" sz="2400" dirty="0" err="1">
                <a:solidFill>
                  <a:srgbClr val="000000"/>
                </a:solidFill>
                <a:latin typeface="Times New Roman" charset="0"/>
              </a:rPr>
              <a:t>P,V,n</a:t>
            </a:r>
            <a:r>
              <a:rPr lang="fr-FR" altLang="ja-JP" sz="2400" dirty="0">
                <a:solidFill>
                  <a:srgbClr val="000000"/>
                </a:solidFill>
                <a:latin typeface="Times New Roman" charset="0"/>
              </a:rPr>
              <a:t> ,</a:t>
            </a:r>
            <a:r>
              <a:rPr lang="fr-FR" altLang="ja-JP" sz="2400" dirty="0" err="1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fr-FR" altLang="ja-JP" sz="2400" dirty="0">
                <a:solidFill>
                  <a:srgbClr val="000000"/>
                </a:solidFill>
                <a:latin typeface="Times New Roman" charset="0"/>
              </a:rPr>
              <a:t>) = 0, on en déduit que :</a:t>
            </a:r>
            <a:endParaRPr lang="fr-FR" sz="2400" dirty="0">
              <a:latin typeface="Times New Roman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35858" y="5341415"/>
            <a:ext cx="855095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    On remplace le </a:t>
            </a:r>
            <a:r>
              <a:rPr lang="fr-FR" sz="2600" dirty="0" err="1">
                <a:solidFill>
                  <a:srgbClr val="FF0000"/>
                </a:solidFill>
                <a:latin typeface="Times New Roman" charset="0"/>
              </a:rPr>
              <a:t>dy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 de la formule ( 1 ) par son expression de la formule (2) et on obtient :</a:t>
            </a:r>
            <a:endParaRPr lang="fr-FR" sz="26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08034"/>
              </p:ext>
            </p:extLst>
          </p:nvPr>
        </p:nvGraphicFramePr>
        <p:xfrm>
          <a:off x="2776763" y="2269447"/>
          <a:ext cx="4330700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9" name="Equation" r:id="rId3" imgW="1485900" imgH="469900" progId="Equation.3">
                  <p:embed/>
                </p:oleObj>
              </mc:Choice>
              <mc:Fallback>
                <p:oleObj name="Equation" r:id="rId3" imgW="14859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6763" y="2269447"/>
                        <a:ext cx="4330700" cy="1370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705862"/>
              </p:ext>
            </p:extLst>
          </p:nvPr>
        </p:nvGraphicFramePr>
        <p:xfrm>
          <a:off x="2776763" y="3766460"/>
          <a:ext cx="433070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40" name="Equation" r:id="rId5" imgW="1485900" imgH="444500" progId="Equation.3">
                  <p:embed/>
                </p:oleObj>
              </mc:Choice>
              <mc:Fallback>
                <p:oleObj name="Equation" r:id="rId5" imgW="148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6763" y="3766460"/>
                        <a:ext cx="4330700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38571" y="2666998"/>
            <a:ext cx="5734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lang="fr-CA" sz="26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27684" y="4161980"/>
            <a:ext cx="5734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lang="fr-CA" sz="26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320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68511" y="33864"/>
            <a:ext cx="253999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Rappels mathématiques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9207" y="2707786"/>
            <a:ext cx="68174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On développe, on réduit et on obtient :</a:t>
            </a:r>
            <a:endParaRPr lang="fr-FR" sz="26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24063" y="5136178"/>
            <a:ext cx="857691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On en déduit alors que chaque coefficient placé devant </a:t>
            </a:r>
            <a:r>
              <a:rPr lang="fr-FR" sz="2600" dirty="0">
                <a:solidFill>
                  <a:srgbClr val="FF0000"/>
                </a:solidFill>
                <a:latin typeface="Times New Roman" charset="0"/>
              </a:rPr>
              <a:t>dx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 et </a:t>
            </a:r>
            <a:r>
              <a:rPr lang="fr-FR" sz="2600" dirty="0" err="1">
                <a:solidFill>
                  <a:srgbClr val="FF0000"/>
                </a:solidFill>
                <a:latin typeface="Times New Roman" charset="0"/>
              </a:rPr>
              <a:t>dy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 doit être nul et on obtient :</a:t>
            </a:r>
            <a:endParaRPr lang="fr-FR" sz="260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193005"/>
              </p:ext>
            </p:extLst>
          </p:nvPr>
        </p:nvGraphicFramePr>
        <p:xfrm>
          <a:off x="369208" y="1028927"/>
          <a:ext cx="751363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9" name="Equation" r:id="rId3" imgW="2578100" imgH="469900" progId="Equation.3">
                  <p:embed/>
                </p:oleObj>
              </mc:Choice>
              <mc:Fallback>
                <p:oleObj name="Equation" r:id="rId3" imgW="2578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208" y="1028927"/>
                        <a:ext cx="7513638" cy="137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001128" y="1386123"/>
            <a:ext cx="5734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6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(3)</a:t>
            </a:r>
            <a:endParaRPr lang="fr-CA" sz="26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06220"/>
              </p:ext>
            </p:extLst>
          </p:nvPr>
        </p:nvGraphicFramePr>
        <p:xfrm>
          <a:off x="131763" y="3144838"/>
          <a:ext cx="8550275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0" name="Equation" r:id="rId5" imgW="2933700" imgH="508000" progId="Equation.3">
                  <p:embed/>
                </p:oleObj>
              </mc:Choice>
              <mc:Fallback>
                <p:oleObj name="Equation" r:id="rId5" imgW="29337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763" y="3144838"/>
                        <a:ext cx="8550275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60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68511" y="33864"/>
            <a:ext cx="253999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Rappels mathématiques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43688" y="1001077"/>
            <a:ext cx="100012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fr-FR" sz="2600" b="1" dirty="0">
                <a:solidFill>
                  <a:srgbClr val="FF0000"/>
                </a:solidFill>
                <a:latin typeface="Times New Roman" charset="0"/>
              </a:rPr>
              <a:t>      ( 5 )</a:t>
            </a:r>
            <a:endParaRPr lang="fr-FR" sz="26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749849" y="2946252"/>
            <a:ext cx="8939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fr-FR" sz="2600" b="1" dirty="0">
                <a:solidFill>
                  <a:srgbClr val="FF0000"/>
                </a:solidFill>
                <a:latin typeface="Times New Roman" charset="0"/>
              </a:rPr>
              <a:t>  ( 6 )</a:t>
            </a:r>
            <a:endParaRPr lang="fr-FR" sz="2600" b="1" dirty="0">
              <a:solidFill>
                <a:srgbClr val="FF000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71009" y="4176220"/>
            <a:ext cx="619750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A partir de l</a:t>
            </a:r>
            <a:r>
              <a:rPr lang="ja-JP" altLang="fr-FR" sz="26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sz="2600" dirty="0">
                <a:solidFill>
                  <a:srgbClr val="000000"/>
                </a:solidFill>
                <a:latin typeface="Times New Roman" charset="0"/>
              </a:rPr>
              <a:t>équation </a:t>
            </a:r>
            <a:r>
              <a:rPr lang="fr-FR" altLang="ja-JP" sz="2600" b="1" dirty="0">
                <a:solidFill>
                  <a:srgbClr val="FF0000"/>
                </a:solidFill>
                <a:latin typeface="Times New Roman" charset="0"/>
              </a:rPr>
              <a:t>( 5 )</a:t>
            </a:r>
            <a:r>
              <a:rPr lang="fr-FR" altLang="ja-JP" sz="2600" dirty="0">
                <a:solidFill>
                  <a:srgbClr val="000000"/>
                </a:solidFill>
                <a:latin typeface="Times New Roman" charset="0"/>
              </a:rPr>
              <a:t> ; on obtient :</a:t>
            </a:r>
            <a:endParaRPr lang="fr-FR" sz="26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84912"/>
              </p:ext>
            </p:extLst>
          </p:nvPr>
        </p:nvGraphicFramePr>
        <p:xfrm>
          <a:off x="2628900" y="841375"/>
          <a:ext cx="33686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0" name="Equation" r:id="rId3" imgW="1155700" imgH="469900" progId="Equation.3">
                  <p:embed/>
                </p:oleObj>
              </mc:Choice>
              <mc:Fallback>
                <p:oleObj name="Equation" r:id="rId3" imgW="1155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8900" y="841375"/>
                        <a:ext cx="3368675" cy="137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700" y="3187700"/>
            <a:ext cx="736600" cy="469900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821221"/>
              </p:ext>
            </p:extLst>
          </p:nvPr>
        </p:nvGraphicFramePr>
        <p:xfrm>
          <a:off x="2498725" y="2548169"/>
          <a:ext cx="407035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1" name="Equation" r:id="rId6" imgW="1397000" imgH="469900" progId="Equation.3">
                  <p:embed/>
                </p:oleObj>
              </mc:Choice>
              <mc:Fallback>
                <p:oleObj name="Equation" r:id="rId6" imgW="1397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8725" y="2548169"/>
                        <a:ext cx="4070350" cy="1370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43643"/>
              </p:ext>
            </p:extLst>
          </p:nvPr>
        </p:nvGraphicFramePr>
        <p:xfrm>
          <a:off x="408668" y="5153515"/>
          <a:ext cx="2220232" cy="111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2" name="Equation" r:id="rId8" imgW="939800" imgH="469900" progId="Equation.3">
                  <p:embed/>
                </p:oleObj>
              </mc:Choice>
              <mc:Fallback>
                <p:oleObj name="Equation" r:id="rId8" imgW="939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8668" y="5153515"/>
                        <a:ext cx="2220232" cy="111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29429" y="5515429"/>
            <a:ext cx="9742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600" dirty="0" smtClean="0">
                <a:latin typeface="Times New Roman"/>
                <a:cs typeface="Times New Roman"/>
              </a:rPr>
              <a:t>ou</a:t>
            </a:r>
            <a:endParaRPr lang="fr-CA" sz="2600" dirty="0">
              <a:latin typeface="Times New Roman"/>
              <a:cs typeface="Times New Roman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283191"/>
              </p:ext>
            </p:extLst>
          </p:nvPr>
        </p:nvGraphicFramePr>
        <p:xfrm>
          <a:off x="4292600" y="4943475"/>
          <a:ext cx="2130425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13" name="Equation" r:id="rId10" imgW="901700" imgH="647700" progId="Equation.3">
                  <p:embed/>
                </p:oleObj>
              </mc:Choice>
              <mc:Fallback>
                <p:oleObj name="Equation" r:id="rId10" imgW="9017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92600" y="4943475"/>
                        <a:ext cx="2130425" cy="153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1417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68511" y="33864"/>
            <a:ext cx="253999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Rappels mathématiques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7705" y="682580"/>
            <a:ext cx="66754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fr-FR" sz="2600" dirty="0">
                <a:solidFill>
                  <a:srgbClr val="000000"/>
                </a:solidFill>
                <a:latin typeface="Times New Roman"/>
                <a:cs typeface="Times New Roman"/>
              </a:rPr>
              <a:t>A partir de l</a:t>
            </a:r>
            <a:r>
              <a:rPr lang="ja-JP" altLang="fr-FR" sz="26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2600" dirty="0">
                <a:solidFill>
                  <a:srgbClr val="000000"/>
                </a:solidFill>
                <a:latin typeface="Times New Roman"/>
                <a:cs typeface="Times New Roman"/>
              </a:rPr>
              <a:t>équation </a:t>
            </a:r>
            <a:r>
              <a:rPr lang="fr-FR" altLang="ja-JP"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( 6 )</a:t>
            </a:r>
            <a:r>
              <a:rPr lang="fr-FR" altLang="ja-JP" sz="2600" dirty="0">
                <a:solidFill>
                  <a:srgbClr val="000000"/>
                </a:solidFill>
                <a:latin typeface="Times New Roman"/>
                <a:cs typeface="Times New Roman"/>
              </a:rPr>
              <a:t> ; on obtient :</a:t>
            </a:r>
            <a:endParaRPr lang="fr-FR" sz="2600" dirty="0">
              <a:latin typeface="Times New Roman"/>
              <a:cs typeface="Times New Roman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14438" y="3504976"/>
            <a:ext cx="11015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sz="2600" dirty="0">
                <a:latin typeface="Times New Roman" charset="0"/>
              </a:rPr>
              <a:t>D</a:t>
            </a:r>
            <a:r>
              <a:rPr lang="ja-JP" altLang="fr-FR" sz="2600" dirty="0">
                <a:latin typeface="Times New Roman" charset="0"/>
              </a:rPr>
              <a:t>’</a:t>
            </a:r>
            <a:r>
              <a:rPr lang="fr-FR" altLang="ja-JP" sz="2600" dirty="0">
                <a:latin typeface="Times New Roman" charset="0"/>
              </a:rPr>
              <a:t>où :</a:t>
            </a:r>
            <a:endParaRPr lang="fr-FR" sz="2600" dirty="0">
              <a:latin typeface="Times New Roman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98485"/>
              </p:ext>
            </p:extLst>
          </p:nvPr>
        </p:nvGraphicFramePr>
        <p:xfrm>
          <a:off x="2468563" y="1779589"/>
          <a:ext cx="46243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9" name="Equation" r:id="rId3" imgW="1955800" imgH="660400" progId="Equation.3">
                  <p:embed/>
                </p:oleObj>
              </mc:Choice>
              <mc:Fallback>
                <p:oleObj name="Equation" r:id="rId3" imgW="19558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68563" y="1779589"/>
                        <a:ext cx="4624387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63181"/>
              </p:ext>
            </p:extLst>
          </p:nvPr>
        </p:nvGraphicFramePr>
        <p:xfrm>
          <a:off x="3267075" y="3995513"/>
          <a:ext cx="33321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0" name="Equation" r:id="rId5" imgW="1409700" imgH="469900" progId="Equation.3">
                  <p:embed/>
                </p:oleObj>
              </mc:Choice>
              <mc:Fallback>
                <p:oleObj name="Equation" r:id="rId5" imgW="1409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67075" y="3995513"/>
                        <a:ext cx="3332163" cy="1112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156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68511" y="33864"/>
            <a:ext cx="253999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Rappels mathématiques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81000" y="1144824"/>
            <a:ext cx="826293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On peut appliquer cette formule en thermodynamique, les trois variables x, y, z sont </a:t>
            </a:r>
            <a:r>
              <a:rPr lang="fr-FR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Times New Roman" charset="0"/>
              </a:rPr>
              <a:t>P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,</a:t>
            </a:r>
            <a:r>
              <a:rPr lang="fr-FR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Times New Roman" charset="0"/>
              </a:rPr>
              <a:t>V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et </a:t>
            </a:r>
            <a:r>
              <a:rPr lang="fr-FR" sz="2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Times New Roman" charset="0"/>
              </a:rPr>
              <a:t>T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 : pression , volume et température, on obtient alors  :</a:t>
            </a:r>
            <a:endParaRPr lang="fr-FR" sz="2600" dirty="0">
              <a:cs typeface="Times New Roman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43"/>
              </p:ext>
            </p:extLst>
          </p:nvPr>
        </p:nvGraphicFramePr>
        <p:xfrm>
          <a:off x="2775986" y="3439319"/>
          <a:ext cx="4673936" cy="133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9" name="Equation" r:id="rId3" imgW="1562100" imgH="444500" progId="Equation.3">
                  <p:embed/>
                </p:oleObj>
              </mc:Choice>
              <mc:Fallback>
                <p:oleObj name="Equation" r:id="rId3" imgW="15621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986" y="3439319"/>
                        <a:ext cx="4673936" cy="1332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45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5733" y="33864"/>
            <a:ext cx="335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fr-CA" b="1" dirty="0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Les coefficients </a:t>
            </a:r>
            <a:r>
              <a:rPr lang="fr-CA" b="1" dirty="0" err="1" smtClean="0">
                <a:solidFill>
                  <a:srgbClr val="7030A0"/>
                </a:solidFill>
                <a:latin typeface="Baskerville Old Face" charset="0"/>
                <a:ea typeface="ＭＳ Ｐゴシック" charset="0"/>
                <a:cs typeface="Times New Roman" charset="0"/>
              </a:rPr>
              <a:t>thermoélastiques</a:t>
            </a:r>
            <a:endParaRPr lang="fr-FR" b="1" dirty="0">
              <a:solidFill>
                <a:srgbClr val="7030A0"/>
              </a:solidFill>
              <a:latin typeface="Baskerville Old Face" charset="0"/>
              <a:ea typeface="ＭＳ Ｐゴシック" charset="0"/>
              <a:cs typeface="Times New Roman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0571" y="960245"/>
            <a:ext cx="799192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320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ja-JP" altLang="fr-FR" sz="32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3200" dirty="0">
                <a:solidFill>
                  <a:srgbClr val="000000"/>
                </a:solidFill>
                <a:latin typeface="Times New Roman"/>
                <a:cs typeface="Times New Roman"/>
              </a:rPr>
              <a:t>équation d</a:t>
            </a:r>
            <a:r>
              <a:rPr lang="ja-JP" altLang="fr-FR" sz="32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3200" dirty="0">
                <a:solidFill>
                  <a:srgbClr val="000000"/>
                </a:solidFill>
                <a:latin typeface="Times New Roman"/>
                <a:cs typeface="Times New Roman"/>
              </a:rPr>
              <a:t>état d</a:t>
            </a:r>
            <a:r>
              <a:rPr lang="ja-JP" altLang="fr-FR" sz="32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3200" dirty="0">
                <a:solidFill>
                  <a:srgbClr val="000000"/>
                </a:solidFill>
                <a:latin typeface="Times New Roman"/>
                <a:cs typeface="Times New Roman"/>
              </a:rPr>
              <a:t>un gaz permet de connaitre les propriétés de ce gaz, mais la détermination d</a:t>
            </a:r>
            <a:r>
              <a:rPr lang="ja-JP" altLang="fr-FR" sz="32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3200" dirty="0">
                <a:solidFill>
                  <a:srgbClr val="000000"/>
                </a:solidFill>
                <a:latin typeface="Times New Roman"/>
                <a:cs typeface="Times New Roman"/>
              </a:rPr>
              <a:t>une équation d</a:t>
            </a:r>
            <a:r>
              <a:rPr lang="ja-JP" altLang="fr-FR" sz="32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3200" dirty="0">
                <a:solidFill>
                  <a:srgbClr val="000000"/>
                </a:solidFill>
                <a:latin typeface="Times New Roman"/>
                <a:cs typeface="Times New Roman"/>
              </a:rPr>
              <a:t>état pour un gaz donné, dans des conditions précises de température et de pression n</a:t>
            </a:r>
            <a:r>
              <a:rPr lang="ja-JP" altLang="fr-FR" sz="32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3200" dirty="0">
                <a:solidFill>
                  <a:srgbClr val="000000"/>
                </a:solidFill>
                <a:latin typeface="Times New Roman"/>
                <a:cs typeface="Times New Roman"/>
              </a:rPr>
              <a:t>est pas toujours facile, pour connaitre les propriétés d</a:t>
            </a:r>
            <a:r>
              <a:rPr lang="ja-JP" altLang="fr-FR" sz="32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lang="fr-FR" altLang="ja-JP" sz="3200" dirty="0">
                <a:solidFill>
                  <a:srgbClr val="000000"/>
                </a:solidFill>
                <a:latin typeface="Times New Roman"/>
                <a:cs typeface="Times New Roman"/>
              </a:rPr>
              <a:t>un gaz on définit alors un certain nombre de coefficients appelés coefficients élastiques ou </a:t>
            </a:r>
            <a:r>
              <a:rPr lang="fr-FR" altLang="ja-JP" sz="3200" dirty="0" err="1">
                <a:solidFill>
                  <a:srgbClr val="000000"/>
                </a:solidFill>
                <a:latin typeface="Times New Roman"/>
                <a:cs typeface="Times New Roman"/>
              </a:rPr>
              <a:t>thermoélastiques</a:t>
            </a:r>
            <a:r>
              <a:rPr lang="fr-FR" altLang="ja-JP" sz="32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fr-FR"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28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0286" y="803175"/>
            <a:ext cx="867617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buFont typeface="Wingdings" charset="0"/>
              <a:buChar char="ü"/>
              <a:tabLst>
                <a:tab pos="457200" algn="l"/>
              </a:tabLst>
            </a:pPr>
            <a:r>
              <a:rPr lang="fr-FR" sz="3000" b="1" i="1" dirty="0">
                <a:solidFill>
                  <a:srgbClr val="000000"/>
                </a:solidFill>
                <a:latin typeface="Times New Roman" charset="0"/>
              </a:rPr>
              <a:t>  Le coefficient de dilatation volumique isobare </a:t>
            </a:r>
            <a:r>
              <a:rPr lang="fr-FR" sz="3000" b="1" i="1" dirty="0" smtClean="0">
                <a:solidFill>
                  <a:srgbClr val="000000"/>
                </a:solidFill>
                <a:latin typeface="Times New Roman" charset="0"/>
              </a:rPr>
              <a:t>α</a:t>
            </a:r>
            <a:endParaRPr lang="fr-FR" sz="3000" dirty="0">
              <a:latin typeface="Times New Roman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08430" y="3750194"/>
            <a:ext cx="840694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  [α] = θ</a:t>
            </a:r>
            <a:r>
              <a:rPr lang="fr-FR" sz="2600" baseline="30000" dirty="0">
                <a:solidFill>
                  <a:srgbClr val="000000"/>
                </a:solidFill>
                <a:latin typeface="Times New Roman" charset="0"/>
              </a:rPr>
              <a:t>-1 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    dimension de α  : inverse d</a:t>
            </a:r>
            <a:r>
              <a:rPr lang="ja-JP" altLang="fr-FR" sz="26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sz="2600" dirty="0">
                <a:solidFill>
                  <a:srgbClr val="000000"/>
                </a:solidFill>
                <a:latin typeface="Times New Roman" charset="0"/>
              </a:rPr>
              <a:t>une température ; unité : Kelvin</a:t>
            </a:r>
            <a:r>
              <a:rPr lang="fr-FR" altLang="ja-JP" sz="2600" baseline="30000" dirty="0">
                <a:solidFill>
                  <a:srgbClr val="000000"/>
                </a:solidFill>
                <a:latin typeface="Times New Roman" charset="0"/>
              </a:rPr>
              <a:t>-</a:t>
            </a:r>
            <a:r>
              <a:rPr lang="fr-FR" altLang="ja-JP" sz="2600" baseline="30000" dirty="0" smtClean="0">
                <a:solidFill>
                  <a:srgbClr val="000000"/>
                </a:solidFill>
                <a:latin typeface="Times New Roman" charset="0"/>
              </a:rPr>
              <a:t>1</a:t>
            </a:r>
          </a:p>
          <a:p>
            <a:pPr algn="just"/>
            <a:endParaRPr lang="fr-FR" altLang="ja-JP" sz="2600" dirty="0">
              <a:latin typeface="Times New Roman" charset="0"/>
            </a:endParaRPr>
          </a:p>
          <a:p>
            <a:pPr algn="just" eaLnBrk="0" hangingPunct="0"/>
            <a:r>
              <a:rPr lang="fr-FR" sz="2600" dirty="0">
                <a:solidFill>
                  <a:srgbClr val="7030A0"/>
                </a:solidFill>
                <a:latin typeface="Times New Roman" charset="0"/>
              </a:rPr>
              <a:t>Ce coefficient représente la variation relative de volume résultant d</a:t>
            </a:r>
            <a:r>
              <a:rPr lang="ja-JP" altLang="fr-FR" sz="2600" dirty="0">
                <a:solidFill>
                  <a:srgbClr val="7030A0"/>
                </a:solidFill>
                <a:latin typeface="Times New Roman" charset="0"/>
              </a:rPr>
              <a:t>’</a:t>
            </a:r>
            <a:r>
              <a:rPr lang="fr-FR" altLang="ja-JP" sz="2600" dirty="0">
                <a:solidFill>
                  <a:srgbClr val="7030A0"/>
                </a:solidFill>
                <a:latin typeface="Times New Roman" charset="0"/>
              </a:rPr>
              <a:t>une variation de température à pression constante.</a:t>
            </a:r>
            <a:endParaRPr lang="fr-FR" sz="2600" dirty="0">
              <a:latin typeface="Times New Roman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989063"/>
              </p:ext>
            </p:extLst>
          </p:nvPr>
        </p:nvGraphicFramePr>
        <p:xfrm>
          <a:off x="2689678" y="2045607"/>
          <a:ext cx="2408466" cy="1296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9" name="Equation" r:id="rId3" imgW="825500" imgH="444500" progId="Equation.3">
                  <p:embed/>
                </p:oleObj>
              </mc:Choice>
              <mc:Fallback>
                <p:oleObj name="Equation" r:id="rId3" imgW="8255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9678" y="2045607"/>
                        <a:ext cx="2408466" cy="1296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016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125" y="647035"/>
            <a:ext cx="79459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buFont typeface="Wingdings" charset="0"/>
              <a:buChar char="ü"/>
              <a:tabLst>
                <a:tab pos="457200" algn="l"/>
              </a:tabLst>
            </a:pPr>
            <a:r>
              <a:rPr lang="fr-FR" sz="3000" b="1" i="1" dirty="0">
                <a:solidFill>
                  <a:srgbClr val="000000"/>
                </a:solidFill>
                <a:latin typeface="Times New Roman" charset="0"/>
              </a:rPr>
              <a:t>  Le coefficient de compression isochore  β</a:t>
            </a:r>
            <a:endParaRPr lang="fr-FR" sz="3000" dirty="0">
              <a:latin typeface="Times New Roman" charset="0"/>
            </a:endParaRPr>
          </a:p>
          <a:p>
            <a:pPr eaLnBrk="0" hangingPunct="0">
              <a:tabLst>
                <a:tab pos="457200" algn="l"/>
              </a:tabLst>
            </a:pPr>
            <a:r>
              <a:rPr lang="fr-FR" sz="3000" dirty="0"/>
              <a:t>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480" y="3817533"/>
            <a:ext cx="8907641" cy="235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        [β] = θ</a:t>
            </a:r>
            <a:r>
              <a:rPr lang="fr-FR" sz="2600" baseline="30000" dirty="0">
                <a:solidFill>
                  <a:srgbClr val="000000"/>
                </a:solidFill>
                <a:latin typeface="Times New Roman" charset="0"/>
              </a:rPr>
              <a:t>-1 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    dimension de β:  inverse d</a:t>
            </a:r>
            <a:r>
              <a:rPr lang="ja-JP" altLang="fr-FR" sz="2600" dirty="0">
                <a:solidFill>
                  <a:srgbClr val="000000"/>
                </a:solidFill>
                <a:latin typeface="Times New Roman" charset="0"/>
              </a:rPr>
              <a:t>’</a:t>
            </a:r>
            <a:r>
              <a:rPr lang="fr-FR" altLang="ja-JP" sz="2600" dirty="0">
                <a:solidFill>
                  <a:srgbClr val="000000"/>
                </a:solidFill>
                <a:latin typeface="Times New Roman" charset="0"/>
              </a:rPr>
              <a:t>une température ; unité : Kelvin</a:t>
            </a:r>
            <a:r>
              <a:rPr lang="fr-FR" altLang="ja-JP" sz="2600" baseline="30000" dirty="0">
                <a:solidFill>
                  <a:srgbClr val="000000"/>
                </a:solidFill>
                <a:latin typeface="Times New Roman" charset="0"/>
              </a:rPr>
              <a:t>-</a:t>
            </a:r>
            <a:r>
              <a:rPr lang="fr-FR" altLang="ja-JP" sz="2600" baseline="30000" dirty="0" smtClean="0">
                <a:solidFill>
                  <a:srgbClr val="000000"/>
                </a:solidFill>
                <a:latin typeface="Times New Roman" charset="0"/>
              </a:rPr>
              <a:t>1</a:t>
            </a:r>
          </a:p>
          <a:p>
            <a:pPr algn="just"/>
            <a:endParaRPr lang="fr-FR" altLang="ja-JP" sz="2600" baseline="30000" dirty="0">
              <a:solidFill>
                <a:srgbClr val="000000"/>
              </a:solidFill>
              <a:latin typeface="Times New Roman" charset="0"/>
            </a:endParaRPr>
          </a:p>
          <a:p>
            <a:pPr algn="just"/>
            <a:endParaRPr lang="fr-FR" altLang="ja-JP" sz="2600" dirty="0"/>
          </a:p>
          <a:p>
            <a:pPr algn="just" eaLnBrk="0" hangingPunct="0"/>
            <a:r>
              <a:rPr lang="fr-FR" sz="2600" dirty="0">
                <a:solidFill>
                  <a:srgbClr val="7030A0"/>
                </a:solidFill>
                <a:latin typeface="Times New Roman" charset="0"/>
              </a:rPr>
              <a:t>Ce coefficient représente la variation relative de pression résultant d</a:t>
            </a:r>
            <a:r>
              <a:rPr lang="ja-JP" altLang="fr-FR" sz="2600" dirty="0">
                <a:solidFill>
                  <a:srgbClr val="7030A0"/>
                </a:solidFill>
                <a:latin typeface="Times New Roman" charset="0"/>
              </a:rPr>
              <a:t>’</a:t>
            </a:r>
            <a:r>
              <a:rPr lang="fr-FR" altLang="ja-JP" sz="2600" dirty="0">
                <a:solidFill>
                  <a:srgbClr val="7030A0"/>
                </a:solidFill>
                <a:latin typeface="Times New Roman" charset="0"/>
              </a:rPr>
              <a:t>une variation de température à volume constant.</a:t>
            </a:r>
            <a:endParaRPr lang="fr-FR" sz="2600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93625"/>
              </p:ext>
            </p:extLst>
          </p:nvPr>
        </p:nvGraphicFramePr>
        <p:xfrm>
          <a:off x="2997881" y="1662698"/>
          <a:ext cx="23717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2" name="Equation" r:id="rId3" imgW="812800" imgH="444500" progId="Equation.3">
                  <p:embed/>
                </p:oleObj>
              </mc:Choice>
              <mc:Fallback>
                <p:oleObj name="Equation" r:id="rId3" imgW="812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7881" y="1662698"/>
                        <a:ext cx="2371725" cy="1296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329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9258" y="529617"/>
            <a:ext cx="801743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buFont typeface="Wingdings" charset="0"/>
              <a:buChar char="ü"/>
              <a:tabLst>
                <a:tab pos="457200" algn="l"/>
              </a:tabLst>
            </a:pPr>
            <a:r>
              <a:rPr lang="fr-FR" sz="3000" b="1" i="1" dirty="0">
                <a:solidFill>
                  <a:srgbClr val="000000"/>
                </a:solidFill>
                <a:latin typeface="Times New Roman" charset="0"/>
              </a:rPr>
              <a:t> Le coefficient de compressibilité isotherme  </a:t>
            </a:r>
            <a:r>
              <a:rPr lang="fr-FR" sz="3000" b="1" i="1" dirty="0" err="1">
                <a:solidFill>
                  <a:srgbClr val="000000"/>
                </a:solidFill>
                <a:latin typeface="Times New Roman" charset="0"/>
              </a:rPr>
              <a:t>χ</a:t>
            </a:r>
            <a:r>
              <a:rPr lang="fr-FR" sz="3000" b="1" i="1" baseline="-30000" dirty="0" err="1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fr-FR" sz="3000" b="1" i="1" baseline="-30000" dirty="0">
                <a:solidFill>
                  <a:srgbClr val="000000"/>
                </a:solidFill>
                <a:latin typeface="Times New Roman" charset="0"/>
              </a:rPr>
              <a:t>      </a:t>
            </a:r>
            <a:endParaRPr lang="fr-FR" sz="3000" dirty="0"/>
          </a:p>
          <a:p>
            <a:pPr eaLnBrk="0" hangingPunct="0">
              <a:tabLst>
                <a:tab pos="457200" algn="l"/>
              </a:tabLst>
            </a:pPr>
            <a:endParaRPr lang="fr-FR" sz="3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39258" y="3325368"/>
            <a:ext cx="870686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Le coefficient </a:t>
            </a:r>
            <a:r>
              <a:rPr lang="fr-FR" sz="26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χ</a:t>
            </a:r>
            <a:r>
              <a:rPr lang="fr-FR" sz="2600" baseline="-300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</a:t>
            </a:r>
            <a:r>
              <a:rPr lang="fr-FR" sz="2600" baseline="-30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est </a:t>
            </a:r>
            <a:r>
              <a:rPr lang="fr-FR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cs typeface="Times New Roman" charset="0"/>
              </a:rPr>
              <a:t>positif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.</a:t>
            </a:r>
            <a:endParaRPr lang="fr-FR" sz="2600" dirty="0">
              <a:latin typeface="Times New Roman" charset="0"/>
              <a:cs typeface="Times New Roman" charset="0"/>
            </a:endParaRPr>
          </a:p>
          <a:p>
            <a:pPr algn="just" eaLnBrk="0" hangingPunct="0">
              <a:defRPr/>
            </a:pP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[</a:t>
            </a:r>
            <a:r>
              <a:rPr lang="fr-FR" sz="26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χ</a:t>
            </a:r>
            <a:r>
              <a:rPr lang="fr-FR" sz="2600" baseline="-30000" dirty="0" err="1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 ] a la dimension de l</a:t>
            </a:r>
            <a:r>
              <a:rPr lang="ja-JP" alt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’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inverse d</a:t>
            </a:r>
            <a:r>
              <a:rPr lang="ja-JP" alt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’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une pression ; </a:t>
            </a:r>
            <a:endParaRPr lang="fr-FR" sz="2600" dirty="0" smtClean="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algn="just" eaLnBrk="0" hangingPunct="0">
              <a:defRPr/>
            </a:pPr>
            <a:r>
              <a:rPr lang="fr-FR" sz="2600" dirty="0" smtClean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unité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 : Pascal</a:t>
            </a:r>
            <a:r>
              <a:rPr lang="fr-FR" sz="2600" baseline="30000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-1</a:t>
            </a:r>
            <a:endParaRPr lang="fr-FR" sz="2600" dirty="0">
              <a:latin typeface="Times New Roman" charset="0"/>
              <a:cs typeface="Times New Roman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9258" y="5128801"/>
            <a:ext cx="843008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2600" dirty="0">
                <a:solidFill>
                  <a:srgbClr val="7030A0"/>
                </a:solidFill>
                <a:latin typeface="Times New Roman" charset="0"/>
              </a:rPr>
              <a:t>Ce coefficient représente la variation relative de volume résultant d</a:t>
            </a:r>
            <a:r>
              <a:rPr lang="ja-JP" altLang="fr-FR" sz="2600" dirty="0">
                <a:solidFill>
                  <a:srgbClr val="7030A0"/>
                </a:solidFill>
                <a:latin typeface="Times New Roman" charset="0"/>
              </a:rPr>
              <a:t>’</a:t>
            </a:r>
            <a:r>
              <a:rPr lang="fr-FR" altLang="ja-JP" sz="2600" dirty="0">
                <a:solidFill>
                  <a:srgbClr val="7030A0"/>
                </a:solidFill>
                <a:latin typeface="Times New Roman" charset="0"/>
              </a:rPr>
              <a:t>une variation de pression à température constante.</a:t>
            </a:r>
            <a:endParaRPr lang="fr-FR" sz="26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33062"/>
              </p:ext>
            </p:extLst>
          </p:nvPr>
        </p:nvGraphicFramePr>
        <p:xfrm>
          <a:off x="1922463" y="1274763"/>
          <a:ext cx="28892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4" name="Equation" r:id="rId3" imgW="990600" imgH="444500" progId="Equation.3">
                  <p:embed/>
                </p:oleObj>
              </mc:Choice>
              <mc:Fallback>
                <p:oleObj name="Equation" r:id="rId3" imgW="990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2463" y="1274763"/>
                        <a:ext cx="2889250" cy="1296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080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Coefficients thermo-élastiques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1719" y="739210"/>
            <a:ext cx="8550956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Les coefficients </a:t>
            </a:r>
            <a:r>
              <a:rPr lang="fr-FR" sz="2600" dirty="0" err="1">
                <a:solidFill>
                  <a:srgbClr val="000000"/>
                </a:solidFill>
                <a:latin typeface="Times New Roman" charset="0"/>
              </a:rPr>
              <a:t>thermoélastiques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 sont liés par la relation :</a:t>
            </a:r>
            <a:endParaRPr lang="fr-FR" sz="2600" dirty="0">
              <a:latin typeface="Times New Roman" charset="0"/>
            </a:endParaRPr>
          </a:p>
          <a:p>
            <a:pPr algn="just" eaLnBrk="0" hangingPunct="0"/>
            <a:r>
              <a:rPr lang="fr-FR" sz="2600" b="1" dirty="0">
                <a:solidFill>
                  <a:srgbClr val="000000"/>
                </a:solidFill>
                <a:latin typeface="Times New Roman" charset="0"/>
              </a:rPr>
              <a:t>  </a:t>
            </a:r>
            <a:endParaRPr lang="fr-FR" sz="2600" dirty="0">
              <a:latin typeface="Times New Roman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35430" y="3783559"/>
            <a:ext cx="8351384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fr-FR" sz="2600" b="1" dirty="0">
                <a:solidFill>
                  <a:srgbClr val="000000"/>
                </a:solidFill>
                <a:latin typeface="Palatino" charset="0"/>
              </a:rPr>
              <a:t>                 </a:t>
            </a:r>
            <a:endParaRPr lang="fr-FR" sz="2600" dirty="0"/>
          </a:p>
          <a:p>
            <a:pPr eaLnBrk="0" hangingPunct="0"/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Ceci se démontre facilement en utilisant la relation mathématique des trois dérivées partielles en remplaçant x, y, z par P, V et </a:t>
            </a:r>
            <a:r>
              <a:rPr lang="fr-FR" sz="2600" dirty="0" err="1">
                <a:solidFill>
                  <a:srgbClr val="000000"/>
                </a:solidFill>
                <a:latin typeface="Times New Roman" charset="0"/>
              </a:rPr>
              <a:t>T</a:t>
            </a:r>
            <a:r>
              <a:rPr lang="fr-FR" sz="2600" dirty="0">
                <a:solidFill>
                  <a:srgbClr val="000000"/>
                </a:solidFill>
                <a:latin typeface="Times New Roman" charset="0"/>
              </a:rPr>
              <a:t>.</a:t>
            </a:r>
            <a:endParaRPr lang="fr-FR" sz="26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162005"/>
              </p:ext>
            </p:extLst>
          </p:nvPr>
        </p:nvGraphicFramePr>
        <p:xfrm>
          <a:off x="2258786" y="2039257"/>
          <a:ext cx="2773166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7" name="Equation" r:id="rId3" imgW="635000" imgH="203200" progId="Equation.3">
                  <p:embed/>
                </p:oleObj>
              </mc:Choice>
              <mc:Fallback>
                <p:oleObj name="Equation" r:id="rId3" imgW="635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8786" y="2039257"/>
                        <a:ext cx="2773166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679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05895" y="253476"/>
            <a:ext cx="412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  <a:latin typeface="Algerian" pitchFamily="82" charset="0"/>
              </a:rPr>
              <a:t>Objectifs</a:t>
            </a:r>
            <a:endParaRPr lang="fr-FR" sz="28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27000" y="1331986"/>
            <a:ext cx="8309429" cy="4691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Blip>
                <a:blip r:embed="rId2"/>
              </a:buBlip>
            </a:pPr>
            <a:r>
              <a:rPr 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Le but de la thermodynamique est de caractériser l’état du système. On souhaite décrire du point de vue thermodynamique les propriétés du système à l’instant </a:t>
            </a:r>
            <a:r>
              <a:rPr lang="fr-FR" sz="2800" dirty="0" err="1" smtClean="0">
                <a:solidFill>
                  <a:schemeClr val="tx1"/>
                </a:solidFill>
                <a:latin typeface="Garamond"/>
                <a:cs typeface="Garamond"/>
              </a:rPr>
              <a:t>t</a:t>
            </a:r>
            <a:r>
              <a:rPr 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. Par exemple, on souhaite connaître la température, la pression, l’énergie et le volume du système. Néanmoins, toutes ces informations ne sont pas nécessaire puisque certaines dépendent des autres : elles sont redondantes. L’idée est donc de définir des variables nécessaires et suffisantes pour complètement décrire l’état du syst</a:t>
            </a:r>
            <a:r>
              <a:rPr lang="fr-FR" sz="2800" dirty="0">
                <a:solidFill>
                  <a:schemeClr val="tx1"/>
                </a:solidFill>
                <a:latin typeface="Garamond"/>
                <a:cs typeface="Garamond"/>
              </a:rPr>
              <a:t>è</a:t>
            </a:r>
            <a:r>
              <a:rPr lang="fr-FR" sz="2800" dirty="0" smtClean="0">
                <a:solidFill>
                  <a:schemeClr val="tx1"/>
                </a:solidFill>
                <a:latin typeface="Garamond"/>
                <a:cs typeface="Garamond"/>
              </a:rPr>
              <a:t>me</a:t>
            </a:r>
          </a:p>
          <a:p>
            <a:pPr marL="457200" indent="-457200" algn="l">
              <a:buBlip>
                <a:blip r:embed="rId2"/>
              </a:buBlip>
            </a:pPr>
            <a:endParaRPr lang="fr-FR" sz="2800" dirty="0" smtClean="0">
              <a:solidFill>
                <a:schemeClr val="tx1"/>
              </a:solidFill>
              <a:latin typeface="Times New Roman" charset="0"/>
            </a:endParaRPr>
          </a:p>
          <a:p>
            <a:pPr algn="l"/>
            <a:endParaRPr lang="fr-FR" sz="2800" dirty="0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25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-36286" y="-39914"/>
            <a:ext cx="3274106" cy="40163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rgbClr val="FFFFFF"/>
                </a:solidFill>
                <a:latin typeface="Garamond"/>
                <a:cs typeface="Garamond"/>
              </a:rPr>
              <a:t>Introduction &amp; généralités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cs typeface="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9" y="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Objectifs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10" y="795586"/>
            <a:ext cx="4437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 smtClean="0">
                <a:solidFill>
                  <a:srgbClr val="0000FF"/>
                </a:solidFill>
                <a:latin typeface="Algerian" pitchFamily="82" charset="0"/>
              </a:rPr>
              <a:t>Objectifs spécifiques</a:t>
            </a:r>
            <a:endParaRPr lang="fr-CA" sz="2600" dirty="0">
              <a:solidFill>
                <a:srgbClr val="0000FF"/>
              </a:solidFill>
            </a:endParaRPr>
          </a:p>
        </p:txBody>
      </p:sp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4886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Concepts de base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8691" y="820440"/>
            <a:ext cx="8229600" cy="112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cap="none" dirty="0">
                <a:solidFill>
                  <a:srgbClr val="D1282E"/>
                </a:solidFill>
                <a:latin typeface="Arial" charset="0"/>
                <a:ea typeface="ＭＳ Ｐゴシック" charset="0"/>
              </a:rPr>
              <a:t>É</a:t>
            </a:r>
            <a:r>
              <a:rPr lang="fr-CA" cap="none" dirty="0" smtClean="0">
                <a:solidFill>
                  <a:srgbClr val="D1282E"/>
                </a:solidFill>
                <a:latin typeface="Arial" charset="0"/>
                <a:ea typeface="ＭＳ Ｐゴシック" charset="0"/>
              </a:rPr>
              <a:t>tat thermodynamique:</a:t>
            </a:r>
          </a:p>
          <a:p>
            <a:pPr lvl="1"/>
            <a:r>
              <a:rPr lang="fr-CA" dirty="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-Spécifié par </a:t>
            </a:r>
            <a:r>
              <a:rPr lang="fr-CA" dirty="0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variables d’état</a:t>
            </a:r>
            <a:r>
              <a:rPr lang="fr-CA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: </a:t>
            </a:r>
            <a:r>
              <a:rPr lang="fr-CA" dirty="0" err="1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T</a:t>
            </a:r>
            <a:r>
              <a:rPr lang="fr-CA" dirty="0" smtClean="0">
                <a:solidFill>
                  <a:schemeClr val="tx1"/>
                </a:solidFill>
                <a:latin typeface="Arial" charset="0"/>
                <a:ea typeface="ＭＳ Ｐゴシック" charset="0"/>
              </a:rPr>
              <a:t>, P, V, n (n=composition)</a:t>
            </a:r>
            <a:endParaRPr lang="fr-CA" dirty="0">
              <a:solidFill>
                <a:schemeClr val="tx1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761070"/>
            <a:ext cx="8229600" cy="6293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CA" sz="2000" cap="none" dirty="0">
                <a:solidFill>
                  <a:schemeClr val="tx2"/>
                </a:solidFill>
                <a:latin typeface="Arial"/>
                <a:cs typeface="Arial"/>
              </a:rPr>
              <a:t>V</a:t>
            </a:r>
            <a:r>
              <a:rPr lang="fr-CA" sz="2000" cap="none" dirty="0" smtClean="0">
                <a:solidFill>
                  <a:schemeClr val="tx2"/>
                </a:solidFill>
                <a:latin typeface="Arial"/>
                <a:cs typeface="Arial"/>
              </a:rPr>
              <a:t>ariables thermodynamiques et unités</a:t>
            </a:r>
            <a:endParaRPr lang="fr-FR" sz="2000" cap="none" dirty="0" smtClean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0" y="2455339"/>
            <a:ext cx="7112000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r-CA" sz="2400" kern="0" dirty="0" err="1">
                <a:solidFill>
                  <a:srgbClr val="000000"/>
                </a:solidFill>
                <a:ea typeface="ＭＳ Ｐゴシック"/>
                <a:cs typeface="ＭＳ Ｐゴシック" charset="0"/>
              </a:rPr>
              <a:t>T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 en 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K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P en 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Pa (SI)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ou en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bar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ou en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</a:t>
            </a:r>
            <a:r>
              <a:rPr lang="fr-CA" sz="2400" kern="0" dirty="0" err="1">
                <a:solidFill>
                  <a:srgbClr val="FF0000"/>
                </a:solidFill>
                <a:ea typeface="ＭＳ Ｐゴシック"/>
                <a:cs typeface="ＭＳ Ｐゴシック" charset="0"/>
              </a:rPr>
              <a:t>atm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ou en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Torr   </a:t>
            </a:r>
          </a:p>
          <a:p>
            <a:pPr marL="1143000" lvl="2" indent="-2286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CA" kern="0" dirty="0">
                <a:solidFill>
                  <a:srgbClr val="FF0000"/>
                </a:solidFill>
                <a:ea typeface="ＭＳ Ｐゴシック"/>
              </a:rPr>
              <a:t> </a:t>
            </a: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1 </a:t>
            </a:r>
            <a:r>
              <a:rPr lang="fr-CA" kern="0" dirty="0" err="1">
                <a:solidFill>
                  <a:srgbClr val="0000CC"/>
                </a:solidFill>
                <a:ea typeface="ＭＳ Ｐゴシック"/>
              </a:rPr>
              <a:t>atm</a:t>
            </a: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=101325 Pa,     1 bar=  10</a:t>
            </a:r>
            <a:r>
              <a:rPr lang="fr-CA" kern="0" baseline="30000" dirty="0">
                <a:solidFill>
                  <a:srgbClr val="0000CC"/>
                </a:solidFill>
                <a:ea typeface="ＭＳ Ｐゴシック"/>
              </a:rPr>
              <a:t>5</a:t>
            </a: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 Pa,  1 Torr=1/760 </a:t>
            </a:r>
            <a:r>
              <a:rPr lang="fr-CA" kern="0" dirty="0" err="1">
                <a:solidFill>
                  <a:srgbClr val="0000CC"/>
                </a:solidFill>
                <a:ea typeface="ＭＳ Ｐゴシック"/>
              </a:rPr>
              <a:t>atm</a:t>
            </a:r>
            <a:endParaRPr lang="fr-CA" kern="0" dirty="0">
              <a:solidFill>
                <a:srgbClr val="0000CC"/>
              </a:solidFill>
              <a:ea typeface="ＭＳ Ｐゴシック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V en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m</a:t>
            </a:r>
            <a:r>
              <a:rPr lang="fr-CA" sz="2400" kern="0" baseline="3000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3 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(SI) 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ou en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l  </a:t>
            </a:r>
          </a:p>
          <a:p>
            <a:pPr marL="1143000" lvl="2" indent="-2286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1 l =1 dm</a:t>
            </a:r>
            <a:r>
              <a:rPr lang="fr-CA" kern="0" baseline="30000" dirty="0">
                <a:solidFill>
                  <a:srgbClr val="0000CC"/>
                </a:solidFill>
                <a:ea typeface="ＭＳ Ｐゴシック"/>
              </a:rPr>
              <a:t>3</a:t>
            </a: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=10</a:t>
            </a:r>
            <a:r>
              <a:rPr lang="fr-CA" kern="0" baseline="30000" dirty="0">
                <a:solidFill>
                  <a:srgbClr val="0000CC"/>
                </a:solidFill>
                <a:ea typeface="ＭＳ Ｐゴシック"/>
              </a:rPr>
              <a:t>-3</a:t>
            </a: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 m</a:t>
            </a:r>
            <a:r>
              <a:rPr lang="fr-CA" kern="0" baseline="30000" dirty="0">
                <a:solidFill>
                  <a:srgbClr val="0000CC"/>
                </a:solidFill>
                <a:ea typeface="ＭＳ Ｐゴシック"/>
              </a:rPr>
              <a:t>3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n en 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mol/m</a:t>
            </a:r>
            <a:r>
              <a:rPr lang="fr-CA" sz="2400" kern="0" baseline="3000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3</a:t>
            </a:r>
            <a:r>
              <a:rPr lang="fr-CA" sz="2400" kern="0" baseline="3000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ou 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mol/</a:t>
            </a:r>
            <a:r>
              <a:rPr lang="fr-CA" sz="2400" kern="0" dirty="0" smtClean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l</a:t>
            </a:r>
            <a:endParaRPr lang="fr-CA" sz="2400" kern="0" dirty="0">
              <a:solidFill>
                <a:srgbClr val="FF0000"/>
              </a:solidFill>
              <a:ea typeface="ＭＳ Ｐゴシック"/>
              <a:cs typeface="ＭＳ Ｐゴシック" charset="0"/>
            </a:endParaRP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Énergie: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en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J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ou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kJ/mol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ou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kcal/mol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ou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</a:t>
            </a:r>
            <a:r>
              <a:rPr lang="fr-CA" sz="2400" kern="0" dirty="0" err="1">
                <a:solidFill>
                  <a:srgbClr val="FF0000"/>
                </a:solidFill>
                <a:ea typeface="ＭＳ Ｐゴシック"/>
                <a:cs typeface="ＭＳ Ｐゴシック" charset="0"/>
              </a:rPr>
              <a:t>l.atm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ou 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eV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 …</a:t>
            </a:r>
          </a:p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R 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= N</a:t>
            </a:r>
            <a:r>
              <a:rPr lang="fr-CA" sz="2400" kern="0" baseline="-2500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A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 </a:t>
            </a:r>
            <a:r>
              <a:rPr lang="fr-CA" sz="2400" kern="0" dirty="0" err="1">
                <a:solidFill>
                  <a:srgbClr val="FF0000"/>
                </a:solidFill>
                <a:ea typeface="ＭＳ Ｐゴシック"/>
                <a:cs typeface="ＭＳ Ｐゴシック" charset="0"/>
              </a:rPr>
              <a:t>k</a:t>
            </a:r>
            <a:r>
              <a:rPr lang="fr-CA" sz="2400" kern="0" baseline="-25000" dirty="0" err="1">
                <a:solidFill>
                  <a:srgbClr val="FF0000"/>
                </a:solidFill>
                <a:ea typeface="ＭＳ Ｐゴシック"/>
                <a:cs typeface="ＭＳ Ｐゴシック" charset="0"/>
              </a:rPr>
              <a:t>B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 en 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J.K</a:t>
            </a:r>
            <a:r>
              <a:rPr lang="fr-CA" sz="2400" kern="0" baseline="3000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-1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.mol</a:t>
            </a:r>
            <a:r>
              <a:rPr lang="fr-CA" sz="2400" kern="0" baseline="3000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-1</a:t>
            </a:r>
            <a:r>
              <a:rPr lang="fr-CA" sz="2400" kern="0" dirty="0">
                <a:solidFill>
                  <a:srgbClr val="000000"/>
                </a:solidFill>
                <a:ea typeface="ＭＳ Ｐゴシック"/>
                <a:cs typeface="ＭＳ Ｐゴシック" charset="0"/>
              </a:rPr>
              <a:t> ou 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l.atm.K</a:t>
            </a:r>
            <a:r>
              <a:rPr lang="fr-CA" sz="2400" kern="0" baseline="3000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-1</a:t>
            </a:r>
            <a:r>
              <a:rPr lang="fr-CA" sz="2400" kern="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.mol</a:t>
            </a:r>
            <a:r>
              <a:rPr lang="fr-CA" sz="2400" kern="0" baseline="30000" dirty="0">
                <a:solidFill>
                  <a:srgbClr val="FF0000"/>
                </a:solidFill>
                <a:ea typeface="ＭＳ Ｐゴシック"/>
                <a:cs typeface="ＭＳ Ｐゴシック" charset="0"/>
              </a:rPr>
              <a:t>-1</a:t>
            </a:r>
          </a:p>
          <a:p>
            <a:pPr marL="1143000" lvl="2" indent="-22860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R=8,31451 J.K</a:t>
            </a:r>
            <a:r>
              <a:rPr lang="fr-CA" kern="0" baseline="30000" dirty="0">
                <a:solidFill>
                  <a:srgbClr val="0000CC"/>
                </a:solidFill>
                <a:ea typeface="ＭＳ Ｐゴシック"/>
              </a:rPr>
              <a:t>-1</a:t>
            </a: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.mol</a:t>
            </a:r>
            <a:r>
              <a:rPr lang="fr-CA" kern="0" baseline="30000" dirty="0">
                <a:solidFill>
                  <a:srgbClr val="0000CC"/>
                </a:solidFill>
                <a:ea typeface="ＭＳ Ｐゴシック"/>
              </a:rPr>
              <a:t>-1 </a:t>
            </a: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=8,20578x10</a:t>
            </a:r>
            <a:r>
              <a:rPr lang="fr-CA" kern="0" baseline="30000" dirty="0">
                <a:solidFill>
                  <a:srgbClr val="0000CC"/>
                </a:solidFill>
                <a:ea typeface="ＭＳ Ｐゴシック"/>
              </a:rPr>
              <a:t>-2</a:t>
            </a: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 l.atm.K</a:t>
            </a:r>
            <a:r>
              <a:rPr lang="fr-CA" kern="0" baseline="30000" dirty="0">
                <a:solidFill>
                  <a:srgbClr val="0000CC"/>
                </a:solidFill>
                <a:ea typeface="ＭＳ Ｐゴシック"/>
              </a:rPr>
              <a:t>-1</a:t>
            </a:r>
            <a:r>
              <a:rPr lang="fr-CA" kern="0" dirty="0">
                <a:solidFill>
                  <a:srgbClr val="0000CC"/>
                </a:solidFill>
                <a:ea typeface="ＭＳ Ｐゴシック"/>
              </a:rPr>
              <a:t>.mol</a:t>
            </a:r>
            <a:r>
              <a:rPr lang="fr-CA" kern="0" baseline="30000" dirty="0">
                <a:solidFill>
                  <a:srgbClr val="0000CC"/>
                </a:solidFill>
                <a:ea typeface="ＭＳ Ｐゴシック"/>
              </a:rPr>
              <a:t>-1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08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fr-CA" sz="2800" cap="none" dirty="0" err="1" smtClean="0">
                <a:solidFill>
                  <a:srgbClr val="0000FF"/>
                </a:solidFill>
                <a:latin typeface="Calibri" charset="0"/>
              </a:rPr>
              <a:t>oncepts</a:t>
            </a:r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 de base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3733" y="1253067"/>
            <a:ext cx="6028267" cy="376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fr-CA" sz="3200" kern="0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État</a:t>
            </a:r>
            <a:r>
              <a:rPr lang="fr-CA" sz="3200" kern="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thermodynamique: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fr-CA" sz="2800" kern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Spécifié par </a:t>
            </a:r>
            <a:r>
              <a:rPr lang="fr-CA" sz="2800" kern="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variables d’état</a:t>
            </a:r>
            <a:r>
              <a:rPr lang="fr-CA" sz="2800" kern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: </a:t>
            </a:r>
            <a:r>
              <a:rPr lang="fr-CA" sz="2800" kern="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</a:t>
            </a:r>
            <a:r>
              <a:rPr lang="fr-CA" sz="2800" kern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, P, V, n (n=composition)</a:t>
            </a: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r>
              <a:rPr lang="fr-CA" sz="2800" kern="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Équation d’état</a:t>
            </a:r>
            <a:r>
              <a:rPr lang="fr-CA" sz="2800" kern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=équation constitutive du système=relation entre </a:t>
            </a:r>
            <a:r>
              <a:rPr lang="fr-CA" sz="2800" kern="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T,P,V,n</a:t>
            </a:r>
            <a:endParaRPr lang="fr-CA" sz="2800" kern="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742950" lvl="1" indent="-28575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fr-CA" sz="2800" kern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				(ex: PV=</a:t>
            </a:r>
            <a:r>
              <a:rPr lang="fr-CA" sz="2800" kern="0" dirty="0" err="1">
                <a:solidFill>
                  <a:srgbClr val="000000"/>
                </a:solidFill>
                <a:latin typeface="Arial" charset="0"/>
                <a:ea typeface="ＭＳ Ｐゴシック" charset="0"/>
              </a:rPr>
              <a:t>nRT</a:t>
            </a:r>
            <a:r>
              <a:rPr lang="fr-CA" sz="2800" kern="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1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fr-CA" sz="2800" cap="none" dirty="0" err="1" smtClean="0">
                <a:solidFill>
                  <a:srgbClr val="0000FF"/>
                </a:solidFill>
                <a:latin typeface="Calibri" charset="0"/>
              </a:rPr>
              <a:t>oncepts</a:t>
            </a:r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 de base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457200" y="731829"/>
            <a:ext cx="8229600" cy="52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CA" sz="2600" dirty="0" smtClean="0">
                <a:latin typeface="Arial" charset="0"/>
                <a:ea typeface="ＭＳ Ｐゴシック" charset="0"/>
              </a:rPr>
              <a:t>Équations d’état d’un gaz</a:t>
            </a:r>
            <a:br>
              <a:rPr lang="fr-CA" sz="2600" dirty="0" smtClean="0">
                <a:latin typeface="Arial" charset="0"/>
                <a:ea typeface="ＭＳ Ｐゴシック" charset="0"/>
              </a:rPr>
            </a:br>
            <a:r>
              <a:rPr lang="fr-CA" sz="2600" dirty="0" smtClean="0">
                <a:latin typeface="Arial" charset="0"/>
                <a:ea typeface="ＭＳ Ｐゴシック" charset="0"/>
              </a:rPr>
              <a:t> </a:t>
            </a:r>
            <a:endParaRPr lang="fr-FR" sz="2600" dirty="0">
              <a:latin typeface="Arial" charset="0"/>
              <a:ea typeface="ＭＳ Ｐゴシック" charset="0"/>
            </a:endParaRPr>
          </a:p>
        </p:txBody>
      </p:sp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457200" y="1125538"/>
            <a:ext cx="40386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gaz parfait</a:t>
            </a: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ＭＳ Ｐゴシック" charset="0"/>
            </a:endParaRPr>
          </a:p>
        </p:txBody>
      </p:sp>
      <p:sp>
        <p:nvSpPr>
          <p:cNvPr id="23" name="Rectangle 6"/>
          <p:cNvSpPr txBox="1">
            <a:spLocks noChangeArrowheads="1"/>
          </p:cNvSpPr>
          <p:nvPr/>
        </p:nvSpPr>
        <p:spPr bwMode="auto">
          <a:xfrm>
            <a:off x="4648200" y="1052513"/>
            <a:ext cx="4038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gaz de van der Waals</a:t>
            </a: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ＭＳ Ｐゴシック" charset="0"/>
            </a:endParaRPr>
          </a:p>
        </p:txBody>
      </p:sp>
      <p:pic>
        <p:nvPicPr>
          <p:cNvPr id="24" name="Picture 7" descr="F1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36838"/>
            <a:ext cx="24765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 descr="F1_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781300"/>
            <a:ext cx="30194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Object 9"/>
          <p:cNvGraphicFramePr>
            <a:graphicFrameLocks/>
          </p:cNvGraphicFramePr>
          <p:nvPr/>
        </p:nvGraphicFramePr>
        <p:xfrm>
          <a:off x="1476375" y="1557338"/>
          <a:ext cx="15827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1" name="Equation" r:id="rId5" imgW="1054100" imgH="393700" progId="Equation.3">
                  <p:embed/>
                </p:oleObj>
              </mc:Choice>
              <mc:Fallback>
                <p:oleObj name="Equation" r:id="rId5" imgW="1054100" imgH="393700" progId="Equation.3">
                  <p:embed/>
                  <p:pic>
                    <p:nvPicPr>
                      <p:cNvPr id="0" name="Picture 6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57338"/>
                        <a:ext cx="1582738" cy="647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/>
          </p:cNvGraphicFramePr>
          <p:nvPr/>
        </p:nvGraphicFramePr>
        <p:xfrm>
          <a:off x="5867400" y="1546225"/>
          <a:ext cx="16160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2" name="Equation" r:id="rId7" imgW="1193800" imgH="419100" progId="Equation.3">
                  <p:embed/>
                </p:oleObj>
              </mc:Choice>
              <mc:Fallback>
                <p:oleObj name="Equation" r:id="rId7" imgW="1193800" imgH="419100" progId="Equation.3">
                  <p:embed/>
                  <p:pic>
                    <p:nvPicPr>
                      <p:cNvPr id="0" name="Picture 6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46225"/>
                        <a:ext cx="1616075" cy="658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351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fr-CA" sz="2800" cap="none" dirty="0" err="1" smtClean="0">
                <a:solidFill>
                  <a:srgbClr val="0000FF"/>
                </a:solidFill>
                <a:latin typeface="Calibri" charset="0"/>
              </a:rPr>
              <a:t>oncepts</a:t>
            </a:r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 de base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457200" y="731829"/>
            <a:ext cx="8229600" cy="52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CA" sz="2600" dirty="0" smtClean="0">
                <a:latin typeface="Arial" charset="0"/>
                <a:ea typeface="ＭＳ Ｐゴシック" charset="0"/>
              </a:rPr>
              <a:t>Équations d’état d’un gaz</a:t>
            </a:r>
            <a:br>
              <a:rPr lang="fr-CA" sz="2600" dirty="0" smtClean="0">
                <a:latin typeface="Arial" charset="0"/>
                <a:ea typeface="ＭＳ Ｐゴシック" charset="0"/>
              </a:rPr>
            </a:br>
            <a:r>
              <a:rPr lang="fr-CA" sz="2600" dirty="0" smtClean="0">
                <a:latin typeface="Arial" charset="0"/>
                <a:ea typeface="ＭＳ Ｐゴシック" charset="0"/>
              </a:rPr>
              <a:t> </a:t>
            </a:r>
            <a:endParaRPr lang="fr-FR" sz="2600" dirty="0">
              <a:latin typeface="Arial" charset="0"/>
              <a:ea typeface="ＭＳ Ｐゴシック" charset="0"/>
            </a:endParaRPr>
          </a:p>
        </p:txBody>
      </p:sp>
      <p:sp>
        <p:nvSpPr>
          <p:cNvPr id="30" name="Rectangle 5"/>
          <p:cNvSpPr txBox="1">
            <a:spLocks noChangeArrowheads="1"/>
          </p:cNvSpPr>
          <p:nvPr/>
        </p:nvSpPr>
        <p:spPr bwMode="auto">
          <a:xfrm>
            <a:off x="457200" y="1125538"/>
            <a:ext cx="40386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gaz parfait</a:t>
            </a: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ＭＳ Ｐゴシック" charset="0"/>
            </a:endParaRPr>
          </a:p>
        </p:txBody>
      </p:sp>
      <p:sp>
        <p:nvSpPr>
          <p:cNvPr id="31" name="Rectangle 6"/>
          <p:cNvSpPr txBox="1">
            <a:spLocks noChangeArrowheads="1"/>
          </p:cNvSpPr>
          <p:nvPr/>
        </p:nvSpPr>
        <p:spPr bwMode="auto">
          <a:xfrm>
            <a:off x="4648200" y="1052513"/>
            <a:ext cx="4038600" cy="507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gaz de van der Waals</a:t>
            </a:r>
            <a:endParaRPr kumimoji="0" lang="fr-FR" sz="2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ＭＳ Ｐゴシック" charset="0"/>
            </a:endParaRPr>
          </a:p>
        </p:txBody>
      </p:sp>
      <p:pic>
        <p:nvPicPr>
          <p:cNvPr id="32" name="Picture 3" descr="F1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36838"/>
            <a:ext cx="24765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 descr="F1_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781300"/>
            <a:ext cx="30194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" name="Object 7"/>
          <p:cNvGraphicFramePr>
            <a:graphicFrameLocks/>
          </p:cNvGraphicFramePr>
          <p:nvPr/>
        </p:nvGraphicFramePr>
        <p:xfrm>
          <a:off x="1476375" y="1557338"/>
          <a:ext cx="15827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3" name="Equation" r:id="rId5" imgW="1054100" imgH="393700" progId="Equation.3">
                  <p:embed/>
                </p:oleObj>
              </mc:Choice>
              <mc:Fallback>
                <p:oleObj name="Equation" r:id="rId5" imgW="1054100" imgH="393700" progId="Equation.3">
                  <p:embed/>
                  <p:pic>
                    <p:nvPicPr>
                      <p:cNvPr id="0" name="Picture 6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557338"/>
                        <a:ext cx="1582738" cy="647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8"/>
          <p:cNvGraphicFramePr>
            <a:graphicFrameLocks/>
          </p:cNvGraphicFramePr>
          <p:nvPr/>
        </p:nvGraphicFramePr>
        <p:xfrm>
          <a:off x="5867400" y="1546225"/>
          <a:ext cx="16160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4" name="Equation" r:id="rId7" imgW="1193800" imgH="419100" progId="Equation.3">
                  <p:embed/>
                </p:oleObj>
              </mc:Choice>
              <mc:Fallback>
                <p:oleObj name="Equation" r:id="rId7" imgW="1193800" imgH="419100" progId="Equation.3">
                  <p:embed/>
                  <p:pic>
                    <p:nvPicPr>
                      <p:cNvPr id="0" name="Picture 6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46225"/>
                        <a:ext cx="1616075" cy="658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7380288" y="1773238"/>
            <a:ext cx="647700" cy="503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7" name="Line 20"/>
          <p:cNvSpPr>
            <a:spLocks noChangeShapeType="1"/>
          </p:cNvSpPr>
          <p:nvPr/>
        </p:nvSpPr>
        <p:spPr bwMode="auto">
          <a:xfrm>
            <a:off x="6804025" y="2133600"/>
            <a:ext cx="115252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272338" y="2276475"/>
            <a:ext cx="1871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Paramètres de VdW</a:t>
            </a:r>
            <a:endParaRPr kumimoji="0" lang="fr-F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32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fr-CA" sz="2800" cap="none" dirty="0" err="1" smtClean="0">
                <a:solidFill>
                  <a:srgbClr val="0000FF"/>
                </a:solidFill>
                <a:latin typeface="Calibri" charset="0"/>
              </a:rPr>
              <a:t>oncepts</a:t>
            </a:r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 de base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118902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Coefficients de Van der Waals</a:t>
            </a:r>
            <a:endParaRPr kumimoji="0" lang="fr-FR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ＭＳ Ｐゴシック" charset="0"/>
            </a:endParaRPr>
          </a:p>
        </p:txBody>
      </p:sp>
      <p:pic>
        <p:nvPicPr>
          <p:cNvPr id="12" name="Picture 3" descr="1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14595"/>
            <a:ext cx="8208962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2216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fr-CA" sz="2800" cap="none" dirty="0" err="1" smtClean="0">
                <a:solidFill>
                  <a:srgbClr val="0000FF"/>
                </a:solidFill>
                <a:latin typeface="Calibri" charset="0"/>
              </a:rPr>
              <a:t>oncepts</a:t>
            </a:r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 de base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Concepts de base</a:t>
            </a:r>
            <a:endParaRPr kumimoji="0" lang="fr-FR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fr-CA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État</a:t>
            </a:r>
            <a:r>
              <a:rPr lang="fr-CA" smtClean="0">
                <a:latin typeface="Arial" charset="0"/>
                <a:ea typeface="ＭＳ Ｐゴシック" charset="0"/>
              </a:rPr>
              <a:t> thermodynamique:</a:t>
            </a:r>
          </a:p>
          <a:p>
            <a:pPr lvl="1" eaLnBrk="1" hangingPunct="1"/>
            <a:r>
              <a:rPr lang="fr-CA" smtClean="0">
                <a:latin typeface="Arial" charset="0"/>
                <a:ea typeface="ＭＳ Ｐゴシック" charset="0"/>
              </a:rPr>
              <a:t>Spécifié par </a:t>
            </a:r>
            <a:r>
              <a:rPr lang="fr-CA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variables d’état</a:t>
            </a:r>
            <a:r>
              <a:rPr lang="fr-CA" smtClean="0">
                <a:latin typeface="Arial" charset="0"/>
                <a:ea typeface="ＭＳ Ｐゴシック" charset="0"/>
              </a:rPr>
              <a:t>: T, P, V, n (n=composition)</a:t>
            </a:r>
          </a:p>
          <a:p>
            <a:pPr lvl="1" eaLnBrk="1" hangingPunct="1"/>
            <a:r>
              <a:rPr lang="fr-CA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Équation d’état</a:t>
            </a:r>
            <a:r>
              <a:rPr lang="fr-CA" smtClean="0">
                <a:latin typeface="Arial" charset="0"/>
                <a:ea typeface="ＭＳ Ｐゴシック" charset="0"/>
              </a:rPr>
              <a:t> =équation constitutive du système=relation entre T,P,V,n</a:t>
            </a:r>
          </a:p>
          <a:p>
            <a:pPr lvl="1" eaLnBrk="1" hangingPunct="1">
              <a:buFontTx/>
              <a:buNone/>
            </a:pPr>
            <a:r>
              <a:rPr lang="fr-CA" smtClean="0">
                <a:latin typeface="Arial" charset="0"/>
                <a:ea typeface="ＭＳ Ｐゴシック" charset="0"/>
              </a:rPr>
              <a:t>				(ex: PV=nRT)</a:t>
            </a:r>
          </a:p>
          <a:p>
            <a:pPr lvl="1" eaLnBrk="1" hangingPunct="1"/>
            <a:r>
              <a:rPr lang="fr-CA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Fonction d’état</a:t>
            </a:r>
            <a:r>
              <a:rPr lang="fr-CA" smtClean="0">
                <a:latin typeface="Arial" charset="0"/>
                <a:ea typeface="ＭＳ Ｐゴシック" charset="0"/>
              </a:rPr>
              <a:t>: Propriété du système ne dépendant que de son état actuel, pas de son histoire.</a:t>
            </a:r>
            <a:endParaRPr lang="fr-FR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678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fr-CA" sz="2800" cap="none" dirty="0" err="1" smtClean="0">
                <a:solidFill>
                  <a:srgbClr val="0000FF"/>
                </a:solidFill>
                <a:latin typeface="Calibri" charset="0"/>
              </a:rPr>
              <a:t>oncepts</a:t>
            </a:r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 de base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Concepts de base</a:t>
            </a:r>
            <a:endParaRPr kumimoji="0" lang="fr-FR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fr-CA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Fonctions d’état vs. fonctions de passage</a:t>
            </a:r>
            <a:r>
              <a:rPr lang="fr-CA" smtClean="0">
                <a:latin typeface="Arial" charset="0"/>
                <a:ea typeface="ＭＳ Ｐゴシック" charset="0"/>
              </a:rPr>
              <a:t>:</a:t>
            </a:r>
          </a:p>
          <a:p>
            <a:pPr lvl="1" eaLnBrk="1" hangingPunct="1"/>
            <a:r>
              <a:rPr lang="fr-CA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Fonction d’état</a:t>
            </a:r>
            <a:r>
              <a:rPr lang="fr-CA" smtClean="0">
                <a:latin typeface="Arial" charset="0"/>
                <a:ea typeface="ＭＳ Ｐゴシック" charset="0"/>
              </a:rPr>
              <a:t>:  </a:t>
            </a:r>
          </a:p>
          <a:p>
            <a:pPr lvl="2" eaLnBrk="1" hangingPunct="1">
              <a:buFontTx/>
              <a:buNone/>
            </a:pPr>
            <a:r>
              <a:rPr lang="fr-CA" i="1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Ex:   E(T,V,n),  P, V, n, H(P,T,n), S(T,V,n)</a:t>
            </a:r>
          </a:p>
          <a:p>
            <a:pPr lvl="2" eaLnBrk="1" hangingPunct="1"/>
            <a:r>
              <a:rPr lang="fr-CA" smtClean="0">
                <a:latin typeface="Arial" charset="0"/>
                <a:ea typeface="ＭＳ Ｐゴシック" charset="0"/>
              </a:rPr>
              <a:t>Fonction d’état </a:t>
            </a:r>
            <a:r>
              <a:rPr lang="fr-CA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extensive</a:t>
            </a:r>
            <a:r>
              <a:rPr lang="fr-CA" smtClean="0">
                <a:latin typeface="Arial" charset="0"/>
                <a:ea typeface="ＭＳ Ｐゴシック" charset="0"/>
              </a:rPr>
              <a:t>: dépend de n</a:t>
            </a:r>
          </a:p>
          <a:p>
            <a:pPr lvl="2" eaLnBrk="1" hangingPunct="1"/>
            <a:r>
              <a:rPr lang="fr-CA" smtClean="0">
                <a:latin typeface="Arial" charset="0"/>
                <a:ea typeface="ＭＳ Ｐゴシック" charset="0"/>
              </a:rPr>
              <a:t>Fonction d’état </a:t>
            </a:r>
            <a:r>
              <a:rPr lang="fr-CA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intensive</a:t>
            </a:r>
            <a:r>
              <a:rPr lang="fr-CA" smtClean="0">
                <a:latin typeface="Arial" charset="0"/>
                <a:ea typeface="ＭＳ Ｐゴシック" charset="0"/>
              </a:rPr>
              <a:t>: indépendant de n</a:t>
            </a:r>
          </a:p>
          <a:p>
            <a:pPr lvl="1" eaLnBrk="1" hangingPunct="1"/>
            <a:r>
              <a:rPr lang="fr-CA" smtClean="0">
                <a:solidFill>
                  <a:srgbClr val="FF0000"/>
                </a:solidFill>
                <a:latin typeface="Arial" charset="0"/>
                <a:ea typeface="ＭＳ Ｐゴシック" charset="0"/>
              </a:rPr>
              <a:t>Fonction de passage</a:t>
            </a:r>
            <a:r>
              <a:rPr lang="fr-CA" smtClean="0">
                <a:latin typeface="Arial" charset="0"/>
                <a:ea typeface="ＭＳ Ｐゴシック" charset="0"/>
              </a:rPr>
              <a:t>: dépend de l’histoire, du déroulement d’un processus (du chemin suivi)</a:t>
            </a:r>
          </a:p>
          <a:p>
            <a:pPr lvl="2" eaLnBrk="1" hangingPunct="1">
              <a:buFontTx/>
              <a:buNone/>
            </a:pPr>
            <a:r>
              <a:rPr lang="fr-CA" i="1" smtClean="0">
                <a:solidFill>
                  <a:srgbClr val="0000CC"/>
                </a:solidFill>
                <a:latin typeface="Arial" charset="0"/>
                <a:ea typeface="ＭＳ Ｐゴシック" charset="0"/>
              </a:rPr>
              <a:t>Ex: W (travail), q (chaleur)</a:t>
            </a:r>
            <a:endParaRPr lang="fr-FR" i="1">
              <a:solidFill>
                <a:srgbClr val="0000CC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93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re 1"/>
          <p:cNvSpPr txBox="1">
            <a:spLocks/>
          </p:cNvSpPr>
          <p:nvPr/>
        </p:nvSpPr>
        <p:spPr>
          <a:xfrm>
            <a:off x="35140" y="0"/>
            <a:ext cx="8910981" cy="403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 smtClean="0">
                <a:solidFill>
                  <a:srgbClr val="0000FF"/>
                </a:solidFill>
                <a:latin typeface="Calibri" charset="0"/>
              </a:rPr>
              <a:t>C</a:t>
            </a:r>
            <a:r>
              <a:rPr lang="fr-CA" sz="2800" cap="none" dirty="0" err="1" smtClean="0">
                <a:solidFill>
                  <a:srgbClr val="0000FF"/>
                </a:solidFill>
                <a:latin typeface="Calibri" charset="0"/>
              </a:rPr>
              <a:t>oncepts</a:t>
            </a:r>
            <a:r>
              <a:rPr lang="fr-CA" sz="2800" cap="none" dirty="0" smtClean="0">
                <a:solidFill>
                  <a:srgbClr val="0000FF"/>
                </a:solidFill>
                <a:latin typeface="Calibri" charset="0"/>
              </a:rPr>
              <a:t> de base</a:t>
            </a:r>
            <a:endParaRPr lang="fr-FR" sz="2800" cap="none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4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Concepts de base</a:t>
            </a:r>
            <a:endParaRPr kumimoji="0" lang="fr-FR" sz="4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3200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Processus: </a:t>
            </a:r>
            <a:r>
              <a:rPr kumimoji="0" lang="fr-CA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rPr>
              <a:t>chemin suivi dans une transformation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</a:rPr>
              <a:t>Cyclique</a:t>
            </a: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état final=état initial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</a:rPr>
              <a:t>Isotherme</a:t>
            </a: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T = constante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</a:rPr>
              <a:t>Isobare</a:t>
            </a: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P = constante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</a:rPr>
              <a:t>Isochore</a:t>
            </a: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V= constante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/>
              </a:rPr>
              <a:t>Adiabatique</a:t>
            </a:r>
            <a:r>
              <a:rPr kumimoji="0" lang="fr-CA" sz="28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: q=0</a:t>
            </a:r>
            <a:endParaRPr kumimoji="0" lang="fr-FR" sz="2800" b="0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3676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smtClean="0">
                <a:cs typeface="+mj-cs"/>
              </a:rPr>
              <a:t>Travail et chaleur</a:t>
            </a:r>
            <a:endParaRPr lang="fr-FR" smtClean="0">
              <a:cs typeface="+mj-cs"/>
            </a:endParaRPr>
          </a:p>
        </p:txBody>
      </p:sp>
      <p:pic>
        <p:nvPicPr>
          <p:cNvPr id="26626" name="Picture 3" descr="F2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22479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44575" y="5589588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solidFill>
                  <a:srgbClr val="FF0000"/>
                </a:solidFill>
                <a:cs typeface="+mn-cs"/>
              </a:rPr>
              <a:t>chaleur</a:t>
            </a:r>
            <a:r>
              <a:rPr lang="fr-CA">
                <a:cs typeface="+mn-cs"/>
              </a:rPr>
              <a:t> q=énergie échangée via </a:t>
            </a:r>
            <a:r>
              <a:rPr lang="fr-CA">
                <a:solidFill>
                  <a:srgbClr val="FF0000"/>
                </a:solidFill>
                <a:cs typeface="+mn-cs"/>
              </a:rPr>
              <a:t>mouvements désordonnés</a:t>
            </a:r>
            <a:endParaRPr lang="fr-FR">
              <a:solidFill>
                <a:srgbClr val="FF0000"/>
              </a:solidFill>
              <a:cs typeface="+mn-cs"/>
            </a:endParaRPr>
          </a:p>
        </p:txBody>
      </p:sp>
      <p:sp>
        <p:nvSpPr>
          <p:cNvPr id="5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6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559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smtClean="0">
                <a:cs typeface="+mj-cs"/>
              </a:rPr>
              <a:t>Travail et chaleur</a:t>
            </a:r>
            <a:endParaRPr lang="fr-FR" smtClean="0">
              <a:cs typeface="+mj-cs"/>
            </a:endParaRPr>
          </a:p>
        </p:txBody>
      </p:sp>
      <p:pic>
        <p:nvPicPr>
          <p:cNvPr id="27650" name="Picture 3" descr="F2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22479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044575" y="5589588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solidFill>
                  <a:srgbClr val="FF0000"/>
                </a:solidFill>
                <a:cs typeface="+mn-cs"/>
              </a:rPr>
              <a:t>chaleur</a:t>
            </a:r>
            <a:r>
              <a:rPr lang="fr-CA">
                <a:cs typeface="+mn-cs"/>
              </a:rPr>
              <a:t> q=énergie échangée via </a:t>
            </a:r>
            <a:r>
              <a:rPr lang="fr-CA">
                <a:solidFill>
                  <a:srgbClr val="FF0000"/>
                </a:solidFill>
                <a:cs typeface="+mn-cs"/>
              </a:rPr>
              <a:t>mouvements désordonnés</a:t>
            </a:r>
            <a:endParaRPr lang="fr-FR">
              <a:solidFill>
                <a:srgbClr val="FF0000"/>
              </a:solidFill>
              <a:cs typeface="+mn-cs"/>
            </a:endParaRPr>
          </a:p>
        </p:txBody>
      </p:sp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541338" y="3286125"/>
          <a:ext cx="127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3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286125"/>
                        <a:ext cx="127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52413" y="3933825"/>
            <a:ext cx="187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(déséquilibre de </a:t>
            </a:r>
            <a:r>
              <a:rPr lang="fr-CA">
                <a:solidFill>
                  <a:srgbClr val="FF0000"/>
                </a:solidFill>
                <a:cs typeface="+mn-cs"/>
              </a:rPr>
              <a:t>température</a:t>
            </a:r>
            <a:r>
              <a:rPr lang="fr-CA">
                <a:cs typeface="+mn-cs"/>
              </a:rPr>
              <a:t>)</a:t>
            </a:r>
            <a:endParaRPr lang="fr-FR">
              <a:cs typeface="+mn-cs"/>
            </a:endParaRPr>
          </a:p>
        </p:txBody>
      </p:sp>
      <p:sp>
        <p:nvSpPr>
          <p:cNvPr id="7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8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748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05895" y="253476"/>
            <a:ext cx="412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FF0000"/>
                </a:solidFill>
                <a:latin typeface="Algerian" pitchFamily="82" charset="0"/>
              </a:rPr>
              <a:t>Objectifs:</a:t>
            </a:r>
            <a:endParaRPr lang="fr-FR" sz="28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325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-36286" y="-39914"/>
            <a:ext cx="3274106" cy="40163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rgbClr val="FFFFFF"/>
                </a:solidFill>
                <a:latin typeface="Garamond"/>
                <a:cs typeface="Garamond"/>
              </a:rPr>
              <a:t>Introduction &amp; généralités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cs typeface="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01009" y="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Objectifs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409" y="795586"/>
            <a:ext cx="740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Algerian" pitchFamily="82" charset="0"/>
              </a:rPr>
              <a:t>domaines </a:t>
            </a:r>
            <a:r>
              <a:rPr lang="fr-FR" dirty="0" smtClean="0">
                <a:solidFill>
                  <a:srgbClr val="0000FF"/>
                </a:solidFill>
                <a:latin typeface="Algerian" pitchFamily="82" charset="0"/>
              </a:rPr>
              <a:t>d’applications: </a:t>
            </a:r>
            <a:r>
              <a:rPr lang="fr-FR" dirty="0" smtClean="0">
                <a:solidFill>
                  <a:srgbClr val="000000"/>
                </a:solidFill>
                <a:latin typeface="Algerian" pitchFamily="82" charset="0"/>
              </a:rPr>
              <a:t>Cycle de Beau de ROCHAS</a:t>
            </a:r>
            <a:r>
              <a:rPr lang="fr-FR" dirty="0" smtClean="0">
                <a:hlinkClick r:id="rId4"/>
              </a:rPr>
              <a:t>.</a:t>
            </a:r>
            <a:endParaRPr lang="fr-CA" dirty="0"/>
          </a:p>
        </p:txBody>
      </p:sp>
      <p:pic>
        <p:nvPicPr>
          <p:cNvPr id="7" name="4-Stroke-Engine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94097" y="1308100"/>
            <a:ext cx="1955800" cy="4241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0824" y="1621747"/>
            <a:ext cx="46501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latin typeface="Garamond"/>
                <a:cs typeface="Garamond"/>
              </a:rPr>
              <a:t>Cycle quatre temps à allumage commandé </a:t>
            </a:r>
            <a:endParaRPr lang="fr-FR" sz="2600" dirty="0" smtClean="0">
              <a:latin typeface="Garamond"/>
              <a:cs typeface="Garamond"/>
            </a:endParaRPr>
          </a:p>
          <a:p>
            <a:r>
              <a:rPr lang="fr-FR" sz="2600" b="1" dirty="0" smtClean="0">
                <a:latin typeface="Garamond"/>
                <a:cs typeface="Garamond"/>
              </a:rPr>
              <a:t>1: </a:t>
            </a:r>
            <a:r>
              <a:rPr lang="fr-FR" sz="2600" dirty="0" smtClean="0">
                <a:latin typeface="Garamond"/>
                <a:cs typeface="Garamond"/>
              </a:rPr>
              <a:t>admission </a:t>
            </a:r>
          </a:p>
          <a:p>
            <a:r>
              <a:rPr lang="fr-FR" sz="2600" b="1" dirty="0" smtClean="0">
                <a:latin typeface="Garamond"/>
                <a:cs typeface="Garamond"/>
              </a:rPr>
              <a:t>2: </a:t>
            </a:r>
            <a:r>
              <a:rPr lang="fr-FR" sz="2600" dirty="0" smtClean="0">
                <a:latin typeface="Garamond"/>
                <a:cs typeface="Garamond"/>
              </a:rPr>
              <a:t>compression </a:t>
            </a:r>
          </a:p>
          <a:p>
            <a:r>
              <a:rPr lang="fr-FR" sz="2600" b="1" dirty="0" smtClean="0">
                <a:latin typeface="Garamond"/>
                <a:cs typeface="Garamond"/>
              </a:rPr>
              <a:t>3: </a:t>
            </a:r>
            <a:r>
              <a:rPr lang="fr-FR" sz="2600" dirty="0" smtClean="0">
                <a:latin typeface="Garamond"/>
                <a:cs typeface="Garamond"/>
              </a:rPr>
              <a:t>combustion </a:t>
            </a:r>
          </a:p>
          <a:p>
            <a:r>
              <a:rPr lang="fr-FR" sz="2600" b="1" dirty="0" smtClean="0">
                <a:latin typeface="Garamond"/>
                <a:cs typeface="Garamond"/>
              </a:rPr>
              <a:t>4: </a:t>
            </a:r>
            <a:r>
              <a:rPr lang="fr-FR" sz="2600" dirty="0" smtClean="0">
                <a:latin typeface="Garamond"/>
                <a:cs typeface="Garamond"/>
              </a:rPr>
              <a:t>échappement</a:t>
            </a:r>
            <a:endParaRPr lang="fr-CA" sz="2600" dirty="0">
              <a:latin typeface="Garamond"/>
              <a:cs typeface="Garamond"/>
            </a:endParaRPr>
          </a:p>
        </p:txBody>
      </p:sp>
      <p:sp>
        <p:nvSpPr>
          <p:cNvPr id="13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1766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smtClean="0">
                <a:cs typeface="+mj-cs"/>
              </a:rPr>
              <a:t>Travail et chaleur</a:t>
            </a:r>
            <a:endParaRPr lang="fr-FR" smtClean="0">
              <a:cs typeface="+mj-cs"/>
            </a:endParaRPr>
          </a:p>
        </p:txBody>
      </p:sp>
      <p:pic>
        <p:nvPicPr>
          <p:cNvPr id="28674" name="Picture 3" descr="F2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22479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044575" y="5589588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solidFill>
                  <a:srgbClr val="FF0000"/>
                </a:solidFill>
                <a:cs typeface="+mn-cs"/>
              </a:rPr>
              <a:t>chaleur</a:t>
            </a:r>
            <a:r>
              <a:rPr lang="fr-CA">
                <a:cs typeface="+mn-cs"/>
              </a:rPr>
              <a:t> q=énergie échangée via </a:t>
            </a:r>
            <a:r>
              <a:rPr lang="fr-CA">
                <a:solidFill>
                  <a:srgbClr val="FF0000"/>
                </a:solidFill>
                <a:cs typeface="+mn-cs"/>
              </a:rPr>
              <a:t>mouvements désordonnés</a:t>
            </a:r>
            <a:endParaRPr lang="fr-FR">
              <a:solidFill>
                <a:srgbClr val="FF0000"/>
              </a:solidFill>
              <a:cs typeface="+mn-cs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541338" y="3286125"/>
          <a:ext cx="127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7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286125"/>
                        <a:ext cx="127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7" name="Picture 6" descr="F2_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628775"/>
            <a:ext cx="21812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52413" y="3933825"/>
            <a:ext cx="187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(déséquilibre de </a:t>
            </a:r>
            <a:r>
              <a:rPr lang="fr-CA">
                <a:solidFill>
                  <a:srgbClr val="FF0000"/>
                </a:solidFill>
                <a:cs typeface="+mn-cs"/>
              </a:rPr>
              <a:t>température</a:t>
            </a:r>
            <a:r>
              <a:rPr lang="fr-CA">
                <a:cs typeface="+mn-cs"/>
              </a:rPr>
              <a:t>)</a:t>
            </a:r>
            <a:endParaRPr lang="fr-FR">
              <a:cs typeface="+mn-cs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292725" y="5589588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solidFill>
                  <a:srgbClr val="FF0000"/>
                </a:solidFill>
                <a:cs typeface="+mn-cs"/>
              </a:rPr>
              <a:t>travail</a:t>
            </a:r>
            <a:r>
              <a:rPr lang="fr-CA">
                <a:cs typeface="+mn-cs"/>
              </a:rPr>
              <a:t> w=énergie échangée via </a:t>
            </a:r>
            <a:r>
              <a:rPr lang="fr-CA">
                <a:solidFill>
                  <a:srgbClr val="FF0000"/>
                </a:solidFill>
                <a:cs typeface="+mn-cs"/>
              </a:rPr>
              <a:t>mouvements ordonnés</a:t>
            </a:r>
            <a:endParaRPr lang="fr-FR">
              <a:solidFill>
                <a:srgbClr val="FF0000"/>
              </a:solidFill>
              <a:cs typeface="+mn-cs"/>
            </a:endParaRPr>
          </a:p>
        </p:txBody>
      </p:sp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10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86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CA" smtClean="0">
                <a:cs typeface="+mj-cs"/>
              </a:rPr>
              <a:t>Travail et chaleur</a:t>
            </a:r>
            <a:endParaRPr lang="fr-FR" smtClean="0">
              <a:cs typeface="+mj-cs"/>
            </a:endParaRPr>
          </a:p>
        </p:txBody>
      </p:sp>
      <p:pic>
        <p:nvPicPr>
          <p:cNvPr id="29698" name="Picture 4" descr="F2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775"/>
            <a:ext cx="22479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44575" y="5589588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solidFill>
                  <a:srgbClr val="FF0000"/>
                </a:solidFill>
                <a:cs typeface="+mn-cs"/>
              </a:rPr>
              <a:t>chaleur</a:t>
            </a:r>
            <a:r>
              <a:rPr lang="fr-CA">
                <a:cs typeface="+mn-cs"/>
              </a:rPr>
              <a:t> q=énergie échangée via </a:t>
            </a:r>
            <a:r>
              <a:rPr lang="fr-CA">
                <a:solidFill>
                  <a:srgbClr val="FF0000"/>
                </a:solidFill>
                <a:cs typeface="+mn-cs"/>
              </a:rPr>
              <a:t>mouvements désordonnés</a:t>
            </a:r>
            <a:endParaRPr lang="fr-FR">
              <a:solidFill>
                <a:srgbClr val="FF0000"/>
              </a:solidFill>
              <a:cs typeface="+mn-cs"/>
            </a:endParaRPr>
          </a:p>
        </p:txBody>
      </p:sp>
      <p:graphicFrame>
        <p:nvGraphicFramePr>
          <p:cNvPr id="29700" name="Object 6"/>
          <p:cNvGraphicFramePr>
            <a:graphicFrameLocks noChangeAspect="1"/>
          </p:cNvGraphicFramePr>
          <p:nvPr/>
        </p:nvGraphicFramePr>
        <p:xfrm>
          <a:off x="541338" y="3286125"/>
          <a:ext cx="1270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5" name="Equation" r:id="rId4" imgW="508000" imgH="228600" progId="Equation.3">
                  <p:embed/>
                </p:oleObj>
              </mc:Choice>
              <mc:Fallback>
                <p:oleObj name="Equation" r:id="rId4" imgW="508000" imgH="22860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3286125"/>
                        <a:ext cx="1270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1" name="Picture 7" descr="F2_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628775"/>
            <a:ext cx="21812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2413" y="3933825"/>
            <a:ext cx="1873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(déséquilibre de </a:t>
            </a:r>
            <a:r>
              <a:rPr lang="fr-CA">
                <a:solidFill>
                  <a:srgbClr val="FF0000"/>
                </a:solidFill>
                <a:cs typeface="+mn-cs"/>
              </a:rPr>
              <a:t>température</a:t>
            </a:r>
            <a:r>
              <a:rPr lang="fr-CA">
                <a:cs typeface="+mn-cs"/>
              </a:rPr>
              <a:t>)</a:t>
            </a:r>
            <a:endParaRPr lang="fr-FR">
              <a:cs typeface="+mn-cs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451725" y="3860800"/>
            <a:ext cx="1692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(déséquilibre de </a:t>
            </a:r>
            <a:r>
              <a:rPr lang="fr-CA">
                <a:solidFill>
                  <a:srgbClr val="FF0000"/>
                </a:solidFill>
                <a:cs typeface="+mn-cs"/>
              </a:rPr>
              <a:t>forces</a:t>
            </a:r>
            <a:r>
              <a:rPr lang="fr-CA">
                <a:cs typeface="+mn-cs"/>
              </a:rPr>
              <a:t>)</a:t>
            </a:r>
            <a:endParaRPr lang="fr-FR">
              <a:cs typeface="+mn-cs"/>
            </a:endParaRPr>
          </a:p>
        </p:txBody>
      </p:sp>
      <p:graphicFrame>
        <p:nvGraphicFramePr>
          <p:cNvPr id="29704" name="Object 10"/>
          <p:cNvGraphicFramePr>
            <a:graphicFrameLocks noChangeAspect="1"/>
          </p:cNvGraphicFramePr>
          <p:nvPr/>
        </p:nvGraphicFramePr>
        <p:xfrm>
          <a:off x="7581900" y="2781300"/>
          <a:ext cx="1301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6" name="Equation" r:id="rId7" imgW="520700" imgH="228600" progId="Equation.3">
                  <p:embed/>
                </p:oleObj>
              </mc:Choice>
              <mc:Fallback>
                <p:oleObj name="Equation" r:id="rId7" imgW="520700" imgH="228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2781300"/>
                        <a:ext cx="1301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292725" y="5589588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solidFill>
                  <a:srgbClr val="FF0000"/>
                </a:solidFill>
                <a:cs typeface="+mn-cs"/>
              </a:rPr>
              <a:t>travail</a:t>
            </a:r>
            <a:r>
              <a:rPr lang="fr-CA">
                <a:cs typeface="+mn-cs"/>
              </a:rPr>
              <a:t> w=énergie échangée via </a:t>
            </a:r>
            <a:r>
              <a:rPr lang="fr-CA">
                <a:solidFill>
                  <a:srgbClr val="FF0000"/>
                </a:solidFill>
                <a:cs typeface="+mn-cs"/>
              </a:rPr>
              <a:t>mouvements ordonnés</a:t>
            </a:r>
            <a:endParaRPr lang="fr-FR">
              <a:solidFill>
                <a:srgbClr val="FF0000"/>
              </a:solidFill>
              <a:cs typeface="+mn-cs"/>
            </a:endParaRPr>
          </a:p>
        </p:txBody>
      </p:sp>
      <p:sp>
        <p:nvSpPr>
          <p:cNvPr id="11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12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3715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306"/>
            <a:ext cx="5791200" cy="1371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CA" sz="2400" dirty="0" smtClean="0">
                <a:cs typeface="+mj-cs"/>
              </a:rPr>
              <a:t>Travail de changement de volume</a:t>
            </a:r>
            <a:endParaRPr lang="fr-FR" sz="2400" dirty="0" smtClean="0">
              <a:cs typeface="+mj-cs"/>
            </a:endParaRPr>
          </a:p>
        </p:txBody>
      </p:sp>
      <p:pic>
        <p:nvPicPr>
          <p:cNvPr id="30722" name="Picture 12" descr="F2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24193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5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1590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4"/>
            <a:ext cx="5791200" cy="6268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CA" sz="2000" dirty="0" smtClean="0">
                <a:cs typeface="+mj-cs"/>
              </a:rPr>
              <a:t>Travail de changement de volume</a:t>
            </a:r>
            <a:endParaRPr lang="fr-FR" sz="2000" dirty="0" smtClean="0">
              <a:cs typeface="+mj-cs"/>
            </a:endParaRP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987425" y="2349500"/>
          <a:ext cx="165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9" name="Equation" r:id="rId3" imgW="660113" imgH="215806" progId="Equation.3">
                  <p:embed/>
                </p:oleObj>
              </mc:Choice>
              <mc:Fallback>
                <p:oleObj name="Equation" r:id="rId3" imgW="660113" imgH="215806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349500"/>
                        <a:ext cx="1651000" cy="539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395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Travail effectué par le système (gaz) pour un déplacement dz du piston</a:t>
            </a:r>
            <a:endParaRPr lang="fr-FR">
              <a:cs typeface="+mn-cs"/>
            </a:endParaRPr>
          </a:p>
        </p:txBody>
      </p:sp>
      <p:pic>
        <p:nvPicPr>
          <p:cNvPr id="31748" name="Picture 9" descr="F2_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24193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7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045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987425" y="2349500"/>
          <a:ext cx="165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7" name="Equation" r:id="rId3" imgW="660113" imgH="215806" progId="Equation.3">
                  <p:embed/>
                </p:oleObj>
              </mc:Choice>
              <mc:Fallback>
                <p:oleObj name="Equation" r:id="rId3" imgW="660113" imgH="215806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349500"/>
                        <a:ext cx="1651000" cy="539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611188" y="3284538"/>
          <a:ext cx="31384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8" name="Equation" r:id="rId5" imgW="1447172" imgH="253890" progId="Equation.3">
                  <p:embed/>
                </p:oleObj>
              </mc:Choice>
              <mc:Fallback>
                <p:oleObj name="Equation" r:id="rId5" imgW="1447172" imgH="25389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538"/>
                        <a:ext cx="31384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2" name="Picture 9" descr="F2_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24193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68313" y="1341438"/>
            <a:ext cx="395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Travail effectué par le système (gaz) pour un déplacement dz du piston</a:t>
            </a:r>
            <a:endParaRPr lang="fr-FR">
              <a:cs typeface="+mn-cs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4"/>
            <a:ext cx="5791200" cy="6268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CA" sz="2000" dirty="0" smtClean="0">
                <a:cs typeface="+mj-cs"/>
              </a:rPr>
              <a:t>Travail de changement de volume</a:t>
            </a:r>
            <a:endParaRPr lang="fr-FR" sz="2000" dirty="0" smtClean="0">
              <a:cs typeface="+mj-cs"/>
            </a:endParaRPr>
          </a:p>
        </p:txBody>
      </p:sp>
      <p:sp>
        <p:nvSpPr>
          <p:cNvPr id="9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10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8958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987425" y="2349500"/>
          <a:ext cx="165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5" name="Equation" r:id="rId3" imgW="660113" imgH="215806" progId="Equation.3">
                  <p:embed/>
                </p:oleObj>
              </mc:Choice>
              <mc:Fallback>
                <p:oleObj name="Equation" r:id="rId3" imgW="660113" imgH="215806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349500"/>
                        <a:ext cx="1651000" cy="539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611188" y="3284538"/>
          <a:ext cx="31384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6" name="Equation" r:id="rId5" imgW="1447172" imgH="253890" progId="Equation.3">
                  <p:embed/>
                </p:oleObj>
              </mc:Choice>
              <mc:Fallback>
                <p:oleObj name="Equation" r:id="rId5" imgW="1447172" imgH="25389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538"/>
                        <a:ext cx="31384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6"/>
          <p:cNvGraphicFramePr>
            <a:graphicFrameLocks noChangeAspect="1"/>
          </p:cNvGraphicFramePr>
          <p:nvPr/>
        </p:nvGraphicFramePr>
        <p:xfrm>
          <a:off x="338138" y="3933825"/>
          <a:ext cx="50180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7" name="Equation" r:id="rId7" imgW="2235200" imgH="431800" progId="Equation.3">
                  <p:embed/>
                </p:oleObj>
              </mc:Choice>
              <mc:Fallback>
                <p:oleObj name="Equation" r:id="rId7" imgW="2235200" imgH="43180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3933825"/>
                        <a:ext cx="501808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7" name="Picture 9" descr="F2_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24193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468313" y="1341438"/>
            <a:ext cx="395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Travail effectué par le système (gaz) pour un déplacement dz du piston</a:t>
            </a:r>
            <a:endParaRPr lang="fr-FR">
              <a:cs typeface="+mn-cs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4"/>
            <a:ext cx="5791200" cy="6268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CA" sz="2000" dirty="0" smtClean="0">
                <a:cs typeface="+mj-cs"/>
              </a:rPr>
              <a:t>Travail de changement de volume</a:t>
            </a:r>
            <a:endParaRPr lang="fr-FR" sz="2000" dirty="0" smtClean="0">
              <a:cs typeface="+mj-cs"/>
            </a:endParaRPr>
          </a:p>
        </p:txBody>
      </p:sp>
      <p:sp>
        <p:nvSpPr>
          <p:cNvPr id="10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11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581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4"/>
          <p:cNvGraphicFramePr>
            <a:graphicFrameLocks noChangeAspect="1"/>
          </p:cNvGraphicFramePr>
          <p:nvPr/>
        </p:nvGraphicFramePr>
        <p:xfrm>
          <a:off x="611188" y="3284538"/>
          <a:ext cx="31384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3" name="Equation" r:id="rId3" imgW="1447172" imgH="253890" progId="Equation.3">
                  <p:embed/>
                </p:oleObj>
              </mc:Choice>
              <mc:Fallback>
                <p:oleObj name="Equation" r:id="rId3" imgW="1447172" imgH="25389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538"/>
                        <a:ext cx="31384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395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Travail effectué par le système (gaz) pour un déplacement dz du piston</a:t>
            </a:r>
            <a:endParaRPr lang="fr-FR">
              <a:cs typeface="+mn-cs"/>
            </a:endParaRPr>
          </a:p>
        </p:txBody>
      </p:sp>
      <p:graphicFrame>
        <p:nvGraphicFramePr>
          <p:cNvPr id="34820" name="Object 6"/>
          <p:cNvGraphicFramePr>
            <a:graphicFrameLocks noChangeAspect="1"/>
          </p:cNvGraphicFramePr>
          <p:nvPr/>
        </p:nvGraphicFramePr>
        <p:xfrm>
          <a:off x="338138" y="3933825"/>
          <a:ext cx="50180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4" name="Equation" r:id="rId5" imgW="2235200" imgH="431800" progId="Equation.3">
                  <p:embed/>
                </p:oleObj>
              </mc:Choice>
              <mc:Fallback>
                <p:oleObj name="Equation" r:id="rId5" imgW="2235200" imgH="4318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3933825"/>
                        <a:ext cx="501808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2195513" y="5229225"/>
            <a:ext cx="431800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graphicFrame>
        <p:nvGraphicFramePr>
          <p:cNvPr id="34822" name="Object 8"/>
          <p:cNvGraphicFramePr>
            <a:graphicFrameLocks noChangeAspect="1"/>
          </p:cNvGraphicFramePr>
          <p:nvPr/>
        </p:nvGraphicFramePr>
        <p:xfrm>
          <a:off x="684213" y="5805488"/>
          <a:ext cx="368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5" name="Equation" r:id="rId7" imgW="1473200" imgH="228600" progId="Equation.3">
                  <p:embed/>
                </p:oleObj>
              </mc:Choice>
              <mc:Fallback>
                <p:oleObj name="Equation" r:id="rId7" imgW="1473200" imgH="2286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05488"/>
                        <a:ext cx="3683000" cy="571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3" name="Picture 9" descr="F2_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24193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4" name="Object 10"/>
          <p:cNvGraphicFramePr>
            <a:graphicFrameLocks noChangeAspect="1"/>
          </p:cNvGraphicFramePr>
          <p:nvPr/>
        </p:nvGraphicFramePr>
        <p:xfrm>
          <a:off x="987425" y="2349500"/>
          <a:ext cx="165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36" name="Equation" r:id="rId10" imgW="660113" imgH="215806" progId="Equation.3">
                  <p:embed/>
                </p:oleObj>
              </mc:Choice>
              <mc:Fallback>
                <p:oleObj name="Equation" r:id="rId10" imgW="660113" imgH="215806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349500"/>
                        <a:ext cx="1651000" cy="539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4"/>
            <a:ext cx="5791200" cy="6268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CA" sz="2000" dirty="0" smtClean="0">
                <a:cs typeface="+mj-cs"/>
              </a:rPr>
              <a:t>Travail de changement de volume</a:t>
            </a:r>
            <a:endParaRPr lang="fr-FR" sz="2000" dirty="0" smtClean="0">
              <a:cs typeface="+mj-cs"/>
            </a:endParaRPr>
          </a:p>
        </p:txBody>
      </p:sp>
      <p:sp>
        <p:nvSpPr>
          <p:cNvPr id="12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13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937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3959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Travail effectué par le système (gaz) pour un déplacement dz du piston</a:t>
            </a:r>
            <a:endParaRPr lang="fr-FR">
              <a:cs typeface="+mn-cs"/>
            </a:endParaRPr>
          </a:p>
        </p:txBody>
      </p:sp>
      <p:pic>
        <p:nvPicPr>
          <p:cNvPr id="35843" name="Picture 9" descr="F2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24193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844" name="Object 10"/>
          <p:cNvGraphicFramePr>
            <a:graphicFrameLocks noChangeAspect="1"/>
          </p:cNvGraphicFramePr>
          <p:nvPr/>
        </p:nvGraphicFramePr>
        <p:xfrm>
          <a:off x="1116013" y="3860800"/>
          <a:ext cx="2508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9" name="Equation" r:id="rId4" imgW="1002865" imgH="380835" progId="Equation.3">
                  <p:embed/>
                </p:oleObj>
              </mc:Choice>
              <mc:Fallback>
                <p:oleObj name="Equation" r:id="rId4" imgW="1002865" imgH="380835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860800"/>
                        <a:ext cx="2508250" cy="952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68313" y="3141663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11188" y="3141663"/>
            <a:ext cx="32400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 dirty="0">
                <a:cs typeface="+mn-cs"/>
              </a:rPr>
              <a:t>Pour </a:t>
            </a:r>
            <a:r>
              <a:rPr lang="fr-CA" dirty="0" smtClean="0">
                <a:cs typeface="+mn-cs"/>
              </a:rPr>
              <a:t>un </a:t>
            </a:r>
            <a:r>
              <a:rPr lang="fr-CA" dirty="0">
                <a:cs typeface="+mn-cs"/>
              </a:rPr>
              <a:t>déplacement fini </a:t>
            </a:r>
            <a:r>
              <a:rPr lang="fr-CA" dirty="0">
                <a:latin typeface="Symbol" charset="0"/>
                <a:cs typeface="+mn-cs"/>
              </a:rPr>
              <a:t>D</a:t>
            </a:r>
            <a:r>
              <a:rPr lang="fr-CA" dirty="0">
                <a:cs typeface="+mn-cs"/>
              </a:rPr>
              <a:t>z</a:t>
            </a:r>
            <a:endParaRPr lang="fr-FR" dirty="0">
              <a:cs typeface="+mn-cs"/>
            </a:endParaRPr>
          </a:p>
        </p:txBody>
      </p:sp>
      <p:graphicFrame>
        <p:nvGraphicFramePr>
          <p:cNvPr id="35847" name="Object 13"/>
          <p:cNvGraphicFramePr>
            <a:graphicFrameLocks noChangeAspect="1"/>
          </p:cNvGraphicFramePr>
          <p:nvPr/>
        </p:nvGraphicFramePr>
        <p:xfrm>
          <a:off x="987425" y="2349500"/>
          <a:ext cx="165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0" name="Equation" r:id="rId6" imgW="660113" imgH="215806" progId="Equation.3">
                  <p:embed/>
                </p:oleObj>
              </mc:Choice>
              <mc:Fallback>
                <p:oleObj name="Equation" r:id="rId6" imgW="660113" imgH="215806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349500"/>
                        <a:ext cx="1651000" cy="5397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4"/>
            <a:ext cx="5791200" cy="6268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CA" sz="2000" dirty="0" smtClean="0">
                <a:cs typeface="+mj-cs"/>
              </a:rPr>
              <a:t>Travail de changement de volume</a:t>
            </a:r>
            <a:endParaRPr lang="fr-FR" sz="2000" dirty="0" smtClean="0">
              <a:cs typeface="+mj-cs"/>
            </a:endParaRPr>
          </a:p>
        </p:txBody>
      </p:sp>
      <p:sp>
        <p:nvSpPr>
          <p:cNvPr id="11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12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211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5" descr="F2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24193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1042988" y="1484313"/>
          <a:ext cx="2508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3" name="Equation" r:id="rId4" imgW="1002865" imgH="380835" progId="Equation.3">
                  <p:embed/>
                </p:oleObj>
              </mc:Choice>
              <mc:Fallback>
                <p:oleObj name="Equation" r:id="rId4" imgW="1002865" imgH="380835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2508250" cy="952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68313" y="3141663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cs typeface="+mn-cs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68313" y="2852738"/>
            <a:ext cx="2519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 sz="2000">
                <a:cs typeface="+mn-cs"/>
              </a:rPr>
              <a:t>Exemple 1: </a:t>
            </a:r>
            <a:r>
              <a:rPr lang="fr-CA" sz="2000" b="1">
                <a:solidFill>
                  <a:srgbClr val="FF0000"/>
                </a:solidFill>
                <a:cs typeface="+mn-cs"/>
              </a:rPr>
              <a:t>P</a:t>
            </a:r>
            <a:r>
              <a:rPr lang="fr-CA" sz="2000" b="1" baseline="-25000">
                <a:solidFill>
                  <a:srgbClr val="FF0000"/>
                </a:solidFill>
                <a:cs typeface="+mn-cs"/>
              </a:rPr>
              <a:t>ex</a:t>
            </a:r>
            <a:r>
              <a:rPr lang="fr-CA" sz="2000" b="1">
                <a:solidFill>
                  <a:srgbClr val="FF0000"/>
                </a:solidFill>
                <a:cs typeface="+mn-cs"/>
              </a:rPr>
              <a:t> =0</a:t>
            </a:r>
            <a:endParaRPr lang="fr-FR" sz="2000" b="1">
              <a:solidFill>
                <a:srgbClr val="FF0000"/>
              </a:solidFill>
              <a:cs typeface="+mn-cs"/>
            </a:endParaRPr>
          </a:p>
        </p:txBody>
      </p:sp>
      <p:graphicFrame>
        <p:nvGraphicFramePr>
          <p:cNvPr id="36870" name="Object 10"/>
          <p:cNvGraphicFramePr>
            <a:graphicFrameLocks noChangeAspect="1"/>
          </p:cNvGraphicFramePr>
          <p:nvPr/>
        </p:nvGraphicFramePr>
        <p:xfrm>
          <a:off x="1820863" y="3827463"/>
          <a:ext cx="95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4" name="Equation" r:id="rId6" imgW="380670" imgH="177646" progId="Equation.3">
                  <p:embed/>
                </p:oleObj>
              </mc:Choice>
              <mc:Fallback>
                <p:oleObj name="Equation" r:id="rId6" imgW="380670" imgH="177646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3827463"/>
                        <a:ext cx="952500" cy="444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4"/>
            <a:ext cx="5791200" cy="6268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CA" sz="2000" dirty="0" smtClean="0">
                <a:cs typeface="+mj-cs"/>
              </a:rPr>
              <a:t>Travail de changement de volume</a:t>
            </a:r>
            <a:endParaRPr lang="fr-FR" sz="2000" dirty="0" smtClean="0">
              <a:cs typeface="+mj-cs"/>
            </a:endParaRPr>
          </a:p>
        </p:txBody>
      </p:sp>
      <p:sp>
        <p:nvSpPr>
          <p:cNvPr id="10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11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624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 descr="F2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24193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7891" name="Object 4"/>
          <p:cNvGraphicFramePr>
            <a:graphicFrameLocks noChangeAspect="1"/>
          </p:cNvGraphicFramePr>
          <p:nvPr/>
        </p:nvGraphicFramePr>
        <p:xfrm>
          <a:off x="1042988" y="1484313"/>
          <a:ext cx="2508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7" name="Equation" r:id="rId4" imgW="1002865" imgH="380835" progId="Equation.3">
                  <p:embed/>
                </p:oleObj>
              </mc:Choice>
              <mc:Fallback>
                <p:oleObj name="Equation" r:id="rId4" imgW="1002865" imgH="380835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2508250" cy="952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68313" y="3141663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cs typeface="+mn-cs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68313" y="2852738"/>
            <a:ext cx="3598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 sz="2000">
                <a:cs typeface="+mn-cs"/>
              </a:rPr>
              <a:t>Exemple 2: </a:t>
            </a:r>
            <a:r>
              <a:rPr lang="fr-CA" sz="2000" b="1">
                <a:solidFill>
                  <a:srgbClr val="FF0000"/>
                </a:solidFill>
                <a:cs typeface="+mn-cs"/>
              </a:rPr>
              <a:t>P</a:t>
            </a:r>
            <a:r>
              <a:rPr lang="fr-CA" sz="2000" b="1" baseline="-25000">
                <a:solidFill>
                  <a:srgbClr val="FF0000"/>
                </a:solidFill>
                <a:cs typeface="+mn-cs"/>
              </a:rPr>
              <a:t>ex</a:t>
            </a:r>
            <a:r>
              <a:rPr lang="fr-CA" sz="2000" b="1">
                <a:solidFill>
                  <a:srgbClr val="FF0000"/>
                </a:solidFill>
                <a:cs typeface="+mn-cs"/>
              </a:rPr>
              <a:t> =constante</a:t>
            </a:r>
            <a:endParaRPr lang="fr-FR" sz="2000" b="1">
              <a:solidFill>
                <a:srgbClr val="FF0000"/>
              </a:solidFill>
              <a:cs typeface="+mn-cs"/>
            </a:endParaRPr>
          </a:p>
        </p:txBody>
      </p:sp>
      <p:graphicFrame>
        <p:nvGraphicFramePr>
          <p:cNvPr id="37894" name="Object 7"/>
          <p:cNvGraphicFramePr>
            <a:graphicFrameLocks noChangeAspect="1"/>
          </p:cNvGraphicFramePr>
          <p:nvPr/>
        </p:nvGraphicFramePr>
        <p:xfrm>
          <a:off x="684213" y="3789363"/>
          <a:ext cx="419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8" name="Equation" r:id="rId6" imgW="1676400" imgH="228600" progId="Equation.3">
                  <p:embed/>
                </p:oleObj>
              </mc:Choice>
              <mc:Fallback>
                <p:oleObj name="Equation" r:id="rId6" imgW="1676400" imgH="22860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89363"/>
                        <a:ext cx="4191000" cy="571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4"/>
            <a:ext cx="5791200" cy="6268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CA" sz="2000" dirty="0" smtClean="0">
                <a:cs typeface="+mj-cs"/>
              </a:rPr>
              <a:t>Travail de changement de volume</a:t>
            </a:r>
            <a:endParaRPr lang="fr-FR" sz="2000" dirty="0" smtClean="0">
              <a:cs typeface="+mj-cs"/>
            </a:endParaRPr>
          </a:p>
        </p:txBody>
      </p:sp>
      <p:sp>
        <p:nvSpPr>
          <p:cNvPr id="10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11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0334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05895" y="471048"/>
            <a:ext cx="412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  <a:latin typeface="Algerian" pitchFamily="82" charset="0"/>
              </a:rPr>
              <a:t>Plan du cours</a:t>
            </a:r>
            <a:endParaRPr lang="fr-FR" sz="2800" dirty="0">
              <a:solidFill>
                <a:srgbClr val="FF0000"/>
              </a:solidFill>
              <a:latin typeface="Algerian" pitchFamily="82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19358"/>
              </p:ext>
            </p:extLst>
          </p:nvPr>
        </p:nvGraphicFramePr>
        <p:xfrm>
          <a:off x="580563" y="1173357"/>
          <a:ext cx="8128007" cy="47097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94637"/>
                <a:gridCol w="6533370"/>
              </a:tblGrid>
              <a:tr h="3200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00FF"/>
                          </a:solidFill>
                        </a:rPr>
                        <a:t>Séance</a:t>
                      </a:r>
                      <a:endParaRPr lang="fr-FR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fr-FR" dirty="0" smtClean="0"/>
                        <a:t>     </a:t>
                      </a:r>
                      <a:r>
                        <a:rPr lang="fr-FR" dirty="0" smtClean="0">
                          <a:solidFill>
                            <a:srgbClr val="0000FF"/>
                          </a:solidFill>
                        </a:rPr>
                        <a:t>  Contenu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1,2</a:t>
                      </a:r>
                      <a:endParaRPr lang="fr-FR" b="1" dirty="0">
                        <a:solidFill>
                          <a:srgbClr val="0070C0"/>
                        </a:solidFill>
                        <a:latin typeface="Garamond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CA" b="1" dirty="0" smtClean="0">
                          <a:latin typeface="Garamond"/>
                          <a:cs typeface="Garamond"/>
                        </a:rPr>
                        <a:t>Introduction et généralités</a:t>
                      </a:r>
                      <a:endParaRPr lang="fr-FR" b="1" dirty="0" smtClean="0">
                        <a:latin typeface="Garamond"/>
                        <a:cs typeface="Garamond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fr-FR" b="1" dirty="0" smtClean="0">
                          <a:latin typeface="Garamond"/>
                          <a:cs typeface="Garamond"/>
                        </a:rPr>
                        <a:t>Grandeurs thermodynamiques. Calcul d’incertitudes</a:t>
                      </a:r>
                    </a:p>
                  </a:txBody>
                  <a:tcPr/>
                </a:tc>
              </a:tr>
              <a:tr h="437017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3,4</a:t>
                      </a:r>
                      <a:endParaRPr lang="fr-FR" b="1" dirty="0">
                        <a:solidFill>
                          <a:srgbClr val="0070C0"/>
                        </a:solidFill>
                        <a:latin typeface="Garamond"/>
                        <a:cs typeface="Garamond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sz="1800" b="1" kern="1200" dirty="0" smtClean="0">
                          <a:solidFill>
                            <a:schemeClr val="tx1"/>
                          </a:solidFill>
                          <a:effectLst/>
                          <a:latin typeface="Garamond"/>
                          <a:ea typeface="+mn-ea"/>
                          <a:cs typeface="Garamond"/>
                        </a:rPr>
                        <a:t>Vocabulaire de la thermodynamique</a:t>
                      </a:r>
                      <a:r>
                        <a:rPr lang="en-US" b="1" dirty="0" smtClean="0">
                          <a:effectLst/>
                          <a:latin typeface="Garamond"/>
                          <a:cs typeface="Garamond"/>
                        </a:rPr>
                        <a:t> </a:t>
                      </a:r>
                      <a:endParaRPr lang="fr-FR" b="1" dirty="0">
                        <a:latin typeface="Garamond"/>
                        <a:cs typeface="Garamond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681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4,5</a:t>
                      </a:r>
                      <a:endParaRPr lang="fr-FR" b="1" dirty="0">
                        <a:solidFill>
                          <a:srgbClr val="0070C0"/>
                        </a:solidFill>
                        <a:latin typeface="Garamond"/>
                        <a:cs typeface="Garamond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Garamond"/>
                          <a:cs typeface="Garamond"/>
                        </a:rPr>
                        <a:t>S</a:t>
                      </a:r>
                      <a:r>
                        <a:rPr lang="fr-FR" b="1" dirty="0" err="1" smtClean="0">
                          <a:latin typeface="Garamond"/>
                          <a:cs typeface="Garamond"/>
                        </a:rPr>
                        <a:t>tatique</a:t>
                      </a:r>
                      <a:r>
                        <a:rPr lang="fr-FR" b="1" dirty="0" smtClean="0">
                          <a:latin typeface="Garamond"/>
                          <a:cs typeface="Garamond"/>
                        </a:rPr>
                        <a:t> des fluides</a:t>
                      </a:r>
                      <a:endParaRPr lang="fr-FR" b="1" dirty="0">
                        <a:latin typeface="Garamond"/>
                        <a:cs typeface="Garamond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0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6</a:t>
                      </a:r>
                      <a:endParaRPr lang="fr-FR" b="1" dirty="0">
                        <a:solidFill>
                          <a:srgbClr val="0070C0"/>
                        </a:solidFill>
                        <a:latin typeface="Garamond"/>
                        <a:cs typeface="Garamond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>
                          <a:latin typeface="Garamond"/>
                          <a:cs typeface="Garamond"/>
                        </a:rPr>
                        <a:t>Khôle</a:t>
                      </a:r>
                      <a:endParaRPr lang="fr-FR" b="1" dirty="0">
                        <a:latin typeface="Garamond"/>
                        <a:cs typeface="Garamond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086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7,8,9</a:t>
                      </a:r>
                      <a:endParaRPr lang="fr-FR" b="1" dirty="0">
                        <a:solidFill>
                          <a:srgbClr val="0070C0"/>
                        </a:solidFill>
                        <a:latin typeface="Garamond"/>
                        <a:cs typeface="Garamond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Garamond"/>
                          <a:cs typeface="Garamond"/>
                        </a:rPr>
                        <a:t>L</a:t>
                      </a:r>
                      <a:r>
                        <a:rPr lang="fr-FR" b="1" dirty="0" smtClean="0">
                          <a:latin typeface="Garamond"/>
                          <a:cs typeface="Garamond"/>
                        </a:rPr>
                        <a:t>e premier principe de la thermodynamique</a:t>
                      </a:r>
                      <a:endParaRPr lang="fr-FR" b="1" dirty="0">
                        <a:latin typeface="Garamond"/>
                        <a:cs typeface="Garamond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10</a:t>
                      </a:r>
                      <a:endParaRPr lang="fr-FR" b="1" dirty="0">
                        <a:solidFill>
                          <a:srgbClr val="0070C0"/>
                        </a:solidFill>
                        <a:latin typeface="Garamond"/>
                        <a:cs typeface="Garamond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Garamond"/>
                          <a:cs typeface="Garamond"/>
                        </a:rPr>
                        <a:t>Contrôle N1</a:t>
                      </a: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11,12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 smtClean="0">
                          <a:effectLst/>
                          <a:latin typeface="Garamond"/>
                          <a:cs typeface="Garamond"/>
                        </a:rPr>
                        <a:t>Gazs</a:t>
                      </a:r>
                      <a:r>
                        <a:rPr lang="fr-FR" b="1" dirty="0" smtClean="0">
                          <a:effectLst/>
                          <a:latin typeface="Garamond"/>
                          <a:cs typeface="Garamond"/>
                        </a:rPr>
                        <a:t> parfaits et applications sous forme de travaux dirigés</a:t>
                      </a:r>
                      <a:endParaRPr lang="fr-FR" b="1" dirty="0" smtClean="0">
                        <a:latin typeface="Garamond"/>
                        <a:cs typeface="Garam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13,14,15</a:t>
                      </a:r>
                      <a:endParaRPr lang="fr-FR" b="1" dirty="0">
                        <a:solidFill>
                          <a:srgbClr val="0070C0"/>
                        </a:solidFill>
                        <a:latin typeface="Garamond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effectLst/>
                          <a:latin typeface="Garamond"/>
                          <a:cs typeface="Garamond"/>
                        </a:rPr>
                        <a:t>Le deuxième principe de la thermodynamique</a:t>
                      </a:r>
                      <a:endParaRPr lang="fr-FR" b="1" dirty="0">
                        <a:latin typeface="Garamond"/>
                        <a:cs typeface="Garam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16</a:t>
                      </a:r>
                      <a:endParaRPr lang="fr-FR" b="1" dirty="0">
                        <a:solidFill>
                          <a:srgbClr val="0070C0"/>
                        </a:solidFill>
                        <a:latin typeface="Garamond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 smtClean="0">
                          <a:latin typeface="Garamond"/>
                          <a:cs typeface="Garamond"/>
                        </a:rPr>
                        <a:t>Khôle</a:t>
                      </a:r>
                      <a:endParaRPr lang="fr-FR" b="1" dirty="0">
                        <a:latin typeface="Garamond"/>
                        <a:cs typeface="Garamond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  <a:latin typeface="Garamond"/>
                          <a:cs typeface="Garamond"/>
                        </a:rPr>
                        <a:t>17</a:t>
                      </a:r>
                      <a:endParaRPr lang="fr-FR" b="1" dirty="0">
                        <a:solidFill>
                          <a:srgbClr val="0070C0"/>
                        </a:solidFill>
                        <a:latin typeface="Garamond"/>
                        <a:cs typeface="Garamon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0000"/>
                          </a:solidFill>
                          <a:latin typeface="Garamond"/>
                          <a:cs typeface="Garamond"/>
                        </a:rPr>
                        <a:t>Contrôle N2</a:t>
                      </a:r>
                      <a:endParaRPr lang="fr-FR" b="1" dirty="0">
                        <a:solidFill>
                          <a:srgbClr val="FF0000"/>
                        </a:solidFill>
                        <a:latin typeface="Garamond"/>
                        <a:cs typeface="Garamond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325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-36286" y="-39914"/>
            <a:ext cx="3274106" cy="40163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rgbClr val="FFFFFF"/>
                </a:solidFill>
                <a:latin typeface="Garamond"/>
                <a:cs typeface="Garamond"/>
              </a:rPr>
              <a:t>Introduction &amp; généralités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cs typeface="Garamon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6714" y="0"/>
            <a:ext cx="168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Plan du cours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6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4671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 descr="F2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28775"/>
            <a:ext cx="241935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1042988" y="1484313"/>
          <a:ext cx="25082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9" name="Equation" r:id="rId4" imgW="1002865" imgH="380835" progId="Equation.3">
                  <p:embed/>
                </p:oleObj>
              </mc:Choice>
              <mc:Fallback>
                <p:oleObj name="Equation" r:id="rId4" imgW="1002865" imgH="380835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2508250" cy="952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68313" y="3141663"/>
            <a:ext cx="172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FR">
              <a:cs typeface="+mn-cs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95288" y="2708275"/>
            <a:ext cx="4176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 sz="2000">
                <a:cs typeface="+mn-cs"/>
              </a:rPr>
              <a:t>Exemple 3: </a:t>
            </a:r>
            <a:r>
              <a:rPr lang="fr-CA" sz="2000" b="1">
                <a:solidFill>
                  <a:srgbClr val="FF0000"/>
                </a:solidFill>
                <a:cs typeface="+mn-cs"/>
              </a:rPr>
              <a:t>P</a:t>
            </a:r>
            <a:r>
              <a:rPr lang="fr-CA" sz="2000" b="1" baseline="-25000">
                <a:solidFill>
                  <a:srgbClr val="FF0000"/>
                </a:solidFill>
                <a:cs typeface="+mn-cs"/>
              </a:rPr>
              <a:t>ex</a:t>
            </a:r>
            <a:r>
              <a:rPr lang="fr-CA" sz="2000" b="1">
                <a:solidFill>
                  <a:srgbClr val="FF0000"/>
                </a:solidFill>
                <a:cs typeface="+mn-cs"/>
              </a:rPr>
              <a:t> =P </a:t>
            </a:r>
            <a:r>
              <a:rPr lang="fr-CA" sz="2000" b="1">
                <a:solidFill>
                  <a:srgbClr val="FF00FF"/>
                </a:solidFill>
                <a:cs typeface="+mn-cs"/>
              </a:rPr>
              <a:t>à T=const</a:t>
            </a:r>
            <a:r>
              <a:rPr lang="fr-CA" sz="2000" b="1">
                <a:solidFill>
                  <a:srgbClr val="FF0000"/>
                </a:solidFill>
                <a:cs typeface="+mn-cs"/>
              </a:rPr>
              <a:t>  </a:t>
            </a:r>
            <a:endParaRPr lang="fr-FR" sz="2000" b="1">
              <a:solidFill>
                <a:srgbClr val="FF0000"/>
              </a:solidFill>
              <a:cs typeface="+mn-cs"/>
            </a:endParaRPr>
          </a:p>
        </p:txBody>
      </p:sp>
      <p:graphicFrame>
        <p:nvGraphicFramePr>
          <p:cNvPr id="38918" name="Object 7"/>
          <p:cNvGraphicFramePr>
            <a:graphicFrameLocks noChangeAspect="1"/>
          </p:cNvGraphicFramePr>
          <p:nvPr/>
        </p:nvGraphicFramePr>
        <p:xfrm>
          <a:off x="1331913" y="3429000"/>
          <a:ext cx="2349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0" name="Equation" r:id="rId6" imgW="939392" imgH="380835" progId="Equation.3">
                  <p:embed/>
                </p:oleObj>
              </mc:Choice>
              <mc:Fallback>
                <p:oleObj name="Equation" r:id="rId6" imgW="939392" imgH="380835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29000"/>
                        <a:ext cx="2349500" cy="952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8"/>
          <p:cNvGraphicFramePr>
            <a:graphicFrameLocks noChangeAspect="1"/>
          </p:cNvGraphicFramePr>
          <p:nvPr/>
        </p:nvGraphicFramePr>
        <p:xfrm>
          <a:off x="1476375" y="4508500"/>
          <a:ext cx="11525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1" name="Equation" r:id="rId8" imgW="596641" imgH="393529" progId="Equation.3">
                  <p:embed/>
                </p:oleObj>
              </mc:Choice>
              <mc:Fallback>
                <p:oleObj name="Equation" r:id="rId8" imgW="596641" imgH="393529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08500"/>
                        <a:ext cx="11525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AutoShape 9"/>
          <p:cNvSpPr>
            <a:spLocks noChangeArrowheads="1"/>
          </p:cNvSpPr>
          <p:nvPr/>
        </p:nvSpPr>
        <p:spPr bwMode="auto">
          <a:xfrm>
            <a:off x="2843213" y="4508500"/>
            <a:ext cx="215900" cy="720725"/>
          </a:xfrm>
          <a:prstGeom prst="downArrow">
            <a:avLst>
              <a:gd name="adj1" fmla="val 50000"/>
              <a:gd name="adj2" fmla="val 8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fr-FR">
              <a:cs typeface="+mn-cs"/>
            </a:endParaRPr>
          </a:p>
        </p:txBody>
      </p:sp>
      <p:graphicFrame>
        <p:nvGraphicFramePr>
          <p:cNvPr id="389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380897"/>
              </p:ext>
            </p:extLst>
          </p:nvPr>
        </p:nvGraphicFramePr>
        <p:xfrm>
          <a:off x="395288" y="5272090"/>
          <a:ext cx="48577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2" name="Equation" r:id="rId10" imgW="1943100" imgH="495300" progId="Equation.3">
                  <p:embed/>
                </p:oleObj>
              </mc:Choice>
              <mc:Fallback>
                <p:oleObj name="Equation" r:id="rId10" imgW="1943100" imgH="4953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272090"/>
                        <a:ext cx="4857750" cy="12382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348038" y="4508500"/>
            <a:ext cx="1944687" cy="6508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CA">
                <a:cs typeface="+mn-cs"/>
              </a:rPr>
              <a:t>pour un gaz parfait</a:t>
            </a:r>
            <a:endParaRPr lang="fr-FR"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0404"/>
            <a:ext cx="5791200" cy="62685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CA" sz="2000" dirty="0" smtClean="0">
                <a:cs typeface="+mj-cs"/>
              </a:rPr>
              <a:t>Travail de changement de volume</a:t>
            </a:r>
            <a:endParaRPr lang="fr-FR" sz="2000" dirty="0" smtClean="0">
              <a:cs typeface="+mj-cs"/>
            </a:endParaRPr>
          </a:p>
        </p:txBody>
      </p:sp>
      <p:sp>
        <p:nvSpPr>
          <p:cNvPr id="14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Thermodynamique                                                                                  M.  El 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Morsli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 (</a:t>
            </a:r>
            <a:r>
              <a:rPr lang="fr-FR" b="1" dirty="0" err="1" smtClean="0">
                <a:solidFill>
                  <a:schemeClr val="bg1"/>
                </a:solidFill>
                <a:latin typeface="Bell MT"/>
                <a:cs typeface="Bell MT"/>
              </a:rPr>
              <a:t>Ph.D</a:t>
            </a:r>
            <a:r>
              <a:rPr lang="fr-FR" b="1" dirty="0" smtClean="0">
                <a:solidFill>
                  <a:schemeClr val="bg1"/>
                </a:solidFill>
                <a:latin typeface="Bell MT"/>
                <a:cs typeface="Bell MT"/>
              </a:rPr>
              <a:t>)</a:t>
            </a:r>
            <a:endParaRPr lang="fr-FR" b="1" dirty="0">
              <a:solidFill>
                <a:schemeClr val="bg1"/>
              </a:solidFill>
              <a:latin typeface="Bell MT"/>
              <a:cs typeface="Bell MT"/>
            </a:endParaRPr>
          </a:p>
        </p:txBody>
      </p:sp>
      <p:cxnSp>
        <p:nvCxnSpPr>
          <p:cNvPr id="15" name="Connecteur droit 3"/>
          <p:cNvCxnSpPr/>
          <p:nvPr/>
        </p:nvCxnSpPr>
        <p:spPr>
          <a:xfrm>
            <a:off x="38480" y="501891"/>
            <a:ext cx="8946121" cy="0"/>
          </a:xfrm>
          <a:prstGeom prst="line">
            <a:avLst/>
          </a:prstGeom>
          <a:ln w="60325" cap="rnd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51120"/>
            <a:ext cx="238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660066"/>
                </a:solidFill>
                <a:latin typeface="Times New Roman"/>
                <a:cs typeface="Times New Roman"/>
              </a:rPr>
              <a:t>Travail et chaleur</a:t>
            </a:r>
            <a:endParaRPr lang="fr-FR" sz="2200" b="1" dirty="0">
              <a:solidFill>
                <a:srgbClr val="660066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357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44114" y="1673972"/>
            <a:ext cx="7467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000" dirty="0">
              <a:latin typeface="Garamond" pitchFamily="18" charset="0"/>
            </a:endParaRPr>
          </a:p>
          <a:p>
            <a:r>
              <a:rPr lang="fr-FR" sz="2000" dirty="0">
                <a:latin typeface="Garamond" pitchFamily="18" charset="0"/>
              </a:rPr>
              <a:t>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000" dirty="0" smtClean="0">
                <a:latin typeface="Garamond" pitchFamily="18" charset="0"/>
              </a:rPr>
              <a:t>Deux heures de </a:t>
            </a:r>
            <a:r>
              <a:rPr lang="fr-FR" sz="2000" dirty="0">
                <a:latin typeface="Garamond" pitchFamily="18" charset="0"/>
              </a:rPr>
              <a:t>cours magistral par semaine</a:t>
            </a:r>
            <a:r>
              <a:rPr lang="fr-FR" sz="2000" dirty="0" smtClean="0">
                <a:latin typeface="Garamond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fr-FR" sz="2000" dirty="0" smtClean="0">
              <a:latin typeface="Garamond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fr-FR" sz="2000" dirty="0" smtClean="0">
                <a:latin typeface="Garamond" pitchFamily="18" charset="0"/>
              </a:rPr>
              <a:t>De </a:t>
            </a:r>
            <a:r>
              <a:rPr lang="fr-FR" sz="2000" dirty="0">
                <a:latin typeface="Garamond" pitchFamily="18" charset="0"/>
              </a:rPr>
              <a:t>nombreux exemples seront faits en classe pour permettre aux étudiants de bien assimiler la théorie et les techniques présentées au cours. </a:t>
            </a:r>
            <a:endParaRPr lang="fr-FR" sz="2000" dirty="0" smtClean="0">
              <a:latin typeface="Garamond" pitchFamily="18" charset="0"/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fr-FR" sz="2000" dirty="0" smtClean="0">
                <a:latin typeface="Garamond" pitchFamily="18" charset="0"/>
              </a:rPr>
              <a:t>Deux heures seront consacrées </a:t>
            </a:r>
            <a:r>
              <a:rPr lang="fr-FR" sz="2000" dirty="0">
                <a:latin typeface="Garamond" pitchFamily="18" charset="0"/>
              </a:rPr>
              <a:t>à l’analyse de problèmes et d’applications pertinentes. L’étudiant est alors en mesure d’évaluer objectivement son degré d’acquisition des connaissances et d’y apporter les correctifs appropriés. </a:t>
            </a:r>
            <a:endParaRPr lang="fr-FR" sz="2000" dirty="0" smtClean="0">
              <a:latin typeface="Garamond" pitchFamily="18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05895" y="471048"/>
            <a:ext cx="4128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Algerian" pitchFamily="82" charset="0"/>
              </a:rPr>
              <a:t>STRATÉGIES PÉDAGOGIQUES</a:t>
            </a:r>
            <a:endParaRPr lang="fr-FR" sz="28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25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-36286" y="-39914"/>
            <a:ext cx="3274106" cy="40163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rgbClr val="FFFFFF"/>
                </a:solidFill>
                <a:latin typeface="Garamond"/>
                <a:cs typeface="Garamond"/>
              </a:rPr>
              <a:t>Introduction &amp; généralités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cs typeface="Garamon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0714" y="-15118"/>
            <a:ext cx="27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Stratégies pédagogiques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8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2017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06582" y="1205352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>
              <a:latin typeface="Garamond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fr-FR" sz="2800" dirty="0" smtClean="0">
                <a:latin typeface="Garamond" pitchFamily="18" charset="0"/>
              </a:rPr>
              <a:t>Examens partiaux:  25%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800" dirty="0" smtClean="0">
                <a:latin typeface="Garamond" pitchFamily="18" charset="0"/>
              </a:rPr>
              <a:t>Devoirs et TP: 15% (en groupe)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800" dirty="0" smtClean="0">
                <a:latin typeface="Garamond" pitchFamily="18" charset="0"/>
              </a:rPr>
              <a:t>Participations: 5%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fr-FR" sz="2800" dirty="0" smtClean="0">
                <a:latin typeface="Garamond" pitchFamily="18" charset="0"/>
              </a:rPr>
              <a:t>Examen final: 55%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105895" y="471048"/>
            <a:ext cx="4128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rgbClr val="FF0000"/>
                </a:solidFill>
                <a:latin typeface="Algerian" pitchFamily="82" charset="0"/>
              </a:rPr>
              <a:t>évaluations</a:t>
            </a:r>
            <a:endParaRPr lang="fr-FR" sz="2800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25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FF"/>
              </a:solidFill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-36286" y="-39914"/>
            <a:ext cx="3274106" cy="401638"/>
          </a:xfrm>
          <a:prstGeom prst="rect">
            <a:avLst/>
          </a:prstGeom>
          <a:noFill/>
          <a:ln/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kern="0" dirty="0" smtClean="0">
                <a:solidFill>
                  <a:srgbClr val="FFFFFF"/>
                </a:solidFill>
                <a:latin typeface="Garamond"/>
                <a:cs typeface="Garamond"/>
              </a:rPr>
              <a:t>Introduction &amp; généralités</a:t>
            </a:r>
            <a:endParaRPr kumimoji="0" lang="fr-FR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aramond"/>
              <a:cs typeface="Garamon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8143" y="0"/>
            <a:ext cx="15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FFFF"/>
                </a:solidFill>
              </a:rPr>
              <a:t>Évaluations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8" name="ZoneTexte 5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Thermodynamique                                                                                              M.  El 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Morsli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 (</a:t>
            </a:r>
            <a:r>
              <a:rPr lang="fr-FR" dirty="0" err="1" smtClean="0">
                <a:solidFill>
                  <a:schemeClr val="bg1"/>
                </a:solidFill>
                <a:latin typeface="Garamond"/>
                <a:cs typeface="Garamond"/>
              </a:rPr>
              <a:t>Ph.D</a:t>
            </a:r>
            <a:r>
              <a:rPr lang="fr-FR" dirty="0" smtClean="0">
                <a:solidFill>
                  <a:schemeClr val="bg1"/>
                </a:solidFill>
                <a:latin typeface="Garamond"/>
                <a:cs typeface="Garamond"/>
              </a:rPr>
              <a:t>)</a:t>
            </a:r>
            <a:endParaRPr lang="fr-FR" dirty="0">
              <a:solidFill>
                <a:schemeClr val="bg1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3562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Essentiel.thmx</Template>
  <TotalTime>29817</TotalTime>
  <Words>3957</Words>
  <Application>Microsoft Macintosh PowerPoint</Application>
  <PresentationFormat>On-screen Show (4:3)</PresentationFormat>
  <Paragraphs>568</Paragraphs>
  <Slides>70</Slides>
  <Notes>11</Notes>
  <HiddenSlides>0</HiddenSlides>
  <MMClips>1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3" baseType="lpstr">
      <vt:lpstr>Essentiel</vt:lpstr>
      <vt:lpstr>Equation</vt:lpstr>
      <vt:lpstr>Microsoft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Travail et chaleur</vt:lpstr>
      <vt:lpstr>Travail et chaleur</vt:lpstr>
      <vt:lpstr>Travail et chaleur</vt:lpstr>
      <vt:lpstr>Travail et chaleur</vt:lpstr>
      <vt:lpstr>Travail de changement de volume</vt:lpstr>
      <vt:lpstr>Travail de changement de volume</vt:lpstr>
      <vt:lpstr>Travail de changement de volume</vt:lpstr>
      <vt:lpstr>Travail de changement de volume</vt:lpstr>
      <vt:lpstr>Travail de changement de volume</vt:lpstr>
      <vt:lpstr>Travail de changement de volume</vt:lpstr>
      <vt:lpstr>Travail de changement de volume</vt:lpstr>
      <vt:lpstr>Travail de changement de volume</vt:lpstr>
      <vt:lpstr>Travail de changement de volume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Mbark El Morsli</dc:creator>
  <cp:lastModifiedBy>Mbark El Morsli</cp:lastModifiedBy>
  <cp:revision>463</cp:revision>
  <dcterms:created xsi:type="dcterms:W3CDTF">2012-09-07T16:13:59Z</dcterms:created>
  <dcterms:modified xsi:type="dcterms:W3CDTF">2016-09-20T15:30:16Z</dcterms:modified>
</cp:coreProperties>
</file>