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70" r:id="rId12"/>
    <p:sldId id="277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67" r:id="rId28"/>
    <p:sldId id="268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60" d="100"/>
          <a:sy n="60" d="100"/>
        </p:scale>
        <p:origin x="88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DFCC6-6FEA-4D42-AC44-89AB61D03D19}" type="datetimeFigureOut">
              <a:rPr lang="fr-FR" smtClean="0"/>
              <a:t>15/11/2017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2DDE9-234A-41B6-ACAD-860CF820DE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363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FA8E8-223C-4997-A5E4-03A80A4BD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6BB46A-22E2-4C6F-BC38-0FD9849CF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FCEF08-E7EF-433C-ACFE-3D3987B68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D242-98E8-4E1B-BF69-A4B1487C4870}" type="datetime1">
              <a:rPr lang="fr-FR" smtClean="0"/>
              <a:t>15/11/2017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524F75-E8C1-42F6-8FE0-6DF39670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STUCTURES ALGEBRIQUES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528ACA-3194-4E0E-A9AC-7FB210E2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6F05-0168-4DD2-9ADC-2549A9915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11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E0B4DF-68ED-4F4E-A17B-56DBD45C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B38768-F093-4820-9B49-6C42DED78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CA06CA-8A98-4594-8B0B-433DB354C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B3D4-AFFA-430F-A4F4-BC5A735C2669}" type="datetime1">
              <a:rPr lang="fr-FR" smtClean="0"/>
              <a:t>15/11/2017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E41C64-CA1F-4904-A2BD-7A9D27D4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STUCTURES ALGEBRIQUES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63466E-4E67-477A-8504-A1F69E66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6F05-0168-4DD2-9ADC-2549A9915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15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5AF6059-AD47-4819-8144-38353C61C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DC37A9-8CCE-4FD5-B7FE-D41AAA850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D25D01-F986-487E-9BFE-047A7144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C26-028B-4936-8115-C18251D49CE6}" type="datetime1">
              <a:rPr lang="fr-FR" smtClean="0"/>
              <a:t>15/11/2017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1C7D84-9F43-4818-828A-7CB78B58B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STUCTURES ALGEBRIQUES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457EEB-53BD-4735-9A60-10B4B453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6F05-0168-4DD2-9ADC-2549A9915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49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A0F46A-FDA0-4460-95D0-F2A4A13A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3C63D7-43D8-411D-8B77-8F9D1CD4E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584411-71C0-4729-AFA7-49FB768EF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CFD6-BDC0-4C7C-A04C-6EFA81EF6900}" type="datetime1">
              <a:rPr lang="fr-FR" smtClean="0"/>
              <a:t>15/11/2017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682E51-B599-4438-9550-993EF401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STUCTURES ALGEBRIQUES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76C7DC-E8AA-4E3B-B1E8-B4E58891E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6F05-0168-4DD2-9ADC-2549A9915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17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64EF46-E247-4164-B487-177541A17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474D7A-067F-4542-B7DB-E02D7BCC1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F0A28C-D365-460E-964B-3E0E33D3D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3DFF-4303-42CD-8940-AF646A0DBD98}" type="datetime1">
              <a:rPr lang="fr-FR" smtClean="0"/>
              <a:t>15/11/2017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491275-96A6-4710-BBE1-484DB109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STUCTURES ALGEBRIQUES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A23A7E-C397-4BCC-BE19-33D1DEC45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6F05-0168-4DD2-9ADC-2549A9915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12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0562CD-D403-4BEF-8A96-19DF3F52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D872C4-49C7-487C-8A9E-14EE8EA35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54F919-9AC4-4073-894D-18B43BEC0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164E1F-35D0-4EF3-AE11-19B15DAA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924F-C2E9-48A0-B883-4F9352610217}" type="datetime1">
              <a:rPr lang="fr-FR" smtClean="0"/>
              <a:t>15/11/2017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900F13-898E-40FA-8F40-B3BAD6DA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STUCTURES ALGEBRIQUES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96C970-E8E9-4E93-9DB2-6CFB4254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6F05-0168-4DD2-9ADC-2549A9915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67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0FA3E4-640F-45C3-8C2D-CB6F6FAF4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E68C43-E60A-4AAA-B82A-46FB4E3E6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3ADC4C-73AB-4D29-998A-6C026E379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87BE63-462F-47AE-BF9F-9BE72D558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7C26A10-7039-46D1-B736-8F37D1BB1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96A84AD-5925-4145-8390-59D760524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AE89-F499-42AA-AF10-C2F94338539B}" type="datetime1">
              <a:rPr lang="fr-FR" smtClean="0"/>
              <a:t>15/11/2017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EB6569F-5FFB-47C7-A284-2FFFE95C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STUCTURES ALGEBRIQUES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7EFD6A5-C3F4-473E-8070-EA6D1B65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6F05-0168-4DD2-9ADC-2549A9915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69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10BFE4-BE07-47A3-ACBC-CDFE14070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4871F77-F48E-46C6-A2FC-2996750F2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E2CD-FB8C-4E55-BC04-E2A2F3FFCF14}" type="datetime1">
              <a:rPr lang="fr-FR" smtClean="0"/>
              <a:t>15/11/2017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107F15-928E-47B0-9D5E-D93D5872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STUCTURES ALGEBRIQUES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906DF4-AE17-42D7-BEE9-5E1B765E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6F05-0168-4DD2-9ADC-2549A9915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72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32F57AA-1342-4478-A6B1-1039A27A5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81B4-5D07-4747-9374-44E862496E9D}" type="datetime1">
              <a:rPr lang="fr-FR" smtClean="0"/>
              <a:t>15/11/2017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2F9B9B1-5557-4E63-9E0A-75D6451E5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STUCTURES ALGEBRIQUES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4E517E-09AE-426B-BBE2-718413CF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6F05-0168-4DD2-9ADC-2549A9915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32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6918E4-CE20-4F7C-A1C1-EEB2C05FA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DEA983-2AAA-4C60-9339-8C0E03D74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A836EA-283B-4C6D-AB05-94B01F7D7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007968-1149-4AA0-A504-61C31353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6DEC-7AC2-4DFD-AE55-F5702562C482}" type="datetime1">
              <a:rPr lang="fr-FR" smtClean="0"/>
              <a:t>15/11/2017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EB8542-F165-4B6A-8FCE-A944487F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STUCTURES ALGEBRIQUES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BA290B-C92B-4BFB-8B35-C7A6FFAE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6F05-0168-4DD2-9ADC-2549A9915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47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A4D90-5F6A-42F2-9551-7667DBFD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68D1AD7-3FB7-4D3C-99EF-4DEF2041D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009BB3-5D31-4E09-8D50-3DCC8EE2F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4C359E-E5AE-4662-A3ED-EC9375A4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4D9F-6255-469E-BE29-E986102A1C4E}" type="datetime1">
              <a:rPr lang="fr-FR" smtClean="0"/>
              <a:t>15/11/2017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6F0D58-0162-476C-9664-8777087B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STUCTURES ALGEBRIQUES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9996F7-F9AE-40DA-8A0C-803983E9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6F05-0168-4DD2-9ADC-2549A9915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83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EFDC3A1-12A1-48AC-AFD0-2614B4C2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2BD1D6-E93C-40B6-BB1E-80C272467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B51F3C-BCC6-43ED-BF67-38522B2CC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C542C-03F6-4437-B314-C7C7C98907B5}" type="datetime1">
              <a:rPr lang="fr-FR" smtClean="0"/>
              <a:t>15/11/2017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001A08-A1FF-43F3-BEB9-3B81AA767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STUCTURES ALGEBRIQUES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BE8444-7A8A-4F27-BFF7-D6B748758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46F05-0168-4DD2-9ADC-2549A9915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55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CBC444-75F0-4749-9572-CE81266C222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122363"/>
            <a:ext cx="11824570" cy="2387600"/>
          </a:xfrm>
        </p:spPr>
        <p:txBody>
          <a:bodyPr/>
          <a:lstStyle/>
          <a:p>
            <a:pPr algn="ctr"/>
            <a:r>
              <a:rPr lang="fr-FR" dirty="0"/>
              <a:t>       Chapitre 1: Relations Binaires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28DC57-D98D-4BBC-A968-D593433AE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6F05-0168-4DD2-9ADC-2549A9915226}" type="slidenum">
              <a:rPr lang="fr-FR" smtClean="0"/>
              <a:t>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BC94E3-0965-443D-A34A-2FF79E9C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STUCTURES ALGEBRIQUES</a:t>
            </a:r>
          </a:p>
        </p:txBody>
      </p:sp>
    </p:spTree>
    <p:extLst>
      <p:ext uri="{BB962C8B-B14F-4D97-AF65-F5344CB8AC3E}">
        <p14:creationId xmlns:p14="http://schemas.microsoft.com/office/powerpoint/2010/main" val="902770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60AA7D4-9660-4C18-A484-3589F2AD3E02}"/>
                  </a:ext>
                </a:extLst>
              </p:cNvPr>
              <p:cNvSpPr/>
              <p:nvPr/>
            </p:nvSpPr>
            <p:spPr>
              <a:xfrm>
                <a:off x="442586" y="434216"/>
                <a:ext cx="10442532" cy="4832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2000" b="1" dirty="0">
                    <a:latin typeface="Times New Roman" panose="02020603050405020304" pitchFamily="18" charset="0"/>
                  </a:rPr>
                  <a:t>Propriétés:</a:t>
                </a:r>
              </a:p>
              <a:p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Soit (G;* ) un groupe alors on a les propriétés suivantes :</a:t>
                </a:r>
              </a:p>
              <a:p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1. G </a:t>
                </a:r>
                <a14:m>
                  <m:oMath xmlns:m="http://schemas.openxmlformats.org/officeDocument/2006/math">
                    <m:r>
                      <a:rPr lang="fr-F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2. L’élément neutre est unique.</a:t>
                </a:r>
              </a:p>
              <a:p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3. Tout élément de G a un symétrique unique.</a:t>
                </a:r>
              </a:p>
              <a:p>
                <a:r>
                  <a:rPr lang="fr-FR" b="1" u="sng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Démonstration. </a:t>
                </a:r>
              </a:p>
              <a:p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1°) Comme il existe au moins un élément neutre on a le premier point.</a:t>
                </a:r>
              </a:p>
              <a:p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2°) Supposons qu’il existe e 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deux éléments neutres de G, alors</a:t>
                </a:r>
              </a:p>
              <a:p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e car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est un élément neutre</a:t>
                </a:r>
              </a:p>
              <a:p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car e est un élément neutre</a:t>
                </a:r>
              </a:p>
              <a:p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donc 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3°) Supposons qu’il existe un élément </a:t>
                </a:r>
                <a:r>
                  <a:rPr lang="fr-FR" i="1" dirty="0">
                    <a:latin typeface="Times New Roman" panose="02020603050405020304" pitchFamily="18" charset="0"/>
                  </a:rPr>
                  <a:t>x</a:t>
                </a:r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ayant deux symétriques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i="1" dirty="0">
                            <a:latin typeface="Times New Roman" panose="02020603050405020304" pitchFamily="18" charset="0"/>
                          </a:rPr>
                          <m:t>x</m:t>
                        </m:r>
                      </m:e>
                      <m:sup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i="1" dirty="0">
                            <a:latin typeface="Times New Roman" panose="02020603050405020304" pitchFamily="18" charset="0"/>
                          </a:rPr>
                          <m:t>x</m:t>
                        </m:r>
                      </m:e>
                      <m:sup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donc </a:t>
                </a:r>
                <a:r>
                  <a:rPr lang="fr-FR" i="1" dirty="0">
                    <a:latin typeface="Times New Roman" panose="02020603050405020304" pitchFamily="18" charset="0"/>
                  </a:rPr>
                  <a:t>x*</a:t>
                </a:r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i="1" dirty="0">
                            <a:latin typeface="Times New Roman" panose="02020603050405020304" pitchFamily="18" charset="0"/>
                          </a:rPr>
                          <m:t>x</m:t>
                        </m:r>
                      </m:e>
                      <m:sup>
                        <m: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e 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i="1" dirty="0">
                            <a:latin typeface="Times New Roman" panose="02020603050405020304" pitchFamily="18" charset="0"/>
                          </a:rPr>
                          <m:t>x</m:t>
                        </m:r>
                      </m:e>
                      <m:sup>
                        <m: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 </a:t>
                </a:r>
                <a:r>
                  <a:rPr lang="fr-FR" i="1" dirty="0">
                    <a:latin typeface="Times New Roman" panose="02020603050405020304" pitchFamily="18" charset="0"/>
                  </a:rPr>
                  <a:t>x</a:t>
                </a:r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e </a:t>
                </a:r>
              </a:p>
              <a:p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alors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i="1" dirty="0">
                            <a:latin typeface="Times New Roman" panose="02020603050405020304" pitchFamily="18" charset="0"/>
                          </a:rPr>
                          <m:t>x</m:t>
                        </m:r>
                      </m:e>
                      <m:sup>
                        <m: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fr-FR" dirty="0"/>
                  <a:t> *(</a:t>
                </a:r>
                <a:r>
                  <a:rPr lang="fr-FR" i="1" dirty="0">
                    <a:latin typeface="Times New Roman" panose="02020603050405020304" pitchFamily="18" charset="0"/>
                  </a:rPr>
                  <a:t> x*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i="1" dirty="0">
                            <a:latin typeface="Times New Roman" panose="02020603050405020304" pitchFamily="18" charset="0"/>
                          </a:rPr>
                          <m:t>x</m:t>
                        </m:r>
                      </m:e>
                      <m:sup>
                        <m: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i="1" dirty="0">
                            <a:latin typeface="Times New Roman" panose="02020603050405020304" pitchFamily="18" charset="0"/>
                          </a:rPr>
                          <m:t>x</m:t>
                        </m:r>
                      </m:e>
                      <m:sup>
                        <m: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fr-FR" dirty="0"/>
                  <a:t> * 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i="1" dirty="0">
                            <a:latin typeface="Times New Roman" panose="02020603050405020304" pitchFamily="18" charset="0"/>
                          </a:rPr>
                          <m:t>x</m:t>
                        </m:r>
                      </m:e>
                      <m:sup>
                        <m: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  <a:p>
                <a:r>
                  <a:rPr lang="fr-FR" dirty="0"/>
                  <a:t>mais par associativité de * on a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i="1" dirty="0">
                            <a:latin typeface="Times New Roman" panose="02020603050405020304" pitchFamily="18" charset="0"/>
                          </a:rPr>
                          <m:t>x</m:t>
                        </m:r>
                      </m:e>
                      <m:sup>
                        <m: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fr-FR" dirty="0"/>
                  <a:t> *</a:t>
                </a:r>
                <a:r>
                  <a:rPr lang="fr-FR" i="1" dirty="0">
                    <a:latin typeface="Times New Roman" panose="02020603050405020304" pitchFamily="18" charset="0"/>
                  </a:rPr>
                  <a:t> (x</a:t>
                </a:r>
                <a:r>
                  <a:rPr lang="fr-FR" dirty="0"/>
                  <a:t> 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i="1" dirty="0">
                            <a:latin typeface="Times New Roman" panose="02020603050405020304" pitchFamily="18" charset="0"/>
                          </a:rPr>
                          <m:t>x</m:t>
                        </m:r>
                      </m:e>
                      <m:sup>
                        <m: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=(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i="1" dirty="0">
                            <a:latin typeface="Times New Roman" panose="02020603050405020304" pitchFamily="18" charset="0"/>
                          </a:rPr>
                          <m:t>x</m:t>
                        </m:r>
                      </m:e>
                      <m:sup>
                        <m: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fr-FR" dirty="0"/>
                  <a:t>* </a:t>
                </a:r>
                <a:r>
                  <a:rPr lang="fr-FR" i="1" dirty="0">
                    <a:latin typeface="Times New Roman" panose="02020603050405020304" pitchFamily="18" charset="0"/>
                  </a:rPr>
                  <a:t>x) *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i="1" dirty="0">
                            <a:latin typeface="Times New Roman" panose="02020603050405020304" pitchFamily="18" charset="0"/>
                          </a:rPr>
                          <m:t>x</m:t>
                        </m:r>
                      </m:e>
                      <m:sup>
                        <m: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fr-FR" dirty="0"/>
                  <a:t> = e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i="1" dirty="0">
                            <a:latin typeface="Times New Roman" panose="02020603050405020304" pitchFamily="18" charset="0"/>
                          </a:rPr>
                          <m:t>x</m:t>
                        </m:r>
                      </m:e>
                      <m:sup>
                        <m: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fr-FR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i="1" dirty="0">
                            <a:latin typeface="Times New Roman" panose="02020603050405020304" pitchFamily="18" charset="0"/>
                          </a:rPr>
                          <m:t>x</m:t>
                        </m:r>
                      </m:e>
                      <m:sup>
                        <m: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et donc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i="1" dirty="0">
                            <a:latin typeface="Times New Roman" panose="02020603050405020304" pitchFamily="18" charset="0"/>
                          </a:rPr>
                          <m:t>x</m:t>
                        </m:r>
                      </m:e>
                      <m:sup>
                        <m: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fr-FR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i="1" dirty="0">
                            <a:latin typeface="Times New Roman" panose="02020603050405020304" pitchFamily="18" charset="0"/>
                          </a:rPr>
                          <m:t>x</m:t>
                        </m:r>
                      </m:e>
                      <m:sup>
                        <m: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60AA7D4-9660-4C18-A484-3589F2AD3E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86" y="434216"/>
                <a:ext cx="10442532" cy="4832092"/>
              </a:xfrm>
              <a:prstGeom prst="rect">
                <a:avLst/>
              </a:prstGeom>
              <a:blipFill>
                <a:blip r:embed="rId2"/>
                <a:stretch>
                  <a:fillRect l="-642" t="-631" b="-10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8CD8D0-0877-4064-A921-66C1C183F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6F05-0168-4DD2-9ADC-2549A9915226}" type="slidenum">
              <a:rPr lang="fr-FR" smtClean="0"/>
              <a:t>10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9A8DEA-0911-4619-90C8-777DD43B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STUCTURES ALGEBRIQUES</a:t>
            </a:r>
          </a:p>
        </p:txBody>
      </p:sp>
    </p:spTree>
    <p:extLst>
      <p:ext uri="{BB962C8B-B14F-4D97-AF65-F5344CB8AC3E}">
        <p14:creationId xmlns:p14="http://schemas.microsoft.com/office/powerpoint/2010/main" val="1197630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802EFA4-C89F-4B31-9C62-DD0ECF09F008}"/>
                  </a:ext>
                </a:extLst>
              </p:cNvPr>
              <p:cNvSpPr/>
              <p:nvPr/>
            </p:nvSpPr>
            <p:spPr>
              <a:xfrm>
                <a:off x="680580" y="545533"/>
                <a:ext cx="10780735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8°) Sous-Groupes </a:t>
                </a:r>
              </a:p>
              <a:p>
                <a:r>
                  <a:rPr lang="fr-FR" b="1" dirty="0">
                    <a:latin typeface="Times New Roman" panose="02020603050405020304" pitchFamily="18" charset="0"/>
                  </a:rPr>
                  <a:t>Définition</a:t>
                </a:r>
              </a:p>
              <a:p>
                <a:r>
                  <a:rPr lang="fr-FR" dirty="0">
                    <a:latin typeface="TTdcti10"/>
                  </a:rPr>
                  <a:t>Soit </a:t>
                </a:r>
                <a:r>
                  <a:rPr lang="fr-FR" dirty="0">
                    <a:latin typeface="cmr10"/>
                  </a:rPr>
                  <a:t>(</a:t>
                </a:r>
                <a:r>
                  <a:rPr lang="fr-FR" dirty="0">
                    <a:latin typeface="cmmi10"/>
                  </a:rPr>
                  <a:t>G;* </a:t>
                </a:r>
                <a:r>
                  <a:rPr lang="fr-FR" dirty="0">
                    <a:latin typeface="cmr10"/>
                  </a:rPr>
                  <a:t>) </a:t>
                </a:r>
                <a:r>
                  <a:rPr lang="fr-FR" dirty="0">
                    <a:latin typeface="TTdcti10"/>
                  </a:rPr>
                  <a:t>un groupe et soit </a:t>
                </a:r>
                <a:r>
                  <a:rPr lang="fr-FR" dirty="0">
                    <a:latin typeface="cmmi10"/>
                  </a:rPr>
                  <a:t>F </a:t>
                </a:r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⊂ </a:t>
                </a:r>
                <a:r>
                  <a:rPr lang="fr-FR" dirty="0">
                    <a:latin typeface="cmmi10"/>
                  </a:rPr>
                  <a:t>G </a:t>
                </a:r>
                <a:r>
                  <a:rPr lang="fr-FR" dirty="0">
                    <a:latin typeface="TTdcti10"/>
                  </a:rPr>
                  <a:t>une partie de </a:t>
                </a:r>
                <a:r>
                  <a:rPr lang="fr-FR" dirty="0">
                    <a:latin typeface="cmmi10"/>
                  </a:rPr>
                  <a:t>G</a:t>
                </a:r>
                <a:r>
                  <a:rPr lang="fr-FR" dirty="0">
                    <a:latin typeface="TTdcti10"/>
                  </a:rPr>
                  <a:t>. On dit que </a:t>
                </a:r>
                <a:r>
                  <a:rPr lang="fr-FR" dirty="0">
                    <a:latin typeface="cmmi10"/>
                  </a:rPr>
                  <a:t>F </a:t>
                </a:r>
                <a:r>
                  <a:rPr lang="fr-FR" dirty="0">
                    <a:latin typeface="TTdcti10"/>
                  </a:rPr>
                  <a:t>est un </a:t>
                </a:r>
                <a:r>
                  <a:rPr lang="fr-FR" dirty="0">
                    <a:latin typeface="TTdcbxti10"/>
                  </a:rPr>
                  <a:t>sous-groupe </a:t>
                </a:r>
                <a:r>
                  <a:rPr lang="fr-FR" dirty="0">
                    <a:latin typeface="TTdcti10"/>
                  </a:rPr>
                  <a:t>de </a:t>
                </a:r>
                <a:r>
                  <a:rPr lang="fr-FR" dirty="0">
                    <a:latin typeface="cmmi10"/>
                  </a:rPr>
                  <a:t>G </a:t>
                </a:r>
                <a:r>
                  <a:rPr lang="fr-FR" dirty="0">
                    <a:latin typeface="TTdcti10"/>
                  </a:rPr>
                  <a:t>si et seulement si </a:t>
                </a:r>
                <a:r>
                  <a:rPr lang="fr-FR" dirty="0">
                    <a:latin typeface="cmr10"/>
                  </a:rPr>
                  <a:t>(</a:t>
                </a:r>
                <a:r>
                  <a:rPr lang="fr-FR" dirty="0">
                    <a:latin typeface="cmmi10"/>
                  </a:rPr>
                  <a:t>F;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fr-FR" dirty="0">
                    <a:latin typeface="cmmi10"/>
                  </a:rPr>
                  <a:t> </a:t>
                </a:r>
                <a:r>
                  <a:rPr lang="fr-FR" dirty="0">
                    <a:latin typeface="cmr10"/>
                  </a:rPr>
                  <a:t>) </a:t>
                </a:r>
                <a:r>
                  <a:rPr lang="fr-FR" dirty="0">
                    <a:latin typeface="TTdcti10"/>
                  </a:rPr>
                  <a:t>est un groupe.</a:t>
                </a:r>
              </a:p>
              <a:p>
                <a:r>
                  <a:rPr lang="fr-FR" b="1" dirty="0">
                    <a:latin typeface="Times New Roman" panose="02020603050405020304" pitchFamily="18" charset="0"/>
                  </a:rPr>
                  <a:t>Proposition</a:t>
                </a:r>
              </a:p>
              <a:p>
                <a:r>
                  <a:rPr lang="fr-FR" dirty="0">
                    <a:latin typeface="TTdcti10"/>
                  </a:rPr>
                  <a:t>Soit </a:t>
                </a:r>
                <a:r>
                  <a:rPr lang="fr-FR" dirty="0">
                    <a:latin typeface="cmr10"/>
                  </a:rPr>
                  <a:t>(</a:t>
                </a:r>
                <a:r>
                  <a:rPr lang="fr-FR" dirty="0">
                    <a:latin typeface="cmmi10"/>
                  </a:rPr>
                  <a:t>G;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fr-FR" dirty="0">
                    <a:latin typeface="cmmi10"/>
                  </a:rPr>
                  <a:t> </a:t>
                </a:r>
                <a:r>
                  <a:rPr lang="fr-FR" dirty="0">
                    <a:latin typeface="cmr10"/>
                  </a:rPr>
                  <a:t>) </a:t>
                </a:r>
                <a:r>
                  <a:rPr lang="fr-FR" dirty="0">
                    <a:latin typeface="TTdcti10"/>
                  </a:rPr>
                  <a:t>un groupe et soit </a:t>
                </a:r>
                <a:r>
                  <a:rPr lang="fr-FR" dirty="0">
                    <a:latin typeface="cmmi10"/>
                  </a:rPr>
                  <a:t>F </a:t>
                </a:r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⊂</a:t>
                </a:r>
                <a:r>
                  <a:rPr lang="fr-FR" dirty="0">
                    <a:latin typeface="cmsy10"/>
                  </a:rPr>
                  <a:t> </a:t>
                </a:r>
                <a:r>
                  <a:rPr lang="fr-FR" dirty="0">
                    <a:latin typeface="cmmi10"/>
                  </a:rPr>
                  <a:t>G </a:t>
                </a:r>
                <a:r>
                  <a:rPr lang="fr-FR" dirty="0">
                    <a:latin typeface="TTdcti10"/>
                  </a:rPr>
                  <a:t>une partie de </a:t>
                </a:r>
                <a:r>
                  <a:rPr lang="fr-FR" dirty="0">
                    <a:latin typeface="cmmi10"/>
                  </a:rPr>
                  <a:t>G</a:t>
                </a:r>
                <a:r>
                  <a:rPr lang="fr-FR" dirty="0">
                    <a:latin typeface="TTdcti10"/>
                  </a:rPr>
                  <a:t>. </a:t>
                </a:r>
                <a:r>
                  <a:rPr lang="fr-FR" dirty="0">
                    <a:latin typeface="cmmi10"/>
                  </a:rPr>
                  <a:t>F </a:t>
                </a:r>
                <a:r>
                  <a:rPr lang="fr-FR" dirty="0">
                    <a:latin typeface="TTdcti10"/>
                  </a:rPr>
                  <a:t>est un sous-groupe de </a:t>
                </a:r>
                <a:r>
                  <a:rPr lang="fr-FR" dirty="0">
                    <a:latin typeface="cmmi10"/>
                  </a:rPr>
                  <a:t>G </a:t>
                </a:r>
                <a:r>
                  <a:rPr lang="fr-FR" dirty="0">
                    <a:latin typeface="TTdcti10"/>
                  </a:rPr>
                  <a:t>si et seulement si les conditions suivantes sont satisfaites :</a:t>
                </a:r>
              </a:p>
              <a:p>
                <a:pPr marL="342900" indent="-342900">
                  <a:buFont typeface="+mj-lt"/>
                  <a:buAutoNum type="alphaLcParenR"/>
                </a:pPr>
                <a:r>
                  <a:rPr lang="fr-FR" dirty="0">
                    <a:latin typeface="cmsy10"/>
                  </a:rPr>
                  <a:t> </a:t>
                </a:r>
                <a:r>
                  <a:rPr lang="fr-FR" dirty="0">
                    <a:latin typeface="cmmi10"/>
                  </a:rPr>
                  <a:t>e </a:t>
                </a:r>
                <a:r>
                  <a:rPr lang="fr-FR" dirty="0">
                    <a:latin typeface="Symbol" panose="05050102010706020507" pitchFamily="18" charset="2"/>
                  </a:rPr>
                  <a:t>Î </a:t>
                </a:r>
                <a:r>
                  <a:rPr lang="fr-FR" i="1" dirty="0">
                    <a:latin typeface="Times New Roman" panose="02020603050405020304" pitchFamily="18" charset="0"/>
                  </a:rPr>
                  <a:t>F </a:t>
                </a:r>
                <a:r>
                  <a:rPr lang="fr-FR" dirty="0">
                    <a:latin typeface="TTdcti10"/>
                  </a:rPr>
                  <a:t>(</a:t>
                </a:r>
                <a:r>
                  <a:rPr lang="fr-FR" i="1" dirty="0">
                    <a:latin typeface="Times New Roman" panose="02020603050405020304" pitchFamily="18" charset="0"/>
                  </a:rPr>
                  <a:t>F</a:t>
                </a:r>
                <a:r>
                  <a:rPr lang="fr-FR" dirty="0">
                    <a:latin typeface="cmmi10"/>
                  </a:rPr>
                  <a:t> </a:t>
                </a:r>
                <a:r>
                  <a:rPr lang="fr-FR" dirty="0">
                    <a:latin typeface="TTdcti10"/>
                  </a:rPr>
                  <a:t>contient l’élément neutre)</a:t>
                </a:r>
              </a:p>
              <a:p>
                <a:pPr marL="342900" indent="-342900">
                  <a:buFont typeface="+mj-lt"/>
                  <a:buAutoNum type="alphaLcParenR"/>
                </a:pPr>
                <a:r>
                  <a:rPr lang="fr-FR" dirty="0">
                    <a:latin typeface="cmsy1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fr-FR" i="1" dirty="0">
                    <a:latin typeface="Times New Roman" panose="02020603050405020304" pitchFamily="18" charset="0"/>
                  </a:rPr>
                  <a:t>x , y </a:t>
                </a:r>
                <a:r>
                  <a:rPr lang="fr-FR" dirty="0">
                    <a:latin typeface="Symbol" panose="05050102010706020507" pitchFamily="18" charset="2"/>
                  </a:rPr>
                  <a:t>Î</a:t>
                </a:r>
                <a:r>
                  <a:rPr lang="fr-FR" i="1" dirty="0">
                    <a:latin typeface="Times New Roman" panose="02020603050405020304" pitchFamily="18" charset="0"/>
                  </a:rPr>
                  <a:t>F</a:t>
                </a:r>
                <a:r>
                  <a:rPr lang="fr-FR" dirty="0">
                    <a:latin typeface="cmmi10"/>
                  </a:rPr>
                  <a:t>; </a:t>
                </a:r>
                <a:r>
                  <a:rPr lang="fr-FR" i="1" dirty="0">
                    <a:latin typeface="Times New Roman" panose="02020603050405020304" pitchFamily="18" charset="0"/>
                  </a:rPr>
                  <a:t>x* y </a:t>
                </a:r>
                <a:r>
                  <a:rPr lang="fr-FR" dirty="0">
                    <a:latin typeface="Symbol" panose="05050102010706020507" pitchFamily="18" charset="2"/>
                  </a:rPr>
                  <a:t>Î</a:t>
                </a:r>
                <a:r>
                  <a:rPr lang="fr-FR" i="1" dirty="0">
                    <a:latin typeface="Times New Roman" panose="02020603050405020304" pitchFamily="18" charset="0"/>
                  </a:rPr>
                  <a:t>F </a:t>
                </a:r>
                <a:r>
                  <a:rPr lang="fr-FR" dirty="0">
                    <a:latin typeface="TTdcti10"/>
                  </a:rPr>
                  <a:t>(</a:t>
                </a:r>
                <a:r>
                  <a:rPr lang="fr-FR" i="1" dirty="0">
                    <a:latin typeface="Times New Roman" panose="02020603050405020304" pitchFamily="18" charset="0"/>
                  </a:rPr>
                  <a:t>F </a:t>
                </a:r>
                <a:r>
                  <a:rPr lang="fr-FR" dirty="0">
                    <a:latin typeface="TTdcti10"/>
                  </a:rPr>
                  <a:t>est stable par la loi  *)</a:t>
                </a:r>
              </a:p>
              <a:p>
                <a:pPr marL="342900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fr-FR" i="1" dirty="0">
                    <a:latin typeface="Times New Roman" panose="02020603050405020304" pitchFamily="18" charset="0"/>
                  </a:rPr>
                  <a:t> x </a:t>
                </a:r>
                <a:r>
                  <a:rPr lang="fr-FR" dirty="0">
                    <a:latin typeface="Symbol" panose="05050102010706020507" pitchFamily="18" charset="2"/>
                  </a:rPr>
                  <a:t>Î </a:t>
                </a:r>
                <a:r>
                  <a:rPr lang="fr-FR" i="1" dirty="0">
                    <a:latin typeface="Times New Roman" panose="02020603050405020304" pitchFamily="18" charset="0"/>
                  </a:rPr>
                  <a:t>F </a:t>
                </a:r>
                <a:r>
                  <a:rPr lang="fr-FR" dirty="0"/>
                  <a:t>le symétrique de </a:t>
                </a:r>
                <a:r>
                  <a:rPr lang="fr-FR" i="1" dirty="0">
                    <a:latin typeface="Times New Roman" panose="02020603050405020304" pitchFamily="18" charset="0"/>
                  </a:rPr>
                  <a:t> x </a:t>
                </a:r>
                <a:r>
                  <a:rPr lang="fr-FR" dirty="0"/>
                  <a:t>par * est dans </a:t>
                </a:r>
                <a:r>
                  <a:rPr lang="fr-FR" i="1" dirty="0">
                    <a:latin typeface="Times New Roman" panose="02020603050405020304" pitchFamily="18" charset="0"/>
                  </a:rPr>
                  <a:t>F</a:t>
                </a:r>
                <a:r>
                  <a:rPr lang="fr-FR" dirty="0"/>
                  <a:t>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802EFA4-C89F-4B31-9C62-DD0ECF09F0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80" y="545533"/>
                <a:ext cx="10780735" cy="2862322"/>
              </a:xfrm>
              <a:prstGeom prst="rect">
                <a:avLst/>
              </a:prstGeom>
              <a:blipFill>
                <a:blip r:embed="rId2"/>
                <a:stretch>
                  <a:fillRect l="-509" t="-1277" b="-23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4FB4366-3407-4594-8D2F-67A9891F379F}"/>
                  </a:ext>
                </a:extLst>
              </p:cNvPr>
              <p:cNvSpPr/>
              <p:nvPr/>
            </p:nvSpPr>
            <p:spPr>
              <a:xfrm>
                <a:off x="680579" y="3531006"/>
                <a:ext cx="1078073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dirty="0">
                    <a:latin typeface="TTdcti10"/>
                  </a:rPr>
                  <a:t>Exemple :</a:t>
                </a:r>
              </a:p>
              <a:p>
                <a:r>
                  <a:rPr lang="fr-FR" dirty="0">
                    <a:latin typeface="TTdcti10"/>
                  </a:rPr>
                  <a:t>L’ensemble des nombres pairs est un sous groupe de (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fr-FR" dirty="0">
                    <a:latin typeface="TTdcti10"/>
                  </a:rPr>
                  <a:t>; +) ; mais pas l’ensemble des nombres impairs.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4FB4366-3407-4594-8D2F-67A9891F37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79" y="3531006"/>
                <a:ext cx="10780735" cy="646331"/>
              </a:xfrm>
              <a:prstGeom prst="rect">
                <a:avLst/>
              </a:prstGeom>
              <a:blipFill>
                <a:blip r:embed="rId3"/>
                <a:stretch>
                  <a:fillRect l="-509" t="-4717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8547F0-AF6C-4B1F-8854-23C520D0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6F05-0168-4DD2-9ADC-2549A9915226}" type="slidenum">
              <a:rPr lang="fr-FR" smtClean="0"/>
              <a:t>11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68DA7B-616E-48A5-ACAD-10BE38CA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STUCTURES ALGEBRIQUES</a:t>
            </a:r>
          </a:p>
        </p:txBody>
      </p:sp>
    </p:spTree>
    <p:extLst>
      <p:ext uri="{BB962C8B-B14F-4D97-AF65-F5344CB8AC3E}">
        <p14:creationId xmlns:p14="http://schemas.microsoft.com/office/powerpoint/2010/main" val="3161196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0A00C67-288C-43FF-8A75-5DF49D3BB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528637"/>
            <a:ext cx="9467850" cy="10001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845CC7F-A84E-4F83-9402-2EA033958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2275"/>
            <a:ext cx="10121900" cy="139065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3EE331-3152-4F00-93F4-D602E9525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6F05-0168-4DD2-9ADC-2549A9915226}" type="slidenum">
              <a:rPr lang="fr-FR" smtClean="0"/>
              <a:t>12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6AE45AD8-F36C-4C99-A12D-843961C18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STUCTURES ALGEBRIQUES</a:t>
            </a:r>
          </a:p>
        </p:txBody>
      </p:sp>
    </p:spTree>
    <p:extLst>
      <p:ext uri="{BB962C8B-B14F-4D97-AF65-F5344CB8AC3E}">
        <p14:creationId xmlns:p14="http://schemas.microsoft.com/office/powerpoint/2010/main" val="427230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1794A90-C13A-44E7-A1BF-6A72F6901205}"/>
                  </a:ext>
                </a:extLst>
              </p:cNvPr>
              <p:cNvSpPr/>
              <p:nvPr/>
            </p:nvSpPr>
            <p:spPr>
              <a:xfrm>
                <a:off x="363254" y="687598"/>
                <a:ext cx="10709753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9°) Elément régulier</a:t>
                </a:r>
              </a:p>
              <a:p>
                <a:r>
                  <a:rPr lang="fr-FR" b="1" dirty="0">
                    <a:latin typeface="Times New Roman" panose="02020603050405020304" pitchFamily="18" charset="0"/>
                  </a:rPr>
                  <a:t>Définition</a:t>
                </a:r>
              </a:p>
              <a:p>
                <a:r>
                  <a:rPr lang="fr-FR" dirty="0">
                    <a:latin typeface="TTdcti10"/>
                  </a:rPr>
                  <a:t>On dit que </a:t>
                </a:r>
                <a:r>
                  <a:rPr lang="fr-FR" i="1" dirty="0">
                    <a:latin typeface="Times New Roman" panose="02020603050405020304" pitchFamily="18" charset="0"/>
                  </a:rPr>
                  <a:t>z est un élément régulier de</a:t>
                </a:r>
                <a:r>
                  <a:rPr lang="fr-FR" dirty="0">
                    <a:latin typeface="TTdcti10"/>
                  </a:rPr>
                  <a:t>  </a:t>
                </a:r>
                <a:r>
                  <a:rPr lang="fr-FR" dirty="0">
                    <a:latin typeface="cmr10"/>
                  </a:rPr>
                  <a:t>(</a:t>
                </a:r>
                <a:r>
                  <a:rPr lang="fr-FR" dirty="0">
                    <a:latin typeface="cmmi10"/>
                  </a:rPr>
                  <a:t>G;* </a:t>
                </a:r>
                <a:r>
                  <a:rPr lang="fr-FR" dirty="0">
                    <a:latin typeface="cmr10"/>
                  </a:rPr>
                  <a:t>) </a:t>
                </a:r>
                <a:r>
                  <a:rPr lang="fr-FR" dirty="0">
                    <a:latin typeface="TTdcti10"/>
                  </a:rPr>
                  <a:t>si et seulement si:</a:t>
                </a:r>
              </a:p>
              <a:p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1)  </m:t>
                    </m:r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>
                    <a:latin typeface="Times New Roman" panose="02020603050405020304" pitchFamily="18" charset="0"/>
                  </a:rPr>
                  <a:t>x, y </a:t>
                </a:r>
                <a:r>
                  <a:rPr lang="fr-FR" dirty="0">
                    <a:latin typeface="Symbol" panose="05050102010706020507" pitchFamily="18" charset="2"/>
                  </a:rPr>
                  <a:t>Î </a:t>
                </a:r>
                <a:r>
                  <a:rPr lang="fr-FR" i="1" dirty="0">
                    <a:latin typeface="Times New Roman" panose="02020603050405020304" pitchFamily="18" charset="0"/>
                  </a:rPr>
                  <a:t>G       </a:t>
                </a:r>
                <a:r>
                  <a:rPr lang="fr-FR" dirty="0">
                    <a:latin typeface="Times New Roman" panose="02020603050405020304" pitchFamily="18" charset="0"/>
                  </a:rPr>
                  <a:t> [(</a:t>
                </a:r>
                <a:r>
                  <a:rPr lang="fr-FR" i="1" dirty="0">
                    <a:latin typeface="Times New Roman" panose="02020603050405020304" pitchFamily="18" charset="0"/>
                  </a:rPr>
                  <a:t>x </a:t>
                </a:r>
                <a:r>
                  <a:rPr lang="fr-FR" dirty="0">
                    <a:latin typeface="Symb2"/>
                  </a:rPr>
                  <a:t>*</a:t>
                </a:r>
                <a:r>
                  <a:rPr lang="fr-FR" i="1" dirty="0">
                    <a:latin typeface="Times New Roman" panose="02020603050405020304" pitchFamily="18" charset="0"/>
                  </a:rPr>
                  <a:t>z</a:t>
                </a:r>
                <a:r>
                  <a:rPr lang="fr-FR" dirty="0">
                    <a:latin typeface="Times New Roman" panose="02020603050405020304" pitchFamily="18" charset="0"/>
                  </a:rPr>
                  <a:t> </a:t>
                </a:r>
                <a:r>
                  <a:rPr lang="fr-FR" dirty="0">
                    <a:latin typeface="Symb2"/>
                  </a:rPr>
                  <a:t>= </a:t>
                </a:r>
                <a:r>
                  <a:rPr lang="fr-FR" i="1" dirty="0">
                    <a:latin typeface="Times New Roman" panose="02020603050405020304" pitchFamily="18" charset="0"/>
                  </a:rPr>
                  <a:t>y</a:t>
                </a:r>
                <a:r>
                  <a:rPr lang="fr-FR" dirty="0">
                    <a:latin typeface="Times New Roman" panose="02020603050405020304" pitchFamily="18" charset="0"/>
                  </a:rPr>
                  <a:t> </a:t>
                </a:r>
                <a:r>
                  <a:rPr lang="fr-FR" dirty="0">
                    <a:latin typeface="Symb2"/>
                  </a:rPr>
                  <a:t>* </a:t>
                </a:r>
                <a:r>
                  <a:rPr lang="fr-FR" i="1" dirty="0">
                    <a:latin typeface="Times New Roman" panose="02020603050405020304" pitchFamily="18" charset="0"/>
                  </a:rPr>
                  <a:t>z </a:t>
                </a:r>
                <a:r>
                  <a:rPr lang="fr-FR" dirty="0">
                    <a:latin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fr-FR" i="1" dirty="0">
                    <a:latin typeface="Times New Roman" panose="02020603050405020304" pitchFamily="18" charset="0"/>
                  </a:rPr>
                  <a:t>x </a:t>
                </a:r>
                <a:r>
                  <a:rPr lang="fr-FR" dirty="0">
                    <a:latin typeface="Times New Roman" panose="02020603050405020304" pitchFamily="18" charset="0"/>
                  </a:rPr>
                  <a:t> </a:t>
                </a:r>
                <a:r>
                  <a:rPr lang="fr-FR" dirty="0">
                    <a:latin typeface="Symb2"/>
                  </a:rPr>
                  <a:t>= </a:t>
                </a:r>
                <a:r>
                  <a:rPr lang="fr-FR" i="1" dirty="0">
                    <a:latin typeface="Times New Roman" panose="02020603050405020304" pitchFamily="18" charset="0"/>
                  </a:rPr>
                  <a:t>y</a:t>
                </a:r>
                <a:r>
                  <a:rPr lang="fr-FR" dirty="0">
                    <a:latin typeface="Times New Roman" panose="02020603050405020304" pitchFamily="18" charset="0"/>
                  </a:rPr>
                  <a:t> )]</a:t>
                </a:r>
                <a:endParaRPr lang="fr-FR" dirty="0">
                  <a:latin typeface="TTdcti10"/>
                </a:endParaRPr>
              </a:p>
              <a:p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2)  </m:t>
                    </m:r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fr-FR" i="1" dirty="0">
                    <a:latin typeface="Times New Roman" panose="02020603050405020304" pitchFamily="18" charset="0"/>
                  </a:rPr>
                  <a:t>x, y </a:t>
                </a:r>
                <a:r>
                  <a:rPr lang="fr-FR" dirty="0">
                    <a:latin typeface="Symbol" panose="05050102010706020507" pitchFamily="18" charset="2"/>
                  </a:rPr>
                  <a:t>Î </a:t>
                </a:r>
                <a:r>
                  <a:rPr lang="fr-FR" i="1" dirty="0">
                    <a:latin typeface="Times New Roman" panose="02020603050405020304" pitchFamily="18" charset="0"/>
                  </a:rPr>
                  <a:t>G       </a:t>
                </a:r>
                <a:r>
                  <a:rPr lang="fr-FR" dirty="0">
                    <a:latin typeface="Times New Roman" panose="02020603050405020304" pitchFamily="18" charset="0"/>
                  </a:rPr>
                  <a:t> [(</a:t>
                </a:r>
                <a:r>
                  <a:rPr lang="fr-FR" i="1" dirty="0">
                    <a:latin typeface="Times New Roman" panose="02020603050405020304" pitchFamily="18" charset="0"/>
                  </a:rPr>
                  <a:t>z * x</a:t>
                </a:r>
                <a:r>
                  <a:rPr lang="fr-FR" dirty="0">
                    <a:latin typeface="Times New Roman" panose="02020603050405020304" pitchFamily="18" charset="0"/>
                  </a:rPr>
                  <a:t> </a:t>
                </a:r>
                <a:r>
                  <a:rPr lang="fr-FR" dirty="0">
                    <a:latin typeface="Symb2"/>
                  </a:rPr>
                  <a:t>= </a:t>
                </a:r>
                <a:r>
                  <a:rPr lang="fr-FR" i="1" dirty="0">
                    <a:latin typeface="Times New Roman" panose="02020603050405020304" pitchFamily="18" charset="0"/>
                  </a:rPr>
                  <a:t>z * y </a:t>
                </a:r>
                <a:r>
                  <a:rPr lang="fr-FR" dirty="0">
                    <a:latin typeface="Times New Roman" panose="02020603050405020304" pitchFamily="18" charset="0"/>
                  </a:rPr>
                  <a:t>) </a:t>
                </a:r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fr-FR" i="1" dirty="0">
                    <a:latin typeface="Times New Roman" panose="02020603050405020304" pitchFamily="18" charset="0"/>
                  </a:rPr>
                  <a:t>x </a:t>
                </a:r>
                <a:r>
                  <a:rPr lang="fr-FR" dirty="0">
                    <a:latin typeface="Times New Roman" panose="02020603050405020304" pitchFamily="18" charset="0"/>
                  </a:rPr>
                  <a:t> </a:t>
                </a:r>
                <a:r>
                  <a:rPr lang="fr-FR" dirty="0">
                    <a:latin typeface="Symb2"/>
                  </a:rPr>
                  <a:t>= </a:t>
                </a:r>
                <a:r>
                  <a:rPr lang="fr-FR" i="1" dirty="0">
                    <a:latin typeface="Times New Roman" panose="02020603050405020304" pitchFamily="18" charset="0"/>
                  </a:rPr>
                  <a:t>y</a:t>
                </a:r>
                <a:r>
                  <a:rPr lang="fr-FR" dirty="0">
                    <a:latin typeface="Times New Roman" panose="02020603050405020304" pitchFamily="18" charset="0"/>
                  </a:rPr>
                  <a:t> )]</a:t>
                </a:r>
              </a:p>
              <a:p>
                <a:r>
                  <a:rPr lang="fr-FR" b="1" dirty="0">
                    <a:latin typeface="Times New Roman" panose="02020603050405020304" pitchFamily="18" charset="0"/>
                  </a:rPr>
                  <a:t>Remarque:</a:t>
                </a:r>
              </a:p>
              <a:p>
                <a:r>
                  <a:rPr lang="fr-FR" dirty="0">
                    <a:latin typeface="Times New Roman" panose="02020603050405020304" pitchFamily="18" charset="0"/>
                  </a:rPr>
                  <a:t>Dans un groupe tout élément est régulier.</a:t>
                </a:r>
              </a:p>
              <a:p>
                <a:endParaRPr lang="fr-FR" dirty="0">
                  <a:latin typeface="TTdcti10"/>
                </a:endParaRPr>
              </a:p>
              <a:p>
                <a:endParaRPr lang="fr-FR" dirty="0">
                  <a:latin typeface="TTdcti10"/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1794A90-C13A-44E7-A1BF-6A72F69012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54" y="687598"/>
                <a:ext cx="10709753" cy="2862322"/>
              </a:xfrm>
              <a:prstGeom prst="rect">
                <a:avLst/>
              </a:prstGeom>
              <a:blipFill>
                <a:blip r:embed="rId2"/>
                <a:stretch>
                  <a:fillRect l="-513" t="-14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20570EE-9FAE-4E23-8647-3B413676A006}"/>
                  </a:ext>
                </a:extLst>
              </p:cNvPr>
              <p:cNvSpPr txBox="1"/>
              <p:nvPr/>
            </p:nvSpPr>
            <p:spPr>
              <a:xfrm>
                <a:off x="363254" y="3088255"/>
                <a:ext cx="1079743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>
                    <a:latin typeface="Times New Roman" panose="02020603050405020304" pitchFamily="18" charset="0"/>
                  </a:rPr>
                  <a:t>Remarque:</a:t>
                </a:r>
              </a:p>
              <a:p>
                <a:r>
                  <a:rPr lang="fr-FR" dirty="0"/>
                  <a:t>Si </a:t>
                </a:r>
                <a:r>
                  <a:rPr lang="fr-FR" dirty="0">
                    <a:latin typeface="Times New Roman" panose="02020603050405020304" pitchFamily="18" charset="0"/>
                  </a:rPr>
                  <a:t>x et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ont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pour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sym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trique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et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fr-FR" i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est</m:t>
                    </m:r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sym</m:t>
                    </m:r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é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trisable</m:t>
                    </m:r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et</m:t>
                    </m:r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on</m:t>
                    </m:r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fr-FR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fr-F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</m:e>
                        <m:sup>
                          <m:r>
                            <a:rPr lang="fr-F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fr-F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20570EE-9FAE-4E23-8647-3B413676A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54" y="3088255"/>
                <a:ext cx="10797435" cy="923330"/>
              </a:xfrm>
              <a:prstGeom prst="rect">
                <a:avLst/>
              </a:prstGeom>
              <a:blipFill>
                <a:blip r:embed="rId3"/>
                <a:stretch>
                  <a:fillRect l="-508" t="-3974" b="-19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07E51B-311D-45F3-9787-F6D5D2FA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6F05-0168-4DD2-9ADC-2549A9915226}" type="slidenum">
              <a:rPr lang="fr-FR" smtClean="0"/>
              <a:t>13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2FD38A-999D-417D-833D-A30F65186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STUCTURES ALGEBRIQUES</a:t>
            </a:r>
          </a:p>
        </p:txBody>
      </p:sp>
    </p:spTree>
    <p:extLst>
      <p:ext uri="{BB962C8B-B14F-4D97-AF65-F5344CB8AC3E}">
        <p14:creationId xmlns:p14="http://schemas.microsoft.com/office/powerpoint/2010/main" val="183281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4B48EFC4-7716-4E0D-B677-0432859C9B0A}"/>
                  </a:ext>
                </a:extLst>
              </p:cNvPr>
              <p:cNvSpPr txBox="1"/>
              <p:nvPr/>
            </p:nvSpPr>
            <p:spPr>
              <a:xfrm>
                <a:off x="413359" y="438411"/>
                <a:ext cx="11047956" cy="3527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Relation d’équivalence compatible avec une loi interne:</a:t>
                </a:r>
              </a:p>
              <a:p>
                <a:r>
                  <a:rPr lang="fr-FR" dirty="0">
                    <a:latin typeface="Times New Roman" panose="02020603050405020304" pitchFamily="18" charset="0"/>
                  </a:rPr>
                  <a:t>Considérons l’ensemble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</a:rPr>
                  <a:t> des entiers relatifs; cet ensemble peut être muni:</a:t>
                </a:r>
              </a:p>
              <a:p>
                <a:pPr marL="342900" indent="-342900">
                  <a:buFont typeface="+mj-lt"/>
                  <a:buAutoNum type="arabicParenR"/>
                </a:pPr>
                <a:r>
                  <a:rPr lang="fr-FR" dirty="0">
                    <a:latin typeface="Times New Roman" panose="02020603050405020304" pitchFamily="18" charset="0"/>
                  </a:rPr>
                  <a:t>De la relation </a:t>
                </a:r>
                <a:r>
                  <a:rPr lang="fr-FR" b="1" dirty="0">
                    <a:latin typeface="Times New Roman" panose="02020603050405020304" pitchFamily="18" charset="0"/>
                  </a:rPr>
                  <a:t>« congruence modulo n » .</a:t>
                </a:r>
              </a:p>
              <a:p>
                <a:pPr marL="342900" indent="-342900">
                  <a:buFont typeface="+mj-lt"/>
                  <a:buAutoNum type="arabicParenR"/>
                </a:pPr>
                <a:r>
                  <a:rPr lang="fr-FR" dirty="0">
                    <a:latin typeface="Times New Roman" panose="02020603050405020304" pitchFamily="18" charset="0"/>
                  </a:rPr>
                  <a:t>D’une </a:t>
                </a:r>
                <a:r>
                  <a:rPr lang="fr-FR" b="1" dirty="0">
                    <a:latin typeface="Times New Roman" panose="02020603050405020304" pitchFamily="18" charset="0"/>
                  </a:rPr>
                  <a:t>loi interne</a:t>
                </a:r>
                <a:r>
                  <a:rPr lang="fr-FR" dirty="0">
                    <a:latin typeface="Times New Roman" panose="02020603050405020304" pitchFamily="18" charset="0"/>
                  </a:rPr>
                  <a:t>, l’addition des entiers relatifs.</a:t>
                </a:r>
              </a:p>
              <a:p>
                <a:r>
                  <a:rPr lang="fr-FR" dirty="0">
                    <a:latin typeface="Times New Roman" panose="02020603050405020304" pitchFamily="18" charset="0"/>
                  </a:rPr>
                  <a:t>La relation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fr-FR" b="0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r>
                  <a:rPr lang="fr-FR" dirty="0">
                    <a:latin typeface="Times New Roman" panose="02020603050405020304" pitchFamily="18" charset="0"/>
                  </a:rPr>
                  <a:t>Qui s’écrit aussi  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fr-F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𝑠𝑖𝑔𝑛𝑖𝑓𝑖𝑒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𝑘𝑛</m:t>
                      </m:r>
                    </m:oMath>
                  </m:oMathPara>
                </a14:m>
                <a:endParaRPr lang="fr-FR" dirty="0">
                  <a:latin typeface="Times New Roman" panose="02020603050405020304" pitchFamily="18" charset="0"/>
                </a:endParaRPr>
              </a:p>
              <a:p>
                <a:r>
                  <a:rPr lang="fr-FR" dirty="0"/>
                  <a:t>est une relation d’équivalence définie sur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fr-FR" b="0" dirty="0">
                  <a:ea typeface="Cambria Math" panose="02040503050406030204" pitchFamily="18" charset="0"/>
                </a:endParaRPr>
              </a:p>
              <a:p>
                <a:r>
                  <a:rPr lang="fr-FR" dirty="0"/>
                  <a:t>Elle permet de définir l’ensemble quotient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={</m:t>
                          </m:r>
                          <m:acc>
                            <m:accPr>
                              <m:chr m:val="̇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acc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̇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acc>
                            <m:accPr>
                              <m:chr m:val="̇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−1}</m:t>
                                  </m:r>
                                </m:e>
                              </m:acc>
                            </m:e>
                          </m:acc>
                        </m:e>
                      </m:acc>
                    </m:oMath>
                  </m:oMathPara>
                </a14:m>
                <a:endParaRPr lang="fr-FR" dirty="0"/>
              </a:p>
              <a:p>
                <a:r>
                  <a:rPr lang="fr-FR" dirty="0"/>
                  <a:t>ensemble des classes d’équivalence relative à la congruence modulo n. chacune de ces classes étant appelée </a:t>
                </a:r>
                <a:r>
                  <a:rPr lang="fr-FR" i="1" dirty="0"/>
                  <a:t>entier modulo n.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4B48EFC4-7716-4E0D-B677-0432859C9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59" y="438411"/>
                <a:ext cx="11047956" cy="3527056"/>
              </a:xfrm>
              <a:prstGeom prst="rect">
                <a:avLst/>
              </a:prstGeom>
              <a:blipFill>
                <a:blip r:embed="rId2"/>
                <a:stretch>
                  <a:fillRect l="-497" t="-1036" b="-17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80FB63-EF87-4E7E-B0C5-9FC182F2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6F05-0168-4DD2-9ADC-2549A9915226}" type="slidenum">
              <a:rPr lang="fr-FR" smtClean="0"/>
              <a:t>14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C8CAF4-BB81-44B5-BDE6-59ABADCB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STUCTURES ALGEBRIQUES</a:t>
            </a:r>
          </a:p>
        </p:txBody>
      </p:sp>
    </p:spTree>
    <p:extLst>
      <p:ext uri="{BB962C8B-B14F-4D97-AF65-F5344CB8AC3E}">
        <p14:creationId xmlns:p14="http://schemas.microsoft.com/office/powerpoint/2010/main" val="2518314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96B9A1B5-DA2D-41AF-9116-D2502AC03C2A}"/>
                  </a:ext>
                </a:extLst>
              </p:cNvPr>
              <p:cNvSpPr txBox="1"/>
              <p:nvPr/>
            </p:nvSpPr>
            <p:spPr>
              <a:xfrm>
                <a:off x="150312" y="350729"/>
                <a:ext cx="11824569" cy="2756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0" dirty="0"/>
                  <a:t>S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𝑜𝑖𝑒𝑛𝑡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𝑒𝑡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f>
                      <m:fPr>
                        <m:type m:val="lin"/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den>
                    </m:f>
                  </m:oMath>
                </a14:m>
                <a:endParaRPr lang="fr-FR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𝑆𝑜𝑖𝑡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𝑢𝑛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𝑟𝑒𝑝𝑟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𝑠𝑒𝑛𝑡𝑎𝑛𝑡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𝑞𝑢𝑒𝑙𝑐𝑜𝑛𝑞𝑢𝑒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fr-FR" b="0" dirty="0"/>
                  <a:t>          			</a:t>
                </a:r>
                <a14:m>
                  <m:oMath xmlns:m="http://schemas.openxmlformats.org/officeDocument/2006/math">
                    <m:r>
                      <a:rPr lang="fr-FR" b="0" i="0" dirty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(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𝑆𝑜𝑖𝑡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𝑟𝑒𝑝𝑟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𝑠𝑒𝑛𝑡𝑎𝑛𝑡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𝑞𝑢𝑒𝑙𝑐𝑜𝑛𝑞𝑢𝑒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fr-F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F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</m:t>
                      </m:r>
                      <m:r>
                        <a:rPr lang="fr-F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F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fr-F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fr-F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fr-F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𝐷𝑜𝑛𝑐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𝑒𝑠𝑡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𝑢𝑛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𝑟𝑒𝑝𝑟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𝑠𝑒𝑛𝑡𝑎𝑛𝑡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𝑞𝑢𝑒𝑙𝑐𝑜𝑛𝑞𝑢𝑒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acc>
                  </m:oMath>
                </a14:m>
                <a:r>
                  <a:rPr lang="fr-FR" dirty="0"/>
                  <a:t>                    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   (</m:t>
                    </m:r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𝐶𝑜𝑛𝑐𝑙𝑢𝑠𝑖𝑜𝑛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acc>
                          <m:accPr>
                            <m:chr m:val="̇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acc>
                          <m:accPr>
                            <m:chr m:val="̇"/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r>
                  <a:rPr lang="fr-FR" dirty="0"/>
                  <a:t>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acc>
                      </m:e>
                    </m:acc>
                  </m:oMath>
                </a14:m>
                <a:r>
                  <a:rPr lang="fr-FR" dirty="0"/>
                  <a:t> =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acc>
                  </m:oMath>
                </a14:m>
                <a:r>
                  <a:rPr lang="fr-FR" dirty="0"/>
                  <a:t> </a:t>
                </a:r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96B9A1B5-DA2D-41AF-9116-D2502AC03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12" y="350729"/>
                <a:ext cx="11824569" cy="2756011"/>
              </a:xfrm>
              <a:prstGeom prst="rect">
                <a:avLst/>
              </a:prstGeom>
              <a:blipFill>
                <a:blip r:embed="rId2"/>
                <a:stretch>
                  <a:fillRect l="-464" t="-150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091377CF-8E91-422B-B35A-4D3D8F7234B0}"/>
                  </a:ext>
                </a:extLst>
              </p:cNvPr>
              <p:cNvSpPr txBox="1"/>
              <p:nvPr/>
            </p:nvSpPr>
            <p:spPr>
              <a:xfrm>
                <a:off x="175364" y="3356975"/>
                <a:ext cx="11749414" cy="1831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Exercice:</a:t>
                </a:r>
              </a:p>
              <a:p>
                <a:r>
                  <a:rPr lang="fr-FR" dirty="0"/>
                  <a:t>Démontrer que quelque soient a, a’, b et b’ de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fr-FR" dirty="0"/>
                  <a:t>, on a: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acc>
                          <m:accPr>
                            <m:chr m:val="̇"/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acc>
                          <m:accPr>
                            <m:chr m:val="̇"/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r>
                  <a:rPr lang="fr-FR" dirty="0"/>
                  <a:t>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acc>
                      </m:e>
                    </m:acc>
                  </m:oMath>
                </a14:m>
                <a:r>
                  <a:rPr lang="fr-FR" dirty="0"/>
                  <a:t> =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</m:acc>
                      </m:e>
                    </m:acc>
                  </m:oMath>
                </a14:m>
                <a:r>
                  <a:rPr lang="fr-FR" dirty="0"/>
                  <a:t> </a:t>
                </a:r>
              </a:p>
              <a:p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  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091377CF-8E91-422B-B35A-4D3D8F723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64" y="3356975"/>
                <a:ext cx="11749414" cy="1831399"/>
              </a:xfrm>
              <a:prstGeom prst="rect">
                <a:avLst/>
              </a:prstGeom>
              <a:blipFill>
                <a:blip r:embed="rId3"/>
                <a:stretch>
                  <a:fillRect l="-467" t="-2000" b="-4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6E677B-9AA0-4F1C-98B8-CEFD375B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6F05-0168-4DD2-9ADC-2549A9915226}" type="slidenum">
              <a:rPr lang="fr-FR" smtClean="0"/>
              <a:t>15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E40749-7D06-4FFB-BFD3-03151AF1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STUCTURES ALGEBRIQUES</a:t>
            </a:r>
          </a:p>
        </p:txBody>
      </p:sp>
    </p:spTree>
    <p:extLst>
      <p:ext uri="{BB962C8B-B14F-4D97-AF65-F5344CB8AC3E}">
        <p14:creationId xmlns:p14="http://schemas.microsoft.com/office/powerpoint/2010/main" val="1528308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A1FB79FF-15C9-4816-A54A-4DB7DC381AF4}"/>
                  </a:ext>
                </a:extLst>
              </p:cNvPr>
              <p:cNvSpPr txBox="1"/>
              <p:nvPr/>
            </p:nvSpPr>
            <p:spPr>
              <a:xfrm>
                <a:off x="501041" y="400833"/>
                <a:ext cx="11311003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Définition: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𝑆𝑜𝑖𝑡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𝑒𝑛𝑠𝑒𝑚𝑏𝑙𝑒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𝑚𝑢𝑛𝑖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𝑢𝑛𝑒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𝑟𝑒𝑙𝑎𝑡𝑖𝑜𝑛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𝑞𝑢𝑖𝑣𝑎𝑙𝑒𝑛𝑐𝑒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ℛ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𝑖𝑛𝑡𝑒𝑟𝑛𝑒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𝑞𝑢𝑒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𝑟𝑒𝑙𝑎𝑡𝑖𝑜𝑛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ℛ</m:t>
                      </m:r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𝑒𝑠𝑡</m:t>
                    </m:r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:r>
                  <a:rPr lang="fr-FR" i="1" dirty="0">
                    <a:latin typeface="Cambria Math" panose="02040503050406030204" pitchFamily="18" charset="0"/>
                  </a:rPr>
                  <a:t>compatible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𝑎𝑣𝑒𝑐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𝑙𝑜𝑖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𝑖𝑛𝑡𝑒𝑟𝑛𝑒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𝑠𝑒𝑢𝑙𝑒𝑚𝑒𝑛𝑡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𝑞𝑢𝑒𝑙𝑞𝑢𝑒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𝑠𝑜𝑖𝑒𝑛𝑡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∼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(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∼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(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[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>
                    <a:latin typeface="Cambria Math" panose="02040503050406030204" pitchFamily="18" charset="0"/>
                  </a:rPr>
                  <a:t>]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A1FB79FF-15C9-4816-A54A-4DB7DC381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41" y="400833"/>
                <a:ext cx="11311003" cy="1818190"/>
              </a:xfrm>
              <a:prstGeom prst="rect">
                <a:avLst/>
              </a:prstGeom>
              <a:blipFill>
                <a:blip r:embed="rId2"/>
                <a:stretch>
                  <a:fillRect l="-431" t="-20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5F1891D6-4B7C-4C95-9C56-8CD93EDD3729}"/>
                  </a:ext>
                </a:extLst>
              </p:cNvPr>
              <p:cNvSpPr txBox="1"/>
              <p:nvPr/>
            </p:nvSpPr>
            <p:spPr>
              <a:xfrm>
                <a:off x="501041" y="2417523"/>
                <a:ext cx="11311003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Exercice:</a:t>
                </a:r>
              </a:p>
              <a:p>
                <a:r>
                  <a:rPr lang="fr-FR" dirty="0"/>
                  <a:t>Soient a,a’,</a:t>
                </a:r>
                <a:r>
                  <a:rPr lang="fr-FR" dirty="0" err="1"/>
                  <a:t>b,b</a:t>
                </a:r>
                <a:r>
                  <a:rPr lang="fr-FR" dirty="0"/>
                  <a:t>’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𝑒𝑡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𝑚𝑜𝑛𝑡𝑟𝑒𝑧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𝑞𝑢𝑒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fr-FR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(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(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{"/>
                          <m:endChr m:val="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      (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(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dirty="0">
                  <a:latin typeface="Cambria Math" panose="02040503050406030204" pitchFamily="18" charset="0"/>
                </a:endParaRPr>
              </a:p>
              <a:p>
                <a:endParaRPr lang="fr-FR" b="0" dirty="0">
                  <a:ea typeface="Cambria Math" panose="02040503050406030204" pitchFamily="18" charset="0"/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5F1891D6-4B7C-4C95-9C56-8CD93EDD3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41" y="2417523"/>
                <a:ext cx="11311003" cy="1818190"/>
              </a:xfrm>
              <a:prstGeom prst="rect">
                <a:avLst/>
              </a:prstGeom>
              <a:blipFill>
                <a:blip r:embed="rId3"/>
                <a:stretch>
                  <a:fillRect l="-431" t="-20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5AF97C2-4A21-4983-A079-F7A3DBC42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6F05-0168-4DD2-9ADC-2549A9915226}" type="slidenum">
              <a:rPr lang="fr-FR" smtClean="0"/>
              <a:t>16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C0F2FB-9AA2-422F-8170-27BD1BE9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STUCTURES ALGEBRIQUES</a:t>
            </a:r>
          </a:p>
        </p:txBody>
      </p:sp>
    </p:spTree>
    <p:extLst>
      <p:ext uri="{BB962C8B-B14F-4D97-AF65-F5344CB8AC3E}">
        <p14:creationId xmlns:p14="http://schemas.microsoft.com/office/powerpoint/2010/main" val="179500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825EAD0-0124-4C05-A95C-74CEFEC2E3FF}"/>
              </a:ext>
            </a:extLst>
          </p:cNvPr>
          <p:cNvSpPr txBox="1"/>
          <p:nvPr/>
        </p:nvSpPr>
        <p:spPr>
          <a:xfrm>
            <a:off x="685800" y="419100"/>
            <a:ext cx="878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Les groupes finis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E754D12-74B1-4E04-A9F7-5CE877EEC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37" y="796925"/>
            <a:ext cx="9534525" cy="8953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0A3F87B-C9C6-40BB-82CA-B6D5DD82B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37" y="2070100"/>
            <a:ext cx="8886825" cy="1066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511997E-B972-4C95-AE71-831035267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25" y="3387726"/>
            <a:ext cx="9810750" cy="666750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FEE6726-6D78-4655-A7C7-6BFF53D0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6F05-0168-4DD2-9ADC-2549A9915226}" type="slidenum">
              <a:rPr lang="fr-FR" smtClean="0"/>
              <a:t>17</a:t>
            </a:fld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7879C53F-EB00-44BF-AFC7-547997B36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STUCTURES ALGEBRIQUES</a:t>
            </a:r>
          </a:p>
        </p:txBody>
      </p:sp>
    </p:spTree>
    <p:extLst>
      <p:ext uri="{BB962C8B-B14F-4D97-AF65-F5344CB8AC3E}">
        <p14:creationId xmlns:p14="http://schemas.microsoft.com/office/powerpoint/2010/main" val="5747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5B331DA-B275-428D-BF29-974ACF206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9750"/>
            <a:ext cx="10306050" cy="194310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AD54A5-1608-49B4-AB56-3637B868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6F05-0168-4DD2-9ADC-2549A9915226}" type="slidenum">
              <a:rPr lang="fr-FR" smtClean="0"/>
              <a:t>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505D5F-B0EA-47B1-82D8-B078A5EF4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STUCTURES ALGEBRIQUES</a:t>
            </a:r>
          </a:p>
        </p:txBody>
      </p:sp>
    </p:spTree>
    <p:extLst>
      <p:ext uri="{BB962C8B-B14F-4D97-AF65-F5344CB8AC3E}">
        <p14:creationId xmlns:p14="http://schemas.microsoft.com/office/powerpoint/2010/main" val="418006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E9A523-397A-4AFF-97E8-21ED6D2A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solidFill>
                  <a:srgbClr val="FF0000"/>
                </a:solidFill>
              </a:rPr>
              <a:t>GROUPES MONOGENES ET GROUPES CYCLIQUES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2A69AD0-4BCC-444B-AA2E-620FFB2BF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100" y="1500981"/>
            <a:ext cx="10299700" cy="1114425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BB737A4-8500-44C0-85E6-7C13FABA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STUCTURES ALGEBRIQUES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638F9A-5533-407A-9774-A1D90B09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6F05-0168-4DD2-9ADC-2549A9915226}" type="slidenum">
              <a:rPr lang="fr-FR" smtClean="0"/>
              <a:t>19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926B44A-9012-4979-AB6D-EBF02FCB37AE}"/>
              </a:ext>
            </a:extLst>
          </p:cNvPr>
          <p:cNvSpPr txBox="1"/>
          <p:nvPr/>
        </p:nvSpPr>
        <p:spPr>
          <a:xfrm>
            <a:off x="927100" y="2705100"/>
            <a:ext cx="1004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Sous-groupe engendré par un élément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037EF5D-9667-4224-92A5-EBD131885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" y="3108324"/>
            <a:ext cx="9391650" cy="12858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4D161EF-6B67-4AD9-BCE1-36E742600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77557"/>
            <a:ext cx="101346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3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4CBD8D-A5B7-4F30-A5F1-023B75F5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 Révisions et compléments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13CFCB-B88C-400F-9882-04C051D7D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fr-FR" dirty="0"/>
              <a:t>Produit cartésien.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fr-FR" dirty="0"/>
              <a:t>Relation de A vers B.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fr-FR" dirty="0"/>
              <a:t>Graphe.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fr-FR" dirty="0"/>
              <a:t>Relation réciproque d’une relation.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fr-FR" dirty="0"/>
              <a:t>Relation d’ équivalence.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fr-FR" dirty="0"/>
              <a:t>Classe d’équivalence.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fr-FR" dirty="0"/>
              <a:t>Relation d’ordre.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fr-FR" dirty="0"/>
              <a:t>Ensemble quotient.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F7194C-B4BD-4437-A130-6A92E7129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6F05-0168-4DD2-9ADC-2549A9915226}" type="slidenum">
              <a:rPr lang="fr-FR" smtClean="0"/>
              <a:t>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E6D65C-994F-443C-9A41-01EF3608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STUCTURES ALGEBRIQUES</a:t>
            </a:r>
          </a:p>
        </p:txBody>
      </p:sp>
    </p:spTree>
    <p:extLst>
      <p:ext uri="{BB962C8B-B14F-4D97-AF65-F5344CB8AC3E}">
        <p14:creationId xmlns:p14="http://schemas.microsoft.com/office/powerpoint/2010/main" val="854353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F7DF399D-B182-48DC-B3B5-2AE412C14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STUCTURES ALGEBRIQUES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E119BD5-02FF-4A05-B5EB-3EA9FEFF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6F05-0168-4DD2-9ADC-2549A9915226}" type="slidenum">
              <a:rPr lang="fr-FR" smtClean="0"/>
              <a:t>20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ACFFCB-6AE3-411E-BDBD-1C434E2E6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74" y="630237"/>
            <a:ext cx="11071225" cy="169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20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1D0BE83-FB4A-4030-991C-78ACEDC3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STUCTURES ALGEBRIQUES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0CEB1D8-926E-4FFB-A382-BD06145EF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6F05-0168-4DD2-9ADC-2549A9915226}" type="slidenum">
              <a:rPr lang="fr-FR" smtClean="0"/>
              <a:t>21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2A69D4B-C2FB-43B3-83D4-0EB2AAF98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587375"/>
            <a:ext cx="10720388" cy="16192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C3CB830-FE68-49D2-8854-BFC777740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535237"/>
            <a:ext cx="10160000" cy="124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40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451E8FA-702B-406C-B37C-A954547C4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STUCTURES ALGEBRIQUES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E7DCC36-8200-460A-ADA8-566318A15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6F05-0168-4DD2-9ADC-2549A9915226}" type="slidenum">
              <a:rPr lang="fr-FR" smtClean="0"/>
              <a:t>22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DE4C33B-85FD-49AF-8352-F3BF1D208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563562"/>
            <a:ext cx="10129838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13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AFF0209-791F-443C-8548-E86A7E52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STUCTURES ALGEBRIQUES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8D98D7E-1EA1-45C4-B673-4ADF5B73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6F05-0168-4DD2-9ADC-2549A9915226}" type="slidenum">
              <a:rPr lang="fr-FR" smtClean="0"/>
              <a:t>23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E7DF9C5-72FE-415C-BBEF-809B5937E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53" y="337134"/>
            <a:ext cx="10952747" cy="264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8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D1B36193-ED68-42EF-8489-0929EE23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STUCTURES ALGEBRIQUES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85A6FCF-EE6C-46AA-9285-41A1795D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6F05-0168-4DD2-9ADC-2549A9915226}" type="slidenum">
              <a:rPr lang="fr-FR" smtClean="0"/>
              <a:t>24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3D2B4E3-A3A7-4B2C-ACAB-54694CDF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99" y="501566"/>
            <a:ext cx="11183353" cy="115077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5F42087-F4C1-4AEA-A524-F77BDC361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32" y="1796717"/>
            <a:ext cx="11438020" cy="349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5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EDB430F-7B99-427A-8A1C-32A1AA44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STUCTURES ALGEBRIQUES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79368E9-DC66-4146-B478-ECC734DB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6F05-0168-4DD2-9ADC-2549A9915226}" type="slidenum">
              <a:rPr lang="fr-FR" smtClean="0"/>
              <a:t>25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33D9471-EA39-4143-826B-1D9A1079E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04" y="411831"/>
            <a:ext cx="11139237" cy="160947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1FEB7C0-AA4F-47DD-A729-01D984794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04" y="2310063"/>
            <a:ext cx="11139237" cy="266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9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09D254A-883D-4F5B-93B2-7E94A125C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STUCTURES ALGEBRIQUES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6AFD64F-1F1D-4016-96CC-D7F9624F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6F05-0168-4DD2-9ADC-2549A9915226}" type="slidenum">
              <a:rPr lang="fr-FR" smtClean="0"/>
              <a:t>26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DE2B442-1FE0-43F0-A23A-E5CCC6548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53" y="518361"/>
            <a:ext cx="10952747" cy="17145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85E0A33-9D02-4D5D-B0B0-D09A51E30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42" y="2232862"/>
            <a:ext cx="10952747" cy="239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7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3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" descr="Une image contenant capture d’écran, texte&#10;&#10;Description générée avec un niveau de confiance élevé">
            <a:extLst>
              <a:ext uri="{FF2B5EF4-FFF2-40B4-BE49-F238E27FC236}">
                <a16:creationId xmlns:a16="http://schemas.microsoft.com/office/drawing/2014/main" id="{65927CBC-0628-4494-B49A-A6953C6EB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98" y="643467"/>
            <a:ext cx="10817603" cy="557106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DD96FD-FC7D-4AA4-9459-8CBD7209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6F05-0168-4DD2-9ADC-2549A9915226}" type="slidenum">
              <a:rPr lang="fr-FR" smtClean="0"/>
              <a:t>27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B17B7B-AC05-45ED-85F9-69E2708E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STUCTURES ALGEBRIQUES</a:t>
            </a:r>
          </a:p>
        </p:txBody>
      </p:sp>
    </p:spTree>
    <p:extLst>
      <p:ext uri="{BB962C8B-B14F-4D97-AF65-F5344CB8AC3E}">
        <p14:creationId xmlns:p14="http://schemas.microsoft.com/office/powerpoint/2010/main" val="3467183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2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308869F8-93BC-41E2-89F4-4F6642D7E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405" y="643467"/>
            <a:ext cx="9523190" cy="557106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5095A6-8D0A-43B2-95B2-D023AA8E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6F05-0168-4DD2-9ADC-2549A9915226}" type="slidenum">
              <a:rPr lang="fr-FR" smtClean="0"/>
              <a:t>28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20E060-764D-44BD-8750-0BFB61FE1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STUCTURES ALGEBRIQUES</a:t>
            </a:r>
          </a:p>
        </p:txBody>
      </p:sp>
    </p:spTree>
    <p:extLst>
      <p:ext uri="{BB962C8B-B14F-4D97-AF65-F5344CB8AC3E}">
        <p14:creationId xmlns:p14="http://schemas.microsoft.com/office/powerpoint/2010/main" val="355764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EAF888-5916-4A66-8ECB-3CD5B3F69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270"/>
          </a:xfrm>
        </p:spPr>
        <p:txBody>
          <a:bodyPr/>
          <a:lstStyle/>
          <a:p>
            <a:r>
              <a:rPr lang="fr-FR" dirty="0"/>
              <a:t>Congruences modulo n dans Z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73C9490-E46F-4063-9DDC-22FE67F9E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298" y="1254497"/>
            <a:ext cx="10515599" cy="5027183"/>
          </a:xfrm>
          <a:prstGeom prst="rect">
            <a:avLst/>
          </a:prstGeom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06EA3AC-CCED-42B6-80FF-27D1FF89448A}"/>
              </a:ext>
            </a:extLst>
          </p:cNvPr>
          <p:cNvCxnSpPr>
            <a:cxnSpLocks/>
          </p:cNvCxnSpPr>
          <p:nvPr/>
        </p:nvCxnSpPr>
        <p:spPr>
          <a:xfrm flipH="1">
            <a:off x="7590773" y="595922"/>
            <a:ext cx="137786" cy="325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C7E88B-A121-4C97-BB39-E06584AB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6F05-0168-4DD2-9ADC-2549A9915226}" type="slidenum">
              <a:rPr lang="fr-FR" smtClean="0"/>
              <a:t>3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3A2512CA-38CC-4798-9CCA-7ECB4B48A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STUCTURES ALGEBRIQUES</a:t>
            </a:r>
          </a:p>
        </p:txBody>
      </p:sp>
    </p:spTree>
    <p:extLst>
      <p:ext uri="{BB962C8B-B14F-4D97-AF65-F5344CB8AC3E}">
        <p14:creationId xmlns:p14="http://schemas.microsoft.com/office/powerpoint/2010/main" val="360712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498AF6B-89D8-4A75-BF1E-DA7829D4A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683" y="659219"/>
            <a:ext cx="10794211" cy="526311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ABF13D-C837-4626-860F-6DE1771C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6F05-0168-4DD2-9ADC-2549A9915226}" type="slidenum">
              <a:rPr lang="fr-FR" smtClean="0"/>
              <a:t>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CC7533-B027-4D33-9044-924613CF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STUCTURES ALGEBRIQUES</a:t>
            </a:r>
          </a:p>
        </p:txBody>
      </p:sp>
    </p:spTree>
    <p:extLst>
      <p:ext uri="{BB962C8B-B14F-4D97-AF65-F5344CB8AC3E}">
        <p14:creationId xmlns:p14="http://schemas.microsoft.com/office/powerpoint/2010/main" val="10397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7E3C99-D3FD-49E8-A120-95283BD2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49" y="365126"/>
            <a:ext cx="10652051" cy="602438"/>
          </a:xfrm>
        </p:spPr>
        <p:txBody>
          <a:bodyPr>
            <a:normAutofit fontScale="90000"/>
          </a:bodyPr>
          <a:lstStyle/>
          <a:p>
            <a:r>
              <a:rPr lang="fr-FR" dirty="0"/>
              <a:t>II. Entiers modulo n. Ensembles Z/</a:t>
            </a:r>
            <a:r>
              <a:rPr lang="fr-FR" dirty="0" err="1"/>
              <a:t>nZ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5EA6897-FADA-460C-8510-6F88238AB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749" y="1222374"/>
            <a:ext cx="9335386" cy="52528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140DF8-291F-484B-8813-5407ED5C254D}"/>
              </a:ext>
            </a:extLst>
          </p:cNvPr>
          <p:cNvSpPr/>
          <p:nvPr/>
        </p:nvSpPr>
        <p:spPr>
          <a:xfrm>
            <a:off x="3253563" y="5954233"/>
            <a:ext cx="3870251" cy="520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BB6F0D-03CB-4080-8F98-575B5154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6F05-0168-4DD2-9ADC-2549A9915226}" type="slidenum">
              <a:rPr lang="fr-FR" smtClean="0"/>
              <a:t>5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33E62C2-AE18-482A-8E36-01867F62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STUCTURES ALGEBRIQUES</a:t>
            </a:r>
          </a:p>
        </p:txBody>
      </p:sp>
    </p:spTree>
    <p:extLst>
      <p:ext uri="{BB962C8B-B14F-4D97-AF65-F5344CB8AC3E}">
        <p14:creationId xmlns:p14="http://schemas.microsoft.com/office/powerpoint/2010/main" val="198733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5F50A57-2731-4806-9C87-6D38CBB15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7" y="1066800"/>
            <a:ext cx="9043988" cy="4452937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109BB7-CC54-461B-9386-E665F43B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6F05-0168-4DD2-9ADC-2549A9915226}" type="slidenum">
              <a:rPr lang="fr-FR" smtClean="0"/>
              <a:t>6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B09437-7D4E-4E0A-805A-FDBFF21A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STUCTURES ALGEBRIQUES</a:t>
            </a:r>
          </a:p>
        </p:txBody>
      </p:sp>
    </p:spTree>
    <p:extLst>
      <p:ext uri="{BB962C8B-B14F-4D97-AF65-F5344CB8AC3E}">
        <p14:creationId xmlns:p14="http://schemas.microsoft.com/office/powerpoint/2010/main" val="330851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3828BA-02FB-44F4-845D-F41F45E4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847" y="2439585"/>
            <a:ext cx="10515600" cy="1325563"/>
          </a:xfrm>
        </p:spPr>
        <p:txBody>
          <a:bodyPr/>
          <a:lstStyle/>
          <a:p>
            <a:r>
              <a:rPr lang="fr-FR" dirty="0"/>
              <a:t>Chapitre 2: </a:t>
            </a:r>
            <a:br>
              <a:rPr lang="fr-FR" dirty="0"/>
            </a:br>
            <a:r>
              <a:rPr lang="fr-FR" dirty="0"/>
              <a:t>Loi de composition interne. Généralités.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D88C99-5997-4DD6-88D5-A42675B06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6F05-0168-4DD2-9ADC-2549A9915226}" type="slidenum">
              <a:rPr lang="fr-FR" smtClean="0"/>
              <a:t>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4F7CA7-7CB1-4BA4-911D-333556C2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STUCTURES ALGEBRIQUES</a:t>
            </a:r>
          </a:p>
        </p:txBody>
      </p:sp>
    </p:spTree>
    <p:extLst>
      <p:ext uri="{BB962C8B-B14F-4D97-AF65-F5344CB8AC3E}">
        <p14:creationId xmlns:p14="http://schemas.microsoft.com/office/powerpoint/2010/main" val="305180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6353EBCA-949A-42D8-83C8-F0BB94364687}"/>
                  </a:ext>
                </a:extLst>
              </p:cNvPr>
              <p:cNvSpPr txBox="1"/>
              <p:nvPr/>
            </p:nvSpPr>
            <p:spPr>
              <a:xfrm>
                <a:off x="709685" y="272954"/>
                <a:ext cx="9730854" cy="60939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u="sng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Définitions:</a:t>
                </a:r>
              </a:p>
              <a:p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1°)</a:t>
                </a:r>
              </a:p>
              <a:p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Etant donné un ensemble G toute application: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   :  </m:t>
                      </m:r>
                      <m:r>
                        <m:rPr>
                          <m:sty m:val="p"/>
                        </m:rP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  </m:t>
                      </m:r>
                      <m:r>
                        <m:rPr>
                          <m:sty m:val="p"/>
                        </m:rP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</m:oMath>
                  </m:oMathPara>
                </a14:m>
                <a:endParaRPr lang="fr-F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fr-F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 </m:t>
                        </m:r>
                        <m:r>
                          <a:rPr lang="fr-F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→  </m:t>
                    </m:r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fr-F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est appelée loi de composition interne sur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L’élément </a:t>
                </a:r>
                <a14:m>
                  <m:oMath xmlns:m="http://schemas.openxmlformats.org/officeDocument/2006/math"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G est appelé le composé des éléments </a:t>
                </a:r>
                <a14:m>
                  <m:oMath xmlns:m="http://schemas.openxmlformats.org/officeDocument/2006/math"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</m:t>
                    </m:r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pour</m:t>
                    </m:r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la</m:t>
                    </m:r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loi</m:t>
                    </m:r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interne</m:t>
                    </m:r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∗.</m:t>
                    </m:r>
                  </m:oMath>
                </a14:m>
                <a:endParaRPr lang="fr-F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2°)</a:t>
                </a:r>
              </a:p>
              <a:p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Un ensemble muni d'une loi de composition est appelé un </a:t>
                </a:r>
                <a:r>
                  <a:rPr lang="fr-FR">
                    <a:latin typeface="Cambria Math" panose="02040503050406030204" pitchFamily="18" charset="0"/>
                    <a:ea typeface="Cambria Math" panose="02040503050406030204" pitchFamily="18" charset="0"/>
                  </a:rPr>
                  <a:t>magma.</a:t>
                </a:r>
                <a:endParaRPr lang="fr-F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3°)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𝐿𝑎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𝑙𝑜𝑖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𝑒𝑠𝑡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𝒂𝒔𝒔𝒐𝒄𝒊𝒂𝒕𝒊𝒗𝒆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𝑡𝑜𝑢𝑠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𝑙𝑒𝑠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é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𝑚𝑒𝑛𝑡𝑠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𝑠𝑎𝑡𝑖𝑠𝑓𝑜𝑛𝑡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𝑐𝑜𝑛𝑑𝑖𝑡𝑖𝑜𝑛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𝑠𝑢𝑖𝑣𝑎𝑛𝑡𝑒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fr-F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fr-F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fr-F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fr-F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∗(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4°)</a:t>
                </a:r>
              </a:p>
              <a:p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On dit que G possède un </a:t>
                </a:r>
                <a:r>
                  <a:rPr lang="fr-FR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élément neutre </a:t>
                </a:r>
                <a14:m>
                  <m:oMath xmlns:m="http://schemas.openxmlformats.org/officeDocument/2006/math"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</m:t>
                    </m:r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</m:oMath>
                </a14:m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 si pour tous les éléments </a:t>
                </a:r>
                <a14:m>
                  <m:oMath xmlns:m="http://schemas.openxmlformats.org/officeDocument/2006/math"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on 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5°)</a:t>
                </a:r>
              </a:p>
              <a:p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Pour tous les éléments </a:t>
                </a:r>
                <a14:m>
                  <m:oMath xmlns:m="http://schemas.openxmlformats.org/officeDocument/2006/math"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G , il existe un élément unique a tel que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et un élément unique b tel que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fr-F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a:rPr lang="fr-F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fr-F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fr-F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6°)</a:t>
                </a:r>
              </a:p>
              <a:p>
                <a:r>
                  <a:rPr lang="fr-FR" dirty="0"/>
                  <a:t>        </a:t>
                </a:r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La loi  est commutative si tous les éléments </a:t>
                </a:r>
                <a14:m>
                  <m:oMath xmlns:m="http://schemas.openxmlformats.org/officeDocument/2006/math"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G satisfont la condition suivante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 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fr-F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6353EBCA-949A-42D8-83C8-F0BB94364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85" y="272954"/>
                <a:ext cx="9730854" cy="6093976"/>
              </a:xfrm>
              <a:prstGeom prst="rect">
                <a:avLst/>
              </a:prstGeom>
              <a:blipFill>
                <a:blip r:embed="rId2"/>
                <a:stretch>
                  <a:fillRect l="-1440" t="-1401" r="-1753" b="-4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6B3C44-8DE8-4A28-B795-87EC1AAB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6F05-0168-4DD2-9ADC-2549A9915226}" type="slidenum">
              <a:rPr lang="fr-FR" smtClean="0"/>
              <a:t>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4FF28C-E89B-48A0-AD96-C5F97F89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STUCTURES ALGEBRIQUES</a:t>
            </a:r>
          </a:p>
        </p:txBody>
      </p:sp>
    </p:spTree>
    <p:extLst>
      <p:ext uri="{BB962C8B-B14F-4D97-AF65-F5344CB8AC3E}">
        <p14:creationId xmlns:p14="http://schemas.microsoft.com/office/powerpoint/2010/main" val="3310812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B51F35-8D30-44D2-A19C-79B1F2AC0EC8}"/>
              </a:ext>
            </a:extLst>
          </p:cNvPr>
          <p:cNvSpPr/>
          <p:nvPr/>
        </p:nvSpPr>
        <p:spPr>
          <a:xfrm>
            <a:off x="198781" y="584971"/>
            <a:ext cx="1151613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6°) Monoïdes</a:t>
            </a:r>
          </a:p>
          <a:p>
            <a:r>
              <a:rPr lang="fr-FR" sz="2000" b="1" dirty="0">
                <a:latin typeface="Times New Roman" panose="02020603050405020304" pitchFamily="18" charset="0"/>
              </a:rPr>
              <a:t>Définitions</a:t>
            </a:r>
          </a:p>
          <a:p>
            <a:pPr marL="342900" indent="-342900">
              <a:buFont typeface="+mj-lt"/>
              <a:buAutoNum type="alphaLcParenR"/>
            </a:pP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On dit qu'un magma (G,*) est unifère s’il admet un élément neutre.</a:t>
            </a:r>
          </a:p>
          <a:p>
            <a:pPr marL="342900" indent="-342900">
              <a:buFont typeface="+mj-lt"/>
              <a:buAutoNum type="alphaLcParenR"/>
            </a:pP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 Un magma unifère et associatif est appelé un monoïde.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6DC81FE-5BB2-4D45-A1B0-5EDA310D3AE8}"/>
                  </a:ext>
                </a:extLst>
              </p:cNvPr>
              <p:cNvSpPr/>
              <p:nvPr/>
            </p:nvSpPr>
            <p:spPr>
              <a:xfrm>
                <a:off x="325677" y="2063342"/>
                <a:ext cx="10897643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7°) Groupes</a:t>
                </a:r>
              </a:p>
              <a:p>
                <a:r>
                  <a:rPr lang="fr-FR" sz="2000" b="1" dirty="0">
                    <a:latin typeface="Times New Roman" panose="02020603050405020304" pitchFamily="18" charset="0"/>
                  </a:rPr>
                  <a:t>Définition</a:t>
                </a:r>
              </a:p>
              <a:p>
                <a:r>
                  <a:rPr lang="fr-FR" dirty="0">
                    <a:latin typeface="Times New Roman" panose="02020603050405020304" pitchFamily="18" charset="0"/>
                  </a:rPr>
                  <a:t>Un magma (</a:t>
                </a:r>
                <a:r>
                  <a:rPr lang="fr-FR" i="1" dirty="0">
                    <a:latin typeface="Times New Roman" panose="02020603050405020304" pitchFamily="18" charset="0"/>
                  </a:rPr>
                  <a:t>G</a:t>
                </a:r>
                <a:r>
                  <a:rPr lang="fr-FR" dirty="0">
                    <a:latin typeface="Times New Roman" panose="02020603050405020304" pitchFamily="18" charset="0"/>
                  </a:rPr>
                  <a:t>,</a:t>
                </a:r>
                <a:r>
                  <a:rPr lang="fr-FR" dirty="0">
                    <a:latin typeface="Symbol" panose="05050102010706020507" pitchFamily="18" charset="2"/>
                  </a:rPr>
                  <a:t>*</a:t>
                </a:r>
                <a:r>
                  <a:rPr lang="fr-FR" dirty="0">
                    <a:latin typeface="Times New Roman" panose="02020603050405020304" pitchFamily="18" charset="0"/>
                  </a:rPr>
                  <a:t>) est un groupe s'il vérifie les trois conditions suivantes :</a:t>
                </a:r>
              </a:p>
              <a:p>
                <a:r>
                  <a:rPr lang="fr-FR" i="1" dirty="0">
                    <a:latin typeface="Times New Roman" panose="02020603050405020304" pitchFamily="18" charset="0"/>
                  </a:rPr>
                  <a:t>i) </a:t>
                </a:r>
                <a:r>
                  <a:rPr lang="fr-FR" dirty="0">
                    <a:latin typeface="Times New Roman" panose="02020603050405020304" pitchFamily="18" charset="0"/>
                  </a:rPr>
                  <a:t>La loi </a:t>
                </a:r>
                <a:r>
                  <a:rPr lang="fr-FR" dirty="0">
                    <a:latin typeface="Symb2"/>
                  </a:rPr>
                  <a:t>* </a:t>
                </a:r>
                <a:r>
                  <a:rPr lang="fr-FR" dirty="0">
                    <a:latin typeface="Times New Roman" panose="02020603050405020304" pitchFamily="18" charset="0"/>
                  </a:rPr>
                  <a:t>est associative c'est-à-dire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fr-FR" i="1" dirty="0">
                    <a:latin typeface="Times New Roman" panose="02020603050405020304" pitchFamily="18" charset="0"/>
                  </a:rPr>
                  <a:t>x, y, z </a:t>
                </a:r>
                <a:r>
                  <a:rPr lang="fr-FR" dirty="0">
                    <a:latin typeface="Symbol" panose="05050102010706020507" pitchFamily="18" charset="2"/>
                  </a:rPr>
                  <a:t>Î </a:t>
                </a:r>
                <a:r>
                  <a:rPr lang="fr-FR" i="1" dirty="0">
                    <a:latin typeface="Times New Roman" panose="02020603050405020304" pitchFamily="18" charset="0"/>
                  </a:rPr>
                  <a:t>G, x </a:t>
                </a:r>
                <a:r>
                  <a:rPr lang="fr-FR" dirty="0">
                    <a:latin typeface="Symb2"/>
                  </a:rPr>
                  <a:t>*</a:t>
                </a:r>
                <a:r>
                  <a:rPr lang="fr-FR" dirty="0">
                    <a:latin typeface="Times New Roman" panose="02020603050405020304" pitchFamily="18" charset="0"/>
                  </a:rPr>
                  <a:t>(</a:t>
                </a:r>
                <a:r>
                  <a:rPr lang="fr-FR" i="1" dirty="0">
                    <a:latin typeface="Times New Roman" panose="02020603050405020304" pitchFamily="18" charset="0"/>
                  </a:rPr>
                  <a:t>y </a:t>
                </a:r>
                <a:r>
                  <a:rPr lang="fr-FR" dirty="0">
                    <a:latin typeface="Symb2"/>
                  </a:rPr>
                  <a:t>* </a:t>
                </a:r>
                <a:r>
                  <a:rPr lang="fr-FR" i="1" dirty="0">
                    <a:latin typeface="Times New Roman" panose="02020603050405020304" pitchFamily="18" charset="0"/>
                  </a:rPr>
                  <a:t>z</a:t>
                </a:r>
                <a:r>
                  <a:rPr lang="fr-FR" dirty="0">
                    <a:latin typeface="Times New Roman" panose="02020603050405020304" pitchFamily="18" charset="0"/>
                  </a:rPr>
                  <a:t>) </a:t>
                </a:r>
                <a:r>
                  <a:rPr lang="fr-FR" dirty="0">
                    <a:latin typeface="Symb2"/>
                  </a:rPr>
                  <a:t>= </a:t>
                </a:r>
                <a:r>
                  <a:rPr lang="fr-FR" dirty="0">
                    <a:latin typeface="Times New Roman" panose="02020603050405020304" pitchFamily="18" charset="0"/>
                  </a:rPr>
                  <a:t>(</a:t>
                </a:r>
                <a:r>
                  <a:rPr lang="fr-FR" i="1" dirty="0">
                    <a:latin typeface="Times New Roman" panose="02020603050405020304" pitchFamily="18" charset="0"/>
                  </a:rPr>
                  <a:t>x </a:t>
                </a:r>
                <a:r>
                  <a:rPr lang="fr-FR" dirty="0">
                    <a:latin typeface="Symb2"/>
                  </a:rPr>
                  <a:t>* </a:t>
                </a:r>
                <a:r>
                  <a:rPr lang="fr-FR" i="1" dirty="0">
                    <a:latin typeface="Times New Roman" panose="02020603050405020304" pitchFamily="18" charset="0"/>
                  </a:rPr>
                  <a:t>y</a:t>
                </a:r>
                <a:r>
                  <a:rPr lang="fr-FR" dirty="0">
                    <a:latin typeface="Times New Roman" panose="02020603050405020304" pitchFamily="18" charset="0"/>
                  </a:rPr>
                  <a:t>) </a:t>
                </a:r>
                <a:r>
                  <a:rPr lang="fr-FR" dirty="0">
                    <a:latin typeface="Symb2"/>
                  </a:rPr>
                  <a:t>* </a:t>
                </a:r>
                <a:r>
                  <a:rPr lang="fr-FR" i="1" dirty="0">
                    <a:latin typeface="Times New Roman" panose="02020603050405020304" pitchFamily="18" charset="0"/>
                  </a:rPr>
                  <a:t>z</a:t>
                </a:r>
                <a:r>
                  <a:rPr lang="fr-FR" dirty="0">
                    <a:latin typeface="Times New Roman" panose="02020603050405020304" pitchFamily="18" charset="0"/>
                  </a:rPr>
                  <a:t>.</a:t>
                </a:r>
              </a:p>
              <a:p>
                <a:r>
                  <a:rPr lang="fr-FR" i="1" dirty="0">
                    <a:latin typeface="Times New Roman" panose="02020603050405020304" pitchFamily="18" charset="0"/>
                  </a:rPr>
                  <a:t>ii) </a:t>
                </a:r>
                <a:r>
                  <a:rPr lang="fr-FR" dirty="0">
                    <a:latin typeface="Times New Roman" panose="02020603050405020304" pitchFamily="18" charset="0"/>
                  </a:rPr>
                  <a:t>La loi </a:t>
                </a:r>
                <a:r>
                  <a:rPr lang="fr-FR" dirty="0">
                    <a:latin typeface="Symb2"/>
                  </a:rPr>
                  <a:t>* </a:t>
                </a:r>
                <a:r>
                  <a:rPr lang="fr-FR" dirty="0">
                    <a:latin typeface="Times New Roman" panose="02020603050405020304" pitchFamily="18" charset="0"/>
                  </a:rPr>
                  <a:t>admet un élément neutre c'est-à-dire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fr-FR" dirty="0">
                    <a:latin typeface="Symb2"/>
                  </a:rPr>
                  <a:t> </a:t>
                </a:r>
                <a:r>
                  <a:rPr lang="fr-FR" i="1" dirty="0">
                    <a:latin typeface="Times New Roman" panose="02020603050405020304" pitchFamily="18" charset="0"/>
                  </a:rPr>
                  <a:t>e</a:t>
                </a:r>
                <a:r>
                  <a:rPr lang="fr-FR" dirty="0">
                    <a:latin typeface="Symbol" panose="05050102010706020507" pitchFamily="18" charset="2"/>
                  </a:rPr>
                  <a:t>Î</a:t>
                </a:r>
                <a:r>
                  <a:rPr lang="fr-FR" i="1" dirty="0">
                    <a:latin typeface="Times New Roman" panose="02020603050405020304" pitchFamily="18" charset="0"/>
                  </a:rPr>
                  <a:t>G/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fr-FR" i="1" dirty="0">
                    <a:latin typeface="Times New Roman" panose="02020603050405020304" pitchFamily="18" charset="0"/>
                  </a:rPr>
                  <a:t>x</a:t>
                </a:r>
                <a:r>
                  <a:rPr lang="fr-FR" dirty="0">
                    <a:latin typeface="Symbol" panose="05050102010706020507" pitchFamily="18" charset="2"/>
                  </a:rPr>
                  <a:t>Î </a:t>
                </a:r>
                <a:r>
                  <a:rPr lang="fr-FR" i="1" dirty="0">
                    <a:latin typeface="Times New Roman" panose="02020603050405020304" pitchFamily="18" charset="0"/>
                  </a:rPr>
                  <a:t>G</a:t>
                </a:r>
                <a:r>
                  <a:rPr lang="fr-FR" dirty="0">
                    <a:latin typeface="Times New Roman" panose="02020603050405020304" pitchFamily="18" charset="0"/>
                  </a:rPr>
                  <a:t>, </a:t>
                </a:r>
                <a:r>
                  <a:rPr lang="fr-FR" i="1" dirty="0">
                    <a:latin typeface="Times New Roman" panose="02020603050405020304" pitchFamily="18" charset="0"/>
                  </a:rPr>
                  <a:t>x </a:t>
                </a:r>
                <a:r>
                  <a:rPr lang="fr-FR" dirty="0">
                    <a:latin typeface="Symb2"/>
                  </a:rPr>
                  <a:t>*</a:t>
                </a:r>
                <a:r>
                  <a:rPr lang="fr-FR" i="1" dirty="0">
                    <a:latin typeface="Times New Roman" panose="02020603050405020304" pitchFamily="18" charset="0"/>
                  </a:rPr>
                  <a:t>e </a:t>
                </a:r>
                <a:r>
                  <a:rPr lang="fr-FR" dirty="0">
                    <a:latin typeface="Symb2"/>
                  </a:rPr>
                  <a:t>= </a:t>
                </a:r>
                <a:r>
                  <a:rPr lang="fr-FR" i="1" dirty="0">
                    <a:latin typeface="Times New Roman" panose="02020603050405020304" pitchFamily="18" charset="0"/>
                  </a:rPr>
                  <a:t>e </a:t>
                </a:r>
                <a:r>
                  <a:rPr lang="fr-FR" dirty="0">
                    <a:latin typeface="Symb2"/>
                  </a:rPr>
                  <a:t>*</a:t>
                </a:r>
                <a:r>
                  <a:rPr lang="fr-FR" i="1" dirty="0">
                    <a:latin typeface="Times New Roman" panose="02020603050405020304" pitchFamily="18" charset="0"/>
                  </a:rPr>
                  <a:t>x </a:t>
                </a:r>
                <a:r>
                  <a:rPr lang="fr-FR" dirty="0">
                    <a:latin typeface="Symb2"/>
                  </a:rPr>
                  <a:t>= </a:t>
                </a:r>
                <a:r>
                  <a:rPr lang="fr-FR" i="1" dirty="0">
                    <a:latin typeface="Times New Roman" panose="02020603050405020304" pitchFamily="18" charset="0"/>
                  </a:rPr>
                  <a:t>x</a:t>
                </a:r>
                <a:r>
                  <a:rPr lang="fr-FR" dirty="0">
                    <a:latin typeface="Times New Roman" panose="02020603050405020304" pitchFamily="18" charset="0"/>
                  </a:rPr>
                  <a:t>.</a:t>
                </a:r>
              </a:p>
              <a:p>
                <a:r>
                  <a:rPr lang="fr-FR" i="1" dirty="0">
                    <a:latin typeface="Times New Roman" panose="02020603050405020304" pitchFamily="18" charset="0"/>
                  </a:rPr>
                  <a:t>iii) </a:t>
                </a:r>
                <a:r>
                  <a:rPr lang="fr-FR" dirty="0">
                    <a:latin typeface="Times New Roman" panose="02020603050405020304" pitchFamily="18" charset="0"/>
                  </a:rPr>
                  <a:t>Tout élément est symétrisable c'est-à-dire,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fr-FR" i="1" dirty="0">
                    <a:latin typeface="Times New Roman" panose="02020603050405020304" pitchFamily="18" charset="0"/>
                  </a:rPr>
                  <a:t>x</a:t>
                </a:r>
                <a:r>
                  <a:rPr lang="fr-FR" dirty="0">
                    <a:latin typeface="Symbol" panose="05050102010706020507" pitchFamily="18" charset="2"/>
                  </a:rPr>
                  <a:t>Î </a:t>
                </a:r>
                <a:r>
                  <a:rPr lang="fr-FR" i="1" dirty="0">
                    <a:latin typeface="Times New Roman" panose="02020603050405020304" pitchFamily="18" charset="0"/>
                  </a:rPr>
                  <a:t>G</a:t>
                </a:r>
                <a:r>
                  <a:rPr lang="fr-FR" dirty="0">
                    <a:latin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</m:oMath>
                </a14:m>
                <a:r>
                  <a:rPr lang="fr-FR" i="1" dirty="0">
                    <a:latin typeface="Times New Roman" panose="02020603050405020304" pitchFamily="18" charset="0"/>
                  </a:rPr>
                  <a:t>x</a:t>
                </a:r>
                <a:r>
                  <a:rPr lang="fr-FR" dirty="0">
                    <a:latin typeface="Times New Roman" panose="02020603050405020304" pitchFamily="18" charset="0"/>
                  </a:rPr>
                  <a:t>’</a:t>
                </a:r>
                <a:r>
                  <a:rPr lang="fr-FR" dirty="0">
                    <a:latin typeface="Symbol" panose="05050102010706020507" pitchFamily="18" charset="2"/>
                  </a:rPr>
                  <a:t>Î </a:t>
                </a:r>
                <a:r>
                  <a:rPr lang="fr-FR" i="1" dirty="0">
                    <a:latin typeface="Times New Roman" panose="02020603050405020304" pitchFamily="18" charset="0"/>
                  </a:rPr>
                  <a:t>G </a:t>
                </a:r>
                <a:r>
                  <a:rPr lang="fr-FR" dirty="0">
                    <a:latin typeface="Symb2"/>
                  </a:rPr>
                  <a:t>/ </a:t>
                </a:r>
                <a:r>
                  <a:rPr lang="fr-FR" i="1" dirty="0">
                    <a:latin typeface="Times New Roman" panose="02020603050405020304" pitchFamily="18" charset="0"/>
                  </a:rPr>
                  <a:t>x </a:t>
                </a:r>
                <a:r>
                  <a:rPr lang="fr-FR" dirty="0">
                    <a:latin typeface="Symb2"/>
                  </a:rPr>
                  <a:t>*</a:t>
                </a:r>
                <a:r>
                  <a:rPr lang="fr-FR" i="1" dirty="0">
                    <a:latin typeface="Times New Roman" panose="02020603050405020304" pitchFamily="18" charset="0"/>
                  </a:rPr>
                  <a:t>x’ </a:t>
                </a:r>
                <a:r>
                  <a:rPr lang="fr-FR" dirty="0">
                    <a:latin typeface="Symb2"/>
                  </a:rPr>
                  <a:t>= </a:t>
                </a:r>
                <a:r>
                  <a:rPr lang="fr-FR" i="1" dirty="0">
                    <a:latin typeface="Times New Roman" panose="02020603050405020304" pitchFamily="18" charset="0"/>
                  </a:rPr>
                  <a:t>x’</a:t>
                </a:r>
                <a:r>
                  <a:rPr lang="fr-FR" dirty="0">
                    <a:latin typeface="Symb2"/>
                  </a:rPr>
                  <a:t>*</a:t>
                </a:r>
                <a:r>
                  <a:rPr lang="fr-FR" i="1" dirty="0">
                    <a:latin typeface="Times New Roman" panose="02020603050405020304" pitchFamily="18" charset="0"/>
                  </a:rPr>
                  <a:t>x </a:t>
                </a:r>
                <a:r>
                  <a:rPr lang="fr-FR" dirty="0">
                    <a:latin typeface="Symb2"/>
                  </a:rPr>
                  <a:t>=</a:t>
                </a:r>
                <a:r>
                  <a:rPr lang="fr-FR" i="1" dirty="0">
                    <a:latin typeface="Times New Roman" panose="02020603050405020304" pitchFamily="18" charset="0"/>
                  </a:rPr>
                  <a:t>e</a:t>
                </a:r>
                <a:r>
                  <a:rPr lang="fr-FR" dirty="0">
                    <a:latin typeface="Times New Roman" panose="02020603050405020304" pitchFamily="18" charset="0"/>
                  </a:rPr>
                  <a:t>.</a:t>
                </a:r>
              </a:p>
              <a:p>
                <a:r>
                  <a:rPr lang="fr-FR" dirty="0">
                    <a:latin typeface="Times New Roman" panose="02020603050405020304" pitchFamily="18" charset="0"/>
                  </a:rPr>
                  <a:t>Si, de plus, la loi est commutative, on dit que le groupe est commutatif ou abélien.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6DC81FE-5BB2-4D45-A1B0-5EDA310D3A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77" y="2063342"/>
                <a:ext cx="10897643" cy="2062103"/>
              </a:xfrm>
              <a:prstGeom prst="rect">
                <a:avLst/>
              </a:prstGeom>
              <a:blipFill>
                <a:blip r:embed="rId2"/>
                <a:stretch>
                  <a:fillRect l="-559" t="-1770" b="-35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5C864E-8A78-4A26-9B76-0843451004EA}"/>
                  </a:ext>
                </a:extLst>
              </p:cNvPr>
              <p:cNvSpPr/>
              <p:nvPr/>
            </p:nvSpPr>
            <p:spPr>
              <a:xfrm>
                <a:off x="413359" y="4403487"/>
                <a:ext cx="700204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Exemple :(</a:t>
                </a:r>
                <a14:m>
                  <m:oMath xmlns:m="http://schemas.openxmlformats.org/officeDocument/2006/math">
                    <m:r>
                      <a:rPr lang="fr-F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 +) est un groupe mais pas (N; +).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5C864E-8A78-4A26-9B76-0843451004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59" y="4403487"/>
                <a:ext cx="7002049" cy="369332"/>
              </a:xfrm>
              <a:prstGeom prst="rect">
                <a:avLst/>
              </a:prstGeom>
              <a:blipFill>
                <a:blip r:embed="rId3"/>
                <a:stretch>
                  <a:fillRect l="-784" t="-9836" b="-229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0782AC-763D-4953-B791-E56C2A9C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6F05-0168-4DD2-9ADC-2549A9915226}" type="slidenum">
              <a:rPr lang="fr-FR" smtClean="0"/>
              <a:t>9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CF387777-DA35-4ADC-90EC-C23816D6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STUCTURES ALGEBRIQUES</a:t>
            </a:r>
          </a:p>
        </p:txBody>
      </p:sp>
    </p:spTree>
    <p:extLst>
      <p:ext uri="{BB962C8B-B14F-4D97-AF65-F5344CB8AC3E}">
        <p14:creationId xmlns:p14="http://schemas.microsoft.com/office/powerpoint/2010/main" val="12189317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1120</Words>
  <Application>Microsoft Office PowerPoint</Application>
  <PresentationFormat>Grand écran</PresentationFormat>
  <Paragraphs>173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cmmi10</vt:lpstr>
      <vt:lpstr>cmr10</vt:lpstr>
      <vt:lpstr>cmsy10</vt:lpstr>
      <vt:lpstr>Symb2</vt:lpstr>
      <vt:lpstr>Symbol</vt:lpstr>
      <vt:lpstr>Times New Roman</vt:lpstr>
      <vt:lpstr>TTdcbxti10</vt:lpstr>
      <vt:lpstr>TTdcti10</vt:lpstr>
      <vt:lpstr>Wingdings</vt:lpstr>
      <vt:lpstr>Thème Office</vt:lpstr>
      <vt:lpstr>       Chapitre 1: Relations Binaires</vt:lpstr>
      <vt:lpstr>I. Révisions et compléments</vt:lpstr>
      <vt:lpstr>Congruences modulo n dans Z</vt:lpstr>
      <vt:lpstr>Présentation PowerPoint</vt:lpstr>
      <vt:lpstr>II. Entiers modulo n. Ensembles Z/nZ</vt:lpstr>
      <vt:lpstr>Présentation PowerPoint</vt:lpstr>
      <vt:lpstr>Chapitre 2:  Loi de composition interne. Généralités.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GROUPES MONOGENES ET GROUPES CYCLIQUES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1: Relations Binaires</dc:title>
  <dc:creator>rdaanoun</dc:creator>
  <cp:lastModifiedBy>rdaanoun</cp:lastModifiedBy>
  <cp:revision>82</cp:revision>
  <dcterms:created xsi:type="dcterms:W3CDTF">2017-09-20T21:39:58Z</dcterms:created>
  <dcterms:modified xsi:type="dcterms:W3CDTF">2017-11-15T21:12:00Z</dcterms:modified>
</cp:coreProperties>
</file>