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5"/>
  </p:notesMasterIdLst>
  <p:handoutMasterIdLst>
    <p:handoutMasterId r:id="rId96"/>
  </p:handoutMasterIdLst>
  <p:sldIdLst>
    <p:sldId id="256" r:id="rId3"/>
    <p:sldId id="520" r:id="rId4"/>
    <p:sldId id="708" r:id="rId5"/>
    <p:sldId id="475" r:id="rId6"/>
    <p:sldId id="648" r:id="rId7"/>
    <p:sldId id="653" r:id="rId8"/>
    <p:sldId id="689" r:id="rId9"/>
    <p:sldId id="690" r:id="rId10"/>
    <p:sldId id="654" r:id="rId11"/>
    <p:sldId id="691" r:id="rId12"/>
    <p:sldId id="656" r:id="rId13"/>
    <p:sldId id="709" r:id="rId14"/>
    <p:sldId id="657" r:id="rId15"/>
    <p:sldId id="661" r:id="rId16"/>
    <p:sldId id="663" r:id="rId17"/>
    <p:sldId id="664" r:id="rId18"/>
    <p:sldId id="692" r:id="rId19"/>
    <p:sldId id="662" r:id="rId20"/>
    <p:sldId id="666" r:id="rId21"/>
    <p:sldId id="665" r:id="rId22"/>
    <p:sldId id="693" r:id="rId23"/>
    <p:sldId id="711" r:id="rId24"/>
    <p:sldId id="710" r:id="rId25"/>
    <p:sldId id="717" r:id="rId26"/>
    <p:sldId id="669" r:id="rId27"/>
    <p:sldId id="668" r:id="rId28"/>
    <p:sldId id="670" r:id="rId29"/>
    <p:sldId id="712" r:id="rId30"/>
    <p:sldId id="671" r:id="rId31"/>
    <p:sldId id="731" r:id="rId32"/>
    <p:sldId id="688" r:id="rId33"/>
    <p:sldId id="687" r:id="rId34"/>
    <p:sldId id="706" r:id="rId35"/>
    <p:sldId id="675" r:id="rId36"/>
    <p:sldId id="677" r:id="rId37"/>
    <p:sldId id="707" r:id="rId38"/>
    <p:sldId id="676" r:id="rId39"/>
    <p:sldId id="698" r:id="rId40"/>
    <p:sldId id="678" r:id="rId41"/>
    <p:sldId id="679" r:id="rId42"/>
    <p:sldId id="680" r:id="rId43"/>
    <p:sldId id="681" r:id="rId44"/>
    <p:sldId id="682" r:id="rId45"/>
    <p:sldId id="683" r:id="rId46"/>
    <p:sldId id="699" r:id="rId47"/>
    <p:sldId id="697" r:id="rId48"/>
    <p:sldId id="700" r:id="rId49"/>
    <p:sldId id="701" r:id="rId50"/>
    <p:sldId id="702" r:id="rId51"/>
    <p:sldId id="703" r:id="rId52"/>
    <p:sldId id="704" r:id="rId53"/>
    <p:sldId id="705" r:id="rId54"/>
    <p:sldId id="684" r:id="rId55"/>
    <p:sldId id="685" r:id="rId56"/>
    <p:sldId id="695" r:id="rId57"/>
    <p:sldId id="713" r:id="rId58"/>
    <p:sldId id="714" r:id="rId59"/>
    <p:sldId id="715" r:id="rId60"/>
    <p:sldId id="716" r:id="rId61"/>
    <p:sldId id="649" r:id="rId62"/>
    <p:sldId id="650" r:id="rId63"/>
    <p:sldId id="651" r:id="rId64"/>
    <p:sldId id="652" r:id="rId65"/>
    <p:sldId id="718" r:id="rId66"/>
    <p:sldId id="719" r:id="rId67"/>
    <p:sldId id="720" r:id="rId68"/>
    <p:sldId id="721" r:id="rId69"/>
    <p:sldId id="722" r:id="rId70"/>
    <p:sldId id="723" r:id="rId71"/>
    <p:sldId id="724" r:id="rId72"/>
    <p:sldId id="725" r:id="rId73"/>
    <p:sldId id="726" r:id="rId74"/>
    <p:sldId id="727" r:id="rId75"/>
    <p:sldId id="728" r:id="rId76"/>
    <p:sldId id="729" r:id="rId77"/>
    <p:sldId id="730" r:id="rId78"/>
    <p:sldId id="610" r:id="rId79"/>
    <p:sldId id="599" r:id="rId80"/>
    <p:sldId id="611" r:id="rId81"/>
    <p:sldId id="601" r:id="rId82"/>
    <p:sldId id="600" r:id="rId83"/>
    <p:sldId id="602" r:id="rId84"/>
    <p:sldId id="603" r:id="rId85"/>
    <p:sldId id="607" r:id="rId86"/>
    <p:sldId id="608" r:id="rId87"/>
    <p:sldId id="604" r:id="rId88"/>
    <p:sldId id="605" r:id="rId89"/>
    <p:sldId id="609" r:id="rId90"/>
    <p:sldId id="595" r:id="rId91"/>
    <p:sldId id="597" r:id="rId92"/>
    <p:sldId id="598" r:id="rId93"/>
    <p:sldId id="619" r:id="rId94"/>
  </p:sldIdLst>
  <p:sldSz cx="9144000" cy="6858000" type="screen4x3"/>
  <p:notesSz cx="7099300" cy="10234613"/>
  <p:defaultTextStyle>
    <a:defPPr>
      <a:defRPr lang="fr-FR"/>
    </a:defPPr>
    <a:lvl1pPr algn="l" rtl="0" fontAlgn="base">
      <a:spcBef>
        <a:spcPct val="0"/>
      </a:spcBef>
      <a:spcAft>
        <a:spcPct val="0"/>
      </a:spcAft>
      <a:defRPr sz="1000" kern="1200">
        <a:solidFill>
          <a:srgbClr val="F0F0F0"/>
        </a:solidFill>
        <a:latin typeface="Times New Roman" pitchFamily="18" charset="0"/>
        <a:ea typeface="+mn-ea"/>
        <a:cs typeface="Times New Roman" pitchFamily="18" charset="0"/>
      </a:defRPr>
    </a:lvl1pPr>
    <a:lvl2pPr marL="457200" algn="l" rtl="0" fontAlgn="base">
      <a:spcBef>
        <a:spcPct val="0"/>
      </a:spcBef>
      <a:spcAft>
        <a:spcPct val="0"/>
      </a:spcAft>
      <a:defRPr sz="1000" kern="1200">
        <a:solidFill>
          <a:srgbClr val="F0F0F0"/>
        </a:solidFill>
        <a:latin typeface="Times New Roman" pitchFamily="18" charset="0"/>
        <a:ea typeface="+mn-ea"/>
        <a:cs typeface="Times New Roman" pitchFamily="18" charset="0"/>
      </a:defRPr>
    </a:lvl2pPr>
    <a:lvl3pPr marL="914400" algn="l" rtl="0" fontAlgn="base">
      <a:spcBef>
        <a:spcPct val="0"/>
      </a:spcBef>
      <a:spcAft>
        <a:spcPct val="0"/>
      </a:spcAft>
      <a:defRPr sz="1000" kern="1200">
        <a:solidFill>
          <a:srgbClr val="F0F0F0"/>
        </a:solidFill>
        <a:latin typeface="Times New Roman" pitchFamily="18" charset="0"/>
        <a:ea typeface="+mn-ea"/>
        <a:cs typeface="Times New Roman" pitchFamily="18" charset="0"/>
      </a:defRPr>
    </a:lvl3pPr>
    <a:lvl4pPr marL="1371600" algn="l" rtl="0" fontAlgn="base">
      <a:spcBef>
        <a:spcPct val="0"/>
      </a:spcBef>
      <a:spcAft>
        <a:spcPct val="0"/>
      </a:spcAft>
      <a:defRPr sz="1000" kern="1200">
        <a:solidFill>
          <a:srgbClr val="F0F0F0"/>
        </a:solidFill>
        <a:latin typeface="Times New Roman" pitchFamily="18" charset="0"/>
        <a:ea typeface="+mn-ea"/>
        <a:cs typeface="Times New Roman" pitchFamily="18" charset="0"/>
      </a:defRPr>
    </a:lvl4pPr>
    <a:lvl5pPr marL="1828800" algn="l" rtl="0" fontAlgn="base">
      <a:spcBef>
        <a:spcPct val="0"/>
      </a:spcBef>
      <a:spcAft>
        <a:spcPct val="0"/>
      </a:spcAft>
      <a:defRPr sz="1000" kern="1200">
        <a:solidFill>
          <a:srgbClr val="F0F0F0"/>
        </a:solidFill>
        <a:latin typeface="Times New Roman" pitchFamily="18" charset="0"/>
        <a:ea typeface="+mn-ea"/>
        <a:cs typeface="Times New Roman" pitchFamily="18" charset="0"/>
      </a:defRPr>
    </a:lvl5pPr>
    <a:lvl6pPr marL="2286000" algn="l" defTabSz="914400" rtl="0" eaLnBrk="1" latinLnBrk="0" hangingPunct="1">
      <a:defRPr sz="1000" kern="1200">
        <a:solidFill>
          <a:srgbClr val="F0F0F0"/>
        </a:solidFill>
        <a:latin typeface="Times New Roman" pitchFamily="18" charset="0"/>
        <a:ea typeface="+mn-ea"/>
        <a:cs typeface="Times New Roman" pitchFamily="18" charset="0"/>
      </a:defRPr>
    </a:lvl6pPr>
    <a:lvl7pPr marL="2743200" algn="l" defTabSz="914400" rtl="0" eaLnBrk="1" latinLnBrk="0" hangingPunct="1">
      <a:defRPr sz="1000" kern="1200">
        <a:solidFill>
          <a:srgbClr val="F0F0F0"/>
        </a:solidFill>
        <a:latin typeface="Times New Roman" pitchFamily="18" charset="0"/>
        <a:ea typeface="+mn-ea"/>
        <a:cs typeface="Times New Roman" pitchFamily="18" charset="0"/>
      </a:defRPr>
    </a:lvl7pPr>
    <a:lvl8pPr marL="3200400" algn="l" defTabSz="914400" rtl="0" eaLnBrk="1" latinLnBrk="0" hangingPunct="1">
      <a:defRPr sz="1000" kern="1200">
        <a:solidFill>
          <a:srgbClr val="F0F0F0"/>
        </a:solidFill>
        <a:latin typeface="Times New Roman" pitchFamily="18" charset="0"/>
        <a:ea typeface="+mn-ea"/>
        <a:cs typeface="Times New Roman" pitchFamily="18" charset="0"/>
      </a:defRPr>
    </a:lvl8pPr>
    <a:lvl9pPr marL="3657600" algn="l" defTabSz="914400" rtl="0" eaLnBrk="1" latinLnBrk="0" hangingPunct="1">
      <a:defRPr sz="1000" kern="1200">
        <a:solidFill>
          <a:srgbClr val="F0F0F0"/>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333300"/>
    <a:srgbClr val="CC3300"/>
    <a:srgbClr val="993300"/>
    <a:srgbClr val="FFFF00"/>
    <a:srgbClr val="990000"/>
    <a:srgbClr val="FF0000"/>
    <a:srgbClr val="F0F0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754" autoAdjust="0"/>
    <p:restoredTop sz="94664" autoAdjust="0"/>
  </p:normalViewPr>
  <p:slideViewPr>
    <p:cSldViewPr>
      <p:cViewPr varScale="1">
        <p:scale>
          <a:sx n="68" d="100"/>
          <a:sy n="68" d="100"/>
        </p:scale>
        <p:origin x="8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50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slide" Target="slides/slide45.xml" /><Relationship Id="rId50" Type="http://schemas.openxmlformats.org/officeDocument/2006/relationships/slide" Target="slides/slide48.xml" /><Relationship Id="rId55" Type="http://schemas.openxmlformats.org/officeDocument/2006/relationships/slide" Target="slides/slide53.xml" /><Relationship Id="rId63" Type="http://schemas.openxmlformats.org/officeDocument/2006/relationships/slide" Target="slides/slide61.xml" /><Relationship Id="rId68" Type="http://schemas.openxmlformats.org/officeDocument/2006/relationships/slide" Target="slides/slide66.xml" /><Relationship Id="rId76" Type="http://schemas.openxmlformats.org/officeDocument/2006/relationships/slide" Target="slides/slide74.xml" /><Relationship Id="rId84" Type="http://schemas.openxmlformats.org/officeDocument/2006/relationships/slide" Target="slides/slide82.xml" /><Relationship Id="rId89" Type="http://schemas.openxmlformats.org/officeDocument/2006/relationships/slide" Target="slides/slide87.xml" /><Relationship Id="rId97" Type="http://schemas.openxmlformats.org/officeDocument/2006/relationships/presProps" Target="presProps.xml" /><Relationship Id="rId7" Type="http://schemas.openxmlformats.org/officeDocument/2006/relationships/slide" Target="slides/slide5.xml" /><Relationship Id="rId71" Type="http://schemas.openxmlformats.org/officeDocument/2006/relationships/slide" Target="slides/slide69.xml" /><Relationship Id="rId92" Type="http://schemas.openxmlformats.org/officeDocument/2006/relationships/slide" Target="slides/slide90.xml" /><Relationship Id="rId2" Type="http://schemas.openxmlformats.org/officeDocument/2006/relationships/slideMaster" Target="slideMasters/slideMaster2.xml" /><Relationship Id="rId16" Type="http://schemas.openxmlformats.org/officeDocument/2006/relationships/slide" Target="slides/slide14.xml" /><Relationship Id="rId29" Type="http://schemas.openxmlformats.org/officeDocument/2006/relationships/slide" Target="slides/slide27.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slide" Target="slides/slide56.xml" /><Relationship Id="rId66" Type="http://schemas.openxmlformats.org/officeDocument/2006/relationships/slide" Target="slides/slide64.xml" /><Relationship Id="rId74" Type="http://schemas.openxmlformats.org/officeDocument/2006/relationships/slide" Target="slides/slide72.xml" /><Relationship Id="rId79" Type="http://schemas.openxmlformats.org/officeDocument/2006/relationships/slide" Target="slides/slide77.xml" /><Relationship Id="rId87" Type="http://schemas.openxmlformats.org/officeDocument/2006/relationships/slide" Target="slides/slide85.xml" /><Relationship Id="rId5" Type="http://schemas.openxmlformats.org/officeDocument/2006/relationships/slide" Target="slides/slide3.xml" /><Relationship Id="rId61" Type="http://schemas.openxmlformats.org/officeDocument/2006/relationships/slide" Target="slides/slide59.xml" /><Relationship Id="rId82" Type="http://schemas.openxmlformats.org/officeDocument/2006/relationships/slide" Target="slides/slide80.xml" /><Relationship Id="rId90" Type="http://schemas.openxmlformats.org/officeDocument/2006/relationships/slide" Target="slides/slide88.xml" /><Relationship Id="rId95" Type="http://schemas.openxmlformats.org/officeDocument/2006/relationships/notesMaster" Target="notesMasters/notesMaster1.xml" /><Relationship Id="rId19" Type="http://schemas.openxmlformats.org/officeDocument/2006/relationships/slide" Target="slides/slide1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slide" Target="slides/slide54.xml" /><Relationship Id="rId64" Type="http://schemas.openxmlformats.org/officeDocument/2006/relationships/slide" Target="slides/slide62.xml" /><Relationship Id="rId69" Type="http://schemas.openxmlformats.org/officeDocument/2006/relationships/slide" Target="slides/slide67.xml" /><Relationship Id="rId77" Type="http://schemas.openxmlformats.org/officeDocument/2006/relationships/slide" Target="slides/slide75.xml" /><Relationship Id="rId100" Type="http://schemas.openxmlformats.org/officeDocument/2006/relationships/tableStyles" Target="tableStyles.xml" /><Relationship Id="rId8" Type="http://schemas.openxmlformats.org/officeDocument/2006/relationships/slide" Target="slides/slide6.xml" /><Relationship Id="rId51" Type="http://schemas.openxmlformats.org/officeDocument/2006/relationships/slide" Target="slides/slide49.xml" /><Relationship Id="rId72" Type="http://schemas.openxmlformats.org/officeDocument/2006/relationships/slide" Target="slides/slide70.xml" /><Relationship Id="rId80" Type="http://schemas.openxmlformats.org/officeDocument/2006/relationships/slide" Target="slides/slide78.xml" /><Relationship Id="rId85" Type="http://schemas.openxmlformats.org/officeDocument/2006/relationships/slide" Target="slides/slide83.xml" /><Relationship Id="rId93" Type="http://schemas.openxmlformats.org/officeDocument/2006/relationships/slide" Target="slides/slide91.xml" /><Relationship Id="rId98" Type="http://schemas.openxmlformats.org/officeDocument/2006/relationships/viewProps" Target="viewProps.xml"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 Id="rId67" Type="http://schemas.openxmlformats.org/officeDocument/2006/relationships/slide" Target="slides/slide65.xml" /><Relationship Id="rId20" Type="http://schemas.openxmlformats.org/officeDocument/2006/relationships/slide" Target="slides/slide18.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slide" Target="slides/slide60.xml" /><Relationship Id="rId70" Type="http://schemas.openxmlformats.org/officeDocument/2006/relationships/slide" Target="slides/slide68.xml" /><Relationship Id="rId75" Type="http://schemas.openxmlformats.org/officeDocument/2006/relationships/slide" Target="slides/slide73.xml" /><Relationship Id="rId83" Type="http://schemas.openxmlformats.org/officeDocument/2006/relationships/slide" Target="slides/slide81.xml" /><Relationship Id="rId88" Type="http://schemas.openxmlformats.org/officeDocument/2006/relationships/slide" Target="slides/slide86.xml" /><Relationship Id="rId91" Type="http://schemas.openxmlformats.org/officeDocument/2006/relationships/slide" Target="slides/slide89.xml" /><Relationship Id="rId96"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4.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 Id="rId10" Type="http://schemas.openxmlformats.org/officeDocument/2006/relationships/slide" Target="slides/slide8.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slide" Target="slides/slide58.xml" /><Relationship Id="rId65" Type="http://schemas.openxmlformats.org/officeDocument/2006/relationships/slide" Target="slides/slide63.xml" /><Relationship Id="rId73" Type="http://schemas.openxmlformats.org/officeDocument/2006/relationships/slide" Target="slides/slide71.xml" /><Relationship Id="rId78" Type="http://schemas.openxmlformats.org/officeDocument/2006/relationships/slide" Target="slides/slide76.xml" /><Relationship Id="rId81" Type="http://schemas.openxmlformats.org/officeDocument/2006/relationships/slide" Target="slides/slide79.xml" /><Relationship Id="rId86" Type="http://schemas.openxmlformats.org/officeDocument/2006/relationships/slide" Target="slides/slide84.xml" /><Relationship Id="rId94" Type="http://schemas.openxmlformats.org/officeDocument/2006/relationships/slide" Target="slides/slide92.xml" /><Relationship Id="rId9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3" Type="http://schemas.openxmlformats.org/officeDocument/2006/relationships/slide" Target="slides/slide11.xml" /><Relationship Id="rId18" Type="http://schemas.openxmlformats.org/officeDocument/2006/relationships/slide" Target="slides/slide16.xml" /><Relationship Id="rId39" Type="http://schemas.openxmlformats.org/officeDocument/2006/relationships/slide" Target="slides/slide3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AEFC388D-68F7-42FB-B25A-5930D40F361D}" type="datetimeFigureOut">
              <a:rPr lang="fr-FR" smtClean="0"/>
              <a:t>07/11/2019</a:t>
            </a:fld>
            <a:endParaRPr lang="fr-FR"/>
          </a:p>
        </p:txBody>
      </p:sp>
      <p:sp>
        <p:nvSpPr>
          <p:cNvPr id="4" name="Espace réservé du pied de page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r>
              <a:rPr lang="fr-FR"/>
              <a:t>Copy Righr kzaz.larbi@gmail.com</a:t>
            </a:r>
          </a:p>
        </p:txBody>
      </p:sp>
      <p:sp>
        <p:nvSpPr>
          <p:cNvPr id="5" name="Espace réservé du numéro de diapositive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C422B772-E173-4B9D-A73B-E4F4297E7647}" type="slidenum">
              <a:rPr lang="fr-FR" smtClean="0"/>
              <a:t>‹#›</a:t>
            </a:fld>
            <a:endParaRPr lang="fr-FR"/>
          </a:p>
        </p:txBody>
      </p:sp>
    </p:spTree>
    <p:extLst>
      <p:ext uri="{BB962C8B-B14F-4D97-AF65-F5344CB8AC3E}">
        <p14:creationId xmlns:p14="http://schemas.microsoft.com/office/powerpoint/2010/main" val="25849810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fr-FR"/>
          </a:p>
        </p:txBody>
      </p:sp>
      <p:sp>
        <p:nvSpPr>
          <p:cNvPr id="11267"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fr-FR"/>
          </a:p>
        </p:txBody>
      </p:sp>
      <p:sp>
        <p:nvSpPr>
          <p:cNvPr id="1126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270"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r>
              <a:rPr lang="fr-FR"/>
              <a:t>Copy Righr kzaz.larbi@gmail.com</a:t>
            </a:r>
          </a:p>
        </p:txBody>
      </p:sp>
      <p:sp>
        <p:nvSpPr>
          <p:cNvPr id="11271"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3EA8464B-5618-47DD-9486-8235B1A942E9}" type="slidenum">
              <a:rPr lang="fr-FR"/>
              <a:pPr/>
              <a:t>‹#›</a:t>
            </a:fld>
            <a:endParaRPr lang="fr-FR"/>
          </a:p>
        </p:txBody>
      </p:sp>
    </p:spTree>
    <p:extLst>
      <p:ext uri="{BB962C8B-B14F-4D97-AF65-F5344CB8AC3E}">
        <p14:creationId xmlns:p14="http://schemas.microsoft.com/office/powerpoint/2010/main" val="774887847"/>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D9944-BBE8-402E-A9D6-BE90394EF383}" type="slidenum">
              <a:rPr lang="fr-FR"/>
              <a:pPr/>
              <a:t>1</a:t>
            </a:fld>
            <a:endParaRPr lang="fr-FR"/>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401681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10</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96351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11</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750964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D9944-BBE8-402E-A9D6-BE90394EF383}" type="slidenum">
              <a:rPr lang="fr-FR"/>
              <a:pPr/>
              <a:t>12</a:t>
            </a:fld>
            <a:endParaRPr lang="fr-FR"/>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685598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13</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136814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14</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79763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15</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831430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16</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672402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17</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44640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18</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559983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19</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821545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EA0DDB-C226-4DFA-B410-6C916C627052}" type="slidenum">
              <a:rPr lang="fr-FR"/>
              <a:pPr/>
              <a:t>2</a:t>
            </a:fld>
            <a:endParaRPr lang="fr-FR"/>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839532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20</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486803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21</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824801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22</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205946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D9944-BBE8-402E-A9D6-BE90394EF383}" type="slidenum">
              <a:rPr lang="fr-FR"/>
              <a:pPr/>
              <a:t>23</a:t>
            </a:fld>
            <a:endParaRPr lang="fr-FR"/>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402364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24</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648757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25</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1164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26</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4194191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27</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076966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D9944-BBE8-402E-A9D6-BE90394EF383}" type="slidenum">
              <a:rPr lang="fr-FR"/>
              <a:pPr/>
              <a:t>28</a:t>
            </a:fld>
            <a:endParaRPr lang="fr-FR"/>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5646870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29</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81957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D9944-BBE8-402E-A9D6-BE90394EF383}" type="slidenum">
              <a:rPr lang="fr-FR"/>
              <a:pPr/>
              <a:t>3</a:t>
            </a:fld>
            <a:endParaRPr lang="fr-FR"/>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550195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30</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597640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31</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061876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32</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6912445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D9BB3B-2A44-43BC-9D03-06A18F28C99F}" type="slidenum">
              <a:rPr lang="fr-FR"/>
              <a:pPr/>
              <a:t>33</a:t>
            </a:fld>
            <a:endParaRPr lang="fr-FR"/>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1079128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D9BB3B-2A44-43BC-9D03-06A18F28C99F}" type="slidenum">
              <a:rPr lang="fr-FR"/>
              <a:pPr/>
              <a:t>34</a:t>
            </a:fld>
            <a:endParaRPr lang="fr-FR"/>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165558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0700C-6E04-4680-AF21-CA0D72BBC93C}" type="slidenum">
              <a:rPr lang="fr-FR"/>
              <a:pPr/>
              <a:t>35</a:t>
            </a:fld>
            <a:endParaRPr lang="fr-FR"/>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4161196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E667C-98E3-4F26-B24B-AABF39E0EB33}" type="slidenum">
              <a:rPr lang="fr-FR"/>
              <a:pPr/>
              <a:t>36</a:t>
            </a:fld>
            <a:endParaRPr lang="fr-FR"/>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158357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E667C-98E3-4F26-B24B-AABF39E0EB33}" type="slidenum">
              <a:rPr lang="fr-FR"/>
              <a:pPr/>
              <a:t>37</a:t>
            </a:fld>
            <a:endParaRPr lang="fr-FR"/>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583486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E667C-98E3-4F26-B24B-AABF39E0EB33}" type="slidenum">
              <a:rPr lang="fr-FR"/>
              <a:pPr/>
              <a:t>38</a:t>
            </a:fld>
            <a:endParaRPr lang="fr-FR"/>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239619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24552D-CFFE-4EC7-B395-CAA8318E7B90}" type="slidenum">
              <a:rPr lang="fr-FR"/>
              <a:pPr/>
              <a:t>39</a:t>
            </a:fld>
            <a:endParaRPr lang="fr-FR"/>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36772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4</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6850744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28B2F-41D8-4A57-9A14-2ADBC6A73CC1}" type="slidenum">
              <a:rPr lang="fr-FR"/>
              <a:pPr/>
              <a:t>40</a:t>
            </a:fld>
            <a:endParaRPr lang="fr-FR"/>
          </a:p>
        </p:txBody>
      </p:sp>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4163648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91313-662A-4CA9-AE76-33E42BDBEA48}" type="slidenum">
              <a:rPr lang="fr-FR"/>
              <a:pPr/>
              <a:t>41</a:t>
            </a:fld>
            <a:endParaRPr lang="fr-F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346069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6D5EF8-3A12-4FBA-B667-D39B4CE75A55}" type="slidenum">
              <a:rPr lang="fr-FR"/>
              <a:pPr/>
              <a:t>42</a:t>
            </a:fld>
            <a:endParaRPr lang="fr-FR"/>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364542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9A1BC-9C5B-44A6-AA79-9C0A4D32B32A}" type="slidenum">
              <a:rPr lang="fr-FR"/>
              <a:pPr/>
              <a:t>43</a:t>
            </a:fld>
            <a:endParaRPr lang="fr-FR"/>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917953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43D4B-12A9-4121-B0D6-CD198038E4BF}" type="slidenum">
              <a:rPr lang="fr-FR"/>
              <a:pPr/>
              <a:t>44</a:t>
            </a:fld>
            <a:endParaRPr lang="fr-FR"/>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643016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9A1BC-9C5B-44A6-AA79-9C0A4D32B32A}" type="slidenum">
              <a:rPr lang="fr-FR"/>
              <a:pPr/>
              <a:t>45</a:t>
            </a:fld>
            <a:endParaRPr lang="fr-FR"/>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7979215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9A1BC-9C5B-44A6-AA79-9C0A4D32B32A}" type="slidenum">
              <a:rPr lang="fr-FR"/>
              <a:pPr/>
              <a:t>46</a:t>
            </a:fld>
            <a:endParaRPr lang="fr-FR"/>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2783093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9A1BC-9C5B-44A6-AA79-9C0A4D32B32A}" type="slidenum">
              <a:rPr lang="fr-FR"/>
              <a:pPr/>
              <a:t>47</a:t>
            </a:fld>
            <a:endParaRPr lang="fr-FR"/>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7325402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9A1BC-9C5B-44A6-AA79-9C0A4D32B32A}" type="slidenum">
              <a:rPr lang="fr-FR"/>
              <a:pPr/>
              <a:t>48</a:t>
            </a:fld>
            <a:endParaRPr lang="fr-FR"/>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1446788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9A1BC-9C5B-44A6-AA79-9C0A4D32B32A}" type="slidenum">
              <a:rPr lang="fr-FR"/>
              <a:pPr/>
              <a:t>49</a:t>
            </a:fld>
            <a:endParaRPr lang="fr-FR"/>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286464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5</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0870037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9A1BC-9C5B-44A6-AA79-9C0A4D32B32A}" type="slidenum">
              <a:rPr lang="fr-FR"/>
              <a:pPr/>
              <a:t>50</a:t>
            </a:fld>
            <a:endParaRPr lang="fr-FR"/>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8533259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9A1BC-9C5B-44A6-AA79-9C0A4D32B32A}" type="slidenum">
              <a:rPr lang="fr-FR"/>
              <a:pPr/>
              <a:t>51</a:t>
            </a:fld>
            <a:endParaRPr lang="fr-FR"/>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0831627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9A1BC-9C5B-44A6-AA79-9C0A4D32B32A}" type="slidenum">
              <a:rPr lang="fr-FR"/>
              <a:pPr/>
              <a:t>52</a:t>
            </a:fld>
            <a:endParaRPr lang="fr-FR"/>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4924523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C9BD40-FA60-4A3E-A169-BE7ABCCCB481}" type="slidenum">
              <a:rPr lang="fr-FR"/>
              <a:pPr/>
              <a:t>53</a:t>
            </a:fld>
            <a:endParaRPr lang="fr-FR"/>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2737692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4D16C-490C-4722-A6D1-186C979EDE62}" type="slidenum">
              <a:rPr lang="fr-FR"/>
              <a:pPr/>
              <a:t>54</a:t>
            </a:fld>
            <a:endParaRPr lang="fr-FR"/>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5228884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4D16C-490C-4722-A6D1-186C979EDE62}" type="slidenum">
              <a:rPr lang="fr-FR"/>
              <a:pPr/>
              <a:t>55</a:t>
            </a:fld>
            <a:endParaRPr lang="fr-FR"/>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8945792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4D16C-490C-4722-A6D1-186C979EDE62}" type="slidenum">
              <a:rPr lang="fr-FR"/>
              <a:pPr/>
              <a:t>56</a:t>
            </a:fld>
            <a:endParaRPr lang="fr-FR"/>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7052757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4D16C-490C-4722-A6D1-186C979EDE62}" type="slidenum">
              <a:rPr lang="fr-FR"/>
              <a:pPr/>
              <a:t>57</a:t>
            </a:fld>
            <a:endParaRPr lang="fr-FR"/>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1545077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4D16C-490C-4722-A6D1-186C979EDE62}" type="slidenum">
              <a:rPr lang="fr-FR"/>
              <a:pPr/>
              <a:t>58</a:t>
            </a:fld>
            <a:endParaRPr lang="fr-FR"/>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464554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4D16C-490C-4722-A6D1-186C979EDE62}" type="slidenum">
              <a:rPr lang="fr-FR"/>
              <a:pPr/>
              <a:t>59</a:t>
            </a:fld>
            <a:endParaRPr lang="fr-FR"/>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88589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6</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8284991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60</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7362962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61</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394172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62</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4849375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63</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0979637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096124-65B4-4D7B-AD41-26A4BFC1AAE9}" type="slidenum">
              <a:rPr lang="fr-FR"/>
              <a:pPr/>
              <a:t>77</a:t>
            </a:fld>
            <a:endParaRPr lang="fr-FR"/>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7245738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0A90E0-F82E-4619-89FC-2771AACA24DA}" type="slidenum">
              <a:rPr lang="fr-FR"/>
              <a:pPr/>
              <a:t>78</a:t>
            </a:fld>
            <a:endParaRPr lang="fr-FR"/>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1381691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D607F-23C7-4E91-AFAE-5AE6E9B324AC}" type="slidenum">
              <a:rPr lang="fr-FR"/>
              <a:pPr/>
              <a:t>79</a:t>
            </a:fld>
            <a:endParaRPr lang="fr-FR"/>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5408423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505C3C-21B2-4ADD-8252-3D20DCE8E25F}" type="slidenum">
              <a:rPr lang="fr-FR"/>
              <a:pPr/>
              <a:t>80</a:t>
            </a:fld>
            <a:endParaRPr lang="fr-FR"/>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5784856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376A6-294E-4A96-A985-933A29C740E4}" type="slidenum">
              <a:rPr lang="fr-FR"/>
              <a:pPr/>
              <a:t>81</a:t>
            </a:fld>
            <a:endParaRPr lang="fr-FR"/>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5075019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EA389-A2C9-48F6-9065-EEACA6A5DE2A}" type="slidenum">
              <a:rPr lang="fr-FR"/>
              <a:pPr/>
              <a:t>82</a:t>
            </a:fld>
            <a:endParaRPr lang="fr-FR"/>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4043629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7</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974918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237A8-7685-4A0B-BFFB-640866A7A9FF}" type="slidenum">
              <a:rPr lang="fr-FR"/>
              <a:pPr/>
              <a:t>83</a:t>
            </a:fld>
            <a:endParaRPr lang="fr-FR"/>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4189526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0FED82-3164-4132-9747-52D8C4D4FF4D}" type="slidenum">
              <a:rPr lang="fr-FR"/>
              <a:pPr/>
              <a:t>84</a:t>
            </a:fld>
            <a:endParaRPr lang="fr-FR"/>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97846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D6AB05-573C-41C1-81D9-6FB1C4F39146}" type="slidenum">
              <a:rPr lang="fr-FR"/>
              <a:pPr/>
              <a:t>85</a:t>
            </a:fld>
            <a:endParaRPr lang="fr-FR"/>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7950829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D775D-C87D-4726-89A3-332D92BB4EE5}" type="slidenum">
              <a:rPr lang="fr-FR"/>
              <a:pPr/>
              <a:t>86</a:t>
            </a:fld>
            <a:endParaRPr lang="fr-FR"/>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6537484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E9AB4-B31F-4751-8986-1F3311708D3C}" type="slidenum">
              <a:rPr lang="fr-FR"/>
              <a:pPr/>
              <a:t>87</a:t>
            </a:fld>
            <a:endParaRPr lang="fr-FR"/>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3116488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85ABAB-25ED-440E-8D90-8EF0EF07FB98}" type="slidenum">
              <a:rPr lang="fr-FR"/>
              <a:pPr/>
              <a:t>88</a:t>
            </a:fld>
            <a:endParaRPr lang="fr-FR"/>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9394417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7CF623-242B-4C1A-929D-300E43092E30}" type="slidenum">
              <a:rPr lang="fr-FR"/>
              <a:pPr/>
              <a:t>89</a:t>
            </a:fld>
            <a:endParaRPr lang="fr-FR"/>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561658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527DD-0FB5-46CD-A66A-56C484B9EDA5}" type="slidenum">
              <a:rPr lang="fr-FR"/>
              <a:pPr/>
              <a:t>90</a:t>
            </a:fld>
            <a:endParaRPr lang="fr-FR"/>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72637774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C235C5-06F9-440B-812A-8702C6270DB6}" type="slidenum">
              <a:rPr lang="fr-FR"/>
              <a:pPr/>
              <a:t>91</a:t>
            </a:fld>
            <a:endParaRPr lang="fr-FR"/>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546863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7AF78E-865B-4F3E-82FB-3C1BA0BE90A9}" type="slidenum">
              <a:rPr lang="fr-FR"/>
              <a:pPr/>
              <a:t>92</a:t>
            </a:fld>
            <a:endParaRPr lang="fr-FR"/>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125824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8</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2822970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99B0-57DD-4DAB-A466-DE1A2055B57C}" type="slidenum">
              <a:rPr lang="fr-FR"/>
              <a:pPr/>
              <a:t>9</a:t>
            </a:fld>
            <a:endParaRPr lang="fr-F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fr-FR"/>
          </a:p>
        </p:txBody>
      </p:sp>
      <p:sp>
        <p:nvSpPr>
          <p:cNvPr id="2" name="Espace réservé du pied de page 1"/>
          <p:cNvSpPr>
            <a:spLocks noGrp="1"/>
          </p:cNvSpPr>
          <p:nvPr>
            <p:ph type="ftr" sz="quarter" idx="10"/>
          </p:nvPr>
        </p:nvSpPr>
        <p:spPr/>
        <p:txBody>
          <a:bodyPr/>
          <a:lstStyle/>
          <a:p>
            <a:r>
              <a:rPr lang="fr-FR"/>
              <a:t>Copy Righr kzaz.larbi@gmail.com</a:t>
            </a:r>
          </a:p>
        </p:txBody>
      </p:sp>
    </p:spTree>
    <p:extLst>
      <p:ext uri="{BB962C8B-B14F-4D97-AF65-F5344CB8AC3E}">
        <p14:creationId xmlns:p14="http://schemas.microsoft.com/office/powerpoint/2010/main" val="325333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B504ECBF-7128-4BEE-BA90-9AA5C75CEC61}" type="slidenum">
              <a:rPr lang="fr-F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493E7A83-3568-406D-A163-EC14DFD7435D}" type="slidenum">
              <a:rPr lang="fr-F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15100" y="609600"/>
            <a:ext cx="1943100" cy="54864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685800" y="609600"/>
            <a:ext cx="5676900" cy="5486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12DF082F-3186-4DA4-B2A1-ECD495073EF2}" type="slidenum">
              <a:rPr lang="fr-F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685800" y="609600"/>
            <a:ext cx="7772400" cy="1143000"/>
          </a:xfrm>
        </p:spPr>
        <p:txBody>
          <a:bodyPr/>
          <a:lstStyle/>
          <a:p>
            <a:r>
              <a:rPr lang="fr-FR"/>
              <a:t>Cliquez pour modifier le style du titre</a:t>
            </a:r>
          </a:p>
        </p:txBody>
      </p:sp>
      <p:sp>
        <p:nvSpPr>
          <p:cNvPr id="3" name="Espace réservé du tableau 2"/>
          <p:cNvSpPr>
            <a:spLocks noGrp="1"/>
          </p:cNvSpPr>
          <p:nvPr>
            <p:ph type="tbl" idx="1"/>
          </p:nvPr>
        </p:nvSpPr>
        <p:spPr>
          <a:xfrm>
            <a:off x="685800" y="1981200"/>
            <a:ext cx="7772400" cy="4114800"/>
          </a:xfrm>
        </p:spPr>
        <p:txBody>
          <a:bodyPr/>
          <a:lstStyle/>
          <a:p>
            <a:endParaRPr lang="fr-FR"/>
          </a:p>
        </p:txBody>
      </p:sp>
      <p:sp>
        <p:nvSpPr>
          <p:cNvPr id="4" name="Espace réservé de la date 3"/>
          <p:cNvSpPr>
            <a:spLocks noGrp="1"/>
          </p:cNvSpPr>
          <p:nvPr>
            <p:ph type="dt" sz="half" idx="10"/>
          </p:nvPr>
        </p:nvSpPr>
        <p:spPr>
          <a:xfrm>
            <a:off x="685800" y="6248400"/>
            <a:ext cx="1905000" cy="457200"/>
          </a:xfrm>
        </p:spPr>
        <p:txBody>
          <a:bodyPr/>
          <a:lstStyle>
            <a:lvl1pPr>
              <a:defRPr/>
            </a:lvl1pPr>
          </a:lstStyle>
          <a:p>
            <a:endParaRPr lang="fr-FR"/>
          </a:p>
        </p:txBody>
      </p:sp>
      <p:sp>
        <p:nvSpPr>
          <p:cNvPr id="5" name="Espace réservé du pied de page 4"/>
          <p:cNvSpPr>
            <a:spLocks noGrp="1"/>
          </p:cNvSpPr>
          <p:nvPr>
            <p:ph type="ftr" sz="quarter" idx="11"/>
          </p:nvPr>
        </p:nvSpPr>
        <p:spPr>
          <a:xfrm>
            <a:off x="3124200" y="6248400"/>
            <a:ext cx="2895600" cy="457200"/>
          </a:xfrm>
        </p:spPr>
        <p:txBody>
          <a:bodyPr/>
          <a:lstStyle>
            <a:lvl1pPr>
              <a:defRPr/>
            </a:lvl1pPr>
          </a:lstStyle>
          <a:p>
            <a:endParaRPr lang="fr-FR"/>
          </a:p>
        </p:txBody>
      </p:sp>
      <p:sp>
        <p:nvSpPr>
          <p:cNvPr id="6" name="Espace réservé du numéro de diapositive 5"/>
          <p:cNvSpPr>
            <a:spLocks noGrp="1"/>
          </p:cNvSpPr>
          <p:nvPr>
            <p:ph type="sldNum" sz="quarter" idx="12"/>
          </p:nvPr>
        </p:nvSpPr>
        <p:spPr>
          <a:xfrm>
            <a:off x="6553200" y="6248400"/>
            <a:ext cx="1905000" cy="457200"/>
          </a:xfrm>
        </p:spPr>
        <p:txBody>
          <a:bodyPr/>
          <a:lstStyle>
            <a:lvl1pPr>
              <a:defRPr/>
            </a:lvl1pPr>
          </a:lstStyle>
          <a:p>
            <a:fld id="{754D27EA-FC7E-45EF-99FD-71330F2AEE51}" type="slidenum">
              <a:rPr lang="fr-FR"/>
              <a:pPr/>
              <a:t>‹#›</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a:spLocks noChangeAspect="1"/>
          </p:cNvSpPr>
          <p:nvPr/>
        </p:nvSpPr>
        <p:spPr>
          <a:xfrm>
            <a:off x="173355" y="243841"/>
            <a:ext cx="879348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kumimoji="0" lang="en-US" sz="54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fr-FR"/>
              <a:t>Modifiez le style du titre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buNone/>
              <a:defRPr sz="1650">
                <a:solidFill>
                  <a:schemeClr val="accent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r>
              <a:rPr lang="en-US">
                <a:solidFill>
                  <a:srgbClr val="3494BA"/>
                </a:solidFill>
              </a:rPr>
              <a:t>4/5/2017</a:t>
            </a:r>
            <a:endParaRPr lang="en-US" dirty="0">
              <a:solidFill>
                <a:srgbClr val="3494BA"/>
              </a:solidFill>
            </a:endParaRPr>
          </a:p>
        </p:txBody>
      </p:sp>
      <p:sp>
        <p:nvSpPr>
          <p:cNvPr id="5" name="Footer Placeholder 4"/>
          <p:cNvSpPr>
            <a:spLocks noGrp="1"/>
          </p:cNvSpPr>
          <p:nvPr>
            <p:ph type="ftr" sz="quarter" idx="11"/>
          </p:nvPr>
        </p:nvSpPr>
        <p:spPr/>
        <p:txBody>
          <a:bodyPr/>
          <a:lstStyle>
            <a:lvl1pPr>
              <a:defRPr>
                <a:solidFill>
                  <a:schemeClr val="accent1"/>
                </a:solidFill>
              </a:defRPr>
            </a:lvl1pPr>
          </a:lstStyle>
          <a:p>
            <a:r>
              <a:rPr lang="fr-FR">
                <a:solidFill>
                  <a:srgbClr val="3494BA"/>
                </a:solidFill>
              </a:rPr>
              <a:t>CVDA-Les cycles du développement logiciel</a:t>
            </a:r>
            <a:endParaRPr lang="en-US" dirty="0">
              <a:solidFill>
                <a:srgbClr val="3494BA"/>
              </a:solidFill>
            </a:endParaRP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solidFill>
                  <a:srgbClr val="3494BA"/>
                </a:solidFill>
              </a:rPr>
              <a:pPr/>
              <a:t>‹#›</a:t>
            </a:fld>
            <a:endParaRPr lang="en-US" dirty="0">
              <a:solidFill>
                <a:srgbClr val="3494BA"/>
              </a:solidFill>
            </a:endParaRPr>
          </a:p>
        </p:txBody>
      </p:sp>
      <p:cxnSp>
        <p:nvCxnSpPr>
          <p:cNvPr id="8" name="Straight Connector 7"/>
          <p:cNvCxnSpPr/>
          <p:nvPr/>
        </p:nvCxnSpPr>
        <p:spPr>
          <a:xfrm>
            <a:off x="1483995" y="3733800"/>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296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en-US">
                <a:solidFill>
                  <a:srgbClr val="3494BA"/>
                </a:solidFill>
              </a:rPr>
              <a:t>4/5/2017</a:t>
            </a:r>
            <a:endParaRPr lang="en-US" dirty="0">
              <a:solidFill>
                <a:srgbClr val="3494BA"/>
              </a:solidFill>
            </a:endParaRPr>
          </a:p>
        </p:txBody>
      </p:sp>
      <p:sp>
        <p:nvSpPr>
          <p:cNvPr id="5" name="Footer Placeholder 4"/>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2383566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marL="0" algn="ctr" defTabSz="685800" rtl="0" eaLnBrk="1" latinLnBrk="0" hangingPunct="1">
              <a:lnSpc>
                <a:spcPct val="85000"/>
              </a:lnSpc>
              <a:spcBef>
                <a:spcPct val="0"/>
              </a:spcBef>
              <a:buNone/>
              <a:defRPr kumimoji="0" lang="en-US" sz="54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fr-FR"/>
              <a:t>Modifiez le style du titre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r>
              <a:rPr lang="en-US">
                <a:solidFill>
                  <a:srgbClr val="3494BA"/>
                </a:solidFill>
              </a:rPr>
              <a:t>4/5/2017</a:t>
            </a:r>
            <a:endParaRPr lang="en-US" dirty="0">
              <a:solidFill>
                <a:srgbClr val="3494BA"/>
              </a:solidFill>
            </a:endParaRPr>
          </a:p>
        </p:txBody>
      </p:sp>
      <p:sp>
        <p:nvSpPr>
          <p:cNvPr id="5" name="Footer Placeholder 4"/>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3494BA"/>
                </a:solidFill>
              </a:rPr>
              <a:pPr/>
              <a:t>‹#›</a:t>
            </a:fld>
            <a:endParaRPr lang="en-US" dirty="0">
              <a:solidFill>
                <a:srgbClr val="3494BA"/>
              </a:solidFill>
            </a:endParaRPr>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578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en-US">
                <a:solidFill>
                  <a:srgbClr val="3494BA"/>
                </a:solidFill>
              </a:rPr>
              <a:t>4/5/2017</a:t>
            </a:r>
            <a:endParaRPr lang="en-US" dirty="0">
              <a:solidFill>
                <a:srgbClr val="3494BA"/>
              </a:solidFill>
            </a:endParaRPr>
          </a:p>
        </p:txBody>
      </p:sp>
      <p:sp>
        <p:nvSpPr>
          <p:cNvPr id="6" name="Footer Placeholder 5"/>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3270067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en-US">
                <a:solidFill>
                  <a:srgbClr val="3494BA"/>
                </a:solidFill>
              </a:rPr>
              <a:t>4/5/2017</a:t>
            </a:r>
            <a:endParaRPr lang="en-US" dirty="0">
              <a:solidFill>
                <a:srgbClr val="3494BA"/>
              </a:solidFill>
            </a:endParaRPr>
          </a:p>
        </p:txBody>
      </p:sp>
      <p:sp>
        <p:nvSpPr>
          <p:cNvPr id="8" name="Footer Placeholder 7"/>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765106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en-US">
                <a:solidFill>
                  <a:srgbClr val="3494BA"/>
                </a:solidFill>
              </a:rPr>
              <a:t>4/5/2017</a:t>
            </a:r>
            <a:endParaRPr lang="en-US" dirty="0">
              <a:solidFill>
                <a:srgbClr val="3494BA"/>
              </a:solidFill>
            </a:endParaRPr>
          </a:p>
        </p:txBody>
      </p:sp>
      <p:sp>
        <p:nvSpPr>
          <p:cNvPr id="4" name="Footer Placeholder 3"/>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907141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srgbClr val="3494BA"/>
                </a:solidFill>
              </a:rPr>
              <a:t>4/5/2017</a:t>
            </a:r>
            <a:endParaRPr lang="en-US" dirty="0">
              <a:solidFill>
                <a:srgbClr val="3494BA"/>
              </a:solidFill>
            </a:endParaRPr>
          </a:p>
        </p:txBody>
      </p:sp>
      <p:sp>
        <p:nvSpPr>
          <p:cNvPr id="3" name="Footer Placeholder 2"/>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68180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DDF770F8-C070-4B66-9268-9806D2AC23E7}" type="slidenum">
              <a:rPr lang="fr-FR"/>
              <a:pPr/>
              <a:t>‹#›</a:t>
            </a:fld>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948940" cy="1737360"/>
          </a:xfrm>
        </p:spPr>
        <p:txBody>
          <a:bodyPr anchor="b">
            <a:noAutofit/>
          </a:bodyPr>
          <a:lstStyle>
            <a:lvl1pPr>
              <a:lnSpc>
                <a:spcPct val="90000"/>
              </a:lnSpc>
              <a:defRPr sz="3000" b="0"/>
            </a:lvl1pPr>
          </a:lstStyle>
          <a:p>
            <a:r>
              <a:rPr lang="fr-FR"/>
              <a:t>Modifiez le style du titre</a:t>
            </a:r>
            <a:endParaRPr lang="en-US" dirty="0"/>
          </a:p>
        </p:txBody>
      </p:sp>
      <p:sp>
        <p:nvSpPr>
          <p:cNvPr id="3" name="Content Placeholder 2"/>
          <p:cNvSpPr>
            <a:spLocks noGrp="1"/>
          </p:cNvSpPr>
          <p:nvPr>
            <p:ph idx="1"/>
          </p:nvPr>
        </p:nvSpPr>
        <p:spPr>
          <a:xfrm>
            <a:off x="4389119" y="1097280"/>
            <a:ext cx="3909060"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7250" y="2834640"/>
            <a:ext cx="2948940" cy="301752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Modifier les styles du texte du masque</a:t>
            </a:r>
          </a:p>
        </p:txBody>
      </p:sp>
      <p:sp>
        <p:nvSpPr>
          <p:cNvPr id="5" name="Date Placeholder 4"/>
          <p:cNvSpPr>
            <a:spLocks noGrp="1"/>
          </p:cNvSpPr>
          <p:nvPr>
            <p:ph type="dt" sz="half" idx="10"/>
          </p:nvPr>
        </p:nvSpPr>
        <p:spPr/>
        <p:txBody>
          <a:bodyPr/>
          <a:lstStyle/>
          <a:p>
            <a:r>
              <a:rPr lang="en-US">
                <a:solidFill>
                  <a:srgbClr val="3494BA"/>
                </a:solidFill>
              </a:rPr>
              <a:t>4/5/2017</a:t>
            </a:r>
            <a:endParaRPr lang="en-US" dirty="0">
              <a:solidFill>
                <a:srgbClr val="3494BA"/>
              </a:solidFill>
            </a:endParaRPr>
          </a:p>
        </p:txBody>
      </p:sp>
      <p:sp>
        <p:nvSpPr>
          <p:cNvPr id="6" name="Footer Placeholder 5"/>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37387950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948940" cy="1737360"/>
          </a:xfrm>
        </p:spPr>
        <p:txBody>
          <a:bodyPr anchor="b">
            <a:noAutofit/>
          </a:bodyPr>
          <a:lstStyle>
            <a:lvl1pPr>
              <a:lnSpc>
                <a:spcPct val="90000"/>
              </a:lnSpc>
              <a:defRPr sz="3000" b="0"/>
            </a:lvl1pPr>
          </a:lstStyle>
          <a:p>
            <a:r>
              <a:rPr lang="fr-FR"/>
              <a:t>Modifiez le style du titre</a:t>
            </a:r>
            <a:endParaRPr lang="en-US" dirty="0"/>
          </a:p>
        </p:txBody>
      </p:sp>
      <p:sp>
        <p:nvSpPr>
          <p:cNvPr id="3" name="Picture Placeholder 2"/>
          <p:cNvSpPr>
            <a:spLocks noGrp="1" noChangeAspect="1"/>
          </p:cNvSpPr>
          <p:nvPr>
            <p:ph type="pic" idx="1"/>
          </p:nvPr>
        </p:nvSpPr>
        <p:spPr>
          <a:xfrm>
            <a:off x="4059936" y="1069847"/>
            <a:ext cx="4574286" cy="480060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7250" y="2834640"/>
            <a:ext cx="2948940" cy="288036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Modifier les styles du texte du masque</a:t>
            </a:r>
          </a:p>
        </p:txBody>
      </p:sp>
      <p:sp>
        <p:nvSpPr>
          <p:cNvPr id="5" name="Date Placeholder 4"/>
          <p:cNvSpPr>
            <a:spLocks noGrp="1"/>
          </p:cNvSpPr>
          <p:nvPr>
            <p:ph type="dt" sz="half" idx="10"/>
          </p:nvPr>
        </p:nvSpPr>
        <p:spPr/>
        <p:txBody>
          <a:bodyPr/>
          <a:lstStyle/>
          <a:p>
            <a:r>
              <a:rPr lang="en-US">
                <a:solidFill>
                  <a:srgbClr val="3494BA"/>
                </a:solidFill>
              </a:rPr>
              <a:t>4/5/2017</a:t>
            </a:r>
            <a:endParaRPr lang="en-US" dirty="0">
              <a:solidFill>
                <a:srgbClr val="3494BA"/>
              </a:solidFill>
            </a:endParaRPr>
          </a:p>
        </p:txBody>
      </p:sp>
      <p:sp>
        <p:nvSpPr>
          <p:cNvPr id="6" name="Footer Placeholder 5"/>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3012501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en-US">
                <a:solidFill>
                  <a:srgbClr val="3494BA"/>
                </a:solidFill>
              </a:rPr>
              <a:t>4/5/2017</a:t>
            </a:r>
            <a:endParaRPr lang="en-US" dirty="0">
              <a:solidFill>
                <a:srgbClr val="3494BA"/>
              </a:solidFill>
            </a:endParaRPr>
          </a:p>
        </p:txBody>
      </p:sp>
      <p:sp>
        <p:nvSpPr>
          <p:cNvPr id="5" name="Footer Placeholder 4"/>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37160898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en-US">
                <a:solidFill>
                  <a:srgbClr val="3494BA"/>
                </a:solidFill>
              </a:rPr>
              <a:t>4/5/2017</a:t>
            </a:r>
            <a:endParaRPr lang="en-US" dirty="0">
              <a:solidFill>
                <a:srgbClr val="3494BA"/>
              </a:solidFill>
            </a:endParaRPr>
          </a:p>
        </p:txBody>
      </p:sp>
      <p:sp>
        <p:nvSpPr>
          <p:cNvPr id="5" name="Footer Placeholder 4"/>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360296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FAE8E940-E369-422C-B627-51CC49F95821}" type="slidenum">
              <a:rPr lang="fr-F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A489B4D7-A963-4569-820C-DD98937E41D5}" type="slidenum">
              <a:rPr lang="fr-F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lvl1pPr>
              <a:defRPr/>
            </a:lvl1pPr>
          </a:lstStyle>
          <a:p>
            <a:endParaRPr lang="fr-FR"/>
          </a:p>
        </p:txBody>
      </p:sp>
      <p:sp>
        <p:nvSpPr>
          <p:cNvPr id="8" name="Espace réservé du pied de page 7"/>
          <p:cNvSpPr>
            <a:spLocks noGrp="1"/>
          </p:cNvSpPr>
          <p:nvPr>
            <p:ph type="ftr" sz="quarter" idx="11"/>
          </p:nvPr>
        </p:nvSpPr>
        <p:spPr/>
        <p:txBody>
          <a:bodyPr/>
          <a:lstStyle>
            <a:lvl1pPr>
              <a:defRPr/>
            </a:lvl1pPr>
          </a:lstStyle>
          <a:p>
            <a:endParaRPr lang="fr-FR"/>
          </a:p>
        </p:txBody>
      </p:sp>
      <p:sp>
        <p:nvSpPr>
          <p:cNvPr id="9" name="Espace réservé du numéro de diapositive 8"/>
          <p:cNvSpPr>
            <a:spLocks noGrp="1"/>
          </p:cNvSpPr>
          <p:nvPr>
            <p:ph type="sldNum" sz="quarter" idx="12"/>
          </p:nvPr>
        </p:nvSpPr>
        <p:spPr/>
        <p:txBody>
          <a:bodyPr/>
          <a:lstStyle>
            <a:lvl1pPr>
              <a:defRPr/>
            </a:lvl1pPr>
          </a:lstStyle>
          <a:p>
            <a:fld id="{E6FD81A7-31A8-45B3-8B22-D7230967E10A}" type="slidenum">
              <a:rPr lang="fr-F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lvl1pPr>
              <a:defRPr/>
            </a:lvl1pPr>
          </a:lstStyle>
          <a:p>
            <a:endParaRPr lang="fr-FR"/>
          </a:p>
        </p:txBody>
      </p:sp>
      <p:sp>
        <p:nvSpPr>
          <p:cNvPr id="4" name="Espace réservé du pied de page 3"/>
          <p:cNvSpPr>
            <a:spLocks noGrp="1"/>
          </p:cNvSpPr>
          <p:nvPr>
            <p:ph type="ftr" sz="quarter" idx="11"/>
          </p:nvPr>
        </p:nvSpPr>
        <p:spPr/>
        <p:txBody>
          <a:bodyPr/>
          <a:lstStyle>
            <a:lvl1pPr>
              <a:defRPr/>
            </a:lvl1pPr>
          </a:lstStyle>
          <a:p>
            <a:endParaRPr lang="fr-FR"/>
          </a:p>
        </p:txBody>
      </p:sp>
      <p:sp>
        <p:nvSpPr>
          <p:cNvPr id="5" name="Espace réservé du numéro de diapositive 4"/>
          <p:cNvSpPr>
            <a:spLocks noGrp="1"/>
          </p:cNvSpPr>
          <p:nvPr>
            <p:ph type="sldNum" sz="quarter" idx="12"/>
          </p:nvPr>
        </p:nvSpPr>
        <p:spPr/>
        <p:txBody>
          <a:bodyPr/>
          <a:lstStyle>
            <a:lvl1pPr>
              <a:defRPr/>
            </a:lvl1pPr>
          </a:lstStyle>
          <a:p>
            <a:fld id="{4420B012-7772-4681-826B-EDD6C6B21B9F}" type="slidenum">
              <a:rPr lang="fr-F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fr-FR"/>
          </a:p>
        </p:txBody>
      </p:sp>
      <p:sp>
        <p:nvSpPr>
          <p:cNvPr id="3" name="Espace réservé du pied de page 2"/>
          <p:cNvSpPr>
            <a:spLocks noGrp="1"/>
          </p:cNvSpPr>
          <p:nvPr>
            <p:ph type="ftr" sz="quarter" idx="11"/>
          </p:nvPr>
        </p:nvSpPr>
        <p:spPr/>
        <p:txBody>
          <a:bodyPr/>
          <a:lstStyle>
            <a:lvl1pPr>
              <a:defRPr/>
            </a:lvl1pPr>
          </a:lstStyle>
          <a:p>
            <a:endParaRPr lang="fr-FR"/>
          </a:p>
        </p:txBody>
      </p:sp>
      <p:sp>
        <p:nvSpPr>
          <p:cNvPr id="4" name="Espace réservé du numéro de diapositive 3"/>
          <p:cNvSpPr>
            <a:spLocks noGrp="1"/>
          </p:cNvSpPr>
          <p:nvPr>
            <p:ph type="sldNum" sz="quarter" idx="12"/>
          </p:nvPr>
        </p:nvSpPr>
        <p:spPr/>
        <p:txBody>
          <a:bodyPr/>
          <a:lstStyle>
            <a:lvl1pPr>
              <a:defRPr/>
            </a:lvl1pPr>
          </a:lstStyle>
          <a:p>
            <a:fld id="{7BA465CB-C2A9-44A8-9B9A-595D6B0D1B8D}" type="slidenum">
              <a:rPr lang="fr-F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630A6E47-8498-4D14-A23B-27226AD5ED6B}" type="slidenum">
              <a:rPr lang="fr-F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97ED105D-F40A-40E8-A807-E5AA4EF09028}" type="slidenum">
              <a:rPr lang="fr-F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a:t>Cliquez pour modifier le style du titre du masque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endParaRPr lang="fr-F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endParaRPr lang="fr-F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0C8B7559-F5A0-481B-8A54-F6394121E153}"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cs typeface="Times New Roman" pitchFamily="18" charset="0"/>
        </a:defRPr>
      </a:lvl2pPr>
      <a:lvl3pPr algn="ctr" rtl="0" fontAlgn="base">
        <a:spcBef>
          <a:spcPct val="0"/>
        </a:spcBef>
        <a:spcAft>
          <a:spcPct val="0"/>
        </a:spcAft>
        <a:defRPr sz="4400">
          <a:solidFill>
            <a:schemeClr val="tx2"/>
          </a:solidFill>
          <a:latin typeface="Times New Roman" pitchFamily="18" charset="0"/>
          <a:cs typeface="Times New Roman" pitchFamily="18" charset="0"/>
        </a:defRPr>
      </a:lvl3pPr>
      <a:lvl4pPr algn="ctr" rtl="0" fontAlgn="base">
        <a:spcBef>
          <a:spcPct val="0"/>
        </a:spcBef>
        <a:spcAft>
          <a:spcPct val="0"/>
        </a:spcAft>
        <a:defRPr sz="4400">
          <a:solidFill>
            <a:schemeClr val="tx2"/>
          </a:solidFill>
          <a:latin typeface="Times New Roman" pitchFamily="18" charset="0"/>
          <a:cs typeface="Times New Roman" pitchFamily="18" charset="0"/>
        </a:defRPr>
      </a:lvl4pPr>
      <a:lvl5pPr algn="ctr" rtl="0" fontAlgn="base">
        <a:spcBef>
          <a:spcPct val="0"/>
        </a:spcBef>
        <a:spcAft>
          <a:spcPct val="0"/>
        </a:spcAft>
        <a:defRPr sz="44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243841"/>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900">
                <a:solidFill>
                  <a:schemeClr val="accent1"/>
                </a:solidFill>
              </a:defRPr>
            </a:lvl1pPr>
          </a:lstStyle>
          <a:p>
            <a:pPr defTabSz="342900" fontAlgn="auto">
              <a:spcBef>
                <a:spcPts val="0"/>
              </a:spcBef>
              <a:spcAft>
                <a:spcPts val="0"/>
              </a:spcAft>
            </a:pPr>
            <a:r>
              <a:rPr lang="en-US">
                <a:solidFill>
                  <a:srgbClr val="3494BA"/>
                </a:solidFill>
                <a:latin typeface="Corbel" panose="020B0503020204020204"/>
                <a:cs typeface="+mn-cs"/>
              </a:rPr>
              <a:t>4/5/2017</a:t>
            </a:r>
            <a:endParaRPr lang="en-US" dirty="0">
              <a:solidFill>
                <a:srgbClr val="3494BA"/>
              </a:solidFill>
              <a:latin typeface="Corbel" panose="020B0503020204020204"/>
              <a:cs typeface="+mn-cs"/>
            </a:endParaRPr>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900">
                <a:solidFill>
                  <a:schemeClr val="accent1"/>
                </a:solidFill>
              </a:defRPr>
            </a:lvl1pPr>
          </a:lstStyle>
          <a:p>
            <a:pPr defTabSz="342900" fontAlgn="auto">
              <a:spcBef>
                <a:spcPts val="0"/>
              </a:spcBef>
              <a:spcAft>
                <a:spcPts val="0"/>
              </a:spcAft>
            </a:pPr>
            <a:r>
              <a:rPr lang="fr-FR">
                <a:solidFill>
                  <a:srgbClr val="3494BA"/>
                </a:solidFill>
                <a:latin typeface="Corbel" panose="020B0503020204020204"/>
                <a:cs typeface="+mn-cs"/>
              </a:rPr>
              <a:t>CVDA-Les cycles du développement logiciel</a:t>
            </a:r>
            <a:endParaRPr lang="en-US" dirty="0">
              <a:solidFill>
                <a:srgbClr val="3494BA"/>
              </a:solidFill>
              <a:latin typeface="Corbel" panose="020B0503020204020204"/>
              <a:cs typeface="+mn-cs"/>
            </a:endParaRPr>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900">
                <a:solidFill>
                  <a:schemeClr val="accent1"/>
                </a:solidFill>
              </a:defRPr>
            </a:lvl1pPr>
          </a:lstStyle>
          <a:p>
            <a:pPr defTabSz="342900" fontAlgn="auto">
              <a:spcBef>
                <a:spcPts val="0"/>
              </a:spcBef>
              <a:spcAft>
                <a:spcPts val="0"/>
              </a:spcAft>
            </a:pPr>
            <a:fld id="{4FAB73BC-B049-4115-A692-8D63A059BFB8}" type="slidenum">
              <a:rPr lang="en-US" smtClean="0">
                <a:solidFill>
                  <a:srgbClr val="3494BA"/>
                </a:solidFill>
                <a:latin typeface="Corbel" panose="020B0503020204020204"/>
                <a:cs typeface="+mn-cs"/>
              </a:rPr>
              <a:pPr defTabSz="342900" fontAlgn="auto">
                <a:spcBef>
                  <a:spcPts val="0"/>
                </a:spcBef>
                <a:spcAft>
                  <a:spcPts val="0"/>
                </a:spcAft>
              </a:pPr>
              <a:t>‹#›</a:t>
            </a:fld>
            <a:endParaRPr lang="en-US" dirty="0">
              <a:solidFill>
                <a:srgbClr val="3494BA"/>
              </a:solidFill>
              <a:latin typeface="Corbel" panose="020B0503020204020204"/>
              <a:cs typeface="+mn-cs"/>
            </a:endParaRPr>
          </a:p>
        </p:txBody>
      </p:sp>
    </p:spTree>
    <p:extLst>
      <p:ext uri="{BB962C8B-B14F-4D97-AF65-F5344CB8AC3E}">
        <p14:creationId xmlns:p14="http://schemas.microsoft.com/office/powerpoint/2010/main" val="30157853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22.xml" /><Relationship Id="rId1" Type="http://schemas.openxmlformats.org/officeDocument/2006/relationships/slideLayout" Target="../slideLayouts/slideLayout2.xml" /><Relationship Id="rId4" Type="http://schemas.openxmlformats.org/officeDocument/2006/relationships/hyperlink" Target="http://alain.battandier.free.fr/spip.php?article55" TargetMode="Externa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67.xml.rels><?xml version="1.0" encoding="UTF-8" standalone="yes"?>
<Relationships xmlns="http://schemas.openxmlformats.org/package/2006/relationships"><Relationship Id="rId3" Type="http://schemas.openxmlformats.org/officeDocument/2006/relationships/hyperlink" Target="http://www.responsive-mind.fr/cycles-developpement-informatique/" TargetMode="External" /><Relationship Id="rId2" Type="http://schemas.openxmlformats.org/officeDocument/2006/relationships/image" Target="../media/image7.png" /><Relationship Id="rId1" Type="http://schemas.openxmlformats.org/officeDocument/2006/relationships/slideLayout" Target="../slideLayouts/slideLayout16.xml" /></Relationships>
</file>

<file path=ppt/slides/_rels/slide68.xml.rels><?xml version="1.0" encoding="UTF-8" standalone="yes"?>
<Relationships xmlns="http://schemas.openxmlformats.org/package/2006/relationships"><Relationship Id="rId3" Type="http://schemas.openxmlformats.org/officeDocument/2006/relationships/hyperlink" Target="https://www.youtube.com/watch?v=BZQTi4Hy7D0" TargetMode="External" /><Relationship Id="rId2" Type="http://schemas.openxmlformats.org/officeDocument/2006/relationships/image" Target="../media/image8.jpeg" /><Relationship Id="rId1" Type="http://schemas.openxmlformats.org/officeDocument/2006/relationships/slideLayout" Target="../slideLayouts/slideLayout16.xml" /></Relationships>
</file>

<file path=ppt/slides/_rels/slide69.xml.rels><?xml version="1.0" encoding="UTF-8" standalone="yes"?>
<Relationships xmlns="http://schemas.openxmlformats.org/package/2006/relationships"><Relationship Id="rId3" Type="http://schemas.openxmlformats.org/officeDocument/2006/relationships/hyperlink" Target="https://commons.wikimedia.org/wiki/File:Mod%C3%A8le_It%C3%A9ratif.PNG" TargetMode="External" /><Relationship Id="rId2" Type="http://schemas.openxmlformats.org/officeDocument/2006/relationships/image" Target="../media/image9.jpeg" /><Relationship Id="rId1" Type="http://schemas.openxmlformats.org/officeDocument/2006/relationships/slideLayout" Target="../slideLayouts/slideLayout16.xml" /><Relationship Id="rId4" Type="http://schemas.openxmlformats.org/officeDocument/2006/relationships/image" Target="../media/image10.jpeg"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hyperlink" Target="http://www.responsive-mind.fr/wp-content/uploads/2015/03/cycle-en-spirale2.png" TargetMode="External" /><Relationship Id="rId1" Type="http://schemas.openxmlformats.org/officeDocument/2006/relationships/slideLayout" Target="../slideLayouts/slideLayout16.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7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hyperlink" Target="http://igm.univ-mlv.fr/~dr/XPOSE2008/SCRUM/presentation.php" TargetMode="External" /><Relationship Id="rId1" Type="http://schemas.openxmlformats.org/officeDocument/2006/relationships/slideLayout" Target="../slideLayouts/slideLayout18.xml" /><Relationship Id="rId5" Type="http://schemas.openxmlformats.org/officeDocument/2006/relationships/image" Target="../media/image13.png" /><Relationship Id="rId4" Type="http://schemas.openxmlformats.org/officeDocument/2006/relationships/hyperlink" Target="http://theses.ulaval.ca/archimede/fichiers/24937/ch04.html" TargetMode="Externa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74.xml.rels><?xml version="1.0" encoding="UTF-8" standalone="yes"?>
<Relationships xmlns="http://schemas.openxmlformats.org/package/2006/relationships"><Relationship Id="rId8" Type="http://schemas.openxmlformats.org/officeDocument/2006/relationships/hyperlink" Target="http://patjo82.over-blog.com/article-etude-comparee-des-differents-cycles-de-vie-de-logiciels-111005786.html" TargetMode="External" /><Relationship Id="rId3" Type="http://schemas.openxmlformats.org/officeDocument/2006/relationships/hyperlink" Target="http://perso.univ-st-etienne.fr/jacquene/gl/cours/partie2.pdf" TargetMode="External" /><Relationship Id="rId7" Type="http://schemas.openxmlformats.org/officeDocument/2006/relationships/hyperlink" Target="https://www.pentalog.fr/notre_demarche/methodologie_cycle_en_v.htm" TargetMode="External" /><Relationship Id="rId2" Type="http://schemas.openxmlformats.org/officeDocument/2006/relationships/hyperlink" Target="http://membres-lig.imag.fr/dubousquet/docs/2.2_CyclesDeVie.pdf" TargetMode="External" /><Relationship Id="rId1" Type="http://schemas.openxmlformats.org/officeDocument/2006/relationships/slideLayout" Target="../slideLayouts/slideLayout14.xml" /><Relationship Id="rId6" Type="http://schemas.openxmlformats.org/officeDocument/2006/relationships/hyperlink" Target="http://www.responsive-mind.fr/cycles-developpement-informatique/" TargetMode="External" /><Relationship Id="rId5" Type="http://schemas.openxmlformats.org/officeDocument/2006/relationships/hyperlink" Target="http://istqbexamcertification.com/what-is-waterfall-model-advantages-disadvantages-and-when-to-use-it/" TargetMode="External" /><Relationship Id="rId4" Type="http://schemas.openxmlformats.org/officeDocument/2006/relationships/hyperlink" Target="http://www.lemagit.fr/definition/Modele-en-cascade-Waterfall" TargetMode="External" /></Relationships>
</file>

<file path=ppt/slides/_rels/slide75.xml.rels><?xml version="1.0" encoding="UTF-8" standalone="yes"?>
<Relationships xmlns="http://schemas.openxmlformats.org/package/2006/relationships"><Relationship Id="rId8" Type="http://schemas.openxmlformats.org/officeDocument/2006/relationships/hyperlink" Target="https://fr.wikipedia.org/wiki/Manifeste_agile" TargetMode="External" /><Relationship Id="rId3" Type="http://schemas.openxmlformats.org/officeDocument/2006/relationships/hyperlink" Target="http://portableoccasionordinateur.blogspot.fr/2012/10/avantages-et-inconvenients-du-modele-en.html" TargetMode="External" /><Relationship Id="rId7" Type="http://schemas.openxmlformats.org/officeDocument/2006/relationships/hyperlink" Target="https://fr.wikipedia.org/wiki/M%C3%A9thode_agile" TargetMode="External" /><Relationship Id="rId2" Type="http://schemas.openxmlformats.org/officeDocument/2006/relationships/hyperlink" Target="http://users.polytech.unice.fr/~hugues/GL/chapitre2.pdf" TargetMode="External" /><Relationship Id="rId1" Type="http://schemas.openxmlformats.org/officeDocument/2006/relationships/slideLayout" Target="../slideLayouts/slideLayout14.xml" /><Relationship Id="rId6" Type="http://schemas.openxmlformats.org/officeDocument/2006/relationships/hyperlink" Target="http://methodesagiles.info/methode_Agile.php" TargetMode="External" /><Relationship Id="rId5" Type="http://schemas.openxmlformats.org/officeDocument/2006/relationships/hyperlink" Target="http://medina.developpez.com/cours/extreme-programming/" TargetMode="External" /><Relationship Id="rId4" Type="http://schemas.openxmlformats.org/officeDocument/2006/relationships/hyperlink" Target="http://www.responsive-mind.fr/cycles-developpement-informatique" TargetMode="External" /><Relationship Id="rId9" Type="http://schemas.openxmlformats.org/officeDocument/2006/relationships/hyperlink" Target="http://www.agiliste.fr/introduction-methodes-agiles/" TargetMode="Externa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1.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8" Type="http://schemas.openxmlformats.org/officeDocument/2006/relationships/hyperlink" Target="http://fr.wikipedia.org/wiki/Publicit%C3%A9" TargetMode="External" /><Relationship Id="rId3" Type="http://schemas.openxmlformats.org/officeDocument/2006/relationships/hyperlink" Target="http://fr.wikipedia.org/wiki/Berkeley_Software_Distribution" TargetMode="External" /><Relationship Id="rId7" Type="http://schemas.openxmlformats.org/officeDocument/2006/relationships/hyperlink" Target="http://fr.wikipedia.org/wiki/Logiciel_propri%C3%A9taire" TargetMode="External" /><Relationship Id="rId2" Type="http://schemas.openxmlformats.org/officeDocument/2006/relationships/notesSlide" Target="../notesSlides/notesSlide79.xml" /><Relationship Id="rId1" Type="http://schemas.openxmlformats.org/officeDocument/2006/relationships/slideLayout" Target="../slideLayouts/slideLayout2.xml" /><Relationship Id="rId6" Type="http://schemas.openxmlformats.org/officeDocument/2006/relationships/hyperlink" Target="http://fr.wikipedia.org/wiki/Logiciel_libre" TargetMode="External" /><Relationship Id="rId5" Type="http://schemas.openxmlformats.org/officeDocument/2006/relationships/hyperlink" Target="http://fr.wikipedia.org/wiki/Logiciel" TargetMode="External" /><Relationship Id="rId4" Type="http://schemas.openxmlformats.org/officeDocument/2006/relationships/hyperlink" Target="http://fr.wikipedia.org/wiki/Licence_libre" TargetMode="External" /><Relationship Id="rId9" Type="http://schemas.openxmlformats.org/officeDocument/2006/relationships/hyperlink" Target="http://fr.wikipedia.org/wiki/Copyright" TargetMode="Externa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205038"/>
            <a:ext cx="7924800" cy="1371600"/>
          </a:xfrm>
        </p:spPr>
        <p:txBody>
          <a:bodyPr/>
          <a:lstStyle/>
          <a:p>
            <a:r>
              <a:rPr lang="fr-FR" sz="4000" b="1" u="sng" dirty="0">
                <a:solidFill>
                  <a:srgbClr val="C00000"/>
                </a:solidFill>
                <a:cs typeface="Times New Roman" pitchFamily="18" charset="0"/>
              </a:rPr>
              <a:t>Processus de Développement du Logiciel</a:t>
            </a:r>
            <a:endParaRPr lang="fr-FR" sz="5400" dirty="0">
              <a:solidFill>
                <a:srgbClr val="C00000"/>
              </a:solidFill>
            </a:endParaRPr>
          </a:p>
        </p:txBody>
      </p:sp>
      <p:sp>
        <p:nvSpPr>
          <p:cNvPr id="2051" name="Rectangle 3"/>
          <p:cNvSpPr>
            <a:spLocks noGrp="1" noChangeArrowheads="1"/>
          </p:cNvSpPr>
          <p:nvPr>
            <p:ph type="subTitle" idx="1"/>
          </p:nvPr>
        </p:nvSpPr>
        <p:spPr>
          <a:xfrm>
            <a:off x="2590800" y="4953000"/>
            <a:ext cx="6400800" cy="533400"/>
          </a:xfrm>
        </p:spPr>
        <p:txBody>
          <a:bodyPr/>
          <a:lstStyle/>
          <a:p>
            <a:r>
              <a:rPr lang="fr-FR" sz="2800" b="1" i="1" dirty="0" err="1"/>
              <a:t>L.Kzaz</a:t>
            </a:r>
            <a:r>
              <a:rPr lang="fr-FR" sz="2800" b="1" i="1" dirty="0"/>
              <a:t>  Novembre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2767608" cy="533400"/>
          </a:xfrm>
          <a:noFill/>
          <a:ln/>
        </p:spPr>
        <p:txBody>
          <a:bodyPr lIns="90488" tIns="44450" rIns="90488" bIns="44450" anchor="b"/>
          <a:lstStyle/>
          <a:p>
            <a:pPr algn="l"/>
            <a:r>
              <a:rPr lang="fr-FR" sz="3600" b="1" i="1" u="sng" dirty="0">
                <a:solidFill>
                  <a:srgbClr val="CC3300"/>
                </a:solidFill>
              </a:rPr>
              <a:t>Introduction</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2" name="Rectangle 1"/>
          <p:cNvSpPr/>
          <p:nvPr/>
        </p:nvSpPr>
        <p:spPr>
          <a:xfrm>
            <a:off x="191592" y="1268760"/>
            <a:ext cx="8760816" cy="400110"/>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Le GL </a:t>
            </a:r>
            <a:r>
              <a:rPr lang="fr-FR" sz="2000" i="1" dirty="0">
                <a:solidFill>
                  <a:srgbClr val="CC3300"/>
                </a:solidFill>
                <a:latin typeface="Arial" panose="020B0604020202020204" pitchFamily="34" charset="0"/>
                <a:cs typeface="Arial" panose="020B0604020202020204" pitchFamily="34" charset="0"/>
              </a:rPr>
              <a:t>est difficile à étudier </a:t>
            </a:r>
            <a:r>
              <a:rPr lang="fr-FR" sz="2000" i="1" dirty="0">
                <a:solidFill>
                  <a:srgbClr val="000099"/>
                </a:solidFill>
                <a:latin typeface="Arial" panose="020B0604020202020204" pitchFamily="34" charset="0"/>
                <a:cs typeface="Arial" panose="020B0604020202020204" pitchFamily="34" charset="0"/>
              </a:rPr>
              <a:t>car:</a:t>
            </a:r>
          </a:p>
        </p:txBody>
      </p:sp>
      <p:sp>
        <p:nvSpPr>
          <p:cNvPr id="13" name="Rectangle 12"/>
          <p:cNvSpPr/>
          <p:nvPr/>
        </p:nvSpPr>
        <p:spPr>
          <a:xfrm>
            <a:off x="864096" y="1988840"/>
            <a:ext cx="2968320"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Très vaste, </a:t>
            </a:r>
          </a:p>
        </p:txBody>
      </p:sp>
      <p:sp>
        <p:nvSpPr>
          <p:cNvPr id="15" name="Rectangle 14"/>
          <p:cNvSpPr/>
          <p:nvPr/>
        </p:nvSpPr>
        <p:spPr>
          <a:xfrm>
            <a:off x="910332" y="2574042"/>
            <a:ext cx="7452320"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Pas toujours très précis (beaucoup de discours généraux),</a:t>
            </a:r>
          </a:p>
        </p:txBody>
      </p:sp>
      <p:sp>
        <p:nvSpPr>
          <p:cNvPr id="16" name="Rectangle 15"/>
          <p:cNvSpPr/>
          <p:nvPr/>
        </p:nvSpPr>
        <p:spPr>
          <a:xfrm>
            <a:off x="934442" y="3260467"/>
            <a:ext cx="6253956"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Foisonnant dans les concepts et le vocabulaire, </a:t>
            </a:r>
          </a:p>
        </p:txBody>
      </p:sp>
      <p:sp>
        <p:nvSpPr>
          <p:cNvPr id="17" name="Rectangle 16"/>
          <p:cNvSpPr/>
          <p:nvPr/>
        </p:nvSpPr>
        <p:spPr>
          <a:xfrm>
            <a:off x="934442" y="3940463"/>
            <a:ext cx="4597772"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Sensible aux effets de modes, </a:t>
            </a:r>
          </a:p>
        </p:txBody>
      </p:sp>
      <p:sp>
        <p:nvSpPr>
          <p:cNvPr id="18" name="Rectangle 17"/>
          <p:cNvSpPr/>
          <p:nvPr/>
        </p:nvSpPr>
        <p:spPr>
          <a:xfrm>
            <a:off x="910332" y="4633317"/>
            <a:ext cx="7910140"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Les aspects techniques nécessitent une bonne maîtrise des outils fondamentaux de l’informatique (programmation, BD, système / réseau...).</a:t>
            </a:r>
          </a:p>
        </p:txBody>
      </p:sp>
      <p:sp>
        <p:nvSpPr>
          <p:cNvPr id="11" name="Rectangle 5"/>
          <p:cNvSpPr txBox="1">
            <a:spLocks noChangeArrowheads="1"/>
          </p:cNvSpPr>
          <p:nvPr/>
        </p:nvSpPr>
        <p:spPr bwMode="auto">
          <a:xfrm>
            <a:off x="13884" y="740529"/>
            <a:ext cx="4593867"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Génie Logiciel:</a:t>
            </a:r>
          </a:p>
        </p:txBody>
      </p:sp>
    </p:spTree>
    <p:extLst>
      <p:ext uri="{BB962C8B-B14F-4D97-AF65-F5344CB8AC3E}">
        <p14:creationId xmlns:p14="http://schemas.microsoft.com/office/powerpoint/2010/main" val="3744491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3415680" cy="533400"/>
          </a:xfrm>
          <a:noFill/>
          <a:ln/>
        </p:spPr>
        <p:txBody>
          <a:bodyPr lIns="90488" tIns="44450" rIns="90488" bIns="44450" anchor="b"/>
          <a:lstStyle/>
          <a:p>
            <a:pPr algn="l"/>
            <a:r>
              <a:rPr lang="fr-FR" sz="3600" b="1" i="1" u="sng" dirty="0">
                <a:solidFill>
                  <a:srgbClr val="CC3300"/>
                </a:solidFill>
              </a:rPr>
              <a:t>Introduction</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2" name="Rectangle 1"/>
          <p:cNvSpPr/>
          <p:nvPr/>
        </p:nvSpPr>
        <p:spPr>
          <a:xfrm>
            <a:off x="76200" y="1412776"/>
            <a:ext cx="8640960" cy="707886"/>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Le GL se préoccupe des </a:t>
            </a:r>
            <a:r>
              <a:rPr lang="fr-FR" sz="2000" i="1" dirty="0">
                <a:solidFill>
                  <a:srgbClr val="CC3300"/>
                </a:solidFill>
                <a:latin typeface="Arial" panose="020B0604020202020204" pitchFamily="34" charset="0"/>
                <a:cs typeface="Arial" panose="020B0604020202020204" pitchFamily="34" charset="0"/>
              </a:rPr>
              <a:t>procédés de fabrication des logiciels </a:t>
            </a:r>
            <a:r>
              <a:rPr lang="fr-FR" sz="2000" i="1" dirty="0">
                <a:solidFill>
                  <a:srgbClr val="000099"/>
                </a:solidFill>
                <a:latin typeface="Arial" panose="020B0604020202020204" pitchFamily="34" charset="0"/>
                <a:cs typeface="Arial" panose="020B0604020202020204" pitchFamily="34" charset="0"/>
              </a:rPr>
              <a:t>de façon à s’assurer que les </a:t>
            </a:r>
            <a:r>
              <a:rPr lang="fr-FR" sz="2000" i="1" dirty="0">
                <a:solidFill>
                  <a:srgbClr val="CC3300"/>
                </a:solidFill>
                <a:latin typeface="Arial" panose="020B0604020202020204" pitchFamily="34" charset="0"/>
                <a:cs typeface="Arial" panose="020B0604020202020204" pitchFamily="34" charset="0"/>
              </a:rPr>
              <a:t>quatre exigences </a:t>
            </a:r>
            <a:r>
              <a:rPr lang="fr-FR" sz="2000" i="1" dirty="0">
                <a:solidFill>
                  <a:srgbClr val="000099"/>
                </a:solidFill>
                <a:latin typeface="Arial" panose="020B0604020202020204" pitchFamily="34" charset="0"/>
                <a:cs typeface="Arial" panose="020B0604020202020204" pitchFamily="34" charset="0"/>
              </a:rPr>
              <a:t>suivantes soient satisfaites.</a:t>
            </a:r>
          </a:p>
        </p:txBody>
      </p:sp>
      <p:sp>
        <p:nvSpPr>
          <p:cNvPr id="12" name="Rectangle 11"/>
          <p:cNvSpPr/>
          <p:nvPr/>
        </p:nvSpPr>
        <p:spPr>
          <a:xfrm>
            <a:off x="289992" y="2501185"/>
            <a:ext cx="8640960"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Exigences </a:t>
            </a:r>
            <a:r>
              <a:rPr lang="fr-FR" sz="2000" i="1" dirty="0">
                <a:solidFill>
                  <a:srgbClr val="CC3300"/>
                </a:solidFill>
                <a:latin typeface="Arial" panose="020B0604020202020204" pitchFamily="34" charset="0"/>
                <a:cs typeface="Arial" panose="020B0604020202020204" pitchFamily="34" charset="0"/>
              </a:rPr>
              <a:t>Fonctionnelles </a:t>
            </a:r>
            <a:r>
              <a:rPr lang="fr-FR" sz="2000" i="1" dirty="0">
                <a:solidFill>
                  <a:srgbClr val="000099"/>
                </a:solidFill>
                <a:latin typeface="Arial" panose="020B0604020202020204" pitchFamily="34" charset="0"/>
                <a:cs typeface="Arial" panose="020B0604020202020204" pitchFamily="34" charset="0"/>
              </a:rPr>
              <a:t>(Besoins, Spécifications fonctionnelles) des utilisateurs. </a:t>
            </a:r>
          </a:p>
        </p:txBody>
      </p:sp>
      <p:sp>
        <p:nvSpPr>
          <p:cNvPr id="4" name="Rectangle 3"/>
          <p:cNvSpPr/>
          <p:nvPr/>
        </p:nvSpPr>
        <p:spPr>
          <a:xfrm>
            <a:off x="278160" y="4240136"/>
            <a:ext cx="8652792"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 Exigences de </a:t>
            </a:r>
            <a:r>
              <a:rPr lang="fr-FR" sz="2000" i="1" dirty="0">
                <a:solidFill>
                  <a:srgbClr val="CC3300"/>
                </a:solidFill>
                <a:latin typeface="Arial" panose="020B0604020202020204" pitchFamily="34" charset="0"/>
                <a:cs typeface="Arial" panose="020B0604020202020204" pitchFamily="34" charset="0"/>
              </a:rPr>
              <a:t>Coût.  </a:t>
            </a:r>
            <a:r>
              <a:rPr lang="fr-FR" sz="2000" i="1" dirty="0">
                <a:solidFill>
                  <a:srgbClr val="000099"/>
                </a:solidFill>
                <a:latin typeface="Arial" panose="020B0604020202020204" pitchFamily="34" charset="0"/>
                <a:cs typeface="Arial" panose="020B0604020202020204" pitchFamily="34" charset="0"/>
              </a:rPr>
              <a:t>Le coût de production doit rester dans les limites prévues au départ.</a:t>
            </a:r>
          </a:p>
        </p:txBody>
      </p:sp>
      <p:sp>
        <p:nvSpPr>
          <p:cNvPr id="20" name="Rectangle 19"/>
          <p:cNvSpPr/>
          <p:nvPr/>
        </p:nvSpPr>
        <p:spPr>
          <a:xfrm>
            <a:off x="265336" y="5241394"/>
            <a:ext cx="8654776"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Exigences de </a:t>
            </a:r>
            <a:r>
              <a:rPr lang="fr-FR" sz="2000" i="1" dirty="0">
                <a:solidFill>
                  <a:srgbClr val="CC3300"/>
                </a:solidFill>
                <a:latin typeface="Arial" panose="020B0604020202020204" pitchFamily="34" charset="0"/>
                <a:cs typeface="Arial" panose="020B0604020202020204" pitchFamily="34" charset="0"/>
              </a:rPr>
              <a:t>Délai. </a:t>
            </a:r>
            <a:r>
              <a:rPr lang="fr-FR" sz="2000" i="1" dirty="0">
                <a:solidFill>
                  <a:srgbClr val="000099"/>
                </a:solidFill>
                <a:latin typeface="Arial" panose="020B0604020202020204" pitchFamily="34" charset="0"/>
                <a:cs typeface="Arial" panose="020B0604020202020204" pitchFamily="34" charset="0"/>
              </a:rPr>
              <a:t>Le délai de production doit rester dans les limites prévues au départ.</a:t>
            </a:r>
          </a:p>
        </p:txBody>
      </p:sp>
      <p:sp>
        <p:nvSpPr>
          <p:cNvPr id="21" name="Rectangle 20"/>
          <p:cNvSpPr/>
          <p:nvPr/>
        </p:nvSpPr>
        <p:spPr>
          <a:xfrm>
            <a:off x="289992" y="3496928"/>
            <a:ext cx="8640960"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Exigences de </a:t>
            </a:r>
            <a:r>
              <a:rPr lang="fr-FR" sz="2000" i="1" dirty="0">
                <a:solidFill>
                  <a:srgbClr val="CC3300"/>
                </a:solidFill>
                <a:latin typeface="Arial" panose="020B0604020202020204" pitchFamily="34" charset="0"/>
                <a:cs typeface="Arial" panose="020B0604020202020204" pitchFamily="34" charset="0"/>
              </a:rPr>
              <a:t>Qualité </a:t>
            </a:r>
            <a:r>
              <a:rPr lang="fr-FR" sz="2000" i="1" dirty="0">
                <a:solidFill>
                  <a:srgbClr val="000099"/>
                </a:solidFill>
                <a:latin typeface="Arial" panose="020B0604020202020204" pitchFamily="34" charset="0"/>
                <a:cs typeface="Arial" panose="020B0604020202020204" pitchFamily="34" charset="0"/>
              </a:rPr>
              <a:t>spécifiées dans un contrat de service initial. </a:t>
            </a:r>
          </a:p>
        </p:txBody>
      </p:sp>
      <p:sp>
        <p:nvSpPr>
          <p:cNvPr id="10" name="Rectangle 5"/>
          <p:cNvSpPr txBox="1">
            <a:spLocks noChangeArrowheads="1"/>
          </p:cNvSpPr>
          <p:nvPr/>
        </p:nvSpPr>
        <p:spPr bwMode="auto">
          <a:xfrm>
            <a:off x="13884" y="740529"/>
            <a:ext cx="4593867"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Génie Logiciel:</a:t>
            </a:r>
          </a:p>
        </p:txBody>
      </p:sp>
    </p:spTree>
    <p:extLst>
      <p:ext uri="{BB962C8B-B14F-4D97-AF65-F5344CB8AC3E}">
        <p14:creationId xmlns:p14="http://schemas.microsoft.com/office/powerpoint/2010/main" val="361192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552" y="1700808"/>
            <a:ext cx="7924800" cy="1371600"/>
          </a:xfrm>
        </p:spPr>
        <p:txBody>
          <a:bodyPr/>
          <a:lstStyle/>
          <a:p>
            <a:r>
              <a:rPr lang="fr-FR" sz="3600" b="1" u="sng" dirty="0">
                <a:solidFill>
                  <a:srgbClr val="C00000"/>
                </a:solidFill>
                <a:cs typeface="Times New Roman" pitchFamily="18" charset="0"/>
              </a:rPr>
              <a:t>Processus de Développement du Logiciel</a:t>
            </a:r>
            <a:endParaRPr lang="fr-FR" sz="4800" dirty="0">
              <a:solidFill>
                <a:srgbClr val="C00000"/>
              </a:solidFill>
            </a:endParaRPr>
          </a:p>
        </p:txBody>
      </p:sp>
      <p:sp>
        <p:nvSpPr>
          <p:cNvPr id="6" name="Rectangle 5"/>
          <p:cNvSpPr txBox="1">
            <a:spLocks noGrp="1" noChangeArrowheads="1"/>
          </p:cNvSpPr>
          <p:nvPr>
            <p:ph type="subTitle" idx="1"/>
          </p:nvPr>
        </p:nvSpPr>
        <p:spPr bwMode="auto">
          <a:xfrm>
            <a:off x="2685052" y="4077072"/>
            <a:ext cx="3633800" cy="694928"/>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800" b="1" i="0" dirty="0"/>
              <a:t>Qualité du Logiciel</a:t>
            </a:r>
          </a:p>
        </p:txBody>
      </p:sp>
    </p:spTree>
    <p:extLst>
      <p:ext uri="{BB962C8B-B14F-4D97-AF65-F5344CB8AC3E}">
        <p14:creationId xmlns:p14="http://schemas.microsoft.com/office/powerpoint/2010/main" val="268922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La qualité du logiciel</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4" name="Rectangle 13"/>
          <p:cNvSpPr/>
          <p:nvPr/>
        </p:nvSpPr>
        <p:spPr>
          <a:xfrm>
            <a:off x="1206724" y="1912907"/>
            <a:ext cx="4824536" cy="400110"/>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CC3300"/>
                </a:solidFill>
                <a:latin typeface="Arial" panose="020B0604020202020204" pitchFamily="34" charset="0"/>
                <a:cs typeface="Arial" panose="020B0604020202020204" pitchFamily="34" charset="0"/>
              </a:rPr>
              <a:t>Capacité fonctionnelle </a:t>
            </a:r>
            <a:r>
              <a:rPr lang="fr-FR" sz="2000" i="1" dirty="0">
                <a:solidFill>
                  <a:srgbClr val="000099"/>
                </a:solidFill>
                <a:latin typeface="Arial" panose="020B0604020202020204" pitchFamily="34" charset="0"/>
                <a:cs typeface="Arial" panose="020B0604020202020204" pitchFamily="34" charset="0"/>
              </a:rPr>
              <a:t>(</a:t>
            </a:r>
            <a:r>
              <a:rPr lang="fr-FR" sz="2000" i="1" dirty="0" err="1">
                <a:solidFill>
                  <a:srgbClr val="000099"/>
                </a:solidFill>
                <a:latin typeface="Arial" panose="020B0604020202020204" pitchFamily="34" charset="0"/>
                <a:cs typeface="Arial" panose="020B0604020202020204" pitchFamily="34" charset="0"/>
              </a:rPr>
              <a:t>Functionality</a:t>
            </a:r>
            <a:r>
              <a:rPr lang="fr-FR" sz="2000" i="1" dirty="0">
                <a:solidFill>
                  <a:srgbClr val="000099"/>
                </a:solidFill>
                <a:latin typeface="Arial" panose="020B0604020202020204" pitchFamily="34" charset="0"/>
                <a:cs typeface="Arial" panose="020B0604020202020204" pitchFamily="34" charset="0"/>
              </a:rPr>
              <a:t>)</a:t>
            </a:r>
          </a:p>
        </p:txBody>
      </p:sp>
      <p:sp>
        <p:nvSpPr>
          <p:cNvPr id="18" name="Rectangle 17"/>
          <p:cNvSpPr/>
          <p:nvPr/>
        </p:nvSpPr>
        <p:spPr>
          <a:xfrm>
            <a:off x="1195016" y="2560979"/>
            <a:ext cx="3931659" cy="400110"/>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CC3300"/>
                </a:solidFill>
                <a:latin typeface="Arial" panose="020B0604020202020204" pitchFamily="34" charset="0"/>
                <a:cs typeface="Arial" panose="020B0604020202020204" pitchFamily="34" charset="0"/>
              </a:rPr>
              <a:t>Fiabilité</a:t>
            </a:r>
            <a:r>
              <a:rPr lang="fr-FR" sz="2000" i="1" dirty="0">
                <a:solidFill>
                  <a:srgbClr val="000099"/>
                </a:solidFill>
                <a:latin typeface="Arial" panose="020B0604020202020204" pitchFamily="34" charset="0"/>
                <a:cs typeface="Arial" panose="020B0604020202020204" pitchFamily="34" charset="0"/>
              </a:rPr>
              <a:t> (</a:t>
            </a:r>
            <a:r>
              <a:rPr lang="fr-FR" sz="2000" i="1" dirty="0" err="1">
                <a:solidFill>
                  <a:srgbClr val="000099"/>
                </a:solidFill>
                <a:latin typeface="Arial" panose="020B0604020202020204" pitchFamily="34" charset="0"/>
                <a:cs typeface="Arial" panose="020B0604020202020204" pitchFamily="34" charset="0"/>
              </a:rPr>
              <a:t>Reliability</a:t>
            </a:r>
            <a:r>
              <a:rPr lang="fr-FR" sz="2000" i="1" dirty="0">
                <a:solidFill>
                  <a:srgbClr val="000099"/>
                </a:solidFill>
                <a:latin typeface="Arial" panose="020B0604020202020204" pitchFamily="34" charset="0"/>
                <a:cs typeface="Arial" panose="020B0604020202020204" pitchFamily="34" charset="0"/>
              </a:rPr>
              <a:t>)</a:t>
            </a:r>
          </a:p>
        </p:txBody>
      </p:sp>
      <p:sp>
        <p:nvSpPr>
          <p:cNvPr id="19" name="Rectangle 18"/>
          <p:cNvSpPr/>
          <p:nvPr/>
        </p:nvSpPr>
        <p:spPr>
          <a:xfrm>
            <a:off x="1195016" y="3168910"/>
            <a:ext cx="4087290" cy="400110"/>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CC3300"/>
                </a:solidFill>
                <a:latin typeface="Arial" panose="020B0604020202020204" pitchFamily="34" charset="0"/>
                <a:cs typeface="Arial" panose="020B0604020202020204" pitchFamily="34" charset="0"/>
              </a:rPr>
              <a:t>Facilité d'utilisation </a:t>
            </a:r>
            <a:r>
              <a:rPr lang="fr-FR" sz="2000" i="1" dirty="0">
                <a:solidFill>
                  <a:srgbClr val="000099"/>
                </a:solidFill>
                <a:latin typeface="Arial" panose="020B0604020202020204" pitchFamily="34" charset="0"/>
                <a:cs typeface="Arial" panose="020B0604020202020204" pitchFamily="34" charset="0"/>
              </a:rPr>
              <a:t>(</a:t>
            </a:r>
            <a:r>
              <a:rPr lang="fr-FR" sz="2000" i="1" dirty="0" err="1">
                <a:solidFill>
                  <a:srgbClr val="000099"/>
                </a:solidFill>
                <a:latin typeface="Arial" panose="020B0604020202020204" pitchFamily="34" charset="0"/>
                <a:cs typeface="Arial" panose="020B0604020202020204" pitchFamily="34" charset="0"/>
              </a:rPr>
              <a:t>Usability</a:t>
            </a:r>
            <a:r>
              <a:rPr lang="fr-FR" sz="2000" i="1" dirty="0">
                <a:solidFill>
                  <a:srgbClr val="000099"/>
                </a:solidFill>
                <a:latin typeface="Arial" panose="020B0604020202020204" pitchFamily="34" charset="0"/>
                <a:cs typeface="Arial" panose="020B0604020202020204" pitchFamily="34" charset="0"/>
              </a:rPr>
              <a:t>)</a:t>
            </a:r>
          </a:p>
        </p:txBody>
      </p:sp>
      <p:sp>
        <p:nvSpPr>
          <p:cNvPr id="20" name="Rectangle 19"/>
          <p:cNvSpPr/>
          <p:nvPr/>
        </p:nvSpPr>
        <p:spPr>
          <a:xfrm>
            <a:off x="1187624" y="3717032"/>
            <a:ext cx="3698214" cy="400110"/>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CC3300"/>
                </a:solidFill>
                <a:latin typeface="Arial" panose="020B0604020202020204" pitchFamily="34" charset="0"/>
                <a:cs typeface="Arial" panose="020B0604020202020204" pitchFamily="34" charset="0"/>
              </a:rPr>
              <a:t>Rendement</a:t>
            </a:r>
            <a:r>
              <a:rPr lang="fr-FR" sz="2000" i="1" dirty="0">
                <a:solidFill>
                  <a:srgbClr val="000099"/>
                </a:solidFill>
                <a:latin typeface="Arial" panose="020B0604020202020204" pitchFamily="34" charset="0"/>
                <a:cs typeface="Arial" panose="020B0604020202020204" pitchFamily="34" charset="0"/>
              </a:rPr>
              <a:t> (</a:t>
            </a:r>
            <a:r>
              <a:rPr lang="fr-FR" sz="2000" i="1" dirty="0" err="1">
                <a:solidFill>
                  <a:srgbClr val="000099"/>
                </a:solidFill>
                <a:latin typeface="Arial" panose="020B0604020202020204" pitchFamily="34" charset="0"/>
                <a:cs typeface="Arial" panose="020B0604020202020204" pitchFamily="34" charset="0"/>
              </a:rPr>
              <a:t>Efficiency</a:t>
            </a:r>
            <a:r>
              <a:rPr lang="fr-FR" sz="2000" i="1" dirty="0">
                <a:solidFill>
                  <a:srgbClr val="000099"/>
                </a:solidFill>
                <a:latin typeface="Arial" panose="020B0604020202020204" pitchFamily="34" charset="0"/>
                <a:cs typeface="Arial" panose="020B0604020202020204" pitchFamily="34" charset="0"/>
              </a:rPr>
              <a:t>)</a:t>
            </a:r>
          </a:p>
        </p:txBody>
      </p:sp>
      <p:sp>
        <p:nvSpPr>
          <p:cNvPr id="21" name="Rectangle 20"/>
          <p:cNvSpPr/>
          <p:nvPr/>
        </p:nvSpPr>
        <p:spPr>
          <a:xfrm>
            <a:off x="1187624" y="4293096"/>
            <a:ext cx="4746721" cy="400110"/>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CC3300"/>
                </a:solidFill>
                <a:latin typeface="Arial" panose="020B0604020202020204" pitchFamily="34" charset="0"/>
                <a:cs typeface="Arial" panose="020B0604020202020204" pitchFamily="34" charset="0"/>
              </a:rPr>
              <a:t>Maintenabilité </a:t>
            </a:r>
            <a:r>
              <a:rPr lang="fr-FR" sz="2000" i="1" dirty="0">
                <a:solidFill>
                  <a:srgbClr val="000099"/>
                </a:solidFill>
                <a:latin typeface="Arial" panose="020B0604020202020204" pitchFamily="34" charset="0"/>
                <a:cs typeface="Arial" panose="020B0604020202020204" pitchFamily="34" charset="0"/>
              </a:rPr>
              <a:t>(</a:t>
            </a:r>
            <a:r>
              <a:rPr lang="fr-FR" sz="2000" i="1" dirty="0" err="1">
                <a:solidFill>
                  <a:srgbClr val="000099"/>
                </a:solidFill>
                <a:latin typeface="Arial" panose="020B0604020202020204" pitchFamily="34" charset="0"/>
                <a:cs typeface="Arial" panose="020B0604020202020204" pitchFamily="34" charset="0"/>
              </a:rPr>
              <a:t>Maintainability</a:t>
            </a:r>
            <a:r>
              <a:rPr lang="fr-FR" sz="2000" i="1" dirty="0">
                <a:solidFill>
                  <a:srgbClr val="000099"/>
                </a:solidFill>
                <a:latin typeface="Arial" panose="020B0604020202020204" pitchFamily="34" charset="0"/>
                <a:cs typeface="Arial" panose="020B0604020202020204" pitchFamily="34" charset="0"/>
              </a:rPr>
              <a:t>)</a:t>
            </a:r>
          </a:p>
        </p:txBody>
      </p:sp>
      <p:sp>
        <p:nvSpPr>
          <p:cNvPr id="22" name="Rectangle 21"/>
          <p:cNvSpPr/>
          <p:nvPr/>
        </p:nvSpPr>
        <p:spPr>
          <a:xfrm>
            <a:off x="1187624" y="4973106"/>
            <a:ext cx="5758317" cy="400110"/>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CC3300"/>
                </a:solidFill>
                <a:latin typeface="Arial" panose="020B0604020202020204" pitchFamily="34" charset="0"/>
                <a:cs typeface="Arial" panose="020B0604020202020204" pitchFamily="34" charset="0"/>
              </a:rPr>
              <a:t>Portabilité</a:t>
            </a:r>
            <a:r>
              <a:rPr lang="fr-FR" sz="2000" i="1" dirty="0">
                <a:solidFill>
                  <a:srgbClr val="000099"/>
                </a:solidFill>
                <a:latin typeface="Arial" panose="020B0604020202020204" pitchFamily="34" charset="0"/>
                <a:cs typeface="Arial" panose="020B0604020202020204" pitchFamily="34" charset="0"/>
              </a:rPr>
              <a:t> (</a:t>
            </a:r>
            <a:r>
              <a:rPr lang="fr-FR" sz="2000" i="1" dirty="0" err="1">
                <a:solidFill>
                  <a:srgbClr val="000099"/>
                </a:solidFill>
                <a:latin typeface="Arial" panose="020B0604020202020204" pitchFamily="34" charset="0"/>
                <a:cs typeface="Arial" panose="020B0604020202020204" pitchFamily="34" charset="0"/>
              </a:rPr>
              <a:t>Portability</a:t>
            </a:r>
            <a:r>
              <a:rPr lang="fr-FR" sz="2000" i="1" dirty="0">
                <a:solidFill>
                  <a:srgbClr val="000099"/>
                </a:solidFill>
                <a:latin typeface="Arial" panose="020B0604020202020204" pitchFamily="34" charset="0"/>
                <a:cs typeface="Arial" panose="020B0604020202020204" pitchFamily="34" charset="0"/>
              </a:rPr>
              <a:t>)</a:t>
            </a:r>
          </a:p>
        </p:txBody>
      </p:sp>
      <p:sp>
        <p:nvSpPr>
          <p:cNvPr id="23" name="Rectangle 22"/>
          <p:cNvSpPr/>
          <p:nvPr/>
        </p:nvSpPr>
        <p:spPr>
          <a:xfrm>
            <a:off x="1187624" y="5661248"/>
            <a:ext cx="3492619" cy="400110"/>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a:t>
            </a:r>
          </a:p>
        </p:txBody>
      </p:sp>
      <p:sp>
        <p:nvSpPr>
          <p:cNvPr id="13" name="Rectangle 12"/>
          <p:cNvSpPr/>
          <p:nvPr/>
        </p:nvSpPr>
        <p:spPr>
          <a:xfrm>
            <a:off x="251520" y="1057271"/>
            <a:ext cx="8784976" cy="707886"/>
          </a:xfrm>
          <a:prstGeom prst="rect">
            <a:avLst/>
          </a:prstGeom>
        </p:spPr>
        <p:txBody>
          <a:bodyPr wrap="square">
            <a:spAutoFit/>
          </a:bodyPr>
          <a:lstStyle/>
          <a:p>
            <a:pPr algn="just"/>
            <a:r>
              <a:rPr lang="fr-FR" sz="2000" i="1" dirty="0">
                <a:solidFill>
                  <a:srgbClr val="CC3300"/>
                </a:solidFill>
                <a:latin typeface="Arial" panose="020B0604020202020204" pitchFamily="34" charset="0"/>
                <a:cs typeface="Arial" panose="020B0604020202020204" pitchFamily="34" charset="0"/>
              </a:rPr>
              <a:t>La qualité du logiciel </a:t>
            </a:r>
            <a:r>
              <a:rPr lang="fr-FR" sz="2000" i="1" dirty="0">
                <a:solidFill>
                  <a:srgbClr val="000099"/>
                </a:solidFill>
                <a:latin typeface="Arial" panose="020B0604020202020204" pitchFamily="34" charset="0"/>
                <a:cs typeface="Arial" panose="020B0604020202020204" pitchFamily="34" charset="0"/>
              </a:rPr>
              <a:t>est une </a:t>
            </a:r>
            <a:r>
              <a:rPr lang="fr-FR" sz="2000" i="1" dirty="0">
                <a:solidFill>
                  <a:srgbClr val="CC3300"/>
                </a:solidFill>
                <a:latin typeface="Arial" panose="020B0604020202020204" pitchFamily="34" charset="0"/>
                <a:cs typeface="Arial" panose="020B0604020202020204" pitchFamily="34" charset="0"/>
              </a:rPr>
              <a:t>notion multiforme</a:t>
            </a:r>
            <a:r>
              <a:rPr lang="fr-FR" sz="2000" i="1" dirty="0">
                <a:solidFill>
                  <a:srgbClr val="000099"/>
                </a:solidFill>
                <a:latin typeface="Arial" panose="020B0604020202020204" pitchFamily="34" charset="0"/>
                <a:cs typeface="Arial" panose="020B0604020202020204" pitchFamily="34" charset="0"/>
              </a:rPr>
              <a:t>. L’ISO/IEC 9126 propose 6 caractéristiques de qualité du produit logiciel:</a:t>
            </a:r>
          </a:p>
        </p:txBody>
      </p:sp>
    </p:spTree>
    <p:extLst>
      <p:ext uri="{BB962C8B-B14F-4D97-AF65-F5344CB8AC3E}">
        <p14:creationId xmlns:p14="http://schemas.microsoft.com/office/powerpoint/2010/main" val="36807681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p:bldP spid="20" grpId="0"/>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La qualité du logiciel</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5" name="Rectangle 4"/>
          <p:cNvSpPr/>
          <p:nvPr/>
        </p:nvSpPr>
        <p:spPr>
          <a:xfrm>
            <a:off x="179512" y="1196752"/>
            <a:ext cx="8352928" cy="400110"/>
          </a:xfrm>
          <a:prstGeom prst="rect">
            <a:avLst/>
          </a:prstGeom>
        </p:spPr>
        <p:txBody>
          <a:bodyPr wrap="square">
            <a:spAutoFit/>
          </a:bodyPr>
          <a:lstStyle/>
          <a:p>
            <a:r>
              <a:rPr lang="fr-FR" sz="2000" i="1" dirty="0">
                <a:solidFill>
                  <a:srgbClr val="000099"/>
                </a:solidFill>
                <a:latin typeface="Arial" panose="020B0604020202020204" pitchFamily="34" charset="0"/>
                <a:cs typeface="Arial" panose="020B0604020202020204" pitchFamily="34" charset="0"/>
              </a:rPr>
              <a:t>L’ISO/IEC 9126 propose 6 caractéristiques de qualité du produit logiciel:</a:t>
            </a:r>
          </a:p>
        </p:txBody>
      </p:sp>
      <p:sp>
        <p:nvSpPr>
          <p:cNvPr id="14" name="Rectangle 13"/>
          <p:cNvSpPr/>
          <p:nvPr/>
        </p:nvSpPr>
        <p:spPr>
          <a:xfrm>
            <a:off x="76200" y="1772816"/>
            <a:ext cx="4824536" cy="400110"/>
          </a:xfrm>
          <a:prstGeom prst="rect">
            <a:avLst/>
          </a:prstGeom>
        </p:spPr>
        <p:txBody>
          <a:bodyPr wrap="square">
            <a:spAutoFit/>
          </a:bodyPr>
          <a:lstStyle/>
          <a:p>
            <a:pPr marL="457200" indent="-457200">
              <a:buFont typeface="+mj-lt"/>
              <a:buAutoNum type="arabicPeriod"/>
            </a:pPr>
            <a:r>
              <a:rPr lang="fr-FR" sz="2000" i="1" dirty="0">
                <a:solidFill>
                  <a:srgbClr val="C00000"/>
                </a:solidFill>
                <a:latin typeface="Arial" panose="020B0604020202020204" pitchFamily="34" charset="0"/>
                <a:cs typeface="Arial" panose="020B0604020202020204" pitchFamily="34" charset="0"/>
              </a:rPr>
              <a:t>Capacité fonctionnelle </a:t>
            </a:r>
            <a:r>
              <a:rPr lang="fr-FR" sz="2000" i="1" dirty="0">
                <a:solidFill>
                  <a:srgbClr val="000099"/>
                </a:solidFill>
                <a:latin typeface="Arial" panose="020B0604020202020204" pitchFamily="34" charset="0"/>
                <a:cs typeface="Arial" panose="020B0604020202020204" pitchFamily="34" charset="0"/>
              </a:rPr>
              <a:t>(</a:t>
            </a:r>
            <a:r>
              <a:rPr lang="fr-FR" sz="2000" i="1" dirty="0" err="1">
                <a:solidFill>
                  <a:srgbClr val="000099"/>
                </a:solidFill>
                <a:latin typeface="Arial" panose="020B0604020202020204" pitchFamily="34" charset="0"/>
                <a:cs typeface="Arial" panose="020B0604020202020204" pitchFamily="34" charset="0"/>
              </a:rPr>
              <a:t>Functionality</a:t>
            </a:r>
            <a:r>
              <a:rPr lang="fr-FR" sz="2000" i="1" dirty="0">
                <a:solidFill>
                  <a:srgbClr val="000099"/>
                </a:solidFill>
                <a:latin typeface="Arial" panose="020B0604020202020204" pitchFamily="34" charset="0"/>
                <a:cs typeface="Arial" panose="020B0604020202020204" pitchFamily="34" charset="0"/>
              </a:rPr>
              <a:t>)</a:t>
            </a:r>
          </a:p>
        </p:txBody>
      </p:sp>
      <p:sp>
        <p:nvSpPr>
          <p:cNvPr id="2" name="Rectangle 1"/>
          <p:cNvSpPr/>
          <p:nvPr/>
        </p:nvSpPr>
        <p:spPr>
          <a:xfrm>
            <a:off x="330424" y="2206605"/>
            <a:ext cx="8496944" cy="646331"/>
          </a:xfrm>
          <a:prstGeom prst="rect">
            <a:avLst/>
          </a:prstGeom>
        </p:spPr>
        <p:txBody>
          <a:bodyPr wrap="square">
            <a:spAutoFit/>
          </a:bodyPr>
          <a:lstStyle/>
          <a:p>
            <a:pPr lvl="0" algn="just"/>
            <a:r>
              <a:rPr lang="fr-FR" sz="1800" i="1" dirty="0">
                <a:solidFill>
                  <a:srgbClr val="000099"/>
                </a:solidFill>
                <a:latin typeface="Arial" panose="020B0604020202020204" pitchFamily="34" charset="0"/>
                <a:cs typeface="Arial" panose="020B0604020202020204" pitchFamily="34" charset="0"/>
              </a:rPr>
              <a:t>La capacité qu'ont les fonctionnalités d'un logiciel à répondre  aux exigences et besoins explicites ou implicites des usagers. </a:t>
            </a:r>
          </a:p>
        </p:txBody>
      </p:sp>
      <p:sp>
        <p:nvSpPr>
          <p:cNvPr id="25" name="Rectangle 24"/>
          <p:cNvSpPr/>
          <p:nvPr/>
        </p:nvSpPr>
        <p:spPr>
          <a:xfrm>
            <a:off x="330424" y="2924944"/>
            <a:ext cx="1682948" cy="369332"/>
          </a:xfrm>
          <a:prstGeom prst="rect">
            <a:avLst/>
          </a:prstGeom>
        </p:spPr>
        <p:txBody>
          <a:bodyPr wrap="square">
            <a:spAutoFit/>
          </a:bodyPr>
          <a:lstStyle/>
          <a:p>
            <a:pPr lvl="0" algn="just"/>
            <a:r>
              <a:rPr lang="fr-FR" sz="1800" i="1" dirty="0">
                <a:solidFill>
                  <a:srgbClr val="000099"/>
                </a:solidFill>
                <a:latin typeface="Arial" panose="020B0604020202020204" pitchFamily="34" charset="0"/>
                <a:cs typeface="Arial" panose="020B0604020202020204" pitchFamily="34" charset="0"/>
              </a:rPr>
              <a:t>En font partie:</a:t>
            </a:r>
          </a:p>
        </p:txBody>
      </p:sp>
      <p:sp>
        <p:nvSpPr>
          <p:cNvPr id="26" name="Rectangle 25"/>
          <p:cNvSpPr/>
          <p:nvPr/>
        </p:nvSpPr>
        <p:spPr>
          <a:xfrm>
            <a:off x="615008" y="3347066"/>
            <a:ext cx="8496944" cy="369332"/>
          </a:xfrm>
          <a:prstGeom prst="rect">
            <a:avLst/>
          </a:prstGeom>
        </p:spPr>
        <p:txBody>
          <a:bodyPr wrap="square">
            <a:spAutoFit/>
          </a:bodyPr>
          <a:lstStyle/>
          <a:p>
            <a:pPr lvl="0" algn="just"/>
            <a:r>
              <a:rPr lang="fr-FR" sz="1800" i="1" dirty="0">
                <a:solidFill>
                  <a:srgbClr val="000099"/>
                </a:solidFill>
                <a:latin typeface="Arial" panose="020B0604020202020204" pitchFamily="34" charset="0"/>
                <a:cs typeface="Arial" panose="020B0604020202020204" pitchFamily="34" charset="0"/>
              </a:rPr>
              <a:t>La précision, l'interopérabilité, la conformité aux normes et la sécurité.</a:t>
            </a:r>
          </a:p>
        </p:txBody>
      </p:sp>
      <p:sp>
        <p:nvSpPr>
          <p:cNvPr id="7" name="Rectangle 6"/>
          <p:cNvSpPr/>
          <p:nvPr/>
        </p:nvSpPr>
        <p:spPr>
          <a:xfrm>
            <a:off x="899592" y="3790557"/>
            <a:ext cx="7927776" cy="677108"/>
          </a:xfrm>
          <a:prstGeom prst="rect">
            <a:avLst/>
          </a:prstGeom>
        </p:spPr>
        <p:txBody>
          <a:bodyPr wrap="square">
            <a:spAutoFit/>
          </a:bodyPr>
          <a:lstStyle/>
          <a:p>
            <a:pPr marL="285750" indent="-28575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Aptitude</a:t>
            </a:r>
            <a:r>
              <a:rPr lang="fr-FR" sz="1800" i="1" dirty="0">
                <a:solidFill>
                  <a:srgbClr val="000099"/>
                </a:solidFill>
                <a:latin typeface="Arial" panose="020B0604020202020204" pitchFamily="34" charset="0"/>
                <a:cs typeface="Arial" panose="020B0604020202020204" pitchFamily="34" charset="0"/>
              </a:rPr>
              <a:t> : présence et adéquation d’une série de fonctions pour les tâches données.</a:t>
            </a:r>
          </a:p>
        </p:txBody>
      </p:sp>
      <p:sp>
        <p:nvSpPr>
          <p:cNvPr id="27" name="Rectangle 26"/>
          <p:cNvSpPr/>
          <p:nvPr/>
        </p:nvSpPr>
        <p:spPr>
          <a:xfrm>
            <a:off x="879872" y="4597432"/>
            <a:ext cx="7200800" cy="400110"/>
          </a:xfrm>
          <a:prstGeom prst="rect">
            <a:avLst/>
          </a:prstGeom>
        </p:spPr>
        <p:txBody>
          <a:bodyPr wrap="square">
            <a:spAutoFit/>
          </a:bodyPr>
          <a:lstStyle/>
          <a:p>
            <a:pPr marL="285750" indent="-28575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Exactitude</a:t>
            </a:r>
            <a:r>
              <a:rPr lang="fr-FR" sz="1800" i="1" dirty="0">
                <a:solidFill>
                  <a:srgbClr val="000099"/>
                </a:solidFill>
                <a:latin typeface="Arial" panose="020B0604020202020204" pitchFamily="34" charset="0"/>
                <a:cs typeface="Arial" panose="020B0604020202020204" pitchFamily="34" charset="0"/>
              </a:rPr>
              <a:t> : résultats ou effets justes ou convenus.</a:t>
            </a:r>
          </a:p>
        </p:txBody>
      </p:sp>
      <p:sp>
        <p:nvSpPr>
          <p:cNvPr id="28" name="Rectangle 27"/>
          <p:cNvSpPr/>
          <p:nvPr/>
        </p:nvSpPr>
        <p:spPr>
          <a:xfrm>
            <a:off x="899592" y="5148644"/>
            <a:ext cx="7200800" cy="400110"/>
          </a:xfrm>
          <a:prstGeom prst="rect">
            <a:avLst/>
          </a:prstGeom>
        </p:spPr>
        <p:txBody>
          <a:bodyPr wrap="square">
            <a:spAutoFit/>
          </a:bodyPr>
          <a:lstStyle/>
          <a:p>
            <a:pPr marL="285750" indent="-28575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Interopérabilité : </a:t>
            </a:r>
            <a:r>
              <a:rPr lang="fr-FR" sz="1800" i="1" dirty="0">
                <a:solidFill>
                  <a:srgbClr val="000099"/>
                </a:solidFill>
                <a:latin typeface="Arial" panose="020B0604020202020204" pitchFamily="34" charset="0"/>
                <a:cs typeface="Arial" panose="020B0604020202020204" pitchFamily="34" charset="0"/>
              </a:rPr>
              <a:t>interactions avec d’autres systèmes.</a:t>
            </a:r>
          </a:p>
        </p:txBody>
      </p:sp>
      <p:sp>
        <p:nvSpPr>
          <p:cNvPr id="29" name="Rectangle 28"/>
          <p:cNvSpPr/>
          <p:nvPr/>
        </p:nvSpPr>
        <p:spPr>
          <a:xfrm>
            <a:off x="879872" y="5716324"/>
            <a:ext cx="8084616" cy="677108"/>
          </a:xfrm>
          <a:prstGeom prst="rect">
            <a:avLst/>
          </a:prstGeom>
        </p:spPr>
        <p:txBody>
          <a:bodyPr wrap="square">
            <a:spAutoFit/>
          </a:bodyPr>
          <a:lstStyle/>
          <a:p>
            <a:pPr marL="285750" indent="-28575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Sécurité </a:t>
            </a:r>
            <a:r>
              <a:rPr lang="fr-FR" sz="1800" i="1" dirty="0">
                <a:solidFill>
                  <a:srgbClr val="000099"/>
                </a:solidFill>
                <a:latin typeface="Arial" panose="020B0604020202020204" pitchFamily="34" charset="0"/>
                <a:cs typeface="Arial" panose="020B0604020202020204" pitchFamily="34" charset="0"/>
              </a:rPr>
              <a:t>: accès non autorisé (accidentel ou délibéré) aux programmes et données</a:t>
            </a:r>
          </a:p>
        </p:txBody>
      </p:sp>
    </p:spTree>
    <p:extLst>
      <p:ext uri="{BB962C8B-B14F-4D97-AF65-F5344CB8AC3E}">
        <p14:creationId xmlns:p14="http://schemas.microsoft.com/office/powerpoint/2010/main" val="3836972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p:bldP spid="7" grpId="0"/>
      <p:bldP spid="27" grpId="0"/>
      <p:bldP spid="28"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La qualité du logiciel</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9" name="Rectangle 18"/>
          <p:cNvSpPr/>
          <p:nvPr/>
        </p:nvSpPr>
        <p:spPr>
          <a:xfrm>
            <a:off x="134654" y="980728"/>
            <a:ext cx="4087290" cy="400110"/>
          </a:xfrm>
          <a:prstGeom prst="rect">
            <a:avLst/>
          </a:prstGeom>
        </p:spPr>
        <p:txBody>
          <a:bodyPr wrap="square">
            <a:spAutoFit/>
          </a:bodyPr>
          <a:lstStyle/>
          <a:p>
            <a:pPr marL="457200" indent="-457200">
              <a:buFont typeface="+mj-lt"/>
              <a:buAutoNum type="arabicPeriod" startAt="2"/>
            </a:pPr>
            <a:r>
              <a:rPr lang="fr-FR" sz="2000" i="1" dirty="0">
                <a:solidFill>
                  <a:srgbClr val="C00000"/>
                </a:solidFill>
                <a:latin typeface="Arial" panose="020B0604020202020204" pitchFamily="34" charset="0"/>
                <a:cs typeface="Arial" panose="020B0604020202020204" pitchFamily="34" charset="0"/>
              </a:rPr>
              <a:t>Facilité d'utilisation </a:t>
            </a:r>
            <a:r>
              <a:rPr lang="fr-FR" sz="2000" i="1" dirty="0">
                <a:solidFill>
                  <a:srgbClr val="000099"/>
                </a:solidFill>
                <a:latin typeface="Arial" panose="020B0604020202020204" pitchFamily="34" charset="0"/>
                <a:cs typeface="Arial" panose="020B0604020202020204" pitchFamily="34" charset="0"/>
              </a:rPr>
              <a:t>(</a:t>
            </a:r>
            <a:r>
              <a:rPr lang="fr-FR" sz="2000" i="1" dirty="0" err="1">
                <a:solidFill>
                  <a:srgbClr val="000099"/>
                </a:solidFill>
                <a:latin typeface="Arial" panose="020B0604020202020204" pitchFamily="34" charset="0"/>
                <a:cs typeface="Arial" panose="020B0604020202020204" pitchFamily="34" charset="0"/>
              </a:rPr>
              <a:t>Usability</a:t>
            </a:r>
            <a:r>
              <a:rPr lang="fr-FR" sz="2000" i="1" dirty="0">
                <a:solidFill>
                  <a:srgbClr val="000099"/>
                </a:solidFill>
                <a:latin typeface="Arial" panose="020B0604020202020204" pitchFamily="34" charset="0"/>
                <a:cs typeface="Arial" panose="020B0604020202020204" pitchFamily="34" charset="0"/>
              </a:rPr>
              <a:t>)</a:t>
            </a:r>
          </a:p>
        </p:txBody>
      </p:sp>
      <p:sp>
        <p:nvSpPr>
          <p:cNvPr id="3" name="Rectangle 2"/>
          <p:cNvSpPr/>
          <p:nvPr/>
        </p:nvSpPr>
        <p:spPr>
          <a:xfrm>
            <a:off x="343496" y="1465402"/>
            <a:ext cx="7756896" cy="369332"/>
          </a:xfrm>
          <a:prstGeom prst="rect">
            <a:avLst/>
          </a:prstGeom>
        </p:spPr>
        <p:txBody>
          <a:bodyPr wrap="square">
            <a:spAutoFit/>
          </a:bodyPr>
          <a:lstStyle/>
          <a:p>
            <a:pPr algn="just"/>
            <a:r>
              <a:rPr lang="fr-FR" sz="1800" i="1" dirty="0">
                <a:solidFill>
                  <a:srgbClr val="000099"/>
                </a:solidFill>
                <a:latin typeface="Arial" panose="020B0604020202020204" pitchFamily="34" charset="0"/>
                <a:cs typeface="Arial" panose="020B0604020202020204" pitchFamily="34" charset="0"/>
              </a:rPr>
              <a:t>Elle  porte sur l'effort nécessaire pour apprendre à manipuler le logiciel. </a:t>
            </a:r>
          </a:p>
        </p:txBody>
      </p:sp>
      <p:sp>
        <p:nvSpPr>
          <p:cNvPr id="12" name="Rectangle 11"/>
          <p:cNvSpPr/>
          <p:nvPr/>
        </p:nvSpPr>
        <p:spPr>
          <a:xfrm>
            <a:off x="323528" y="2175828"/>
            <a:ext cx="1682948" cy="369332"/>
          </a:xfrm>
          <a:prstGeom prst="rect">
            <a:avLst/>
          </a:prstGeom>
        </p:spPr>
        <p:txBody>
          <a:bodyPr wrap="square">
            <a:spAutoFit/>
          </a:bodyPr>
          <a:lstStyle/>
          <a:p>
            <a:pPr lvl="0" algn="just"/>
            <a:r>
              <a:rPr lang="fr-FR" sz="1800" i="1" dirty="0">
                <a:solidFill>
                  <a:srgbClr val="000099"/>
                </a:solidFill>
                <a:latin typeface="Arial" panose="020B0604020202020204" pitchFamily="34" charset="0"/>
                <a:cs typeface="Arial" panose="020B0604020202020204" pitchFamily="34" charset="0"/>
              </a:rPr>
              <a:t>En font partie:</a:t>
            </a:r>
          </a:p>
        </p:txBody>
      </p:sp>
      <p:sp>
        <p:nvSpPr>
          <p:cNvPr id="13" name="Rectangle 12"/>
          <p:cNvSpPr/>
          <p:nvPr/>
        </p:nvSpPr>
        <p:spPr>
          <a:xfrm>
            <a:off x="537378" y="2895908"/>
            <a:ext cx="8190303" cy="677108"/>
          </a:xfrm>
          <a:prstGeom prst="rect">
            <a:avLst/>
          </a:prstGeom>
        </p:spPr>
        <p:txBody>
          <a:bodyPr wrap="square">
            <a:spAutoFit/>
          </a:bodyPr>
          <a:lstStyle/>
          <a:p>
            <a:pPr marL="285750" indent="-28575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Facilité de compréhension </a:t>
            </a:r>
            <a:r>
              <a:rPr lang="fr-FR" sz="1800" i="1" dirty="0">
                <a:solidFill>
                  <a:srgbClr val="000099"/>
                </a:solidFill>
                <a:latin typeface="Arial" panose="020B0604020202020204" pitchFamily="34" charset="0"/>
                <a:cs typeface="Arial" panose="020B0604020202020204" pitchFamily="34" charset="0"/>
              </a:rPr>
              <a:t>: effort de l’utilisateur pour comprendre la logique et la mise en œuvre. </a:t>
            </a:r>
          </a:p>
        </p:txBody>
      </p:sp>
      <p:sp>
        <p:nvSpPr>
          <p:cNvPr id="4" name="Rectangle 3"/>
          <p:cNvSpPr/>
          <p:nvPr/>
        </p:nvSpPr>
        <p:spPr>
          <a:xfrm>
            <a:off x="553526" y="4912132"/>
            <a:ext cx="8310606" cy="677108"/>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Facilité d’exploitation </a:t>
            </a:r>
            <a:r>
              <a:rPr lang="fr-FR" sz="1800" i="1" dirty="0">
                <a:solidFill>
                  <a:srgbClr val="000099"/>
                </a:solidFill>
                <a:latin typeface="Arial" panose="020B0604020202020204" pitchFamily="34" charset="0"/>
                <a:cs typeface="Arial" panose="020B0604020202020204" pitchFamily="34" charset="0"/>
              </a:rPr>
              <a:t>: effort que doit faire l’utilisateur pour exploiter et contrôler l’exploitation du logiciel.</a:t>
            </a:r>
          </a:p>
        </p:txBody>
      </p:sp>
      <p:sp>
        <p:nvSpPr>
          <p:cNvPr id="16" name="Rectangle 15"/>
          <p:cNvSpPr/>
          <p:nvPr/>
        </p:nvSpPr>
        <p:spPr>
          <a:xfrm>
            <a:off x="537378" y="3904020"/>
            <a:ext cx="8190303" cy="677108"/>
          </a:xfrm>
          <a:prstGeom prst="rect">
            <a:avLst/>
          </a:prstGeom>
        </p:spPr>
        <p:txBody>
          <a:bodyPr wrap="square">
            <a:spAutoFit/>
          </a:bodyPr>
          <a:lstStyle/>
          <a:p>
            <a:pPr marL="285750" indent="-28575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Facilité d’apprentissage </a:t>
            </a:r>
            <a:r>
              <a:rPr lang="fr-FR" sz="1800" i="1" dirty="0">
                <a:solidFill>
                  <a:srgbClr val="000099"/>
                </a:solidFill>
                <a:latin typeface="Arial" panose="020B0604020202020204" pitchFamily="34" charset="0"/>
                <a:cs typeface="Arial" panose="020B0604020202020204" pitchFamily="34" charset="0"/>
              </a:rPr>
              <a:t>: effort de l’utilisateur pour apprendre son utilisation.</a:t>
            </a:r>
          </a:p>
        </p:txBody>
      </p:sp>
    </p:spTree>
    <p:extLst>
      <p:ext uri="{BB962C8B-B14F-4D97-AF65-F5344CB8AC3E}">
        <p14:creationId xmlns:p14="http://schemas.microsoft.com/office/powerpoint/2010/main" val="7907183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La qualité du logiciel</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7" name="Rectangle 16"/>
          <p:cNvSpPr/>
          <p:nvPr/>
        </p:nvSpPr>
        <p:spPr>
          <a:xfrm>
            <a:off x="156637" y="1289808"/>
            <a:ext cx="3931659" cy="400110"/>
          </a:xfrm>
          <a:prstGeom prst="rect">
            <a:avLst/>
          </a:prstGeom>
        </p:spPr>
        <p:txBody>
          <a:bodyPr wrap="square">
            <a:spAutoFit/>
          </a:bodyPr>
          <a:lstStyle/>
          <a:p>
            <a:pPr marL="457200" indent="-457200">
              <a:buFont typeface="+mj-lt"/>
              <a:buAutoNum type="arabicPeriod" startAt="3"/>
            </a:pPr>
            <a:r>
              <a:rPr lang="fr-FR" sz="2000" i="1" dirty="0">
                <a:solidFill>
                  <a:srgbClr val="C00000"/>
                </a:solidFill>
                <a:latin typeface="Arial" panose="020B0604020202020204" pitchFamily="34" charset="0"/>
                <a:cs typeface="Arial" panose="020B0604020202020204" pitchFamily="34" charset="0"/>
              </a:rPr>
              <a:t>Fiabilité </a:t>
            </a:r>
            <a:r>
              <a:rPr lang="fr-FR" sz="2000" i="1" dirty="0">
                <a:solidFill>
                  <a:srgbClr val="000099"/>
                </a:solidFill>
                <a:latin typeface="Arial" panose="020B0604020202020204" pitchFamily="34" charset="0"/>
                <a:cs typeface="Arial" panose="020B0604020202020204" pitchFamily="34" charset="0"/>
              </a:rPr>
              <a:t>(</a:t>
            </a:r>
            <a:r>
              <a:rPr lang="fr-FR" sz="2000" i="1" dirty="0" err="1">
                <a:solidFill>
                  <a:srgbClr val="000099"/>
                </a:solidFill>
                <a:latin typeface="Arial" panose="020B0604020202020204" pitchFamily="34" charset="0"/>
                <a:cs typeface="Arial" panose="020B0604020202020204" pitchFamily="34" charset="0"/>
              </a:rPr>
              <a:t>Reliability</a:t>
            </a:r>
            <a:r>
              <a:rPr lang="fr-FR" sz="2000" i="1" dirty="0">
                <a:solidFill>
                  <a:srgbClr val="000099"/>
                </a:solidFill>
                <a:latin typeface="Arial" panose="020B0604020202020204" pitchFamily="34" charset="0"/>
                <a:cs typeface="Arial" panose="020B0604020202020204" pitchFamily="34" charset="0"/>
              </a:rPr>
              <a:t>)</a:t>
            </a:r>
          </a:p>
        </p:txBody>
      </p:sp>
      <p:sp>
        <p:nvSpPr>
          <p:cNvPr id="24" name="Rectangle 23"/>
          <p:cNvSpPr/>
          <p:nvPr/>
        </p:nvSpPr>
        <p:spPr>
          <a:xfrm>
            <a:off x="323528" y="1819458"/>
            <a:ext cx="8760444" cy="646331"/>
          </a:xfrm>
          <a:prstGeom prst="rect">
            <a:avLst/>
          </a:prstGeom>
        </p:spPr>
        <p:txBody>
          <a:bodyPr wrap="square">
            <a:spAutoFit/>
          </a:bodyPr>
          <a:lstStyle/>
          <a:p>
            <a:pPr lvl="0" algn="just"/>
            <a:r>
              <a:rPr lang="fr-FR" sz="1800" i="1" dirty="0">
                <a:solidFill>
                  <a:srgbClr val="000099"/>
                </a:solidFill>
                <a:latin typeface="Arial" panose="020B0604020202020204" pitchFamily="34" charset="0"/>
                <a:cs typeface="Arial" panose="020B0604020202020204" pitchFamily="34" charset="0"/>
              </a:rPr>
              <a:t>C'est-à-dire la capacité d'un logiciel de rendre des résultats corrects  et à maintenir un niveau de service quelles que soient les conditions d'exploitation . </a:t>
            </a:r>
          </a:p>
        </p:txBody>
      </p:sp>
      <p:sp>
        <p:nvSpPr>
          <p:cNvPr id="15" name="Rectangle 14"/>
          <p:cNvSpPr/>
          <p:nvPr/>
        </p:nvSpPr>
        <p:spPr>
          <a:xfrm>
            <a:off x="313036" y="2692244"/>
            <a:ext cx="1682948" cy="369332"/>
          </a:xfrm>
          <a:prstGeom prst="rect">
            <a:avLst/>
          </a:prstGeom>
        </p:spPr>
        <p:txBody>
          <a:bodyPr wrap="square">
            <a:spAutoFit/>
          </a:bodyPr>
          <a:lstStyle/>
          <a:p>
            <a:pPr lvl="0" algn="just"/>
            <a:r>
              <a:rPr lang="fr-FR" sz="1800" i="1" dirty="0">
                <a:solidFill>
                  <a:srgbClr val="000099"/>
                </a:solidFill>
                <a:latin typeface="Arial" panose="020B0604020202020204" pitchFamily="34" charset="0"/>
                <a:cs typeface="Arial" panose="020B0604020202020204" pitchFamily="34" charset="0"/>
              </a:rPr>
              <a:t>En font partie:</a:t>
            </a:r>
          </a:p>
        </p:txBody>
      </p:sp>
      <p:sp>
        <p:nvSpPr>
          <p:cNvPr id="16" name="Rectangle 15"/>
          <p:cNvSpPr/>
          <p:nvPr/>
        </p:nvSpPr>
        <p:spPr>
          <a:xfrm>
            <a:off x="591437" y="3284984"/>
            <a:ext cx="7072498" cy="400110"/>
          </a:xfrm>
          <a:prstGeom prst="rect">
            <a:avLst/>
          </a:prstGeom>
        </p:spPr>
        <p:txBody>
          <a:bodyPr wrap="square">
            <a:spAutoFit/>
          </a:bodyPr>
          <a:lstStyle/>
          <a:p>
            <a:pPr marL="285750" indent="-28575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Maturité</a:t>
            </a:r>
            <a:r>
              <a:rPr lang="fr-FR" sz="1800" i="1" dirty="0">
                <a:solidFill>
                  <a:srgbClr val="000099"/>
                </a:solidFill>
                <a:latin typeface="Arial" panose="020B0604020202020204" pitchFamily="34" charset="0"/>
                <a:cs typeface="Arial" panose="020B0604020202020204" pitchFamily="34" charset="0"/>
              </a:rPr>
              <a:t> : fréquence des défaillances dues à des défauts .</a:t>
            </a:r>
          </a:p>
        </p:txBody>
      </p:sp>
      <p:sp>
        <p:nvSpPr>
          <p:cNvPr id="6" name="Rectangle 5"/>
          <p:cNvSpPr/>
          <p:nvPr/>
        </p:nvSpPr>
        <p:spPr>
          <a:xfrm>
            <a:off x="539552" y="4077072"/>
            <a:ext cx="8424936" cy="677108"/>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Tolérance aux pannes : </a:t>
            </a:r>
            <a:r>
              <a:rPr lang="fr-FR" sz="1800" i="1" dirty="0">
                <a:solidFill>
                  <a:srgbClr val="000099"/>
                </a:solidFill>
                <a:latin typeface="Arial" panose="020B0604020202020204" pitchFamily="34" charset="0"/>
                <a:cs typeface="Arial" panose="020B0604020202020204" pitchFamily="34" charset="0"/>
              </a:rPr>
              <a:t>aptitude à maintenir un niveau de service donné en cas de défaut ou d’attaque.</a:t>
            </a:r>
          </a:p>
        </p:txBody>
      </p:sp>
      <p:sp>
        <p:nvSpPr>
          <p:cNvPr id="18" name="Rectangle 17"/>
          <p:cNvSpPr/>
          <p:nvPr/>
        </p:nvSpPr>
        <p:spPr>
          <a:xfrm>
            <a:off x="591436" y="5067181"/>
            <a:ext cx="8373051" cy="954107"/>
          </a:xfrm>
          <a:prstGeom prst="rect">
            <a:avLst/>
          </a:prstGeom>
        </p:spPr>
        <p:txBody>
          <a:bodyPr wrap="square">
            <a:spAutoFit/>
          </a:bodyPr>
          <a:lstStyle/>
          <a:p>
            <a:pPr marL="342900" indent="-342900" algn="just">
              <a:buClr>
                <a:srgbClr val="C00000"/>
              </a:buClr>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Possibilité de récupération </a:t>
            </a:r>
            <a:r>
              <a:rPr lang="fr-FR" sz="1800" i="1" dirty="0">
                <a:solidFill>
                  <a:srgbClr val="000099"/>
                </a:solidFill>
                <a:latin typeface="Arial" panose="020B0604020202020204" pitchFamily="34" charset="0"/>
                <a:cs typeface="Arial" panose="020B0604020202020204" pitchFamily="34" charset="0"/>
              </a:rPr>
              <a:t>: capacité à rétablir son niveau de service et de restaurer les données directement affectées en cas de défaillance ; temps et effort nécessaire pour le faire.</a:t>
            </a:r>
          </a:p>
        </p:txBody>
      </p:sp>
    </p:spTree>
    <p:extLst>
      <p:ext uri="{BB962C8B-B14F-4D97-AF65-F5344CB8AC3E}">
        <p14:creationId xmlns:p14="http://schemas.microsoft.com/office/powerpoint/2010/main" val="633685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La qualité du logiciel</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7" name="Rectangle 16"/>
          <p:cNvSpPr/>
          <p:nvPr/>
        </p:nvSpPr>
        <p:spPr>
          <a:xfrm>
            <a:off x="156637" y="1168203"/>
            <a:ext cx="3931659" cy="400110"/>
          </a:xfrm>
          <a:prstGeom prst="rect">
            <a:avLst/>
          </a:prstGeom>
        </p:spPr>
        <p:txBody>
          <a:bodyPr wrap="square">
            <a:spAutoFit/>
          </a:bodyPr>
          <a:lstStyle/>
          <a:p>
            <a:pPr marL="457200" indent="-457200">
              <a:buFont typeface="+mj-lt"/>
              <a:buAutoNum type="arabicPeriod" startAt="3"/>
            </a:pPr>
            <a:r>
              <a:rPr lang="fr-FR" sz="2000" i="1" dirty="0">
                <a:solidFill>
                  <a:srgbClr val="C00000"/>
                </a:solidFill>
                <a:latin typeface="Arial" panose="020B0604020202020204" pitchFamily="34" charset="0"/>
                <a:cs typeface="Arial" panose="020B0604020202020204" pitchFamily="34" charset="0"/>
              </a:rPr>
              <a:t>Fiabilité </a:t>
            </a:r>
            <a:r>
              <a:rPr lang="fr-FR" sz="2000" i="1" dirty="0">
                <a:solidFill>
                  <a:srgbClr val="000099"/>
                </a:solidFill>
                <a:latin typeface="Arial" panose="020B0604020202020204" pitchFamily="34" charset="0"/>
                <a:cs typeface="Arial" panose="020B0604020202020204" pitchFamily="34" charset="0"/>
              </a:rPr>
              <a:t>(</a:t>
            </a:r>
            <a:r>
              <a:rPr lang="fr-FR" sz="2000" i="1" dirty="0" err="1">
                <a:solidFill>
                  <a:srgbClr val="000099"/>
                </a:solidFill>
                <a:latin typeface="Arial" panose="020B0604020202020204" pitchFamily="34" charset="0"/>
                <a:cs typeface="Arial" panose="020B0604020202020204" pitchFamily="34" charset="0"/>
              </a:rPr>
              <a:t>Reliability</a:t>
            </a:r>
            <a:r>
              <a:rPr lang="fr-FR" sz="2000" i="1" dirty="0">
                <a:solidFill>
                  <a:srgbClr val="000099"/>
                </a:solidFill>
                <a:latin typeface="Arial" panose="020B0604020202020204" pitchFamily="34" charset="0"/>
                <a:cs typeface="Arial" panose="020B0604020202020204" pitchFamily="34" charset="0"/>
              </a:rPr>
              <a:t>)</a:t>
            </a:r>
          </a:p>
        </p:txBody>
      </p:sp>
      <p:sp>
        <p:nvSpPr>
          <p:cNvPr id="2" name="Rectangle 1"/>
          <p:cNvSpPr/>
          <p:nvPr/>
        </p:nvSpPr>
        <p:spPr>
          <a:xfrm>
            <a:off x="412156" y="1628800"/>
            <a:ext cx="8731844" cy="677108"/>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Correction, justesse, conformité </a:t>
            </a:r>
            <a:r>
              <a:rPr lang="fr-FR" sz="1800" i="1" dirty="0">
                <a:solidFill>
                  <a:srgbClr val="000099"/>
                </a:solidFill>
                <a:latin typeface="Arial" panose="020B0604020202020204" pitchFamily="34" charset="0"/>
                <a:cs typeface="Arial" panose="020B0604020202020204" pitchFamily="34" charset="0"/>
              </a:rPr>
              <a:t>: le logiciel est conforme a ses  spéciations, les résultats sont ceux attendus</a:t>
            </a:r>
          </a:p>
        </p:txBody>
      </p:sp>
      <p:sp>
        <p:nvSpPr>
          <p:cNvPr id="12" name="Rectangle 11"/>
          <p:cNvSpPr/>
          <p:nvPr/>
        </p:nvSpPr>
        <p:spPr>
          <a:xfrm>
            <a:off x="412156" y="2296457"/>
            <a:ext cx="8731844" cy="954107"/>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Robustesse, sûreté </a:t>
            </a:r>
            <a:r>
              <a:rPr lang="fr-FR" sz="1800" i="1" dirty="0">
                <a:solidFill>
                  <a:srgbClr val="000099"/>
                </a:solidFill>
                <a:latin typeface="Arial" panose="020B0604020202020204" pitchFamily="34" charset="0"/>
                <a:cs typeface="Arial" panose="020B0604020202020204" pitchFamily="34" charset="0"/>
              </a:rPr>
              <a:t>: le logiciel fonctionne raisonnablement en toutes circonstances, rien de catastrophique ne peut survenir, même en dehors des conditions d'utilisation prévues </a:t>
            </a:r>
          </a:p>
        </p:txBody>
      </p:sp>
      <p:sp>
        <p:nvSpPr>
          <p:cNvPr id="13" name="Rectangle 12"/>
          <p:cNvSpPr/>
          <p:nvPr/>
        </p:nvSpPr>
        <p:spPr>
          <a:xfrm>
            <a:off x="223826" y="3230239"/>
            <a:ext cx="1495548" cy="400110"/>
          </a:xfrm>
          <a:prstGeom prst="rect">
            <a:avLst/>
          </a:prstGeom>
        </p:spPr>
        <p:txBody>
          <a:bodyPr wrap="square">
            <a:spAutoFit/>
          </a:bodyPr>
          <a:lstStyle/>
          <a:p>
            <a:pPr algn="just"/>
            <a:r>
              <a:rPr lang="fr-FR" sz="2000" i="1" dirty="0">
                <a:solidFill>
                  <a:srgbClr val="C00000"/>
                </a:solidFill>
                <a:latin typeface="Arial" panose="020B0604020202020204" pitchFamily="34" charset="0"/>
                <a:cs typeface="Arial" panose="020B0604020202020204" pitchFamily="34" charset="0"/>
              </a:rPr>
              <a:t>Mesures :</a:t>
            </a:r>
          </a:p>
        </p:txBody>
      </p:sp>
      <p:sp>
        <p:nvSpPr>
          <p:cNvPr id="14" name="Rectangle 13"/>
          <p:cNvSpPr/>
          <p:nvPr/>
        </p:nvSpPr>
        <p:spPr>
          <a:xfrm>
            <a:off x="808708" y="3615834"/>
            <a:ext cx="8731844" cy="400110"/>
          </a:xfrm>
          <a:prstGeom prst="rect">
            <a:avLst/>
          </a:prstGeom>
        </p:spPr>
        <p:txBody>
          <a:bodyPr wrap="square">
            <a:spAutoFit/>
          </a:bodyPr>
          <a:lstStyle/>
          <a:p>
            <a:pPr marL="342900" indent="-342900" algn="just">
              <a:buFont typeface="Arial" panose="020B0604020202020204" pitchFamily="34" charset="0"/>
              <a:buChar char="−"/>
            </a:pPr>
            <a:r>
              <a:rPr lang="en-US" sz="2000" i="1" dirty="0">
                <a:solidFill>
                  <a:srgbClr val="C00000"/>
                </a:solidFill>
                <a:latin typeface="Arial" panose="020B0604020202020204" pitchFamily="34" charset="0"/>
                <a:cs typeface="Arial" panose="020B0604020202020204" pitchFamily="34" charset="0"/>
              </a:rPr>
              <a:t>MTBF : </a:t>
            </a:r>
            <a:r>
              <a:rPr lang="en-US" sz="1800" i="1" dirty="0">
                <a:solidFill>
                  <a:srgbClr val="000099"/>
                </a:solidFill>
                <a:latin typeface="Arial" panose="020B0604020202020204" pitchFamily="34" charset="0"/>
                <a:cs typeface="Arial" panose="020B0604020202020204" pitchFamily="34" charset="0"/>
              </a:rPr>
              <a:t>Mean Time Between Failures.</a:t>
            </a:r>
          </a:p>
        </p:txBody>
      </p:sp>
      <p:sp>
        <p:nvSpPr>
          <p:cNvPr id="19" name="Rectangle 18"/>
          <p:cNvSpPr/>
          <p:nvPr/>
        </p:nvSpPr>
        <p:spPr>
          <a:xfrm>
            <a:off x="808708" y="3995618"/>
            <a:ext cx="8462688"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Disponibilité </a:t>
            </a:r>
            <a:r>
              <a:rPr lang="fr-FR" sz="1800" i="1" dirty="0">
                <a:solidFill>
                  <a:srgbClr val="000099"/>
                </a:solidFill>
                <a:latin typeface="Arial" panose="020B0604020202020204" pitchFamily="34" charset="0"/>
                <a:cs typeface="Arial" panose="020B0604020202020204" pitchFamily="34" charset="0"/>
              </a:rPr>
              <a:t>(pourcentage du temps pendant lequel le système est utilisable)</a:t>
            </a:r>
          </a:p>
        </p:txBody>
      </p:sp>
      <p:sp>
        <p:nvSpPr>
          <p:cNvPr id="20" name="Rectangle 19"/>
          <p:cNvSpPr/>
          <p:nvPr/>
        </p:nvSpPr>
        <p:spPr>
          <a:xfrm>
            <a:off x="808708" y="4375403"/>
            <a:ext cx="8731844"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Taux d'erreur </a:t>
            </a:r>
            <a:r>
              <a:rPr lang="fr-FR" sz="1800" i="1" dirty="0">
                <a:solidFill>
                  <a:srgbClr val="000099"/>
                </a:solidFill>
                <a:latin typeface="Arial" panose="020B0604020202020204" pitchFamily="34" charset="0"/>
                <a:cs typeface="Arial" panose="020B0604020202020204" pitchFamily="34" charset="0"/>
              </a:rPr>
              <a:t>(nombre d'erreurs par KLOC </a:t>
            </a:r>
            <a:r>
              <a:rPr lang="fr-FR" sz="1400" i="1" dirty="0">
                <a:solidFill>
                  <a:srgbClr val="000099"/>
                </a:solidFill>
                <a:latin typeface="Arial" panose="020B0604020202020204" pitchFamily="34" charset="0"/>
                <a:cs typeface="Arial" panose="020B0604020202020204" pitchFamily="34" charset="0"/>
              </a:rPr>
              <a:t>Kilo Line Of Code</a:t>
            </a:r>
            <a:r>
              <a:rPr lang="fr-FR" sz="1800" i="1" dirty="0">
                <a:solidFill>
                  <a:srgbClr val="000099"/>
                </a:solidFill>
                <a:latin typeface="Arial" panose="020B0604020202020204" pitchFamily="34" charset="0"/>
                <a:cs typeface="Arial" panose="020B0604020202020204" pitchFamily="34" charset="0"/>
              </a:rPr>
              <a:t>)</a:t>
            </a:r>
          </a:p>
        </p:txBody>
      </p:sp>
      <p:sp>
        <p:nvSpPr>
          <p:cNvPr id="21" name="Rectangle 20"/>
          <p:cNvSpPr/>
          <p:nvPr/>
        </p:nvSpPr>
        <p:spPr>
          <a:xfrm>
            <a:off x="176233" y="4755187"/>
            <a:ext cx="1800200" cy="400110"/>
          </a:xfrm>
          <a:prstGeom prst="rect">
            <a:avLst/>
          </a:prstGeom>
        </p:spPr>
        <p:txBody>
          <a:bodyPr wrap="square">
            <a:spAutoFit/>
          </a:bodyPr>
          <a:lstStyle/>
          <a:p>
            <a:pPr algn="just"/>
            <a:r>
              <a:rPr lang="fr-FR" sz="2000" i="1" dirty="0">
                <a:solidFill>
                  <a:srgbClr val="C00000"/>
                </a:solidFill>
                <a:latin typeface="Arial" panose="020B0604020202020204" pitchFamily="34" charset="0"/>
                <a:cs typeface="Arial" panose="020B0604020202020204" pitchFamily="34" charset="0"/>
              </a:rPr>
              <a:t>Solutions :</a:t>
            </a:r>
          </a:p>
        </p:txBody>
      </p:sp>
      <p:sp>
        <p:nvSpPr>
          <p:cNvPr id="22" name="Rectangle 21"/>
          <p:cNvSpPr/>
          <p:nvPr/>
        </p:nvSpPr>
        <p:spPr>
          <a:xfrm>
            <a:off x="412156" y="5115948"/>
            <a:ext cx="8731844" cy="707886"/>
          </a:xfrm>
          <a:prstGeom prst="rect">
            <a:avLst/>
          </a:prstGeom>
        </p:spPr>
        <p:txBody>
          <a:bodyPr wrap="square">
            <a:spAutoFit/>
          </a:bodyPr>
          <a:lstStyle/>
          <a:p>
            <a:pPr marL="285750" indent="-285750" algn="just">
              <a:buFont typeface="Arial" panose="020B0604020202020204" pitchFamily="34" charset="0"/>
              <a:buChar char="−"/>
            </a:pPr>
            <a:r>
              <a:rPr lang="fr-FR" sz="1800" i="1" dirty="0">
                <a:solidFill>
                  <a:srgbClr val="000099"/>
                </a:solidFill>
                <a:latin typeface="Arial" panose="020B0604020202020204" pitchFamily="34" charset="0"/>
                <a:cs typeface="Arial" panose="020B0604020202020204" pitchFamily="34" charset="0"/>
              </a:rPr>
              <a:t>Utiliser des </a:t>
            </a:r>
            <a:r>
              <a:rPr lang="fr-FR" sz="2000" i="1" dirty="0">
                <a:solidFill>
                  <a:srgbClr val="C00000"/>
                </a:solidFill>
                <a:latin typeface="Arial" panose="020B0604020202020204" pitchFamily="34" charset="0"/>
                <a:cs typeface="Arial" panose="020B0604020202020204" pitchFamily="34" charset="0"/>
              </a:rPr>
              <a:t>méthodes formelles</a:t>
            </a:r>
            <a:r>
              <a:rPr lang="fr-FR" sz="1800" i="1" dirty="0">
                <a:solidFill>
                  <a:srgbClr val="000099"/>
                </a:solidFill>
                <a:latin typeface="Arial" panose="020B0604020202020204" pitchFamily="34" charset="0"/>
                <a:cs typeface="Arial" panose="020B0604020202020204" pitchFamily="34" charset="0"/>
              </a:rPr>
              <a:t>, des </a:t>
            </a:r>
            <a:r>
              <a:rPr lang="fr-FR" sz="2000" i="1" dirty="0">
                <a:solidFill>
                  <a:srgbClr val="C00000"/>
                </a:solidFill>
                <a:latin typeface="Arial" panose="020B0604020202020204" pitchFamily="34" charset="0"/>
                <a:cs typeface="Arial" panose="020B0604020202020204" pitchFamily="34" charset="0"/>
              </a:rPr>
              <a:t>langages et des méthodes de programmation de haut niveau</a:t>
            </a:r>
          </a:p>
        </p:txBody>
      </p:sp>
      <p:sp>
        <p:nvSpPr>
          <p:cNvPr id="23" name="Rectangle 22"/>
          <p:cNvSpPr/>
          <p:nvPr/>
        </p:nvSpPr>
        <p:spPr>
          <a:xfrm>
            <a:off x="539552" y="5877272"/>
            <a:ext cx="2712342" cy="400110"/>
          </a:xfrm>
          <a:prstGeom prst="rect">
            <a:avLst/>
          </a:prstGeom>
        </p:spPr>
        <p:txBody>
          <a:bodyPr wrap="square">
            <a:spAutoFit/>
          </a:bodyPr>
          <a:lstStyle/>
          <a:p>
            <a:pPr marL="285750" indent="-28575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Vérifications, tests</a:t>
            </a:r>
          </a:p>
        </p:txBody>
      </p:sp>
      <p:sp>
        <p:nvSpPr>
          <p:cNvPr id="25" name="Rectangle 24"/>
          <p:cNvSpPr/>
          <p:nvPr/>
        </p:nvSpPr>
        <p:spPr>
          <a:xfrm>
            <a:off x="5508104" y="5903208"/>
            <a:ext cx="3096344" cy="400110"/>
          </a:xfrm>
          <a:prstGeom prst="rect">
            <a:avLst/>
          </a:prstGeom>
        </p:spPr>
        <p:txBody>
          <a:bodyPr wrap="square">
            <a:spAutoFit/>
          </a:bodyPr>
          <a:lstStyle/>
          <a:p>
            <a:pPr marL="285750" indent="-285750" algn="just">
              <a:buFont typeface="Arial" panose="020B0604020202020204" pitchFamily="34" charset="0"/>
              <a:buChar char="−"/>
            </a:pPr>
            <a:r>
              <a:rPr lang="fr-FR" sz="1800" i="1" dirty="0">
                <a:solidFill>
                  <a:srgbClr val="000099"/>
                </a:solidFill>
                <a:latin typeface="Arial" panose="020B0604020202020204" pitchFamily="34" charset="0"/>
                <a:cs typeface="Arial" panose="020B0604020202020204" pitchFamily="34" charset="0"/>
              </a:rPr>
              <a:t>Recourir aux </a:t>
            </a:r>
            <a:r>
              <a:rPr lang="fr-FR" sz="2000" i="1" dirty="0">
                <a:solidFill>
                  <a:srgbClr val="C00000"/>
                </a:solidFill>
                <a:latin typeface="Arial" panose="020B0604020202020204" pitchFamily="34" charset="0"/>
                <a:cs typeface="Arial" panose="020B0604020202020204" pitchFamily="34" charset="0"/>
              </a:rPr>
              <a:t>Progiciels</a:t>
            </a:r>
          </a:p>
        </p:txBody>
      </p:sp>
    </p:spTree>
    <p:extLst>
      <p:ext uri="{BB962C8B-B14F-4D97-AF65-F5344CB8AC3E}">
        <p14:creationId xmlns:p14="http://schemas.microsoft.com/office/powerpoint/2010/main" val="26873630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9" grpId="0"/>
      <p:bldP spid="20" grpId="0"/>
      <p:bldP spid="21" grpId="0"/>
      <p:bldP spid="22" grpId="0"/>
      <p:bldP spid="23"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La qualité du logiciel</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4" name="Rectangle 13"/>
          <p:cNvSpPr/>
          <p:nvPr/>
        </p:nvSpPr>
        <p:spPr>
          <a:xfrm>
            <a:off x="156728" y="1064700"/>
            <a:ext cx="6359488" cy="400110"/>
          </a:xfrm>
          <a:prstGeom prst="rect">
            <a:avLst/>
          </a:prstGeom>
        </p:spPr>
        <p:txBody>
          <a:bodyPr wrap="square">
            <a:spAutoFit/>
          </a:bodyPr>
          <a:lstStyle/>
          <a:p>
            <a:pPr marL="457200" indent="-457200">
              <a:buFont typeface="+mj-lt"/>
              <a:buAutoNum type="arabicPeriod" startAt="4"/>
            </a:pPr>
            <a:r>
              <a:rPr lang="fr-FR" sz="2000" i="1" dirty="0">
                <a:solidFill>
                  <a:srgbClr val="C00000"/>
                </a:solidFill>
                <a:latin typeface="Arial" panose="020B0604020202020204" pitchFamily="34" charset="0"/>
                <a:cs typeface="Arial" panose="020B0604020202020204" pitchFamily="34" charset="0"/>
              </a:rPr>
              <a:t>Le Rendement / Performance  </a:t>
            </a:r>
            <a:r>
              <a:rPr lang="fr-FR" sz="2000" i="1" dirty="0">
                <a:solidFill>
                  <a:srgbClr val="000099"/>
                </a:solidFill>
                <a:latin typeface="Arial" panose="020B0604020202020204" pitchFamily="34" charset="0"/>
                <a:cs typeface="Arial" panose="020B0604020202020204" pitchFamily="34" charset="0"/>
              </a:rPr>
              <a:t>(</a:t>
            </a:r>
            <a:r>
              <a:rPr lang="fr-FR" sz="2000" i="1" dirty="0" err="1">
                <a:solidFill>
                  <a:srgbClr val="000099"/>
                </a:solidFill>
                <a:latin typeface="Arial" panose="020B0604020202020204" pitchFamily="34" charset="0"/>
                <a:cs typeface="Arial" panose="020B0604020202020204" pitchFamily="34" charset="0"/>
              </a:rPr>
              <a:t>Efficiency</a:t>
            </a:r>
            <a:r>
              <a:rPr lang="fr-FR" sz="2000" i="1" dirty="0">
                <a:solidFill>
                  <a:srgbClr val="000099"/>
                </a:solidFill>
                <a:latin typeface="Arial" panose="020B0604020202020204" pitchFamily="34" charset="0"/>
                <a:cs typeface="Arial" panose="020B0604020202020204" pitchFamily="34" charset="0"/>
              </a:rPr>
              <a:t>)</a:t>
            </a:r>
          </a:p>
        </p:txBody>
      </p:sp>
      <p:sp>
        <p:nvSpPr>
          <p:cNvPr id="4" name="Rectangle 3"/>
          <p:cNvSpPr/>
          <p:nvPr/>
        </p:nvSpPr>
        <p:spPr>
          <a:xfrm>
            <a:off x="139340" y="1507091"/>
            <a:ext cx="8825148" cy="707886"/>
          </a:xfrm>
          <a:prstGeom prst="rect">
            <a:avLst/>
          </a:prstGeom>
        </p:spPr>
        <p:txBody>
          <a:bodyPr wrap="square">
            <a:spAutoFit/>
          </a:bodyPr>
          <a:lstStyle/>
          <a:p>
            <a:pPr lvl="0" algn="just"/>
            <a:r>
              <a:rPr lang="fr-FR" sz="2000" i="1" dirty="0">
                <a:solidFill>
                  <a:srgbClr val="000099"/>
                </a:solidFill>
                <a:latin typeface="Arial" panose="020B0604020202020204" pitchFamily="34" charset="0"/>
                <a:cs typeface="Arial" panose="020B0604020202020204" pitchFamily="34" charset="0"/>
              </a:rPr>
              <a:t>C’est le rapport entre la quantité de ressources utilisées (moyens matériels, temps, personnel), et la quantité de résultats délivrés. </a:t>
            </a:r>
          </a:p>
        </p:txBody>
      </p:sp>
      <p:sp>
        <p:nvSpPr>
          <p:cNvPr id="13" name="Rectangle 12"/>
          <p:cNvSpPr/>
          <p:nvPr/>
        </p:nvSpPr>
        <p:spPr>
          <a:xfrm>
            <a:off x="323528" y="2276872"/>
            <a:ext cx="1682948" cy="369332"/>
          </a:xfrm>
          <a:prstGeom prst="rect">
            <a:avLst/>
          </a:prstGeom>
        </p:spPr>
        <p:txBody>
          <a:bodyPr wrap="square">
            <a:spAutoFit/>
          </a:bodyPr>
          <a:lstStyle/>
          <a:p>
            <a:pPr lvl="0" algn="just"/>
            <a:r>
              <a:rPr lang="fr-FR" sz="1800" i="1" dirty="0">
                <a:solidFill>
                  <a:srgbClr val="000099"/>
                </a:solidFill>
                <a:latin typeface="Arial" panose="020B0604020202020204" pitchFamily="34" charset="0"/>
                <a:cs typeface="Arial" panose="020B0604020202020204" pitchFamily="34" charset="0"/>
              </a:rPr>
              <a:t>En font partie:</a:t>
            </a:r>
          </a:p>
        </p:txBody>
      </p:sp>
      <p:sp>
        <p:nvSpPr>
          <p:cNvPr id="15" name="Rectangle 14"/>
          <p:cNvSpPr/>
          <p:nvPr/>
        </p:nvSpPr>
        <p:spPr>
          <a:xfrm>
            <a:off x="591437" y="2708920"/>
            <a:ext cx="8373050" cy="677108"/>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Temps</a:t>
            </a:r>
            <a:r>
              <a:rPr lang="fr-FR" sz="1800" i="1" dirty="0">
                <a:solidFill>
                  <a:srgbClr val="000099"/>
                </a:solidFill>
                <a:latin typeface="Arial" panose="020B0604020202020204" pitchFamily="34" charset="0"/>
                <a:cs typeface="Arial" panose="020B0604020202020204" pitchFamily="34" charset="0"/>
              </a:rPr>
              <a:t> : Temps : temps de réponses et de traitement ; débits lors de l’exécution de sa fonction. </a:t>
            </a:r>
          </a:p>
        </p:txBody>
      </p:sp>
      <p:sp>
        <p:nvSpPr>
          <p:cNvPr id="16" name="Rectangle 15"/>
          <p:cNvSpPr/>
          <p:nvPr/>
        </p:nvSpPr>
        <p:spPr>
          <a:xfrm>
            <a:off x="591436" y="3429000"/>
            <a:ext cx="8373051" cy="677108"/>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Ressources</a:t>
            </a:r>
            <a:r>
              <a:rPr lang="fr-FR" sz="1800" i="1" dirty="0">
                <a:solidFill>
                  <a:srgbClr val="000099"/>
                </a:solidFill>
                <a:latin typeface="Arial" panose="020B0604020202020204" pitchFamily="34" charset="0"/>
                <a:cs typeface="Arial" panose="020B0604020202020204" pitchFamily="34" charset="0"/>
              </a:rPr>
              <a:t> : quantité de ressources utilisées ; durée de leur utilisation par fonction.</a:t>
            </a:r>
          </a:p>
        </p:txBody>
      </p:sp>
    </p:spTree>
    <p:extLst>
      <p:ext uri="{BB962C8B-B14F-4D97-AF65-F5344CB8AC3E}">
        <p14:creationId xmlns:p14="http://schemas.microsoft.com/office/powerpoint/2010/main" val="807469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La qualité du logiciel</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4" name="Rectangle 13"/>
          <p:cNvSpPr/>
          <p:nvPr/>
        </p:nvSpPr>
        <p:spPr>
          <a:xfrm>
            <a:off x="156728" y="1064700"/>
            <a:ext cx="4199248" cy="400110"/>
          </a:xfrm>
          <a:prstGeom prst="rect">
            <a:avLst/>
          </a:prstGeom>
        </p:spPr>
        <p:txBody>
          <a:bodyPr wrap="square">
            <a:spAutoFit/>
          </a:bodyPr>
          <a:lstStyle/>
          <a:p>
            <a:pPr marL="457200" indent="-457200">
              <a:buFont typeface="+mj-lt"/>
              <a:buAutoNum type="arabicPeriod" startAt="5"/>
            </a:pPr>
            <a:r>
              <a:rPr lang="fr-FR" sz="2000" i="1" dirty="0">
                <a:solidFill>
                  <a:srgbClr val="C00000"/>
                </a:solidFill>
                <a:latin typeface="Arial" panose="020B0604020202020204" pitchFamily="34" charset="0"/>
                <a:cs typeface="Arial" panose="020B0604020202020204" pitchFamily="34" charset="0"/>
              </a:rPr>
              <a:t>Maintenabilité </a:t>
            </a:r>
            <a:r>
              <a:rPr lang="fr-FR" sz="2000" i="1" dirty="0">
                <a:solidFill>
                  <a:srgbClr val="000099"/>
                </a:solidFill>
                <a:latin typeface="Arial" panose="020B0604020202020204" pitchFamily="34" charset="0"/>
                <a:cs typeface="Arial" panose="020B0604020202020204" pitchFamily="34" charset="0"/>
              </a:rPr>
              <a:t>(</a:t>
            </a:r>
            <a:r>
              <a:rPr lang="fr-FR" sz="2000" i="1" dirty="0" err="1">
                <a:solidFill>
                  <a:srgbClr val="000099"/>
                </a:solidFill>
                <a:latin typeface="Arial" panose="020B0604020202020204" pitchFamily="34" charset="0"/>
                <a:cs typeface="Arial" panose="020B0604020202020204" pitchFamily="34" charset="0"/>
              </a:rPr>
              <a:t>Maintainability</a:t>
            </a:r>
            <a:r>
              <a:rPr lang="fr-FR" sz="2000" i="1" dirty="0">
                <a:solidFill>
                  <a:srgbClr val="000099"/>
                </a:solidFill>
                <a:latin typeface="Arial" panose="020B0604020202020204" pitchFamily="34" charset="0"/>
                <a:cs typeface="Arial" panose="020B0604020202020204" pitchFamily="34" charset="0"/>
              </a:rPr>
              <a:t>)</a:t>
            </a:r>
          </a:p>
        </p:txBody>
      </p:sp>
      <p:sp>
        <p:nvSpPr>
          <p:cNvPr id="4" name="Rectangle 3"/>
          <p:cNvSpPr/>
          <p:nvPr/>
        </p:nvSpPr>
        <p:spPr>
          <a:xfrm>
            <a:off x="519466" y="1558692"/>
            <a:ext cx="8445022" cy="400110"/>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Elle porte sur l'effort nécessaire pour corriger ou transformer le logiciel. </a:t>
            </a:r>
          </a:p>
        </p:txBody>
      </p:sp>
      <p:sp>
        <p:nvSpPr>
          <p:cNvPr id="13" name="Rectangle 12"/>
          <p:cNvSpPr/>
          <p:nvPr/>
        </p:nvSpPr>
        <p:spPr>
          <a:xfrm>
            <a:off x="519466" y="2165289"/>
            <a:ext cx="1682948" cy="369332"/>
          </a:xfrm>
          <a:prstGeom prst="rect">
            <a:avLst/>
          </a:prstGeom>
        </p:spPr>
        <p:txBody>
          <a:bodyPr wrap="square">
            <a:spAutoFit/>
          </a:bodyPr>
          <a:lstStyle/>
          <a:p>
            <a:pPr lvl="0" algn="just"/>
            <a:r>
              <a:rPr lang="fr-FR" sz="1800" i="1" dirty="0">
                <a:solidFill>
                  <a:srgbClr val="000099"/>
                </a:solidFill>
                <a:latin typeface="Arial" panose="020B0604020202020204" pitchFamily="34" charset="0"/>
                <a:cs typeface="Arial" panose="020B0604020202020204" pitchFamily="34" charset="0"/>
              </a:rPr>
              <a:t>En font partie:</a:t>
            </a:r>
          </a:p>
        </p:txBody>
      </p:sp>
      <p:sp>
        <p:nvSpPr>
          <p:cNvPr id="3" name="Rectangle 2"/>
          <p:cNvSpPr/>
          <p:nvPr/>
        </p:nvSpPr>
        <p:spPr>
          <a:xfrm>
            <a:off x="539552" y="2741108"/>
            <a:ext cx="8424936" cy="677108"/>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Facilité d’analyse </a:t>
            </a:r>
            <a:r>
              <a:rPr lang="fr-FR" sz="1800" i="1" dirty="0">
                <a:solidFill>
                  <a:srgbClr val="000099"/>
                </a:solidFill>
                <a:latin typeface="Arial" panose="020B0604020202020204" pitchFamily="34" charset="0"/>
                <a:cs typeface="Arial" panose="020B0604020202020204" pitchFamily="34" charset="0"/>
              </a:rPr>
              <a:t>: effort nécessaire pour diagnostiquer les déficiences et leurs causes ou pour identifier les parties à modifier.</a:t>
            </a:r>
          </a:p>
        </p:txBody>
      </p:sp>
      <p:sp>
        <p:nvSpPr>
          <p:cNvPr id="11" name="Rectangle 10"/>
          <p:cNvSpPr/>
          <p:nvPr/>
        </p:nvSpPr>
        <p:spPr>
          <a:xfrm>
            <a:off x="539552" y="3645024"/>
            <a:ext cx="8424936" cy="677108"/>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Facilité de modification </a:t>
            </a:r>
            <a:r>
              <a:rPr lang="fr-FR" sz="1800" i="1" dirty="0">
                <a:solidFill>
                  <a:srgbClr val="000099"/>
                </a:solidFill>
                <a:latin typeface="Arial" panose="020B0604020202020204" pitchFamily="34" charset="0"/>
                <a:cs typeface="Arial" panose="020B0604020202020204" pitchFamily="34" charset="0"/>
              </a:rPr>
              <a:t>: effort nécessaire pour modifier, remédier aux défauts ou adapter à l’environnement. </a:t>
            </a:r>
          </a:p>
        </p:txBody>
      </p:sp>
      <p:sp>
        <p:nvSpPr>
          <p:cNvPr id="12" name="Rectangle 11"/>
          <p:cNvSpPr/>
          <p:nvPr/>
        </p:nvSpPr>
        <p:spPr>
          <a:xfrm>
            <a:off x="539552" y="4581128"/>
            <a:ext cx="6840760"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Stabilité </a:t>
            </a:r>
            <a:r>
              <a:rPr lang="fr-FR" sz="1800" i="1" dirty="0">
                <a:solidFill>
                  <a:srgbClr val="000099"/>
                </a:solidFill>
                <a:latin typeface="Arial" panose="020B0604020202020204" pitchFamily="34" charset="0"/>
                <a:cs typeface="Arial" panose="020B0604020202020204" pitchFamily="34" charset="0"/>
              </a:rPr>
              <a:t>: risque des effets inattendus des modifications.</a:t>
            </a:r>
          </a:p>
        </p:txBody>
      </p:sp>
      <p:sp>
        <p:nvSpPr>
          <p:cNvPr id="15" name="Rectangle 14"/>
          <p:cNvSpPr/>
          <p:nvPr/>
        </p:nvSpPr>
        <p:spPr>
          <a:xfrm>
            <a:off x="562000" y="5261138"/>
            <a:ext cx="6624736"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Facilité de test </a:t>
            </a:r>
            <a:r>
              <a:rPr lang="fr-FR" sz="1800" i="1" dirty="0">
                <a:solidFill>
                  <a:srgbClr val="000099"/>
                </a:solidFill>
                <a:latin typeface="Arial" panose="020B0604020202020204" pitchFamily="34" charset="0"/>
                <a:cs typeface="Arial" panose="020B0604020202020204" pitchFamily="34" charset="0"/>
              </a:rPr>
              <a:t>: effort pour valider le logiciel modifié.</a:t>
            </a:r>
          </a:p>
        </p:txBody>
      </p:sp>
    </p:spTree>
    <p:extLst>
      <p:ext uri="{BB962C8B-B14F-4D97-AF65-F5344CB8AC3E}">
        <p14:creationId xmlns:p14="http://schemas.microsoft.com/office/powerpoint/2010/main" val="850953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3826" name="Rectangle 2"/>
          <p:cNvSpPr>
            <a:spLocks noGrp="1" noChangeArrowheads="1"/>
          </p:cNvSpPr>
          <p:nvPr>
            <p:ph type="ctrTitle"/>
          </p:nvPr>
        </p:nvSpPr>
        <p:spPr>
          <a:xfrm>
            <a:off x="228600" y="228600"/>
            <a:ext cx="3124200" cy="609600"/>
          </a:xfrm>
        </p:spPr>
        <p:txBody>
          <a:bodyPr/>
          <a:lstStyle/>
          <a:p>
            <a:pPr algn="l"/>
            <a:r>
              <a:rPr lang="fr-FR" sz="3600" b="1" i="1" u="sng" dirty="0">
                <a:solidFill>
                  <a:srgbClr val="CC3300"/>
                </a:solidFill>
              </a:rPr>
              <a:t>Plan.</a:t>
            </a:r>
          </a:p>
        </p:txBody>
      </p:sp>
      <p:sp>
        <p:nvSpPr>
          <p:cNvPr id="333829" name="Rectangle 5"/>
          <p:cNvSpPr>
            <a:spLocks noChangeArrowheads="1"/>
          </p:cNvSpPr>
          <p:nvPr/>
        </p:nvSpPr>
        <p:spPr bwMode="auto">
          <a:xfrm>
            <a:off x="381000" y="990600"/>
            <a:ext cx="8229600" cy="533400"/>
          </a:xfrm>
          <a:prstGeom prst="rect">
            <a:avLst/>
          </a:prstGeom>
          <a:noFill/>
          <a:ln w="9525">
            <a:noFill/>
            <a:miter lim="800000"/>
            <a:headEnd/>
            <a:tailEnd/>
          </a:ln>
          <a:effectLst/>
        </p:spPr>
        <p:txBody>
          <a:bodyPr/>
          <a:lstStyle/>
          <a:p>
            <a:pPr marL="342900" indent="-342900">
              <a:lnSpc>
                <a:spcPct val="90000"/>
              </a:lnSpc>
              <a:spcBef>
                <a:spcPct val="20000"/>
              </a:spcBef>
              <a:buClr>
                <a:schemeClr val="tx2"/>
              </a:buClr>
              <a:buFont typeface="Wingdings" pitchFamily="2" charset="2"/>
              <a:buChar char="§"/>
            </a:pPr>
            <a:r>
              <a:rPr lang="fr-FR" sz="3200">
                <a:solidFill>
                  <a:schemeClr val="tx1"/>
                </a:solidFill>
              </a:rPr>
              <a:t>Introduction.</a:t>
            </a:r>
          </a:p>
        </p:txBody>
      </p:sp>
      <p:sp>
        <p:nvSpPr>
          <p:cNvPr id="333830" name="Text Box 6"/>
          <p:cNvSpPr txBox="1">
            <a:spLocks noChangeArrowheads="1"/>
          </p:cNvSpPr>
          <p:nvPr/>
        </p:nvSpPr>
        <p:spPr bwMode="auto">
          <a:xfrm>
            <a:off x="395288" y="2205038"/>
            <a:ext cx="5703887" cy="535531"/>
          </a:xfrm>
          <a:prstGeom prst="rect">
            <a:avLst/>
          </a:prstGeom>
          <a:noFill/>
          <a:ln w="9525">
            <a:noFill/>
            <a:miter lim="800000"/>
            <a:headEnd/>
            <a:tailEnd/>
          </a:ln>
          <a:effectLst/>
        </p:spPr>
        <p:txBody>
          <a:bodyPr>
            <a:spAutoFit/>
          </a:bodyPr>
          <a:lstStyle/>
          <a:p>
            <a:pPr>
              <a:lnSpc>
                <a:spcPct val="90000"/>
              </a:lnSpc>
              <a:spcBef>
                <a:spcPct val="20000"/>
              </a:spcBef>
              <a:buClr>
                <a:schemeClr val="tx2"/>
              </a:buClr>
              <a:buFont typeface="Wingdings" pitchFamily="2" charset="2"/>
              <a:buChar char="§"/>
            </a:pPr>
            <a:r>
              <a:rPr lang="fr-FR" sz="3200" dirty="0">
                <a:solidFill>
                  <a:schemeClr val="tx1"/>
                </a:solidFill>
              </a:rPr>
              <a:t> Le génie logiciel</a:t>
            </a:r>
            <a:endParaRPr lang="fr-FR" sz="2400" dirty="0">
              <a:solidFill>
                <a:schemeClr val="tx1"/>
              </a:solidFill>
            </a:endParaRPr>
          </a:p>
        </p:txBody>
      </p:sp>
      <p:sp>
        <p:nvSpPr>
          <p:cNvPr id="333832" name="Text Box 8"/>
          <p:cNvSpPr txBox="1">
            <a:spLocks noChangeArrowheads="1"/>
          </p:cNvSpPr>
          <p:nvPr/>
        </p:nvSpPr>
        <p:spPr bwMode="auto">
          <a:xfrm>
            <a:off x="395288" y="3429000"/>
            <a:ext cx="6629400" cy="535531"/>
          </a:xfrm>
          <a:prstGeom prst="rect">
            <a:avLst/>
          </a:prstGeom>
          <a:noFill/>
          <a:ln w="9525">
            <a:noFill/>
            <a:miter lim="800000"/>
            <a:headEnd/>
            <a:tailEnd/>
          </a:ln>
          <a:effectLst/>
        </p:spPr>
        <p:txBody>
          <a:bodyPr>
            <a:spAutoFit/>
          </a:bodyPr>
          <a:lstStyle/>
          <a:p>
            <a:pPr>
              <a:lnSpc>
                <a:spcPct val="90000"/>
              </a:lnSpc>
              <a:spcBef>
                <a:spcPct val="20000"/>
              </a:spcBef>
              <a:buClr>
                <a:schemeClr val="tx2"/>
              </a:buClr>
              <a:buFont typeface="Wingdings" pitchFamily="2" charset="2"/>
              <a:buChar char="§"/>
            </a:pPr>
            <a:r>
              <a:rPr lang="fr-FR" sz="3200" dirty="0">
                <a:solidFill>
                  <a:schemeClr val="tx1"/>
                </a:solidFill>
              </a:rPr>
              <a:t> La qualité du logiciel.</a:t>
            </a:r>
            <a:endParaRPr lang="fr-FR" sz="2400" dirty="0">
              <a:solidFill>
                <a:schemeClr val="tx1"/>
              </a:solidFill>
            </a:endParaRPr>
          </a:p>
        </p:txBody>
      </p:sp>
      <p:sp>
        <p:nvSpPr>
          <p:cNvPr id="333837" name="Rectangle 13"/>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chemeClr val="tx1"/>
                </a:solidFill>
                <a:latin typeface="Arial" charset="0"/>
              </a:rPr>
              <a:t>L .</a:t>
            </a:r>
            <a:r>
              <a:rPr lang="fr-FR" i="1" dirty="0" err="1">
                <a:solidFill>
                  <a:schemeClr val="tx1"/>
                </a:solidFill>
                <a:latin typeface="Arial" charset="0"/>
              </a:rPr>
              <a:t>Kzaz</a:t>
            </a:r>
            <a:r>
              <a:rPr lang="fr-FR" sz="1400" i="1" dirty="0">
                <a:solidFill>
                  <a:schemeClr val="tx1"/>
                </a:solidFill>
                <a:latin typeface="Arial" charset="0"/>
              </a:rPr>
              <a:t> </a:t>
            </a:r>
          </a:p>
        </p:txBody>
      </p:sp>
      <p:sp>
        <p:nvSpPr>
          <p:cNvPr id="333838" name="Line 14"/>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333839" name="Text Box 15"/>
          <p:cNvSpPr txBox="1">
            <a:spLocks noChangeArrowheads="1"/>
          </p:cNvSpPr>
          <p:nvPr/>
        </p:nvSpPr>
        <p:spPr bwMode="auto">
          <a:xfrm>
            <a:off x="415132" y="4546031"/>
            <a:ext cx="6629400" cy="535531"/>
          </a:xfrm>
          <a:prstGeom prst="rect">
            <a:avLst/>
          </a:prstGeom>
          <a:noFill/>
          <a:ln w="9525">
            <a:noFill/>
            <a:miter lim="800000"/>
            <a:headEnd/>
            <a:tailEnd/>
          </a:ln>
          <a:effectLst/>
        </p:spPr>
        <p:txBody>
          <a:bodyPr>
            <a:spAutoFit/>
          </a:bodyPr>
          <a:lstStyle/>
          <a:p>
            <a:pPr>
              <a:lnSpc>
                <a:spcPct val="90000"/>
              </a:lnSpc>
              <a:spcBef>
                <a:spcPct val="20000"/>
              </a:spcBef>
              <a:buClr>
                <a:schemeClr val="tx2"/>
              </a:buClr>
              <a:buFont typeface="Wingdings" pitchFamily="2" charset="2"/>
              <a:buChar char="§"/>
            </a:pPr>
            <a:r>
              <a:rPr lang="fr-FR" sz="3200" dirty="0">
                <a:solidFill>
                  <a:schemeClr val="tx1"/>
                </a:solidFill>
              </a:rPr>
              <a:t> Le cycle de vie du logiciel.</a:t>
            </a:r>
            <a:endParaRPr lang="fr-FR" sz="2400" dirty="0">
              <a:solidFill>
                <a:schemeClr val="tx1"/>
              </a:solidFill>
            </a:endParaRPr>
          </a:p>
        </p:txBody>
      </p:sp>
      <p:sp>
        <p:nvSpPr>
          <p:cNvPr id="9" name="Text Box 15"/>
          <p:cNvSpPr txBox="1">
            <a:spLocks noChangeArrowheads="1"/>
          </p:cNvSpPr>
          <p:nvPr/>
        </p:nvSpPr>
        <p:spPr bwMode="auto">
          <a:xfrm>
            <a:off x="467544" y="5557765"/>
            <a:ext cx="6629400" cy="535531"/>
          </a:xfrm>
          <a:prstGeom prst="rect">
            <a:avLst/>
          </a:prstGeom>
          <a:noFill/>
          <a:ln w="9525">
            <a:noFill/>
            <a:miter lim="800000"/>
            <a:headEnd/>
            <a:tailEnd/>
          </a:ln>
          <a:effectLst/>
        </p:spPr>
        <p:txBody>
          <a:bodyPr>
            <a:spAutoFit/>
          </a:bodyPr>
          <a:lstStyle/>
          <a:p>
            <a:pPr>
              <a:lnSpc>
                <a:spcPct val="90000"/>
              </a:lnSpc>
              <a:spcBef>
                <a:spcPct val="20000"/>
              </a:spcBef>
              <a:buClr>
                <a:schemeClr val="tx2"/>
              </a:buClr>
              <a:buFont typeface="Wingdings" pitchFamily="2" charset="2"/>
              <a:buChar char="§"/>
            </a:pPr>
            <a:r>
              <a:rPr lang="fr-FR" sz="3200" dirty="0">
                <a:solidFill>
                  <a:schemeClr val="tx1"/>
                </a:solidFill>
              </a:rPr>
              <a:t> Le processus de développement.</a:t>
            </a:r>
            <a:endParaRPr lang="fr-FR"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3830"/>
                                        </p:tgtEl>
                                        <p:attrNameLst>
                                          <p:attrName>style.visibility</p:attrName>
                                        </p:attrNameLst>
                                      </p:cBhvr>
                                      <p:to>
                                        <p:strVal val="visible"/>
                                      </p:to>
                                    </p:set>
                                    <p:anim calcmode="lin" valueType="num">
                                      <p:cBhvr additive="base">
                                        <p:cTn id="7" dur="500" fill="hold"/>
                                        <p:tgtEl>
                                          <p:spTgt spid="333830"/>
                                        </p:tgtEl>
                                        <p:attrNameLst>
                                          <p:attrName>ppt_x</p:attrName>
                                        </p:attrNameLst>
                                      </p:cBhvr>
                                      <p:tavLst>
                                        <p:tav tm="0">
                                          <p:val>
                                            <p:strVal val="0-#ppt_w/2"/>
                                          </p:val>
                                        </p:tav>
                                        <p:tav tm="100000">
                                          <p:val>
                                            <p:strVal val="#ppt_x"/>
                                          </p:val>
                                        </p:tav>
                                      </p:tavLst>
                                    </p:anim>
                                    <p:anim calcmode="lin" valueType="num">
                                      <p:cBhvr additive="base">
                                        <p:cTn id="8" dur="500" fill="hold"/>
                                        <p:tgtEl>
                                          <p:spTgt spid="3338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3832"/>
                                        </p:tgtEl>
                                        <p:attrNameLst>
                                          <p:attrName>style.visibility</p:attrName>
                                        </p:attrNameLst>
                                      </p:cBhvr>
                                      <p:to>
                                        <p:strVal val="visible"/>
                                      </p:to>
                                    </p:set>
                                    <p:anim calcmode="lin" valueType="num">
                                      <p:cBhvr additive="base">
                                        <p:cTn id="13" dur="500" fill="hold"/>
                                        <p:tgtEl>
                                          <p:spTgt spid="333832"/>
                                        </p:tgtEl>
                                        <p:attrNameLst>
                                          <p:attrName>ppt_x</p:attrName>
                                        </p:attrNameLst>
                                      </p:cBhvr>
                                      <p:tavLst>
                                        <p:tav tm="0">
                                          <p:val>
                                            <p:strVal val="0-#ppt_w/2"/>
                                          </p:val>
                                        </p:tav>
                                        <p:tav tm="100000">
                                          <p:val>
                                            <p:strVal val="#ppt_x"/>
                                          </p:val>
                                        </p:tav>
                                      </p:tavLst>
                                    </p:anim>
                                    <p:anim calcmode="lin" valueType="num">
                                      <p:cBhvr additive="base">
                                        <p:cTn id="14" dur="500" fill="hold"/>
                                        <p:tgtEl>
                                          <p:spTgt spid="3338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3839"/>
                                        </p:tgtEl>
                                        <p:attrNameLst>
                                          <p:attrName>style.visibility</p:attrName>
                                        </p:attrNameLst>
                                      </p:cBhvr>
                                      <p:to>
                                        <p:strVal val="visible"/>
                                      </p:to>
                                    </p:set>
                                    <p:anim calcmode="lin" valueType="num">
                                      <p:cBhvr additive="base">
                                        <p:cTn id="19" dur="500" fill="hold"/>
                                        <p:tgtEl>
                                          <p:spTgt spid="333839"/>
                                        </p:tgtEl>
                                        <p:attrNameLst>
                                          <p:attrName>ppt_x</p:attrName>
                                        </p:attrNameLst>
                                      </p:cBhvr>
                                      <p:tavLst>
                                        <p:tav tm="0">
                                          <p:val>
                                            <p:strVal val="0-#ppt_w/2"/>
                                          </p:val>
                                        </p:tav>
                                        <p:tav tm="100000">
                                          <p:val>
                                            <p:strVal val="#ppt_x"/>
                                          </p:val>
                                        </p:tav>
                                      </p:tavLst>
                                    </p:anim>
                                    <p:anim calcmode="lin" valueType="num">
                                      <p:cBhvr additive="base">
                                        <p:cTn id="20" dur="500" fill="hold"/>
                                        <p:tgtEl>
                                          <p:spTgt spid="3338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30" grpId="0" autoUpdateAnimBg="0"/>
      <p:bldP spid="333832" grpId="0" autoUpdateAnimBg="0"/>
      <p:bldP spid="333839" grpId="0" autoUpdateAnimBg="0"/>
      <p:bldP spid="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La qualité du logiciel</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4" name="Rectangle 13"/>
          <p:cNvSpPr/>
          <p:nvPr/>
        </p:nvSpPr>
        <p:spPr>
          <a:xfrm>
            <a:off x="156728" y="1064700"/>
            <a:ext cx="6359488" cy="400110"/>
          </a:xfrm>
          <a:prstGeom prst="rect">
            <a:avLst/>
          </a:prstGeom>
        </p:spPr>
        <p:txBody>
          <a:bodyPr wrap="square">
            <a:spAutoFit/>
          </a:bodyPr>
          <a:lstStyle/>
          <a:p>
            <a:pPr marL="457200" indent="-457200">
              <a:buFont typeface="+mj-lt"/>
              <a:buAutoNum type="arabicPeriod" startAt="6"/>
            </a:pPr>
            <a:r>
              <a:rPr lang="fr-FR" sz="2000" i="1" dirty="0">
                <a:solidFill>
                  <a:srgbClr val="C00000"/>
                </a:solidFill>
                <a:latin typeface="Arial" panose="020B0604020202020204" pitchFamily="34" charset="0"/>
                <a:cs typeface="Arial" panose="020B0604020202020204" pitchFamily="34" charset="0"/>
              </a:rPr>
              <a:t>Portabilité </a:t>
            </a:r>
            <a:r>
              <a:rPr lang="fr-FR" sz="2000" i="1" dirty="0">
                <a:solidFill>
                  <a:srgbClr val="000099"/>
                </a:solidFill>
                <a:latin typeface="Arial" panose="020B0604020202020204" pitchFamily="34" charset="0"/>
                <a:cs typeface="Arial" panose="020B0604020202020204" pitchFamily="34" charset="0"/>
              </a:rPr>
              <a:t>(</a:t>
            </a:r>
            <a:r>
              <a:rPr lang="fr-FR" sz="2000" i="1" dirty="0" err="1">
                <a:solidFill>
                  <a:srgbClr val="000099"/>
                </a:solidFill>
                <a:latin typeface="Arial" panose="020B0604020202020204" pitchFamily="34" charset="0"/>
                <a:cs typeface="Arial" panose="020B0604020202020204" pitchFamily="34" charset="0"/>
              </a:rPr>
              <a:t>Portability</a:t>
            </a:r>
            <a:r>
              <a:rPr lang="fr-FR" sz="2000" i="1" dirty="0">
                <a:solidFill>
                  <a:srgbClr val="000099"/>
                </a:solidFill>
                <a:latin typeface="Arial" panose="020B0604020202020204" pitchFamily="34" charset="0"/>
                <a:cs typeface="Arial" panose="020B0604020202020204" pitchFamily="34" charset="0"/>
              </a:rPr>
              <a:t>)</a:t>
            </a:r>
          </a:p>
        </p:txBody>
      </p:sp>
      <p:sp>
        <p:nvSpPr>
          <p:cNvPr id="4" name="Rectangle 3"/>
          <p:cNvSpPr/>
          <p:nvPr/>
        </p:nvSpPr>
        <p:spPr>
          <a:xfrm>
            <a:off x="467544" y="1558692"/>
            <a:ext cx="8445022" cy="707886"/>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c'est-à-dire l'aptitude d'un logiciel de fonctionner dans un environnement matériel ou logiciel différent de son environnement initial</a:t>
            </a:r>
          </a:p>
        </p:txBody>
      </p:sp>
      <p:sp>
        <p:nvSpPr>
          <p:cNvPr id="13" name="Rectangle 12"/>
          <p:cNvSpPr/>
          <p:nvPr/>
        </p:nvSpPr>
        <p:spPr>
          <a:xfrm>
            <a:off x="519466" y="2339588"/>
            <a:ext cx="1682948" cy="369332"/>
          </a:xfrm>
          <a:prstGeom prst="rect">
            <a:avLst/>
          </a:prstGeom>
        </p:spPr>
        <p:txBody>
          <a:bodyPr wrap="square">
            <a:spAutoFit/>
          </a:bodyPr>
          <a:lstStyle/>
          <a:p>
            <a:pPr lvl="0" algn="just"/>
            <a:r>
              <a:rPr lang="fr-FR" sz="1800" i="1" dirty="0">
                <a:solidFill>
                  <a:srgbClr val="000099"/>
                </a:solidFill>
                <a:latin typeface="Arial" panose="020B0604020202020204" pitchFamily="34" charset="0"/>
                <a:cs typeface="Arial" panose="020B0604020202020204" pitchFamily="34" charset="0"/>
              </a:rPr>
              <a:t>En font partie:</a:t>
            </a:r>
          </a:p>
        </p:txBody>
      </p:sp>
      <p:sp>
        <p:nvSpPr>
          <p:cNvPr id="3" name="Rectangle 2"/>
          <p:cNvSpPr/>
          <p:nvPr/>
        </p:nvSpPr>
        <p:spPr>
          <a:xfrm>
            <a:off x="519466" y="2856438"/>
            <a:ext cx="8064896"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Facilité d’adaptation </a:t>
            </a:r>
            <a:r>
              <a:rPr lang="fr-FR" sz="2000" i="1" dirty="0">
                <a:solidFill>
                  <a:srgbClr val="000099"/>
                </a:solidFill>
                <a:latin typeface="Arial" panose="020B0604020202020204" pitchFamily="34" charset="0"/>
                <a:cs typeface="Arial" panose="020B0604020202020204" pitchFamily="34" charset="0"/>
              </a:rPr>
              <a:t>: possibilité d’adaptation à différents environnements donnés sans que l’on ait recours à d’autres actions ou moyens que ceux prévus à cet effet par le logiciel.</a:t>
            </a:r>
          </a:p>
        </p:txBody>
      </p:sp>
      <p:sp>
        <p:nvSpPr>
          <p:cNvPr id="20" name="Rectangle 19"/>
          <p:cNvSpPr/>
          <p:nvPr/>
        </p:nvSpPr>
        <p:spPr>
          <a:xfrm>
            <a:off x="519466" y="4005064"/>
            <a:ext cx="8064896"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Facilité d’installation : </a:t>
            </a:r>
            <a:r>
              <a:rPr lang="fr-FR" sz="2000" i="1" dirty="0">
                <a:solidFill>
                  <a:srgbClr val="000099"/>
                </a:solidFill>
                <a:latin typeface="Arial" panose="020B0604020202020204" pitchFamily="34" charset="0"/>
                <a:cs typeface="Arial" panose="020B0604020202020204" pitchFamily="34" charset="0"/>
              </a:rPr>
              <a:t>effort nécessaire pour installer le logiciel dans un environnement donné.</a:t>
            </a:r>
          </a:p>
        </p:txBody>
      </p:sp>
      <p:sp>
        <p:nvSpPr>
          <p:cNvPr id="21" name="Rectangle 20"/>
          <p:cNvSpPr/>
          <p:nvPr/>
        </p:nvSpPr>
        <p:spPr>
          <a:xfrm>
            <a:off x="519466" y="4802376"/>
            <a:ext cx="8064896"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Conformité aux règles de portabilité </a:t>
            </a:r>
            <a:r>
              <a:rPr lang="fr-FR" sz="2000" i="1" dirty="0">
                <a:solidFill>
                  <a:srgbClr val="000099"/>
                </a:solidFill>
                <a:latin typeface="Arial" panose="020B0604020202020204" pitchFamily="34" charset="0"/>
                <a:cs typeface="Arial" panose="020B0604020202020204" pitchFamily="34" charset="0"/>
              </a:rPr>
              <a:t>: conformité aux normes et aux conventions ayant trait à la portabilité.</a:t>
            </a:r>
          </a:p>
        </p:txBody>
      </p:sp>
      <p:sp>
        <p:nvSpPr>
          <p:cNvPr id="22" name="Rectangle 21"/>
          <p:cNvSpPr/>
          <p:nvPr/>
        </p:nvSpPr>
        <p:spPr>
          <a:xfrm>
            <a:off x="519466" y="5517232"/>
            <a:ext cx="8064896"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Interchangeabilité : </a:t>
            </a:r>
            <a:r>
              <a:rPr lang="fr-FR" sz="2000" i="1" dirty="0">
                <a:solidFill>
                  <a:srgbClr val="000099"/>
                </a:solidFill>
                <a:latin typeface="Arial" panose="020B0604020202020204" pitchFamily="34" charset="0"/>
                <a:cs typeface="Arial" panose="020B0604020202020204" pitchFamily="34" charset="0"/>
              </a:rPr>
              <a:t>possibilité et effort d’utilisation du logiciel à la place d’un autre logiciel donné dans le même environnement.</a:t>
            </a:r>
          </a:p>
        </p:txBody>
      </p:sp>
    </p:spTree>
    <p:extLst>
      <p:ext uri="{BB962C8B-B14F-4D97-AF65-F5344CB8AC3E}">
        <p14:creationId xmlns:p14="http://schemas.microsoft.com/office/powerpoint/2010/main" val="2794800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La qualité du logiciel</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4" name="Rectangle 13"/>
          <p:cNvSpPr/>
          <p:nvPr/>
        </p:nvSpPr>
        <p:spPr>
          <a:xfrm>
            <a:off x="156728" y="1064700"/>
            <a:ext cx="6359488" cy="400110"/>
          </a:xfrm>
          <a:prstGeom prst="rect">
            <a:avLst/>
          </a:prstGeom>
        </p:spPr>
        <p:txBody>
          <a:bodyPr wrap="square">
            <a:spAutoFit/>
          </a:bodyPr>
          <a:lstStyle/>
          <a:p>
            <a:r>
              <a:rPr lang="fr-FR" sz="2000" i="1" dirty="0">
                <a:solidFill>
                  <a:srgbClr val="000099"/>
                </a:solidFill>
                <a:latin typeface="Arial" panose="020B0604020202020204" pitchFamily="34" charset="0"/>
                <a:cs typeface="Arial" panose="020B0604020202020204" pitchFamily="34" charset="0"/>
              </a:rPr>
              <a:t>Il existe d’autres critères de la qualité:</a:t>
            </a:r>
          </a:p>
        </p:txBody>
      </p:sp>
      <p:sp>
        <p:nvSpPr>
          <p:cNvPr id="3" name="Rectangle 2"/>
          <p:cNvSpPr/>
          <p:nvPr/>
        </p:nvSpPr>
        <p:spPr>
          <a:xfrm>
            <a:off x="168560" y="1642408"/>
            <a:ext cx="8651912" cy="1015663"/>
          </a:xfrm>
          <a:prstGeom prst="rect">
            <a:avLst/>
          </a:prstGeom>
        </p:spPr>
        <p:txBody>
          <a:bodyPr wrap="square">
            <a:spAutoFit/>
          </a:bodyPr>
          <a:lstStyle/>
          <a:p>
            <a:pPr algn="just"/>
            <a:r>
              <a:rPr lang="fr-FR" sz="2000" i="1" dirty="0">
                <a:solidFill>
                  <a:srgbClr val="C00000"/>
                </a:solidFill>
                <a:latin typeface="Arial" panose="020B0604020202020204" pitchFamily="34" charset="0"/>
                <a:cs typeface="Arial" panose="020B0604020202020204" pitchFamily="34" charset="0"/>
              </a:rPr>
              <a:t>Réutilisabilité</a:t>
            </a:r>
            <a:r>
              <a:rPr lang="fr-FR" sz="2000" i="1" dirty="0">
                <a:solidFill>
                  <a:srgbClr val="000099"/>
                </a:solidFill>
                <a:latin typeface="Arial" panose="020B0604020202020204" pitchFamily="34" charset="0"/>
                <a:cs typeface="Arial" panose="020B0604020202020204" pitchFamily="34" charset="0"/>
              </a:rPr>
              <a:t>:  C’est la possibilité de réutiliser certains éléments produits lors du processus de développement d’un logiciel donné, dans le processus de développement d’un autre logiciel. </a:t>
            </a:r>
          </a:p>
        </p:txBody>
      </p:sp>
      <p:sp>
        <p:nvSpPr>
          <p:cNvPr id="15" name="Rectangle 14"/>
          <p:cNvSpPr/>
          <p:nvPr/>
        </p:nvSpPr>
        <p:spPr>
          <a:xfrm>
            <a:off x="191976" y="2681345"/>
            <a:ext cx="8651912" cy="707886"/>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Le but de la réutilisation est d’obtenir des gains en terme de temps et de coûts.</a:t>
            </a:r>
          </a:p>
        </p:txBody>
      </p:sp>
      <p:sp>
        <p:nvSpPr>
          <p:cNvPr id="16" name="Rectangle 15"/>
          <p:cNvSpPr/>
          <p:nvPr/>
        </p:nvSpPr>
        <p:spPr>
          <a:xfrm>
            <a:off x="156728" y="3369285"/>
            <a:ext cx="8651912" cy="707886"/>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La réutilisation peut concerner: des parties du code, des morceaux de modèles de conception, ou encore des parties de documents. </a:t>
            </a:r>
          </a:p>
        </p:txBody>
      </p:sp>
      <p:sp>
        <p:nvSpPr>
          <p:cNvPr id="17" name="Rectangle 16"/>
          <p:cNvSpPr/>
          <p:nvPr/>
        </p:nvSpPr>
        <p:spPr>
          <a:xfrm>
            <a:off x="191976" y="4137503"/>
            <a:ext cx="8651912" cy="707886"/>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On estime que 80% du code est le même dans la plupart des logiciels, et que seul 20% sont spécifiques.</a:t>
            </a:r>
          </a:p>
        </p:txBody>
      </p:sp>
      <p:sp>
        <p:nvSpPr>
          <p:cNvPr id="18" name="Rectangle 17"/>
          <p:cNvSpPr/>
          <p:nvPr/>
        </p:nvSpPr>
        <p:spPr>
          <a:xfrm>
            <a:off x="132916" y="4930538"/>
            <a:ext cx="1342740" cy="400110"/>
          </a:xfrm>
          <a:prstGeom prst="rect">
            <a:avLst/>
          </a:prstGeom>
        </p:spPr>
        <p:txBody>
          <a:bodyPr wrap="square">
            <a:spAutoFit/>
          </a:bodyPr>
          <a:lstStyle/>
          <a:p>
            <a:pPr algn="just"/>
            <a:r>
              <a:rPr lang="fr-FR" sz="2000" i="1" dirty="0">
                <a:solidFill>
                  <a:srgbClr val="C00000"/>
                </a:solidFill>
                <a:latin typeface="Arial" panose="020B0604020202020204" pitchFamily="34" charset="0"/>
                <a:cs typeface="Arial" panose="020B0604020202020204" pitchFamily="34" charset="0"/>
              </a:rPr>
              <a:t>Solutions:</a:t>
            </a:r>
            <a:r>
              <a:rPr lang="fr-FR" sz="2000" i="1" dirty="0">
                <a:solidFill>
                  <a:srgbClr val="000099"/>
                </a:solidFill>
                <a:latin typeface="Arial" panose="020B0604020202020204" pitchFamily="34" charset="0"/>
                <a:cs typeface="Arial" panose="020B0604020202020204" pitchFamily="34" charset="0"/>
              </a:rPr>
              <a:t> </a:t>
            </a:r>
          </a:p>
        </p:txBody>
      </p:sp>
      <p:sp>
        <p:nvSpPr>
          <p:cNvPr id="19" name="Rectangle 18"/>
          <p:cNvSpPr/>
          <p:nvPr/>
        </p:nvSpPr>
        <p:spPr>
          <a:xfrm>
            <a:off x="1357587" y="5575343"/>
            <a:ext cx="5734693" cy="369332"/>
          </a:xfrm>
          <a:prstGeom prst="rect">
            <a:avLst/>
          </a:prstGeom>
        </p:spPr>
        <p:txBody>
          <a:bodyPr wrap="square">
            <a:spAutoFit/>
          </a:bodyPr>
          <a:lstStyle/>
          <a:p>
            <a:pPr marL="342900" indent="-342900" algn="just">
              <a:buFont typeface="Arial" panose="020B0604020202020204" pitchFamily="34" charset="0"/>
              <a:buChar char="−"/>
            </a:pPr>
            <a:r>
              <a:rPr lang="fr-FR" sz="1800" i="1" dirty="0">
                <a:solidFill>
                  <a:srgbClr val="000099"/>
                </a:solidFill>
                <a:latin typeface="Arial" panose="020B0604020202020204" pitchFamily="34" charset="0"/>
                <a:cs typeface="Arial" panose="020B0604020202020204" pitchFamily="34" charset="0"/>
              </a:rPr>
              <a:t>Patrons de conception « Design Patterns » </a:t>
            </a:r>
          </a:p>
        </p:txBody>
      </p:sp>
      <p:sp>
        <p:nvSpPr>
          <p:cNvPr id="23" name="Rectangle 22"/>
          <p:cNvSpPr/>
          <p:nvPr/>
        </p:nvSpPr>
        <p:spPr>
          <a:xfrm>
            <a:off x="1384599" y="5964823"/>
            <a:ext cx="3744416" cy="369332"/>
          </a:xfrm>
          <a:prstGeom prst="rect">
            <a:avLst/>
          </a:prstGeom>
        </p:spPr>
        <p:txBody>
          <a:bodyPr wrap="square">
            <a:spAutoFit/>
          </a:bodyPr>
          <a:lstStyle/>
          <a:p>
            <a:pPr marL="342900" indent="-342900" algn="just">
              <a:buFont typeface="Arial" panose="020B0604020202020204" pitchFamily="34" charset="0"/>
              <a:buChar char="−"/>
            </a:pPr>
            <a:r>
              <a:rPr lang="fr-FR" sz="1800" i="1" dirty="0">
                <a:solidFill>
                  <a:srgbClr val="000099"/>
                </a:solidFill>
                <a:latin typeface="Arial" panose="020B0604020202020204" pitchFamily="34" charset="0"/>
                <a:cs typeface="Arial" panose="020B0604020202020204" pitchFamily="34" charset="0"/>
              </a:rPr>
              <a:t>Ingénierie des composants</a:t>
            </a:r>
          </a:p>
        </p:txBody>
      </p:sp>
      <p:sp>
        <p:nvSpPr>
          <p:cNvPr id="24" name="Rectangle 23"/>
          <p:cNvSpPr/>
          <p:nvPr/>
        </p:nvSpPr>
        <p:spPr>
          <a:xfrm>
            <a:off x="1331640" y="4941168"/>
            <a:ext cx="7344816" cy="646331"/>
          </a:xfrm>
          <a:prstGeom prst="rect">
            <a:avLst/>
          </a:prstGeom>
        </p:spPr>
        <p:txBody>
          <a:bodyPr wrap="square">
            <a:spAutoFit/>
          </a:bodyPr>
          <a:lstStyle/>
          <a:p>
            <a:pPr marL="342900" indent="-342900" algn="just">
              <a:buFont typeface="Arial" panose="020B0604020202020204" pitchFamily="34" charset="0"/>
              <a:buChar char="−"/>
            </a:pPr>
            <a:r>
              <a:rPr lang="fr-FR" sz="1800" i="1" dirty="0">
                <a:solidFill>
                  <a:srgbClr val="000099"/>
                </a:solidFill>
                <a:latin typeface="Arial" panose="020B0604020202020204" pitchFamily="34" charset="0"/>
                <a:cs typeface="Arial" panose="020B0604020202020204" pitchFamily="34" charset="0"/>
              </a:rPr>
              <a:t>Abstraction, généricité (ex : Diagramme des classes Gestion des Comptes).</a:t>
            </a:r>
          </a:p>
        </p:txBody>
      </p:sp>
    </p:spTree>
    <p:extLst>
      <p:ext uri="{BB962C8B-B14F-4D97-AF65-F5344CB8AC3E}">
        <p14:creationId xmlns:p14="http://schemas.microsoft.com/office/powerpoint/2010/main" val="31362281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6" grpId="0"/>
      <p:bldP spid="17" grpId="0"/>
      <p:bldP spid="18" grpId="0"/>
      <p:bldP spid="19" grpId="0"/>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Introduction</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pic>
        <p:nvPicPr>
          <p:cNvPr id="1026" name="Picture 2" descr="JPEG - 38.8 k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19" y="2413732"/>
            <a:ext cx="4814257" cy="29683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flipV="1">
            <a:off x="2293802" y="-2483368"/>
            <a:ext cx="5899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 name="Rectangle 3"/>
          <p:cNvSpPr/>
          <p:nvPr/>
        </p:nvSpPr>
        <p:spPr>
          <a:xfrm>
            <a:off x="215516" y="1380062"/>
            <a:ext cx="8712968" cy="1015663"/>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Le tableau suivant donne les éléments depuis 1994 jusqu’à la dernière publication du </a:t>
            </a:r>
            <a:r>
              <a:rPr lang="fr-FR" sz="2000" i="1" dirty="0" err="1">
                <a:solidFill>
                  <a:srgbClr val="000099"/>
                </a:solidFill>
                <a:latin typeface="Arial" panose="020B0604020202020204" pitchFamily="34" charset="0"/>
                <a:cs typeface="Arial" panose="020B0604020202020204" pitchFamily="34" charset="0"/>
              </a:rPr>
              <a:t>Standish</a:t>
            </a:r>
            <a:r>
              <a:rPr lang="fr-FR" sz="2000" i="1" dirty="0">
                <a:solidFill>
                  <a:srgbClr val="000099"/>
                </a:solidFill>
                <a:latin typeface="Arial" panose="020B0604020202020204" pitchFamily="34" charset="0"/>
                <a:cs typeface="Arial" panose="020B0604020202020204" pitchFamily="34" charset="0"/>
              </a:rPr>
              <a:t> Group, le Chaos </a:t>
            </a:r>
            <a:r>
              <a:rPr lang="fr-FR" sz="2000" i="1" dirty="0" err="1">
                <a:solidFill>
                  <a:srgbClr val="000099"/>
                </a:solidFill>
                <a:latin typeface="Arial" panose="020B0604020202020204" pitchFamily="34" charset="0"/>
                <a:cs typeface="Arial" panose="020B0604020202020204" pitchFamily="34" charset="0"/>
              </a:rPr>
              <a:t>Manifesto</a:t>
            </a:r>
            <a:r>
              <a:rPr lang="fr-FR" sz="2000" i="1" dirty="0">
                <a:solidFill>
                  <a:srgbClr val="000099"/>
                </a:solidFill>
                <a:latin typeface="Arial" panose="020B0604020202020204" pitchFamily="34" charset="0"/>
                <a:cs typeface="Arial" panose="020B0604020202020204" pitchFamily="34" charset="0"/>
              </a:rPr>
              <a:t> 2011 (portant sur l’année 2010). </a:t>
            </a:r>
            <a:r>
              <a:rPr lang="fr-FR" sz="1200" i="1" dirty="0">
                <a:solidFill>
                  <a:srgbClr val="000099"/>
                </a:solidFill>
                <a:latin typeface="Arial" panose="020B0604020202020204" pitchFamily="34" charset="0"/>
                <a:cs typeface="Arial" panose="020B0604020202020204" pitchFamily="34" charset="0"/>
                <a:hlinkClick r:id="rId4"/>
              </a:rPr>
              <a:t>http://alain.battandier.free.fr/spip.php?article55</a:t>
            </a:r>
            <a:r>
              <a:rPr lang="fr-FR" sz="1200" i="1" dirty="0">
                <a:solidFill>
                  <a:srgbClr val="000099"/>
                </a:solidFill>
                <a:latin typeface="Arial" panose="020B0604020202020204" pitchFamily="34" charset="0"/>
                <a:cs typeface="Arial" panose="020B0604020202020204" pitchFamily="34" charset="0"/>
              </a:rPr>
              <a:t> </a:t>
            </a:r>
            <a:endParaRPr lang="fr-FR" sz="2000" i="1" dirty="0">
              <a:solidFill>
                <a:srgbClr val="000099"/>
              </a:solidFill>
              <a:latin typeface="Arial" panose="020B0604020202020204" pitchFamily="34" charset="0"/>
              <a:cs typeface="Arial" panose="020B0604020202020204" pitchFamily="34" charset="0"/>
            </a:endParaRPr>
          </a:p>
        </p:txBody>
      </p:sp>
      <p:graphicFrame>
        <p:nvGraphicFramePr>
          <p:cNvPr id="16" name="Tableau 15"/>
          <p:cNvGraphicFramePr>
            <a:graphicFrameLocks noGrp="1"/>
          </p:cNvGraphicFramePr>
          <p:nvPr/>
        </p:nvGraphicFramePr>
        <p:xfrm>
          <a:off x="5364088" y="2645109"/>
          <a:ext cx="3096344" cy="2710095"/>
        </p:xfrm>
        <a:graphic>
          <a:graphicData uri="http://schemas.openxmlformats.org/drawingml/2006/table">
            <a:tbl>
              <a:tblPr/>
              <a:tblGrid>
                <a:gridCol w="555754">
                  <a:extLst>
                    <a:ext uri="{9D8B030D-6E8A-4147-A177-3AD203B41FA5}">
                      <a16:colId xmlns:a16="http://schemas.microsoft.com/office/drawing/2014/main" val="20000"/>
                    </a:ext>
                  </a:extLst>
                </a:gridCol>
                <a:gridCol w="952721">
                  <a:extLst>
                    <a:ext uri="{9D8B030D-6E8A-4147-A177-3AD203B41FA5}">
                      <a16:colId xmlns:a16="http://schemas.microsoft.com/office/drawing/2014/main" val="20001"/>
                    </a:ext>
                  </a:extLst>
                </a:gridCol>
                <a:gridCol w="952721">
                  <a:extLst>
                    <a:ext uri="{9D8B030D-6E8A-4147-A177-3AD203B41FA5}">
                      <a16:colId xmlns:a16="http://schemas.microsoft.com/office/drawing/2014/main" val="20002"/>
                    </a:ext>
                  </a:extLst>
                </a:gridCol>
                <a:gridCol w="635148">
                  <a:extLst>
                    <a:ext uri="{9D8B030D-6E8A-4147-A177-3AD203B41FA5}">
                      <a16:colId xmlns:a16="http://schemas.microsoft.com/office/drawing/2014/main" val="20003"/>
                    </a:ext>
                  </a:extLst>
                </a:gridCol>
              </a:tblGrid>
              <a:tr h="298621">
                <a:tc>
                  <a:txBody>
                    <a:bodyPr/>
                    <a:lstStyle/>
                    <a:p>
                      <a:pPr algn="l" fontAlgn="t"/>
                      <a:endParaRPr lang="fr-FR" sz="1050" dirty="0">
                        <a:effectLst/>
                      </a:endParaRPr>
                    </a:p>
                  </a:txBody>
                  <a:tcPr marL="95250" marR="95250">
                    <a:lnL>
                      <a:noFill/>
                    </a:lnL>
                    <a:lnR>
                      <a:noFill/>
                    </a:lnR>
                    <a:lnT>
                      <a:noFill/>
                    </a:lnT>
                    <a:lnB>
                      <a:noFill/>
                    </a:lnB>
                    <a:solidFill>
                      <a:srgbClr val="EEEEEE"/>
                    </a:solidFill>
                  </a:tcPr>
                </a:tc>
                <a:tc>
                  <a:txBody>
                    <a:bodyPr/>
                    <a:lstStyle/>
                    <a:p>
                      <a:pPr algn="l" fontAlgn="t"/>
                      <a:r>
                        <a:rPr lang="fr-FR" sz="1050">
                          <a:effectLst/>
                        </a:rPr>
                        <a:t>Successful</a:t>
                      </a:r>
                    </a:p>
                  </a:txBody>
                  <a:tcPr marL="95250" marR="95250">
                    <a:lnL>
                      <a:noFill/>
                    </a:lnL>
                    <a:lnR>
                      <a:noFill/>
                    </a:lnR>
                    <a:lnT>
                      <a:noFill/>
                    </a:lnT>
                    <a:lnB>
                      <a:noFill/>
                    </a:lnB>
                    <a:solidFill>
                      <a:srgbClr val="EEEEEE"/>
                    </a:solidFill>
                  </a:tcPr>
                </a:tc>
                <a:tc>
                  <a:txBody>
                    <a:bodyPr/>
                    <a:lstStyle/>
                    <a:p>
                      <a:pPr algn="l" fontAlgn="t"/>
                      <a:r>
                        <a:rPr lang="fr-FR" sz="1050">
                          <a:effectLst/>
                        </a:rPr>
                        <a:t>Challenged</a:t>
                      </a:r>
                    </a:p>
                  </a:txBody>
                  <a:tcPr marL="95250" marR="95250">
                    <a:lnL>
                      <a:noFill/>
                    </a:lnL>
                    <a:lnR>
                      <a:noFill/>
                    </a:lnR>
                    <a:lnT>
                      <a:noFill/>
                    </a:lnT>
                    <a:lnB>
                      <a:noFill/>
                    </a:lnB>
                    <a:solidFill>
                      <a:srgbClr val="EEEEEE"/>
                    </a:solidFill>
                  </a:tcPr>
                </a:tc>
                <a:tc>
                  <a:txBody>
                    <a:bodyPr/>
                    <a:lstStyle/>
                    <a:p>
                      <a:pPr algn="l" fontAlgn="t"/>
                      <a:r>
                        <a:rPr lang="fr-FR" sz="1050">
                          <a:effectLst/>
                        </a:rPr>
                        <a:t>Failed</a:t>
                      </a:r>
                    </a:p>
                  </a:txBody>
                  <a:tcPr marL="95250" marR="95250">
                    <a:lnL>
                      <a:noFill/>
                    </a:lnL>
                    <a:lnR>
                      <a:noFill/>
                    </a:lnR>
                    <a:lnT>
                      <a:noFill/>
                    </a:lnT>
                    <a:lnB>
                      <a:noFill/>
                    </a:lnB>
                    <a:solidFill>
                      <a:srgbClr val="EEEEEE"/>
                    </a:solidFill>
                  </a:tcPr>
                </a:tc>
                <a:extLst>
                  <a:ext uri="{0D108BD9-81ED-4DB2-BD59-A6C34878D82A}">
                    <a16:rowId xmlns:a16="http://schemas.microsoft.com/office/drawing/2014/main" val="10000"/>
                  </a:ext>
                </a:extLst>
              </a:tr>
              <a:tr h="260705">
                <a:tc>
                  <a:txBody>
                    <a:bodyPr/>
                    <a:lstStyle/>
                    <a:p>
                      <a:pPr algn="l" fontAlgn="t"/>
                      <a:r>
                        <a:rPr lang="fr-FR" sz="1050" dirty="0">
                          <a:effectLst/>
                        </a:rPr>
                        <a:t>1994</a:t>
                      </a:r>
                    </a:p>
                  </a:txBody>
                  <a:tcPr marL="95250" marR="95250">
                    <a:lnL>
                      <a:noFill/>
                    </a:lnL>
                    <a:lnR>
                      <a:noFill/>
                    </a:lnR>
                    <a:lnT>
                      <a:noFill/>
                    </a:lnT>
                    <a:lnB>
                      <a:noFill/>
                    </a:lnB>
                    <a:solidFill>
                      <a:srgbClr val="E0E0E0"/>
                    </a:solidFill>
                  </a:tcPr>
                </a:tc>
                <a:tc>
                  <a:txBody>
                    <a:bodyPr/>
                    <a:lstStyle/>
                    <a:p>
                      <a:pPr algn="l" fontAlgn="t"/>
                      <a:r>
                        <a:rPr lang="fr-FR" sz="1050">
                          <a:effectLst/>
                        </a:rPr>
                        <a:t>16%</a:t>
                      </a:r>
                    </a:p>
                  </a:txBody>
                  <a:tcPr marL="95250" marR="95250">
                    <a:lnL>
                      <a:noFill/>
                    </a:lnL>
                    <a:lnR>
                      <a:noFill/>
                    </a:lnR>
                    <a:lnT>
                      <a:noFill/>
                    </a:lnT>
                    <a:lnB>
                      <a:noFill/>
                    </a:lnB>
                    <a:solidFill>
                      <a:srgbClr val="E0E0E0"/>
                    </a:solidFill>
                  </a:tcPr>
                </a:tc>
                <a:tc>
                  <a:txBody>
                    <a:bodyPr/>
                    <a:lstStyle/>
                    <a:p>
                      <a:pPr algn="l" fontAlgn="t"/>
                      <a:r>
                        <a:rPr lang="fr-FR" sz="1050">
                          <a:effectLst/>
                        </a:rPr>
                        <a:t>53%</a:t>
                      </a:r>
                    </a:p>
                  </a:txBody>
                  <a:tcPr marL="95250" marR="95250">
                    <a:lnL>
                      <a:noFill/>
                    </a:lnL>
                    <a:lnR>
                      <a:noFill/>
                    </a:lnR>
                    <a:lnT>
                      <a:noFill/>
                    </a:lnT>
                    <a:lnB>
                      <a:noFill/>
                    </a:lnB>
                    <a:solidFill>
                      <a:srgbClr val="E0E0E0"/>
                    </a:solidFill>
                  </a:tcPr>
                </a:tc>
                <a:tc>
                  <a:txBody>
                    <a:bodyPr/>
                    <a:lstStyle/>
                    <a:p>
                      <a:pPr algn="l" fontAlgn="t"/>
                      <a:r>
                        <a:rPr lang="fr-FR" sz="1050">
                          <a:effectLst/>
                        </a:rPr>
                        <a:t>31%</a:t>
                      </a:r>
                    </a:p>
                  </a:txBody>
                  <a:tcPr marL="95250" marR="95250">
                    <a:lnL>
                      <a:noFill/>
                    </a:lnL>
                    <a:lnR>
                      <a:noFill/>
                    </a:lnR>
                    <a:lnT>
                      <a:noFill/>
                    </a:lnT>
                    <a:lnB>
                      <a:noFill/>
                    </a:lnB>
                    <a:solidFill>
                      <a:srgbClr val="E0E0E0"/>
                    </a:solidFill>
                  </a:tcPr>
                </a:tc>
                <a:extLst>
                  <a:ext uri="{0D108BD9-81ED-4DB2-BD59-A6C34878D82A}">
                    <a16:rowId xmlns:a16="http://schemas.microsoft.com/office/drawing/2014/main" val="10001"/>
                  </a:ext>
                </a:extLst>
              </a:tr>
              <a:tr h="260705">
                <a:tc>
                  <a:txBody>
                    <a:bodyPr/>
                    <a:lstStyle/>
                    <a:p>
                      <a:pPr algn="l" fontAlgn="t"/>
                      <a:r>
                        <a:rPr lang="fr-FR" sz="1050">
                          <a:effectLst/>
                        </a:rPr>
                        <a:t>1996</a:t>
                      </a:r>
                    </a:p>
                  </a:txBody>
                  <a:tcPr marL="95250" marR="95250">
                    <a:lnL>
                      <a:noFill/>
                    </a:lnL>
                    <a:lnR>
                      <a:noFill/>
                    </a:lnR>
                    <a:lnT>
                      <a:noFill/>
                    </a:lnT>
                    <a:lnB>
                      <a:noFill/>
                    </a:lnB>
                    <a:solidFill>
                      <a:srgbClr val="EEEEEE"/>
                    </a:solidFill>
                  </a:tcPr>
                </a:tc>
                <a:tc>
                  <a:txBody>
                    <a:bodyPr/>
                    <a:lstStyle/>
                    <a:p>
                      <a:pPr algn="l" fontAlgn="t"/>
                      <a:r>
                        <a:rPr lang="fr-FR" sz="1050">
                          <a:effectLst/>
                        </a:rPr>
                        <a:t>27%</a:t>
                      </a:r>
                    </a:p>
                  </a:txBody>
                  <a:tcPr marL="95250" marR="95250">
                    <a:lnL>
                      <a:noFill/>
                    </a:lnL>
                    <a:lnR>
                      <a:noFill/>
                    </a:lnR>
                    <a:lnT>
                      <a:noFill/>
                    </a:lnT>
                    <a:lnB>
                      <a:noFill/>
                    </a:lnB>
                    <a:solidFill>
                      <a:srgbClr val="EEEEEE"/>
                    </a:solidFill>
                  </a:tcPr>
                </a:tc>
                <a:tc>
                  <a:txBody>
                    <a:bodyPr/>
                    <a:lstStyle/>
                    <a:p>
                      <a:pPr algn="l" fontAlgn="t"/>
                      <a:r>
                        <a:rPr lang="fr-FR" sz="1050">
                          <a:effectLst/>
                        </a:rPr>
                        <a:t>33%</a:t>
                      </a:r>
                    </a:p>
                  </a:txBody>
                  <a:tcPr marL="95250" marR="95250">
                    <a:lnL>
                      <a:noFill/>
                    </a:lnL>
                    <a:lnR>
                      <a:noFill/>
                    </a:lnR>
                    <a:lnT>
                      <a:noFill/>
                    </a:lnT>
                    <a:lnB>
                      <a:noFill/>
                    </a:lnB>
                    <a:solidFill>
                      <a:srgbClr val="EEEEEE"/>
                    </a:solidFill>
                  </a:tcPr>
                </a:tc>
                <a:tc>
                  <a:txBody>
                    <a:bodyPr/>
                    <a:lstStyle/>
                    <a:p>
                      <a:pPr algn="l" fontAlgn="t"/>
                      <a:r>
                        <a:rPr lang="fr-FR" sz="1050">
                          <a:effectLst/>
                        </a:rPr>
                        <a:t>40%</a:t>
                      </a:r>
                    </a:p>
                  </a:txBody>
                  <a:tcPr marL="95250" marR="95250">
                    <a:lnL>
                      <a:noFill/>
                    </a:lnL>
                    <a:lnR>
                      <a:noFill/>
                    </a:lnR>
                    <a:lnT>
                      <a:noFill/>
                    </a:lnT>
                    <a:lnB>
                      <a:noFill/>
                    </a:lnB>
                    <a:solidFill>
                      <a:srgbClr val="EEEEEE"/>
                    </a:solidFill>
                  </a:tcPr>
                </a:tc>
                <a:extLst>
                  <a:ext uri="{0D108BD9-81ED-4DB2-BD59-A6C34878D82A}">
                    <a16:rowId xmlns:a16="http://schemas.microsoft.com/office/drawing/2014/main" val="10002"/>
                  </a:ext>
                </a:extLst>
              </a:tr>
              <a:tr h="260705">
                <a:tc>
                  <a:txBody>
                    <a:bodyPr/>
                    <a:lstStyle/>
                    <a:p>
                      <a:pPr algn="l" fontAlgn="t"/>
                      <a:r>
                        <a:rPr lang="fr-FR" sz="1050">
                          <a:effectLst/>
                        </a:rPr>
                        <a:t>1998</a:t>
                      </a:r>
                    </a:p>
                  </a:txBody>
                  <a:tcPr marL="95250" marR="95250">
                    <a:lnL>
                      <a:noFill/>
                    </a:lnL>
                    <a:lnR>
                      <a:noFill/>
                    </a:lnR>
                    <a:lnT>
                      <a:noFill/>
                    </a:lnT>
                    <a:lnB>
                      <a:noFill/>
                    </a:lnB>
                    <a:solidFill>
                      <a:srgbClr val="E0E0E0"/>
                    </a:solidFill>
                  </a:tcPr>
                </a:tc>
                <a:tc>
                  <a:txBody>
                    <a:bodyPr/>
                    <a:lstStyle/>
                    <a:p>
                      <a:pPr algn="l" fontAlgn="t"/>
                      <a:r>
                        <a:rPr lang="fr-FR" sz="1050">
                          <a:effectLst/>
                        </a:rPr>
                        <a:t>26%</a:t>
                      </a:r>
                    </a:p>
                  </a:txBody>
                  <a:tcPr marL="95250" marR="95250">
                    <a:lnL>
                      <a:noFill/>
                    </a:lnL>
                    <a:lnR>
                      <a:noFill/>
                    </a:lnR>
                    <a:lnT>
                      <a:noFill/>
                    </a:lnT>
                    <a:lnB>
                      <a:noFill/>
                    </a:lnB>
                    <a:solidFill>
                      <a:srgbClr val="E0E0E0"/>
                    </a:solidFill>
                  </a:tcPr>
                </a:tc>
                <a:tc>
                  <a:txBody>
                    <a:bodyPr/>
                    <a:lstStyle/>
                    <a:p>
                      <a:pPr algn="l" fontAlgn="t"/>
                      <a:r>
                        <a:rPr lang="fr-FR" sz="1050">
                          <a:effectLst/>
                        </a:rPr>
                        <a:t>46%</a:t>
                      </a:r>
                    </a:p>
                  </a:txBody>
                  <a:tcPr marL="95250" marR="95250">
                    <a:lnL>
                      <a:noFill/>
                    </a:lnL>
                    <a:lnR>
                      <a:noFill/>
                    </a:lnR>
                    <a:lnT>
                      <a:noFill/>
                    </a:lnT>
                    <a:lnB>
                      <a:noFill/>
                    </a:lnB>
                    <a:solidFill>
                      <a:srgbClr val="E0E0E0"/>
                    </a:solidFill>
                  </a:tcPr>
                </a:tc>
                <a:tc>
                  <a:txBody>
                    <a:bodyPr/>
                    <a:lstStyle/>
                    <a:p>
                      <a:pPr algn="l" fontAlgn="t"/>
                      <a:r>
                        <a:rPr lang="fr-FR" sz="1050">
                          <a:effectLst/>
                        </a:rPr>
                        <a:t>28%</a:t>
                      </a:r>
                    </a:p>
                  </a:txBody>
                  <a:tcPr marL="95250" marR="95250">
                    <a:lnL>
                      <a:noFill/>
                    </a:lnL>
                    <a:lnR>
                      <a:noFill/>
                    </a:lnR>
                    <a:lnT>
                      <a:noFill/>
                    </a:lnT>
                    <a:lnB>
                      <a:noFill/>
                    </a:lnB>
                    <a:solidFill>
                      <a:srgbClr val="E0E0E0"/>
                    </a:solidFill>
                  </a:tcPr>
                </a:tc>
                <a:extLst>
                  <a:ext uri="{0D108BD9-81ED-4DB2-BD59-A6C34878D82A}">
                    <a16:rowId xmlns:a16="http://schemas.microsoft.com/office/drawing/2014/main" val="10003"/>
                  </a:ext>
                </a:extLst>
              </a:tr>
              <a:tr h="260705">
                <a:tc>
                  <a:txBody>
                    <a:bodyPr/>
                    <a:lstStyle/>
                    <a:p>
                      <a:pPr algn="l" fontAlgn="t"/>
                      <a:r>
                        <a:rPr lang="fr-FR" sz="1050">
                          <a:effectLst/>
                        </a:rPr>
                        <a:t>2000</a:t>
                      </a:r>
                    </a:p>
                  </a:txBody>
                  <a:tcPr marL="95250" marR="95250">
                    <a:lnL>
                      <a:noFill/>
                    </a:lnL>
                    <a:lnR>
                      <a:noFill/>
                    </a:lnR>
                    <a:lnT>
                      <a:noFill/>
                    </a:lnT>
                    <a:lnB>
                      <a:noFill/>
                    </a:lnB>
                    <a:solidFill>
                      <a:srgbClr val="EEEEEE"/>
                    </a:solidFill>
                  </a:tcPr>
                </a:tc>
                <a:tc>
                  <a:txBody>
                    <a:bodyPr/>
                    <a:lstStyle/>
                    <a:p>
                      <a:pPr algn="l" fontAlgn="t"/>
                      <a:r>
                        <a:rPr lang="fr-FR" sz="1050">
                          <a:effectLst/>
                        </a:rPr>
                        <a:t>28%</a:t>
                      </a:r>
                    </a:p>
                  </a:txBody>
                  <a:tcPr marL="95250" marR="95250">
                    <a:lnL>
                      <a:noFill/>
                    </a:lnL>
                    <a:lnR>
                      <a:noFill/>
                    </a:lnR>
                    <a:lnT>
                      <a:noFill/>
                    </a:lnT>
                    <a:lnB>
                      <a:noFill/>
                    </a:lnB>
                    <a:solidFill>
                      <a:srgbClr val="EEEEEE"/>
                    </a:solidFill>
                  </a:tcPr>
                </a:tc>
                <a:tc>
                  <a:txBody>
                    <a:bodyPr/>
                    <a:lstStyle/>
                    <a:p>
                      <a:pPr algn="l" fontAlgn="t"/>
                      <a:r>
                        <a:rPr lang="fr-FR" sz="1050">
                          <a:effectLst/>
                        </a:rPr>
                        <a:t>49%</a:t>
                      </a:r>
                    </a:p>
                  </a:txBody>
                  <a:tcPr marL="95250" marR="95250">
                    <a:lnL>
                      <a:noFill/>
                    </a:lnL>
                    <a:lnR>
                      <a:noFill/>
                    </a:lnR>
                    <a:lnT>
                      <a:noFill/>
                    </a:lnT>
                    <a:lnB>
                      <a:noFill/>
                    </a:lnB>
                    <a:solidFill>
                      <a:srgbClr val="EEEEEE"/>
                    </a:solidFill>
                  </a:tcPr>
                </a:tc>
                <a:tc>
                  <a:txBody>
                    <a:bodyPr/>
                    <a:lstStyle/>
                    <a:p>
                      <a:pPr algn="l" fontAlgn="t"/>
                      <a:r>
                        <a:rPr lang="fr-FR" sz="1050">
                          <a:effectLst/>
                        </a:rPr>
                        <a:t>23%</a:t>
                      </a:r>
                    </a:p>
                  </a:txBody>
                  <a:tcPr marL="95250" marR="95250">
                    <a:lnL>
                      <a:noFill/>
                    </a:lnL>
                    <a:lnR>
                      <a:noFill/>
                    </a:lnR>
                    <a:lnT>
                      <a:noFill/>
                    </a:lnT>
                    <a:lnB>
                      <a:noFill/>
                    </a:lnB>
                    <a:solidFill>
                      <a:srgbClr val="EEEEEE"/>
                    </a:solidFill>
                  </a:tcPr>
                </a:tc>
                <a:extLst>
                  <a:ext uri="{0D108BD9-81ED-4DB2-BD59-A6C34878D82A}">
                    <a16:rowId xmlns:a16="http://schemas.microsoft.com/office/drawing/2014/main" val="10004"/>
                  </a:ext>
                </a:extLst>
              </a:tr>
              <a:tr h="260705">
                <a:tc>
                  <a:txBody>
                    <a:bodyPr/>
                    <a:lstStyle/>
                    <a:p>
                      <a:pPr algn="l" fontAlgn="t"/>
                      <a:r>
                        <a:rPr lang="fr-FR" sz="1050">
                          <a:effectLst/>
                        </a:rPr>
                        <a:t>2002</a:t>
                      </a:r>
                    </a:p>
                  </a:txBody>
                  <a:tcPr marL="95250" marR="95250">
                    <a:lnL>
                      <a:noFill/>
                    </a:lnL>
                    <a:lnR>
                      <a:noFill/>
                    </a:lnR>
                    <a:lnT>
                      <a:noFill/>
                    </a:lnT>
                    <a:lnB>
                      <a:noFill/>
                    </a:lnB>
                    <a:solidFill>
                      <a:srgbClr val="E0E0E0"/>
                    </a:solidFill>
                  </a:tcPr>
                </a:tc>
                <a:tc>
                  <a:txBody>
                    <a:bodyPr/>
                    <a:lstStyle/>
                    <a:p>
                      <a:pPr algn="l" fontAlgn="t"/>
                      <a:r>
                        <a:rPr lang="fr-FR" sz="1050">
                          <a:effectLst/>
                        </a:rPr>
                        <a:t>34%</a:t>
                      </a:r>
                    </a:p>
                  </a:txBody>
                  <a:tcPr marL="95250" marR="95250">
                    <a:lnL>
                      <a:noFill/>
                    </a:lnL>
                    <a:lnR>
                      <a:noFill/>
                    </a:lnR>
                    <a:lnT>
                      <a:noFill/>
                    </a:lnT>
                    <a:lnB>
                      <a:noFill/>
                    </a:lnB>
                    <a:solidFill>
                      <a:srgbClr val="E0E0E0"/>
                    </a:solidFill>
                  </a:tcPr>
                </a:tc>
                <a:tc>
                  <a:txBody>
                    <a:bodyPr/>
                    <a:lstStyle/>
                    <a:p>
                      <a:pPr algn="l" fontAlgn="t"/>
                      <a:r>
                        <a:rPr lang="fr-FR" sz="1050">
                          <a:effectLst/>
                        </a:rPr>
                        <a:t>51%</a:t>
                      </a:r>
                    </a:p>
                  </a:txBody>
                  <a:tcPr marL="95250" marR="95250">
                    <a:lnL>
                      <a:noFill/>
                    </a:lnL>
                    <a:lnR>
                      <a:noFill/>
                    </a:lnR>
                    <a:lnT>
                      <a:noFill/>
                    </a:lnT>
                    <a:lnB>
                      <a:noFill/>
                    </a:lnB>
                    <a:solidFill>
                      <a:srgbClr val="E0E0E0"/>
                    </a:solidFill>
                  </a:tcPr>
                </a:tc>
                <a:tc>
                  <a:txBody>
                    <a:bodyPr/>
                    <a:lstStyle/>
                    <a:p>
                      <a:pPr algn="l" fontAlgn="t"/>
                      <a:r>
                        <a:rPr lang="fr-FR" sz="1050">
                          <a:effectLst/>
                        </a:rPr>
                        <a:t>15%</a:t>
                      </a:r>
                    </a:p>
                  </a:txBody>
                  <a:tcPr marL="95250" marR="95250">
                    <a:lnL>
                      <a:noFill/>
                    </a:lnL>
                    <a:lnR>
                      <a:noFill/>
                    </a:lnR>
                    <a:lnT>
                      <a:noFill/>
                    </a:lnT>
                    <a:lnB>
                      <a:noFill/>
                    </a:lnB>
                    <a:solidFill>
                      <a:srgbClr val="E0E0E0"/>
                    </a:solidFill>
                  </a:tcPr>
                </a:tc>
                <a:extLst>
                  <a:ext uri="{0D108BD9-81ED-4DB2-BD59-A6C34878D82A}">
                    <a16:rowId xmlns:a16="http://schemas.microsoft.com/office/drawing/2014/main" val="10005"/>
                  </a:ext>
                </a:extLst>
              </a:tr>
              <a:tr h="260705">
                <a:tc>
                  <a:txBody>
                    <a:bodyPr/>
                    <a:lstStyle/>
                    <a:p>
                      <a:pPr algn="l" fontAlgn="t"/>
                      <a:r>
                        <a:rPr lang="fr-FR" sz="1050">
                          <a:effectLst/>
                        </a:rPr>
                        <a:t>2004</a:t>
                      </a:r>
                    </a:p>
                  </a:txBody>
                  <a:tcPr marL="95250" marR="95250">
                    <a:lnL>
                      <a:noFill/>
                    </a:lnL>
                    <a:lnR>
                      <a:noFill/>
                    </a:lnR>
                    <a:lnT>
                      <a:noFill/>
                    </a:lnT>
                    <a:lnB>
                      <a:noFill/>
                    </a:lnB>
                    <a:solidFill>
                      <a:srgbClr val="EEEEEE"/>
                    </a:solidFill>
                  </a:tcPr>
                </a:tc>
                <a:tc>
                  <a:txBody>
                    <a:bodyPr/>
                    <a:lstStyle/>
                    <a:p>
                      <a:pPr algn="l" fontAlgn="t"/>
                      <a:r>
                        <a:rPr lang="fr-FR" sz="1050">
                          <a:effectLst/>
                        </a:rPr>
                        <a:t>29%</a:t>
                      </a:r>
                    </a:p>
                  </a:txBody>
                  <a:tcPr marL="95250" marR="95250">
                    <a:lnL>
                      <a:noFill/>
                    </a:lnL>
                    <a:lnR>
                      <a:noFill/>
                    </a:lnR>
                    <a:lnT>
                      <a:noFill/>
                    </a:lnT>
                    <a:lnB>
                      <a:noFill/>
                    </a:lnB>
                    <a:solidFill>
                      <a:srgbClr val="EEEEEE"/>
                    </a:solidFill>
                  </a:tcPr>
                </a:tc>
                <a:tc>
                  <a:txBody>
                    <a:bodyPr/>
                    <a:lstStyle/>
                    <a:p>
                      <a:pPr algn="l" fontAlgn="t"/>
                      <a:r>
                        <a:rPr lang="fr-FR" sz="1050">
                          <a:effectLst/>
                        </a:rPr>
                        <a:t>53%</a:t>
                      </a:r>
                    </a:p>
                  </a:txBody>
                  <a:tcPr marL="95250" marR="95250">
                    <a:lnL>
                      <a:noFill/>
                    </a:lnL>
                    <a:lnR>
                      <a:noFill/>
                    </a:lnR>
                    <a:lnT>
                      <a:noFill/>
                    </a:lnT>
                    <a:lnB>
                      <a:noFill/>
                    </a:lnB>
                    <a:solidFill>
                      <a:srgbClr val="EEEEEE"/>
                    </a:solidFill>
                  </a:tcPr>
                </a:tc>
                <a:tc>
                  <a:txBody>
                    <a:bodyPr/>
                    <a:lstStyle/>
                    <a:p>
                      <a:pPr algn="l" fontAlgn="t"/>
                      <a:r>
                        <a:rPr lang="fr-FR" sz="1050">
                          <a:effectLst/>
                        </a:rPr>
                        <a:t>18%</a:t>
                      </a:r>
                    </a:p>
                  </a:txBody>
                  <a:tcPr marL="95250" marR="95250">
                    <a:lnL>
                      <a:noFill/>
                    </a:lnL>
                    <a:lnR>
                      <a:noFill/>
                    </a:lnR>
                    <a:lnT>
                      <a:noFill/>
                    </a:lnT>
                    <a:lnB>
                      <a:noFill/>
                    </a:lnB>
                    <a:solidFill>
                      <a:srgbClr val="EEEEEE"/>
                    </a:solidFill>
                  </a:tcPr>
                </a:tc>
                <a:extLst>
                  <a:ext uri="{0D108BD9-81ED-4DB2-BD59-A6C34878D82A}">
                    <a16:rowId xmlns:a16="http://schemas.microsoft.com/office/drawing/2014/main" val="10006"/>
                  </a:ext>
                </a:extLst>
              </a:tr>
              <a:tr h="260705">
                <a:tc>
                  <a:txBody>
                    <a:bodyPr/>
                    <a:lstStyle/>
                    <a:p>
                      <a:pPr algn="l" fontAlgn="t"/>
                      <a:r>
                        <a:rPr lang="fr-FR" sz="1050">
                          <a:effectLst/>
                        </a:rPr>
                        <a:t>2006</a:t>
                      </a:r>
                    </a:p>
                  </a:txBody>
                  <a:tcPr marL="95250" marR="95250">
                    <a:lnL>
                      <a:noFill/>
                    </a:lnL>
                    <a:lnR>
                      <a:noFill/>
                    </a:lnR>
                    <a:lnT>
                      <a:noFill/>
                    </a:lnT>
                    <a:lnB>
                      <a:noFill/>
                    </a:lnB>
                    <a:solidFill>
                      <a:srgbClr val="E0E0E0"/>
                    </a:solidFill>
                  </a:tcPr>
                </a:tc>
                <a:tc>
                  <a:txBody>
                    <a:bodyPr/>
                    <a:lstStyle/>
                    <a:p>
                      <a:pPr algn="l" fontAlgn="t"/>
                      <a:r>
                        <a:rPr lang="fr-FR" sz="1050">
                          <a:effectLst/>
                        </a:rPr>
                        <a:t>35%</a:t>
                      </a:r>
                    </a:p>
                  </a:txBody>
                  <a:tcPr marL="95250" marR="95250">
                    <a:lnL>
                      <a:noFill/>
                    </a:lnL>
                    <a:lnR>
                      <a:noFill/>
                    </a:lnR>
                    <a:lnT>
                      <a:noFill/>
                    </a:lnT>
                    <a:lnB>
                      <a:noFill/>
                    </a:lnB>
                    <a:solidFill>
                      <a:srgbClr val="E0E0E0"/>
                    </a:solidFill>
                  </a:tcPr>
                </a:tc>
                <a:tc>
                  <a:txBody>
                    <a:bodyPr/>
                    <a:lstStyle/>
                    <a:p>
                      <a:pPr algn="l" fontAlgn="t"/>
                      <a:r>
                        <a:rPr lang="fr-FR" sz="1050">
                          <a:effectLst/>
                        </a:rPr>
                        <a:t>46%</a:t>
                      </a:r>
                    </a:p>
                  </a:txBody>
                  <a:tcPr marL="95250" marR="95250">
                    <a:lnL>
                      <a:noFill/>
                    </a:lnL>
                    <a:lnR>
                      <a:noFill/>
                    </a:lnR>
                    <a:lnT>
                      <a:noFill/>
                    </a:lnT>
                    <a:lnB>
                      <a:noFill/>
                    </a:lnB>
                    <a:solidFill>
                      <a:srgbClr val="E0E0E0"/>
                    </a:solidFill>
                  </a:tcPr>
                </a:tc>
                <a:tc>
                  <a:txBody>
                    <a:bodyPr/>
                    <a:lstStyle/>
                    <a:p>
                      <a:pPr algn="l" fontAlgn="t"/>
                      <a:r>
                        <a:rPr lang="fr-FR" sz="1050">
                          <a:effectLst/>
                        </a:rPr>
                        <a:t>19%</a:t>
                      </a:r>
                    </a:p>
                  </a:txBody>
                  <a:tcPr marL="95250" marR="95250">
                    <a:lnL>
                      <a:noFill/>
                    </a:lnL>
                    <a:lnR>
                      <a:noFill/>
                    </a:lnR>
                    <a:lnT>
                      <a:noFill/>
                    </a:lnT>
                    <a:lnB>
                      <a:noFill/>
                    </a:lnB>
                    <a:solidFill>
                      <a:srgbClr val="E0E0E0"/>
                    </a:solidFill>
                  </a:tcPr>
                </a:tc>
                <a:extLst>
                  <a:ext uri="{0D108BD9-81ED-4DB2-BD59-A6C34878D82A}">
                    <a16:rowId xmlns:a16="http://schemas.microsoft.com/office/drawing/2014/main" val="10007"/>
                  </a:ext>
                </a:extLst>
              </a:tr>
              <a:tr h="325834">
                <a:tc>
                  <a:txBody>
                    <a:bodyPr/>
                    <a:lstStyle/>
                    <a:p>
                      <a:pPr algn="l" fontAlgn="t"/>
                      <a:r>
                        <a:rPr lang="fr-FR" sz="1050">
                          <a:effectLst/>
                        </a:rPr>
                        <a:t>2009</a:t>
                      </a:r>
                    </a:p>
                  </a:txBody>
                  <a:tcPr marL="95250" marR="95250">
                    <a:lnL>
                      <a:noFill/>
                    </a:lnL>
                    <a:lnR>
                      <a:noFill/>
                    </a:lnR>
                    <a:lnT>
                      <a:noFill/>
                    </a:lnT>
                    <a:lnB>
                      <a:noFill/>
                    </a:lnB>
                    <a:solidFill>
                      <a:srgbClr val="EEEEEE"/>
                    </a:solidFill>
                  </a:tcPr>
                </a:tc>
                <a:tc>
                  <a:txBody>
                    <a:bodyPr/>
                    <a:lstStyle/>
                    <a:p>
                      <a:pPr algn="l" fontAlgn="t"/>
                      <a:r>
                        <a:rPr lang="fr-FR" sz="1050">
                          <a:effectLst/>
                        </a:rPr>
                        <a:t>32%</a:t>
                      </a:r>
                    </a:p>
                  </a:txBody>
                  <a:tcPr marL="95250" marR="95250">
                    <a:lnL>
                      <a:noFill/>
                    </a:lnL>
                    <a:lnR>
                      <a:noFill/>
                    </a:lnR>
                    <a:lnT>
                      <a:noFill/>
                    </a:lnT>
                    <a:lnB>
                      <a:noFill/>
                    </a:lnB>
                    <a:solidFill>
                      <a:srgbClr val="EEEEEE"/>
                    </a:solidFill>
                  </a:tcPr>
                </a:tc>
                <a:tc>
                  <a:txBody>
                    <a:bodyPr/>
                    <a:lstStyle/>
                    <a:p>
                      <a:pPr algn="l" fontAlgn="t"/>
                      <a:r>
                        <a:rPr lang="fr-FR" sz="1050">
                          <a:effectLst/>
                        </a:rPr>
                        <a:t>44%</a:t>
                      </a:r>
                    </a:p>
                  </a:txBody>
                  <a:tcPr marL="95250" marR="95250">
                    <a:lnL>
                      <a:noFill/>
                    </a:lnL>
                    <a:lnR>
                      <a:noFill/>
                    </a:lnR>
                    <a:lnT>
                      <a:noFill/>
                    </a:lnT>
                    <a:lnB>
                      <a:noFill/>
                    </a:lnB>
                    <a:solidFill>
                      <a:srgbClr val="EEEEEE"/>
                    </a:solidFill>
                  </a:tcPr>
                </a:tc>
                <a:tc>
                  <a:txBody>
                    <a:bodyPr/>
                    <a:lstStyle/>
                    <a:p>
                      <a:pPr algn="l" fontAlgn="t"/>
                      <a:r>
                        <a:rPr lang="fr-FR" sz="1050" dirty="0">
                          <a:effectLst/>
                        </a:rPr>
                        <a:t>24%</a:t>
                      </a:r>
                    </a:p>
                  </a:txBody>
                  <a:tcPr marL="95250" marR="95250">
                    <a:lnL>
                      <a:noFill/>
                    </a:lnL>
                    <a:lnR>
                      <a:noFill/>
                    </a:lnR>
                    <a:lnT>
                      <a:noFill/>
                    </a:lnT>
                    <a:lnB>
                      <a:noFill/>
                    </a:lnB>
                    <a:solidFill>
                      <a:srgbClr val="EEEEEE"/>
                    </a:solidFill>
                  </a:tcPr>
                </a:tc>
                <a:extLst>
                  <a:ext uri="{0D108BD9-81ED-4DB2-BD59-A6C34878D82A}">
                    <a16:rowId xmlns:a16="http://schemas.microsoft.com/office/drawing/2014/main" val="10008"/>
                  </a:ext>
                </a:extLst>
              </a:tr>
              <a:tr h="260705">
                <a:tc>
                  <a:txBody>
                    <a:bodyPr/>
                    <a:lstStyle/>
                    <a:p>
                      <a:pPr algn="l" fontAlgn="t"/>
                      <a:r>
                        <a:rPr lang="fr-FR" sz="1050">
                          <a:effectLst/>
                        </a:rPr>
                        <a:t>2010</a:t>
                      </a:r>
                    </a:p>
                  </a:txBody>
                  <a:tcPr marL="95250" marR="95250">
                    <a:lnL>
                      <a:noFill/>
                    </a:lnL>
                    <a:lnR>
                      <a:noFill/>
                    </a:lnR>
                    <a:lnT>
                      <a:noFill/>
                    </a:lnT>
                    <a:lnB>
                      <a:noFill/>
                    </a:lnB>
                    <a:solidFill>
                      <a:srgbClr val="E0E0E0"/>
                    </a:solidFill>
                  </a:tcPr>
                </a:tc>
                <a:tc>
                  <a:txBody>
                    <a:bodyPr/>
                    <a:lstStyle/>
                    <a:p>
                      <a:pPr algn="l" fontAlgn="t"/>
                      <a:r>
                        <a:rPr lang="fr-FR" sz="1050">
                          <a:effectLst/>
                        </a:rPr>
                        <a:t>37%</a:t>
                      </a:r>
                    </a:p>
                  </a:txBody>
                  <a:tcPr marL="95250" marR="95250">
                    <a:lnL>
                      <a:noFill/>
                    </a:lnL>
                    <a:lnR>
                      <a:noFill/>
                    </a:lnR>
                    <a:lnT>
                      <a:noFill/>
                    </a:lnT>
                    <a:lnB>
                      <a:noFill/>
                    </a:lnB>
                    <a:solidFill>
                      <a:srgbClr val="E0E0E0"/>
                    </a:solidFill>
                  </a:tcPr>
                </a:tc>
                <a:tc>
                  <a:txBody>
                    <a:bodyPr/>
                    <a:lstStyle/>
                    <a:p>
                      <a:pPr algn="l" fontAlgn="t"/>
                      <a:r>
                        <a:rPr lang="fr-FR" sz="1050">
                          <a:effectLst/>
                        </a:rPr>
                        <a:t>42%</a:t>
                      </a:r>
                    </a:p>
                  </a:txBody>
                  <a:tcPr marL="95250" marR="95250">
                    <a:lnL>
                      <a:noFill/>
                    </a:lnL>
                    <a:lnR>
                      <a:noFill/>
                    </a:lnR>
                    <a:lnT>
                      <a:noFill/>
                    </a:lnT>
                    <a:lnB>
                      <a:noFill/>
                    </a:lnB>
                    <a:solidFill>
                      <a:srgbClr val="E0E0E0"/>
                    </a:solidFill>
                  </a:tcPr>
                </a:tc>
                <a:tc>
                  <a:txBody>
                    <a:bodyPr/>
                    <a:lstStyle/>
                    <a:p>
                      <a:pPr algn="l" fontAlgn="t"/>
                      <a:r>
                        <a:rPr lang="fr-FR" sz="1050" dirty="0">
                          <a:effectLst/>
                        </a:rPr>
                        <a:t>21%</a:t>
                      </a:r>
                    </a:p>
                  </a:txBody>
                  <a:tcPr marL="95250" marR="95250">
                    <a:lnL>
                      <a:noFill/>
                    </a:lnL>
                    <a:lnR>
                      <a:noFill/>
                    </a:lnR>
                    <a:lnT>
                      <a:noFill/>
                    </a:lnT>
                    <a:lnB>
                      <a:noFill/>
                    </a:lnB>
                    <a:solidFill>
                      <a:srgbClr val="E0E0E0"/>
                    </a:solidFill>
                  </a:tcPr>
                </a:tc>
                <a:extLst>
                  <a:ext uri="{0D108BD9-81ED-4DB2-BD59-A6C34878D82A}">
                    <a16:rowId xmlns:a16="http://schemas.microsoft.com/office/drawing/2014/main" val="10009"/>
                  </a:ext>
                </a:extLst>
              </a:tr>
            </a:tbl>
          </a:graphicData>
        </a:graphic>
      </p:graphicFrame>
      <p:sp>
        <p:nvSpPr>
          <p:cNvPr id="9" name="Rectangle 5"/>
          <p:cNvSpPr txBox="1">
            <a:spLocks noChangeArrowheads="1"/>
          </p:cNvSpPr>
          <p:nvPr/>
        </p:nvSpPr>
        <p:spPr bwMode="auto">
          <a:xfrm>
            <a:off x="13885" y="740529"/>
            <a:ext cx="1965828"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La qualité </a:t>
            </a:r>
          </a:p>
        </p:txBody>
      </p:sp>
      <p:sp>
        <p:nvSpPr>
          <p:cNvPr id="10" name="Rectangle 9"/>
          <p:cNvSpPr/>
          <p:nvPr/>
        </p:nvSpPr>
        <p:spPr>
          <a:xfrm>
            <a:off x="76200" y="5501025"/>
            <a:ext cx="8852284" cy="1015663"/>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Le génie logiciel tente d’apporter des réponses méthodologiques et des outils pour maitriser les processus de développement et garantir la qualité du logiciel.</a:t>
            </a:r>
          </a:p>
        </p:txBody>
      </p:sp>
    </p:spTree>
    <p:extLst>
      <p:ext uri="{BB962C8B-B14F-4D97-AF65-F5344CB8AC3E}">
        <p14:creationId xmlns:p14="http://schemas.microsoft.com/office/powerpoint/2010/main" val="367793839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552" y="1700808"/>
            <a:ext cx="7924800" cy="1371600"/>
          </a:xfrm>
        </p:spPr>
        <p:txBody>
          <a:bodyPr/>
          <a:lstStyle/>
          <a:p>
            <a:r>
              <a:rPr lang="fr-FR" sz="3600" b="1" u="sng" dirty="0">
                <a:solidFill>
                  <a:srgbClr val="C00000"/>
                </a:solidFill>
                <a:cs typeface="Times New Roman" pitchFamily="18" charset="0"/>
              </a:rPr>
              <a:t>Processus de Développement du Logiciel</a:t>
            </a:r>
            <a:endParaRPr lang="fr-FR" sz="4800" dirty="0">
              <a:solidFill>
                <a:srgbClr val="C00000"/>
              </a:solidFill>
            </a:endParaRPr>
          </a:p>
        </p:txBody>
      </p:sp>
      <p:sp>
        <p:nvSpPr>
          <p:cNvPr id="6" name="Rectangle 5"/>
          <p:cNvSpPr txBox="1">
            <a:spLocks noGrp="1" noChangeArrowheads="1"/>
          </p:cNvSpPr>
          <p:nvPr>
            <p:ph type="subTitle" idx="1"/>
          </p:nvPr>
        </p:nvSpPr>
        <p:spPr bwMode="auto">
          <a:xfrm>
            <a:off x="3059832" y="4149080"/>
            <a:ext cx="3129743" cy="694928"/>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800" b="1" i="0" dirty="0"/>
              <a:t>CYCLE DE VIE</a:t>
            </a:r>
          </a:p>
        </p:txBody>
      </p:sp>
    </p:spTree>
    <p:extLst>
      <p:ext uri="{BB962C8B-B14F-4D97-AF65-F5344CB8AC3E}">
        <p14:creationId xmlns:p14="http://schemas.microsoft.com/office/powerpoint/2010/main" val="2131065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Le cycle de vie du logiciel</a:t>
            </a:r>
          </a:p>
        </p:txBody>
      </p:sp>
      <p:sp>
        <p:nvSpPr>
          <p:cNvPr id="15" name="Rectangle 14"/>
          <p:cNvSpPr/>
          <p:nvPr/>
        </p:nvSpPr>
        <p:spPr>
          <a:xfrm>
            <a:off x="127406" y="799866"/>
            <a:ext cx="4390391" cy="400110"/>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Notion générale de Cycle de Vie :</a:t>
            </a:r>
          </a:p>
        </p:txBody>
      </p:sp>
      <p:sp>
        <p:nvSpPr>
          <p:cNvPr id="3" name="Rectangle 2"/>
          <p:cNvSpPr/>
          <p:nvPr/>
        </p:nvSpPr>
        <p:spPr>
          <a:xfrm>
            <a:off x="127406" y="1425909"/>
            <a:ext cx="8765074" cy="1015663"/>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Un cycle de vie est un ensemble de phases séquentiellement cohérentes, dont le nom et le nombre de séquences sont déterminés en fonction du type et de la nature du produit ou du service à réaliser. </a:t>
            </a:r>
          </a:p>
        </p:txBody>
      </p:sp>
      <p:sp>
        <p:nvSpPr>
          <p:cNvPr id="12" name="Rectangle 11"/>
          <p:cNvSpPr/>
          <p:nvPr/>
        </p:nvSpPr>
        <p:spPr>
          <a:xfrm>
            <a:off x="1229734" y="3126934"/>
            <a:ext cx="3053553" cy="400110"/>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Création</a:t>
            </a:r>
            <a:r>
              <a:rPr lang="fr-FR" sz="2000" i="1" dirty="0">
                <a:solidFill>
                  <a:srgbClr val="000099"/>
                </a:solidFill>
                <a:latin typeface="Arial" panose="020B0604020202020204" pitchFamily="34" charset="0"/>
                <a:cs typeface="Arial" panose="020B0604020202020204" pitchFamily="34" charset="0"/>
              </a:rPr>
              <a:t> d'un produit , </a:t>
            </a:r>
          </a:p>
        </p:txBody>
      </p:sp>
      <p:sp>
        <p:nvSpPr>
          <p:cNvPr id="13" name="Rectangle 12"/>
          <p:cNvSpPr/>
          <p:nvPr/>
        </p:nvSpPr>
        <p:spPr>
          <a:xfrm>
            <a:off x="1229734" y="3573016"/>
            <a:ext cx="4122034" cy="400110"/>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Distribution</a:t>
            </a:r>
            <a:r>
              <a:rPr lang="fr-FR" sz="2000" i="1" dirty="0">
                <a:solidFill>
                  <a:srgbClr val="000099"/>
                </a:solidFill>
                <a:latin typeface="Arial" panose="020B0604020202020204" pitchFamily="34" charset="0"/>
                <a:cs typeface="Arial" panose="020B0604020202020204" pitchFamily="34" charset="0"/>
              </a:rPr>
              <a:t>  sur un marché, </a:t>
            </a:r>
          </a:p>
        </p:txBody>
      </p:sp>
      <p:sp>
        <p:nvSpPr>
          <p:cNvPr id="14" name="Rectangle 13"/>
          <p:cNvSpPr/>
          <p:nvPr/>
        </p:nvSpPr>
        <p:spPr>
          <a:xfrm>
            <a:off x="1244887" y="4037002"/>
            <a:ext cx="2609866" cy="400110"/>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Disparition</a:t>
            </a:r>
            <a:r>
              <a:rPr lang="fr-FR" sz="2000" i="1" dirty="0">
                <a:solidFill>
                  <a:srgbClr val="000099"/>
                </a:solidFill>
                <a:latin typeface="Arial" panose="020B0604020202020204" pitchFamily="34" charset="0"/>
                <a:cs typeface="Arial" panose="020B0604020202020204" pitchFamily="34" charset="0"/>
              </a:rPr>
              <a:t>.</a:t>
            </a:r>
          </a:p>
        </p:txBody>
      </p:sp>
      <p:sp>
        <p:nvSpPr>
          <p:cNvPr id="21" name="Rectangle 15"/>
          <p:cNvSpPr>
            <a:spLocks noChangeArrowheads="1"/>
          </p:cNvSpPr>
          <p:nvPr/>
        </p:nvSpPr>
        <p:spPr bwMode="auto">
          <a:xfrm>
            <a:off x="0" y="6525344"/>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22" name="Rectangle 21"/>
          <p:cNvSpPr/>
          <p:nvPr/>
        </p:nvSpPr>
        <p:spPr>
          <a:xfrm>
            <a:off x="127406" y="2617525"/>
            <a:ext cx="5020658" cy="400110"/>
          </a:xfrm>
          <a:prstGeom prst="rect">
            <a:avLst/>
          </a:prstGeom>
        </p:spPr>
        <p:txBody>
          <a:bodyPr wrap="square">
            <a:spAutoFit/>
          </a:bodyPr>
          <a:lstStyle/>
          <a:p>
            <a:r>
              <a:rPr lang="fr-FR" sz="2000" i="1" dirty="0">
                <a:solidFill>
                  <a:srgbClr val="000099"/>
                </a:solidFill>
                <a:latin typeface="Arial" panose="020B0604020202020204" pitchFamily="34" charset="0"/>
                <a:cs typeface="Arial" panose="020B0604020202020204" pitchFamily="34" charset="0"/>
              </a:rPr>
              <a:t>On distingue  les principales phases de: </a:t>
            </a:r>
          </a:p>
        </p:txBody>
      </p:sp>
      <p:sp>
        <p:nvSpPr>
          <p:cNvPr id="23" name="Rectangle 22"/>
          <p:cNvSpPr/>
          <p:nvPr/>
        </p:nvSpPr>
        <p:spPr>
          <a:xfrm>
            <a:off x="249301" y="4581128"/>
            <a:ext cx="3987848" cy="400110"/>
          </a:xfrm>
          <a:prstGeom prst="rect">
            <a:avLst/>
          </a:prstGeom>
        </p:spPr>
        <p:txBody>
          <a:bodyPr wrap="square">
            <a:spAutoFit/>
          </a:bodyPr>
          <a:lstStyle/>
          <a:p>
            <a:r>
              <a:rPr lang="fr-FR" sz="2000" i="1" dirty="0">
                <a:solidFill>
                  <a:srgbClr val="000099"/>
                </a:solidFill>
                <a:latin typeface="Arial" panose="020B0604020202020204" pitchFamily="34" charset="0"/>
                <a:cs typeface="Arial" panose="020B0604020202020204" pitchFamily="34" charset="0"/>
              </a:rPr>
              <a:t>Le but du découpage est de :</a:t>
            </a:r>
          </a:p>
        </p:txBody>
      </p:sp>
      <p:sp>
        <p:nvSpPr>
          <p:cNvPr id="24" name="Rectangle 23"/>
          <p:cNvSpPr/>
          <p:nvPr/>
        </p:nvSpPr>
        <p:spPr>
          <a:xfrm>
            <a:off x="1332802" y="5045114"/>
            <a:ext cx="6025389" cy="400110"/>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Maîtriser les risques, </a:t>
            </a:r>
          </a:p>
        </p:txBody>
      </p:sp>
      <p:sp>
        <p:nvSpPr>
          <p:cNvPr id="25" name="Rectangle 24"/>
          <p:cNvSpPr/>
          <p:nvPr/>
        </p:nvSpPr>
        <p:spPr>
          <a:xfrm>
            <a:off x="1332801" y="5549170"/>
            <a:ext cx="6025389" cy="400110"/>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Maîtriser au mieux les délais et les coûts, </a:t>
            </a:r>
          </a:p>
        </p:txBody>
      </p:sp>
      <p:sp>
        <p:nvSpPr>
          <p:cNvPr id="26" name="Rectangle 25"/>
          <p:cNvSpPr/>
          <p:nvPr/>
        </p:nvSpPr>
        <p:spPr>
          <a:xfrm>
            <a:off x="1332801" y="6053226"/>
            <a:ext cx="6025389" cy="400110"/>
          </a:xfrm>
          <a:prstGeom prst="rect">
            <a:avLst/>
          </a:prstGeom>
        </p:spPr>
        <p:txBody>
          <a:bodyPr wrap="square">
            <a:spAutoFit/>
          </a:bodyPr>
          <a:lstStyle/>
          <a:p>
            <a:pPr marL="342900" indent="-342900">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Obtenir une qualité conforme aux exigences. </a:t>
            </a:r>
          </a:p>
        </p:txBody>
      </p:sp>
    </p:spTree>
    <p:extLst>
      <p:ext uri="{BB962C8B-B14F-4D97-AF65-F5344CB8AC3E}">
        <p14:creationId xmlns:p14="http://schemas.microsoft.com/office/powerpoint/2010/main" val="21770684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P spid="22" grpId="0"/>
      <p:bldP spid="23" grpId="0"/>
      <p:bldP spid="24" grpId="0"/>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Le cycle de vie du logiciel</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2" name="Rectangle 1"/>
          <p:cNvSpPr/>
          <p:nvPr/>
        </p:nvSpPr>
        <p:spPr>
          <a:xfrm>
            <a:off x="76200" y="1883842"/>
            <a:ext cx="8816280" cy="707886"/>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 Le </a:t>
            </a:r>
            <a:r>
              <a:rPr lang="fr-FR" sz="2000" i="1" dirty="0">
                <a:solidFill>
                  <a:srgbClr val="C00000"/>
                </a:solidFill>
                <a:latin typeface="Arial" panose="020B0604020202020204" pitchFamily="34" charset="0"/>
                <a:cs typeface="Arial" panose="020B0604020202020204" pitchFamily="34" charset="0"/>
              </a:rPr>
              <a:t>«cycle de vie du logiciel» </a:t>
            </a:r>
            <a:r>
              <a:rPr lang="fr-FR" sz="2000" i="1" dirty="0">
                <a:solidFill>
                  <a:srgbClr val="000099"/>
                </a:solidFill>
                <a:latin typeface="Arial" panose="020B0604020202020204" pitchFamily="34" charset="0"/>
                <a:cs typeface="Arial" panose="020B0604020202020204" pitchFamily="34" charset="0"/>
              </a:rPr>
              <a:t>désigne toutes les étapes du </a:t>
            </a:r>
            <a:r>
              <a:rPr lang="fr-FR" sz="2000" i="1" dirty="0">
                <a:solidFill>
                  <a:srgbClr val="C00000"/>
                </a:solidFill>
                <a:latin typeface="Arial" panose="020B0604020202020204" pitchFamily="34" charset="0"/>
                <a:cs typeface="Arial" panose="020B0604020202020204" pitchFamily="34" charset="0"/>
              </a:rPr>
              <a:t>« processus de développement »</a:t>
            </a:r>
            <a:r>
              <a:rPr lang="fr-FR" sz="2000" i="1" dirty="0">
                <a:solidFill>
                  <a:srgbClr val="000099"/>
                </a:solidFill>
                <a:latin typeface="Arial" panose="020B0604020202020204" pitchFamily="34" charset="0"/>
                <a:cs typeface="Arial" panose="020B0604020202020204" pitchFamily="34" charset="0"/>
              </a:rPr>
              <a:t> d'un logiciel, depuis sa conception jusqu’à sa disparition.</a:t>
            </a:r>
          </a:p>
        </p:txBody>
      </p:sp>
      <p:sp>
        <p:nvSpPr>
          <p:cNvPr id="15" name="Rectangle 14"/>
          <p:cNvSpPr/>
          <p:nvPr/>
        </p:nvSpPr>
        <p:spPr>
          <a:xfrm>
            <a:off x="156728" y="1039743"/>
            <a:ext cx="8879768" cy="707886"/>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Le logiciel, en tant que produit, possède son propre « Cycle de Vie » (Software </a:t>
            </a:r>
            <a:r>
              <a:rPr lang="fr-FR" sz="2000" i="1" dirty="0" err="1">
                <a:solidFill>
                  <a:srgbClr val="000099"/>
                </a:solidFill>
                <a:latin typeface="Arial" panose="020B0604020202020204" pitchFamily="34" charset="0"/>
                <a:cs typeface="Arial" panose="020B0604020202020204" pitchFamily="34" charset="0"/>
              </a:rPr>
              <a:t>Lifecycle</a:t>
            </a:r>
            <a:r>
              <a:rPr lang="fr-FR" sz="2000" i="1" dirty="0">
                <a:solidFill>
                  <a:srgbClr val="000099"/>
                </a:solidFill>
                <a:latin typeface="Arial" panose="020B0604020202020204" pitchFamily="34" charset="0"/>
                <a:cs typeface="Arial" panose="020B0604020202020204" pitchFamily="34" charset="0"/>
              </a:rPr>
              <a:t>).</a:t>
            </a:r>
          </a:p>
        </p:txBody>
      </p:sp>
      <p:sp>
        <p:nvSpPr>
          <p:cNvPr id="5" name="Rectangle 4"/>
          <p:cNvSpPr/>
          <p:nvPr/>
        </p:nvSpPr>
        <p:spPr>
          <a:xfrm>
            <a:off x="94704" y="2650375"/>
            <a:ext cx="8836124" cy="400110"/>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Il comprend généralement les activités suivantes :</a:t>
            </a:r>
          </a:p>
        </p:txBody>
      </p:sp>
      <p:sp>
        <p:nvSpPr>
          <p:cNvPr id="8" name="Rectangle 7"/>
          <p:cNvSpPr/>
          <p:nvPr/>
        </p:nvSpPr>
        <p:spPr>
          <a:xfrm>
            <a:off x="156728" y="3253229"/>
            <a:ext cx="8836124" cy="707886"/>
          </a:xfrm>
          <a:prstGeom prst="rect">
            <a:avLst/>
          </a:prstGeom>
        </p:spPr>
        <p:txBody>
          <a:bodyPr wrap="square">
            <a:spAutoFit/>
          </a:bodyPr>
          <a:lstStyle/>
          <a:p>
            <a:pPr marL="457200" indent="-457200" algn="just">
              <a:buFont typeface="+mj-lt"/>
              <a:buAutoNum type="arabicPeriod"/>
            </a:pPr>
            <a:r>
              <a:rPr lang="fr-FR" sz="2000" i="1" dirty="0">
                <a:solidFill>
                  <a:srgbClr val="C00000"/>
                </a:solidFill>
                <a:latin typeface="Arial" panose="020B0604020202020204" pitchFamily="34" charset="0"/>
                <a:cs typeface="Arial" panose="020B0604020202020204" pitchFamily="34" charset="0"/>
              </a:rPr>
              <a:t>Définition des objectifs</a:t>
            </a:r>
            <a:r>
              <a:rPr lang="fr-FR" sz="2000" i="1" dirty="0">
                <a:solidFill>
                  <a:srgbClr val="000099"/>
                </a:solidFill>
                <a:latin typeface="Arial" panose="020B0604020202020204" pitchFamily="34" charset="0"/>
                <a:cs typeface="Arial" panose="020B0604020202020204" pitchFamily="34" charset="0"/>
              </a:rPr>
              <a:t>, consistant à définir la finalité du projet et son inscription dans une stratégie globale.</a:t>
            </a:r>
          </a:p>
        </p:txBody>
      </p:sp>
      <p:sp>
        <p:nvSpPr>
          <p:cNvPr id="9" name="Rectangle 8"/>
          <p:cNvSpPr/>
          <p:nvPr/>
        </p:nvSpPr>
        <p:spPr>
          <a:xfrm>
            <a:off x="200372" y="4259816"/>
            <a:ext cx="8836124" cy="1015663"/>
          </a:xfrm>
          <a:prstGeom prst="rect">
            <a:avLst/>
          </a:prstGeom>
        </p:spPr>
        <p:txBody>
          <a:bodyPr wrap="square">
            <a:spAutoFit/>
          </a:bodyPr>
          <a:lstStyle/>
          <a:p>
            <a:pPr marL="457200" indent="-457200" algn="just">
              <a:buFont typeface="+mj-lt"/>
              <a:buAutoNum type="arabicPeriod" startAt="2"/>
            </a:pPr>
            <a:r>
              <a:rPr lang="fr-FR" sz="2000" i="1" dirty="0">
                <a:solidFill>
                  <a:srgbClr val="C00000"/>
                </a:solidFill>
                <a:latin typeface="Arial" panose="020B0604020202020204" pitchFamily="34" charset="0"/>
                <a:cs typeface="Arial" panose="020B0604020202020204" pitchFamily="34" charset="0"/>
              </a:rPr>
              <a:t>Analyse des besoins </a:t>
            </a:r>
            <a:r>
              <a:rPr lang="fr-FR" sz="2000" i="1" dirty="0">
                <a:solidFill>
                  <a:srgbClr val="000099"/>
                </a:solidFill>
                <a:latin typeface="Arial" panose="020B0604020202020204" pitchFamily="34" charset="0"/>
                <a:cs typeface="Arial" panose="020B0604020202020204" pitchFamily="34" charset="0"/>
              </a:rPr>
              <a:t>et faisabilité, c'est-à-dire l'expression, le recueil et la formalisation des besoins du demandeur (le client) et de l'ensemble des contraintes.</a:t>
            </a:r>
          </a:p>
        </p:txBody>
      </p:sp>
      <p:sp>
        <p:nvSpPr>
          <p:cNvPr id="10" name="Rectangle 9"/>
          <p:cNvSpPr/>
          <p:nvPr/>
        </p:nvSpPr>
        <p:spPr>
          <a:xfrm>
            <a:off x="200372" y="5308434"/>
            <a:ext cx="8836124" cy="707886"/>
          </a:xfrm>
          <a:prstGeom prst="rect">
            <a:avLst/>
          </a:prstGeom>
        </p:spPr>
        <p:txBody>
          <a:bodyPr wrap="square">
            <a:spAutoFit/>
          </a:bodyPr>
          <a:lstStyle/>
          <a:p>
            <a:pPr marL="457200" indent="-457200" algn="just">
              <a:buFont typeface="+mj-lt"/>
              <a:buAutoNum type="arabicPeriod" startAt="3"/>
            </a:pPr>
            <a:r>
              <a:rPr lang="fr-FR" sz="2000" i="1" dirty="0">
                <a:solidFill>
                  <a:srgbClr val="C00000"/>
                </a:solidFill>
                <a:latin typeface="Arial" panose="020B0604020202020204" pitchFamily="34" charset="0"/>
                <a:cs typeface="Arial" panose="020B0604020202020204" pitchFamily="34" charset="0"/>
              </a:rPr>
              <a:t>Conception générale</a:t>
            </a:r>
            <a:r>
              <a:rPr lang="fr-FR" sz="2000" i="1" dirty="0">
                <a:solidFill>
                  <a:srgbClr val="000099"/>
                </a:solidFill>
                <a:latin typeface="Arial" panose="020B0604020202020204" pitchFamily="34" charset="0"/>
                <a:cs typeface="Arial" panose="020B0604020202020204" pitchFamily="34" charset="0"/>
              </a:rPr>
              <a:t>. Il s'agit de l'élaboration des spécifications de l'architecture générale du logiciel.</a:t>
            </a:r>
          </a:p>
        </p:txBody>
      </p:sp>
    </p:spTree>
    <p:extLst>
      <p:ext uri="{BB962C8B-B14F-4D97-AF65-F5344CB8AC3E}">
        <p14:creationId xmlns:p14="http://schemas.microsoft.com/office/powerpoint/2010/main" val="3146863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Le cycle de vie du logiciel</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Rectangle 10"/>
          <p:cNvSpPr/>
          <p:nvPr/>
        </p:nvSpPr>
        <p:spPr>
          <a:xfrm>
            <a:off x="144774" y="1503779"/>
            <a:ext cx="8836124" cy="707886"/>
          </a:xfrm>
          <a:prstGeom prst="rect">
            <a:avLst/>
          </a:prstGeom>
        </p:spPr>
        <p:txBody>
          <a:bodyPr wrap="square">
            <a:spAutoFit/>
          </a:bodyPr>
          <a:lstStyle/>
          <a:p>
            <a:pPr marL="457200" indent="-457200" algn="just">
              <a:buFont typeface="+mj-lt"/>
              <a:buAutoNum type="arabicPeriod" startAt="4"/>
            </a:pPr>
            <a:r>
              <a:rPr lang="fr-FR" sz="2000" i="1" dirty="0">
                <a:solidFill>
                  <a:srgbClr val="C00000"/>
                </a:solidFill>
                <a:latin typeface="Arial" panose="020B0604020202020204" pitchFamily="34" charset="0"/>
                <a:cs typeface="Arial" panose="020B0604020202020204" pitchFamily="34" charset="0"/>
              </a:rPr>
              <a:t>Conception détaillée</a:t>
            </a:r>
            <a:r>
              <a:rPr lang="fr-FR" sz="2000" i="1" dirty="0">
                <a:solidFill>
                  <a:srgbClr val="000099"/>
                </a:solidFill>
                <a:latin typeface="Arial" panose="020B0604020202020204" pitchFamily="34" charset="0"/>
                <a:cs typeface="Arial" panose="020B0604020202020204" pitchFamily="34" charset="0"/>
              </a:rPr>
              <a:t>, consistant à définir précisément chaque sous-ensemble du logiciel.</a:t>
            </a:r>
          </a:p>
        </p:txBody>
      </p:sp>
      <p:sp>
        <p:nvSpPr>
          <p:cNvPr id="12" name="Rectangle 11"/>
          <p:cNvSpPr/>
          <p:nvPr/>
        </p:nvSpPr>
        <p:spPr>
          <a:xfrm>
            <a:off x="118751" y="2600069"/>
            <a:ext cx="8836124" cy="1015663"/>
          </a:xfrm>
          <a:prstGeom prst="rect">
            <a:avLst/>
          </a:prstGeom>
        </p:spPr>
        <p:txBody>
          <a:bodyPr wrap="square">
            <a:spAutoFit/>
          </a:bodyPr>
          <a:lstStyle/>
          <a:p>
            <a:pPr marL="457200" indent="-457200" algn="just">
              <a:buFont typeface="+mj-lt"/>
              <a:buAutoNum type="arabicPeriod" startAt="5"/>
            </a:pPr>
            <a:r>
              <a:rPr lang="fr-FR" sz="2000" i="1" dirty="0">
                <a:solidFill>
                  <a:srgbClr val="C00000"/>
                </a:solidFill>
                <a:latin typeface="Arial" panose="020B0604020202020204" pitchFamily="34" charset="0"/>
                <a:cs typeface="Arial" panose="020B0604020202020204" pitchFamily="34" charset="0"/>
              </a:rPr>
              <a:t>Codage (Implémentation ou programmation), </a:t>
            </a:r>
            <a:r>
              <a:rPr lang="fr-FR" sz="2000" i="1" dirty="0">
                <a:solidFill>
                  <a:srgbClr val="000099"/>
                </a:solidFill>
                <a:latin typeface="Arial" panose="020B0604020202020204" pitchFamily="34" charset="0"/>
                <a:cs typeface="Arial" panose="020B0604020202020204" pitchFamily="34" charset="0"/>
              </a:rPr>
              <a:t>soit la traduction dans un langage de programmation des fonctionnalités définies lors de phases de conception.</a:t>
            </a:r>
          </a:p>
        </p:txBody>
      </p:sp>
      <p:sp>
        <p:nvSpPr>
          <p:cNvPr id="16" name="Rectangle 15"/>
          <p:cNvSpPr/>
          <p:nvPr/>
        </p:nvSpPr>
        <p:spPr>
          <a:xfrm>
            <a:off x="144774" y="3931964"/>
            <a:ext cx="8836124" cy="707886"/>
          </a:xfrm>
          <a:prstGeom prst="rect">
            <a:avLst/>
          </a:prstGeom>
        </p:spPr>
        <p:txBody>
          <a:bodyPr wrap="square">
            <a:spAutoFit/>
          </a:bodyPr>
          <a:lstStyle/>
          <a:p>
            <a:pPr marL="457200" indent="-457200" algn="just">
              <a:buFont typeface="+mj-lt"/>
              <a:buAutoNum type="arabicPeriod" startAt="6"/>
            </a:pPr>
            <a:r>
              <a:rPr lang="fr-FR" sz="2000" i="1" dirty="0">
                <a:solidFill>
                  <a:srgbClr val="C00000"/>
                </a:solidFill>
                <a:latin typeface="Arial" panose="020B0604020202020204" pitchFamily="34" charset="0"/>
                <a:cs typeface="Arial" panose="020B0604020202020204" pitchFamily="34" charset="0"/>
              </a:rPr>
              <a:t>Tests unitaires, </a:t>
            </a:r>
            <a:r>
              <a:rPr lang="fr-FR" sz="2000" i="1" dirty="0">
                <a:solidFill>
                  <a:srgbClr val="000099"/>
                </a:solidFill>
                <a:latin typeface="Arial" panose="020B0604020202020204" pitchFamily="34" charset="0"/>
                <a:cs typeface="Arial" panose="020B0604020202020204" pitchFamily="34" charset="0"/>
              </a:rPr>
              <a:t>permettant de vérifier individuellement que chaque sous-ensemble du logiciel est implémentée conformément aux spécifications.</a:t>
            </a:r>
          </a:p>
        </p:txBody>
      </p:sp>
      <p:sp>
        <p:nvSpPr>
          <p:cNvPr id="17" name="Rectangle 16"/>
          <p:cNvSpPr/>
          <p:nvPr/>
        </p:nvSpPr>
        <p:spPr>
          <a:xfrm>
            <a:off x="153938" y="5072933"/>
            <a:ext cx="8836124" cy="1015663"/>
          </a:xfrm>
          <a:prstGeom prst="rect">
            <a:avLst/>
          </a:prstGeom>
        </p:spPr>
        <p:txBody>
          <a:bodyPr wrap="square">
            <a:spAutoFit/>
          </a:bodyPr>
          <a:lstStyle/>
          <a:p>
            <a:pPr marL="457200" indent="-457200" algn="just">
              <a:buFont typeface="+mj-lt"/>
              <a:buAutoNum type="arabicPeriod" startAt="7"/>
            </a:pPr>
            <a:r>
              <a:rPr lang="fr-FR" sz="2000" i="1" dirty="0">
                <a:solidFill>
                  <a:srgbClr val="C00000"/>
                </a:solidFill>
                <a:latin typeface="Arial" panose="020B0604020202020204" pitchFamily="34" charset="0"/>
                <a:cs typeface="Arial" panose="020B0604020202020204" pitchFamily="34" charset="0"/>
              </a:rPr>
              <a:t>Intégration,</a:t>
            </a:r>
            <a:r>
              <a:rPr lang="fr-FR" sz="2000" i="1" dirty="0">
                <a:solidFill>
                  <a:srgbClr val="000099"/>
                </a:solidFill>
                <a:latin typeface="Arial" panose="020B0604020202020204" pitchFamily="34" charset="0"/>
                <a:cs typeface="Arial" panose="020B0604020202020204" pitchFamily="34" charset="0"/>
              </a:rPr>
              <a:t> dont l'objectif est de s'assurer de l'interfaçage des différents éléments (modules) du logiciel. Elle fait l'objet de tests d'intégration consignés dans un document.</a:t>
            </a:r>
          </a:p>
        </p:txBody>
      </p:sp>
    </p:spTree>
    <p:extLst>
      <p:ext uri="{BB962C8B-B14F-4D97-AF65-F5344CB8AC3E}">
        <p14:creationId xmlns:p14="http://schemas.microsoft.com/office/powerpoint/2010/main" val="4004180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024192" cy="533400"/>
          </a:xfrm>
          <a:noFill/>
          <a:ln/>
        </p:spPr>
        <p:txBody>
          <a:bodyPr lIns="90488" tIns="44450" rIns="90488" bIns="44450" anchor="b"/>
          <a:lstStyle/>
          <a:p>
            <a:pPr algn="l"/>
            <a:r>
              <a:rPr lang="fr-FR" sz="3600" b="1" i="1" u="sng" dirty="0">
                <a:solidFill>
                  <a:srgbClr val="CC3300"/>
                </a:solidFill>
              </a:rPr>
              <a:t>Le cycle de vie du logiciel</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3" name="Rectangle 12"/>
          <p:cNvSpPr/>
          <p:nvPr/>
        </p:nvSpPr>
        <p:spPr>
          <a:xfrm>
            <a:off x="201078" y="3696738"/>
            <a:ext cx="8836124" cy="707886"/>
          </a:xfrm>
          <a:prstGeom prst="rect">
            <a:avLst/>
          </a:prstGeom>
        </p:spPr>
        <p:txBody>
          <a:bodyPr wrap="square">
            <a:spAutoFit/>
          </a:bodyPr>
          <a:lstStyle/>
          <a:p>
            <a:pPr marL="457200" indent="-457200" algn="just">
              <a:buFont typeface="+mj-lt"/>
              <a:buAutoNum type="arabicPeriod" startAt="10"/>
            </a:pPr>
            <a:r>
              <a:rPr lang="fr-FR" sz="2000" i="1" dirty="0">
                <a:solidFill>
                  <a:srgbClr val="C00000"/>
                </a:solidFill>
                <a:latin typeface="Arial" panose="020B0604020202020204" pitchFamily="34" charset="0"/>
                <a:cs typeface="Arial" panose="020B0604020202020204" pitchFamily="34" charset="0"/>
              </a:rPr>
              <a:t>Mise en production, </a:t>
            </a:r>
            <a:r>
              <a:rPr lang="fr-FR" sz="2000" i="1" dirty="0">
                <a:solidFill>
                  <a:srgbClr val="000099"/>
                </a:solidFill>
                <a:latin typeface="Arial" panose="020B0604020202020204" pitchFamily="34" charset="0"/>
                <a:cs typeface="Arial" panose="020B0604020202020204" pitchFamily="34" charset="0"/>
              </a:rPr>
              <a:t>le logiciel est mis en service et est effectivement utilisé par les utilisateurs.</a:t>
            </a:r>
            <a:endParaRPr lang="fr-FR" sz="2000" i="1"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85018" y="1325695"/>
            <a:ext cx="8836124" cy="707886"/>
          </a:xfrm>
          <a:prstGeom prst="rect">
            <a:avLst/>
          </a:prstGeom>
        </p:spPr>
        <p:txBody>
          <a:bodyPr wrap="square">
            <a:spAutoFit/>
          </a:bodyPr>
          <a:lstStyle/>
          <a:p>
            <a:pPr marL="457200" indent="-457200" algn="just">
              <a:buFont typeface="+mj-lt"/>
              <a:buAutoNum type="arabicPeriod" startAt="8"/>
            </a:pPr>
            <a:r>
              <a:rPr lang="fr-FR" sz="2000" i="1" dirty="0">
                <a:solidFill>
                  <a:srgbClr val="C00000"/>
                </a:solidFill>
                <a:latin typeface="Arial" panose="020B0604020202020204" pitchFamily="34" charset="0"/>
                <a:cs typeface="Arial" panose="020B0604020202020204" pitchFamily="34" charset="0"/>
              </a:rPr>
              <a:t>Qualification</a:t>
            </a:r>
            <a:r>
              <a:rPr lang="fr-FR" sz="2000" i="1" dirty="0">
                <a:solidFill>
                  <a:srgbClr val="000099"/>
                </a:solidFill>
                <a:latin typeface="Arial" panose="020B0604020202020204" pitchFamily="34" charset="0"/>
                <a:cs typeface="Arial" panose="020B0604020202020204" pitchFamily="34" charset="0"/>
              </a:rPr>
              <a:t> (ou recette), c'est-à-dire la vérification de la conformité du logiciel aux spécifications initiales.</a:t>
            </a:r>
          </a:p>
        </p:txBody>
      </p:sp>
      <p:sp>
        <p:nvSpPr>
          <p:cNvPr id="15" name="Rectangle 14"/>
          <p:cNvSpPr/>
          <p:nvPr/>
        </p:nvSpPr>
        <p:spPr>
          <a:xfrm>
            <a:off x="185018" y="2499058"/>
            <a:ext cx="8836124" cy="707886"/>
          </a:xfrm>
          <a:prstGeom prst="rect">
            <a:avLst/>
          </a:prstGeom>
        </p:spPr>
        <p:txBody>
          <a:bodyPr wrap="square">
            <a:spAutoFit/>
          </a:bodyPr>
          <a:lstStyle/>
          <a:p>
            <a:pPr marL="457200" indent="-457200" algn="just">
              <a:buFont typeface="+mj-lt"/>
              <a:buAutoNum type="arabicPeriod" startAt="9"/>
            </a:pPr>
            <a:r>
              <a:rPr lang="fr-FR" sz="2000" i="1" dirty="0">
                <a:solidFill>
                  <a:srgbClr val="C00000"/>
                </a:solidFill>
                <a:latin typeface="Arial" panose="020B0604020202020204" pitchFamily="34" charset="0"/>
                <a:cs typeface="Arial" panose="020B0604020202020204" pitchFamily="34" charset="0"/>
              </a:rPr>
              <a:t>Documentation</a:t>
            </a:r>
            <a:r>
              <a:rPr lang="fr-FR" sz="2000" i="1" dirty="0">
                <a:solidFill>
                  <a:srgbClr val="000099"/>
                </a:solidFill>
                <a:latin typeface="Arial" panose="020B0604020202020204" pitchFamily="34" charset="0"/>
                <a:cs typeface="Arial" panose="020B0604020202020204" pitchFamily="34" charset="0"/>
              </a:rPr>
              <a:t>, visant à produire les informations nécessaires pour l'utilisation du logiciel et pour des développements ultérieurs.</a:t>
            </a:r>
          </a:p>
        </p:txBody>
      </p:sp>
      <p:sp>
        <p:nvSpPr>
          <p:cNvPr id="20" name="Rectangle 19"/>
          <p:cNvSpPr/>
          <p:nvPr/>
        </p:nvSpPr>
        <p:spPr>
          <a:xfrm>
            <a:off x="180242" y="4881354"/>
            <a:ext cx="8836124" cy="707886"/>
          </a:xfrm>
          <a:prstGeom prst="rect">
            <a:avLst/>
          </a:prstGeom>
        </p:spPr>
        <p:txBody>
          <a:bodyPr wrap="square">
            <a:spAutoFit/>
          </a:bodyPr>
          <a:lstStyle/>
          <a:p>
            <a:pPr marL="457200" indent="-457200" algn="just">
              <a:buFont typeface="+mj-lt"/>
              <a:buAutoNum type="arabicPeriod" startAt="11"/>
            </a:pPr>
            <a:r>
              <a:rPr lang="fr-FR" sz="2000" i="1" dirty="0">
                <a:solidFill>
                  <a:srgbClr val="C00000"/>
                </a:solidFill>
                <a:latin typeface="Arial" panose="020B0604020202020204" pitchFamily="34" charset="0"/>
                <a:cs typeface="Arial" panose="020B0604020202020204" pitchFamily="34" charset="0"/>
              </a:rPr>
              <a:t>Maintenance,</a:t>
            </a:r>
            <a:r>
              <a:rPr lang="fr-FR" sz="2000" i="1" dirty="0">
                <a:solidFill>
                  <a:srgbClr val="000099"/>
                </a:solidFill>
                <a:latin typeface="Arial" panose="020B0604020202020204" pitchFamily="34" charset="0"/>
                <a:cs typeface="Arial" panose="020B0604020202020204" pitchFamily="34" charset="0"/>
              </a:rPr>
              <a:t> comprenant toutes les actions correctives (maintenance corrective) et évolutives (maintenance évolutive) sur le logiciel.</a:t>
            </a:r>
          </a:p>
        </p:txBody>
      </p:sp>
    </p:spTree>
    <p:extLst>
      <p:ext uri="{BB962C8B-B14F-4D97-AF65-F5344CB8AC3E}">
        <p14:creationId xmlns:p14="http://schemas.microsoft.com/office/powerpoint/2010/main" val="3805159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552" y="1700808"/>
            <a:ext cx="7924800" cy="1371600"/>
          </a:xfrm>
        </p:spPr>
        <p:txBody>
          <a:bodyPr/>
          <a:lstStyle/>
          <a:p>
            <a:r>
              <a:rPr lang="fr-FR" sz="3600" b="1" u="sng" dirty="0">
                <a:solidFill>
                  <a:srgbClr val="C00000"/>
                </a:solidFill>
                <a:cs typeface="Times New Roman" pitchFamily="18" charset="0"/>
              </a:rPr>
              <a:t>Processus de Développement du Logiciel</a:t>
            </a:r>
            <a:endParaRPr lang="fr-FR" sz="4800" dirty="0">
              <a:solidFill>
                <a:srgbClr val="C00000"/>
              </a:solidFill>
            </a:endParaRPr>
          </a:p>
        </p:txBody>
      </p:sp>
      <p:sp>
        <p:nvSpPr>
          <p:cNvPr id="6" name="Rectangle 5"/>
          <p:cNvSpPr txBox="1">
            <a:spLocks noGrp="1" noChangeArrowheads="1"/>
          </p:cNvSpPr>
          <p:nvPr>
            <p:ph type="subTitle" idx="1"/>
          </p:nvPr>
        </p:nvSpPr>
        <p:spPr bwMode="auto">
          <a:xfrm>
            <a:off x="899592" y="4077072"/>
            <a:ext cx="7704856" cy="648072"/>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800" b="1" i="0" dirty="0"/>
              <a:t>Les Processus/ Modèles  de développement</a:t>
            </a:r>
          </a:p>
        </p:txBody>
      </p:sp>
    </p:spTree>
    <p:extLst>
      <p:ext uri="{BB962C8B-B14F-4D97-AF65-F5344CB8AC3E}">
        <p14:creationId xmlns:p14="http://schemas.microsoft.com/office/powerpoint/2010/main" val="685632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6584032" cy="533400"/>
          </a:xfrm>
          <a:noFill/>
          <a:ln/>
        </p:spPr>
        <p:txBody>
          <a:bodyPr lIns="90488" tIns="44450" rIns="90488" bIns="44450" anchor="b"/>
          <a:lstStyle/>
          <a:p>
            <a:pPr algn="l"/>
            <a:r>
              <a:rPr lang="fr-FR" sz="3600" b="1" i="1" u="sng" dirty="0">
                <a:solidFill>
                  <a:srgbClr val="CC3300"/>
                </a:solidFill>
              </a:rPr>
              <a:t>Les Processus de développement</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9" name="Rectangle 8"/>
          <p:cNvSpPr/>
          <p:nvPr/>
        </p:nvSpPr>
        <p:spPr>
          <a:xfrm>
            <a:off x="179065" y="1488406"/>
            <a:ext cx="8784976" cy="707886"/>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C’est un ensemble structuré d’activités nécessaires pour développer un logiciel.</a:t>
            </a:r>
          </a:p>
        </p:txBody>
      </p:sp>
      <p:sp>
        <p:nvSpPr>
          <p:cNvPr id="13" name="Rectangle 15"/>
          <p:cNvSpPr>
            <a:spLocks noChangeArrowheads="1"/>
          </p:cNvSpPr>
          <p:nvPr/>
        </p:nvSpPr>
        <p:spPr bwMode="auto">
          <a:xfrm>
            <a:off x="539749" y="3999955"/>
            <a:ext cx="3671888" cy="360362"/>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rgbClr val="C00000"/>
              </a:buClr>
              <a:buFontTx/>
              <a:buChar char="•"/>
            </a:pPr>
            <a:r>
              <a:rPr lang="fr-FR" sz="2000" i="1" dirty="0">
                <a:solidFill>
                  <a:srgbClr val="C00000"/>
                </a:solidFill>
                <a:latin typeface="Arial" panose="020B0604020202020204" pitchFamily="34" charset="0"/>
                <a:cs typeface="Arial" panose="020B0604020202020204" pitchFamily="34" charset="0"/>
              </a:rPr>
              <a:t>Spécification / Analyse</a:t>
            </a:r>
          </a:p>
        </p:txBody>
      </p:sp>
      <p:sp>
        <p:nvSpPr>
          <p:cNvPr id="14" name="Rectangle 16"/>
          <p:cNvSpPr>
            <a:spLocks noChangeArrowheads="1"/>
          </p:cNvSpPr>
          <p:nvPr/>
        </p:nvSpPr>
        <p:spPr bwMode="auto">
          <a:xfrm>
            <a:off x="539749" y="4581128"/>
            <a:ext cx="2160587" cy="360363"/>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rgbClr val="C00000"/>
              </a:buClr>
              <a:buFontTx/>
              <a:buChar char="•"/>
            </a:pPr>
            <a:r>
              <a:rPr lang="fr-FR" sz="2000" i="1" dirty="0">
                <a:solidFill>
                  <a:srgbClr val="C00000"/>
                </a:solidFill>
                <a:latin typeface="Arial" panose="020B0604020202020204" pitchFamily="34" charset="0"/>
                <a:cs typeface="Arial" panose="020B0604020202020204" pitchFamily="34" charset="0"/>
              </a:rPr>
              <a:t>Conception.</a:t>
            </a:r>
          </a:p>
        </p:txBody>
      </p:sp>
      <p:sp>
        <p:nvSpPr>
          <p:cNvPr id="15" name="Rectangle 17"/>
          <p:cNvSpPr>
            <a:spLocks noChangeArrowheads="1"/>
          </p:cNvSpPr>
          <p:nvPr/>
        </p:nvSpPr>
        <p:spPr bwMode="auto">
          <a:xfrm>
            <a:off x="539749" y="5109946"/>
            <a:ext cx="4679950" cy="360362"/>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rgbClr val="C00000"/>
              </a:buClr>
              <a:buFontTx/>
              <a:buChar char="•"/>
            </a:pPr>
            <a:r>
              <a:rPr lang="fr-FR" sz="2000" i="1" dirty="0">
                <a:solidFill>
                  <a:srgbClr val="C00000"/>
                </a:solidFill>
                <a:latin typeface="Arial" panose="020B0604020202020204" pitchFamily="34" charset="0"/>
                <a:cs typeface="Arial" panose="020B0604020202020204" pitchFamily="34" charset="0"/>
              </a:rPr>
              <a:t>Programmation / Implémentation.</a:t>
            </a:r>
          </a:p>
        </p:txBody>
      </p:sp>
      <p:sp>
        <p:nvSpPr>
          <p:cNvPr id="16" name="Rectangle 18"/>
          <p:cNvSpPr>
            <a:spLocks noChangeArrowheads="1"/>
          </p:cNvSpPr>
          <p:nvPr/>
        </p:nvSpPr>
        <p:spPr bwMode="auto">
          <a:xfrm>
            <a:off x="591461" y="5629020"/>
            <a:ext cx="3887787" cy="360362"/>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rgbClr val="C00000"/>
              </a:buClr>
              <a:buFontTx/>
              <a:buChar char="•"/>
            </a:pPr>
            <a:r>
              <a:rPr lang="fr-FR" sz="2000" i="1" dirty="0">
                <a:solidFill>
                  <a:srgbClr val="C00000"/>
                </a:solidFill>
                <a:latin typeface="Arial" panose="020B0604020202020204" pitchFamily="34" charset="0"/>
                <a:cs typeface="Arial" panose="020B0604020202020204" pitchFamily="34" charset="0"/>
              </a:rPr>
              <a:t>Test / Validation.</a:t>
            </a:r>
          </a:p>
        </p:txBody>
      </p:sp>
      <p:sp>
        <p:nvSpPr>
          <p:cNvPr id="11" name="Rectangle 5"/>
          <p:cNvSpPr txBox="1">
            <a:spLocks noChangeArrowheads="1"/>
          </p:cNvSpPr>
          <p:nvPr/>
        </p:nvSpPr>
        <p:spPr bwMode="auto">
          <a:xfrm>
            <a:off x="13884" y="740529"/>
            <a:ext cx="3838035"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Introduction:</a:t>
            </a:r>
          </a:p>
        </p:txBody>
      </p:sp>
      <p:sp>
        <p:nvSpPr>
          <p:cNvPr id="2" name="Rectangle 1"/>
          <p:cNvSpPr/>
          <p:nvPr/>
        </p:nvSpPr>
        <p:spPr>
          <a:xfrm>
            <a:off x="208190" y="2231540"/>
            <a:ext cx="8935809" cy="830997"/>
          </a:xfrm>
          <a:prstGeom prst="rect">
            <a:avLst/>
          </a:prstGeom>
        </p:spPr>
        <p:txBody>
          <a:bodyPr wrap="square">
            <a:spAutoFit/>
          </a:bodyPr>
          <a:lstStyle/>
          <a:p>
            <a:pPr algn="just"/>
            <a:endParaRPr lang="fr-FR" sz="800" dirty="0">
              <a:solidFill>
                <a:srgbClr val="000000"/>
              </a:solidFill>
              <a:latin typeface="Arial" panose="020B0604020202020204" pitchFamily="34" charset="0"/>
            </a:endParaRPr>
          </a:p>
          <a:p>
            <a:pPr algn="just"/>
            <a:r>
              <a:rPr lang="fr-FR" sz="2000" i="1" dirty="0">
                <a:solidFill>
                  <a:srgbClr val="000099"/>
                </a:solidFill>
                <a:latin typeface="Arial" panose="020B0604020202020204" pitchFamily="34" charset="0"/>
                <a:cs typeface="Arial" panose="020B0604020202020204" pitchFamily="34" charset="0"/>
              </a:rPr>
              <a:t>Un modèle de développement de logiciel est une représentation abstraite d’un processus </a:t>
            </a:r>
          </a:p>
        </p:txBody>
      </p:sp>
      <p:sp>
        <p:nvSpPr>
          <p:cNvPr id="17" name="Rectangle 16"/>
          <p:cNvSpPr/>
          <p:nvPr/>
        </p:nvSpPr>
        <p:spPr>
          <a:xfrm>
            <a:off x="179065" y="2960332"/>
            <a:ext cx="8935809" cy="830997"/>
          </a:xfrm>
          <a:prstGeom prst="rect">
            <a:avLst/>
          </a:prstGeom>
        </p:spPr>
        <p:txBody>
          <a:bodyPr wrap="square">
            <a:spAutoFit/>
          </a:bodyPr>
          <a:lstStyle/>
          <a:p>
            <a:pPr algn="just"/>
            <a:endParaRPr lang="fr-FR" sz="800" dirty="0">
              <a:solidFill>
                <a:srgbClr val="000000"/>
              </a:solidFill>
              <a:latin typeface="Arial" panose="020B0604020202020204" pitchFamily="34" charset="0"/>
            </a:endParaRPr>
          </a:p>
          <a:p>
            <a:pPr algn="just"/>
            <a:r>
              <a:rPr lang="fr-FR" sz="2000" i="1" dirty="0">
                <a:solidFill>
                  <a:srgbClr val="000099"/>
                </a:solidFill>
                <a:latin typeface="Arial" panose="020B0604020202020204" pitchFamily="34" charset="0"/>
                <a:cs typeface="Arial" panose="020B0604020202020204" pitchFamily="34" charset="0"/>
              </a:rPr>
              <a:t>Il existe de nombreux modèles de développement; ils comportent tous, en général, les activités  suivantes:</a:t>
            </a:r>
          </a:p>
        </p:txBody>
      </p:sp>
      <p:sp>
        <p:nvSpPr>
          <p:cNvPr id="18" name="Rectangle 18"/>
          <p:cNvSpPr>
            <a:spLocks noChangeArrowheads="1"/>
          </p:cNvSpPr>
          <p:nvPr/>
        </p:nvSpPr>
        <p:spPr bwMode="auto">
          <a:xfrm>
            <a:off x="551383" y="6068756"/>
            <a:ext cx="3887787" cy="360362"/>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rgbClr val="C00000"/>
              </a:buClr>
              <a:buFontTx/>
              <a:buChar char="•"/>
            </a:pPr>
            <a:r>
              <a:rPr lang="fr-FR" sz="2000" i="1" dirty="0">
                <a:solidFill>
                  <a:srgbClr val="C00000"/>
                </a:solidFill>
                <a:latin typeface="Arial" panose="020B0604020202020204" pitchFamily="34" charset="0"/>
                <a:cs typeface="Arial" panose="020B0604020202020204" pitchFamily="34" charset="0"/>
              </a:rPr>
              <a:t>Maintenance / Evolution</a:t>
            </a:r>
          </a:p>
        </p:txBody>
      </p:sp>
    </p:spTree>
    <p:extLst>
      <p:ext uri="{BB962C8B-B14F-4D97-AF65-F5344CB8AC3E}">
        <p14:creationId xmlns:p14="http://schemas.microsoft.com/office/powerpoint/2010/main" val="38632051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2"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552" y="1700808"/>
            <a:ext cx="7924800" cy="1371600"/>
          </a:xfrm>
        </p:spPr>
        <p:txBody>
          <a:bodyPr/>
          <a:lstStyle/>
          <a:p>
            <a:r>
              <a:rPr lang="fr-FR" sz="3600" b="1" u="sng" dirty="0">
                <a:solidFill>
                  <a:srgbClr val="C00000"/>
                </a:solidFill>
                <a:cs typeface="Times New Roman" pitchFamily="18" charset="0"/>
              </a:rPr>
              <a:t>Processus de Développement du Logiciel</a:t>
            </a:r>
            <a:endParaRPr lang="fr-FR" sz="4800" dirty="0">
              <a:solidFill>
                <a:srgbClr val="C00000"/>
              </a:solidFill>
            </a:endParaRPr>
          </a:p>
        </p:txBody>
      </p:sp>
      <p:sp>
        <p:nvSpPr>
          <p:cNvPr id="6" name="Rectangle 5"/>
          <p:cNvSpPr txBox="1">
            <a:spLocks noGrp="1" noChangeArrowheads="1"/>
          </p:cNvSpPr>
          <p:nvPr>
            <p:ph type="subTitle" idx="1"/>
          </p:nvPr>
        </p:nvSpPr>
        <p:spPr bwMode="auto">
          <a:xfrm>
            <a:off x="3242456" y="4077072"/>
            <a:ext cx="3129743" cy="694928"/>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800" b="1" i="0" dirty="0"/>
              <a:t>INTRODUCTION</a:t>
            </a:r>
          </a:p>
        </p:txBody>
      </p:sp>
    </p:spTree>
    <p:extLst>
      <p:ext uri="{BB962C8B-B14F-4D97-AF65-F5344CB8AC3E}">
        <p14:creationId xmlns:p14="http://schemas.microsoft.com/office/powerpoint/2010/main" val="2237099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6584032" cy="533400"/>
          </a:xfrm>
          <a:noFill/>
          <a:ln/>
        </p:spPr>
        <p:txBody>
          <a:bodyPr lIns="90488" tIns="44450" rIns="90488" bIns="44450" anchor="b"/>
          <a:lstStyle/>
          <a:p>
            <a:pPr algn="l"/>
            <a:r>
              <a:rPr lang="fr-FR" sz="3600" b="1" i="1" u="sng" dirty="0">
                <a:solidFill>
                  <a:srgbClr val="CC3300"/>
                </a:solidFill>
              </a:rPr>
              <a:t>Les Processus de développement</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9" name="Rectangle 8"/>
          <p:cNvSpPr/>
          <p:nvPr/>
        </p:nvSpPr>
        <p:spPr>
          <a:xfrm>
            <a:off x="179065" y="1488406"/>
            <a:ext cx="8784976" cy="400110"/>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La description d’un modèle de développement nécessite:</a:t>
            </a:r>
          </a:p>
        </p:txBody>
      </p:sp>
      <p:sp>
        <p:nvSpPr>
          <p:cNvPr id="11" name="Rectangle 5"/>
          <p:cNvSpPr txBox="1">
            <a:spLocks noChangeArrowheads="1"/>
          </p:cNvSpPr>
          <p:nvPr/>
        </p:nvSpPr>
        <p:spPr bwMode="auto">
          <a:xfrm>
            <a:off x="13884" y="740529"/>
            <a:ext cx="3838035"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Introduction:</a:t>
            </a:r>
          </a:p>
        </p:txBody>
      </p:sp>
      <p:sp>
        <p:nvSpPr>
          <p:cNvPr id="2" name="Rectangle 1"/>
          <p:cNvSpPr/>
          <p:nvPr/>
        </p:nvSpPr>
        <p:spPr>
          <a:xfrm>
            <a:off x="1129866" y="2053266"/>
            <a:ext cx="4306229" cy="523220"/>
          </a:xfrm>
          <a:prstGeom prst="rect">
            <a:avLst/>
          </a:prstGeom>
        </p:spPr>
        <p:txBody>
          <a:bodyPr wrap="square">
            <a:spAutoFit/>
          </a:bodyPr>
          <a:lstStyle/>
          <a:p>
            <a:pPr marL="171450" indent="-171450" algn="just">
              <a:buFont typeface="Arial" panose="020B0604020202020204" pitchFamily="34" charset="0"/>
              <a:buChar char="•"/>
            </a:pPr>
            <a:endParaRPr lang="fr-FR" sz="800" dirty="0">
              <a:solidFill>
                <a:srgbClr val="000000"/>
              </a:solidFill>
              <a:latin typeface="Arial" panose="020B0604020202020204" pitchFamily="34" charset="0"/>
            </a:endParaRPr>
          </a:p>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La description des </a:t>
            </a:r>
            <a:r>
              <a:rPr lang="fr-FR" sz="2000" i="1" dirty="0">
                <a:solidFill>
                  <a:srgbClr val="C00000"/>
                </a:solidFill>
                <a:latin typeface="Arial" panose="020B0604020202020204" pitchFamily="34" charset="0"/>
                <a:cs typeface="Arial" panose="020B0604020202020204" pitchFamily="34" charset="0"/>
              </a:rPr>
              <a:t>activités</a:t>
            </a:r>
            <a:r>
              <a:rPr lang="fr-FR" sz="2000" i="1" dirty="0">
                <a:solidFill>
                  <a:srgbClr val="000099"/>
                </a:solidFill>
                <a:latin typeface="Arial" panose="020B0604020202020204" pitchFamily="34" charset="0"/>
                <a:cs typeface="Arial" panose="020B0604020202020204" pitchFamily="34" charset="0"/>
              </a:rPr>
              <a:t>.</a:t>
            </a:r>
          </a:p>
        </p:txBody>
      </p:sp>
      <p:sp>
        <p:nvSpPr>
          <p:cNvPr id="19" name="Rectangle 18"/>
          <p:cNvSpPr/>
          <p:nvPr/>
        </p:nvSpPr>
        <p:spPr>
          <a:xfrm>
            <a:off x="1129866" y="2840829"/>
            <a:ext cx="6754502" cy="523220"/>
          </a:xfrm>
          <a:prstGeom prst="rect">
            <a:avLst/>
          </a:prstGeom>
        </p:spPr>
        <p:txBody>
          <a:bodyPr wrap="square">
            <a:spAutoFit/>
          </a:bodyPr>
          <a:lstStyle/>
          <a:p>
            <a:pPr marL="171450" indent="-171450" algn="just">
              <a:buFont typeface="Arial" panose="020B0604020202020204" pitchFamily="34" charset="0"/>
              <a:buChar char="•"/>
            </a:pPr>
            <a:endParaRPr lang="fr-FR" sz="800" dirty="0">
              <a:solidFill>
                <a:srgbClr val="000000"/>
              </a:solidFill>
              <a:latin typeface="Arial" panose="020B0604020202020204" pitchFamily="34" charset="0"/>
            </a:endParaRPr>
          </a:p>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La description des </a:t>
            </a:r>
            <a:r>
              <a:rPr lang="fr-FR" sz="2000" i="1" dirty="0">
                <a:solidFill>
                  <a:srgbClr val="C00000"/>
                </a:solidFill>
                <a:latin typeface="Arial" panose="020B0604020202020204" pitchFamily="34" charset="0"/>
                <a:cs typeface="Arial" panose="020B0604020202020204" pitchFamily="34" charset="0"/>
              </a:rPr>
              <a:t>produits</a:t>
            </a:r>
            <a:r>
              <a:rPr lang="fr-FR" sz="2000" i="1" dirty="0">
                <a:solidFill>
                  <a:srgbClr val="000099"/>
                </a:solidFill>
                <a:latin typeface="Arial" panose="020B0604020202020204" pitchFamily="34" charset="0"/>
                <a:cs typeface="Arial" panose="020B0604020202020204" pitchFamily="34" charset="0"/>
              </a:rPr>
              <a:t> résultats des activités.</a:t>
            </a:r>
          </a:p>
        </p:txBody>
      </p:sp>
      <p:sp>
        <p:nvSpPr>
          <p:cNvPr id="20" name="Rectangle 19"/>
          <p:cNvSpPr/>
          <p:nvPr/>
        </p:nvSpPr>
        <p:spPr>
          <a:xfrm>
            <a:off x="1194300" y="3533428"/>
            <a:ext cx="7769739" cy="830997"/>
          </a:xfrm>
          <a:prstGeom prst="rect">
            <a:avLst/>
          </a:prstGeom>
        </p:spPr>
        <p:txBody>
          <a:bodyPr wrap="square">
            <a:spAutoFit/>
          </a:bodyPr>
          <a:lstStyle/>
          <a:p>
            <a:pPr marL="171450" indent="-171450" algn="just">
              <a:buFont typeface="Arial" panose="020B0604020202020204" pitchFamily="34" charset="0"/>
              <a:buChar char="•"/>
            </a:pPr>
            <a:endParaRPr lang="fr-FR" sz="800" dirty="0">
              <a:solidFill>
                <a:srgbClr val="000000"/>
              </a:solidFill>
              <a:latin typeface="Arial" panose="020B0604020202020204" pitchFamily="34" charset="0"/>
            </a:endParaRPr>
          </a:p>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Les </a:t>
            </a:r>
            <a:r>
              <a:rPr lang="fr-FR" sz="2000" i="1" dirty="0">
                <a:solidFill>
                  <a:srgbClr val="C00000"/>
                </a:solidFill>
                <a:latin typeface="Arial" panose="020B0604020202020204" pitchFamily="34" charset="0"/>
                <a:cs typeface="Arial" panose="020B0604020202020204" pitchFamily="34" charset="0"/>
              </a:rPr>
              <a:t>rôles</a:t>
            </a:r>
            <a:r>
              <a:rPr lang="fr-FR" sz="2000" i="1" dirty="0">
                <a:solidFill>
                  <a:srgbClr val="000099"/>
                </a:solidFill>
                <a:latin typeface="Arial" panose="020B0604020202020204" pitchFamily="34" charset="0"/>
                <a:cs typeface="Arial" panose="020B0604020202020204" pitchFamily="34" charset="0"/>
              </a:rPr>
              <a:t>, qui reflètent les responsabilités des personnes impliquées dans le processus.</a:t>
            </a:r>
          </a:p>
        </p:txBody>
      </p:sp>
      <p:sp>
        <p:nvSpPr>
          <p:cNvPr id="3" name="Rectangle 2"/>
          <p:cNvSpPr/>
          <p:nvPr/>
        </p:nvSpPr>
        <p:spPr>
          <a:xfrm>
            <a:off x="1194300" y="4562714"/>
            <a:ext cx="7769739" cy="954107"/>
          </a:xfrm>
          <a:prstGeom prst="rect">
            <a:avLst/>
          </a:prstGeom>
        </p:spPr>
        <p:txBody>
          <a:bodyPr wrap="square">
            <a:spAutoFit/>
          </a:bodyPr>
          <a:lstStyle/>
          <a:p>
            <a:pPr marL="171450" indent="-171450">
              <a:buFont typeface="Arial" panose="020B0604020202020204" pitchFamily="34" charset="0"/>
              <a:buChar char="•"/>
            </a:pPr>
            <a:endParaRPr lang="fr-FR" sz="800" dirty="0">
              <a:solidFill>
                <a:srgbClr val="000000"/>
              </a:solidFill>
              <a:latin typeface="Arial" panose="020B0604020202020204" pitchFamily="34" charset="0"/>
            </a:endParaRPr>
          </a:p>
          <a:p>
            <a:pPr marL="171450" indent="-171450">
              <a:buFont typeface="Arial" panose="020B0604020202020204" pitchFamily="34" charset="0"/>
              <a:buChar char="•"/>
            </a:pPr>
            <a:endParaRPr lang="fr-FR" sz="800" dirty="0">
              <a:latin typeface="Arial" panose="020B0604020202020204" pitchFamily="34" charset="0"/>
            </a:endParaRPr>
          </a:p>
          <a:p>
            <a:pPr marL="342900" indent="-342900">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Les </a:t>
            </a:r>
            <a:r>
              <a:rPr lang="fr-FR" sz="2000" i="1" dirty="0">
                <a:solidFill>
                  <a:srgbClr val="C00000"/>
                </a:solidFill>
                <a:latin typeface="Arial" panose="020B0604020202020204" pitchFamily="34" charset="0"/>
                <a:cs typeface="Arial" panose="020B0604020202020204" pitchFamily="34" charset="0"/>
              </a:rPr>
              <a:t>pré- et post-conditions</a:t>
            </a:r>
            <a:r>
              <a:rPr lang="fr-FR" sz="2000" i="1" dirty="0">
                <a:solidFill>
                  <a:srgbClr val="000099"/>
                </a:solidFill>
                <a:latin typeface="Arial" panose="020B0604020202020204" pitchFamily="34" charset="0"/>
                <a:cs typeface="Arial" panose="020B0604020202020204" pitchFamily="34" charset="0"/>
              </a:rPr>
              <a:t>, qui sont des conditions vraies avant et après l’activité d’un processus. </a:t>
            </a:r>
          </a:p>
        </p:txBody>
      </p:sp>
    </p:spTree>
    <p:extLst>
      <p:ext uri="{BB962C8B-B14F-4D97-AF65-F5344CB8AC3E}">
        <p14:creationId xmlns:p14="http://schemas.microsoft.com/office/powerpoint/2010/main" val="4176894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0"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8740080" cy="533400"/>
          </a:xfrm>
          <a:noFill/>
          <a:ln/>
        </p:spPr>
        <p:txBody>
          <a:bodyPr lIns="90488" tIns="44450" rIns="90488" bIns="44450" anchor="b"/>
          <a:lstStyle/>
          <a:p>
            <a:pPr algn="l"/>
            <a:r>
              <a:rPr lang="fr-FR" sz="3600" b="1" i="1" u="sng" dirty="0">
                <a:solidFill>
                  <a:srgbClr val="CC3300"/>
                </a:solidFill>
              </a:rPr>
              <a:t>Le Processus de développement</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Rectangle 13"/>
          <p:cNvSpPr>
            <a:spLocks noChangeArrowheads="1"/>
          </p:cNvSpPr>
          <p:nvPr/>
        </p:nvSpPr>
        <p:spPr bwMode="auto">
          <a:xfrm>
            <a:off x="228600" y="1310456"/>
            <a:ext cx="8686800" cy="762000"/>
          </a:xfrm>
          <a:prstGeom prst="rect">
            <a:avLst/>
          </a:prstGeom>
          <a:noFill/>
          <a:ln w="12700">
            <a:noFill/>
            <a:miter lim="800000"/>
            <a:headEnd/>
            <a:tailEnd/>
          </a:ln>
          <a:effectLst/>
        </p:spPr>
        <p:txBody>
          <a:bodyPr lIns="90488" tIns="44450" rIns="90488" bIns="44450"/>
          <a:lstStyle/>
          <a:p>
            <a:pPr algn="just"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Dans un projet de développement « bien conduit », l’effort se répartit comme suit :</a:t>
            </a:r>
          </a:p>
        </p:txBody>
      </p:sp>
      <p:sp>
        <p:nvSpPr>
          <p:cNvPr id="12" name="Rectangle 14"/>
          <p:cNvSpPr>
            <a:spLocks noChangeArrowheads="1"/>
          </p:cNvSpPr>
          <p:nvPr/>
        </p:nvSpPr>
        <p:spPr bwMode="auto">
          <a:xfrm>
            <a:off x="1908175" y="2420888"/>
            <a:ext cx="3886200" cy="3810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rgbClr val="C00000"/>
              </a:buClr>
              <a:buFontTx/>
              <a:buChar char="•"/>
            </a:pPr>
            <a:r>
              <a:rPr lang="fr-FR" sz="2000" i="1" dirty="0">
                <a:solidFill>
                  <a:srgbClr val="000099"/>
                </a:solidFill>
                <a:latin typeface="Arial" panose="020B0604020202020204" pitchFamily="34" charset="0"/>
                <a:cs typeface="Arial" panose="020B0604020202020204" pitchFamily="34" charset="0"/>
              </a:rPr>
              <a:t>Programmation : </a:t>
            </a:r>
            <a:r>
              <a:rPr lang="fr-FR" sz="2000" i="1" dirty="0">
                <a:solidFill>
                  <a:srgbClr val="C00000"/>
                </a:solidFill>
                <a:latin typeface="Arial" panose="020B0604020202020204" pitchFamily="34" charset="0"/>
                <a:cs typeface="Arial" panose="020B0604020202020204" pitchFamily="34" charset="0"/>
              </a:rPr>
              <a:t>15 à 20 %.</a:t>
            </a:r>
          </a:p>
        </p:txBody>
      </p:sp>
      <p:sp>
        <p:nvSpPr>
          <p:cNvPr id="17" name="Rectangle 15"/>
          <p:cNvSpPr>
            <a:spLocks noChangeArrowheads="1"/>
          </p:cNvSpPr>
          <p:nvPr/>
        </p:nvSpPr>
        <p:spPr bwMode="auto">
          <a:xfrm>
            <a:off x="1908175" y="3355925"/>
            <a:ext cx="4572000" cy="3810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rgbClr val="C00000"/>
              </a:buClr>
              <a:buFontTx/>
              <a:buChar char="•"/>
            </a:pPr>
            <a:r>
              <a:rPr lang="fr-FR" sz="2000" i="1" dirty="0">
                <a:solidFill>
                  <a:srgbClr val="000099"/>
                </a:solidFill>
                <a:latin typeface="Arial" panose="020B0604020202020204" pitchFamily="34" charset="0"/>
                <a:cs typeface="Arial" panose="020B0604020202020204" pitchFamily="34" charset="0"/>
              </a:rPr>
              <a:t>Spécification et conception : </a:t>
            </a:r>
            <a:r>
              <a:rPr lang="fr-FR" sz="2000" i="1" dirty="0">
                <a:solidFill>
                  <a:srgbClr val="C00000"/>
                </a:solidFill>
                <a:latin typeface="Arial" panose="020B0604020202020204" pitchFamily="34" charset="0"/>
                <a:cs typeface="Arial" panose="020B0604020202020204" pitchFamily="34" charset="0"/>
              </a:rPr>
              <a:t>40 %.</a:t>
            </a:r>
          </a:p>
        </p:txBody>
      </p:sp>
      <p:sp>
        <p:nvSpPr>
          <p:cNvPr id="18" name="Rectangle 16"/>
          <p:cNvSpPr>
            <a:spLocks noChangeArrowheads="1"/>
          </p:cNvSpPr>
          <p:nvPr/>
        </p:nvSpPr>
        <p:spPr bwMode="auto">
          <a:xfrm>
            <a:off x="1906424" y="4290962"/>
            <a:ext cx="4495800" cy="3810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rgbClr val="C00000"/>
              </a:buClr>
              <a:buFontTx/>
              <a:buChar char="•"/>
            </a:pPr>
            <a:r>
              <a:rPr lang="fr-FR" sz="2000" i="1" dirty="0">
                <a:solidFill>
                  <a:srgbClr val="000099"/>
                </a:solidFill>
                <a:latin typeface="Arial" panose="020B0604020202020204" pitchFamily="34" charset="0"/>
                <a:cs typeface="Arial" panose="020B0604020202020204" pitchFamily="34" charset="0"/>
              </a:rPr>
              <a:t>Validation et vérification:      </a:t>
            </a:r>
            <a:r>
              <a:rPr lang="fr-FR" sz="2000" i="1" dirty="0">
                <a:solidFill>
                  <a:srgbClr val="C00000"/>
                </a:solidFill>
                <a:latin typeface="Arial" panose="020B0604020202020204" pitchFamily="34" charset="0"/>
                <a:cs typeface="Arial" panose="020B0604020202020204" pitchFamily="34" charset="0"/>
              </a:rPr>
              <a:t>40 % .</a:t>
            </a:r>
          </a:p>
        </p:txBody>
      </p:sp>
      <p:sp>
        <p:nvSpPr>
          <p:cNvPr id="9" name="Rectangle 5"/>
          <p:cNvSpPr txBox="1">
            <a:spLocks noChangeArrowheads="1"/>
          </p:cNvSpPr>
          <p:nvPr/>
        </p:nvSpPr>
        <p:spPr bwMode="auto">
          <a:xfrm>
            <a:off x="13884" y="740529"/>
            <a:ext cx="3838035"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Les étapes générales </a:t>
            </a:r>
          </a:p>
        </p:txBody>
      </p:sp>
    </p:spTree>
    <p:extLst>
      <p:ext uri="{BB962C8B-B14F-4D97-AF65-F5344CB8AC3E}">
        <p14:creationId xmlns:p14="http://schemas.microsoft.com/office/powerpoint/2010/main" val="40132620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7" grpId="0" autoUpdateAnimBg="0"/>
      <p:bldP spid="1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6656040" cy="533400"/>
          </a:xfrm>
          <a:noFill/>
          <a:ln/>
        </p:spPr>
        <p:txBody>
          <a:bodyPr lIns="90488" tIns="44450" rIns="90488" bIns="44450" anchor="b"/>
          <a:lstStyle/>
          <a:p>
            <a:pPr algn="l"/>
            <a:r>
              <a:rPr lang="fr-FR" sz="3600" b="1" i="1" u="sng" dirty="0">
                <a:solidFill>
                  <a:srgbClr val="CC3300"/>
                </a:solidFill>
              </a:rPr>
              <a:t>Le Processus de développement</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Rectangle 10"/>
          <p:cNvSpPr/>
          <p:nvPr/>
        </p:nvSpPr>
        <p:spPr>
          <a:xfrm>
            <a:off x="125760" y="1246192"/>
            <a:ext cx="8892480" cy="707886"/>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Il existe différents modèles de processus de développement, qui se distinguent par la manière dont les étapes s’enchainent.</a:t>
            </a:r>
          </a:p>
        </p:txBody>
      </p:sp>
      <p:sp>
        <p:nvSpPr>
          <p:cNvPr id="2" name="Rectangle 1"/>
          <p:cNvSpPr/>
          <p:nvPr/>
        </p:nvSpPr>
        <p:spPr bwMode="auto">
          <a:xfrm>
            <a:off x="755576" y="2389675"/>
            <a:ext cx="2016224" cy="72008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sz="2000" dirty="0">
                <a:solidFill>
                  <a:srgbClr val="C00000"/>
                </a:solidFill>
              </a:rPr>
              <a:t> Etape  n</a:t>
            </a:r>
            <a:endParaRPr kumimoji="0" lang="fr-FR" sz="1000" b="0" i="0" u="none" strike="noStrike" cap="none" normalizeH="0" baseline="0" dirty="0">
              <a:ln>
                <a:noFill/>
              </a:ln>
              <a:solidFill>
                <a:srgbClr val="F0F0F0"/>
              </a:solidFill>
              <a:effectLst/>
              <a:latin typeface="Times New Roman" pitchFamily="18" charset="0"/>
              <a:cs typeface="Times New Roman" pitchFamily="18" charset="0"/>
            </a:endParaRPr>
          </a:p>
        </p:txBody>
      </p:sp>
      <p:sp>
        <p:nvSpPr>
          <p:cNvPr id="12" name="Rectangle 11"/>
          <p:cNvSpPr/>
          <p:nvPr/>
        </p:nvSpPr>
        <p:spPr bwMode="auto">
          <a:xfrm>
            <a:off x="5364088" y="2389675"/>
            <a:ext cx="2016224" cy="72008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sz="2000" dirty="0">
                <a:solidFill>
                  <a:srgbClr val="C00000"/>
                </a:solidFill>
              </a:rPr>
              <a:t> Etape  n+1</a:t>
            </a:r>
            <a:endParaRPr kumimoji="0" lang="fr-FR" sz="1000" b="0" i="0" u="none" strike="noStrike" cap="none" normalizeH="0" baseline="0" dirty="0">
              <a:ln>
                <a:noFill/>
              </a:ln>
              <a:solidFill>
                <a:srgbClr val="F0F0F0"/>
              </a:solidFill>
              <a:effectLst/>
              <a:latin typeface="Times New Roman" pitchFamily="18" charset="0"/>
              <a:cs typeface="Times New Roman" pitchFamily="18" charset="0"/>
            </a:endParaRPr>
          </a:p>
        </p:txBody>
      </p:sp>
      <p:cxnSp>
        <p:nvCxnSpPr>
          <p:cNvPr id="4" name="Connecteur droit avec flèche 3"/>
          <p:cNvCxnSpPr>
            <a:stCxn id="2" idx="3"/>
            <a:endCxn id="12" idx="1"/>
          </p:cNvCxnSpPr>
          <p:nvPr/>
        </p:nvCxnSpPr>
        <p:spPr bwMode="auto">
          <a:xfrm>
            <a:off x="2771800" y="2749715"/>
            <a:ext cx="2592288" cy="0"/>
          </a:xfrm>
          <a:prstGeom prst="straightConnector1">
            <a:avLst/>
          </a:prstGeom>
          <a:solidFill>
            <a:srgbClr val="990000"/>
          </a:solidFill>
          <a:ln w="44450" cap="flat" cmpd="sng" algn="ctr">
            <a:solidFill>
              <a:srgbClr val="C00000"/>
            </a:solidFill>
            <a:prstDash val="solid"/>
            <a:round/>
            <a:headEnd type="none" w="med" len="med"/>
            <a:tailEnd type="triangle"/>
          </a:ln>
          <a:effectLst/>
        </p:spPr>
      </p:cxnSp>
      <p:sp>
        <p:nvSpPr>
          <p:cNvPr id="6" name="ZoneTexte 5"/>
          <p:cNvSpPr txBox="1"/>
          <p:nvPr/>
        </p:nvSpPr>
        <p:spPr>
          <a:xfrm>
            <a:off x="3050214" y="2276872"/>
            <a:ext cx="2035460" cy="369332"/>
          </a:xfrm>
          <a:prstGeom prst="rect">
            <a:avLst/>
          </a:prstGeom>
          <a:noFill/>
        </p:spPr>
        <p:txBody>
          <a:bodyPr wrap="square" rtlCol="0">
            <a:spAutoFit/>
          </a:bodyPr>
          <a:lstStyle/>
          <a:p>
            <a:r>
              <a:rPr lang="fr-FR" sz="1800" i="1" dirty="0">
                <a:solidFill>
                  <a:srgbClr val="C00000"/>
                </a:solidFill>
                <a:latin typeface="Arial" panose="020B0604020202020204" pitchFamily="34" charset="0"/>
                <a:cs typeface="Arial" panose="020B0604020202020204" pitchFamily="34" charset="0"/>
              </a:rPr>
              <a:t>Enchainement ??</a:t>
            </a:r>
          </a:p>
        </p:txBody>
      </p:sp>
      <p:sp>
        <p:nvSpPr>
          <p:cNvPr id="13" name="Rectangle 12"/>
          <p:cNvSpPr/>
          <p:nvPr/>
        </p:nvSpPr>
        <p:spPr>
          <a:xfrm>
            <a:off x="323528" y="3356992"/>
            <a:ext cx="7848872" cy="400110"/>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Il y’a lieu de distinguer entre 3 principaux modèles de cycle de vie:</a:t>
            </a:r>
          </a:p>
        </p:txBody>
      </p:sp>
      <p:sp>
        <p:nvSpPr>
          <p:cNvPr id="14" name="Rectangle 13"/>
          <p:cNvSpPr/>
          <p:nvPr/>
        </p:nvSpPr>
        <p:spPr>
          <a:xfrm>
            <a:off x="831776" y="3926841"/>
            <a:ext cx="7984504"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Cascade </a:t>
            </a:r>
            <a:r>
              <a:rPr lang="fr-FR" sz="2000" i="1" dirty="0">
                <a:solidFill>
                  <a:srgbClr val="000099"/>
                </a:solidFill>
                <a:latin typeface="Arial" panose="020B0604020202020204" pitchFamily="34" charset="0"/>
                <a:cs typeface="Arial" panose="020B0604020202020204" pitchFamily="34" charset="0"/>
              </a:rPr>
              <a:t>appelé aussi séquentiel, </a:t>
            </a:r>
            <a:r>
              <a:rPr lang="fr-FR" sz="2000" i="1" dirty="0" err="1">
                <a:solidFill>
                  <a:srgbClr val="000099"/>
                </a:solidFill>
                <a:latin typeface="Arial" panose="020B0604020202020204" pitchFamily="34" charset="0"/>
                <a:cs typeface="Arial" panose="020B0604020202020204" pitchFamily="34" charset="0"/>
              </a:rPr>
              <a:t>Waterfall</a:t>
            </a:r>
            <a:r>
              <a:rPr lang="fr-FR" sz="2000" i="1" dirty="0">
                <a:solidFill>
                  <a:srgbClr val="000099"/>
                </a:solidFill>
                <a:latin typeface="Arial" panose="020B0604020202020204" pitchFamily="34" charset="0"/>
                <a:cs typeface="Arial" panose="020B0604020202020204" pitchFamily="34" charset="0"/>
              </a:rPr>
              <a:t> Model (</a:t>
            </a:r>
            <a:r>
              <a:rPr lang="fr-FR" sz="2000" i="1" dirty="0" err="1">
                <a:solidFill>
                  <a:srgbClr val="000099"/>
                </a:solidFill>
                <a:latin typeface="Arial" panose="020B0604020202020204" pitchFamily="34" charset="0"/>
                <a:cs typeface="Arial" panose="020B0604020202020204" pitchFamily="34" charset="0"/>
              </a:rPr>
              <a:t>Bohem</a:t>
            </a:r>
            <a:r>
              <a:rPr lang="fr-FR" sz="2000" i="1" dirty="0">
                <a:solidFill>
                  <a:srgbClr val="000099"/>
                </a:solidFill>
                <a:latin typeface="Arial" panose="020B0604020202020204" pitchFamily="34" charset="0"/>
                <a:cs typeface="Arial" panose="020B0604020202020204" pitchFamily="34" charset="0"/>
              </a:rPr>
              <a:t> 1976).</a:t>
            </a:r>
          </a:p>
        </p:txBody>
      </p:sp>
      <p:sp>
        <p:nvSpPr>
          <p:cNvPr id="15" name="Rectangle 14"/>
          <p:cNvSpPr/>
          <p:nvPr/>
        </p:nvSpPr>
        <p:spPr>
          <a:xfrm>
            <a:off x="827584" y="4502759"/>
            <a:ext cx="4680520"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en V </a:t>
            </a:r>
            <a:r>
              <a:rPr lang="fr-FR" sz="2000" i="1" dirty="0">
                <a:solidFill>
                  <a:srgbClr val="000099"/>
                </a:solidFill>
                <a:latin typeface="Arial" panose="020B0604020202020204" pitchFamily="34" charset="0"/>
                <a:cs typeface="Arial" panose="020B0604020202020204" pitchFamily="34" charset="0"/>
              </a:rPr>
              <a:t>(</a:t>
            </a:r>
            <a:r>
              <a:rPr lang="fr-FR" sz="2000" i="1" dirty="0" err="1">
                <a:solidFill>
                  <a:srgbClr val="000099"/>
                </a:solidFill>
                <a:latin typeface="Arial" panose="020B0604020202020204" pitchFamily="34" charset="0"/>
                <a:cs typeface="Arial" panose="020B0604020202020204" pitchFamily="34" charset="0"/>
              </a:rPr>
              <a:t>Golberg</a:t>
            </a:r>
            <a:r>
              <a:rPr lang="fr-FR" sz="2000" i="1" dirty="0">
                <a:solidFill>
                  <a:srgbClr val="000099"/>
                </a:solidFill>
                <a:latin typeface="Arial" panose="020B0604020202020204" pitchFamily="34" charset="0"/>
                <a:cs typeface="Arial" panose="020B0604020202020204" pitchFamily="34" charset="0"/>
              </a:rPr>
              <a:t>).</a:t>
            </a:r>
          </a:p>
        </p:txBody>
      </p:sp>
      <p:sp>
        <p:nvSpPr>
          <p:cNvPr id="16" name="Rectangle 15"/>
          <p:cNvSpPr/>
          <p:nvPr/>
        </p:nvSpPr>
        <p:spPr>
          <a:xfrm>
            <a:off x="831776" y="5124671"/>
            <a:ext cx="7628656"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de la Spirale</a:t>
            </a:r>
            <a:r>
              <a:rPr lang="fr-FR" sz="2000" i="1" dirty="0">
                <a:solidFill>
                  <a:schemeClr val="tx1"/>
                </a:solidFill>
                <a:latin typeface="Arial" charset="0"/>
              </a:rPr>
              <a:t>, </a:t>
            </a:r>
            <a:r>
              <a:rPr lang="fr-FR" sz="2000" i="1" dirty="0">
                <a:solidFill>
                  <a:srgbClr val="000099"/>
                </a:solidFill>
                <a:latin typeface="Arial" panose="020B0604020202020204" pitchFamily="34" charset="0"/>
                <a:cs typeface="Arial" panose="020B0604020202020204" pitchFamily="34" charset="0"/>
              </a:rPr>
              <a:t>appelé aussi incrémental ou itératif;</a:t>
            </a:r>
          </a:p>
        </p:txBody>
      </p:sp>
      <p:sp>
        <p:nvSpPr>
          <p:cNvPr id="17" name="Rectangle 11"/>
          <p:cNvSpPr>
            <a:spLocks noChangeArrowheads="1"/>
          </p:cNvSpPr>
          <p:nvPr/>
        </p:nvSpPr>
        <p:spPr bwMode="auto">
          <a:xfrm>
            <a:off x="251618" y="5678488"/>
            <a:ext cx="8766622" cy="719138"/>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Ces modèles se différencient essentiellement par la manière avec laquelle s’enchaînent les différentes étapes.</a:t>
            </a:r>
          </a:p>
        </p:txBody>
      </p:sp>
      <p:sp>
        <p:nvSpPr>
          <p:cNvPr id="18" name="Rectangle 5"/>
          <p:cNvSpPr txBox="1">
            <a:spLocks noChangeArrowheads="1"/>
          </p:cNvSpPr>
          <p:nvPr/>
        </p:nvSpPr>
        <p:spPr bwMode="auto">
          <a:xfrm>
            <a:off x="13884" y="740529"/>
            <a:ext cx="3838035"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Les étapes générales </a:t>
            </a:r>
          </a:p>
        </p:txBody>
      </p:sp>
    </p:spTree>
    <p:extLst>
      <p:ext uri="{BB962C8B-B14F-4D97-AF65-F5344CB8AC3E}">
        <p14:creationId xmlns:p14="http://schemas.microsoft.com/office/powerpoint/2010/main" val="1396511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12" grpId="0" animBg="1"/>
      <p:bldP spid="6" grpId="0"/>
      <p:bldP spid="13" grpId="0"/>
      <p:bldP spid="14" grpId="0"/>
      <p:bldP spid="15" grpId="0"/>
      <p:bldP spid="16" grpId="0"/>
      <p:bldP spid="1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360451" name="Rectangle 3"/>
          <p:cNvSpPr>
            <a:spLocks noChangeArrowheads="1"/>
          </p:cNvSpPr>
          <p:nvPr/>
        </p:nvSpPr>
        <p:spPr bwMode="auto">
          <a:xfrm>
            <a:off x="1" y="1750566"/>
            <a:ext cx="4572000" cy="400110"/>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Principes du modèle de la cascade</a:t>
            </a:r>
            <a:r>
              <a:rPr lang="fr-FR" sz="2000" b="1" u="sng" dirty="0"/>
              <a:t>r </a:t>
            </a:r>
            <a:r>
              <a:rPr lang="fr-FR" sz="2000" i="1" dirty="0">
                <a:solidFill>
                  <a:srgbClr val="000099"/>
                </a:solidFill>
                <a:latin typeface="Arial" panose="020B0604020202020204" pitchFamily="34" charset="0"/>
                <a:cs typeface="Arial" panose="020B0604020202020204" pitchFamily="34" charset="0"/>
              </a:rPr>
              <a:t>:</a:t>
            </a:r>
          </a:p>
        </p:txBody>
      </p:sp>
      <p:sp>
        <p:nvSpPr>
          <p:cNvPr id="360452" name="Rectangle 4"/>
          <p:cNvSpPr>
            <a:spLocks noGrp="1" noChangeArrowheads="1"/>
          </p:cNvSpPr>
          <p:nvPr>
            <p:ph type="title"/>
          </p:nvPr>
        </p:nvSpPr>
        <p:spPr>
          <a:xfrm>
            <a:off x="0" y="142786"/>
            <a:ext cx="9144000" cy="717606"/>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360486" name="Rectangle 38"/>
          <p:cNvSpPr>
            <a:spLocks noChangeArrowheads="1"/>
          </p:cNvSpPr>
          <p:nvPr/>
        </p:nvSpPr>
        <p:spPr bwMode="auto">
          <a:xfrm>
            <a:off x="521791" y="2182673"/>
            <a:ext cx="8532466" cy="713581"/>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 développement du logiciel est considéré comme une succession d’étapes réalisées de façon strictement séquentielle.</a:t>
            </a:r>
          </a:p>
        </p:txBody>
      </p:sp>
      <p:sp>
        <p:nvSpPr>
          <p:cNvPr id="9"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grpSp>
        <p:nvGrpSpPr>
          <p:cNvPr id="17" name="Groupe 16"/>
          <p:cNvGrpSpPr/>
          <p:nvPr/>
        </p:nvGrpSpPr>
        <p:grpSpPr>
          <a:xfrm>
            <a:off x="2267744" y="3140968"/>
            <a:ext cx="6264696" cy="2592288"/>
            <a:chOff x="2267744" y="3140968"/>
            <a:chExt cx="6264696" cy="2592288"/>
          </a:xfrm>
        </p:grpSpPr>
        <p:sp>
          <p:nvSpPr>
            <p:cNvPr id="2" name="Rectangle 1"/>
            <p:cNvSpPr/>
            <p:nvPr/>
          </p:nvSpPr>
          <p:spPr bwMode="auto">
            <a:xfrm>
              <a:off x="2267744" y="3140968"/>
              <a:ext cx="1944216" cy="720080"/>
            </a:xfrm>
            <a:prstGeom prst="rect">
              <a:avLst/>
            </a:prstGeom>
            <a:noFill/>
            <a:ln w="9525" cap="flat" cmpd="sng" algn="ctr">
              <a:solidFill>
                <a:srgbClr val="3333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000" b="0" i="0" u="none" strike="noStrike" cap="none" normalizeH="0" baseline="0">
                <a:ln>
                  <a:noFill/>
                </a:ln>
                <a:solidFill>
                  <a:srgbClr val="F0F0F0"/>
                </a:solidFill>
                <a:effectLst/>
                <a:latin typeface="Times New Roman" pitchFamily="18" charset="0"/>
                <a:cs typeface="Times New Roman" pitchFamily="18" charset="0"/>
              </a:endParaRPr>
            </a:p>
          </p:txBody>
        </p:sp>
        <p:sp>
          <p:nvSpPr>
            <p:cNvPr id="12" name="Rectangle 11"/>
            <p:cNvSpPr/>
            <p:nvPr/>
          </p:nvSpPr>
          <p:spPr bwMode="auto">
            <a:xfrm>
              <a:off x="4427984" y="4092401"/>
              <a:ext cx="1944216" cy="720080"/>
            </a:xfrm>
            <a:prstGeom prst="rect">
              <a:avLst/>
            </a:prstGeom>
            <a:noFill/>
            <a:ln w="9525" cap="flat" cmpd="sng" algn="ctr">
              <a:solidFill>
                <a:srgbClr val="3333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000" b="0" i="0" u="none" strike="noStrike" cap="none" normalizeH="0" baseline="0">
                <a:ln>
                  <a:noFill/>
                </a:ln>
                <a:solidFill>
                  <a:srgbClr val="F0F0F0"/>
                </a:solidFill>
                <a:effectLst/>
                <a:latin typeface="Times New Roman" pitchFamily="18" charset="0"/>
                <a:cs typeface="Times New Roman" pitchFamily="18" charset="0"/>
              </a:endParaRPr>
            </a:p>
          </p:txBody>
        </p:sp>
        <p:sp>
          <p:nvSpPr>
            <p:cNvPr id="15" name="Rectangle 14"/>
            <p:cNvSpPr/>
            <p:nvPr/>
          </p:nvSpPr>
          <p:spPr bwMode="auto">
            <a:xfrm>
              <a:off x="6588224" y="5013176"/>
              <a:ext cx="1944216" cy="720080"/>
            </a:xfrm>
            <a:prstGeom prst="rect">
              <a:avLst/>
            </a:prstGeom>
            <a:noFill/>
            <a:ln w="9525" cap="flat" cmpd="sng" algn="ctr">
              <a:solidFill>
                <a:srgbClr val="3333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000" b="0" i="0" u="none" strike="noStrike" cap="none" normalizeH="0" baseline="0">
                <a:ln>
                  <a:noFill/>
                </a:ln>
                <a:solidFill>
                  <a:srgbClr val="F0F0F0"/>
                </a:solidFill>
                <a:effectLst/>
                <a:latin typeface="Times New Roman" pitchFamily="18" charset="0"/>
                <a:cs typeface="Times New Roman" pitchFamily="18" charset="0"/>
              </a:endParaRPr>
            </a:p>
          </p:txBody>
        </p:sp>
      </p:grpSp>
      <p:grpSp>
        <p:nvGrpSpPr>
          <p:cNvPr id="16" name="Groupe 15"/>
          <p:cNvGrpSpPr/>
          <p:nvPr/>
        </p:nvGrpSpPr>
        <p:grpSpPr>
          <a:xfrm>
            <a:off x="4211960" y="3501008"/>
            <a:ext cx="3312368" cy="1527497"/>
            <a:chOff x="4211960" y="3501008"/>
            <a:chExt cx="3312368" cy="1527497"/>
          </a:xfrm>
        </p:grpSpPr>
        <p:grpSp>
          <p:nvGrpSpPr>
            <p:cNvPr id="11" name="Groupe 10"/>
            <p:cNvGrpSpPr/>
            <p:nvPr/>
          </p:nvGrpSpPr>
          <p:grpSpPr>
            <a:xfrm>
              <a:off x="4211960" y="3501008"/>
              <a:ext cx="1152128" cy="591393"/>
              <a:chOff x="4211960" y="3501008"/>
              <a:chExt cx="1152128" cy="591393"/>
            </a:xfrm>
          </p:grpSpPr>
          <p:cxnSp>
            <p:nvCxnSpPr>
              <p:cNvPr id="4" name="Connecteur droit 3"/>
              <p:cNvCxnSpPr>
                <a:stCxn id="2" idx="3"/>
              </p:cNvCxnSpPr>
              <p:nvPr/>
            </p:nvCxnSpPr>
            <p:spPr bwMode="auto">
              <a:xfrm>
                <a:off x="4211960" y="3501008"/>
                <a:ext cx="1152128" cy="0"/>
              </a:xfrm>
              <a:prstGeom prst="line">
                <a:avLst/>
              </a:prstGeom>
              <a:solidFill>
                <a:srgbClr val="990000"/>
              </a:solidFill>
              <a:ln w="9525" cap="flat" cmpd="sng" algn="ctr">
                <a:solidFill>
                  <a:srgbClr val="002060"/>
                </a:solidFill>
                <a:prstDash val="solid"/>
                <a:round/>
                <a:headEnd type="none" w="med" len="med"/>
                <a:tailEnd type="none" w="med" len="med"/>
              </a:ln>
              <a:effectLst/>
            </p:spPr>
          </p:cxnSp>
          <p:cxnSp>
            <p:nvCxnSpPr>
              <p:cNvPr id="6" name="Connecteur droit avec flèche 5"/>
              <p:cNvCxnSpPr/>
              <p:nvPr/>
            </p:nvCxnSpPr>
            <p:spPr bwMode="auto">
              <a:xfrm>
                <a:off x="5364088" y="3501008"/>
                <a:ext cx="0" cy="591393"/>
              </a:xfrm>
              <a:prstGeom prst="straightConnector1">
                <a:avLst/>
              </a:prstGeom>
              <a:solidFill>
                <a:srgbClr val="990000"/>
              </a:solidFill>
              <a:ln w="9525" cap="flat" cmpd="sng" algn="ctr">
                <a:solidFill>
                  <a:srgbClr val="333300"/>
                </a:solidFill>
                <a:prstDash val="solid"/>
                <a:round/>
                <a:headEnd type="none" w="med" len="med"/>
                <a:tailEnd type="triangle"/>
              </a:ln>
              <a:effectLst/>
            </p:spPr>
          </p:cxnSp>
        </p:grpSp>
        <p:grpSp>
          <p:nvGrpSpPr>
            <p:cNvPr id="22" name="Groupe 21"/>
            <p:cNvGrpSpPr/>
            <p:nvPr/>
          </p:nvGrpSpPr>
          <p:grpSpPr>
            <a:xfrm>
              <a:off x="6372200" y="4437112"/>
              <a:ext cx="1152128" cy="591393"/>
              <a:chOff x="4211960" y="3501008"/>
              <a:chExt cx="1152128" cy="591393"/>
            </a:xfrm>
          </p:grpSpPr>
          <p:cxnSp>
            <p:nvCxnSpPr>
              <p:cNvPr id="23" name="Connecteur droit 22"/>
              <p:cNvCxnSpPr/>
              <p:nvPr/>
            </p:nvCxnSpPr>
            <p:spPr bwMode="auto">
              <a:xfrm>
                <a:off x="4211960" y="3501008"/>
                <a:ext cx="1152128" cy="0"/>
              </a:xfrm>
              <a:prstGeom prst="line">
                <a:avLst/>
              </a:prstGeom>
              <a:solidFill>
                <a:srgbClr val="990000"/>
              </a:solidFill>
              <a:ln w="9525" cap="flat" cmpd="sng" algn="ctr">
                <a:solidFill>
                  <a:srgbClr val="002060"/>
                </a:solidFill>
                <a:prstDash val="solid"/>
                <a:round/>
                <a:headEnd type="none" w="med" len="med"/>
                <a:tailEnd type="none" w="med" len="med"/>
              </a:ln>
              <a:effectLst/>
            </p:spPr>
          </p:cxnSp>
          <p:cxnSp>
            <p:nvCxnSpPr>
              <p:cNvPr id="24" name="Connecteur droit avec flèche 23"/>
              <p:cNvCxnSpPr/>
              <p:nvPr/>
            </p:nvCxnSpPr>
            <p:spPr bwMode="auto">
              <a:xfrm>
                <a:off x="5364088" y="3501008"/>
                <a:ext cx="0" cy="591393"/>
              </a:xfrm>
              <a:prstGeom prst="straightConnector1">
                <a:avLst/>
              </a:prstGeom>
              <a:solidFill>
                <a:srgbClr val="990000"/>
              </a:solidFill>
              <a:ln w="9525" cap="flat" cmpd="sng" algn="ctr">
                <a:solidFill>
                  <a:srgbClr val="333300"/>
                </a:solidFill>
                <a:prstDash val="solid"/>
                <a:round/>
                <a:headEnd type="none" w="med" len="med"/>
                <a:tailEnd type="triangle"/>
              </a:ln>
              <a:effectLst/>
            </p:spPr>
          </p:cxnSp>
        </p:grpSp>
      </p:grpSp>
      <p:sp>
        <p:nvSpPr>
          <p:cNvPr id="18" name="Rectangle 5"/>
          <p:cNvSpPr txBox="1">
            <a:spLocks noChangeArrowheads="1"/>
          </p:cNvSpPr>
          <p:nvPr/>
        </p:nvSpPr>
        <p:spPr bwMode="auto">
          <a:xfrm>
            <a:off x="0" y="1032892"/>
            <a:ext cx="5867631"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de la Cascade: Water </a:t>
            </a:r>
            <a:r>
              <a:rPr lang="fr-FR" sz="2400" b="1" u="sng" dirty="0" err="1"/>
              <a:t>fall</a:t>
            </a:r>
            <a:r>
              <a:rPr lang="fr-FR" sz="2400" b="1" u="sng" dirty="0"/>
              <a:t> </a:t>
            </a:r>
          </a:p>
        </p:txBody>
      </p:sp>
    </p:spTree>
    <p:extLst>
      <p:ext uri="{BB962C8B-B14F-4D97-AF65-F5344CB8AC3E}">
        <p14:creationId xmlns:p14="http://schemas.microsoft.com/office/powerpoint/2010/main" val="4284782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0486"/>
                                        </p:tgtEl>
                                        <p:attrNameLst>
                                          <p:attrName>style.visibility</p:attrName>
                                        </p:attrNameLst>
                                      </p:cBhvr>
                                      <p:to>
                                        <p:strVal val="visible"/>
                                      </p:to>
                                    </p:set>
                                    <p:anim calcmode="lin" valueType="num">
                                      <p:cBhvr additive="base">
                                        <p:cTn id="7" dur="500" fill="hold"/>
                                        <p:tgtEl>
                                          <p:spTgt spid="360486"/>
                                        </p:tgtEl>
                                        <p:attrNameLst>
                                          <p:attrName>ppt_x</p:attrName>
                                        </p:attrNameLst>
                                      </p:cBhvr>
                                      <p:tavLst>
                                        <p:tav tm="0">
                                          <p:val>
                                            <p:strVal val="#ppt_x"/>
                                          </p:val>
                                        </p:tav>
                                        <p:tav tm="100000">
                                          <p:val>
                                            <p:strVal val="#ppt_x"/>
                                          </p:val>
                                        </p:tav>
                                      </p:tavLst>
                                    </p:anim>
                                    <p:anim calcmode="lin" valueType="num">
                                      <p:cBhvr additive="base">
                                        <p:cTn id="8" dur="500" fill="hold"/>
                                        <p:tgtEl>
                                          <p:spTgt spid="3604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8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360451" name="Rectangle 3"/>
          <p:cNvSpPr>
            <a:spLocks noChangeArrowheads="1"/>
          </p:cNvSpPr>
          <p:nvPr/>
        </p:nvSpPr>
        <p:spPr bwMode="auto">
          <a:xfrm>
            <a:off x="-26059" y="1700313"/>
            <a:ext cx="2721533" cy="400110"/>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Principes du modèle :</a:t>
            </a:r>
          </a:p>
        </p:txBody>
      </p:sp>
      <p:sp>
        <p:nvSpPr>
          <p:cNvPr id="360452" name="Rectangle 4"/>
          <p:cNvSpPr>
            <a:spLocks noGrp="1" noChangeArrowheads="1"/>
          </p:cNvSpPr>
          <p:nvPr>
            <p:ph type="title"/>
          </p:nvPr>
        </p:nvSpPr>
        <p:spPr>
          <a:xfrm>
            <a:off x="0" y="150581"/>
            <a:ext cx="9144000" cy="677005"/>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360487" name="Rectangle 39"/>
          <p:cNvSpPr>
            <a:spLocks noChangeArrowheads="1"/>
          </p:cNvSpPr>
          <p:nvPr/>
        </p:nvSpPr>
        <p:spPr bwMode="auto">
          <a:xfrm>
            <a:off x="406646" y="2420888"/>
            <a:ext cx="8615078"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Chaque étape correspond à une activité de base qui s’appuie sur les résultats de l’étape qui précède.</a:t>
            </a:r>
          </a:p>
        </p:txBody>
      </p:sp>
      <p:sp>
        <p:nvSpPr>
          <p:cNvPr id="360491" name="Rectangle 43"/>
          <p:cNvSpPr>
            <a:spLocks noChangeArrowheads="1"/>
          </p:cNvSpPr>
          <p:nvPr/>
        </p:nvSpPr>
        <p:spPr bwMode="auto">
          <a:xfrm>
            <a:off x="460349" y="4295841"/>
            <a:ext cx="8561375"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Les résultats d’une étape sont soumis à une revue approfondie, et on ne passe en </a:t>
            </a:r>
            <a:r>
              <a:rPr lang="en-US" sz="2000" i="1" dirty="0">
                <a:solidFill>
                  <a:srgbClr val="000099"/>
                </a:solidFill>
                <a:latin typeface="Arial" panose="020B0604020202020204" pitchFamily="34" charset="0"/>
                <a:cs typeface="Arial" panose="020B0604020202020204" pitchFamily="34" charset="0"/>
              </a:rPr>
              <a:t>"</a:t>
            </a:r>
            <a:r>
              <a:rPr lang="fr-FR" sz="2000" i="1" dirty="0">
                <a:solidFill>
                  <a:srgbClr val="000099"/>
                </a:solidFill>
                <a:latin typeface="Arial" panose="020B0604020202020204" pitchFamily="34" charset="0"/>
                <a:cs typeface="Arial" panose="020B0604020202020204" pitchFamily="34" charset="0"/>
              </a:rPr>
              <a:t>principe</a:t>
            </a:r>
            <a:r>
              <a:rPr lang="en-US" sz="2000" i="1" dirty="0">
                <a:solidFill>
                  <a:srgbClr val="000099"/>
                </a:solidFill>
                <a:latin typeface="Arial" panose="020B0604020202020204" pitchFamily="34" charset="0"/>
                <a:cs typeface="Arial" panose="020B0604020202020204" pitchFamily="34" charset="0"/>
              </a:rPr>
              <a:t>"</a:t>
            </a:r>
            <a:r>
              <a:rPr lang="fr-FR" sz="2000" i="1" dirty="0">
                <a:solidFill>
                  <a:srgbClr val="000099"/>
                </a:solidFill>
                <a:latin typeface="Arial" panose="020B0604020202020204" pitchFamily="34" charset="0"/>
                <a:cs typeface="Arial" panose="020B0604020202020204" pitchFamily="34" charset="0"/>
              </a:rPr>
              <a:t>  à l’étape suivante, que lorsqu’ ils sont jugés satisfaisants.</a:t>
            </a:r>
          </a:p>
        </p:txBody>
      </p:sp>
      <p:sp>
        <p:nvSpPr>
          <p:cNvPr id="9"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3" name="Rectangle 43"/>
          <p:cNvSpPr>
            <a:spLocks noChangeArrowheads="1"/>
          </p:cNvSpPr>
          <p:nvPr/>
        </p:nvSpPr>
        <p:spPr bwMode="auto">
          <a:xfrm>
            <a:off x="472181" y="5693186"/>
            <a:ext cx="8351837"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Il n’y a pas (ou peu) de retours en arrière. </a:t>
            </a:r>
          </a:p>
        </p:txBody>
      </p:sp>
      <p:sp>
        <p:nvSpPr>
          <p:cNvPr id="14" name="Rectangle 39"/>
          <p:cNvSpPr>
            <a:spLocks noChangeArrowheads="1"/>
          </p:cNvSpPr>
          <p:nvPr/>
        </p:nvSpPr>
        <p:spPr bwMode="auto">
          <a:xfrm>
            <a:off x="460349" y="3481879"/>
            <a:ext cx="8445623"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Chaque étape se termine par un résultat (un livrable).</a:t>
            </a:r>
          </a:p>
        </p:txBody>
      </p:sp>
      <p:sp>
        <p:nvSpPr>
          <p:cNvPr id="11" name="Rectangle 5"/>
          <p:cNvSpPr txBox="1">
            <a:spLocks noChangeArrowheads="1"/>
          </p:cNvSpPr>
          <p:nvPr/>
        </p:nvSpPr>
        <p:spPr bwMode="auto">
          <a:xfrm>
            <a:off x="-26059" y="977647"/>
            <a:ext cx="5867631"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de la Cascade: Water Flow </a:t>
            </a:r>
          </a:p>
        </p:txBody>
      </p:sp>
    </p:spTree>
    <p:extLst>
      <p:ext uri="{BB962C8B-B14F-4D97-AF65-F5344CB8AC3E}">
        <p14:creationId xmlns:p14="http://schemas.microsoft.com/office/powerpoint/2010/main" val="2301419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0487"/>
                                        </p:tgtEl>
                                        <p:attrNameLst>
                                          <p:attrName>style.visibility</p:attrName>
                                        </p:attrNameLst>
                                      </p:cBhvr>
                                      <p:to>
                                        <p:strVal val="visible"/>
                                      </p:to>
                                    </p:set>
                                    <p:anim calcmode="lin" valueType="num">
                                      <p:cBhvr additive="base">
                                        <p:cTn id="7" dur="500" fill="hold"/>
                                        <p:tgtEl>
                                          <p:spTgt spid="360487"/>
                                        </p:tgtEl>
                                        <p:attrNameLst>
                                          <p:attrName>ppt_x</p:attrName>
                                        </p:attrNameLst>
                                      </p:cBhvr>
                                      <p:tavLst>
                                        <p:tav tm="0">
                                          <p:val>
                                            <p:strVal val="#ppt_x"/>
                                          </p:val>
                                        </p:tav>
                                        <p:tav tm="100000">
                                          <p:val>
                                            <p:strVal val="#ppt_x"/>
                                          </p:val>
                                        </p:tav>
                                      </p:tavLst>
                                    </p:anim>
                                    <p:anim calcmode="lin" valueType="num">
                                      <p:cBhvr additive="base">
                                        <p:cTn id="8" dur="500" fill="hold"/>
                                        <p:tgtEl>
                                          <p:spTgt spid="3604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0491"/>
                                        </p:tgtEl>
                                        <p:attrNameLst>
                                          <p:attrName>style.visibility</p:attrName>
                                        </p:attrNameLst>
                                      </p:cBhvr>
                                      <p:to>
                                        <p:strVal val="visible"/>
                                      </p:to>
                                    </p:set>
                                    <p:anim calcmode="lin" valueType="num">
                                      <p:cBhvr additive="base">
                                        <p:cTn id="19" dur="500" fill="hold"/>
                                        <p:tgtEl>
                                          <p:spTgt spid="360491"/>
                                        </p:tgtEl>
                                        <p:attrNameLst>
                                          <p:attrName>ppt_x</p:attrName>
                                        </p:attrNameLst>
                                      </p:cBhvr>
                                      <p:tavLst>
                                        <p:tav tm="0">
                                          <p:val>
                                            <p:strVal val="#ppt_x"/>
                                          </p:val>
                                        </p:tav>
                                        <p:tav tm="100000">
                                          <p:val>
                                            <p:strVal val="#ppt_x"/>
                                          </p:val>
                                        </p:tav>
                                      </p:tavLst>
                                    </p:anim>
                                    <p:anim calcmode="lin" valueType="num">
                                      <p:cBhvr additive="base">
                                        <p:cTn id="20" dur="500" fill="hold"/>
                                        <p:tgtEl>
                                          <p:spTgt spid="3604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87" grpId="0"/>
      <p:bldP spid="360491" grpId="0"/>
      <p:bldP spid="13"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12003" name="Rectangle 3"/>
          <p:cNvSpPr>
            <a:spLocks noChangeArrowheads="1"/>
          </p:cNvSpPr>
          <p:nvPr/>
        </p:nvSpPr>
        <p:spPr bwMode="auto">
          <a:xfrm>
            <a:off x="138112" y="1449387"/>
            <a:ext cx="6110288" cy="400110"/>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Version  initiale  attribuée à </a:t>
            </a:r>
            <a:r>
              <a:rPr lang="fr-FR" sz="2000" i="1" dirty="0" err="1">
                <a:solidFill>
                  <a:srgbClr val="000099"/>
                </a:solidFill>
                <a:latin typeface="Arial" panose="020B0604020202020204" pitchFamily="34" charset="0"/>
                <a:cs typeface="Arial" panose="020B0604020202020204" pitchFamily="34" charset="0"/>
              </a:rPr>
              <a:t>Bohem</a:t>
            </a:r>
            <a:r>
              <a:rPr lang="fr-FR" sz="2000" i="1" dirty="0">
                <a:solidFill>
                  <a:srgbClr val="000099"/>
                </a:solidFill>
                <a:latin typeface="Arial" panose="020B0604020202020204" pitchFamily="34" charset="0"/>
                <a:cs typeface="Arial" panose="020B0604020202020204" pitchFamily="34" charset="0"/>
              </a:rPr>
              <a:t> en 1976</a:t>
            </a:r>
          </a:p>
        </p:txBody>
      </p:sp>
      <p:sp>
        <p:nvSpPr>
          <p:cNvPr id="512004" name="Rectangle 4"/>
          <p:cNvSpPr>
            <a:spLocks noGrp="1" noChangeArrowheads="1"/>
          </p:cNvSpPr>
          <p:nvPr>
            <p:ph type="title"/>
          </p:nvPr>
        </p:nvSpPr>
        <p:spPr>
          <a:xfrm>
            <a:off x="0" y="166687"/>
            <a:ext cx="6588224" cy="598488"/>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512005" name="Rectangle 5"/>
          <p:cNvSpPr>
            <a:spLocks noChangeArrowheads="1"/>
          </p:cNvSpPr>
          <p:nvPr/>
        </p:nvSpPr>
        <p:spPr bwMode="auto">
          <a:xfrm>
            <a:off x="611188" y="2133600"/>
            <a:ext cx="2971800" cy="533400"/>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Spécification</a:t>
            </a:r>
            <a:endParaRPr lang="fr-FR" sz="2000" i="1" dirty="0">
              <a:solidFill>
                <a:schemeClr val="tx1"/>
              </a:solidFill>
              <a:latin typeface="Arial" charset="0"/>
            </a:endParaRPr>
          </a:p>
        </p:txBody>
      </p:sp>
      <p:grpSp>
        <p:nvGrpSpPr>
          <p:cNvPr id="512042" name="Group 42"/>
          <p:cNvGrpSpPr>
            <a:grpSpLocks/>
          </p:cNvGrpSpPr>
          <p:nvPr/>
        </p:nvGrpSpPr>
        <p:grpSpPr bwMode="auto">
          <a:xfrm>
            <a:off x="2286000" y="3276600"/>
            <a:ext cx="3048000" cy="1219200"/>
            <a:chOff x="1440" y="2064"/>
            <a:chExt cx="1920" cy="768"/>
          </a:xfrm>
        </p:grpSpPr>
        <p:sp>
          <p:nvSpPr>
            <p:cNvPr id="512007" name="Rectangle 7"/>
            <p:cNvSpPr>
              <a:spLocks noChangeArrowheads="1"/>
            </p:cNvSpPr>
            <p:nvPr/>
          </p:nvSpPr>
          <p:spPr bwMode="auto">
            <a:xfrm>
              <a:off x="1440" y="2496"/>
              <a:ext cx="1920" cy="336"/>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Programmation</a:t>
              </a:r>
              <a:r>
                <a:rPr lang="fr-FR" sz="2000" i="1" dirty="0">
                  <a:solidFill>
                    <a:schemeClr val="tx1"/>
                  </a:solidFill>
                  <a:latin typeface="Arial" charset="0"/>
                </a:rPr>
                <a:t> </a:t>
              </a:r>
              <a:r>
                <a:rPr lang="fr-FR" sz="2000" i="1" dirty="0">
                  <a:solidFill>
                    <a:srgbClr val="000099"/>
                  </a:solidFill>
                  <a:latin typeface="Arial" panose="020B0604020202020204" pitchFamily="34" charset="0"/>
                  <a:cs typeface="Arial" panose="020B0604020202020204" pitchFamily="34" charset="0"/>
                </a:rPr>
                <a:t>et tests</a:t>
              </a:r>
            </a:p>
          </p:txBody>
        </p:sp>
        <p:grpSp>
          <p:nvGrpSpPr>
            <p:cNvPr id="512025" name="Group 25"/>
            <p:cNvGrpSpPr>
              <a:grpSpLocks/>
            </p:cNvGrpSpPr>
            <p:nvPr/>
          </p:nvGrpSpPr>
          <p:grpSpPr bwMode="auto">
            <a:xfrm>
              <a:off x="2784" y="2064"/>
              <a:ext cx="288" cy="432"/>
              <a:chOff x="2256" y="1536"/>
              <a:chExt cx="288" cy="432"/>
            </a:xfrm>
          </p:grpSpPr>
          <p:sp>
            <p:nvSpPr>
              <p:cNvPr id="512026" name="Line 26"/>
              <p:cNvSpPr>
                <a:spLocks noChangeShapeType="1"/>
              </p:cNvSpPr>
              <p:nvPr/>
            </p:nvSpPr>
            <p:spPr bwMode="auto">
              <a:xfrm>
                <a:off x="2256" y="1536"/>
                <a:ext cx="288" cy="0"/>
              </a:xfrm>
              <a:prstGeom prst="line">
                <a:avLst/>
              </a:prstGeom>
              <a:noFill/>
              <a:ln w="9525">
                <a:solidFill>
                  <a:schemeClr val="tx1"/>
                </a:solidFill>
                <a:round/>
                <a:headEnd/>
                <a:tailEnd/>
              </a:ln>
              <a:effectLst/>
            </p:spPr>
            <p:txBody>
              <a:bodyPr anchor="ctr"/>
              <a:lstStyle/>
              <a:p>
                <a:endParaRPr lang="fr-FR"/>
              </a:p>
            </p:txBody>
          </p:sp>
          <p:sp>
            <p:nvSpPr>
              <p:cNvPr id="512027" name="Line 27"/>
              <p:cNvSpPr>
                <a:spLocks noChangeShapeType="1"/>
              </p:cNvSpPr>
              <p:nvPr/>
            </p:nvSpPr>
            <p:spPr bwMode="auto">
              <a:xfrm>
                <a:off x="2544" y="1536"/>
                <a:ext cx="0" cy="432"/>
              </a:xfrm>
              <a:prstGeom prst="line">
                <a:avLst/>
              </a:prstGeom>
              <a:noFill/>
              <a:ln w="9525">
                <a:solidFill>
                  <a:schemeClr val="tx1"/>
                </a:solidFill>
                <a:round/>
                <a:headEnd/>
                <a:tailEnd type="triangle" w="med" len="med"/>
              </a:ln>
              <a:effectLst/>
            </p:spPr>
            <p:txBody>
              <a:bodyPr anchor="ctr"/>
              <a:lstStyle/>
              <a:p>
                <a:endParaRPr lang="fr-FR"/>
              </a:p>
            </p:txBody>
          </p:sp>
        </p:grpSp>
      </p:grpSp>
      <p:grpSp>
        <p:nvGrpSpPr>
          <p:cNvPr id="512043" name="Group 43"/>
          <p:cNvGrpSpPr>
            <a:grpSpLocks/>
          </p:cNvGrpSpPr>
          <p:nvPr/>
        </p:nvGrpSpPr>
        <p:grpSpPr bwMode="auto">
          <a:xfrm>
            <a:off x="3200400" y="4114800"/>
            <a:ext cx="3048000" cy="1219200"/>
            <a:chOff x="2016" y="2592"/>
            <a:chExt cx="1920" cy="768"/>
          </a:xfrm>
        </p:grpSpPr>
        <p:sp>
          <p:nvSpPr>
            <p:cNvPr id="512008" name="Rectangle 8"/>
            <p:cNvSpPr>
              <a:spLocks noChangeArrowheads="1"/>
            </p:cNvSpPr>
            <p:nvPr/>
          </p:nvSpPr>
          <p:spPr bwMode="auto">
            <a:xfrm>
              <a:off x="2016" y="3024"/>
              <a:ext cx="1920" cy="336"/>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Intégration</a:t>
              </a:r>
              <a:r>
                <a:rPr lang="fr-FR" sz="2000" i="1" dirty="0">
                  <a:solidFill>
                    <a:schemeClr val="tx1"/>
                  </a:solidFill>
                  <a:latin typeface="Arial" charset="0"/>
                </a:rPr>
                <a:t> </a:t>
              </a:r>
            </a:p>
          </p:txBody>
        </p:sp>
        <p:grpSp>
          <p:nvGrpSpPr>
            <p:cNvPr id="512028" name="Group 28"/>
            <p:cNvGrpSpPr>
              <a:grpSpLocks/>
            </p:cNvGrpSpPr>
            <p:nvPr/>
          </p:nvGrpSpPr>
          <p:grpSpPr bwMode="auto">
            <a:xfrm>
              <a:off x="3360" y="2592"/>
              <a:ext cx="288" cy="432"/>
              <a:chOff x="2256" y="1536"/>
              <a:chExt cx="288" cy="432"/>
            </a:xfrm>
          </p:grpSpPr>
          <p:sp>
            <p:nvSpPr>
              <p:cNvPr id="512029" name="Line 29"/>
              <p:cNvSpPr>
                <a:spLocks noChangeShapeType="1"/>
              </p:cNvSpPr>
              <p:nvPr/>
            </p:nvSpPr>
            <p:spPr bwMode="auto">
              <a:xfrm>
                <a:off x="2256" y="1536"/>
                <a:ext cx="288" cy="0"/>
              </a:xfrm>
              <a:prstGeom prst="line">
                <a:avLst/>
              </a:prstGeom>
              <a:noFill/>
              <a:ln w="9525">
                <a:solidFill>
                  <a:schemeClr val="tx1"/>
                </a:solidFill>
                <a:round/>
                <a:headEnd/>
                <a:tailEnd/>
              </a:ln>
              <a:effectLst/>
            </p:spPr>
            <p:txBody>
              <a:bodyPr anchor="ctr"/>
              <a:lstStyle/>
              <a:p>
                <a:endParaRPr lang="fr-FR"/>
              </a:p>
            </p:txBody>
          </p:sp>
          <p:sp>
            <p:nvSpPr>
              <p:cNvPr id="512030" name="Line 30"/>
              <p:cNvSpPr>
                <a:spLocks noChangeShapeType="1"/>
              </p:cNvSpPr>
              <p:nvPr/>
            </p:nvSpPr>
            <p:spPr bwMode="auto">
              <a:xfrm>
                <a:off x="2544" y="1536"/>
                <a:ext cx="0" cy="432"/>
              </a:xfrm>
              <a:prstGeom prst="line">
                <a:avLst/>
              </a:prstGeom>
              <a:noFill/>
              <a:ln w="9525">
                <a:solidFill>
                  <a:schemeClr val="tx1"/>
                </a:solidFill>
                <a:round/>
                <a:headEnd/>
                <a:tailEnd type="triangle" w="med" len="med"/>
              </a:ln>
              <a:effectLst/>
            </p:spPr>
            <p:txBody>
              <a:bodyPr anchor="ctr"/>
              <a:lstStyle/>
              <a:p>
                <a:endParaRPr lang="fr-FR"/>
              </a:p>
            </p:txBody>
          </p:sp>
        </p:grpSp>
      </p:grpSp>
      <p:grpSp>
        <p:nvGrpSpPr>
          <p:cNvPr id="512044" name="Group 44"/>
          <p:cNvGrpSpPr>
            <a:grpSpLocks/>
          </p:cNvGrpSpPr>
          <p:nvPr/>
        </p:nvGrpSpPr>
        <p:grpSpPr bwMode="auto">
          <a:xfrm>
            <a:off x="4495800" y="4953000"/>
            <a:ext cx="3048000" cy="1219200"/>
            <a:chOff x="2832" y="3120"/>
            <a:chExt cx="1920" cy="768"/>
          </a:xfrm>
        </p:grpSpPr>
        <p:sp>
          <p:nvSpPr>
            <p:cNvPr id="512009" name="Rectangle 9"/>
            <p:cNvSpPr>
              <a:spLocks noChangeArrowheads="1"/>
            </p:cNvSpPr>
            <p:nvPr/>
          </p:nvSpPr>
          <p:spPr bwMode="auto">
            <a:xfrm>
              <a:off x="2832" y="3552"/>
              <a:ext cx="1920" cy="336"/>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Maintenance</a:t>
              </a:r>
            </a:p>
          </p:txBody>
        </p:sp>
        <p:grpSp>
          <p:nvGrpSpPr>
            <p:cNvPr id="512031" name="Group 31"/>
            <p:cNvGrpSpPr>
              <a:grpSpLocks/>
            </p:cNvGrpSpPr>
            <p:nvPr/>
          </p:nvGrpSpPr>
          <p:grpSpPr bwMode="auto">
            <a:xfrm>
              <a:off x="3936" y="3120"/>
              <a:ext cx="288" cy="432"/>
              <a:chOff x="2256" y="1536"/>
              <a:chExt cx="288" cy="432"/>
            </a:xfrm>
          </p:grpSpPr>
          <p:sp>
            <p:nvSpPr>
              <p:cNvPr id="512032" name="Line 32"/>
              <p:cNvSpPr>
                <a:spLocks noChangeShapeType="1"/>
              </p:cNvSpPr>
              <p:nvPr/>
            </p:nvSpPr>
            <p:spPr bwMode="auto">
              <a:xfrm>
                <a:off x="2256" y="1536"/>
                <a:ext cx="288" cy="0"/>
              </a:xfrm>
              <a:prstGeom prst="line">
                <a:avLst/>
              </a:prstGeom>
              <a:noFill/>
              <a:ln w="9525">
                <a:solidFill>
                  <a:schemeClr val="tx1"/>
                </a:solidFill>
                <a:round/>
                <a:headEnd/>
                <a:tailEnd/>
              </a:ln>
              <a:effectLst/>
            </p:spPr>
            <p:txBody>
              <a:bodyPr anchor="ctr"/>
              <a:lstStyle/>
              <a:p>
                <a:endParaRPr lang="fr-FR"/>
              </a:p>
            </p:txBody>
          </p:sp>
          <p:sp>
            <p:nvSpPr>
              <p:cNvPr id="512033" name="Line 33"/>
              <p:cNvSpPr>
                <a:spLocks noChangeShapeType="1"/>
              </p:cNvSpPr>
              <p:nvPr/>
            </p:nvSpPr>
            <p:spPr bwMode="auto">
              <a:xfrm>
                <a:off x="2544" y="1536"/>
                <a:ext cx="0" cy="432"/>
              </a:xfrm>
              <a:prstGeom prst="line">
                <a:avLst/>
              </a:prstGeom>
              <a:noFill/>
              <a:ln w="9525">
                <a:solidFill>
                  <a:schemeClr val="tx1"/>
                </a:solidFill>
                <a:round/>
                <a:headEnd/>
                <a:tailEnd type="triangle" w="med" len="med"/>
              </a:ln>
              <a:effectLst/>
            </p:spPr>
            <p:txBody>
              <a:bodyPr anchor="ctr"/>
              <a:lstStyle/>
              <a:p>
                <a:endParaRPr lang="fr-FR"/>
              </a:p>
            </p:txBody>
          </p:sp>
        </p:grpSp>
      </p:grpSp>
      <p:grpSp>
        <p:nvGrpSpPr>
          <p:cNvPr id="512041" name="Group 41"/>
          <p:cNvGrpSpPr>
            <a:grpSpLocks/>
          </p:cNvGrpSpPr>
          <p:nvPr/>
        </p:nvGrpSpPr>
        <p:grpSpPr bwMode="auto">
          <a:xfrm>
            <a:off x="1403350" y="2311400"/>
            <a:ext cx="2971800" cy="1219200"/>
            <a:chOff x="884" y="1456"/>
            <a:chExt cx="1872" cy="768"/>
          </a:xfrm>
        </p:grpSpPr>
        <p:grpSp>
          <p:nvGrpSpPr>
            <p:cNvPr id="512022" name="Group 22"/>
            <p:cNvGrpSpPr>
              <a:grpSpLocks/>
            </p:cNvGrpSpPr>
            <p:nvPr/>
          </p:nvGrpSpPr>
          <p:grpSpPr bwMode="auto">
            <a:xfrm>
              <a:off x="2290" y="1456"/>
              <a:ext cx="288" cy="432"/>
              <a:chOff x="2256" y="1536"/>
              <a:chExt cx="288" cy="432"/>
            </a:xfrm>
          </p:grpSpPr>
          <p:sp>
            <p:nvSpPr>
              <p:cNvPr id="512023" name="Line 23"/>
              <p:cNvSpPr>
                <a:spLocks noChangeShapeType="1"/>
              </p:cNvSpPr>
              <p:nvPr/>
            </p:nvSpPr>
            <p:spPr bwMode="auto">
              <a:xfrm>
                <a:off x="2256" y="1536"/>
                <a:ext cx="288" cy="0"/>
              </a:xfrm>
              <a:prstGeom prst="line">
                <a:avLst/>
              </a:prstGeom>
              <a:noFill/>
              <a:ln w="9525">
                <a:solidFill>
                  <a:schemeClr val="tx1"/>
                </a:solidFill>
                <a:round/>
                <a:headEnd/>
                <a:tailEnd/>
              </a:ln>
              <a:effectLst/>
            </p:spPr>
            <p:txBody>
              <a:bodyPr anchor="ctr"/>
              <a:lstStyle/>
              <a:p>
                <a:endParaRPr lang="fr-FR"/>
              </a:p>
            </p:txBody>
          </p:sp>
          <p:sp>
            <p:nvSpPr>
              <p:cNvPr id="512024" name="Line 24"/>
              <p:cNvSpPr>
                <a:spLocks noChangeShapeType="1"/>
              </p:cNvSpPr>
              <p:nvPr/>
            </p:nvSpPr>
            <p:spPr bwMode="auto">
              <a:xfrm>
                <a:off x="2544" y="1536"/>
                <a:ext cx="0" cy="432"/>
              </a:xfrm>
              <a:prstGeom prst="line">
                <a:avLst/>
              </a:prstGeom>
              <a:noFill/>
              <a:ln w="9525">
                <a:solidFill>
                  <a:schemeClr val="tx1"/>
                </a:solidFill>
                <a:round/>
                <a:headEnd/>
                <a:tailEnd type="triangle" w="med" len="med"/>
              </a:ln>
              <a:effectLst/>
            </p:spPr>
            <p:txBody>
              <a:bodyPr anchor="ctr"/>
              <a:lstStyle/>
              <a:p>
                <a:endParaRPr lang="fr-FR"/>
              </a:p>
            </p:txBody>
          </p:sp>
        </p:grpSp>
        <p:sp>
          <p:nvSpPr>
            <p:cNvPr id="512034" name="Rectangle 34"/>
            <p:cNvSpPr>
              <a:spLocks noChangeArrowheads="1"/>
            </p:cNvSpPr>
            <p:nvPr/>
          </p:nvSpPr>
          <p:spPr bwMode="auto">
            <a:xfrm>
              <a:off x="884" y="1888"/>
              <a:ext cx="1872" cy="336"/>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Conception</a:t>
              </a:r>
              <a:endParaRPr lang="fr-FR" sz="2000" i="1" dirty="0">
                <a:solidFill>
                  <a:schemeClr val="tx1"/>
                </a:solidFill>
                <a:latin typeface="Arial" charset="0"/>
              </a:endParaRPr>
            </a:p>
          </p:txBody>
        </p:sp>
      </p:grpSp>
      <p:grpSp>
        <p:nvGrpSpPr>
          <p:cNvPr id="512045" name="Group 45"/>
          <p:cNvGrpSpPr>
            <a:grpSpLocks/>
          </p:cNvGrpSpPr>
          <p:nvPr/>
        </p:nvGrpSpPr>
        <p:grpSpPr bwMode="auto">
          <a:xfrm>
            <a:off x="3203575" y="5334000"/>
            <a:ext cx="1292225" cy="920750"/>
            <a:chOff x="2018" y="3360"/>
            <a:chExt cx="814" cy="580"/>
          </a:xfrm>
        </p:grpSpPr>
        <p:grpSp>
          <p:nvGrpSpPr>
            <p:cNvPr id="512019" name="Group 19"/>
            <p:cNvGrpSpPr>
              <a:grpSpLocks/>
            </p:cNvGrpSpPr>
            <p:nvPr/>
          </p:nvGrpSpPr>
          <p:grpSpPr bwMode="auto">
            <a:xfrm>
              <a:off x="2496" y="3360"/>
              <a:ext cx="336" cy="432"/>
              <a:chOff x="528" y="1776"/>
              <a:chExt cx="336" cy="432"/>
            </a:xfrm>
          </p:grpSpPr>
          <p:sp>
            <p:nvSpPr>
              <p:cNvPr id="512020" name="Line 20"/>
              <p:cNvSpPr>
                <a:spLocks noChangeShapeType="1"/>
              </p:cNvSpPr>
              <p:nvPr/>
            </p:nvSpPr>
            <p:spPr bwMode="auto">
              <a:xfrm flipH="1">
                <a:off x="528" y="2208"/>
                <a:ext cx="336" cy="0"/>
              </a:xfrm>
              <a:prstGeom prst="line">
                <a:avLst/>
              </a:prstGeom>
              <a:noFill/>
              <a:ln w="9525">
                <a:solidFill>
                  <a:schemeClr val="tx1"/>
                </a:solidFill>
                <a:round/>
                <a:headEnd/>
                <a:tailEnd/>
              </a:ln>
              <a:effectLst/>
            </p:spPr>
            <p:txBody>
              <a:bodyPr anchor="ctr"/>
              <a:lstStyle/>
              <a:p>
                <a:endParaRPr lang="fr-FR"/>
              </a:p>
            </p:txBody>
          </p:sp>
          <p:sp>
            <p:nvSpPr>
              <p:cNvPr id="512021" name="Line 21"/>
              <p:cNvSpPr>
                <a:spLocks noChangeShapeType="1"/>
              </p:cNvSpPr>
              <p:nvPr/>
            </p:nvSpPr>
            <p:spPr bwMode="auto">
              <a:xfrm flipV="1">
                <a:off x="528" y="1776"/>
                <a:ext cx="0" cy="432"/>
              </a:xfrm>
              <a:prstGeom prst="line">
                <a:avLst/>
              </a:prstGeom>
              <a:noFill/>
              <a:ln w="9525">
                <a:solidFill>
                  <a:schemeClr val="tx1"/>
                </a:solidFill>
                <a:round/>
                <a:headEnd/>
                <a:tailEnd type="triangle" w="med" len="med"/>
              </a:ln>
              <a:effectLst/>
            </p:spPr>
            <p:txBody>
              <a:bodyPr anchor="ctr"/>
              <a:lstStyle/>
              <a:p>
                <a:endParaRPr lang="fr-FR"/>
              </a:p>
            </p:txBody>
          </p:sp>
        </p:grpSp>
        <p:sp>
          <p:nvSpPr>
            <p:cNvPr id="512036" name="Text Box 36"/>
            <p:cNvSpPr txBox="1">
              <a:spLocks noChangeArrowheads="1"/>
            </p:cNvSpPr>
            <p:nvPr/>
          </p:nvSpPr>
          <p:spPr bwMode="auto">
            <a:xfrm>
              <a:off x="2018" y="3748"/>
              <a:ext cx="681" cy="192"/>
            </a:xfrm>
            <a:prstGeom prst="rect">
              <a:avLst/>
            </a:prstGeom>
            <a:noFill/>
            <a:ln w="9525">
              <a:noFill/>
              <a:miter lim="800000"/>
              <a:headEnd/>
              <a:tailEnd/>
            </a:ln>
            <a:effectLst/>
          </p:spPr>
          <p:txBody>
            <a:bodyPr>
              <a:spAutoFit/>
            </a:bodyPr>
            <a:lstStyle/>
            <a:p>
              <a:pPr>
                <a:spcBef>
                  <a:spcPct val="50000"/>
                </a:spcBef>
              </a:pPr>
              <a:r>
                <a:rPr lang="fr-FR" sz="1400" b="1" dirty="0">
                  <a:solidFill>
                    <a:srgbClr val="C00000"/>
                  </a:solidFill>
                  <a:latin typeface="Arial" charset="0"/>
                  <a:cs typeface="Arial" charset="0"/>
                </a:rPr>
                <a:t>Correction</a:t>
              </a:r>
            </a:p>
          </p:txBody>
        </p:sp>
      </p:grpSp>
      <p:grpSp>
        <p:nvGrpSpPr>
          <p:cNvPr id="512046" name="Group 46"/>
          <p:cNvGrpSpPr>
            <a:grpSpLocks/>
          </p:cNvGrpSpPr>
          <p:nvPr/>
        </p:nvGrpSpPr>
        <p:grpSpPr bwMode="auto">
          <a:xfrm>
            <a:off x="1908175" y="4495800"/>
            <a:ext cx="1292225" cy="966788"/>
            <a:chOff x="1202" y="2832"/>
            <a:chExt cx="814" cy="609"/>
          </a:xfrm>
        </p:grpSpPr>
        <p:grpSp>
          <p:nvGrpSpPr>
            <p:cNvPr id="512016" name="Group 16"/>
            <p:cNvGrpSpPr>
              <a:grpSpLocks/>
            </p:cNvGrpSpPr>
            <p:nvPr/>
          </p:nvGrpSpPr>
          <p:grpSpPr bwMode="auto">
            <a:xfrm>
              <a:off x="1680" y="2832"/>
              <a:ext cx="336" cy="432"/>
              <a:chOff x="528" y="1776"/>
              <a:chExt cx="336" cy="432"/>
            </a:xfrm>
          </p:grpSpPr>
          <p:sp>
            <p:nvSpPr>
              <p:cNvPr id="512017" name="Line 17"/>
              <p:cNvSpPr>
                <a:spLocks noChangeShapeType="1"/>
              </p:cNvSpPr>
              <p:nvPr/>
            </p:nvSpPr>
            <p:spPr bwMode="auto">
              <a:xfrm flipH="1">
                <a:off x="528" y="2208"/>
                <a:ext cx="336" cy="0"/>
              </a:xfrm>
              <a:prstGeom prst="line">
                <a:avLst/>
              </a:prstGeom>
              <a:noFill/>
              <a:ln w="9525">
                <a:solidFill>
                  <a:schemeClr val="tx1"/>
                </a:solidFill>
                <a:round/>
                <a:headEnd/>
                <a:tailEnd/>
              </a:ln>
              <a:effectLst/>
            </p:spPr>
            <p:txBody>
              <a:bodyPr anchor="ctr"/>
              <a:lstStyle/>
              <a:p>
                <a:endParaRPr lang="fr-FR"/>
              </a:p>
            </p:txBody>
          </p:sp>
          <p:sp>
            <p:nvSpPr>
              <p:cNvPr id="512018" name="Line 18"/>
              <p:cNvSpPr>
                <a:spLocks noChangeShapeType="1"/>
              </p:cNvSpPr>
              <p:nvPr/>
            </p:nvSpPr>
            <p:spPr bwMode="auto">
              <a:xfrm flipV="1">
                <a:off x="528" y="1776"/>
                <a:ext cx="0" cy="432"/>
              </a:xfrm>
              <a:prstGeom prst="line">
                <a:avLst/>
              </a:prstGeom>
              <a:noFill/>
              <a:ln w="9525">
                <a:solidFill>
                  <a:schemeClr val="tx1"/>
                </a:solidFill>
                <a:round/>
                <a:headEnd/>
                <a:tailEnd type="triangle" w="med" len="med"/>
              </a:ln>
              <a:effectLst/>
            </p:spPr>
            <p:txBody>
              <a:bodyPr anchor="ctr"/>
              <a:lstStyle/>
              <a:p>
                <a:endParaRPr lang="fr-FR"/>
              </a:p>
            </p:txBody>
          </p:sp>
        </p:grpSp>
        <p:sp>
          <p:nvSpPr>
            <p:cNvPr id="512037" name="Text Box 37"/>
            <p:cNvSpPr txBox="1">
              <a:spLocks noChangeArrowheads="1"/>
            </p:cNvSpPr>
            <p:nvPr/>
          </p:nvSpPr>
          <p:spPr bwMode="auto">
            <a:xfrm>
              <a:off x="1202" y="3249"/>
              <a:ext cx="681" cy="192"/>
            </a:xfrm>
            <a:prstGeom prst="rect">
              <a:avLst/>
            </a:prstGeom>
            <a:noFill/>
            <a:ln w="9525">
              <a:noFill/>
              <a:miter lim="800000"/>
              <a:headEnd/>
              <a:tailEnd/>
            </a:ln>
            <a:effectLst/>
          </p:spPr>
          <p:txBody>
            <a:bodyPr>
              <a:spAutoFit/>
            </a:bodyPr>
            <a:lstStyle/>
            <a:p>
              <a:pPr>
                <a:spcBef>
                  <a:spcPct val="50000"/>
                </a:spcBef>
              </a:pPr>
              <a:r>
                <a:rPr lang="fr-FR" sz="1400" b="1" dirty="0">
                  <a:solidFill>
                    <a:srgbClr val="C00000"/>
                  </a:solidFill>
                  <a:latin typeface="Arial" charset="0"/>
                  <a:cs typeface="Arial" charset="0"/>
                </a:rPr>
                <a:t>Correction</a:t>
              </a:r>
            </a:p>
          </p:txBody>
        </p:sp>
      </p:grpSp>
      <p:grpSp>
        <p:nvGrpSpPr>
          <p:cNvPr id="512047" name="Group 47"/>
          <p:cNvGrpSpPr>
            <a:grpSpLocks/>
          </p:cNvGrpSpPr>
          <p:nvPr/>
        </p:nvGrpSpPr>
        <p:grpSpPr bwMode="auto">
          <a:xfrm>
            <a:off x="1042988" y="3500438"/>
            <a:ext cx="1182687" cy="954087"/>
            <a:chOff x="657" y="2205"/>
            <a:chExt cx="745" cy="601"/>
          </a:xfrm>
        </p:grpSpPr>
        <p:grpSp>
          <p:nvGrpSpPr>
            <p:cNvPr id="512013" name="Group 13"/>
            <p:cNvGrpSpPr>
              <a:grpSpLocks/>
            </p:cNvGrpSpPr>
            <p:nvPr/>
          </p:nvGrpSpPr>
          <p:grpSpPr bwMode="auto">
            <a:xfrm>
              <a:off x="1066" y="2205"/>
              <a:ext cx="336" cy="432"/>
              <a:chOff x="528" y="1776"/>
              <a:chExt cx="336" cy="432"/>
            </a:xfrm>
          </p:grpSpPr>
          <p:sp>
            <p:nvSpPr>
              <p:cNvPr id="512014" name="Line 14"/>
              <p:cNvSpPr>
                <a:spLocks noChangeShapeType="1"/>
              </p:cNvSpPr>
              <p:nvPr/>
            </p:nvSpPr>
            <p:spPr bwMode="auto">
              <a:xfrm flipH="1">
                <a:off x="528" y="2208"/>
                <a:ext cx="336" cy="0"/>
              </a:xfrm>
              <a:prstGeom prst="line">
                <a:avLst/>
              </a:prstGeom>
              <a:noFill/>
              <a:ln w="9525">
                <a:solidFill>
                  <a:schemeClr val="tx1"/>
                </a:solidFill>
                <a:round/>
                <a:headEnd/>
                <a:tailEnd/>
              </a:ln>
              <a:effectLst/>
            </p:spPr>
            <p:txBody>
              <a:bodyPr anchor="ctr"/>
              <a:lstStyle/>
              <a:p>
                <a:endParaRPr lang="fr-FR"/>
              </a:p>
            </p:txBody>
          </p:sp>
          <p:sp>
            <p:nvSpPr>
              <p:cNvPr id="512015" name="Line 15"/>
              <p:cNvSpPr>
                <a:spLocks noChangeShapeType="1"/>
              </p:cNvSpPr>
              <p:nvPr/>
            </p:nvSpPr>
            <p:spPr bwMode="auto">
              <a:xfrm flipV="1">
                <a:off x="528" y="1776"/>
                <a:ext cx="0" cy="432"/>
              </a:xfrm>
              <a:prstGeom prst="line">
                <a:avLst/>
              </a:prstGeom>
              <a:noFill/>
              <a:ln w="9525">
                <a:solidFill>
                  <a:schemeClr val="tx1"/>
                </a:solidFill>
                <a:round/>
                <a:headEnd/>
                <a:tailEnd type="triangle" w="med" len="med"/>
              </a:ln>
              <a:effectLst/>
            </p:spPr>
            <p:txBody>
              <a:bodyPr anchor="ctr"/>
              <a:lstStyle/>
              <a:p>
                <a:endParaRPr lang="fr-FR"/>
              </a:p>
            </p:txBody>
          </p:sp>
        </p:grpSp>
        <p:sp>
          <p:nvSpPr>
            <p:cNvPr id="512038" name="Text Box 38"/>
            <p:cNvSpPr txBox="1">
              <a:spLocks noChangeArrowheads="1"/>
            </p:cNvSpPr>
            <p:nvPr/>
          </p:nvSpPr>
          <p:spPr bwMode="auto">
            <a:xfrm>
              <a:off x="657" y="2614"/>
              <a:ext cx="681" cy="192"/>
            </a:xfrm>
            <a:prstGeom prst="rect">
              <a:avLst/>
            </a:prstGeom>
            <a:noFill/>
            <a:ln w="9525">
              <a:noFill/>
              <a:miter lim="800000"/>
              <a:headEnd/>
              <a:tailEnd/>
            </a:ln>
            <a:effectLst/>
          </p:spPr>
          <p:txBody>
            <a:bodyPr>
              <a:spAutoFit/>
            </a:bodyPr>
            <a:lstStyle/>
            <a:p>
              <a:pPr>
                <a:spcBef>
                  <a:spcPct val="50000"/>
                </a:spcBef>
              </a:pPr>
              <a:r>
                <a:rPr lang="fr-FR" sz="1400" b="1" dirty="0">
                  <a:solidFill>
                    <a:srgbClr val="C00000"/>
                  </a:solidFill>
                  <a:latin typeface="Arial" charset="0"/>
                  <a:cs typeface="Arial" charset="0"/>
                </a:rPr>
                <a:t>Correction</a:t>
              </a:r>
            </a:p>
          </p:txBody>
        </p:sp>
      </p:grpSp>
      <p:grpSp>
        <p:nvGrpSpPr>
          <p:cNvPr id="512048" name="Group 48"/>
          <p:cNvGrpSpPr>
            <a:grpSpLocks/>
          </p:cNvGrpSpPr>
          <p:nvPr/>
        </p:nvGrpSpPr>
        <p:grpSpPr bwMode="auto">
          <a:xfrm>
            <a:off x="250825" y="2708275"/>
            <a:ext cx="1081088" cy="954088"/>
            <a:chOff x="158" y="1706"/>
            <a:chExt cx="681" cy="601"/>
          </a:xfrm>
        </p:grpSpPr>
        <p:grpSp>
          <p:nvGrpSpPr>
            <p:cNvPr id="512010" name="Group 10"/>
            <p:cNvGrpSpPr>
              <a:grpSpLocks/>
            </p:cNvGrpSpPr>
            <p:nvPr/>
          </p:nvGrpSpPr>
          <p:grpSpPr bwMode="auto">
            <a:xfrm>
              <a:off x="503" y="1706"/>
              <a:ext cx="336" cy="432"/>
              <a:chOff x="528" y="1776"/>
              <a:chExt cx="336" cy="432"/>
            </a:xfrm>
          </p:grpSpPr>
          <p:sp>
            <p:nvSpPr>
              <p:cNvPr id="512011" name="Line 11"/>
              <p:cNvSpPr>
                <a:spLocks noChangeShapeType="1"/>
              </p:cNvSpPr>
              <p:nvPr/>
            </p:nvSpPr>
            <p:spPr bwMode="auto">
              <a:xfrm flipH="1">
                <a:off x="528" y="2208"/>
                <a:ext cx="336" cy="0"/>
              </a:xfrm>
              <a:prstGeom prst="line">
                <a:avLst/>
              </a:prstGeom>
              <a:noFill/>
              <a:ln w="9525">
                <a:solidFill>
                  <a:schemeClr val="tx1"/>
                </a:solidFill>
                <a:round/>
                <a:headEnd/>
                <a:tailEnd/>
              </a:ln>
              <a:effectLst/>
            </p:spPr>
            <p:txBody>
              <a:bodyPr anchor="ctr"/>
              <a:lstStyle/>
              <a:p>
                <a:endParaRPr lang="fr-FR"/>
              </a:p>
            </p:txBody>
          </p:sp>
          <p:sp>
            <p:nvSpPr>
              <p:cNvPr id="512012" name="Line 12"/>
              <p:cNvSpPr>
                <a:spLocks noChangeShapeType="1"/>
              </p:cNvSpPr>
              <p:nvPr/>
            </p:nvSpPr>
            <p:spPr bwMode="auto">
              <a:xfrm flipV="1">
                <a:off x="528" y="1776"/>
                <a:ext cx="0" cy="432"/>
              </a:xfrm>
              <a:prstGeom prst="line">
                <a:avLst/>
              </a:prstGeom>
              <a:noFill/>
              <a:ln w="9525">
                <a:solidFill>
                  <a:schemeClr val="tx1"/>
                </a:solidFill>
                <a:round/>
                <a:headEnd/>
                <a:tailEnd type="triangle" w="med" len="med"/>
              </a:ln>
              <a:effectLst/>
            </p:spPr>
            <p:txBody>
              <a:bodyPr anchor="ctr"/>
              <a:lstStyle/>
              <a:p>
                <a:endParaRPr lang="fr-FR"/>
              </a:p>
            </p:txBody>
          </p:sp>
        </p:grpSp>
        <p:sp>
          <p:nvSpPr>
            <p:cNvPr id="512039" name="Text Box 39"/>
            <p:cNvSpPr txBox="1">
              <a:spLocks noChangeArrowheads="1"/>
            </p:cNvSpPr>
            <p:nvPr/>
          </p:nvSpPr>
          <p:spPr bwMode="auto">
            <a:xfrm>
              <a:off x="158" y="2115"/>
              <a:ext cx="681" cy="192"/>
            </a:xfrm>
            <a:prstGeom prst="rect">
              <a:avLst/>
            </a:prstGeom>
            <a:noFill/>
            <a:ln w="9525">
              <a:noFill/>
              <a:miter lim="800000"/>
              <a:headEnd/>
              <a:tailEnd/>
            </a:ln>
            <a:effectLst/>
          </p:spPr>
          <p:txBody>
            <a:bodyPr>
              <a:spAutoFit/>
            </a:bodyPr>
            <a:lstStyle/>
            <a:p>
              <a:pPr>
                <a:spcBef>
                  <a:spcPct val="50000"/>
                </a:spcBef>
              </a:pPr>
              <a:r>
                <a:rPr lang="fr-FR" sz="1400" b="1" dirty="0">
                  <a:solidFill>
                    <a:srgbClr val="C00000"/>
                  </a:solidFill>
                  <a:latin typeface="Arial" charset="0"/>
                  <a:cs typeface="Arial" charset="0"/>
                </a:rPr>
                <a:t>Correction</a:t>
              </a:r>
            </a:p>
          </p:txBody>
        </p:sp>
      </p:grpSp>
      <p:sp>
        <p:nvSpPr>
          <p:cNvPr id="47" name="Rectangle 15"/>
          <p:cNvSpPr>
            <a:spLocks noChangeArrowheads="1"/>
          </p:cNvSpPr>
          <p:nvPr/>
        </p:nvSpPr>
        <p:spPr bwMode="auto">
          <a:xfrm>
            <a:off x="0" y="6500606"/>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48" name="Rectangle 5"/>
          <p:cNvSpPr txBox="1">
            <a:spLocks noChangeArrowheads="1"/>
          </p:cNvSpPr>
          <p:nvPr/>
        </p:nvSpPr>
        <p:spPr bwMode="auto">
          <a:xfrm>
            <a:off x="0" y="831756"/>
            <a:ext cx="5867631"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de la Cascade: Water Flow </a:t>
            </a:r>
          </a:p>
        </p:txBody>
      </p:sp>
    </p:spTree>
    <p:extLst>
      <p:ext uri="{BB962C8B-B14F-4D97-AF65-F5344CB8AC3E}">
        <p14:creationId xmlns:p14="http://schemas.microsoft.com/office/powerpoint/2010/main" val="4090854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05"/>
                                        </p:tgtEl>
                                        <p:attrNameLst>
                                          <p:attrName>style.visibility</p:attrName>
                                        </p:attrNameLst>
                                      </p:cBhvr>
                                      <p:to>
                                        <p:strVal val="visible"/>
                                      </p:to>
                                    </p:set>
                                    <p:anim calcmode="lin" valueType="num">
                                      <p:cBhvr additive="base">
                                        <p:cTn id="7" dur="500" fill="hold"/>
                                        <p:tgtEl>
                                          <p:spTgt spid="512005"/>
                                        </p:tgtEl>
                                        <p:attrNameLst>
                                          <p:attrName>ppt_x</p:attrName>
                                        </p:attrNameLst>
                                      </p:cBhvr>
                                      <p:tavLst>
                                        <p:tav tm="0">
                                          <p:val>
                                            <p:strVal val="0-#ppt_w/2"/>
                                          </p:val>
                                        </p:tav>
                                        <p:tav tm="100000">
                                          <p:val>
                                            <p:strVal val="#ppt_x"/>
                                          </p:val>
                                        </p:tav>
                                      </p:tavLst>
                                    </p:anim>
                                    <p:anim calcmode="lin" valueType="num">
                                      <p:cBhvr additive="base">
                                        <p:cTn id="8" dur="500" fill="hold"/>
                                        <p:tgtEl>
                                          <p:spTgt spid="5120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41"/>
                                        </p:tgtEl>
                                        <p:attrNameLst>
                                          <p:attrName>style.visibility</p:attrName>
                                        </p:attrNameLst>
                                      </p:cBhvr>
                                      <p:to>
                                        <p:strVal val="visible"/>
                                      </p:to>
                                    </p:set>
                                    <p:anim calcmode="lin" valueType="num">
                                      <p:cBhvr additive="base">
                                        <p:cTn id="13" dur="500" fill="hold"/>
                                        <p:tgtEl>
                                          <p:spTgt spid="512041"/>
                                        </p:tgtEl>
                                        <p:attrNameLst>
                                          <p:attrName>ppt_x</p:attrName>
                                        </p:attrNameLst>
                                      </p:cBhvr>
                                      <p:tavLst>
                                        <p:tav tm="0">
                                          <p:val>
                                            <p:strVal val="#ppt_x"/>
                                          </p:val>
                                        </p:tav>
                                        <p:tav tm="100000">
                                          <p:val>
                                            <p:strVal val="#ppt_x"/>
                                          </p:val>
                                        </p:tav>
                                      </p:tavLst>
                                    </p:anim>
                                    <p:anim calcmode="lin" valueType="num">
                                      <p:cBhvr additive="base">
                                        <p:cTn id="14" dur="500" fill="hold"/>
                                        <p:tgtEl>
                                          <p:spTgt spid="5120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2"/>
                                        </p:tgtEl>
                                        <p:attrNameLst>
                                          <p:attrName>style.visibility</p:attrName>
                                        </p:attrNameLst>
                                      </p:cBhvr>
                                      <p:to>
                                        <p:strVal val="visible"/>
                                      </p:to>
                                    </p:set>
                                    <p:anim calcmode="lin" valueType="num">
                                      <p:cBhvr additive="base">
                                        <p:cTn id="19" dur="500" fill="hold"/>
                                        <p:tgtEl>
                                          <p:spTgt spid="512042"/>
                                        </p:tgtEl>
                                        <p:attrNameLst>
                                          <p:attrName>ppt_x</p:attrName>
                                        </p:attrNameLst>
                                      </p:cBhvr>
                                      <p:tavLst>
                                        <p:tav tm="0">
                                          <p:val>
                                            <p:strVal val="#ppt_x"/>
                                          </p:val>
                                        </p:tav>
                                        <p:tav tm="100000">
                                          <p:val>
                                            <p:strVal val="#ppt_x"/>
                                          </p:val>
                                        </p:tav>
                                      </p:tavLst>
                                    </p:anim>
                                    <p:anim calcmode="lin" valueType="num">
                                      <p:cBhvr additive="base">
                                        <p:cTn id="20" dur="500" fill="hold"/>
                                        <p:tgtEl>
                                          <p:spTgt spid="51204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43"/>
                                        </p:tgtEl>
                                        <p:attrNameLst>
                                          <p:attrName>style.visibility</p:attrName>
                                        </p:attrNameLst>
                                      </p:cBhvr>
                                      <p:to>
                                        <p:strVal val="visible"/>
                                      </p:to>
                                    </p:set>
                                    <p:anim calcmode="lin" valueType="num">
                                      <p:cBhvr additive="base">
                                        <p:cTn id="25" dur="500" fill="hold"/>
                                        <p:tgtEl>
                                          <p:spTgt spid="512043"/>
                                        </p:tgtEl>
                                        <p:attrNameLst>
                                          <p:attrName>ppt_x</p:attrName>
                                        </p:attrNameLst>
                                      </p:cBhvr>
                                      <p:tavLst>
                                        <p:tav tm="0">
                                          <p:val>
                                            <p:strVal val="#ppt_x"/>
                                          </p:val>
                                        </p:tav>
                                        <p:tav tm="100000">
                                          <p:val>
                                            <p:strVal val="#ppt_x"/>
                                          </p:val>
                                        </p:tav>
                                      </p:tavLst>
                                    </p:anim>
                                    <p:anim calcmode="lin" valueType="num">
                                      <p:cBhvr additive="base">
                                        <p:cTn id="26" dur="500" fill="hold"/>
                                        <p:tgtEl>
                                          <p:spTgt spid="5120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044"/>
                                        </p:tgtEl>
                                        <p:attrNameLst>
                                          <p:attrName>style.visibility</p:attrName>
                                        </p:attrNameLst>
                                      </p:cBhvr>
                                      <p:to>
                                        <p:strVal val="visible"/>
                                      </p:to>
                                    </p:set>
                                    <p:anim calcmode="lin" valueType="num">
                                      <p:cBhvr additive="base">
                                        <p:cTn id="31" dur="500" fill="hold"/>
                                        <p:tgtEl>
                                          <p:spTgt spid="512044"/>
                                        </p:tgtEl>
                                        <p:attrNameLst>
                                          <p:attrName>ppt_x</p:attrName>
                                        </p:attrNameLst>
                                      </p:cBhvr>
                                      <p:tavLst>
                                        <p:tav tm="0">
                                          <p:val>
                                            <p:strVal val="#ppt_x"/>
                                          </p:val>
                                        </p:tav>
                                        <p:tav tm="100000">
                                          <p:val>
                                            <p:strVal val="#ppt_x"/>
                                          </p:val>
                                        </p:tav>
                                      </p:tavLst>
                                    </p:anim>
                                    <p:anim calcmode="lin" valueType="num">
                                      <p:cBhvr additive="base">
                                        <p:cTn id="32" dur="500" fill="hold"/>
                                        <p:tgtEl>
                                          <p:spTgt spid="5120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045"/>
                                        </p:tgtEl>
                                        <p:attrNameLst>
                                          <p:attrName>style.visibility</p:attrName>
                                        </p:attrNameLst>
                                      </p:cBhvr>
                                      <p:to>
                                        <p:strVal val="visible"/>
                                      </p:to>
                                    </p:set>
                                    <p:anim calcmode="lin" valueType="num">
                                      <p:cBhvr additive="base">
                                        <p:cTn id="37" dur="500" fill="hold"/>
                                        <p:tgtEl>
                                          <p:spTgt spid="512045"/>
                                        </p:tgtEl>
                                        <p:attrNameLst>
                                          <p:attrName>ppt_x</p:attrName>
                                        </p:attrNameLst>
                                      </p:cBhvr>
                                      <p:tavLst>
                                        <p:tav tm="0">
                                          <p:val>
                                            <p:strVal val="#ppt_x"/>
                                          </p:val>
                                        </p:tav>
                                        <p:tav tm="100000">
                                          <p:val>
                                            <p:strVal val="#ppt_x"/>
                                          </p:val>
                                        </p:tav>
                                      </p:tavLst>
                                    </p:anim>
                                    <p:anim calcmode="lin" valueType="num">
                                      <p:cBhvr additive="base">
                                        <p:cTn id="38" dur="500" fill="hold"/>
                                        <p:tgtEl>
                                          <p:spTgt spid="51204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2046"/>
                                        </p:tgtEl>
                                        <p:attrNameLst>
                                          <p:attrName>style.visibility</p:attrName>
                                        </p:attrNameLst>
                                      </p:cBhvr>
                                      <p:to>
                                        <p:strVal val="visible"/>
                                      </p:to>
                                    </p:set>
                                    <p:anim calcmode="lin" valueType="num">
                                      <p:cBhvr additive="base">
                                        <p:cTn id="43" dur="500" fill="hold"/>
                                        <p:tgtEl>
                                          <p:spTgt spid="512046"/>
                                        </p:tgtEl>
                                        <p:attrNameLst>
                                          <p:attrName>ppt_x</p:attrName>
                                        </p:attrNameLst>
                                      </p:cBhvr>
                                      <p:tavLst>
                                        <p:tav tm="0">
                                          <p:val>
                                            <p:strVal val="#ppt_x"/>
                                          </p:val>
                                        </p:tav>
                                        <p:tav tm="100000">
                                          <p:val>
                                            <p:strVal val="#ppt_x"/>
                                          </p:val>
                                        </p:tav>
                                      </p:tavLst>
                                    </p:anim>
                                    <p:anim calcmode="lin" valueType="num">
                                      <p:cBhvr additive="base">
                                        <p:cTn id="44" dur="500" fill="hold"/>
                                        <p:tgtEl>
                                          <p:spTgt spid="51204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12047"/>
                                        </p:tgtEl>
                                        <p:attrNameLst>
                                          <p:attrName>style.visibility</p:attrName>
                                        </p:attrNameLst>
                                      </p:cBhvr>
                                      <p:to>
                                        <p:strVal val="visible"/>
                                      </p:to>
                                    </p:set>
                                    <p:anim calcmode="lin" valueType="num">
                                      <p:cBhvr additive="base">
                                        <p:cTn id="49" dur="500" fill="hold"/>
                                        <p:tgtEl>
                                          <p:spTgt spid="512047"/>
                                        </p:tgtEl>
                                        <p:attrNameLst>
                                          <p:attrName>ppt_x</p:attrName>
                                        </p:attrNameLst>
                                      </p:cBhvr>
                                      <p:tavLst>
                                        <p:tav tm="0">
                                          <p:val>
                                            <p:strVal val="#ppt_x"/>
                                          </p:val>
                                        </p:tav>
                                        <p:tav tm="100000">
                                          <p:val>
                                            <p:strVal val="#ppt_x"/>
                                          </p:val>
                                        </p:tav>
                                      </p:tavLst>
                                    </p:anim>
                                    <p:anim calcmode="lin" valueType="num">
                                      <p:cBhvr additive="base">
                                        <p:cTn id="50" dur="500" fill="hold"/>
                                        <p:tgtEl>
                                          <p:spTgt spid="51204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12048"/>
                                        </p:tgtEl>
                                        <p:attrNameLst>
                                          <p:attrName>style.visibility</p:attrName>
                                        </p:attrNameLst>
                                      </p:cBhvr>
                                      <p:to>
                                        <p:strVal val="visible"/>
                                      </p:to>
                                    </p:set>
                                    <p:anim calcmode="lin" valueType="num">
                                      <p:cBhvr additive="base">
                                        <p:cTn id="55" dur="500" fill="hold"/>
                                        <p:tgtEl>
                                          <p:spTgt spid="512048"/>
                                        </p:tgtEl>
                                        <p:attrNameLst>
                                          <p:attrName>ppt_x</p:attrName>
                                        </p:attrNameLst>
                                      </p:cBhvr>
                                      <p:tavLst>
                                        <p:tav tm="0">
                                          <p:val>
                                            <p:strVal val="#ppt_x"/>
                                          </p:val>
                                        </p:tav>
                                        <p:tav tm="100000">
                                          <p:val>
                                            <p:strVal val="#ppt_x"/>
                                          </p:val>
                                        </p:tav>
                                      </p:tavLst>
                                    </p:anim>
                                    <p:anim calcmode="lin" valueType="num">
                                      <p:cBhvr additive="base">
                                        <p:cTn id="56" dur="500" fill="hold"/>
                                        <p:tgtEl>
                                          <p:spTgt spid="5120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14051" name="Rectangle 3"/>
          <p:cNvSpPr>
            <a:spLocks noChangeArrowheads="1"/>
          </p:cNvSpPr>
          <p:nvPr/>
        </p:nvSpPr>
        <p:spPr bwMode="auto">
          <a:xfrm>
            <a:off x="107505" y="1876762"/>
            <a:ext cx="2880320" cy="400110"/>
          </a:xfrm>
          <a:prstGeom prst="rect">
            <a:avLst/>
          </a:prstGeom>
        </p:spPr>
        <p:txBody>
          <a:bodyPr wrap="square">
            <a:spAutoFit/>
          </a:bodyPr>
          <a:lstStyle/>
          <a:p>
            <a:pPr algn="just"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Avantages du modèle :</a:t>
            </a:r>
          </a:p>
        </p:txBody>
      </p:sp>
      <p:sp>
        <p:nvSpPr>
          <p:cNvPr id="514052" name="Rectangle 4"/>
          <p:cNvSpPr>
            <a:spLocks noGrp="1" noChangeArrowheads="1"/>
          </p:cNvSpPr>
          <p:nvPr>
            <p:ph type="title"/>
          </p:nvPr>
        </p:nvSpPr>
        <p:spPr>
          <a:xfrm>
            <a:off x="0" y="188640"/>
            <a:ext cx="6516216" cy="602397"/>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514056" name="Rectangle 8"/>
          <p:cNvSpPr>
            <a:spLocks noChangeArrowheads="1"/>
          </p:cNvSpPr>
          <p:nvPr/>
        </p:nvSpPr>
        <p:spPr bwMode="auto">
          <a:xfrm>
            <a:off x="598207" y="2684151"/>
            <a:ext cx="3325722" cy="399431"/>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Facile à comprendre.</a:t>
            </a:r>
          </a:p>
        </p:txBody>
      </p:sp>
      <p:sp>
        <p:nvSpPr>
          <p:cNvPr id="514057" name="Rectangle 9"/>
          <p:cNvSpPr>
            <a:spLocks noChangeArrowheads="1"/>
          </p:cNvSpPr>
          <p:nvPr/>
        </p:nvSpPr>
        <p:spPr bwMode="auto">
          <a:xfrm>
            <a:off x="539750" y="3646611"/>
            <a:ext cx="8353425"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Force la documentation. Chaque étape donne lieu à un livrable.</a:t>
            </a:r>
          </a:p>
        </p:txBody>
      </p:sp>
      <p:sp>
        <p:nvSpPr>
          <p:cNvPr id="514060" name="Rectangle 12"/>
          <p:cNvSpPr>
            <a:spLocks noChangeArrowheads="1"/>
          </p:cNvSpPr>
          <p:nvPr/>
        </p:nvSpPr>
        <p:spPr bwMode="auto">
          <a:xfrm>
            <a:off x="539749" y="4673625"/>
            <a:ext cx="5760443"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Chaque étape comporte ses propres tests.</a:t>
            </a:r>
          </a:p>
        </p:txBody>
      </p:sp>
      <p:sp>
        <p:nvSpPr>
          <p:cNvPr id="10"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9" name="Rectangle 5"/>
          <p:cNvSpPr txBox="1">
            <a:spLocks noChangeArrowheads="1"/>
          </p:cNvSpPr>
          <p:nvPr/>
        </p:nvSpPr>
        <p:spPr bwMode="auto">
          <a:xfrm>
            <a:off x="23791" y="980728"/>
            <a:ext cx="5867631"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de la Cascade: Water Flow </a:t>
            </a:r>
          </a:p>
        </p:txBody>
      </p:sp>
    </p:spTree>
    <p:extLst>
      <p:ext uri="{BB962C8B-B14F-4D97-AF65-F5344CB8AC3E}">
        <p14:creationId xmlns:p14="http://schemas.microsoft.com/office/powerpoint/2010/main" val="875866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4056"/>
                                        </p:tgtEl>
                                        <p:attrNameLst>
                                          <p:attrName>style.visibility</p:attrName>
                                        </p:attrNameLst>
                                      </p:cBhvr>
                                      <p:to>
                                        <p:strVal val="visible"/>
                                      </p:to>
                                    </p:set>
                                    <p:anim calcmode="lin" valueType="num">
                                      <p:cBhvr additive="base">
                                        <p:cTn id="7" dur="500" fill="hold"/>
                                        <p:tgtEl>
                                          <p:spTgt spid="514056"/>
                                        </p:tgtEl>
                                        <p:attrNameLst>
                                          <p:attrName>ppt_x</p:attrName>
                                        </p:attrNameLst>
                                      </p:cBhvr>
                                      <p:tavLst>
                                        <p:tav tm="0">
                                          <p:val>
                                            <p:strVal val="#ppt_x"/>
                                          </p:val>
                                        </p:tav>
                                        <p:tav tm="100000">
                                          <p:val>
                                            <p:strVal val="#ppt_x"/>
                                          </p:val>
                                        </p:tav>
                                      </p:tavLst>
                                    </p:anim>
                                    <p:anim calcmode="lin" valueType="num">
                                      <p:cBhvr additive="base">
                                        <p:cTn id="8" dur="500" fill="hold"/>
                                        <p:tgtEl>
                                          <p:spTgt spid="5140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4057"/>
                                        </p:tgtEl>
                                        <p:attrNameLst>
                                          <p:attrName>style.visibility</p:attrName>
                                        </p:attrNameLst>
                                      </p:cBhvr>
                                      <p:to>
                                        <p:strVal val="visible"/>
                                      </p:to>
                                    </p:set>
                                    <p:anim calcmode="lin" valueType="num">
                                      <p:cBhvr additive="base">
                                        <p:cTn id="13" dur="500" fill="hold"/>
                                        <p:tgtEl>
                                          <p:spTgt spid="514057"/>
                                        </p:tgtEl>
                                        <p:attrNameLst>
                                          <p:attrName>ppt_x</p:attrName>
                                        </p:attrNameLst>
                                      </p:cBhvr>
                                      <p:tavLst>
                                        <p:tav tm="0">
                                          <p:val>
                                            <p:strVal val="#ppt_x"/>
                                          </p:val>
                                        </p:tav>
                                        <p:tav tm="100000">
                                          <p:val>
                                            <p:strVal val="#ppt_x"/>
                                          </p:val>
                                        </p:tav>
                                      </p:tavLst>
                                    </p:anim>
                                    <p:anim calcmode="lin" valueType="num">
                                      <p:cBhvr additive="base">
                                        <p:cTn id="14" dur="500" fill="hold"/>
                                        <p:tgtEl>
                                          <p:spTgt spid="5140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4060"/>
                                        </p:tgtEl>
                                        <p:attrNameLst>
                                          <p:attrName>style.visibility</p:attrName>
                                        </p:attrNameLst>
                                      </p:cBhvr>
                                      <p:to>
                                        <p:strVal val="visible"/>
                                      </p:to>
                                    </p:set>
                                    <p:anim calcmode="lin" valueType="num">
                                      <p:cBhvr additive="base">
                                        <p:cTn id="19" dur="500" fill="hold"/>
                                        <p:tgtEl>
                                          <p:spTgt spid="514060"/>
                                        </p:tgtEl>
                                        <p:attrNameLst>
                                          <p:attrName>ppt_x</p:attrName>
                                        </p:attrNameLst>
                                      </p:cBhvr>
                                      <p:tavLst>
                                        <p:tav tm="0">
                                          <p:val>
                                            <p:strVal val="#ppt_x"/>
                                          </p:val>
                                        </p:tav>
                                        <p:tav tm="100000">
                                          <p:val>
                                            <p:strVal val="#ppt_x"/>
                                          </p:val>
                                        </p:tav>
                                      </p:tavLst>
                                    </p:anim>
                                    <p:anim calcmode="lin" valueType="num">
                                      <p:cBhvr additive="base">
                                        <p:cTn id="20" dur="500" fill="hold"/>
                                        <p:tgtEl>
                                          <p:spTgt spid="514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6" grpId="0"/>
      <p:bldP spid="514057" grpId="0"/>
      <p:bldP spid="51406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14051" name="Rectangle 3"/>
          <p:cNvSpPr>
            <a:spLocks noChangeArrowheads="1"/>
          </p:cNvSpPr>
          <p:nvPr/>
        </p:nvSpPr>
        <p:spPr bwMode="auto">
          <a:xfrm>
            <a:off x="178817" y="1520260"/>
            <a:ext cx="2520975" cy="4572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Limites</a:t>
            </a:r>
            <a:r>
              <a:rPr lang="fr-FR" sz="2000" i="1" dirty="0">
                <a:solidFill>
                  <a:schemeClr val="tx1"/>
                </a:solidFill>
                <a:latin typeface="Arial" charset="0"/>
              </a:rPr>
              <a:t> </a:t>
            </a:r>
            <a:r>
              <a:rPr lang="fr-FR" sz="2000" i="1" dirty="0">
                <a:solidFill>
                  <a:srgbClr val="000099"/>
                </a:solidFill>
                <a:latin typeface="Arial" panose="020B0604020202020204" pitchFamily="34" charset="0"/>
                <a:cs typeface="Arial" panose="020B0604020202020204" pitchFamily="34" charset="0"/>
              </a:rPr>
              <a:t>du modèle:</a:t>
            </a:r>
          </a:p>
        </p:txBody>
      </p:sp>
      <p:sp>
        <p:nvSpPr>
          <p:cNvPr id="514052" name="Rectangle 4"/>
          <p:cNvSpPr>
            <a:spLocks noGrp="1" noChangeArrowheads="1"/>
          </p:cNvSpPr>
          <p:nvPr>
            <p:ph type="title"/>
          </p:nvPr>
        </p:nvSpPr>
        <p:spPr>
          <a:xfrm>
            <a:off x="0" y="236887"/>
            <a:ext cx="6948264" cy="549868"/>
          </a:xfrm>
          <a:noFill/>
          <a:ln/>
        </p:spPr>
        <p:txBody>
          <a:bodyPr lIns="90488" tIns="44450" rIns="90488" bIns="44450" anchor="b"/>
          <a:lstStyle/>
          <a:p>
            <a:pPr algn="l"/>
            <a:r>
              <a:rPr lang="fr-FR" sz="3600" b="1" i="1" u="sng" dirty="0">
                <a:solidFill>
                  <a:srgbClr val="CC3300"/>
                </a:solidFill>
              </a:rPr>
              <a:t>Le Processus de développement </a:t>
            </a:r>
            <a:endParaRPr lang="fr-FR" sz="2800" b="1" u="sng" dirty="0">
              <a:solidFill>
                <a:srgbClr val="000099"/>
              </a:solidFill>
            </a:endParaRPr>
          </a:p>
        </p:txBody>
      </p:sp>
      <p:sp>
        <p:nvSpPr>
          <p:cNvPr id="514056" name="Rectangle 8"/>
          <p:cNvSpPr>
            <a:spLocks noChangeArrowheads="1"/>
          </p:cNvSpPr>
          <p:nvPr/>
        </p:nvSpPr>
        <p:spPr bwMode="auto">
          <a:xfrm>
            <a:off x="611188" y="2240624"/>
            <a:ext cx="8281987" cy="719137"/>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Pas de modification possible des besoins, après le démarrage du projet.</a:t>
            </a:r>
          </a:p>
        </p:txBody>
      </p:sp>
      <p:sp>
        <p:nvSpPr>
          <p:cNvPr id="514057" name="Rectangle 9"/>
          <p:cNvSpPr>
            <a:spLocks noChangeArrowheads="1"/>
          </p:cNvSpPr>
          <p:nvPr/>
        </p:nvSpPr>
        <p:spPr bwMode="auto">
          <a:xfrm>
            <a:off x="539750" y="3257594"/>
            <a:ext cx="8424862" cy="719137"/>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 coût de correction des erreurs est fort élevé, en particulier si elles sont découvertes tardivement.</a:t>
            </a:r>
          </a:p>
        </p:txBody>
      </p:sp>
      <p:sp>
        <p:nvSpPr>
          <p:cNvPr id="514058" name="Rectangle 10"/>
          <p:cNvSpPr>
            <a:spLocks noChangeArrowheads="1"/>
          </p:cNvSpPr>
          <p:nvPr/>
        </p:nvSpPr>
        <p:spPr bwMode="auto">
          <a:xfrm>
            <a:off x="539749" y="5374159"/>
            <a:ext cx="8604250" cy="719137"/>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Chaque étape fait appel à des compétences différentes et donc à des personnes différentes, ce qui augmente les risques d’incohérence.</a:t>
            </a:r>
          </a:p>
        </p:txBody>
      </p:sp>
      <p:sp>
        <p:nvSpPr>
          <p:cNvPr id="514060" name="Rectangle 12"/>
          <p:cNvSpPr>
            <a:spLocks noChangeArrowheads="1"/>
          </p:cNvSpPr>
          <p:nvPr/>
        </p:nvSpPr>
        <p:spPr bwMode="auto">
          <a:xfrm>
            <a:off x="539749" y="4167613"/>
            <a:ext cx="8424863"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Des erreurs constatées dans les résultats d’une étape remettront en cause toutes les étapes qui la suivent : les erreurs se propagent du haut (début) vers le bas (la fin).</a:t>
            </a:r>
          </a:p>
        </p:txBody>
      </p:sp>
      <p:sp>
        <p:nvSpPr>
          <p:cNvPr id="10"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Rectangle 5"/>
          <p:cNvSpPr txBox="1">
            <a:spLocks noChangeArrowheads="1"/>
          </p:cNvSpPr>
          <p:nvPr/>
        </p:nvSpPr>
        <p:spPr bwMode="auto">
          <a:xfrm>
            <a:off x="0" y="831756"/>
            <a:ext cx="5867631"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de la Cascade: Water Flow </a:t>
            </a:r>
          </a:p>
        </p:txBody>
      </p:sp>
    </p:spTree>
    <p:extLst>
      <p:ext uri="{BB962C8B-B14F-4D97-AF65-F5344CB8AC3E}">
        <p14:creationId xmlns:p14="http://schemas.microsoft.com/office/powerpoint/2010/main" val="9355324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4056"/>
                                        </p:tgtEl>
                                        <p:attrNameLst>
                                          <p:attrName>style.visibility</p:attrName>
                                        </p:attrNameLst>
                                      </p:cBhvr>
                                      <p:to>
                                        <p:strVal val="visible"/>
                                      </p:to>
                                    </p:set>
                                    <p:anim calcmode="lin" valueType="num">
                                      <p:cBhvr additive="base">
                                        <p:cTn id="7" dur="500" fill="hold"/>
                                        <p:tgtEl>
                                          <p:spTgt spid="514056"/>
                                        </p:tgtEl>
                                        <p:attrNameLst>
                                          <p:attrName>ppt_x</p:attrName>
                                        </p:attrNameLst>
                                      </p:cBhvr>
                                      <p:tavLst>
                                        <p:tav tm="0">
                                          <p:val>
                                            <p:strVal val="#ppt_x"/>
                                          </p:val>
                                        </p:tav>
                                        <p:tav tm="100000">
                                          <p:val>
                                            <p:strVal val="#ppt_x"/>
                                          </p:val>
                                        </p:tav>
                                      </p:tavLst>
                                    </p:anim>
                                    <p:anim calcmode="lin" valueType="num">
                                      <p:cBhvr additive="base">
                                        <p:cTn id="8" dur="500" fill="hold"/>
                                        <p:tgtEl>
                                          <p:spTgt spid="5140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4057"/>
                                        </p:tgtEl>
                                        <p:attrNameLst>
                                          <p:attrName>style.visibility</p:attrName>
                                        </p:attrNameLst>
                                      </p:cBhvr>
                                      <p:to>
                                        <p:strVal val="visible"/>
                                      </p:to>
                                    </p:set>
                                    <p:anim calcmode="lin" valueType="num">
                                      <p:cBhvr additive="base">
                                        <p:cTn id="13" dur="500" fill="hold"/>
                                        <p:tgtEl>
                                          <p:spTgt spid="514057"/>
                                        </p:tgtEl>
                                        <p:attrNameLst>
                                          <p:attrName>ppt_x</p:attrName>
                                        </p:attrNameLst>
                                      </p:cBhvr>
                                      <p:tavLst>
                                        <p:tav tm="0">
                                          <p:val>
                                            <p:strVal val="#ppt_x"/>
                                          </p:val>
                                        </p:tav>
                                        <p:tav tm="100000">
                                          <p:val>
                                            <p:strVal val="#ppt_x"/>
                                          </p:val>
                                        </p:tav>
                                      </p:tavLst>
                                    </p:anim>
                                    <p:anim calcmode="lin" valueType="num">
                                      <p:cBhvr additive="base">
                                        <p:cTn id="14" dur="500" fill="hold"/>
                                        <p:tgtEl>
                                          <p:spTgt spid="5140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4060"/>
                                        </p:tgtEl>
                                        <p:attrNameLst>
                                          <p:attrName>style.visibility</p:attrName>
                                        </p:attrNameLst>
                                      </p:cBhvr>
                                      <p:to>
                                        <p:strVal val="visible"/>
                                      </p:to>
                                    </p:set>
                                    <p:anim calcmode="lin" valueType="num">
                                      <p:cBhvr additive="base">
                                        <p:cTn id="19" dur="500" fill="hold"/>
                                        <p:tgtEl>
                                          <p:spTgt spid="514060"/>
                                        </p:tgtEl>
                                        <p:attrNameLst>
                                          <p:attrName>ppt_x</p:attrName>
                                        </p:attrNameLst>
                                      </p:cBhvr>
                                      <p:tavLst>
                                        <p:tav tm="0">
                                          <p:val>
                                            <p:strVal val="#ppt_x"/>
                                          </p:val>
                                        </p:tav>
                                        <p:tav tm="100000">
                                          <p:val>
                                            <p:strVal val="#ppt_x"/>
                                          </p:val>
                                        </p:tav>
                                      </p:tavLst>
                                    </p:anim>
                                    <p:anim calcmode="lin" valueType="num">
                                      <p:cBhvr additive="base">
                                        <p:cTn id="20" dur="500" fill="hold"/>
                                        <p:tgtEl>
                                          <p:spTgt spid="51406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4058"/>
                                        </p:tgtEl>
                                        <p:attrNameLst>
                                          <p:attrName>style.visibility</p:attrName>
                                        </p:attrNameLst>
                                      </p:cBhvr>
                                      <p:to>
                                        <p:strVal val="visible"/>
                                      </p:to>
                                    </p:set>
                                    <p:anim calcmode="lin" valueType="num">
                                      <p:cBhvr additive="base">
                                        <p:cTn id="25" dur="500" fill="hold"/>
                                        <p:tgtEl>
                                          <p:spTgt spid="514058"/>
                                        </p:tgtEl>
                                        <p:attrNameLst>
                                          <p:attrName>ppt_x</p:attrName>
                                        </p:attrNameLst>
                                      </p:cBhvr>
                                      <p:tavLst>
                                        <p:tav tm="0">
                                          <p:val>
                                            <p:strVal val="#ppt_x"/>
                                          </p:val>
                                        </p:tav>
                                        <p:tav tm="100000">
                                          <p:val>
                                            <p:strVal val="#ppt_x"/>
                                          </p:val>
                                        </p:tav>
                                      </p:tavLst>
                                    </p:anim>
                                    <p:anim calcmode="lin" valueType="num">
                                      <p:cBhvr additive="base">
                                        <p:cTn id="26" dur="500" fill="hold"/>
                                        <p:tgtEl>
                                          <p:spTgt spid="5140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6" grpId="0"/>
      <p:bldP spid="514057" grpId="0"/>
      <p:bldP spid="514058" grpId="0"/>
      <p:bldP spid="51406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14051" name="Rectangle 3"/>
          <p:cNvSpPr>
            <a:spLocks noChangeArrowheads="1"/>
          </p:cNvSpPr>
          <p:nvPr/>
        </p:nvSpPr>
        <p:spPr bwMode="auto">
          <a:xfrm>
            <a:off x="251520" y="1554922"/>
            <a:ext cx="2592983" cy="400110"/>
          </a:xfrm>
          <a:prstGeom prst="rect">
            <a:avLst/>
          </a:prstGeom>
        </p:spPr>
        <p:txBody>
          <a:bodyPr wrap="square">
            <a:spAutoFit/>
          </a:bodyPr>
          <a:lstStyle/>
          <a:p>
            <a:pPr algn="just"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Limites du modèle :</a:t>
            </a:r>
          </a:p>
        </p:txBody>
      </p:sp>
      <p:sp>
        <p:nvSpPr>
          <p:cNvPr id="514052" name="Rectangle 4"/>
          <p:cNvSpPr>
            <a:spLocks noGrp="1" noChangeArrowheads="1"/>
          </p:cNvSpPr>
          <p:nvPr>
            <p:ph type="title"/>
          </p:nvPr>
        </p:nvSpPr>
        <p:spPr>
          <a:xfrm>
            <a:off x="-17512" y="173709"/>
            <a:ext cx="9144000" cy="548481"/>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514056" name="Rectangle 8"/>
          <p:cNvSpPr>
            <a:spLocks noChangeArrowheads="1"/>
          </p:cNvSpPr>
          <p:nvPr/>
        </p:nvSpPr>
        <p:spPr bwMode="auto">
          <a:xfrm>
            <a:off x="568350" y="3279925"/>
            <a:ext cx="8281987" cy="719137"/>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Ne convient pas aux applications comportant une part substantielle d’incertitude au niveau des exigences.</a:t>
            </a:r>
          </a:p>
        </p:txBody>
      </p:sp>
      <p:sp>
        <p:nvSpPr>
          <p:cNvPr id="514057" name="Rectangle 9"/>
          <p:cNvSpPr>
            <a:spLocks noChangeArrowheads="1"/>
          </p:cNvSpPr>
          <p:nvPr/>
        </p:nvSpPr>
        <p:spPr bwMode="auto">
          <a:xfrm>
            <a:off x="568350" y="4462060"/>
            <a:ext cx="8353425" cy="719137"/>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Ne permet pas d’obtenir un système utilisable avant la fin complète du processus.</a:t>
            </a:r>
          </a:p>
        </p:txBody>
      </p:sp>
      <p:sp>
        <p:nvSpPr>
          <p:cNvPr id="11" name="Rectangle 10"/>
          <p:cNvSpPr>
            <a:spLocks noChangeArrowheads="1"/>
          </p:cNvSpPr>
          <p:nvPr/>
        </p:nvSpPr>
        <p:spPr bwMode="auto">
          <a:xfrm>
            <a:off x="522238" y="2168721"/>
            <a:ext cx="8604250" cy="719137"/>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Ne convient qu’aux applications intelligibles dont les résultats sont prévisibles de l’analyse à la conception.</a:t>
            </a:r>
          </a:p>
        </p:txBody>
      </p:sp>
      <p:sp>
        <p:nvSpPr>
          <p:cNvPr id="9"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0" name="Rectangle 5"/>
          <p:cNvSpPr txBox="1">
            <a:spLocks noChangeArrowheads="1"/>
          </p:cNvSpPr>
          <p:nvPr/>
        </p:nvSpPr>
        <p:spPr bwMode="auto">
          <a:xfrm>
            <a:off x="0" y="825224"/>
            <a:ext cx="5867631"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de la Cascade: Water Flow </a:t>
            </a:r>
          </a:p>
        </p:txBody>
      </p:sp>
    </p:spTree>
    <p:extLst>
      <p:ext uri="{BB962C8B-B14F-4D97-AF65-F5344CB8AC3E}">
        <p14:creationId xmlns:p14="http://schemas.microsoft.com/office/powerpoint/2010/main" val="3742920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4056"/>
                                        </p:tgtEl>
                                        <p:attrNameLst>
                                          <p:attrName>style.visibility</p:attrName>
                                        </p:attrNameLst>
                                      </p:cBhvr>
                                      <p:to>
                                        <p:strVal val="visible"/>
                                      </p:to>
                                    </p:set>
                                    <p:anim calcmode="lin" valueType="num">
                                      <p:cBhvr additive="base">
                                        <p:cTn id="13" dur="500" fill="hold"/>
                                        <p:tgtEl>
                                          <p:spTgt spid="514056"/>
                                        </p:tgtEl>
                                        <p:attrNameLst>
                                          <p:attrName>ppt_x</p:attrName>
                                        </p:attrNameLst>
                                      </p:cBhvr>
                                      <p:tavLst>
                                        <p:tav tm="0">
                                          <p:val>
                                            <p:strVal val="#ppt_x"/>
                                          </p:val>
                                        </p:tav>
                                        <p:tav tm="100000">
                                          <p:val>
                                            <p:strVal val="#ppt_x"/>
                                          </p:val>
                                        </p:tav>
                                      </p:tavLst>
                                    </p:anim>
                                    <p:anim calcmode="lin" valueType="num">
                                      <p:cBhvr additive="base">
                                        <p:cTn id="14" dur="500" fill="hold"/>
                                        <p:tgtEl>
                                          <p:spTgt spid="5140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4057"/>
                                        </p:tgtEl>
                                        <p:attrNameLst>
                                          <p:attrName>style.visibility</p:attrName>
                                        </p:attrNameLst>
                                      </p:cBhvr>
                                      <p:to>
                                        <p:strVal val="visible"/>
                                      </p:to>
                                    </p:set>
                                    <p:anim calcmode="lin" valueType="num">
                                      <p:cBhvr additive="base">
                                        <p:cTn id="19" dur="500" fill="hold"/>
                                        <p:tgtEl>
                                          <p:spTgt spid="514057"/>
                                        </p:tgtEl>
                                        <p:attrNameLst>
                                          <p:attrName>ppt_x</p:attrName>
                                        </p:attrNameLst>
                                      </p:cBhvr>
                                      <p:tavLst>
                                        <p:tav tm="0">
                                          <p:val>
                                            <p:strVal val="#ppt_x"/>
                                          </p:val>
                                        </p:tav>
                                        <p:tav tm="100000">
                                          <p:val>
                                            <p:strVal val="#ppt_x"/>
                                          </p:val>
                                        </p:tav>
                                      </p:tavLst>
                                    </p:anim>
                                    <p:anim calcmode="lin" valueType="num">
                                      <p:cBhvr additive="base">
                                        <p:cTn id="20" dur="500" fill="hold"/>
                                        <p:tgtEl>
                                          <p:spTgt spid="5140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6" grpId="0"/>
      <p:bldP spid="514057"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366596" name="Rectangle 4"/>
          <p:cNvSpPr>
            <a:spLocks noGrp="1" noChangeArrowheads="1"/>
          </p:cNvSpPr>
          <p:nvPr>
            <p:ph type="title"/>
          </p:nvPr>
        </p:nvSpPr>
        <p:spPr>
          <a:xfrm>
            <a:off x="-22956" y="26858"/>
            <a:ext cx="6876256" cy="838200"/>
          </a:xfrm>
          <a:noFill/>
          <a:ln/>
        </p:spPr>
        <p:txBody>
          <a:bodyPr lIns="90488" tIns="44450" rIns="90488" bIns="44450" anchor="b"/>
          <a:lstStyle/>
          <a:p>
            <a:pPr algn="l"/>
            <a:r>
              <a:rPr lang="fr-FR" sz="3600" b="1" i="1" u="sng" dirty="0">
                <a:solidFill>
                  <a:srgbClr val="CC3300"/>
                </a:solidFill>
              </a:rPr>
              <a:t>Le Processus de développement </a:t>
            </a:r>
            <a:endParaRPr lang="fr-FR" sz="2800" b="1" u="sng" dirty="0">
              <a:solidFill>
                <a:srgbClr val="000099"/>
              </a:solidFill>
            </a:endParaRPr>
          </a:p>
        </p:txBody>
      </p:sp>
      <p:sp>
        <p:nvSpPr>
          <p:cNvPr id="366620" name="Rectangle 28"/>
          <p:cNvSpPr>
            <a:spLocks noChangeArrowheads="1"/>
          </p:cNvSpPr>
          <p:nvPr/>
        </p:nvSpPr>
        <p:spPr bwMode="auto">
          <a:xfrm>
            <a:off x="395288" y="2852738"/>
            <a:ext cx="8496300" cy="719137"/>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Une décomposition du logiciel en petits morceaux appelés : modules ou composant. Chaque  module couvre une fonction du logiciel.</a:t>
            </a:r>
          </a:p>
        </p:txBody>
      </p:sp>
      <p:sp>
        <p:nvSpPr>
          <p:cNvPr id="366624" name="Rectangle 32"/>
          <p:cNvSpPr>
            <a:spLocks noChangeArrowheads="1"/>
          </p:cNvSpPr>
          <p:nvPr/>
        </p:nvSpPr>
        <p:spPr bwMode="auto">
          <a:xfrm>
            <a:off x="251520" y="1733694"/>
            <a:ext cx="6840538" cy="400110"/>
          </a:xfrm>
          <a:prstGeom prst="rect">
            <a:avLst/>
          </a:prstGeom>
        </p:spPr>
        <p:txBody>
          <a:bodyPr wrap="square">
            <a:spAutoFit/>
          </a:bodyPr>
          <a:lstStyle/>
          <a:p>
            <a:pPr algn="just"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Le modèle en V repose sur deux principes fondamentaux:</a:t>
            </a:r>
          </a:p>
        </p:txBody>
      </p:sp>
      <p:sp>
        <p:nvSpPr>
          <p:cNvPr id="366625" name="Rectangle 33"/>
          <p:cNvSpPr>
            <a:spLocks noChangeArrowheads="1"/>
          </p:cNvSpPr>
          <p:nvPr/>
        </p:nvSpPr>
        <p:spPr bwMode="auto">
          <a:xfrm>
            <a:off x="539750" y="4437063"/>
            <a:ext cx="7561263"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Une Validation systématique de chaque étape du processus.</a:t>
            </a:r>
          </a:p>
        </p:txBody>
      </p:sp>
      <p:sp>
        <p:nvSpPr>
          <p:cNvPr id="8"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0" name="Rectangle 5"/>
          <p:cNvSpPr txBox="1">
            <a:spLocks noChangeArrowheads="1"/>
          </p:cNvSpPr>
          <p:nvPr/>
        </p:nvSpPr>
        <p:spPr bwMode="auto">
          <a:xfrm>
            <a:off x="55984" y="839181"/>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V: Les principes</a:t>
            </a:r>
          </a:p>
        </p:txBody>
      </p:sp>
    </p:spTree>
    <p:extLst>
      <p:ext uri="{BB962C8B-B14F-4D97-AF65-F5344CB8AC3E}">
        <p14:creationId xmlns:p14="http://schemas.microsoft.com/office/powerpoint/2010/main" val="6364704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6620"/>
                                        </p:tgtEl>
                                        <p:attrNameLst>
                                          <p:attrName>style.visibility</p:attrName>
                                        </p:attrNameLst>
                                      </p:cBhvr>
                                      <p:to>
                                        <p:strVal val="visible"/>
                                      </p:to>
                                    </p:set>
                                    <p:anim calcmode="lin" valueType="num">
                                      <p:cBhvr additive="base">
                                        <p:cTn id="7" dur="500" fill="hold"/>
                                        <p:tgtEl>
                                          <p:spTgt spid="366620"/>
                                        </p:tgtEl>
                                        <p:attrNameLst>
                                          <p:attrName>ppt_x</p:attrName>
                                        </p:attrNameLst>
                                      </p:cBhvr>
                                      <p:tavLst>
                                        <p:tav tm="0">
                                          <p:val>
                                            <p:strVal val="#ppt_x"/>
                                          </p:val>
                                        </p:tav>
                                        <p:tav tm="100000">
                                          <p:val>
                                            <p:strVal val="#ppt_x"/>
                                          </p:val>
                                        </p:tav>
                                      </p:tavLst>
                                    </p:anim>
                                    <p:anim calcmode="lin" valueType="num">
                                      <p:cBhvr additive="base">
                                        <p:cTn id="8" dur="500" fill="hold"/>
                                        <p:tgtEl>
                                          <p:spTgt spid="3666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6625"/>
                                        </p:tgtEl>
                                        <p:attrNameLst>
                                          <p:attrName>style.visibility</p:attrName>
                                        </p:attrNameLst>
                                      </p:cBhvr>
                                      <p:to>
                                        <p:strVal val="visible"/>
                                      </p:to>
                                    </p:set>
                                    <p:anim calcmode="lin" valueType="num">
                                      <p:cBhvr additive="base">
                                        <p:cTn id="13" dur="500" fill="hold"/>
                                        <p:tgtEl>
                                          <p:spTgt spid="366625"/>
                                        </p:tgtEl>
                                        <p:attrNameLst>
                                          <p:attrName>ppt_x</p:attrName>
                                        </p:attrNameLst>
                                      </p:cBhvr>
                                      <p:tavLst>
                                        <p:tav tm="0">
                                          <p:val>
                                            <p:strVal val="#ppt_x"/>
                                          </p:val>
                                        </p:tav>
                                        <p:tav tm="100000">
                                          <p:val>
                                            <p:strVal val="#ppt_x"/>
                                          </p:val>
                                        </p:tav>
                                      </p:tavLst>
                                    </p:anim>
                                    <p:anim calcmode="lin" valueType="num">
                                      <p:cBhvr additive="base">
                                        <p:cTn id="14" dur="500" fill="hold"/>
                                        <p:tgtEl>
                                          <p:spTgt spid="3666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20" grpId="0"/>
      <p:bldP spid="36662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2" name="Rectangle 4"/>
          <p:cNvSpPr>
            <a:spLocks noChangeArrowheads="1"/>
          </p:cNvSpPr>
          <p:nvPr/>
        </p:nvSpPr>
        <p:spPr bwMode="auto">
          <a:xfrm>
            <a:off x="0" y="1502948"/>
            <a:ext cx="8748713" cy="3810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La construction d’un SI  Informatisé, SII, passe obligatoirement par :</a:t>
            </a:r>
          </a:p>
        </p:txBody>
      </p:sp>
      <p:sp>
        <p:nvSpPr>
          <p:cNvPr id="283653" name="Rectangle 5"/>
          <p:cNvSpPr>
            <a:spLocks noGrp="1" noChangeArrowheads="1"/>
          </p:cNvSpPr>
          <p:nvPr>
            <p:ph type="title"/>
          </p:nvPr>
        </p:nvSpPr>
        <p:spPr>
          <a:xfrm>
            <a:off x="76200" y="152400"/>
            <a:ext cx="6324600" cy="533400"/>
          </a:xfrm>
          <a:noFill/>
          <a:ln/>
        </p:spPr>
        <p:txBody>
          <a:bodyPr lIns="90488" tIns="44450" rIns="90488" bIns="44450" anchor="b"/>
          <a:lstStyle/>
          <a:p>
            <a:pPr algn="l"/>
            <a:r>
              <a:rPr lang="fr-FR" sz="3600" b="1" i="1" u="sng" dirty="0">
                <a:solidFill>
                  <a:srgbClr val="CC3300"/>
                </a:solidFill>
              </a:rPr>
              <a:t>Introduction</a:t>
            </a:r>
          </a:p>
        </p:txBody>
      </p:sp>
      <p:sp>
        <p:nvSpPr>
          <p:cNvPr id="283654" name="Text Box 6"/>
          <p:cNvSpPr txBox="1">
            <a:spLocks noChangeArrowheads="1"/>
          </p:cNvSpPr>
          <p:nvPr/>
        </p:nvSpPr>
        <p:spPr bwMode="auto">
          <a:xfrm>
            <a:off x="684213" y="2119016"/>
            <a:ext cx="8064500" cy="701675"/>
          </a:xfrm>
          <a:prstGeom prst="rect">
            <a:avLst/>
          </a:prstGeom>
          <a:noFill/>
          <a:ln w="9525">
            <a:noFill/>
            <a:miter lim="800000"/>
            <a:headEnd/>
            <a:tailEnd/>
          </a:ln>
          <a:effectLst/>
        </p:spPr>
        <p:txBody>
          <a:bodyPr>
            <a:spAutoFit/>
          </a:bodyPr>
          <a:lstStyle/>
          <a:p>
            <a:pPr marL="177800" indent="-177800" algn="just" eaLnBrk="0" hangingPunct="0">
              <a:spcBef>
                <a:spcPct val="20000"/>
              </a:spcBef>
              <a:buClr>
                <a:schemeClr val="bg2"/>
              </a:buClr>
              <a:buFont typeface="Arial" charset="0"/>
              <a:buChar char="–"/>
            </a:pPr>
            <a:r>
              <a:rPr lang="fr-FR" sz="2000" i="1" dirty="0">
                <a:solidFill>
                  <a:schemeClr val="tx1"/>
                </a:solidFill>
                <a:latin typeface="Arial" charset="0"/>
              </a:rPr>
              <a:t> </a:t>
            </a:r>
            <a:r>
              <a:rPr lang="fr-FR" sz="2000" i="1" dirty="0">
                <a:solidFill>
                  <a:srgbClr val="000099"/>
                </a:solidFill>
                <a:latin typeface="Arial" panose="020B0604020202020204" pitchFamily="34" charset="0"/>
                <a:cs typeface="Arial" panose="020B0604020202020204" pitchFamily="34" charset="0"/>
              </a:rPr>
              <a:t>La mise en place d’une </a:t>
            </a:r>
            <a:r>
              <a:rPr lang="fr-FR" sz="2000" i="1" dirty="0">
                <a:solidFill>
                  <a:srgbClr val="CC3300"/>
                </a:solidFill>
                <a:latin typeface="Arial" charset="0"/>
              </a:rPr>
              <a:t>infrastructure matérielle </a:t>
            </a:r>
            <a:r>
              <a:rPr lang="fr-FR" sz="2000" i="1" dirty="0">
                <a:solidFill>
                  <a:srgbClr val="000099"/>
                </a:solidFill>
                <a:latin typeface="Arial" panose="020B0604020202020204" pitchFamily="34" charset="0"/>
                <a:cs typeface="Arial" panose="020B0604020202020204" pitchFamily="34" charset="0"/>
              </a:rPr>
              <a:t>comportant des d’ordinateurs des serveurs, des réseaux etc.</a:t>
            </a:r>
          </a:p>
        </p:txBody>
      </p:sp>
      <p:sp>
        <p:nvSpPr>
          <p:cNvPr id="283660" name="Text Box 12"/>
          <p:cNvSpPr txBox="1">
            <a:spLocks noChangeArrowheads="1"/>
          </p:cNvSpPr>
          <p:nvPr/>
        </p:nvSpPr>
        <p:spPr bwMode="auto">
          <a:xfrm>
            <a:off x="684213" y="3874309"/>
            <a:ext cx="8064500" cy="396875"/>
          </a:xfrm>
          <a:prstGeom prst="rect">
            <a:avLst/>
          </a:prstGeom>
          <a:noFill/>
          <a:ln w="9525">
            <a:noFill/>
            <a:miter lim="800000"/>
            <a:headEnd/>
            <a:tailEnd/>
          </a:ln>
          <a:effectLst/>
        </p:spPr>
        <p:txBody>
          <a:bodyPr>
            <a:spAutoFit/>
          </a:bodyPr>
          <a:lstStyle/>
          <a:p>
            <a:pPr algn="just" eaLnBrk="0" hangingPunct="0">
              <a:spcBef>
                <a:spcPct val="20000"/>
              </a:spcBef>
              <a:buClr>
                <a:schemeClr val="bg2"/>
              </a:buClr>
              <a:buFont typeface="Arial" charset="0"/>
              <a:buChar char="–"/>
            </a:pPr>
            <a:r>
              <a:rPr lang="fr-FR" sz="2000" i="1" dirty="0">
                <a:solidFill>
                  <a:schemeClr val="tx1"/>
                </a:solidFill>
                <a:latin typeface="Arial" charset="0"/>
              </a:rPr>
              <a:t>  </a:t>
            </a:r>
            <a:r>
              <a:rPr lang="fr-FR" sz="2000" i="1" dirty="0">
                <a:solidFill>
                  <a:srgbClr val="000099"/>
                </a:solidFill>
                <a:latin typeface="Arial" panose="020B0604020202020204" pitchFamily="34" charset="0"/>
                <a:cs typeface="Arial" panose="020B0604020202020204" pitchFamily="34" charset="0"/>
              </a:rPr>
              <a:t>La mise en place d’une </a:t>
            </a:r>
            <a:r>
              <a:rPr lang="fr-FR" sz="2000" i="1" dirty="0">
                <a:solidFill>
                  <a:srgbClr val="CC3300"/>
                </a:solidFill>
                <a:latin typeface="Arial" charset="0"/>
              </a:rPr>
              <a:t>infrastructure logicielle</a:t>
            </a:r>
            <a:r>
              <a:rPr lang="fr-FR" sz="2000" i="1" dirty="0">
                <a:solidFill>
                  <a:schemeClr val="tx1"/>
                </a:solidFill>
                <a:latin typeface="Arial" charset="0"/>
              </a:rPr>
              <a:t>.</a:t>
            </a:r>
            <a:endParaRPr lang="fr-FR" sz="2800" dirty="0"/>
          </a:p>
        </p:txBody>
      </p:sp>
      <p:sp>
        <p:nvSpPr>
          <p:cNvPr id="283661" name="Text Box 13"/>
          <p:cNvSpPr txBox="1">
            <a:spLocks noChangeArrowheads="1"/>
          </p:cNvSpPr>
          <p:nvPr/>
        </p:nvSpPr>
        <p:spPr bwMode="auto">
          <a:xfrm>
            <a:off x="179388" y="3212976"/>
            <a:ext cx="3529012" cy="396875"/>
          </a:xfrm>
          <a:prstGeom prst="rect">
            <a:avLst/>
          </a:prstGeom>
          <a:noFill/>
          <a:ln w="9525">
            <a:noFill/>
            <a:miter lim="800000"/>
            <a:headEnd/>
            <a:tailEnd/>
          </a:ln>
          <a:effectLst/>
        </p:spPr>
        <p:txBody>
          <a:bodyPr>
            <a:spAutoFit/>
          </a:bodyPr>
          <a:lstStyle/>
          <a:p>
            <a:pPr algn="just" eaLnBrk="0" hangingPunct="0">
              <a:spcBef>
                <a:spcPct val="20000"/>
              </a:spcBef>
              <a:buClr>
                <a:schemeClr val="bg2"/>
              </a:buClr>
              <a:buFont typeface="Arial" charset="0"/>
              <a:buNone/>
            </a:pPr>
            <a:r>
              <a:rPr lang="fr-FR" sz="2000" i="1" dirty="0">
                <a:solidFill>
                  <a:srgbClr val="000099"/>
                </a:solidFill>
                <a:latin typeface="Arial" panose="020B0604020202020204" pitchFamily="34" charset="0"/>
                <a:cs typeface="Arial" panose="020B0604020202020204" pitchFamily="34" charset="0"/>
              </a:rPr>
              <a:t>Mais aussi,  et surtout  par </a:t>
            </a:r>
            <a:r>
              <a:rPr lang="fr-FR" sz="2000" i="1" dirty="0">
                <a:solidFill>
                  <a:schemeClr val="tx1"/>
                </a:solidFill>
                <a:latin typeface="Arial" charset="0"/>
              </a:rPr>
              <a:t>:</a:t>
            </a:r>
            <a:endParaRPr lang="fr-FR" sz="2800" dirty="0"/>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9" name="Text Box 13"/>
          <p:cNvSpPr txBox="1">
            <a:spLocks noChangeArrowheads="1"/>
          </p:cNvSpPr>
          <p:nvPr/>
        </p:nvSpPr>
        <p:spPr bwMode="auto">
          <a:xfrm>
            <a:off x="326976" y="4710122"/>
            <a:ext cx="3376612" cy="400110"/>
          </a:xfrm>
          <a:prstGeom prst="rect">
            <a:avLst/>
          </a:prstGeom>
          <a:noFill/>
          <a:ln w="9525">
            <a:noFill/>
            <a:miter lim="800000"/>
            <a:headEnd/>
            <a:tailEnd/>
          </a:ln>
          <a:effectLst/>
        </p:spPr>
        <p:txBody>
          <a:bodyPr wrap="square">
            <a:spAutoFit/>
          </a:bodyPr>
          <a:lstStyle/>
          <a:p>
            <a:pPr algn="just" eaLnBrk="0" hangingPunct="0">
              <a:spcBef>
                <a:spcPct val="20000"/>
              </a:spcBef>
              <a:buClr>
                <a:schemeClr val="bg2"/>
              </a:buClr>
              <a:buFont typeface="Arial" charset="0"/>
              <a:buNone/>
            </a:pPr>
            <a:r>
              <a:rPr lang="fr-FR" sz="2000" i="1" dirty="0">
                <a:solidFill>
                  <a:srgbClr val="000099"/>
                </a:solidFill>
                <a:latin typeface="Arial" panose="020B0604020202020204" pitchFamily="34" charset="0"/>
                <a:cs typeface="Arial" panose="020B0604020202020204" pitchFamily="34" charset="0"/>
              </a:rPr>
              <a:t>La première est de nature :</a:t>
            </a:r>
          </a:p>
        </p:txBody>
      </p:sp>
      <p:sp>
        <p:nvSpPr>
          <p:cNvPr id="10" name="Text Box 12"/>
          <p:cNvSpPr txBox="1">
            <a:spLocks noChangeArrowheads="1"/>
          </p:cNvSpPr>
          <p:nvPr/>
        </p:nvSpPr>
        <p:spPr bwMode="auto">
          <a:xfrm>
            <a:off x="3908424" y="4696752"/>
            <a:ext cx="2879924" cy="396875"/>
          </a:xfrm>
          <a:prstGeom prst="rect">
            <a:avLst/>
          </a:prstGeom>
          <a:noFill/>
          <a:ln w="9525">
            <a:noFill/>
            <a:miter lim="800000"/>
            <a:headEnd/>
            <a:tailEnd/>
          </a:ln>
          <a:effectLst/>
        </p:spPr>
        <p:txBody>
          <a:bodyPr wrap="square">
            <a:spAutoFit/>
          </a:bodyPr>
          <a:lstStyle/>
          <a:p>
            <a:pPr algn="just" eaLnBrk="0" hangingPunct="0">
              <a:spcBef>
                <a:spcPct val="20000"/>
              </a:spcBef>
              <a:buClr>
                <a:schemeClr val="bg2"/>
              </a:buClr>
            </a:pPr>
            <a:r>
              <a:rPr lang="fr-FR" sz="2000" i="1" dirty="0">
                <a:solidFill>
                  <a:srgbClr val="CC3300"/>
                </a:solidFill>
                <a:latin typeface="Arial" charset="0"/>
              </a:rPr>
              <a:t> Physique et tangible</a:t>
            </a:r>
            <a:r>
              <a:rPr lang="fr-FR" sz="2000" i="1" dirty="0">
                <a:solidFill>
                  <a:schemeClr val="tx1"/>
                </a:solidFill>
                <a:latin typeface="Arial" charset="0"/>
              </a:rPr>
              <a:t>.</a:t>
            </a:r>
            <a:endParaRPr lang="fr-FR" sz="2800" dirty="0"/>
          </a:p>
        </p:txBody>
      </p:sp>
      <p:sp>
        <p:nvSpPr>
          <p:cNvPr id="11" name="Text Box 13"/>
          <p:cNvSpPr txBox="1">
            <a:spLocks noChangeArrowheads="1"/>
          </p:cNvSpPr>
          <p:nvPr/>
        </p:nvSpPr>
        <p:spPr bwMode="auto">
          <a:xfrm>
            <a:off x="331688" y="5549170"/>
            <a:ext cx="3371900" cy="400110"/>
          </a:xfrm>
          <a:prstGeom prst="rect">
            <a:avLst/>
          </a:prstGeom>
          <a:noFill/>
          <a:ln w="9525">
            <a:noFill/>
            <a:miter lim="800000"/>
            <a:headEnd/>
            <a:tailEnd/>
          </a:ln>
          <a:effectLst/>
        </p:spPr>
        <p:txBody>
          <a:bodyPr wrap="square">
            <a:spAutoFit/>
          </a:bodyPr>
          <a:lstStyle/>
          <a:p>
            <a:pPr algn="just" eaLnBrk="0" hangingPunct="0">
              <a:spcBef>
                <a:spcPct val="20000"/>
              </a:spcBef>
              <a:buClr>
                <a:schemeClr val="bg2"/>
              </a:buClr>
              <a:buFont typeface="Arial" charset="0"/>
              <a:buNone/>
            </a:pPr>
            <a:r>
              <a:rPr lang="fr-FR" sz="2000" i="1" dirty="0">
                <a:solidFill>
                  <a:srgbClr val="000099"/>
                </a:solidFill>
                <a:latin typeface="Arial" panose="020B0604020202020204" pitchFamily="34" charset="0"/>
                <a:cs typeface="Arial" panose="020B0604020202020204" pitchFamily="34" charset="0"/>
              </a:rPr>
              <a:t>Alors que, la seconde  est :</a:t>
            </a:r>
          </a:p>
        </p:txBody>
      </p:sp>
      <p:sp>
        <p:nvSpPr>
          <p:cNvPr id="12" name="Text Box 12"/>
          <p:cNvSpPr txBox="1">
            <a:spLocks noChangeArrowheads="1"/>
          </p:cNvSpPr>
          <p:nvPr/>
        </p:nvSpPr>
        <p:spPr bwMode="auto">
          <a:xfrm>
            <a:off x="3908424" y="5549170"/>
            <a:ext cx="3908425" cy="400110"/>
          </a:xfrm>
          <a:prstGeom prst="rect">
            <a:avLst/>
          </a:prstGeom>
          <a:noFill/>
          <a:ln w="9525">
            <a:noFill/>
            <a:miter lim="800000"/>
            <a:headEnd/>
            <a:tailEnd/>
          </a:ln>
          <a:effectLst/>
        </p:spPr>
        <p:txBody>
          <a:bodyPr wrap="square">
            <a:spAutoFit/>
          </a:bodyPr>
          <a:lstStyle/>
          <a:p>
            <a:pPr algn="just" eaLnBrk="0" hangingPunct="0">
              <a:spcBef>
                <a:spcPct val="20000"/>
              </a:spcBef>
              <a:buClr>
                <a:schemeClr val="bg2"/>
              </a:buClr>
            </a:pPr>
            <a:r>
              <a:rPr lang="fr-FR" sz="2000" i="1" dirty="0">
                <a:solidFill>
                  <a:srgbClr val="CC3300"/>
                </a:solidFill>
                <a:latin typeface="Arial" charset="0"/>
              </a:rPr>
              <a:t> Immatérielle et intangible.</a:t>
            </a:r>
            <a:endParaRPr lang="fr-FR" sz="2800" dirty="0"/>
          </a:p>
        </p:txBody>
      </p:sp>
      <p:sp>
        <p:nvSpPr>
          <p:cNvPr id="13" name="Rectangle 5"/>
          <p:cNvSpPr txBox="1">
            <a:spLocks noChangeArrowheads="1"/>
          </p:cNvSpPr>
          <p:nvPr/>
        </p:nvSpPr>
        <p:spPr bwMode="auto">
          <a:xfrm>
            <a:off x="50141" y="833090"/>
            <a:ext cx="4593867"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Place du Logiciel dans les SI: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3654"/>
                                        </p:tgtEl>
                                        <p:attrNameLst>
                                          <p:attrName>style.visibility</p:attrName>
                                        </p:attrNameLst>
                                      </p:cBhvr>
                                      <p:to>
                                        <p:strVal val="visible"/>
                                      </p:to>
                                    </p:set>
                                    <p:anim calcmode="lin" valueType="num">
                                      <p:cBhvr additive="base">
                                        <p:cTn id="7" dur="500" fill="hold"/>
                                        <p:tgtEl>
                                          <p:spTgt spid="283654"/>
                                        </p:tgtEl>
                                        <p:attrNameLst>
                                          <p:attrName>ppt_x</p:attrName>
                                        </p:attrNameLst>
                                      </p:cBhvr>
                                      <p:tavLst>
                                        <p:tav tm="0">
                                          <p:val>
                                            <p:strVal val="#ppt_x"/>
                                          </p:val>
                                        </p:tav>
                                        <p:tav tm="100000">
                                          <p:val>
                                            <p:strVal val="#ppt_x"/>
                                          </p:val>
                                        </p:tav>
                                      </p:tavLst>
                                    </p:anim>
                                    <p:anim calcmode="lin" valueType="num">
                                      <p:cBhvr additive="base">
                                        <p:cTn id="8" dur="500" fill="hold"/>
                                        <p:tgtEl>
                                          <p:spTgt spid="2836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3661"/>
                                        </p:tgtEl>
                                        <p:attrNameLst>
                                          <p:attrName>style.visibility</p:attrName>
                                        </p:attrNameLst>
                                      </p:cBhvr>
                                      <p:to>
                                        <p:strVal val="visible"/>
                                      </p:to>
                                    </p:set>
                                    <p:anim calcmode="lin" valueType="num">
                                      <p:cBhvr additive="base">
                                        <p:cTn id="13" dur="500" fill="hold"/>
                                        <p:tgtEl>
                                          <p:spTgt spid="283661"/>
                                        </p:tgtEl>
                                        <p:attrNameLst>
                                          <p:attrName>ppt_x</p:attrName>
                                        </p:attrNameLst>
                                      </p:cBhvr>
                                      <p:tavLst>
                                        <p:tav tm="0">
                                          <p:val>
                                            <p:strVal val="#ppt_x"/>
                                          </p:val>
                                        </p:tav>
                                        <p:tav tm="100000">
                                          <p:val>
                                            <p:strVal val="#ppt_x"/>
                                          </p:val>
                                        </p:tav>
                                      </p:tavLst>
                                    </p:anim>
                                    <p:anim calcmode="lin" valueType="num">
                                      <p:cBhvr additive="base">
                                        <p:cTn id="14" dur="500" fill="hold"/>
                                        <p:tgtEl>
                                          <p:spTgt spid="2836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3660"/>
                                        </p:tgtEl>
                                        <p:attrNameLst>
                                          <p:attrName>style.visibility</p:attrName>
                                        </p:attrNameLst>
                                      </p:cBhvr>
                                      <p:to>
                                        <p:strVal val="visible"/>
                                      </p:to>
                                    </p:set>
                                    <p:anim calcmode="lin" valueType="num">
                                      <p:cBhvr additive="base">
                                        <p:cTn id="19" dur="500" fill="hold"/>
                                        <p:tgtEl>
                                          <p:spTgt spid="283660"/>
                                        </p:tgtEl>
                                        <p:attrNameLst>
                                          <p:attrName>ppt_x</p:attrName>
                                        </p:attrNameLst>
                                      </p:cBhvr>
                                      <p:tavLst>
                                        <p:tav tm="0">
                                          <p:val>
                                            <p:strVal val="#ppt_x"/>
                                          </p:val>
                                        </p:tav>
                                        <p:tav tm="100000">
                                          <p:val>
                                            <p:strVal val="#ppt_x"/>
                                          </p:val>
                                        </p:tav>
                                      </p:tavLst>
                                    </p:anim>
                                    <p:anim calcmode="lin" valueType="num">
                                      <p:cBhvr additive="base">
                                        <p:cTn id="20" dur="500" fill="hold"/>
                                        <p:tgtEl>
                                          <p:spTgt spid="28366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4" grpId="0"/>
      <p:bldP spid="283660" grpId="0"/>
      <p:bldP spid="283661" grpId="0"/>
      <p:bldP spid="9" grpId="0"/>
      <p:bldP spid="10" grpId="0"/>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18148" name="Rectangle 4"/>
          <p:cNvSpPr>
            <a:spLocks noGrp="1" noChangeArrowheads="1"/>
          </p:cNvSpPr>
          <p:nvPr>
            <p:ph type="title"/>
          </p:nvPr>
        </p:nvSpPr>
        <p:spPr>
          <a:xfrm>
            <a:off x="0" y="192088"/>
            <a:ext cx="6444208" cy="523875"/>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518151" name="Rectangle 7"/>
          <p:cNvSpPr>
            <a:spLocks noChangeArrowheads="1"/>
          </p:cNvSpPr>
          <p:nvPr/>
        </p:nvSpPr>
        <p:spPr bwMode="auto">
          <a:xfrm>
            <a:off x="107504" y="2012671"/>
            <a:ext cx="8496300" cy="719137"/>
          </a:xfrm>
          <a:prstGeom prst="rect">
            <a:avLst/>
          </a:prstGeom>
        </p:spPr>
        <p:txBody>
          <a:bodyPr wrap="square">
            <a:spAutoFit/>
          </a:bodyPr>
          <a:lstStyle/>
          <a:p>
            <a:pPr algn="just"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Ainsi, Chaque composant (ou module) du logiciel, issu de la décomposition, est produit en enchaînant les étapes selon deux axes :</a:t>
            </a:r>
          </a:p>
        </p:txBody>
      </p:sp>
      <p:sp>
        <p:nvSpPr>
          <p:cNvPr id="518152" name="Rectangle 8"/>
          <p:cNvSpPr>
            <a:spLocks noChangeArrowheads="1"/>
          </p:cNvSpPr>
          <p:nvPr/>
        </p:nvSpPr>
        <p:spPr bwMode="auto">
          <a:xfrm>
            <a:off x="1403350" y="3379323"/>
            <a:ext cx="7632700" cy="719137"/>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L’axe suivant le V :  enchaînement selon le modèle de la cascade; mais appliqué au module.</a:t>
            </a:r>
          </a:p>
        </p:txBody>
      </p:sp>
      <p:sp>
        <p:nvSpPr>
          <p:cNvPr id="518153" name="Rectangle 9"/>
          <p:cNvSpPr>
            <a:spLocks noChangeArrowheads="1"/>
          </p:cNvSpPr>
          <p:nvPr/>
        </p:nvSpPr>
        <p:spPr bwMode="auto">
          <a:xfrm>
            <a:off x="1403350" y="4437063"/>
            <a:ext cx="7489825"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L’axe transversal : Chaque étape est validée avant de passer à la suivante.</a:t>
            </a:r>
          </a:p>
        </p:txBody>
      </p:sp>
      <p:sp>
        <p:nvSpPr>
          <p:cNvPr id="8"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Rectangle 5"/>
          <p:cNvSpPr txBox="1">
            <a:spLocks noChangeArrowheads="1"/>
          </p:cNvSpPr>
          <p:nvPr/>
        </p:nvSpPr>
        <p:spPr bwMode="auto">
          <a:xfrm>
            <a:off x="55984" y="839181"/>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V: Les principes</a:t>
            </a:r>
          </a:p>
        </p:txBody>
      </p:sp>
    </p:spTree>
    <p:extLst>
      <p:ext uri="{BB962C8B-B14F-4D97-AF65-F5344CB8AC3E}">
        <p14:creationId xmlns:p14="http://schemas.microsoft.com/office/powerpoint/2010/main" val="1292345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8152"/>
                                        </p:tgtEl>
                                        <p:attrNameLst>
                                          <p:attrName>style.visibility</p:attrName>
                                        </p:attrNameLst>
                                      </p:cBhvr>
                                      <p:to>
                                        <p:strVal val="visible"/>
                                      </p:to>
                                    </p:set>
                                    <p:anim calcmode="lin" valueType="num">
                                      <p:cBhvr additive="base">
                                        <p:cTn id="7" dur="500" fill="hold"/>
                                        <p:tgtEl>
                                          <p:spTgt spid="518152"/>
                                        </p:tgtEl>
                                        <p:attrNameLst>
                                          <p:attrName>ppt_x</p:attrName>
                                        </p:attrNameLst>
                                      </p:cBhvr>
                                      <p:tavLst>
                                        <p:tav tm="0">
                                          <p:val>
                                            <p:strVal val="#ppt_x"/>
                                          </p:val>
                                        </p:tav>
                                        <p:tav tm="100000">
                                          <p:val>
                                            <p:strVal val="#ppt_x"/>
                                          </p:val>
                                        </p:tav>
                                      </p:tavLst>
                                    </p:anim>
                                    <p:anim calcmode="lin" valueType="num">
                                      <p:cBhvr additive="base">
                                        <p:cTn id="8" dur="500" fill="hold"/>
                                        <p:tgtEl>
                                          <p:spTgt spid="5181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8153"/>
                                        </p:tgtEl>
                                        <p:attrNameLst>
                                          <p:attrName>style.visibility</p:attrName>
                                        </p:attrNameLst>
                                      </p:cBhvr>
                                      <p:to>
                                        <p:strVal val="visible"/>
                                      </p:to>
                                    </p:set>
                                    <p:anim calcmode="lin" valueType="num">
                                      <p:cBhvr additive="base">
                                        <p:cTn id="13" dur="500" fill="hold"/>
                                        <p:tgtEl>
                                          <p:spTgt spid="518153"/>
                                        </p:tgtEl>
                                        <p:attrNameLst>
                                          <p:attrName>ppt_x</p:attrName>
                                        </p:attrNameLst>
                                      </p:cBhvr>
                                      <p:tavLst>
                                        <p:tav tm="0">
                                          <p:val>
                                            <p:strVal val="#ppt_x"/>
                                          </p:val>
                                        </p:tav>
                                        <p:tav tm="100000">
                                          <p:val>
                                            <p:strVal val="#ppt_x"/>
                                          </p:val>
                                        </p:tav>
                                      </p:tavLst>
                                    </p:anim>
                                    <p:anim calcmode="lin" valueType="num">
                                      <p:cBhvr additive="base">
                                        <p:cTn id="14" dur="500" fill="hold"/>
                                        <p:tgtEl>
                                          <p:spTgt spid="518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2" grpId="0"/>
      <p:bldP spid="51815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9"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16101" name="Rectangle 5"/>
          <p:cNvSpPr>
            <a:spLocks noGrp="1" noChangeArrowheads="1"/>
          </p:cNvSpPr>
          <p:nvPr>
            <p:ph type="title"/>
          </p:nvPr>
        </p:nvSpPr>
        <p:spPr>
          <a:xfrm>
            <a:off x="0" y="103983"/>
            <a:ext cx="6324600" cy="604837"/>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grpSp>
        <p:nvGrpSpPr>
          <p:cNvPr id="516143" name="Group 47"/>
          <p:cNvGrpSpPr>
            <a:grpSpLocks/>
          </p:cNvGrpSpPr>
          <p:nvPr/>
        </p:nvGrpSpPr>
        <p:grpSpPr bwMode="auto">
          <a:xfrm>
            <a:off x="3657600" y="5257800"/>
            <a:ext cx="1981200" cy="990600"/>
            <a:chOff x="2304" y="3312"/>
            <a:chExt cx="1248" cy="624"/>
          </a:xfrm>
        </p:grpSpPr>
        <p:sp>
          <p:nvSpPr>
            <p:cNvPr id="516098" name="Line 2"/>
            <p:cNvSpPr>
              <a:spLocks noChangeShapeType="1"/>
            </p:cNvSpPr>
            <p:nvPr/>
          </p:nvSpPr>
          <p:spPr bwMode="auto">
            <a:xfrm>
              <a:off x="2400" y="3312"/>
              <a:ext cx="288" cy="288"/>
            </a:xfrm>
            <a:prstGeom prst="line">
              <a:avLst/>
            </a:prstGeom>
            <a:noFill/>
            <a:ln w="38100">
              <a:solidFill>
                <a:schemeClr val="tx1"/>
              </a:solidFill>
              <a:round/>
              <a:headEnd/>
              <a:tailEnd type="triangle" w="med" len="med"/>
            </a:ln>
            <a:effectLst/>
          </p:spPr>
          <p:txBody>
            <a:bodyPr anchor="ctr"/>
            <a:lstStyle/>
            <a:p>
              <a:endParaRPr lang="fr-FR"/>
            </a:p>
          </p:txBody>
        </p:sp>
        <p:sp>
          <p:nvSpPr>
            <p:cNvPr id="516106" name="Rectangle 10"/>
            <p:cNvSpPr>
              <a:spLocks noChangeArrowheads="1"/>
            </p:cNvSpPr>
            <p:nvPr/>
          </p:nvSpPr>
          <p:spPr bwMode="auto">
            <a:xfrm>
              <a:off x="2304" y="3600"/>
              <a:ext cx="1248" cy="336"/>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a:solidFill>
                    <a:schemeClr val="tx1"/>
                  </a:solidFill>
                  <a:latin typeface="Arial" charset="0"/>
                </a:rPr>
                <a:t>Programmation </a:t>
              </a:r>
            </a:p>
          </p:txBody>
        </p:sp>
      </p:grpSp>
      <p:grpSp>
        <p:nvGrpSpPr>
          <p:cNvPr id="516141" name="Group 45"/>
          <p:cNvGrpSpPr>
            <a:grpSpLocks/>
          </p:cNvGrpSpPr>
          <p:nvPr/>
        </p:nvGrpSpPr>
        <p:grpSpPr bwMode="auto">
          <a:xfrm>
            <a:off x="1981200" y="4267200"/>
            <a:ext cx="2590800" cy="990600"/>
            <a:chOff x="1248" y="2688"/>
            <a:chExt cx="1632" cy="624"/>
          </a:xfrm>
        </p:grpSpPr>
        <p:sp>
          <p:nvSpPr>
            <p:cNvPr id="516105" name="Rectangle 9"/>
            <p:cNvSpPr>
              <a:spLocks noChangeArrowheads="1"/>
            </p:cNvSpPr>
            <p:nvPr/>
          </p:nvSpPr>
          <p:spPr bwMode="auto">
            <a:xfrm>
              <a:off x="1248" y="2976"/>
              <a:ext cx="1632" cy="336"/>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a:solidFill>
                    <a:schemeClr val="tx1"/>
                  </a:solidFill>
                  <a:latin typeface="Arial" charset="0"/>
                </a:rPr>
                <a:t>Conception détaillée</a:t>
              </a:r>
            </a:p>
          </p:txBody>
        </p:sp>
        <p:sp>
          <p:nvSpPr>
            <p:cNvPr id="516112" name="Line 16"/>
            <p:cNvSpPr>
              <a:spLocks noChangeShapeType="1"/>
            </p:cNvSpPr>
            <p:nvPr/>
          </p:nvSpPr>
          <p:spPr bwMode="auto">
            <a:xfrm>
              <a:off x="1824" y="2688"/>
              <a:ext cx="288" cy="288"/>
            </a:xfrm>
            <a:prstGeom prst="line">
              <a:avLst/>
            </a:prstGeom>
            <a:noFill/>
            <a:ln w="38100">
              <a:solidFill>
                <a:schemeClr val="tx1"/>
              </a:solidFill>
              <a:round/>
              <a:headEnd/>
              <a:tailEnd/>
            </a:ln>
            <a:effectLst/>
          </p:spPr>
          <p:txBody>
            <a:bodyPr anchor="ctr"/>
            <a:lstStyle/>
            <a:p>
              <a:endParaRPr lang="fr-FR"/>
            </a:p>
          </p:txBody>
        </p:sp>
      </p:grpSp>
      <p:grpSp>
        <p:nvGrpSpPr>
          <p:cNvPr id="516139" name="Group 43"/>
          <p:cNvGrpSpPr>
            <a:grpSpLocks/>
          </p:cNvGrpSpPr>
          <p:nvPr/>
        </p:nvGrpSpPr>
        <p:grpSpPr bwMode="auto">
          <a:xfrm>
            <a:off x="1600200" y="3352800"/>
            <a:ext cx="2743200" cy="914400"/>
            <a:chOff x="1008" y="2112"/>
            <a:chExt cx="1728" cy="576"/>
          </a:xfrm>
        </p:grpSpPr>
        <p:sp>
          <p:nvSpPr>
            <p:cNvPr id="516104" name="Rectangle 8"/>
            <p:cNvSpPr>
              <a:spLocks noChangeArrowheads="1"/>
            </p:cNvSpPr>
            <p:nvPr/>
          </p:nvSpPr>
          <p:spPr bwMode="auto">
            <a:xfrm>
              <a:off x="1008" y="2400"/>
              <a:ext cx="1728" cy="288"/>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a:solidFill>
                    <a:schemeClr val="tx1"/>
                  </a:solidFill>
                  <a:latin typeface="Arial" charset="0"/>
                </a:rPr>
                <a:t>Conception générale</a:t>
              </a:r>
            </a:p>
          </p:txBody>
        </p:sp>
        <p:sp>
          <p:nvSpPr>
            <p:cNvPr id="516113" name="Line 17"/>
            <p:cNvSpPr>
              <a:spLocks noChangeShapeType="1"/>
            </p:cNvSpPr>
            <p:nvPr/>
          </p:nvSpPr>
          <p:spPr bwMode="auto">
            <a:xfrm>
              <a:off x="1248" y="2112"/>
              <a:ext cx="288" cy="288"/>
            </a:xfrm>
            <a:prstGeom prst="line">
              <a:avLst/>
            </a:prstGeom>
            <a:noFill/>
            <a:ln w="38100">
              <a:solidFill>
                <a:schemeClr val="tx1"/>
              </a:solidFill>
              <a:round/>
              <a:headEnd/>
              <a:tailEnd/>
            </a:ln>
            <a:effectLst/>
          </p:spPr>
          <p:txBody>
            <a:bodyPr anchor="ctr"/>
            <a:lstStyle/>
            <a:p>
              <a:endParaRPr lang="fr-FR"/>
            </a:p>
          </p:txBody>
        </p:sp>
      </p:grpSp>
      <p:sp>
        <p:nvSpPr>
          <p:cNvPr id="516111" name="Rectangle 15"/>
          <p:cNvSpPr>
            <a:spLocks noChangeArrowheads="1"/>
          </p:cNvSpPr>
          <p:nvPr/>
        </p:nvSpPr>
        <p:spPr bwMode="auto">
          <a:xfrm>
            <a:off x="1066800" y="2895600"/>
            <a:ext cx="3200400" cy="457200"/>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a:solidFill>
                  <a:schemeClr val="tx1"/>
                </a:solidFill>
                <a:latin typeface="Arial" charset="0"/>
              </a:rPr>
              <a:t>Spécification</a:t>
            </a:r>
          </a:p>
        </p:txBody>
      </p:sp>
      <p:sp>
        <p:nvSpPr>
          <p:cNvPr id="516116" name="Line 20"/>
          <p:cNvSpPr>
            <a:spLocks noChangeShapeType="1"/>
          </p:cNvSpPr>
          <p:nvPr/>
        </p:nvSpPr>
        <p:spPr bwMode="auto">
          <a:xfrm flipV="1">
            <a:off x="6934200" y="3352800"/>
            <a:ext cx="381000" cy="457200"/>
          </a:xfrm>
          <a:prstGeom prst="line">
            <a:avLst/>
          </a:prstGeom>
          <a:noFill/>
          <a:ln w="38100">
            <a:solidFill>
              <a:schemeClr val="tx1"/>
            </a:solidFill>
            <a:round/>
            <a:headEnd/>
            <a:tailEnd/>
          </a:ln>
          <a:effectLst/>
        </p:spPr>
        <p:txBody>
          <a:bodyPr anchor="ctr"/>
          <a:lstStyle/>
          <a:p>
            <a:endParaRPr lang="fr-FR"/>
          </a:p>
        </p:txBody>
      </p:sp>
      <p:sp>
        <p:nvSpPr>
          <p:cNvPr id="516117" name="Line 21"/>
          <p:cNvSpPr>
            <a:spLocks noChangeShapeType="1"/>
          </p:cNvSpPr>
          <p:nvPr/>
        </p:nvSpPr>
        <p:spPr bwMode="auto">
          <a:xfrm flipV="1">
            <a:off x="6324600" y="4343400"/>
            <a:ext cx="304800" cy="381000"/>
          </a:xfrm>
          <a:prstGeom prst="line">
            <a:avLst/>
          </a:prstGeom>
          <a:noFill/>
          <a:ln w="38100">
            <a:solidFill>
              <a:schemeClr val="tx1"/>
            </a:solidFill>
            <a:round/>
            <a:headEnd/>
            <a:tailEnd/>
          </a:ln>
          <a:effectLst/>
        </p:spPr>
        <p:txBody>
          <a:bodyPr anchor="ctr"/>
          <a:lstStyle/>
          <a:p>
            <a:endParaRPr lang="fr-FR"/>
          </a:p>
        </p:txBody>
      </p:sp>
      <p:sp>
        <p:nvSpPr>
          <p:cNvPr id="516118" name="Line 22"/>
          <p:cNvSpPr>
            <a:spLocks noChangeShapeType="1"/>
          </p:cNvSpPr>
          <p:nvPr/>
        </p:nvSpPr>
        <p:spPr bwMode="auto">
          <a:xfrm flipV="1">
            <a:off x="5486400" y="5257800"/>
            <a:ext cx="381000" cy="457200"/>
          </a:xfrm>
          <a:prstGeom prst="line">
            <a:avLst/>
          </a:prstGeom>
          <a:noFill/>
          <a:ln w="38100">
            <a:solidFill>
              <a:schemeClr val="tx1"/>
            </a:solidFill>
            <a:round/>
            <a:headEnd/>
            <a:tailEnd/>
          </a:ln>
          <a:effectLst/>
        </p:spPr>
        <p:txBody>
          <a:bodyPr anchor="ctr"/>
          <a:lstStyle/>
          <a:p>
            <a:endParaRPr lang="fr-FR"/>
          </a:p>
        </p:txBody>
      </p:sp>
      <p:grpSp>
        <p:nvGrpSpPr>
          <p:cNvPr id="516138" name="Group 42"/>
          <p:cNvGrpSpPr>
            <a:grpSpLocks/>
          </p:cNvGrpSpPr>
          <p:nvPr/>
        </p:nvGrpSpPr>
        <p:grpSpPr bwMode="auto">
          <a:xfrm>
            <a:off x="4284663" y="2895600"/>
            <a:ext cx="3944937" cy="533400"/>
            <a:chOff x="2699" y="1824"/>
            <a:chExt cx="2485" cy="336"/>
          </a:xfrm>
        </p:grpSpPr>
        <p:sp>
          <p:nvSpPr>
            <p:cNvPr id="516109" name="Rectangle 13"/>
            <p:cNvSpPr>
              <a:spLocks noChangeArrowheads="1"/>
            </p:cNvSpPr>
            <p:nvPr/>
          </p:nvSpPr>
          <p:spPr bwMode="auto">
            <a:xfrm>
              <a:off x="3648" y="1824"/>
              <a:ext cx="1536" cy="336"/>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a:solidFill>
                    <a:schemeClr val="tx1"/>
                  </a:solidFill>
                  <a:latin typeface="Arial" charset="0"/>
                </a:rPr>
                <a:t>Test d’acceptation</a:t>
              </a:r>
            </a:p>
          </p:txBody>
        </p:sp>
        <p:sp>
          <p:nvSpPr>
            <p:cNvPr id="516120" name="Line 24"/>
            <p:cNvSpPr>
              <a:spLocks noChangeShapeType="1"/>
            </p:cNvSpPr>
            <p:nvPr/>
          </p:nvSpPr>
          <p:spPr bwMode="auto">
            <a:xfrm flipV="1">
              <a:off x="2699" y="1968"/>
              <a:ext cx="949" cy="11"/>
            </a:xfrm>
            <a:prstGeom prst="line">
              <a:avLst/>
            </a:prstGeom>
            <a:noFill/>
            <a:ln w="38100">
              <a:solidFill>
                <a:schemeClr val="tx1"/>
              </a:solidFill>
              <a:round/>
              <a:headEnd/>
              <a:tailEnd type="triangle" w="med" len="med"/>
            </a:ln>
            <a:effectLst/>
          </p:spPr>
          <p:txBody>
            <a:bodyPr anchor="ctr"/>
            <a:lstStyle/>
            <a:p>
              <a:endParaRPr lang="fr-FR" dirty="0"/>
            </a:p>
          </p:txBody>
        </p:sp>
      </p:grpSp>
      <p:grpSp>
        <p:nvGrpSpPr>
          <p:cNvPr id="516140" name="Group 44"/>
          <p:cNvGrpSpPr>
            <a:grpSpLocks/>
          </p:cNvGrpSpPr>
          <p:nvPr/>
        </p:nvGrpSpPr>
        <p:grpSpPr bwMode="auto">
          <a:xfrm>
            <a:off x="4343400" y="3810000"/>
            <a:ext cx="3581400" cy="533400"/>
            <a:chOff x="2736" y="2400"/>
            <a:chExt cx="2256" cy="336"/>
          </a:xfrm>
        </p:grpSpPr>
        <p:sp>
          <p:nvSpPr>
            <p:cNvPr id="516108" name="Rectangle 12"/>
            <p:cNvSpPr>
              <a:spLocks noChangeArrowheads="1"/>
            </p:cNvSpPr>
            <p:nvPr/>
          </p:nvSpPr>
          <p:spPr bwMode="auto">
            <a:xfrm>
              <a:off x="3456" y="2400"/>
              <a:ext cx="1536" cy="336"/>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a:solidFill>
                    <a:schemeClr val="tx1"/>
                  </a:solidFill>
                  <a:latin typeface="Arial" charset="0"/>
                </a:rPr>
                <a:t>Test d’intégration</a:t>
              </a:r>
            </a:p>
          </p:txBody>
        </p:sp>
        <p:sp>
          <p:nvSpPr>
            <p:cNvPr id="516121" name="Line 25"/>
            <p:cNvSpPr>
              <a:spLocks noChangeShapeType="1"/>
            </p:cNvSpPr>
            <p:nvPr/>
          </p:nvSpPr>
          <p:spPr bwMode="auto">
            <a:xfrm flipV="1">
              <a:off x="2736" y="2544"/>
              <a:ext cx="720" cy="0"/>
            </a:xfrm>
            <a:prstGeom prst="line">
              <a:avLst/>
            </a:prstGeom>
            <a:noFill/>
            <a:ln w="38100">
              <a:solidFill>
                <a:schemeClr val="tx1"/>
              </a:solidFill>
              <a:round/>
              <a:headEnd/>
              <a:tailEnd type="triangle" w="med" len="med"/>
            </a:ln>
            <a:effectLst/>
          </p:spPr>
          <p:txBody>
            <a:bodyPr anchor="ctr"/>
            <a:lstStyle/>
            <a:p>
              <a:endParaRPr lang="fr-FR"/>
            </a:p>
          </p:txBody>
        </p:sp>
      </p:grpSp>
      <p:grpSp>
        <p:nvGrpSpPr>
          <p:cNvPr id="516142" name="Group 46"/>
          <p:cNvGrpSpPr>
            <a:grpSpLocks/>
          </p:cNvGrpSpPr>
          <p:nvPr/>
        </p:nvGrpSpPr>
        <p:grpSpPr bwMode="auto">
          <a:xfrm>
            <a:off x="4572000" y="4724400"/>
            <a:ext cx="2590800" cy="533400"/>
            <a:chOff x="2880" y="2976"/>
            <a:chExt cx="1632" cy="336"/>
          </a:xfrm>
        </p:grpSpPr>
        <p:sp>
          <p:nvSpPr>
            <p:cNvPr id="516107" name="Rectangle 11"/>
            <p:cNvSpPr>
              <a:spLocks noChangeArrowheads="1"/>
            </p:cNvSpPr>
            <p:nvPr/>
          </p:nvSpPr>
          <p:spPr bwMode="auto">
            <a:xfrm>
              <a:off x="3216" y="2976"/>
              <a:ext cx="1296" cy="336"/>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a:solidFill>
                    <a:schemeClr val="tx1"/>
                  </a:solidFill>
                  <a:latin typeface="Arial" charset="0"/>
                </a:rPr>
                <a:t>Test unitaire</a:t>
              </a:r>
            </a:p>
          </p:txBody>
        </p:sp>
        <p:sp>
          <p:nvSpPr>
            <p:cNvPr id="516122" name="Line 26"/>
            <p:cNvSpPr>
              <a:spLocks noChangeShapeType="1"/>
            </p:cNvSpPr>
            <p:nvPr/>
          </p:nvSpPr>
          <p:spPr bwMode="auto">
            <a:xfrm flipV="1">
              <a:off x="2880" y="3168"/>
              <a:ext cx="336" cy="0"/>
            </a:xfrm>
            <a:prstGeom prst="line">
              <a:avLst/>
            </a:prstGeom>
            <a:noFill/>
            <a:ln w="38100">
              <a:solidFill>
                <a:schemeClr val="tx1"/>
              </a:solidFill>
              <a:round/>
              <a:headEnd/>
              <a:tailEnd type="triangle" w="med" len="med"/>
            </a:ln>
            <a:effectLst/>
          </p:spPr>
          <p:txBody>
            <a:bodyPr anchor="ctr"/>
            <a:lstStyle/>
            <a:p>
              <a:endParaRPr lang="fr-FR"/>
            </a:p>
          </p:txBody>
        </p:sp>
      </p:grpSp>
      <p:grpSp>
        <p:nvGrpSpPr>
          <p:cNvPr id="516147" name="Group 51"/>
          <p:cNvGrpSpPr>
            <a:grpSpLocks/>
          </p:cNvGrpSpPr>
          <p:nvPr/>
        </p:nvGrpSpPr>
        <p:grpSpPr bwMode="auto">
          <a:xfrm>
            <a:off x="0" y="1981200"/>
            <a:ext cx="9067800" cy="914400"/>
            <a:chOff x="0" y="1248"/>
            <a:chExt cx="5712" cy="576"/>
          </a:xfrm>
        </p:grpSpPr>
        <p:sp>
          <p:nvSpPr>
            <p:cNvPr id="516102" name="Rectangle 6"/>
            <p:cNvSpPr>
              <a:spLocks noChangeArrowheads="1"/>
            </p:cNvSpPr>
            <p:nvPr/>
          </p:nvSpPr>
          <p:spPr bwMode="auto">
            <a:xfrm>
              <a:off x="0" y="1248"/>
              <a:ext cx="2640" cy="288"/>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a:solidFill>
                    <a:schemeClr val="tx1"/>
                  </a:solidFill>
                  <a:latin typeface="Arial" charset="0"/>
                </a:rPr>
                <a:t>Analyse des besoins et Faisabilité</a:t>
              </a:r>
            </a:p>
          </p:txBody>
        </p:sp>
        <p:sp>
          <p:nvSpPr>
            <p:cNvPr id="516110" name="Rectangle 14"/>
            <p:cNvSpPr>
              <a:spLocks noChangeArrowheads="1"/>
            </p:cNvSpPr>
            <p:nvPr/>
          </p:nvSpPr>
          <p:spPr bwMode="auto">
            <a:xfrm>
              <a:off x="3792" y="1296"/>
              <a:ext cx="1920" cy="288"/>
            </a:xfrm>
            <a:prstGeom prst="rect">
              <a:avLst/>
            </a:prstGeom>
            <a:noFill/>
            <a:ln w="57150" cmpd="thinThick">
              <a:solidFill>
                <a:srgbClr val="333300"/>
              </a:solidFill>
              <a:miter lim="800000"/>
              <a:headEnd/>
              <a:tailEnd/>
            </a:ln>
            <a:effectLst/>
          </p:spPr>
          <p:txBody>
            <a:bodyPr lIns="90488" tIns="44450" rIns="90488" bIns="44450"/>
            <a:lstStyle/>
            <a:p>
              <a:pPr marL="342900" indent="-342900" algn="ctr" eaLnBrk="0" hangingPunct="0">
                <a:spcBef>
                  <a:spcPct val="20000"/>
                </a:spcBef>
                <a:buClr>
                  <a:schemeClr val="bg2"/>
                </a:buClr>
              </a:pPr>
              <a:r>
                <a:rPr lang="fr-FR" sz="2000" i="1">
                  <a:solidFill>
                    <a:schemeClr val="tx1"/>
                  </a:solidFill>
                  <a:latin typeface="Arial" charset="0"/>
                </a:rPr>
                <a:t>Installation test système</a:t>
              </a:r>
            </a:p>
          </p:txBody>
        </p:sp>
        <p:sp>
          <p:nvSpPr>
            <p:cNvPr id="516114" name="Line 18"/>
            <p:cNvSpPr>
              <a:spLocks noChangeShapeType="1"/>
            </p:cNvSpPr>
            <p:nvPr/>
          </p:nvSpPr>
          <p:spPr bwMode="auto">
            <a:xfrm>
              <a:off x="720" y="1536"/>
              <a:ext cx="288" cy="288"/>
            </a:xfrm>
            <a:prstGeom prst="line">
              <a:avLst/>
            </a:prstGeom>
            <a:noFill/>
            <a:ln w="38100">
              <a:solidFill>
                <a:schemeClr val="tx1"/>
              </a:solidFill>
              <a:round/>
              <a:headEnd/>
              <a:tailEnd/>
            </a:ln>
            <a:effectLst/>
          </p:spPr>
          <p:txBody>
            <a:bodyPr anchor="ctr"/>
            <a:lstStyle/>
            <a:p>
              <a:endParaRPr lang="fr-FR"/>
            </a:p>
          </p:txBody>
        </p:sp>
        <p:sp>
          <p:nvSpPr>
            <p:cNvPr id="516115" name="Line 19"/>
            <p:cNvSpPr>
              <a:spLocks noChangeShapeType="1"/>
            </p:cNvSpPr>
            <p:nvPr/>
          </p:nvSpPr>
          <p:spPr bwMode="auto">
            <a:xfrm flipV="1">
              <a:off x="4800" y="1536"/>
              <a:ext cx="240" cy="288"/>
            </a:xfrm>
            <a:prstGeom prst="line">
              <a:avLst/>
            </a:prstGeom>
            <a:noFill/>
            <a:ln w="38100">
              <a:solidFill>
                <a:schemeClr val="tx1"/>
              </a:solidFill>
              <a:round/>
              <a:headEnd/>
              <a:tailEnd type="triangle" w="med" len="med"/>
            </a:ln>
            <a:effectLst/>
          </p:spPr>
          <p:txBody>
            <a:bodyPr anchor="ctr"/>
            <a:lstStyle/>
            <a:p>
              <a:endParaRPr lang="fr-FR"/>
            </a:p>
          </p:txBody>
        </p:sp>
        <p:sp>
          <p:nvSpPr>
            <p:cNvPr id="516119" name="Line 23"/>
            <p:cNvSpPr>
              <a:spLocks noChangeShapeType="1"/>
            </p:cNvSpPr>
            <p:nvPr/>
          </p:nvSpPr>
          <p:spPr bwMode="auto">
            <a:xfrm flipV="1">
              <a:off x="2640" y="1392"/>
              <a:ext cx="1152" cy="0"/>
            </a:xfrm>
            <a:prstGeom prst="line">
              <a:avLst/>
            </a:prstGeom>
            <a:noFill/>
            <a:ln w="38100">
              <a:solidFill>
                <a:schemeClr val="tx1"/>
              </a:solidFill>
              <a:round/>
              <a:headEnd/>
              <a:tailEnd type="triangle" w="med" len="med"/>
            </a:ln>
            <a:effectLst/>
          </p:spPr>
          <p:txBody>
            <a:bodyPr anchor="ctr"/>
            <a:lstStyle/>
            <a:p>
              <a:endParaRPr lang="fr-FR"/>
            </a:p>
          </p:txBody>
        </p:sp>
        <p:sp>
          <p:nvSpPr>
            <p:cNvPr id="516123" name="Line 27"/>
            <p:cNvSpPr>
              <a:spLocks noChangeShapeType="1"/>
            </p:cNvSpPr>
            <p:nvPr/>
          </p:nvSpPr>
          <p:spPr bwMode="auto">
            <a:xfrm>
              <a:off x="158" y="1706"/>
              <a:ext cx="5444" cy="0"/>
            </a:xfrm>
            <a:prstGeom prst="line">
              <a:avLst/>
            </a:prstGeom>
            <a:noFill/>
            <a:ln w="38100">
              <a:solidFill>
                <a:srgbClr val="333300"/>
              </a:solidFill>
              <a:round/>
              <a:headEnd/>
              <a:tailEnd/>
            </a:ln>
            <a:effectLst/>
          </p:spPr>
          <p:txBody>
            <a:bodyPr anchor="ctr"/>
            <a:lstStyle/>
            <a:p>
              <a:endParaRPr lang="fr-FR"/>
            </a:p>
          </p:txBody>
        </p:sp>
      </p:grpSp>
      <p:grpSp>
        <p:nvGrpSpPr>
          <p:cNvPr id="516144" name="Group 48"/>
          <p:cNvGrpSpPr>
            <a:grpSpLocks/>
          </p:cNvGrpSpPr>
          <p:nvPr/>
        </p:nvGrpSpPr>
        <p:grpSpPr bwMode="auto">
          <a:xfrm>
            <a:off x="1692275" y="5229225"/>
            <a:ext cx="1943100" cy="720725"/>
            <a:chOff x="1066" y="3294"/>
            <a:chExt cx="1224" cy="454"/>
          </a:xfrm>
        </p:grpSpPr>
        <p:grpSp>
          <p:nvGrpSpPr>
            <p:cNvPr id="516124" name="Group 28"/>
            <p:cNvGrpSpPr>
              <a:grpSpLocks/>
            </p:cNvGrpSpPr>
            <p:nvPr/>
          </p:nvGrpSpPr>
          <p:grpSpPr bwMode="auto">
            <a:xfrm>
              <a:off x="1836" y="3294"/>
              <a:ext cx="454" cy="454"/>
              <a:chOff x="528" y="1776"/>
              <a:chExt cx="336" cy="432"/>
            </a:xfrm>
          </p:grpSpPr>
          <p:sp>
            <p:nvSpPr>
              <p:cNvPr id="516125" name="Line 29"/>
              <p:cNvSpPr>
                <a:spLocks noChangeShapeType="1"/>
              </p:cNvSpPr>
              <p:nvPr/>
            </p:nvSpPr>
            <p:spPr bwMode="auto">
              <a:xfrm flipH="1">
                <a:off x="528" y="2208"/>
                <a:ext cx="336" cy="0"/>
              </a:xfrm>
              <a:prstGeom prst="line">
                <a:avLst/>
              </a:prstGeom>
              <a:noFill/>
              <a:ln w="9525">
                <a:solidFill>
                  <a:schemeClr val="tx1"/>
                </a:solidFill>
                <a:round/>
                <a:headEnd/>
                <a:tailEnd/>
              </a:ln>
              <a:effectLst/>
            </p:spPr>
            <p:txBody>
              <a:bodyPr anchor="ctr"/>
              <a:lstStyle/>
              <a:p>
                <a:endParaRPr lang="fr-FR"/>
              </a:p>
            </p:txBody>
          </p:sp>
          <p:sp>
            <p:nvSpPr>
              <p:cNvPr id="516126" name="Line 30"/>
              <p:cNvSpPr>
                <a:spLocks noChangeShapeType="1"/>
              </p:cNvSpPr>
              <p:nvPr/>
            </p:nvSpPr>
            <p:spPr bwMode="auto">
              <a:xfrm flipV="1">
                <a:off x="528" y="1776"/>
                <a:ext cx="0" cy="432"/>
              </a:xfrm>
              <a:prstGeom prst="line">
                <a:avLst/>
              </a:prstGeom>
              <a:noFill/>
              <a:ln w="9525">
                <a:solidFill>
                  <a:schemeClr val="tx1"/>
                </a:solidFill>
                <a:round/>
                <a:headEnd/>
                <a:tailEnd type="triangle" w="med" len="med"/>
              </a:ln>
              <a:effectLst/>
            </p:spPr>
            <p:txBody>
              <a:bodyPr anchor="ctr"/>
              <a:lstStyle/>
              <a:p>
                <a:endParaRPr lang="fr-FR"/>
              </a:p>
            </p:txBody>
          </p:sp>
        </p:grpSp>
        <p:sp>
          <p:nvSpPr>
            <p:cNvPr id="516127" name="Text Box 31"/>
            <p:cNvSpPr txBox="1">
              <a:spLocks noChangeArrowheads="1"/>
            </p:cNvSpPr>
            <p:nvPr/>
          </p:nvSpPr>
          <p:spPr bwMode="auto">
            <a:xfrm>
              <a:off x="1066" y="3521"/>
              <a:ext cx="681" cy="192"/>
            </a:xfrm>
            <a:prstGeom prst="rect">
              <a:avLst/>
            </a:prstGeom>
            <a:noFill/>
            <a:ln w="9525">
              <a:noFill/>
              <a:miter lim="800000"/>
              <a:headEnd/>
              <a:tailEnd/>
            </a:ln>
            <a:effectLst/>
          </p:spPr>
          <p:txBody>
            <a:bodyPr>
              <a:spAutoFit/>
            </a:bodyPr>
            <a:lstStyle/>
            <a:p>
              <a:pPr>
                <a:spcBef>
                  <a:spcPct val="50000"/>
                </a:spcBef>
              </a:pPr>
              <a:r>
                <a:rPr lang="fr-FR" sz="1400" b="1">
                  <a:solidFill>
                    <a:srgbClr val="333300"/>
                  </a:solidFill>
                  <a:latin typeface="Arial" charset="0"/>
                  <a:cs typeface="Arial" charset="0"/>
                </a:rPr>
                <a:t>Correction</a:t>
              </a:r>
            </a:p>
          </p:txBody>
        </p:sp>
      </p:grpSp>
      <p:grpSp>
        <p:nvGrpSpPr>
          <p:cNvPr id="516145" name="Group 49"/>
          <p:cNvGrpSpPr>
            <a:grpSpLocks/>
          </p:cNvGrpSpPr>
          <p:nvPr/>
        </p:nvGrpSpPr>
        <p:grpSpPr bwMode="auto">
          <a:xfrm>
            <a:off x="323850" y="4327525"/>
            <a:ext cx="1584325" cy="685800"/>
            <a:chOff x="204" y="2726"/>
            <a:chExt cx="998" cy="432"/>
          </a:xfrm>
        </p:grpSpPr>
        <p:grpSp>
          <p:nvGrpSpPr>
            <p:cNvPr id="516128" name="Group 32"/>
            <p:cNvGrpSpPr>
              <a:grpSpLocks/>
            </p:cNvGrpSpPr>
            <p:nvPr/>
          </p:nvGrpSpPr>
          <p:grpSpPr bwMode="auto">
            <a:xfrm>
              <a:off x="978" y="2726"/>
              <a:ext cx="224" cy="432"/>
              <a:chOff x="528" y="1776"/>
              <a:chExt cx="336" cy="432"/>
            </a:xfrm>
          </p:grpSpPr>
          <p:sp>
            <p:nvSpPr>
              <p:cNvPr id="516129" name="Line 33"/>
              <p:cNvSpPr>
                <a:spLocks noChangeShapeType="1"/>
              </p:cNvSpPr>
              <p:nvPr/>
            </p:nvSpPr>
            <p:spPr bwMode="auto">
              <a:xfrm flipH="1">
                <a:off x="528" y="2208"/>
                <a:ext cx="336" cy="0"/>
              </a:xfrm>
              <a:prstGeom prst="line">
                <a:avLst/>
              </a:prstGeom>
              <a:noFill/>
              <a:ln w="9525">
                <a:solidFill>
                  <a:schemeClr val="tx1"/>
                </a:solidFill>
                <a:round/>
                <a:headEnd/>
                <a:tailEnd/>
              </a:ln>
              <a:effectLst/>
            </p:spPr>
            <p:txBody>
              <a:bodyPr anchor="ctr"/>
              <a:lstStyle/>
              <a:p>
                <a:endParaRPr lang="fr-FR"/>
              </a:p>
            </p:txBody>
          </p:sp>
          <p:sp>
            <p:nvSpPr>
              <p:cNvPr id="516130" name="Line 34"/>
              <p:cNvSpPr>
                <a:spLocks noChangeShapeType="1"/>
              </p:cNvSpPr>
              <p:nvPr/>
            </p:nvSpPr>
            <p:spPr bwMode="auto">
              <a:xfrm flipV="1">
                <a:off x="528" y="1776"/>
                <a:ext cx="0" cy="432"/>
              </a:xfrm>
              <a:prstGeom prst="line">
                <a:avLst/>
              </a:prstGeom>
              <a:noFill/>
              <a:ln w="9525">
                <a:solidFill>
                  <a:schemeClr val="tx1"/>
                </a:solidFill>
                <a:round/>
                <a:headEnd/>
                <a:tailEnd type="triangle" w="med" len="med"/>
              </a:ln>
              <a:effectLst/>
            </p:spPr>
            <p:txBody>
              <a:bodyPr anchor="ctr"/>
              <a:lstStyle/>
              <a:p>
                <a:endParaRPr lang="fr-FR"/>
              </a:p>
            </p:txBody>
          </p:sp>
        </p:grpSp>
        <p:sp>
          <p:nvSpPr>
            <p:cNvPr id="516131" name="Text Box 35"/>
            <p:cNvSpPr txBox="1">
              <a:spLocks noChangeArrowheads="1"/>
            </p:cNvSpPr>
            <p:nvPr/>
          </p:nvSpPr>
          <p:spPr bwMode="auto">
            <a:xfrm>
              <a:off x="204" y="2931"/>
              <a:ext cx="681" cy="192"/>
            </a:xfrm>
            <a:prstGeom prst="rect">
              <a:avLst/>
            </a:prstGeom>
            <a:noFill/>
            <a:ln w="9525">
              <a:noFill/>
              <a:miter lim="800000"/>
              <a:headEnd/>
              <a:tailEnd/>
            </a:ln>
            <a:effectLst/>
          </p:spPr>
          <p:txBody>
            <a:bodyPr>
              <a:spAutoFit/>
            </a:bodyPr>
            <a:lstStyle/>
            <a:p>
              <a:pPr>
                <a:spcBef>
                  <a:spcPct val="50000"/>
                </a:spcBef>
              </a:pPr>
              <a:r>
                <a:rPr lang="fr-FR" sz="1400" b="1">
                  <a:solidFill>
                    <a:srgbClr val="333300"/>
                  </a:solidFill>
                  <a:latin typeface="Arial" charset="0"/>
                  <a:cs typeface="Arial" charset="0"/>
                </a:rPr>
                <a:t>Correction</a:t>
              </a:r>
            </a:p>
          </p:txBody>
        </p:sp>
      </p:grpSp>
      <p:grpSp>
        <p:nvGrpSpPr>
          <p:cNvPr id="516146" name="Group 50"/>
          <p:cNvGrpSpPr>
            <a:grpSpLocks/>
          </p:cNvGrpSpPr>
          <p:nvPr/>
        </p:nvGrpSpPr>
        <p:grpSpPr bwMode="auto">
          <a:xfrm>
            <a:off x="179388" y="3317875"/>
            <a:ext cx="1439862" cy="992188"/>
            <a:chOff x="113" y="2090"/>
            <a:chExt cx="907" cy="625"/>
          </a:xfrm>
        </p:grpSpPr>
        <p:grpSp>
          <p:nvGrpSpPr>
            <p:cNvPr id="516132" name="Group 36"/>
            <p:cNvGrpSpPr>
              <a:grpSpLocks/>
            </p:cNvGrpSpPr>
            <p:nvPr/>
          </p:nvGrpSpPr>
          <p:grpSpPr bwMode="auto">
            <a:xfrm>
              <a:off x="684" y="2090"/>
              <a:ext cx="336" cy="432"/>
              <a:chOff x="528" y="1776"/>
              <a:chExt cx="336" cy="432"/>
            </a:xfrm>
          </p:grpSpPr>
          <p:sp>
            <p:nvSpPr>
              <p:cNvPr id="516133" name="Line 37"/>
              <p:cNvSpPr>
                <a:spLocks noChangeShapeType="1"/>
              </p:cNvSpPr>
              <p:nvPr/>
            </p:nvSpPr>
            <p:spPr bwMode="auto">
              <a:xfrm flipH="1">
                <a:off x="528" y="2208"/>
                <a:ext cx="336" cy="0"/>
              </a:xfrm>
              <a:prstGeom prst="line">
                <a:avLst/>
              </a:prstGeom>
              <a:noFill/>
              <a:ln w="9525">
                <a:solidFill>
                  <a:schemeClr val="tx1"/>
                </a:solidFill>
                <a:round/>
                <a:headEnd/>
                <a:tailEnd/>
              </a:ln>
              <a:effectLst/>
            </p:spPr>
            <p:txBody>
              <a:bodyPr anchor="ctr"/>
              <a:lstStyle/>
              <a:p>
                <a:endParaRPr lang="fr-FR"/>
              </a:p>
            </p:txBody>
          </p:sp>
          <p:sp>
            <p:nvSpPr>
              <p:cNvPr id="516134" name="Line 38"/>
              <p:cNvSpPr>
                <a:spLocks noChangeShapeType="1"/>
              </p:cNvSpPr>
              <p:nvPr/>
            </p:nvSpPr>
            <p:spPr bwMode="auto">
              <a:xfrm flipV="1">
                <a:off x="528" y="1776"/>
                <a:ext cx="0" cy="432"/>
              </a:xfrm>
              <a:prstGeom prst="line">
                <a:avLst/>
              </a:prstGeom>
              <a:noFill/>
              <a:ln w="9525">
                <a:solidFill>
                  <a:schemeClr val="tx1"/>
                </a:solidFill>
                <a:round/>
                <a:headEnd/>
                <a:tailEnd type="triangle" w="med" len="med"/>
              </a:ln>
              <a:effectLst/>
            </p:spPr>
            <p:txBody>
              <a:bodyPr anchor="ctr"/>
              <a:lstStyle/>
              <a:p>
                <a:endParaRPr lang="fr-FR"/>
              </a:p>
            </p:txBody>
          </p:sp>
        </p:grpSp>
        <p:sp>
          <p:nvSpPr>
            <p:cNvPr id="516135" name="Text Box 39"/>
            <p:cNvSpPr txBox="1">
              <a:spLocks noChangeArrowheads="1"/>
            </p:cNvSpPr>
            <p:nvPr/>
          </p:nvSpPr>
          <p:spPr bwMode="auto">
            <a:xfrm>
              <a:off x="113" y="2523"/>
              <a:ext cx="681" cy="192"/>
            </a:xfrm>
            <a:prstGeom prst="rect">
              <a:avLst/>
            </a:prstGeom>
            <a:noFill/>
            <a:ln w="9525">
              <a:noFill/>
              <a:miter lim="800000"/>
              <a:headEnd/>
              <a:tailEnd/>
            </a:ln>
            <a:effectLst/>
          </p:spPr>
          <p:txBody>
            <a:bodyPr>
              <a:spAutoFit/>
            </a:bodyPr>
            <a:lstStyle/>
            <a:p>
              <a:pPr>
                <a:spcBef>
                  <a:spcPct val="50000"/>
                </a:spcBef>
              </a:pPr>
              <a:r>
                <a:rPr lang="fr-FR" sz="1400" b="1">
                  <a:solidFill>
                    <a:srgbClr val="333300"/>
                  </a:solidFill>
                  <a:latin typeface="Arial" charset="0"/>
                  <a:cs typeface="Arial" charset="0"/>
                </a:rPr>
                <a:t>Correction</a:t>
              </a:r>
            </a:p>
          </p:txBody>
        </p:sp>
      </p:grpSp>
      <p:sp>
        <p:nvSpPr>
          <p:cNvPr id="49"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50" name="Rectangle 5"/>
          <p:cNvSpPr txBox="1">
            <a:spLocks noChangeArrowheads="1"/>
          </p:cNvSpPr>
          <p:nvPr/>
        </p:nvSpPr>
        <p:spPr bwMode="auto">
          <a:xfrm>
            <a:off x="55984" y="839181"/>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V: Les principes</a:t>
            </a:r>
          </a:p>
        </p:txBody>
      </p:sp>
    </p:spTree>
    <p:extLst>
      <p:ext uri="{BB962C8B-B14F-4D97-AF65-F5344CB8AC3E}">
        <p14:creationId xmlns:p14="http://schemas.microsoft.com/office/powerpoint/2010/main" val="33476301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6147"/>
                                        </p:tgtEl>
                                        <p:attrNameLst>
                                          <p:attrName>style.visibility</p:attrName>
                                        </p:attrNameLst>
                                      </p:cBhvr>
                                      <p:to>
                                        <p:strVal val="visible"/>
                                      </p:to>
                                    </p:set>
                                    <p:anim calcmode="lin" valueType="num">
                                      <p:cBhvr additive="base">
                                        <p:cTn id="7" dur="500" fill="hold"/>
                                        <p:tgtEl>
                                          <p:spTgt spid="516147"/>
                                        </p:tgtEl>
                                        <p:attrNameLst>
                                          <p:attrName>ppt_x</p:attrName>
                                        </p:attrNameLst>
                                      </p:cBhvr>
                                      <p:tavLst>
                                        <p:tav tm="0">
                                          <p:val>
                                            <p:strVal val="#ppt_x"/>
                                          </p:val>
                                        </p:tav>
                                        <p:tav tm="100000">
                                          <p:val>
                                            <p:strVal val="#ppt_x"/>
                                          </p:val>
                                        </p:tav>
                                      </p:tavLst>
                                    </p:anim>
                                    <p:anim calcmode="lin" valueType="num">
                                      <p:cBhvr additive="base">
                                        <p:cTn id="8" dur="500" fill="hold"/>
                                        <p:tgtEl>
                                          <p:spTgt spid="516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6111"/>
                                        </p:tgtEl>
                                        <p:attrNameLst>
                                          <p:attrName>style.visibility</p:attrName>
                                        </p:attrNameLst>
                                      </p:cBhvr>
                                      <p:to>
                                        <p:strVal val="visible"/>
                                      </p:to>
                                    </p:set>
                                    <p:anim calcmode="lin" valueType="num">
                                      <p:cBhvr additive="base">
                                        <p:cTn id="13" dur="500" fill="hold"/>
                                        <p:tgtEl>
                                          <p:spTgt spid="516111"/>
                                        </p:tgtEl>
                                        <p:attrNameLst>
                                          <p:attrName>ppt_x</p:attrName>
                                        </p:attrNameLst>
                                      </p:cBhvr>
                                      <p:tavLst>
                                        <p:tav tm="0">
                                          <p:val>
                                            <p:strVal val="#ppt_x"/>
                                          </p:val>
                                        </p:tav>
                                        <p:tav tm="100000">
                                          <p:val>
                                            <p:strVal val="#ppt_x"/>
                                          </p:val>
                                        </p:tav>
                                      </p:tavLst>
                                    </p:anim>
                                    <p:anim calcmode="lin" valueType="num">
                                      <p:cBhvr additive="base">
                                        <p:cTn id="14" dur="500" fill="hold"/>
                                        <p:tgtEl>
                                          <p:spTgt spid="5161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6138"/>
                                        </p:tgtEl>
                                        <p:attrNameLst>
                                          <p:attrName>style.visibility</p:attrName>
                                        </p:attrNameLst>
                                      </p:cBhvr>
                                      <p:to>
                                        <p:strVal val="visible"/>
                                      </p:to>
                                    </p:set>
                                    <p:anim calcmode="lin" valueType="num">
                                      <p:cBhvr additive="base">
                                        <p:cTn id="19" dur="500" fill="hold"/>
                                        <p:tgtEl>
                                          <p:spTgt spid="516138"/>
                                        </p:tgtEl>
                                        <p:attrNameLst>
                                          <p:attrName>ppt_x</p:attrName>
                                        </p:attrNameLst>
                                      </p:cBhvr>
                                      <p:tavLst>
                                        <p:tav tm="0">
                                          <p:val>
                                            <p:strVal val="#ppt_x"/>
                                          </p:val>
                                        </p:tav>
                                        <p:tav tm="100000">
                                          <p:val>
                                            <p:strVal val="#ppt_x"/>
                                          </p:val>
                                        </p:tav>
                                      </p:tavLst>
                                    </p:anim>
                                    <p:anim calcmode="lin" valueType="num">
                                      <p:cBhvr additive="base">
                                        <p:cTn id="20" dur="500" fill="hold"/>
                                        <p:tgtEl>
                                          <p:spTgt spid="51613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6139"/>
                                        </p:tgtEl>
                                        <p:attrNameLst>
                                          <p:attrName>style.visibility</p:attrName>
                                        </p:attrNameLst>
                                      </p:cBhvr>
                                      <p:to>
                                        <p:strVal val="visible"/>
                                      </p:to>
                                    </p:set>
                                    <p:anim calcmode="lin" valueType="num">
                                      <p:cBhvr additive="base">
                                        <p:cTn id="25" dur="500" fill="hold"/>
                                        <p:tgtEl>
                                          <p:spTgt spid="516139"/>
                                        </p:tgtEl>
                                        <p:attrNameLst>
                                          <p:attrName>ppt_x</p:attrName>
                                        </p:attrNameLst>
                                      </p:cBhvr>
                                      <p:tavLst>
                                        <p:tav tm="0">
                                          <p:val>
                                            <p:strVal val="#ppt_x"/>
                                          </p:val>
                                        </p:tav>
                                        <p:tav tm="100000">
                                          <p:val>
                                            <p:strVal val="#ppt_x"/>
                                          </p:val>
                                        </p:tav>
                                      </p:tavLst>
                                    </p:anim>
                                    <p:anim calcmode="lin" valueType="num">
                                      <p:cBhvr additive="base">
                                        <p:cTn id="26" dur="500" fill="hold"/>
                                        <p:tgtEl>
                                          <p:spTgt spid="51613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6140"/>
                                        </p:tgtEl>
                                        <p:attrNameLst>
                                          <p:attrName>style.visibility</p:attrName>
                                        </p:attrNameLst>
                                      </p:cBhvr>
                                      <p:to>
                                        <p:strVal val="visible"/>
                                      </p:to>
                                    </p:set>
                                    <p:anim calcmode="lin" valueType="num">
                                      <p:cBhvr additive="base">
                                        <p:cTn id="31" dur="500" fill="hold"/>
                                        <p:tgtEl>
                                          <p:spTgt spid="516140"/>
                                        </p:tgtEl>
                                        <p:attrNameLst>
                                          <p:attrName>ppt_x</p:attrName>
                                        </p:attrNameLst>
                                      </p:cBhvr>
                                      <p:tavLst>
                                        <p:tav tm="0">
                                          <p:val>
                                            <p:strVal val="#ppt_x"/>
                                          </p:val>
                                        </p:tav>
                                        <p:tav tm="100000">
                                          <p:val>
                                            <p:strVal val="#ppt_x"/>
                                          </p:val>
                                        </p:tav>
                                      </p:tavLst>
                                    </p:anim>
                                    <p:anim calcmode="lin" valueType="num">
                                      <p:cBhvr additive="base">
                                        <p:cTn id="32" dur="500" fill="hold"/>
                                        <p:tgtEl>
                                          <p:spTgt spid="51614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6141"/>
                                        </p:tgtEl>
                                        <p:attrNameLst>
                                          <p:attrName>style.visibility</p:attrName>
                                        </p:attrNameLst>
                                      </p:cBhvr>
                                      <p:to>
                                        <p:strVal val="visible"/>
                                      </p:to>
                                    </p:set>
                                    <p:anim calcmode="lin" valueType="num">
                                      <p:cBhvr additive="base">
                                        <p:cTn id="37" dur="500" fill="hold"/>
                                        <p:tgtEl>
                                          <p:spTgt spid="516141"/>
                                        </p:tgtEl>
                                        <p:attrNameLst>
                                          <p:attrName>ppt_x</p:attrName>
                                        </p:attrNameLst>
                                      </p:cBhvr>
                                      <p:tavLst>
                                        <p:tav tm="0">
                                          <p:val>
                                            <p:strVal val="#ppt_x"/>
                                          </p:val>
                                        </p:tav>
                                        <p:tav tm="100000">
                                          <p:val>
                                            <p:strVal val="#ppt_x"/>
                                          </p:val>
                                        </p:tav>
                                      </p:tavLst>
                                    </p:anim>
                                    <p:anim calcmode="lin" valueType="num">
                                      <p:cBhvr additive="base">
                                        <p:cTn id="38" dur="500" fill="hold"/>
                                        <p:tgtEl>
                                          <p:spTgt spid="51614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6142"/>
                                        </p:tgtEl>
                                        <p:attrNameLst>
                                          <p:attrName>style.visibility</p:attrName>
                                        </p:attrNameLst>
                                      </p:cBhvr>
                                      <p:to>
                                        <p:strVal val="visible"/>
                                      </p:to>
                                    </p:set>
                                    <p:anim calcmode="lin" valueType="num">
                                      <p:cBhvr additive="base">
                                        <p:cTn id="43" dur="500" fill="hold"/>
                                        <p:tgtEl>
                                          <p:spTgt spid="516142"/>
                                        </p:tgtEl>
                                        <p:attrNameLst>
                                          <p:attrName>ppt_x</p:attrName>
                                        </p:attrNameLst>
                                      </p:cBhvr>
                                      <p:tavLst>
                                        <p:tav tm="0">
                                          <p:val>
                                            <p:strVal val="#ppt_x"/>
                                          </p:val>
                                        </p:tav>
                                        <p:tav tm="100000">
                                          <p:val>
                                            <p:strVal val="#ppt_x"/>
                                          </p:val>
                                        </p:tav>
                                      </p:tavLst>
                                    </p:anim>
                                    <p:anim calcmode="lin" valueType="num">
                                      <p:cBhvr additive="base">
                                        <p:cTn id="44" dur="500" fill="hold"/>
                                        <p:tgtEl>
                                          <p:spTgt spid="51614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16143"/>
                                        </p:tgtEl>
                                        <p:attrNameLst>
                                          <p:attrName>style.visibility</p:attrName>
                                        </p:attrNameLst>
                                      </p:cBhvr>
                                      <p:to>
                                        <p:strVal val="visible"/>
                                      </p:to>
                                    </p:set>
                                    <p:anim calcmode="lin" valueType="num">
                                      <p:cBhvr additive="base">
                                        <p:cTn id="49" dur="500" fill="hold"/>
                                        <p:tgtEl>
                                          <p:spTgt spid="516143"/>
                                        </p:tgtEl>
                                        <p:attrNameLst>
                                          <p:attrName>ppt_x</p:attrName>
                                        </p:attrNameLst>
                                      </p:cBhvr>
                                      <p:tavLst>
                                        <p:tav tm="0">
                                          <p:val>
                                            <p:strVal val="#ppt_x"/>
                                          </p:val>
                                        </p:tav>
                                        <p:tav tm="100000">
                                          <p:val>
                                            <p:strVal val="#ppt_x"/>
                                          </p:val>
                                        </p:tav>
                                      </p:tavLst>
                                    </p:anim>
                                    <p:anim calcmode="lin" valueType="num">
                                      <p:cBhvr additive="base">
                                        <p:cTn id="50" dur="500" fill="hold"/>
                                        <p:tgtEl>
                                          <p:spTgt spid="5161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16118"/>
                                        </p:tgtEl>
                                        <p:attrNameLst>
                                          <p:attrName>style.visibility</p:attrName>
                                        </p:attrNameLst>
                                      </p:cBhvr>
                                      <p:to>
                                        <p:strVal val="visible"/>
                                      </p:to>
                                    </p:set>
                                    <p:anim calcmode="lin" valueType="num">
                                      <p:cBhvr additive="base">
                                        <p:cTn id="55" dur="500" fill="hold"/>
                                        <p:tgtEl>
                                          <p:spTgt spid="516118"/>
                                        </p:tgtEl>
                                        <p:attrNameLst>
                                          <p:attrName>ppt_x</p:attrName>
                                        </p:attrNameLst>
                                      </p:cBhvr>
                                      <p:tavLst>
                                        <p:tav tm="0">
                                          <p:val>
                                            <p:strVal val="#ppt_x"/>
                                          </p:val>
                                        </p:tav>
                                        <p:tav tm="100000">
                                          <p:val>
                                            <p:strVal val="#ppt_x"/>
                                          </p:val>
                                        </p:tav>
                                      </p:tavLst>
                                    </p:anim>
                                    <p:anim calcmode="lin" valueType="num">
                                      <p:cBhvr additive="base">
                                        <p:cTn id="56" dur="500" fill="hold"/>
                                        <p:tgtEl>
                                          <p:spTgt spid="5161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16117"/>
                                        </p:tgtEl>
                                        <p:attrNameLst>
                                          <p:attrName>style.visibility</p:attrName>
                                        </p:attrNameLst>
                                      </p:cBhvr>
                                      <p:to>
                                        <p:strVal val="visible"/>
                                      </p:to>
                                    </p:set>
                                    <p:anim calcmode="lin" valueType="num">
                                      <p:cBhvr additive="base">
                                        <p:cTn id="61" dur="500" fill="hold"/>
                                        <p:tgtEl>
                                          <p:spTgt spid="516117"/>
                                        </p:tgtEl>
                                        <p:attrNameLst>
                                          <p:attrName>ppt_x</p:attrName>
                                        </p:attrNameLst>
                                      </p:cBhvr>
                                      <p:tavLst>
                                        <p:tav tm="0">
                                          <p:val>
                                            <p:strVal val="#ppt_x"/>
                                          </p:val>
                                        </p:tav>
                                        <p:tav tm="100000">
                                          <p:val>
                                            <p:strVal val="#ppt_x"/>
                                          </p:val>
                                        </p:tav>
                                      </p:tavLst>
                                    </p:anim>
                                    <p:anim calcmode="lin" valueType="num">
                                      <p:cBhvr additive="base">
                                        <p:cTn id="62" dur="500" fill="hold"/>
                                        <p:tgtEl>
                                          <p:spTgt spid="5161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16116"/>
                                        </p:tgtEl>
                                        <p:attrNameLst>
                                          <p:attrName>style.visibility</p:attrName>
                                        </p:attrNameLst>
                                      </p:cBhvr>
                                      <p:to>
                                        <p:strVal val="visible"/>
                                      </p:to>
                                    </p:set>
                                    <p:anim calcmode="lin" valueType="num">
                                      <p:cBhvr additive="base">
                                        <p:cTn id="67" dur="500" fill="hold"/>
                                        <p:tgtEl>
                                          <p:spTgt spid="516116"/>
                                        </p:tgtEl>
                                        <p:attrNameLst>
                                          <p:attrName>ppt_x</p:attrName>
                                        </p:attrNameLst>
                                      </p:cBhvr>
                                      <p:tavLst>
                                        <p:tav tm="0">
                                          <p:val>
                                            <p:strVal val="#ppt_x"/>
                                          </p:val>
                                        </p:tav>
                                        <p:tav tm="100000">
                                          <p:val>
                                            <p:strVal val="#ppt_x"/>
                                          </p:val>
                                        </p:tav>
                                      </p:tavLst>
                                    </p:anim>
                                    <p:anim calcmode="lin" valueType="num">
                                      <p:cBhvr additive="base">
                                        <p:cTn id="68" dur="500" fill="hold"/>
                                        <p:tgtEl>
                                          <p:spTgt spid="5161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16144"/>
                                        </p:tgtEl>
                                        <p:attrNameLst>
                                          <p:attrName>style.visibility</p:attrName>
                                        </p:attrNameLst>
                                      </p:cBhvr>
                                      <p:to>
                                        <p:strVal val="visible"/>
                                      </p:to>
                                    </p:set>
                                    <p:anim calcmode="lin" valueType="num">
                                      <p:cBhvr additive="base">
                                        <p:cTn id="73" dur="500" fill="hold"/>
                                        <p:tgtEl>
                                          <p:spTgt spid="516144"/>
                                        </p:tgtEl>
                                        <p:attrNameLst>
                                          <p:attrName>ppt_x</p:attrName>
                                        </p:attrNameLst>
                                      </p:cBhvr>
                                      <p:tavLst>
                                        <p:tav tm="0">
                                          <p:val>
                                            <p:strVal val="#ppt_x"/>
                                          </p:val>
                                        </p:tav>
                                        <p:tav tm="100000">
                                          <p:val>
                                            <p:strVal val="#ppt_x"/>
                                          </p:val>
                                        </p:tav>
                                      </p:tavLst>
                                    </p:anim>
                                    <p:anim calcmode="lin" valueType="num">
                                      <p:cBhvr additive="base">
                                        <p:cTn id="74" dur="500" fill="hold"/>
                                        <p:tgtEl>
                                          <p:spTgt spid="5161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16145"/>
                                        </p:tgtEl>
                                        <p:attrNameLst>
                                          <p:attrName>style.visibility</p:attrName>
                                        </p:attrNameLst>
                                      </p:cBhvr>
                                      <p:to>
                                        <p:strVal val="visible"/>
                                      </p:to>
                                    </p:set>
                                    <p:anim calcmode="lin" valueType="num">
                                      <p:cBhvr additive="base">
                                        <p:cTn id="79" dur="500" fill="hold"/>
                                        <p:tgtEl>
                                          <p:spTgt spid="516145"/>
                                        </p:tgtEl>
                                        <p:attrNameLst>
                                          <p:attrName>ppt_x</p:attrName>
                                        </p:attrNameLst>
                                      </p:cBhvr>
                                      <p:tavLst>
                                        <p:tav tm="0">
                                          <p:val>
                                            <p:strVal val="#ppt_x"/>
                                          </p:val>
                                        </p:tav>
                                        <p:tav tm="100000">
                                          <p:val>
                                            <p:strVal val="#ppt_x"/>
                                          </p:val>
                                        </p:tav>
                                      </p:tavLst>
                                    </p:anim>
                                    <p:anim calcmode="lin" valueType="num">
                                      <p:cBhvr additive="base">
                                        <p:cTn id="80" dur="500" fill="hold"/>
                                        <p:tgtEl>
                                          <p:spTgt spid="51614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16146"/>
                                        </p:tgtEl>
                                        <p:attrNameLst>
                                          <p:attrName>style.visibility</p:attrName>
                                        </p:attrNameLst>
                                      </p:cBhvr>
                                      <p:to>
                                        <p:strVal val="visible"/>
                                      </p:to>
                                    </p:set>
                                    <p:anim calcmode="lin" valueType="num">
                                      <p:cBhvr additive="base">
                                        <p:cTn id="85" dur="500" fill="hold"/>
                                        <p:tgtEl>
                                          <p:spTgt spid="516146"/>
                                        </p:tgtEl>
                                        <p:attrNameLst>
                                          <p:attrName>ppt_x</p:attrName>
                                        </p:attrNameLst>
                                      </p:cBhvr>
                                      <p:tavLst>
                                        <p:tav tm="0">
                                          <p:val>
                                            <p:strVal val="#ppt_x"/>
                                          </p:val>
                                        </p:tav>
                                        <p:tav tm="100000">
                                          <p:val>
                                            <p:strVal val="#ppt_x"/>
                                          </p:val>
                                        </p:tav>
                                      </p:tavLst>
                                    </p:anim>
                                    <p:anim calcmode="lin" valueType="num">
                                      <p:cBhvr additive="base">
                                        <p:cTn id="86" dur="500" fill="hold"/>
                                        <p:tgtEl>
                                          <p:spTgt spid="51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11" grpId="0" animBg="1"/>
      <p:bldP spid="516116" grpId="0" animBg="1"/>
      <p:bldP spid="516117" grpId="0" animBg="1"/>
      <p:bldP spid="5161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0195" name="Rectangle 3"/>
          <p:cNvSpPr>
            <a:spLocks noChangeArrowheads="1"/>
          </p:cNvSpPr>
          <p:nvPr/>
        </p:nvSpPr>
        <p:spPr bwMode="auto">
          <a:xfrm>
            <a:off x="33373" y="1693803"/>
            <a:ext cx="3888556" cy="400110"/>
          </a:xfrm>
          <a:prstGeom prst="rect">
            <a:avLst/>
          </a:prstGeom>
        </p:spPr>
        <p:txBody>
          <a:bodyPr wrap="square">
            <a:spAutoFit/>
          </a:bodyPr>
          <a:lstStyle/>
          <a:p>
            <a:pPr algn="just"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Les points forts du modèle :</a:t>
            </a:r>
          </a:p>
        </p:txBody>
      </p:sp>
      <p:sp>
        <p:nvSpPr>
          <p:cNvPr id="520196" name="Rectangle 4"/>
          <p:cNvSpPr>
            <a:spLocks noGrp="1" noChangeArrowheads="1"/>
          </p:cNvSpPr>
          <p:nvPr>
            <p:ph type="title"/>
          </p:nvPr>
        </p:nvSpPr>
        <p:spPr>
          <a:xfrm>
            <a:off x="167266" y="158991"/>
            <a:ext cx="5976788" cy="726777"/>
          </a:xfrm>
          <a:noFill/>
          <a:ln/>
        </p:spPr>
        <p:txBody>
          <a:bodyPr lIns="90488" tIns="44450" rIns="90488" bIns="44450" anchor="b"/>
          <a:lstStyle/>
          <a:p>
            <a:pPr algn="l"/>
            <a:r>
              <a:rPr lang="fr-FR" sz="3200" b="1" i="1" u="sng" dirty="0">
                <a:solidFill>
                  <a:srgbClr val="CC3300"/>
                </a:solidFill>
              </a:rPr>
              <a:t>Le Processus de développement</a:t>
            </a:r>
            <a:endParaRPr lang="fr-FR" sz="3200" b="1" u="sng" dirty="0">
              <a:solidFill>
                <a:srgbClr val="000099"/>
              </a:solidFill>
            </a:endParaRPr>
          </a:p>
        </p:txBody>
      </p:sp>
      <p:sp>
        <p:nvSpPr>
          <p:cNvPr id="520199" name="Rectangle 7"/>
          <p:cNvSpPr>
            <a:spLocks noChangeArrowheads="1"/>
          </p:cNvSpPr>
          <p:nvPr/>
        </p:nvSpPr>
        <p:spPr bwMode="auto">
          <a:xfrm>
            <a:off x="971550" y="2378981"/>
            <a:ext cx="7921625" cy="720725"/>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Il permet d'identifier et d'anticiper très tôt les éventuelles évolutions des besoins. </a:t>
            </a:r>
          </a:p>
        </p:txBody>
      </p:sp>
      <p:sp>
        <p:nvSpPr>
          <p:cNvPr id="520203" name="Rectangle 11"/>
          <p:cNvSpPr>
            <a:spLocks noChangeArrowheads="1"/>
          </p:cNvSpPr>
          <p:nvPr/>
        </p:nvSpPr>
        <p:spPr bwMode="auto">
          <a:xfrm>
            <a:off x="971550" y="3275151"/>
            <a:ext cx="7921625"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C'est aussi un moyen de vérifier de la maturité des utilisateurs, car s'il en était autrement, ils se trouveraient dans l'incapacité de fournir des test de recettes dès la phase de spécification.</a:t>
            </a:r>
          </a:p>
        </p:txBody>
      </p:sp>
      <p:sp>
        <p:nvSpPr>
          <p:cNvPr id="520204" name="Rectangle 12"/>
          <p:cNvSpPr>
            <a:spLocks noChangeArrowheads="1"/>
          </p:cNvSpPr>
          <p:nvPr/>
        </p:nvSpPr>
        <p:spPr bwMode="auto">
          <a:xfrm>
            <a:off x="971550" y="4490432"/>
            <a:ext cx="7993063"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C'est un modèle avantageux pour une maîtrise d'</a:t>
            </a:r>
            <a:r>
              <a:rPr lang="fr-FR" sz="2000" i="1" dirty="0" err="1">
                <a:solidFill>
                  <a:srgbClr val="000099"/>
                </a:solidFill>
                <a:latin typeface="Arial" panose="020B0604020202020204" pitchFamily="34" charset="0"/>
                <a:cs typeface="Arial" panose="020B0604020202020204" pitchFamily="34" charset="0"/>
              </a:rPr>
              <a:t>oeuvre</a:t>
            </a:r>
            <a:r>
              <a:rPr lang="fr-FR" sz="2000" i="1" dirty="0">
                <a:solidFill>
                  <a:srgbClr val="000099"/>
                </a:solidFill>
                <a:latin typeface="Arial" panose="020B0604020202020204" pitchFamily="34" charset="0"/>
                <a:cs typeface="Arial" panose="020B0604020202020204" pitchFamily="34" charset="0"/>
              </a:rPr>
              <a:t>, rassurant pour une maîtrise d'ouvrage qui doit cependant s'engager significativement. </a:t>
            </a:r>
          </a:p>
        </p:txBody>
      </p:sp>
      <p:sp>
        <p:nvSpPr>
          <p:cNvPr id="520205" name="Rectangle 13"/>
          <p:cNvSpPr>
            <a:spLocks noChangeArrowheads="1"/>
          </p:cNvSpPr>
          <p:nvPr/>
        </p:nvSpPr>
        <p:spPr bwMode="auto">
          <a:xfrm>
            <a:off x="1115616" y="5824214"/>
            <a:ext cx="6445250"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Bien adapté aux logiciels de complexité moyenne. </a:t>
            </a:r>
          </a:p>
        </p:txBody>
      </p:sp>
      <p:sp>
        <p:nvSpPr>
          <p:cNvPr id="10"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Rectangle 5"/>
          <p:cNvSpPr txBox="1">
            <a:spLocks noChangeArrowheads="1"/>
          </p:cNvSpPr>
          <p:nvPr/>
        </p:nvSpPr>
        <p:spPr bwMode="auto">
          <a:xfrm>
            <a:off x="167266" y="946944"/>
            <a:ext cx="2964574"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V</a:t>
            </a:r>
          </a:p>
        </p:txBody>
      </p:sp>
    </p:spTree>
    <p:extLst>
      <p:ext uri="{BB962C8B-B14F-4D97-AF65-F5344CB8AC3E}">
        <p14:creationId xmlns:p14="http://schemas.microsoft.com/office/powerpoint/2010/main" val="2537896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0199"/>
                                        </p:tgtEl>
                                        <p:attrNameLst>
                                          <p:attrName>style.visibility</p:attrName>
                                        </p:attrNameLst>
                                      </p:cBhvr>
                                      <p:to>
                                        <p:strVal val="visible"/>
                                      </p:to>
                                    </p:set>
                                    <p:anim calcmode="lin" valueType="num">
                                      <p:cBhvr additive="base">
                                        <p:cTn id="7" dur="500" fill="hold"/>
                                        <p:tgtEl>
                                          <p:spTgt spid="520199"/>
                                        </p:tgtEl>
                                        <p:attrNameLst>
                                          <p:attrName>ppt_x</p:attrName>
                                        </p:attrNameLst>
                                      </p:cBhvr>
                                      <p:tavLst>
                                        <p:tav tm="0">
                                          <p:val>
                                            <p:strVal val="#ppt_x"/>
                                          </p:val>
                                        </p:tav>
                                        <p:tav tm="100000">
                                          <p:val>
                                            <p:strVal val="#ppt_x"/>
                                          </p:val>
                                        </p:tav>
                                      </p:tavLst>
                                    </p:anim>
                                    <p:anim calcmode="lin" valueType="num">
                                      <p:cBhvr additive="base">
                                        <p:cTn id="8" dur="500" fill="hold"/>
                                        <p:tgtEl>
                                          <p:spTgt spid="5201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0203"/>
                                        </p:tgtEl>
                                        <p:attrNameLst>
                                          <p:attrName>style.visibility</p:attrName>
                                        </p:attrNameLst>
                                      </p:cBhvr>
                                      <p:to>
                                        <p:strVal val="visible"/>
                                      </p:to>
                                    </p:set>
                                    <p:anim calcmode="lin" valueType="num">
                                      <p:cBhvr additive="base">
                                        <p:cTn id="13" dur="500" fill="hold"/>
                                        <p:tgtEl>
                                          <p:spTgt spid="520203"/>
                                        </p:tgtEl>
                                        <p:attrNameLst>
                                          <p:attrName>ppt_x</p:attrName>
                                        </p:attrNameLst>
                                      </p:cBhvr>
                                      <p:tavLst>
                                        <p:tav tm="0">
                                          <p:val>
                                            <p:strVal val="#ppt_x"/>
                                          </p:val>
                                        </p:tav>
                                        <p:tav tm="100000">
                                          <p:val>
                                            <p:strVal val="#ppt_x"/>
                                          </p:val>
                                        </p:tav>
                                      </p:tavLst>
                                    </p:anim>
                                    <p:anim calcmode="lin" valueType="num">
                                      <p:cBhvr additive="base">
                                        <p:cTn id="14" dur="500" fill="hold"/>
                                        <p:tgtEl>
                                          <p:spTgt spid="5202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0204"/>
                                        </p:tgtEl>
                                        <p:attrNameLst>
                                          <p:attrName>style.visibility</p:attrName>
                                        </p:attrNameLst>
                                      </p:cBhvr>
                                      <p:to>
                                        <p:strVal val="visible"/>
                                      </p:to>
                                    </p:set>
                                    <p:anim calcmode="lin" valueType="num">
                                      <p:cBhvr additive="base">
                                        <p:cTn id="19" dur="500" fill="hold"/>
                                        <p:tgtEl>
                                          <p:spTgt spid="520204"/>
                                        </p:tgtEl>
                                        <p:attrNameLst>
                                          <p:attrName>ppt_x</p:attrName>
                                        </p:attrNameLst>
                                      </p:cBhvr>
                                      <p:tavLst>
                                        <p:tav tm="0">
                                          <p:val>
                                            <p:strVal val="#ppt_x"/>
                                          </p:val>
                                        </p:tav>
                                        <p:tav tm="100000">
                                          <p:val>
                                            <p:strVal val="#ppt_x"/>
                                          </p:val>
                                        </p:tav>
                                      </p:tavLst>
                                    </p:anim>
                                    <p:anim calcmode="lin" valueType="num">
                                      <p:cBhvr additive="base">
                                        <p:cTn id="20" dur="500" fill="hold"/>
                                        <p:tgtEl>
                                          <p:spTgt spid="52020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0205"/>
                                        </p:tgtEl>
                                        <p:attrNameLst>
                                          <p:attrName>style.visibility</p:attrName>
                                        </p:attrNameLst>
                                      </p:cBhvr>
                                      <p:to>
                                        <p:strVal val="visible"/>
                                      </p:to>
                                    </p:set>
                                    <p:anim calcmode="lin" valueType="num">
                                      <p:cBhvr additive="base">
                                        <p:cTn id="25" dur="500" fill="hold"/>
                                        <p:tgtEl>
                                          <p:spTgt spid="520205"/>
                                        </p:tgtEl>
                                        <p:attrNameLst>
                                          <p:attrName>ppt_x</p:attrName>
                                        </p:attrNameLst>
                                      </p:cBhvr>
                                      <p:tavLst>
                                        <p:tav tm="0">
                                          <p:val>
                                            <p:strVal val="#ppt_x"/>
                                          </p:val>
                                        </p:tav>
                                        <p:tav tm="100000">
                                          <p:val>
                                            <p:strVal val="#ppt_x"/>
                                          </p:val>
                                        </p:tav>
                                      </p:tavLst>
                                    </p:anim>
                                    <p:anim calcmode="lin" valueType="num">
                                      <p:cBhvr additive="base">
                                        <p:cTn id="26" dur="500" fill="hold"/>
                                        <p:tgtEl>
                                          <p:spTgt spid="520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9" grpId="0"/>
      <p:bldP spid="520203" grpId="0"/>
      <p:bldP spid="520204" grpId="0"/>
      <p:bldP spid="52020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2243" name="Rectangle 3"/>
          <p:cNvSpPr>
            <a:spLocks noChangeArrowheads="1"/>
          </p:cNvSpPr>
          <p:nvPr/>
        </p:nvSpPr>
        <p:spPr bwMode="auto">
          <a:xfrm>
            <a:off x="250825" y="1484313"/>
            <a:ext cx="3025775" cy="400110"/>
          </a:xfrm>
          <a:prstGeom prst="rect">
            <a:avLst/>
          </a:prstGeom>
        </p:spPr>
        <p:txBody>
          <a:bodyPr wrap="square">
            <a:spAutoFit/>
          </a:bodyPr>
          <a:lstStyle/>
          <a:p>
            <a:pPr algn="just"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Principes du modèle:</a:t>
            </a:r>
          </a:p>
        </p:txBody>
      </p:sp>
      <p:sp>
        <p:nvSpPr>
          <p:cNvPr id="522244" name="Rectangle 4"/>
          <p:cNvSpPr>
            <a:spLocks noGrp="1" noChangeArrowheads="1"/>
          </p:cNvSpPr>
          <p:nvPr>
            <p:ph type="title"/>
          </p:nvPr>
        </p:nvSpPr>
        <p:spPr>
          <a:xfrm>
            <a:off x="18492" y="116632"/>
            <a:ext cx="6516216" cy="666328"/>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522246" name="Rectangle 6"/>
          <p:cNvSpPr>
            <a:spLocks noChangeArrowheads="1"/>
          </p:cNvSpPr>
          <p:nvPr/>
        </p:nvSpPr>
        <p:spPr bwMode="auto">
          <a:xfrm>
            <a:off x="895698" y="2060575"/>
            <a:ext cx="6629400"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 logiciel est produit par une succession d’itérations.</a:t>
            </a:r>
          </a:p>
        </p:txBody>
      </p:sp>
      <p:sp>
        <p:nvSpPr>
          <p:cNvPr id="522247" name="Rectangle 7"/>
          <p:cNvSpPr>
            <a:spLocks noChangeArrowheads="1"/>
          </p:cNvSpPr>
          <p:nvPr/>
        </p:nvSpPr>
        <p:spPr bwMode="auto">
          <a:xfrm>
            <a:off x="971600" y="3680158"/>
            <a:ext cx="7488238" cy="720725"/>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Chaque itération consiste à produire un logiciel (un prototype) à partir du logiciel produit lors de la précédente itération. </a:t>
            </a:r>
          </a:p>
        </p:txBody>
      </p:sp>
      <p:sp>
        <p:nvSpPr>
          <p:cNvPr id="522248" name="Rectangle 8"/>
          <p:cNvSpPr>
            <a:spLocks noChangeArrowheads="1"/>
          </p:cNvSpPr>
          <p:nvPr/>
        </p:nvSpPr>
        <p:spPr bwMode="auto">
          <a:xfrm>
            <a:off x="1020019" y="4864322"/>
            <a:ext cx="7391400"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Chaque itération se déroule selon les étapes des modèles en Cascade ou en V. </a:t>
            </a:r>
          </a:p>
        </p:txBody>
      </p:sp>
      <p:sp>
        <p:nvSpPr>
          <p:cNvPr id="522250" name="Rectangle 10"/>
          <p:cNvSpPr>
            <a:spLocks noChangeArrowheads="1"/>
          </p:cNvSpPr>
          <p:nvPr/>
        </p:nvSpPr>
        <p:spPr bwMode="auto">
          <a:xfrm>
            <a:off x="907406" y="2800739"/>
            <a:ext cx="7345362"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Chaque itération étend le résultat de l’itération précédente.</a:t>
            </a:r>
          </a:p>
        </p:txBody>
      </p:sp>
      <p:sp>
        <p:nvSpPr>
          <p:cNvPr id="11"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0" name="Rectangle 5"/>
          <p:cNvSpPr txBox="1">
            <a:spLocks noChangeArrowheads="1"/>
          </p:cNvSpPr>
          <p:nvPr/>
        </p:nvSpPr>
        <p:spPr bwMode="auto">
          <a:xfrm>
            <a:off x="55984" y="839181"/>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Spirale (Itératif)</a:t>
            </a:r>
          </a:p>
        </p:txBody>
      </p:sp>
    </p:spTree>
    <p:extLst>
      <p:ext uri="{BB962C8B-B14F-4D97-AF65-F5344CB8AC3E}">
        <p14:creationId xmlns:p14="http://schemas.microsoft.com/office/powerpoint/2010/main" val="487414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46"/>
                                        </p:tgtEl>
                                        <p:attrNameLst>
                                          <p:attrName>style.visibility</p:attrName>
                                        </p:attrNameLst>
                                      </p:cBhvr>
                                      <p:to>
                                        <p:strVal val="visible"/>
                                      </p:to>
                                    </p:set>
                                    <p:anim calcmode="lin" valueType="num">
                                      <p:cBhvr additive="base">
                                        <p:cTn id="7" dur="500" fill="hold"/>
                                        <p:tgtEl>
                                          <p:spTgt spid="522246"/>
                                        </p:tgtEl>
                                        <p:attrNameLst>
                                          <p:attrName>ppt_x</p:attrName>
                                        </p:attrNameLst>
                                      </p:cBhvr>
                                      <p:tavLst>
                                        <p:tav tm="0">
                                          <p:val>
                                            <p:strVal val="#ppt_x"/>
                                          </p:val>
                                        </p:tav>
                                        <p:tav tm="100000">
                                          <p:val>
                                            <p:strVal val="#ppt_x"/>
                                          </p:val>
                                        </p:tav>
                                      </p:tavLst>
                                    </p:anim>
                                    <p:anim calcmode="lin" valueType="num">
                                      <p:cBhvr additive="base">
                                        <p:cTn id="8" dur="500" fill="hold"/>
                                        <p:tgtEl>
                                          <p:spTgt spid="5222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50"/>
                                        </p:tgtEl>
                                        <p:attrNameLst>
                                          <p:attrName>style.visibility</p:attrName>
                                        </p:attrNameLst>
                                      </p:cBhvr>
                                      <p:to>
                                        <p:strVal val="visible"/>
                                      </p:to>
                                    </p:set>
                                    <p:anim calcmode="lin" valueType="num">
                                      <p:cBhvr additive="base">
                                        <p:cTn id="13" dur="500" fill="hold"/>
                                        <p:tgtEl>
                                          <p:spTgt spid="522250"/>
                                        </p:tgtEl>
                                        <p:attrNameLst>
                                          <p:attrName>ppt_x</p:attrName>
                                        </p:attrNameLst>
                                      </p:cBhvr>
                                      <p:tavLst>
                                        <p:tav tm="0">
                                          <p:val>
                                            <p:strVal val="#ppt_x"/>
                                          </p:val>
                                        </p:tav>
                                        <p:tav tm="100000">
                                          <p:val>
                                            <p:strVal val="#ppt_x"/>
                                          </p:val>
                                        </p:tav>
                                      </p:tavLst>
                                    </p:anim>
                                    <p:anim calcmode="lin" valueType="num">
                                      <p:cBhvr additive="base">
                                        <p:cTn id="14" dur="500" fill="hold"/>
                                        <p:tgtEl>
                                          <p:spTgt spid="5222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47"/>
                                        </p:tgtEl>
                                        <p:attrNameLst>
                                          <p:attrName>style.visibility</p:attrName>
                                        </p:attrNameLst>
                                      </p:cBhvr>
                                      <p:to>
                                        <p:strVal val="visible"/>
                                      </p:to>
                                    </p:set>
                                    <p:anim calcmode="lin" valueType="num">
                                      <p:cBhvr additive="base">
                                        <p:cTn id="19" dur="500" fill="hold"/>
                                        <p:tgtEl>
                                          <p:spTgt spid="522247"/>
                                        </p:tgtEl>
                                        <p:attrNameLst>
                                          <p:attrName>ppt_x</p:attrName>
                                        </p:attrNameLst>
                                      </p:cBhvr>
                                      <p:tavLst>
                                        <p:tav tm="0">
                                          <p:val>
                                            <p:strVal val="#ppt_x"/>
                                          </p:val>
                                        </p:tav>
                                        <p:tav tm="100000">
                                          <p:val>
                                            <p:strVal val="#ppt_x"/>
                                          </p:val>
                                        </p:tav>
                                      </p:tavLst>
                                    </p:anim>
                                    <p:anim calcmode="lin" valueType="num">
                                      <p:cBhvr additive="base">
                                        <p:cTn id="20" dur="500" fill="hold"/>
                                        <p:tgtEl>
                                          <p:spTgt spid="5222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48"/>
                                        </p:tgtEl>
                                        <p:attrNameLst>
                                          <p:attrName>style.visibility</p:attrName>
                                        </p:attrNameLst>
                                      </p:cBhvr>
                                      <p:to>
                                        <p:strVal val="visible"/>
                                      </p:to>
                                    </p:set>
                                    <p:anim calcmode="lin" valueType="num">
                                      <p:cBhvr additive="base">
                                        <p:cTn id="25" dur="500" fill="hold"/>
                                        <p:tgtEl>
                                          <p:spTgt spid="522248"/>
                                        </p:tgtEl>
                                        <p:attrNameLst>
                                          <p:attrName>ppt_x</p:attrName>
                                        </p:attrNameLst>
                                      </p:cBhvr>
                                      <p:tavLst>
                                        <p:tav tm="0">
                                          <p:val>
                                            <p:strVal val="#ppt_x"/>
                                          </p:val>
                                        </p:tav>
                                        <p:tav tm="100000">
                                          <p:val>
                                            <p:strVal val="#ppt_x"/>
                                          </p:val>
                                        </p:tav>
                                      </p:tavLst>
                                    </p:anim>
                                    <p:anim calcmode="lin" valueType="num">
                                      <p:cBhvr additive="base">
                                        <p:cTn id="26" dur="500" fill="hold"/>
                                        <p:tgtEl>
                                          <p:spTgt spid="522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6" grpId="0"/>
      <p:bldP spid="522247" grpId="0"/>
      <p:bldP spid="522248" grpId="0"/>
      <p:bldP spid="52225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363524" name="Rectangle 4"/>
          <p:cNvSpPr>
            <a:spLocks noGrp="1" noChangeArrowheads="1"/>
          </p:cNvSpPr>
          <p:nvPr>
            <p:ph type="title"/>
          </p:nvPr>
        </p:nvSpPr>
        <p:spPr>
          <a:xfrm>
            <a:off x="-20797" y="161927"/>
            <a:ext cx="6594475" cy="577850"/>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363574" name="Text Box 54"/>
          <p:cNvSpPr txBox="1">
            <a:spLocks noChangeArrowheads="1"/>
          </p:cNvSpPr>
          <p:nvPr/>
        </p:nvSpPr>
        <p:spPr bwMode="auto">
          <a:xfrm>
            <a:off x="7092950" y="3500438"/>
            <a:ext cx="1511300" cy="307777"/>
          </a:xfrm>
          <a:prstGeom prst="rect">
            <a:avLst/>
          </a:prstGeom>
          <a:noFill/>
          <a:ln w="9525">
            <a:noFill/>
            <a:miter lim="800000"/>
            <a:headEnd/>
            <a:tailEnd/>
          </a:ln>
          <a:effectLst/>
        </p:spPr>
        <p:txBody>
          <a:bodyPr>
            <a:spAutoFit/>
          </a:bodyPr>
          <a:lstStyle/>
          <a:p>
            <a:pPr>
              <a:spcBef>
                <a:spcPct val="50000"/>
              </a:spcBef>
            </a:pPr>
            <a:r>
              <a:rPr lang="fr-FR" sz="1400" b="1" dirty="0">
                <a:solidFill>
                  <a:schemeClr val="tx1"/>
                </a:solidFill>
                <a:latin typeface="Arial" charset="0"/>
                <a:cs typeface="Arial" charset="0"/>
              </a:rPr>
              <a:t>I: Analyse</a:t>
            </a:r>
          </a:p>
        </p:txBody>
      </p:sp>
      <p:sp>
        <p:nvSpPr>
          <p:cNvPr id="363575" name="Text Box 55"/>
          <p:cNvSpPr txBox="1">
            <a:spLocks noChangeArrowheads="1"/>
          </p:cNvSpPr>
          <p:nvPr/>
        </p:nvSpPr>
        <p:spPr bwMode="auto">
          <a:xfrm>
            <a:off x="4140199" y="1844675"/>
            <a:ext cx="1655937" cy="307777"/>
          </a:xfrm>
          <a:prstGeom prst="rect">
            <a:avLst/>
          </a:prstGeom>
          <a:noFill/>
          <a:ln w="9525">
            <a:noFill/>
            <a:miter lim="800000"/>
            <a:headEnd/>
            <a:tailEnd/>
          </a:ln>
          <a:effectLst/>
        </p:spPr>
        <p:txBody>
          <a:bodyPr wrap="square">
            <a:spAutoFit/>
          </a:bodyPr>
          <a:lstStyle/>
          <a:p>
            <a:pPr>
              <a:spcBef>
                <a:spcPct val="50000"/>
              </a:spcBef>
            </a:pPr>
            <a:r>
              <a:rPr lang="fr-FR" sz="1400" b="1" dirty="0">
                <a:solidFill>
                  <a:schemeClr val="tx1"/>
                </a:solidFill>
                <a:latin typeface="Arial" charset="0"/>
                <a:cs typeface="Arial" charset="0"/>
              </a:rPr>
              <a:t>II: Spécification</a:t>
            </a:r>
          </a:p>
        </p:txBody>
      </p:sp>
      <p:sp>
        <p:nvSpPr>
          <p:cNvPr id="363576" name="Text Box 56"/>
          <p:cNvSpPr txBox="1">
            <a:spLocks noChangeArrowheads="1"/>
          </p:cNvSpPr>
          <p:nvPr/>
        </p:nvSpPr>
        <p:spPr bwMode="auto">
          <a:xfrm>
            <a:off x="611188" y="3500438"/>
            <a:ext cx="1512887" cy="304800"/>
          </a:xfrm>
          <a:prstGeom prst="rect">
            <a:avLst/>
          </a:prstGeom>
          <a:noFill/>
          <a:ln w="9525">
            <a:noFill/>
            <a:miter lim="800000"/>
            <a:headEnd/>
            <a:tailEnd/>
          </a:ln>
          <a:effectLst/>
        </p:spPr>
        <p:txBody>
          <a:bodyPr>
            <a:spAutoFit/>
          </a:bodyPr>
          <a:lstStyle/>
          <a:p>
            <a:pPr>
              <a:spcBef>
                <a:spcPct val="50000"/>
              </a:spcBef>
            </a:pPr>
            <a:r>
              <a:rPr lang="fr-FR" sz="1400" b="1">
                <a:solidFill>
                  <a:schemeClr val="tx1"/>
                </a:solidFill>
                <a:latin typeface="Arial" charset="0"/>
                <a:cs typeface="Arial" charset="0"/>
              </a:rPr>
              <a:t>III : Conception</a:t>
            </a:r>
          </a:p>
        </p:txBody>
      </p:sp>
      <p:sp>
        <p:nvSpPr>
          <p:cNvPr id="363577" name="Text Box 57"/>
          <p:cNvSpPr txBox="1">
            <a:spLocks noChangeArrowheads="1"/>
          </p:cNvSpPr>
          <p:nvPr/>
        </p:nvSpPr>
        <p:spPr bwMode="auto">
          <a:xfrm>
            <a:off x="468313" y="5516563"/>
            <a:ext cx="1828800" cy="304800"/>
          </a:xfrm>
          <a:prstGeom prst="rect">
            <a:avLst/>
          </a:prstGeom>
          <a:noFill/>
          <a:ln w="9525">
            <a:noFill/>
            <a:miter lim="800000"/>
            <a:headEnd/>
            <a:tailEnd/>
          </a:ln>
          <a:effectLst/>
        </p:spPr>
        <p:txBody>
          <a:bodyPr>
            <a:spAutoFit/>
          </a:bodyPr>
          <a:lstStyle/>
          <a:p>
            <a:pPr>
              <a:spcBef>
                <a:spcPct val="50000"/>
              </a:spcBef>
            </a:pPr>
            <a:r>
              <a:rPr lang="fr-FR" sz="1400" b="1">
                <a:solidFill>
                  <a:schemeClr val="tx1"/>
                </a:solidFill>
                <a:latin typeface="Arial" charset="0"/>
                <a:cs typeface="Arial" charset="0"/>
              </a:rPr>
              <a:t>IV: Implémentation</a:t>
            </a:r>
          </a:p>
        </p:txBody>
      </p:sp>
      <p:sp>
        <p:nvSpPr>
          <p:cNvPr id="363578" name="Text Box 58"/>
          <p:cNvSpPr txBox="1">
            <a:spLocks noChangeArrowheads="1"/>
          </p:cNvSpPr>
          <p:nvPr/>
        </p:nvSpPr>
        <p:spPr bwMode="auto">
          <a:xfrm>
            <a:off x="4572000" y="6092825"/>
            <a:ext cx="809625" cy="304800"/>
          </a:xfrm>
          <a:prstGeom prst="rect">
            <a:avLst/>
          </a:prstGeom>
          <a:noFill/>
          <a:ln w="9525">
            <a:noFill/>
            <a:miter lim="800000"/>
            <a:headEnd/>
            <a:tailEnd/>
          </a:ln>
          <a:effectLst/>
        </p:spPr>
        <p:txBody>
          <a:bodyPr>
            <a:spAutoFit/>
          </a:bodyPr>
          <a:lstStyle/>
          <a:p>
            <a:pPr>
              <a:spcBef>
                <a:spcPct val="50000"/>
              </a:spcBef>
            </a:pPr>
            <a:r>
              <a:rPr lang="fr-FR" sz="1400" b="1">
                <a:solidFill>
                  <a:schemeClr val="tx1"/>
                </a:solidFill>
                <a:latin typeface="Arial" charset="0"/>
                <a:cs typeface="Arial" charset="0"/>
              </a:rPr>
              <a:t>V: Test</a:t>
            </a:r>
          </a:p>
        </p:txBody>
      </p:sp>
      <p:sp>
        <p:nvSpPr>
          <p:cNvPr id="363579" name="Text Box 59"/>
          <p:cNvSpPr txBox="1">
            <a:spLocks noChangeArrowheads="1"/>
          </p:cNvSpPr>
          <p:nvPr/>
        </p:nvSpPr>
        <p:spPr bwMode="auto">
          <a:xfrm>
            <a:off x="6877050" y="5445125"/>
            <a:ext cx="1655763" cy="304800"/>
          </a:xfrm>
          <a:prstGeom prst="rect">
            <a:avLst/>
          </a:prstGeom>
          <a:noFill/>
          <a:ln w="9525">
            <a:noFill/>
            <a:miter lim="800000"/>
            <a:headEnd/>
            <a:tailEnd/>
          </a:ln>
          <a:effectLst/>
        </p:spPr>
        <p:txBody>
          <a:bodyPr>
            <a:spAutoFit/>
          </a:bodyPr>
          <a:lstStyle/>
          <a:p>
            <a:pPr>
              <a:spcBef>
                <a:spcPct val="50000"/>
              </a:spcBef>
            </a:pPr>
            <a:r>
              <a:rPr lang="fr-FR" sz="1400" b="1">
                <a:solidFill>
                  <a:schemeClr val="tx1"/>
                </a:solidFill>
                <a:latin typeface="Arial" charset="0"/>
                <a:cs typeface="Arial" charset="0"/>
              </a:rPr>
              <a:t>VI: Validation</a:t>
            </a:r>
          </a:p>
        </p:txBody>
      </p:sp>
      <p:grpSp>
        <p:nvGrpSpPr>
          <p:cNvPr id="363598" name="Group 78"/>
          <p:cNvGrpSpPr>
            <a:grpSpLocks/>
          </p:cNvGrpSpPr>
          <p:nvPr/>
        </p:nvGrpSpPr>
        <p:grpSpPr bwMode="auto">
          <a:xfrm>
            <a:off x="2268538" y="2276475"/>
            <a:ext cx="4325937" cy="3744913"/>
            <a:chOff x="1429" y="1434"/>
            <a:chExt cx="2725" cy="2359"/>
          </a:xfrm>
        </p:grpSpPr>
        <p:sp>
          <p:nvSpPr>
            <p:cNvPr id="363568" name="Freeform 48"/>
            <p:cNvSpPr>
              <a:spLocks/>
            </p:cNvSpPr>
            <p:nvPr/>
          </p:nvSpPr>
          <p:spPr bwMode="auto">
            <a:xfrm>
              <a:off x="1429" y="1434"/>
              <a:ext cx="2725" cy="2359"/>
            </a:xfrm>
            <a:custGeom>
              <a:avLst/>
              <a:gdLst/>
              <a:ahLst/>
              <a:cxnLst>
                <a:cxn ang="0">
                  <a:pos x="1760" y="1186"/>
                </a:cxn>
                <a:cxn ang="0">
                  <a:pos x="1694" y="981"/>
                </a:cxn>
                <a:cxn ang="0">
                  <a:pos x="1396" y="883"/>
                </a:cxn>
                <a:cxn ang="0">
                  <a:pos x="1270" y="966"/>
                </a:cxn>
                <a:cxn ang="0">
                  <a:pos x="1184" y="1111"/>
                </a:cxn>
                <a:cxn ang="0">
                  <a:pos x="1202" y="1394"/>
                </a:cxn>
                <a:cxn ang="0">
                  <a:pos x="1297" y="1579"/>
                </a:cxn>
                <a:cxn ang="0">
                  <a:pos x="1455" y="1709"/>
                </a:cxn>
                <a:cxn ang="0">
                  <a:pos x="1601" y="1768"/>
                </a:cxn>
                <a:cxn ang="0">
                  <a:pos x="1852" y="1716"/>
                </a:cxn>
                <a:cxn ang="0">
                  <a:pos x="2058" y="1406"/>
                </a:cxn>
                <a:cxn ang="0">
                  <a:pos x="2110" y="1269"/>
                </a:cxn>
                <a:cxn ang="0">
                  <a:pos x="2079" y="827"/>
                </a:cxn>
                <a:cxn ang="0">
                  <a:pos x="2001" y="715"/>
                </a:cxn>
                <a:cxn ang="0">
                  <a:pos x="1958" y="664"/>
                </a:cxn>
                <a:cxn ang="0">
                  <a:pos x="1924" y="646"/>
                </a:cxn>
                <a:cxn ang="0">
                  <a:pos x="1769" y="526"/>
                </a:cxn>
                <a:cxn ang="0">
                  <a:pos x="1391" y="406"/>
                </a:cxn>
                <a:cxn ang="0">
                  <a:pos x="966" y="520"/>
                </a:cxn>
                <a:cxn ang="0">
                  <a:pos x="747" y="830"/>
                </a:cxn>
                <a:cxn ang="0">
                  <a:pos x="873" y="2086"/>
                </a:cxn>
                <a:cxn ang="0">
                  <a:pos x="1402" y="2359"/>
                </a:cxn>
                <a:cxn ang="0">
                  <a:pos x="2031" y="2313"/>
                </a:cxn>
                <a:cxn ang="0">
                  <a:pos x="2369" y="2178"/>
                </a:cxn>
                <a:cxn ang="0">
                  <a:pos x="2547" y="2010"/>
                </a:cxn>
                <a:cxn ang="0">
                  <a:pos x="2620" y="1875"/>
                </a:cxn>
                <a:cxn ang="0">
                  <a:pos x="2647" y="1814"/>
                </a:cxn>
                <a:cxn ang="0">
                  <a:pos x="2693" y="1549"/>
                </a:cxn>
                <a:cxn ang="0">
                  <a:pos x="2402" y="316"/>
                </a:cxn>
                <a:cxn ang="0">
                  <a:pos x="2117" y="119"/>
                </a:cxn>
                <a:cxn ang="0">
                  <a:pos x="1892" y="51"/>
                </a:cxn>
                <a:cxn ang="0">
                  <a:pos x="1449" y="5"/>
                </a:cxn>
                <a:cxn ang="0">
                  <a:pos x="840" y="51"/>
                </a:cxn>
                <a:cxn ang="0">
                  <a:pos x="681" y="119"/>
                </a:cxn>
                <a:cxn ang="0">
                  <a:pos x="503" y="224"/>
                </a:cxn>
                <a:cxn ang="0">
                  <a:pos x="324" y="407"/>
                </a:cxn>
                <a:cxn ang="0">
                  <a:pos x="238" y="527"/>
                </a:cxn>
                <a:cxn ang="0">
                  <a:pos x="119" y="785"/>
                </a:cxn>
                <a:cxn ang="0">
                  <a:pos x="86" y="944"/>
                </a:cxn>
                <a:cxn ang="0">
                  <a:pos x="66" y="1019"/>
                </a:cxn>
                <a:cxn ang="0">
                  <a:pos x="26" y="1186"/>
                </a:cxn>
                <a:cxn ang="0">
                  <a:pos x="6" y="1776"/>
                </a:cxn>
                <a:cxn ang="0">
                  <a:pos x="92" y="2033"/>
                </a:cxn>
                <a:cxn ang="0">
                  <a:pos x="172" y="2178"/>
                </a:cxn>
                <a:cxn ang="0">
                  <a:pos x="483" y="2336"/>
                </a:cxn>
              </a:cxnLst>
              <a:rect l="0" t="0" r="r" b="b"/>
              <a:pathLst>
                <a:path w="2725" h="2359">
                  <a:moveTo>
                    <a:pt x="1746" y="1231"/>
                  </a:moveTo>
                  <a:cubicBezTo>
                    <a:pt x="1751" y="1216"/>
                    <a:pt x="1755" y="1201"/>
                    <a:pt x="1760" y="1186"/>
                  </a:cubicBezTo>
                  <a:cubicBezTo>
                    <a:pt x="1762" y="1179"/>
                    <a:pt x="1766" y="1164"/>
                    <a:pt x="1766" y="1164"/>
                  </a:cubicBezTo>
                  <a:cubicBezTo>
                    <a:pt x="1760" y="1070"/>
                    <a:pt x="1761" y="1033"/>
                    <a:pt x="1694" y="981"/>
                  </a:cubicBezTo>
                  <a:cubicBezTo>
                    <a:pt x="1662" y="927"/>
                    <a:pt x="1612" y="909"/>
                    <a:pt x="1568" y="876"/>
                  </a:cubicBezTo>
                  <a:cubicBezTo>
                    <a:pt x="1511" y="878"/>
                    <a:pt x="1453" y="877"/>
                    <a:pt x="1396" y="883"/>
                  </a:cubicBezTo>
                  <a:cubicBezTo>
                    <a:pt x="1365" y="886"/>
                    <a:pt x="1344" y="910"/>
                    <a:pt x="1317" y="921"/>
                  </a:cubicBezTo>
                  <a:cubicBezTo>
                    <a:pt x="1302" y="937"/>
                    <a:pt x="1285" y="950"/>
                    <a:pt x="1270" y="966"/>
                  </a:cubicBezTo>
                  <a:cubicBezTo>
                    <a:pt x="1261" y="998"/>
                    <a:pt x="1228" y="976"/>
                    <a:pt x="1219" y="1008"/>
                  </a:cubicBezTo>
                  <a:cubicBezTo>
                    <a:pt x="1217" y="1028"/>
                    <a:pt x="1184" y="1091"/>
                    <a:pt x="1184" y="1111"/>
                  </a:cubicBezTo>
                  <a:cubicBezTo>
                    <a:pt x="1182" y="1141"/>
                    <a:pt x="1164" y="1167"/>
                    <a:pt x="1167" y="1214"/>
                  </a:cubicBezTo>
                  <a:cubicBezTo>
                    <a:pt x="1170" y="1261"/>
                    <a:pt x="1186" y="1339"/>
                    <a:pt x="1202" y="1394"/>
                  </a:cubicBezTo>
                  <a:cubicBezTo>
                    <a:pt x="1218" y="1449"/>
                    <a:pt x="1248" y="1510"/>
                    <a:pt x="1264" y="1541"/>
                  </a:cubicBezTo>
                  <a:cubicBezTo>
                    <a:pt x="1274" y="1554"/>
                    <a:pt x="1288" y="1564"/>
                    <a:pt x="1297" y="1579"/>
                  </a:cubicBezTo>
                  <a:cubicBezTo>
                    <a:pt x="1316" y="1613"/>
                    <a:pt x="1348" y="1642"/>
                    <a:pt x="1383" y="1655"/>
                  </a:cubicBezTo>
                  <a:cubicBezTo>
                    <a:pt x="1404" y="1681"/>
                    <a:pt x="1429" y="1692"/>
                    <a:pt x="1455" y="1709"/>
                  </a:cubicBezTo>
                  <a:cubicBezTo>
                    <a:pt x="1469" y="1717"/>
                    <a:pt x="1482" y="1729"/>
                    <a:pt x="1495" y="1738"/>
                  </a:cubicBezTo>
                  <a:cubicBezTo>
                    <a:pt x="1521" y="1757"/>
                    <a:pt x="1572" y="1763"/>
                    <a:pt x="1601" y="1768"/>
                  </a:cubicBezTo>
                  <a:cubicBezTo>
                    <a:pt x="1656" y="1766"/>
                    <a:pt x="1711" y="1766"/>
                    <a:pt x="1766" y="1761"/>
                  </a:cubicBezTo>
                  <a:cubicBezTo>
                    <a:pt x="1799" y="1759"/>
                    <a:pt x="1826" y="1735"/>
                    <a:pt x="1852" y="1716"/>
                  </a:cubicBezTo>
                  <a:cubicBezTo>
                    <a:pt x="1909" y="1673"/>
                    <a:pt x="1982" y="1611"/>
                    <a:pt x="2005" y="1534"/>
                  </a:cubicBezTo>
                  <a:cubicBezTo>
                    <a:pt x="2012" y="1481"/>
                    <a:pt x="2023" y="1444"/>
                    <a:pt x="2058" y="1406"/>
                  </a:cubicBezTo>
                  <a:cubicBezTo>
                    <a:pt x="2072" y="1350"/>
                    <a:pt x="2051" y="1415"/>
                    <a:pt x="2084" y="1368"/>
                  </a:cubicBezTo>
                  <a:cubicBezTo>
                    <a:pt x="2095" y="1353"/>
                    <a:pt x="2106" y="1289"/>
                    <a:pt x="2110" y="1269"/>
                  </a:cubicBezTo>
                  <a:cubicBezTo>
                    <a:pt x="2108" y="1179"/>
                    <a:pt x="2108" y="1087"/>
                    <a:pt x="2104" y="996"/>
                  </a:cubicBezTo>
                  <a:cubicBezTo>
                    <a:pt x="2101" y="933"/>
                    <a:pt x="2107" y="876"/>
                    <a:pt x="2079" y="827"/>
                  </a:cubicBezTo>
                  <a:cubicBezTo>
                    <a:pt x="2067" y="782"/>
                    <a:pt x="2066" y="785"/>
                    <a:pt x="2036" y="750"/>
                  </a:cubicBezTo>
                  <a:cubicBezTo>
                    <a:pt x="2030" y="744"/>
                    <a:pt x="2006" y="722"/>
                    <a:pt x="2001" y="715"/>
                  </a:cubicBezTo>
                  <a:cubicBezTo>
                    <a:pt x="1988" y="697"/>
                    <a:pt x="2007" y="741"/>
                    <a:pt x="1993" y="724"/>
                  </a:cubicBezTo>
                  <a:cubicBezTo>
                    <a:pt x="1982" y="712"/>
                    <a:pt x="1968" y="676"/>
                    <a:pt x="1958" y="664"/>
                  </a:cubicBezTo>
                  <a:cubicBezTo>
                    <a:pt x="1952" y="657"/>
                    <a:pt x="1922" y="617"/>
                    <a:pt x="1915" y="612"/>
                  </a:cubicBezTo>
                  <a:cubicBezTo>
                    <a:pt x="1908" y="606"/>
                    <a:pt x="1933" y="648"/>
                    <a:pt x="1924" y="646"/>
                  </a:cubicBezTo>
                  <a:cubicBezTo>
                    <a:pt x="1900" y="603"/>
                    <a:pt x="1889" y="600"/>
                    <a:pt x="1855" y="578"/>
                  </a:cubicBezTo>
                  <a:cubicBezTo>
                    <a:pt x="1815" y="551"/>
                    <a:pt x="1814" y="542"/>
                    <a:pt x="1769" y="526"/>
                  </a:cubicBezTo>
                  <a:cubicBezTo>
                    <a:pt x="1747" y="510"/>
                    <a:pt x="1681" y="484"/>
                    <a:pt x="1657" y="475"/>
                  </a:cubicBezTo>
                  <a:cubicBezTo>
                    <a:pt x="1597" y="430"/>
                    <a:pt x="1463" y="419"/>
                    <a:pt x="1391" y="406"/>
                  </a:cubicBezTo>
                  <a:cubicBezTo>
                    <a:pt x="1047" y="413"/>
                    <a:pt x="1204" y="412"/>
                    <a:pt x="1025" y="474"/>
                  </a:cubicBezTo>
                  <a:cubicBezTo>
                    <a:pt x="1006" y="497"/>
                    <a:pt x="992" y="510"/>
                    <a:pt x="966" y="520"/>
                  </a:cubicBezTo>
                  <a:cubicBezTo>
                    <a:pt x="933" y="578"/>
                    <a:pt x="867" y="619"/>
                    <a:pt x="833" y="679"/>
                  </a:cubicBezTo>
                  <a:cubicBezTo>
                    <a:pt x="804" y="730"/>
                    <a:pt x="773" y="777"/>
                    <a:pt x="747" y="830"/>
                  </a:cubicBezTo>
                  <a:cubicBezTo>
                    <a:pt x="718" y="888"/>
                    <a:pt x="707" y="954"/>
                    <a:pt x="681" y="1012"/>
                  </a:cubicBezTo>
                  <a:cubicBezTo>
                    <a:pt x="606" y="1381"/>
                    <a:pt x="635" y="1813"/>
                    <a:pt x="873" y="2086"/>
                  </a:cubicBezTo>
                  <a:cubicBezTo>
                    <a:pt x="913" y="2132"/>
                    <a:pt x="957" y="2203"/>
                    <a:pt x="1012" y="2223"/>
                  </a:cubicBezTo>
                  <a:cubicBezTo>
                    <a:pt x="1126" y="2308"/>
                    <a:pt x="1268" y="2346"/>
                    <a:pt x="1402" y="2359"/>
                  </a:cubicBezTo>
                  <a:cubicBezTo>
                    <a:pt x="1575" y="2356"/>
                    <a:pt x="1746" y="2355"/>
                    <a:pt x="1919" y="2351"/>
                  </a:cubicBezTo>
                  <a:cubicBezTo>
                    <a:pt x="1956" y="2350"/>
                    <a:pt x="1994" y="2319"/>
                    <a:pt x="2031" y="2313"/>
                  </a:cubicBezTo>
                  <a:cubicBezTo>
                    <a:pt x="2110" y="2299"/>
                    <a:pt x="2186" y="2273"/>
                    <a:pt x="2262" y="2245"/>
                  </a:cubicBezTo>
                  <a:cubicBezTo>
                    <a:pt x="2296" y="2216"/>
                    <a:pt x="2335" y="2206"/>
                    <a:pt x="2369" y="2178"/>
                  </a:cubicBezTo>
                  <a:cubicBezTo>
                    <a:pt x="2409" y="2143"/>
                    <a:pt x="2449" y="2109"/>
                    <a:pt x="2487" y="2071"/>
                  </a:cubicBezTo>
                  <a:cubicBezTo>
                    <a:pt x="2556" y="2002"/>
                    <a:pt x="2502" y="2047"/>
                    <a:pt x="2547" y="2010"/>
                  </a:cubicBezTo>
                  <a:cubicBezTo>
                    <a:pt x="2561" y="1961"/>
                    <a:pt x="2542" y="2016"/>
                    <a:pt x="2573" y="1973"/>
                  </a:cubicBezTo>
                  <a:cubicBezTo>
                    <a:pt x="2586" y="1956"/>
                    <a:pt x="2614" y="1887"/>
                    <a:pt x="2620" y="1875"/>
                  </a:cubicBezTo>
                  <a:cubicBezTo>
                    <a:pt x="2624" y="1864"/>
                    <a:pt x="2628" y="1855"/>
                    <a:pt x="2633" y="1844"/>
                  </a:cubicBezTo>
                  <a:cubicBezTo>
                    <a:pt x="2637" y="1834"/>
                    <a:pt x="2647" y="1814"/>
                    <a:pt x="2647" y="1814"/>
                  </a:cubicBezTo>
                  <a:cubicBezTo>
                    <a:pt x="2653" y="1778"/>
                    <a:pt x="2667" y="1751"/>
                    <a:pt x="2673" y="1716"/>
                  </a:cubicBezTo>
                  <a:cubicBezTo>
                    <a:pt x="2688" y="1628"/>
                    <a:pt x="2685" y="1638"/>
                    <a:pt x="2693" y="1549"/>
                  </a:cubicBezTo>
                  <a:cubicBezTo>
                    <a:pt x="2690" y="1291"/>
                    <a:pt x="2725" y="926"/>
                    <a:pt x="2613" y="664"/>
                  </a:cubicBezTo>
                  <a:cubicBezTo>
                    <a:pt x="2594" y="516"/>
                    <a:pt x="2496" y="411"/>
                    <a:pt x="2402" y="316"/>
                  </a:cubicBezTo>
                  <a:cubicBezTo>
                    <a:pt x="2365" y="279"/>
                    <a:pt x="2331" y="234"/>
                    <a:pt x="2283" y="217"/>
                  </a:cubicBezTo>
                  <a:cubicBezTo>
                    <a:pt x="2230" y="178"/>
                    <a:pt x="2173" y="151"/>
                    <a:pt x="2117" y="119"/>
                  </a:cubicBezTo>
                  <a:cubicBezTo>
                    <a:pt x="2088" y="102"/>
                    <a:pt x="2042" y="100"/>
                    <a:pt x="2011" y="89"/>
                  </a:cubicBezTo>
                  <a:cubicBezTo>
                    <a:pt x="1973" y="75"/>
                    <a:pt x="1932" y="56"/>
                    <a:pt x="1892" y="51"/>
                  </a:cubicBezTo>
                  <a:cubicBezTo>
                    <a:pt x="1812" y="40"/>
                    <a:pt x="1729" y="36"/>
                    <a:pt x="1648" y="28"/>
                  </a:cubicBezTo>
                  <a:cubicBezTo>
                    <a:pt x="1582" y="15"/>
                    <a:pt x="1515" y="12"/>
                    <a:pt x="1449" y="5"/>
                  </a:cubicBezTo>
                  <a:cubicBezTo>
                    <a:pt x="1047" y="12"/>
                    <a:pt x="1130" y="0"/>
                    <a:pt x="920" y="28"/>
                  </a:cubicBezTo>
                  <a:cubicBezTo>
                    <a:pt x="893" y="39"/>
                    <a:pt x="867" y="41"/>
                    <a:pt x="840" y="51"/>
                  </a:cubicBezTo>
                  <a:cubicBezTo>
                    <a:pt x="816" y="61"/>
                    <a:pt x="792" y="72"/>
                    <a:pt x="767" y="81"/>
                  </a:cubicBezTo>
                  <a:cubicBezTo>
                    <a:pt x="740" y="101"/>
                    <a:pt x="710" y="102"/>
                    <a:pt x="681" y="119"/>
                  </a:cubicBezTo>
                  <a:cubicBezTo>
                    <a:pt x="622" y="152"/>
                    <a:pt x="673" y="134"/>
                    <a:pt x="622" y="150"/>
                  </a:cubicBezTo>
                  <a:cubicBezTo>
                    <a:pt x="586" y="173"/>
                    <a:pt x="532" y="189"/>
                    <a:pt x="503" y="224"/>
                  </a:cubicBezTo>
                  <a:cubicBezTo>
                    <a:pt x="487" y="243"/>
                    <a:pt x="449" y="270"/>
                    <a:pt x="449" y="270"/>
                  </a:cubicBezTo>
                  <a:cubicBezTo>
                    <a:pt x="422" y="318"/>
                    <a:pt x="366" y="376"/>
                    <a:pt x="324" y="407"/>
                  </a:cubicBezTo>
                  <a:cubicBezTo>
                    <a:pt x="310" y="431"/>
                    <a:pt x="295" y="460"/>
                    <a:pt x="278" y="482"/>
                  </a:cubicBezTo>
                  <a:cubicBezTo>
                    <a:pt x="265" y="498"/>
                    <a:pt x="238" y="527"/>
                    <a:pt x="238" y="527"/>
                  </a:cubicBezTo>
                  <a:cubicBezTo>
                    <a:pt x="225" y="573"/>
                    <a:pt x="194" y="609"/>
                    <a:pt x="172" y="649"/>
                  </a:cubicBezTo>
                  <a:cubicBezTo>
                    <a:pt x="149" y="690"/>
                    <a:pt x="138" y="741"/>
                    <a:pt x="119" y="785"/>
                  </a:cubicBezTo>
                  <a:cubicBezTo>
                    <a:pt x="113" y="825"/>
                    <a:pt x="104" y="861"/>
                    <a:pt x="92" y="899"/>
                  </a:cubicBezTo>
                  <a:cubicBezTo>
                    <a:pt x="90" y="914"/>
                    <a:pt x="91" y="930"/>
                    <a:pt x="86" y="944"/>
                  </a:cubicBezTo>
                  <a:cubicBezTo>
                    <a:pt x="84" y="952"/>
                    <a:pt x="75" y="958"/>
                    <a:pt x="72" y="966"/>
                  </a:cubicBezTo>
                  <a:cubicBezTo>
                    <a:pt x="68" y="983"/>
                    <a:pt x="69" y="1002"/>
                    <a:pt x="66" y="1019"/>
                  </a:cubicBezTo>
                  <a:cubicBezTo>
                    <a:pt x="62" y="1042"/>
                    <a:pt x="52" y="1065"/>
                    <a:pt x="46" y="1088"/>
                  </a:cubicBezTo>
                  <a:cubicBezTo>
                    <a:pt x="38" y="1121"/>
                    <a:pt x="36" y="1154"/>
                    <a:pt x="26" y="1186"/>
                  </a:cubicBezTo>
                  <a:cubicBezTo>
                    <a:pt x="18" y="1241"/>
                    <a:pt x="12" y="1297"/>
                    <a:pt x="0" y="1352"/>
                  </a:cubicBezTo>
                  <a:cubicBezTo>
                    <a:pt x="2" y="1494"/>
                    <a:pt x="2" y="1635"/>
                    <a:pt x="6" y="1776"/>
                  </a:cubicBezTo>
                  <a:cubicBezTo>
                    <a:pt x="8" y="1819"/>
                    <a:pt x="25" y="1866"/>
                    <a:pt x="39" y="1905"/>
                  </a:cubicBezTo>
                  <a:cubicBezTo>
                    <a:pt x="56" y="1949"/>
                    <a:pt x="74" y="1991"/>
                    <a:pt x="92" y="2033"/>
                  </a:cubicBezTo>
                  <a:cubicBezTo>
                    <a:pt x="102" y="2056"/>
                    <a:pt x="107" y="2087"/>
                    <a:pt x="119" y="2109"/>
                  </a:cubicBezTo>
                  <a:cubicBezTo>
                    <a:pt x="133" y="2134"/>
                    <a:pt x="157" y="2154"/>
                    <a:pt x="172" y="2178"/>
                  </a:cubicBezTo>
                  <a:cubicBezTo>
                    <a:pt x="192" y="2210"/>
                    <a:pt x="209" y="2238"/>
                    <a:pt x="238" y="2260"/>
                  </a:cubicBezTo>
                  <a:cubicBezTo>
                    <a:pt x="292" y="2351"/>
                    <a:pt x="399" y="2336"/>
                    <a:pt x="483" y="2336"/>
                  </a:cubicBezTo>
                </a:path>
              </a:pathLst>
            </a:custGeom>
            <a:solidFill>
              <a:srgbClr val="FFFFFF"/>
            </a:solidFill>
            <a:ln w="9525" cap="flat" cmpd="sng">
              <a:solidFill>
                <a:srgbClr val="333300"/>
              </a:solidFill>
              <a:prstDash val="solid"/>
              <a:round/>
              <a:headEnd/>
              <a:tailEnd/>
            </a:ln>
            <a:effectLst/>
          </p:spPr>
          <p:txBody>
            <a:bodyPr anchor="ctr"/>
            <a:lstStyle/>
            <a:p>
              <a:endParaRPr lang="fr-FR"/>
            </a:p>
          </p:txBody>
        </p:sp>
        <p:sp>
          <p:nvSpPr>
            <p:cNvPr id="363570" name="Line 50"/>
            <p:cNvSpPr>
              <a:spLocks noChangeShapeType="1"/>
            </p:cNvSpPr>
            <p:nvPr/>
          </p:nvSpPr>
          <p:spPr bwMode="auto">
            <a:xfrm flipH="1">
              <a:off x="2699" y="2341"/>
              <a:ext cx="46" cy="45"/>
            </a:xfrm>
            <a:prstGeom prst="line">
              <a:avLst/>
            </a:prstGeom>
            <a:noFill/>
            <a:ln w="38100">
              <a:solidFill>
                <a:srgbClr val="333300"/>
              </a:solidFill>
              <a:round/>
              <a:headEnd/>
              <a:tailEnd type="triangle" w="med" len="med"/>
            </a:ln>
            <a:effectLst/>
          </p:spPr>
          <p:txBody>
            <a:bodyPr anchor="ctr"/>
            <a:lstStyle/>
            <a:p>
              <a:endParaRPr lang="fr-FR"/>
            </a:p>
          </p:txBody>
        </p:sp>
        <p:sp>
          <p:nvSpPr>
            <p:cNvPr id="363571" name="Line 51"/>
            <p:cNvSpPr>
              <a:spLocks noChangeShapeType="1"/>
            </p:cNvSpPr>
            <p:nvPr/>
          </p:nvSpPr>
          <p:spPr bwMode="auto">
            <a:xfrm>
              <a:off x="2699" y="3022"/>
              <a:ext cx="90" cy="45"/>
            </a:xfrm>
            <a:prstGeom prst="line">
              <a:avLst/>
            </a:prstGeom>
            <a:noFill/>
            <a:ln w="38100">
              <a:solidFill>
                <a:srgbClr val="333300"/>
              </a:solidFill>
              <a:round/>
              <a:headEnd/>
              <a:tailEnd type="triangle" w="med" len="med"/>
            </a:ln>
            <a:effectLst/>
          </p:spPr>
          <p:txBody>
            <a:bodyPr anchor="ctr"/>
            <a:lstStyle/>
            <a:p>
              <a:endParaRPr lang="fr-FR"/>
            </a:p>
          </p:txBody>
        </p:sp>
        <p:sp>
          <p:nvSpPr>
            <p:cNvPr id="363580" name="Line 60"/>
            <p:cNvSpPr>
              <a:spLocks noChangeShapeType="1"/>
            </p:cNvSpPr>
            <p:nvPr/>
          </p:nvSpPr>
          <p:spPr bwMode="auto">
            <a:xfrm flipH="1">
              <a:off x="2744" y="1842"/>
              <a:ext cx="91" cy="0"/>
            </a:xfrm>
            <a:prstGeom prst="line">
              <a:avLst/>
            </a:prstGeom>
            <a:noFill/>
            <a:ln w="38100">
              <a:solidFill>
                <a:srgbClr val="333300"/>
              </a:solidFill>
              <a:round/>
              <a:headEnd/>
              <a:tailEnd type="triangle" w="med" len="med"/>
            </a:ln>
            <a:effectLst/>
          </p:spPr>
          <p:txBody>
            <a:bodyPr anchor="ctr"/>
            <a:lstStyle/>
            <a:p>
              <a:endParaRPr lang="fr-FR"/>
            </a:p>
          </p:txBody>
        </p:sp>
        <p:sp>
          <p:nvSpPr>
            <p:cNvPr id="363581" name="Line 61"/>
            <p:cNvSpPr>
              <a:spLocks noChangeShapeType="1"/>
            </p:cNvSpPr>
            <p:nvPr/>
          </p:nvSpPr>
          <p:spPr bwMode="auto">
            <a:xfrm flipH="1" flipV="1">
              <a:off x="3515" y="2477"/>
              <a:ext cx="0" cy="91"/>
            </a:xfrm>
            <a:prstGeom prst="line">
              <a:avLst/>
            </a:prstGeom>
            <a:noFill/>
            <a:ln w="38100">
              <a:solidFill>
                <a:srgbClr val="333300"/>
              </a:solidFill>
              <a:round/>
              <a:headEnd/>
              <a:tailEnd type="triangle" w="med" len="med"/>
            </a:ln>
            <a:effectLst/>
          </p:spPr>
          <p:txBody>
            <a:bodyPr anchor="ctr"/>
            <a:lstStyle/>
            <a:p>
              <a:endParaRPr lang="fr-FR"/>
            </a:p>
          </p:txBody>
        </p:sp>
        <p:sp>
          <p:nvSpPr>
            <p:cNvPr id="363582" name="Line 62"/>
            <p:cNvSpPr>
              <a:spLocks noChangeShapeType="1"/>
            </p:cNvSpPr>
            <p:nvPr/>
          </p:nvSpPr>
          <p:spPr bwMode="auto">
            <a:xfrm flipH="1">
              <a:off x="2109" y="2387"/>
              <a:ext cx="0" cy="91"/>
            </a:xfrm>
            <a:prstGeom prst="line">
              <a:avLst/>
            </a:prstGeom>
            <a:noFill/>
            <a:ln w="38100">
              <a:solidFill>
                <a:srgbClr val="333300"/>
              </a:solidFill>
              <a:round/>
              <a:headEnd/>
              <a:tailEnd type="triangle" w="med" len="med"/>
            </a:ln>
            <a:effectLst/>
          </p:spPr>
          <p:txBody>
            <a:bodyPr anchor="ctr"/>
            <a:lstStyle/>
            <a:p>
              <a:endParaRPr lang="fr-FR"/>
            </a:p>
          </p:txBody>
        </p:sp>
        <p:sp>
          <p:nvSpPr>
            <p:cNvPr id="363583" name="Line 63"/>
            <p:cNvSpPr>
              <a:spLocks noChangeShapeType="1"/>
            </p:cNvSpPr>
            <p:nvPr/>
          </p:nvSpPr>
          <p:spPr bwMode="auto">
            <a:xfrm>
              <a:off x="2109" y="3022"/>
              <a:ext cx="0" cy="91"/>
            </a:xfrm>
            <a:prstGeom prst="line">
              <a:avLst/>
            </a:prstGeom>
            <a:noFill/>
            <a:ln w="38100">
              <a:solidFill>
                <a:srgbClr val="333300"/>
              </a:solidFill>
              <a:round/>
              <a:headEnd/>
              <a:tailEnd type="triangle" w="med" len="med"/>
            </a:ln>
            <a:effectLst/>
          </p:spPr>
          <p:txBody>
            <a:bodyPr anchor="ctr"/>
            <a:lstStyle/>
            <a:p>
              <a:endParaRPr lang="fr-FR"/>
            </a:p>
          </p:txBody>
        </p:sp>
        <p:sp>
          <p:nvSpPr>
            <p:cNvPr id="363584" name="Line 64"/>
            <p:cNvSpPr>
              <a:spLocks noChangeShapeType="1"/>
            </p:cNvSpPr>
            <p:nvPr/>
          </p:nvSpPr>
          <p:spPr bwMode="auto">
            <a:xfrm flipV="1">
              <a:off x="2971" y="3793"/>
              <a:ext cx="90" cy="0"/>
            </a:xfrm>
            <a:prstGeom prst="line">
              <a:avLst/>
            </a:prstGeom>
            <a:noFill/>
            <a:ln w="38100">
              <a:solidFill>
                <a:srgbClr val="333300"/>
              </a:solidFill>
              <a:round/>
              <a:headEnd/>
              <a:tailEnd type="triangle" w="med" len="med"/>
            </a:ln>
            <a:effectLst/>
          </p:spPr>
          <p:txBody>
            <a:bodyPr anchor="ctr"/>
            <a:lstStyle/>
            <a:p>
              <a:endParaRPr lang="fr-FR"/>
            </a:p>
          </p:txBody>
        </p:sp>
        <p:sp>
          <p:nvSpPr>
            <p:cNvPr id="363585" name="Line 65"/>
            <p:cNvSpPr>
              <a:spLocks noChangeShapeType="1"/>
            </p:cNvSpPr>
            <p:nvPr/>
          </p:nvSpPr>
          <p:spPr bwMode="auto">
            <a:xfrm flipH="1" flipV="1">
              <a:off x="4105" y="3067"/>
              <a:ext cx="1" cy="91"/>
            </a:xfrm>
            <a:prstGeom prst="line">
              <a:avLst/>
            </a:prstGeom>
            <a:noFill/>
            <a:ln w="38100">
              <a:solidFill>
                <a:srgbClr val="333300"/>
              </a:solidFill>
              <a:round/>
              <a:headEnd/>
              <a:tailEnd type="triangle" w="med" len="med"/>
            </a:ln>
            <a:effectLst/>
          </p:spPr>
          <p:txBody>
            <a:bodyPr anchor="ctr"/>
            <a:lstStyle/>
            <a:p>
              <a:endParaRPr lang="fr-FR"/>
            </a:p>
          </p:txBody>
        </p:sp>
        <p:sp>
          <p:nvSpPr>
            <p:cNvPr id="363586" name="Line 66"/>
            <p:cNvSpPr>
              <a:spLocks noChangeShapeType="1"/>
            </p:cNvSpPr>
            <p:nvPr/>
          </p:nvSpPr>
          <p:spPr bwMode="auto">
            <a:xfrm flipV="1">
              <a:off x="4105" y="2296"/>
              <a:ext cx="0" cy="91"/>
            </a:xfrm>
            <a:prstGeom prst="line">
              <a:avLst/>
            </a:prstGeom>
            <a:noFill/>
            <a:ln w="38100">
              <a:solidFill>
                <a:srgbClr val="333300"/>
              </a:solidFill>
              <a:round/>
              <a:headEnd/>
              <a:tailEnd type="triangle" w="med" len="med"/>
            </a:ln>
            <a:effectLst/>
          </p:spPr>
          <p:txBody>
            <a:bodyPr anchor="ctr"/>
            <a:lstStyle/>
            <a:p>
              <a:endParaRPr lang="fr-FR"/>
            </a:p>
          </p:txBody>
        </p:sp>
        <p:sp>
          <p:nvSpPr>
            <p:cNvPr id="363588" name="Line 68"/>
            <p:cNvSpPr>
              <a:spLocks noChangeShapeType="1"/>
            </p:cNvSpPr>
            <p:nvPr/>
          </p:nvSpPr>
          <p:spPr bwMode="auto">
            <a:xfrm flipH="1">
              <a:off x="2835" y="1434"/>
              <a:ext cx="91" cy="1"/>
            </a:xfrm>
            <a:prstGeom prst="line">
              <a:avLst/>
            </a:prstGeom>
            <a:noFill/>
            <a:ln w="38100">
              <a:solidFill>
                <a:srgbClr val="333300"/>
              </a:solidFill>
              <a:round/>
              <a:headEnd/>
              <a:tailEnd type="triangle" w="med" len="med"/>
            </a:ln>
            <a:effectLst/>
          </p:spPr>
          <p:txBody>
            <a:bodyPr anchor="ctr"/>
            <a:lstStyle/>
            <a:p>
              <a:endParaRPr lang="fr-FR"/>
            </a:p>
          </p:txBody>
        </p:sp>
        <p:sp>
          <p:nvSpPr>
            <p:cNvPr id="363589" name="Line 69"/>
            <p:cNvSpPr>
              <a:spLocks noChangeShapeType="1"/>
            </p:cNvSpPr>
            <p:nvPr/>
          </p:nvSpPr>
          <p:spPr bwMode="auto">
            <a:xfrm flipH="1">
              <a:off x="1519" y="2296"/>
              <a:ext cx="0" cy="91"/>
            </a:xfrm>
            <a:prstGeom prst="line">
              <a:avLst/>
            </a:prstGeom>
            <a:noFill/>
            <a:ln w="38100">
              <a:solidFill>
                <a:srgbClr val="333300"/>
              </a:solidFill>
              <a:round/>
              <a:headEnd/>
              <a:tailEnd type="triangle" w="med" len="med"/>
            </a:ln>
            <a:effectLst/>
          </p:spPr>
          <p:txBody>
            <a:bodyPr anchor="ctr"/>
            <a:lstStyle/>
            <a:p>
              <a:endParaRPr lang="fr-FR"/>
            </a:p>
          </p:txBody>
        </p:sp>
        <p:sp>
          <p:nvSpPr>
            <p:cNvPr id="363590" name="Line 70"/>
            <p:cNvSpPr>
              <a:spLocks noChangeShapeType="1"/>
            </p:cNvSpPr>
            <p:nvPr/>
          </p:nvSpPr>
          <p:spPr bwMode="auto">
            <a:xfrm>
              <a:off x="1429" y="3249"/>
              <a:ext cx="45" cy="91"/>
            </a:xfrm>
            <a:prstGeom prst="line">
              <a:avLst/>
            </a:prstGeom>
            <a:noFill/>
            <a:ln w="38100">
              <a:solidFill>
                <a:srgbClr val="333300"/>
              </a:solidFill>
              <a:round/>
              <a:headEnd/>
              <a:tailEnd type="triangle" w="med" len="med"/>
            </a:ln>
            <a:effectLst/>
          </p:spPr>
          <p:txBody>
            <a:bodyPr anchor="ctr"/>
            <a:lstStyle/>
            <a:p>
              <a:endParaRPr lang="fr-FR"/>
            </a:p>
          </p:txBody>
        </p:sp>
      </p:grpSp>
      <p:grpSp>
        <p:nvGrpSpPr>
          <p:cNvPr id="363596" name="Group 76"/>
          <p:cNvGrpSpPr>
            <a:grpSpLocks/>
          </p:cNvGrpSpPr>
          <p:nvPr/>
        </p:nvGrpSpPr>
        <p:grpSpPr bwMode="auto">
          <a:xfrm>
            <a:off x="1042988" y="2205038"/>
            <a:ext cx="7561262" cy="4032250"/>
            <a:chOff x="657" y="1389"/>
            <a:chExt cx="4763" cy="2540"/>
          </a:xfrm>
        </p:grpSpPr>
        <p:sp>
          <p:nvSpPr>
            <p:cNvPr id="363572" name="Line 52"/>
            <p:cNvSpPr>
              <a:spLocks noChangeShapeType="1"/>
            </p:cNvSpPr>
            <p:nvPr/>
          </p:nvSpPr>
          <p:spPr bwMode="auto">
            <a:xfrm flipH="1">
              <a:off x="1610" y="1389"/>
              <a:ext cx="2767" cy="2540"/>
            </a:xfrm>
            <a:prstGeom prst="line">
              <a:avLst/>
            </a:prstGeom>
            <a:noFill/>
            <a:ln w="9525">
              <a:solidFill>
                <a:srgbClr val="333300"/>
              </a:solidFill>
              <a:round/>
              <a:headEnd/>
              <a:tailEnd/>
            </a:ln>
            <a:effectLst/>
          </p:spPr>
          <p:txBody>
            <a:bodyPr anchor="ctr"/>
            <a:lstStyle/>
            <a:p>
              <a:endParaRPr lang="fr-FR"/>
            </a:p>
          </p:txBody>
        </p:sp>
        <p:sp>
          <p:nvSpPr>
            <p:cNvPr id="363573" name="Line 53"/>
            <p:cNvSpPr>
              <a:spLocks noChangeShapeType="1"/>
            </p:cNvSpPr>
            <p:nvPr/>
          </p:nvSpPr>
          <p:spPr bwMode="auto">
            <a:xfrm>
              <a:off x="1338" y="1389"/>
              <a:ext cx="3130" cy="2540"/>
            </a:xfrm>
            <a:prstGeom prst="line">
              <a:avLst/>
            </a:prstGeom>
            <a:noFill/>
            <a:ln w="9525">
              <a:solidFill>
                <a:srgbClr val="333300"/>
              </a:solidFill>
              <a:round/>
              <a:headEnd/>
              <a:tailEnd/>
            </a:ln>
            <a:effectLst/>
          </p:spPr>
          <p:txBody>
            <a:bodyPr anchor="ctr"/>
            <a:lstStyle/>
            <a:p>
              <a:endParaRPr lang="fr-FR"/>
            </a:p>
          </p:txBody>
        </p:sp>
        <p:sp>
          <p:nvSpPr>
            <p:cNvPr id="363569" name="Line 49"/>
            <p:cNvSpPr>
              <a:spLocks noChangeShapeType="1"/>
            </p:cNvSpPr>
            <p:nvPr/>
          </p:nvSpPr>
          <p:spPr bwMode="auto">
            <a:xfrm>
              <a:off x="657" y="2704"/>
              <a:ext cx="4763" cy="0"/>
            </a:xfrm>
            <a:prstGeom prst="line">
              <a:avLst/>
            </a:prstGeom>
            <a:noFill/>
            <a:ln w="9525">
              <a:solidFill>
                <a:srgbClr val="333300"/>
              </a:solidFill>
              <a:round/>
              <a:headEnd/>
              <a:tailEnd/>
            </a:ln>
            <a:effectLst/>
          </p:spPr>
          <p:txBody>
            <a:bodyPr anchor="ctr"/>
            <a:lstStyle/>
            <a:p>
              <a:endParaRPr lang="fr-FR"/>
            </a:p>
          </p:txBody>
        </p:sp>
      </p:grpSp>
      <p:sp>
        <p:nvSpPr>
          <p:cNvPr id="29"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30" name="Rectangle 5"/>
          <p:cNvSpPr txBox="1">
            <a:spLocks noChangeArrowheads="1"/>
          </p:cNvSpPr>
          <p:nvPr/>
        </p:nvSpPr>
        <p:spPr bwMode="auto">
          <a:xfrm>
            <a:off x="55984" y="839181"/>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Spirale (Itératif)</a:t>
            </a:r>
          </a:p>
        </p:txBody>
      </p:sp>
    </p:spTree>
    <p:extLst>
      <p:ext uri="{BB962C8B-B14F-4D97-AF65-F5344CB8AC3E}">
        <p14:creationId xmlns:p14="http://schemas.microsoft.com/office/powerpoint/2010/main" val="29990364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3598"/>
                                        </p:tgtEl>
                                        <p:attrNameLst>
                                          <p:attrName>style.visibility</p:attrName>
                                        </p:attrNameLst>
                                      </p:cBhvr>
                                      <p:to>
                                        <p:strVal val="visible"/>
                                      </p:to>
                                    </p:set>
                                    <p:anim calcmode="lin" valueType="num">
                                      <p:cBhvr additive="base">
                                        <p:cTn id="7" dur="500" fill="hold"/>
                                        <p:tgtEl>
                                          <p:spTgt spid="363598"/>
                                        </p:tgtEl>
                                        <p:attrNameLst>
                                          <p:attrName>ppt_x</p:attrName>
                                        </p:attrNameLst>
                                      </p:cBhvr>
                                      <p:tavLst>
                                        <p:tav tm="0">
                                          <p:val>
                                            <p:strVal val="#ppt_x"/>
                                          </p:val>
                                        </p:tav>
                                        <p:tav tm="100000">
                                          <p:val>
                                            <p:strVal val="#ppt_x"/>
                                          </p:val>
                                        </p:tav>
                                      </p:tavLst>
                                    </p:anim>
                                    <p:anim calcmode="lin" valueType="num">
                                      <p:cBhvr additive="base">
                                        <p:cTn id="8" dur="500" fill="hold"/>
                                        <p:tgtEl>
                                          <p:spTgt spid="3635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3596"/>
                                        </p:tgtEl>
                                        <p:attrNameLst>
                                          <p:attrName>style.visibility</p:attrName>
                                        </p:attrNameLst>
                                      </p:cBhvr>
                                      <p:to>
                                        <p:strVal val="visible"/>
                                      </p:to>
                                    </p:set>
                                    <p:anim calcmode="lin" valueType="num">
                                      <p:cBhvr additive="base">
                                        <p:cTn id="13" dur="500" fill="hold"/>
                                        <p:tgtEl>
                                          <p:spTgt spid="363596"/>
                                        </p:tgtEl>
                                        <p:attrNameLst>
                                          <p:attrName>ppt_x</p:attrName>
                                        </p:attrNameLst>
                                      </p:cBhvr>
                                      <p:tavLst>
                                        <p:tav tm="0">
                                          <p:val>
                                            <p:strVal val="#ppt_x"/>
                                          </p:val>
                                        </p:tav>
                                        <p:tav tm="100000">
                                          <p:val>
                                            <p:strVal val="#ppt_x"/>
                                          </p:val>
                                        </p:tav>
                                      </p:tavLst>
                                    </p:anim>
                                    <p:anim calcmode="lin" valueType="num">
                                      <p:cBhvr additive="base">
                                        <p:cTn id="14" dur="500" fill="hold"/>
                                        <p:tgtEl>
                                          <p:spTgt spid="3635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3574"/>
                                        </p:tgtEl>
                                        <p:attrNameLst>
                                          <p:attrName>style.visibility</p:attrName>
                                        </p:attrNameLst>
                                      </p:cBhvr>
                                      <p:to>
                                        <p:strVal val="visible"/>
                                      </p:to>
                                    </p:set>
                                    <p:anim calcmode="lin" valueType="num">
                                      <p:cBhvr additive="base">
                                        <p:cTn id="19" dur="500" fill="hold"/>
                                        <p:tgtEl>
                                          <p:spTgt spid="363574"/>
                                        </p:tgtEl>
                                        <p:attrNameLst>
                                          <p:attrName>ppt_x</p:attrName>
                                        </p:attrNameLst>
                                      </p:cBhvr>
                                      <p:tavLst>
                                        <p:tav tm="0">
                                          <p:val>
                                            <p:strVal val="#ppt_x"/>
                                          </p:val>
                                        </p:tav>
                                        <p:tav tm="100000">
                                          <p:val>
                                            <p:strVal val="#ppt_x"/>
                                          </p:val>
                                        </p:tav>
                                      </p:tavLst>
                                    </p:anim>
                                    <p:anim calcmode="lin" valueType="num">
                                      <p:cBhvr additive="base">
                                        <p:cTn id="20" dur="500" fill="hold"/>
                                        <p:tgtEl>
                                          <p:spTgt spid="3635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3575"/>
                                        </p:tgtEl>
                                        <p:attrNameLst>
                                          <p:attrName>style.visibility</p:attrName>
                                        </p:attrNameLst>
                                      </p:cBhvr>
                                      <p:to>
                                        <p:strVal val="visible"/>
                                      </p:to>
                                    </p:set>
                                    <p:anim calcmode="lin" valueType="num">
                                      <p:cBhvr additive="base">
                                        <p:cTn id="25" dur="500" fill="hold"/>
                                        <p:tgtEl>
                                          <p:spTgt spid="363575"/>
                                        </p:tgtEl>
                                        <p:attrNameLst>
                                          <p:attrName>ppt_x</p:attrName>
                                        </p:attrNameLst>
                                      </p:cBhvr>
                                      <p:tavLst>
                                        <p:tav tm="0">
                                          <p:val>
                                            <p:strVal val="#ppt_x"/>
                                          </p:val>
                                        </p:tav>
                                        <p:tav tm="100000">
                                          <p:val>
                                            <p:strVal val="#ppt_x"/>
                                          </p:val>
                                        </p:tav>
                                      </p:tavLst>
                                    </p:anim>
                                    <p:anim calcmode="lin" valueType="num">
                                      <p:cBhvr additive="base">
                                        <p:cTn id="26" dur="500" fill="hold"/>
                                        <p:tgtEl>
                                          <p:spTgt spid="36357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3576"/>
                                        </p:tgtEl>
                                        <p:attrNameLst>
                                          <p:attrName>style.visibility</p:attrName>
                                        </p:attrNameLst>
                                      </p:cBhvr>
                                      <p:to>
                                        <p:strVal val="visible"/>
                                      </p:to>
                                    </p:set>
                                    <p:anim calcmode="lin" valueType="num">
                                      <p:cBhvr additive="base">
                                        <p:cTn id="31" dur="500" fill="hold"/>
                                        <p:tgtEl>
                                          <p:spTgt spid="363576"/>
                                        </p:tgtEl>
                                        <p:attrNameLst>
                                          <p:attrName>ppt_x</p:attrName>
                                        </p:attrNameLst>
                                      </p:cBhvr>
                                      <p:tavLst>
                                        <p:tav tm="0">
                                          <p:val>
                                            <p:strVal val="#ppt_x"/>
                                          </p:val>
                                        </p:tav>
                                        <p:tav tm="100000">
                                          <p:val>
                                            <p:strVal val="#ppt_x"/>
                                          </p:val>
                                        </p:tav>
                                      </p:tavLst>
                                    </p:anim>
                                    <p:anim calcmode="lin" valueType="num">
                                      <p:cBhvr additive="base">
                                        <p:cTn id="32" dur="500" fill="hold"/>
                                        <p:tgtEl>
                                          <p:spTgt spid="36357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3577"/>
                                        </p:tgtEl>
                                        <p:attrNameLst>
                                          <p:attrName>style.visibility</p:attrName>
                                        </p:attrNameLst>
                                      </p:cBhvr>
                                      <p:to>
                                        <p:strVal val="visible"/>
                                      </p:to>
                                    </p:set>
                                    <p:anim calcmode="lin" valueType="num">
                                      <p:cBhvr additive="base">
                                        <p:cTn id="37" dur="500" fill="hold"/>
                                        <p:tgtEl>
                                          <p:spTgt spid="363577"/>
                                        </p:tgtEl>
                                        <p:attrNameLst>
                                          <p:attrName>ppt_x</p:attrName>
                                        </p:attrNameLst>
                                      </p:cBhvr>
                                      <p:tavLst>
                                        <p:tav tm="0">
                                          <p:val>
                                            <p:strVal val="#ppt_x"/>
                                          </p:val>
                                        </p:tav>
                                        <p:tav tm="100000">
                                          <p:val>
                                            <p:strVal val="#ppt_x"/>
                                          </p:val>
                                        </p:tav>
                                      </p:tavLst>
                                    </p:anim>
                                    <p:anim calcmode="lin" valueType="num">
                                      <p:cBhvr additive="base">
                                        <p:cTn id="38" dur="500" fill="hold"/>
                                        <p:tgtEl>
                                          <p:spTgt spid="3635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3578"/>
                                        </p:tgtEl>
                                        <p:attrNameLst>
                                          <p:attrName>style.visibility</p:attrName>
                                        </p:attrNameLst>
                                      </p:cBhvr>
                                      <p:to>
                                        <p:strVal val="visible"/>
                                      </p:to>
                                    </p:set>
                                    <p:anim calcmode="lin" valueType="num">
                                      <p:cBhvr additive="base">
                                        <p:cTn id="43" dur="500" fill="hold"/>
                                        <p:tgtEl>
                                          <p:spTgt spid="363578"/>
                                        </p:tgtEl>
                                        <p:attrNameLst>
                                          <p:attrName>ppt_x</p:attrName>
                                        </p:attrNameLst>
                                      </p:cBhvr>
                                      <p:tavLst>
                                        <p:tav tm="0">
                                          <p:val>
                                            <p:strVal val="#ppt_x"/>
                                          </p:val>
                                        </p:tav>
                                        <p:tav tm="100000">
                                          <p:val>
                                            <p:strVal val="#ppt_x"/>
                                          </p:val>
                                        </p:tav>
                                      </p:tavLst>
                                    </p:anim>
                                    <p:anim calcmode="lin" valueType="num">
                                      <p:cBhvr additive="base">
                                        <p:cTn id="44" dur="500" fill="hold"/>
                                        <p:tgtEl>
                                          <p:spTgt spid="3635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63579"/>
                                        </p:tgtEl>
                                        <p:attrNameLst>
                                          <p:attrName>style.visibility</p:attrName>
                                        </p:attrNameLst>
                                      </p:cBhvr>
                                      <p:to>
                                        <p:strVal val="visible"/>
                                      </p:to>
                                    </p:set>
                                    <p:anim calcmode="lin" valueType="num">
                                      <p:cBhvr additive="base">
                                        <p:cTn id="49" dur="500" fill="hold"/>
                                        <p:tgtEl>
                                          <p:spTgt spid="363579"/>
                                        </p:tgtEl>
                                        <p:attrNameLst>
                                          <p:attrName>ppt_x</p:attrName>
                                        </p:attrNameLst>
                                      </p:cBhvr>
                                      <p:tavLst>
                                        <p:tav tm="0">
                                          <p:val>
                                            <p:strVal val="#ppt_x"/>
                                          </p:val>
                                        </p:tav>
                                        <p:tav tm="100000">
                                          <p:val>
                                            <p:strVal val="#ppt_x"/>
                                          </p:val>
                                        </p:tav>
                                      </p:tavLst>
                                    </p:anim>
                                    <p:anim calcmode="lin" valueType="num">
                                      <p:cBhvr additive="base">
                                        <p:cTn id="50" dur="500" fill="hold"/>
                                        <p:tgtEl>
                                          <p:spTgt spid="363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74" grpId="0"/>
      <p:bldP spid="363575" grpId="0"/>
      <p:bldP spid="363576" grpId="0"/>
      <p:bldP spid="363577" grpId="0"/>
      <p:bldP spid="363578" grpId="0"/>
      <p:bldP spid="36357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2244" name="Rectangle 4"/>
          <p:cNvSpPr>
            <a:spLocks noGrp="1" noChangeArrowheads="1"/>
          </p:cNvSpPr>
          <p:nvPr>
            <p:ph type="title"/>
          </p:nvPr>
        </p:nvSpPr>
        <p:spPr>
          <a:xfrm>
            <a:off x="-52821" y="123993"/>
            <a:ext cx="6372200" cy="561050"/>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522246" name="Rectangle 6"/>
          <p:cNvSpPr>
            <a:spLocks noChangeArrowheads="1"/>
          </p:cNvSpPr>
          <p:nvPr/>
        </p:nvSpPr>
        <p:spPr bwMode="auto">
          <a:xfrm>
            <a:off x="568752" y="2469223"/>
            <a:ext cx="8331149" cy="728882"/>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La durée des itérations est de deux à quatre semaines dans le cas d’un projet court de moins de 6 mois.</a:t>
            </a:r>
          </a:p>
        </p:txBody>
      </p:sp>
      <p:sp>
        <p:nvSpPr>
          <p:cNvPr id="522248" name="Rectangle 8"/>
          <p:cNvSpPr>
            <a:spLocks noChangeArrowheads="1"/>
          </p:cNvSpPr>
          <p:nvPr/>
        </p:nvSpPr>
        <p:spPr bwMode="auto">
          <a:xfrm>
            <a:off x="573013" y="4374474"/>
            <a:ext cx="7391400"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Si les itérations sont trop courtes , leur coût sera trop élevé.</a:t>
            </a:r>
          </a:p>
        </p:txBody>
      </p:sp>
      <p:sp>
        <p:nvSpPr>
          <p:cNvPr id="11" name="Rectangle 6"/>
          <p:cNvSpPr>
            <a:spLocks noChangeArrowheads="1"/>
          </p:cNvSpPr>
          <p:nvPr/>
        </p:nvSpPr>
        <p:spPr bwMode="auto">
          <a:xfrm>
            <a:off x="581724" y="3430479"/>
            <a:ext cx="8319465" cy="728882"/>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Elle peut s’étaler de 3 à quatre mois pour des projets s’étalant sur plusieurs années.</a:t>
            </a:r>
          </a:p>
        </p:txBody>
      </p:sp>
      <p:sp>
        <p:nvSpPr>
          <p:cNvPr id="12" name="Rectangle 8"/>
          <p:cNvSpPr>
            <a:spLocks noChangeArrowheads="1"/>
          </p:cNvSpPr>
          <p:nvPr/>
        </p:nvSpPr>
        <p:spPr bwMode="auto">
          <a:xfrm>
            <a:off x="521544" y="1727664"/>
            <a:ext cx="8514952"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 nombre et la durée des itérations dépendent de la taille du projet. </a:t>
            </a:r>
          </a:p>
        </p:txBody>
      </p:sp>
      <p:sp>
        <p:nvSpPr>
          <p:cNvPr id="13" name="Rectangle 8"/>
          <p:cNvSpPr>
            <a:spLocks noChangeArrowheads="1"/>
          </p:cNvSpPr>
          <p:nvPr/>
        </p:nvSpPr>
        <p:spPr bwMode="auto">
          <a:xfrm>
            <a:off x="530255" y="5048623"/>
            <a:ext cx="8370934"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Si les itérations sont trop longues , les points de contrôle seront trop espacés, les erreurs commises en début d’une itération seront détectées tardivement, et leur correction sera couteuse.</a:t>
            </a:r>
          </a:p>
        </p:txBody>
      </p:sp>
      <p:sp>
        <p:nvSpPr>
          <p:cNvPr id="14" name="Rectangle 3"/>
          <p:cNvSpPr>
            <a:spLocks noChangeArrowheads="1"/>
          </p:cNvSpPr>
          <p:nvPr/>
        </p:nvSpPr>
        <p:spPr bwMode="auto">
          <a:xfrm>
            <a:off x="107504" y="1389716"/>
            <a:ext cx="3025775" cy="400110"/>
          </a:xfrm>
          <a:prstGeom prst="rect">
            <a:avLst/>
          </a:prstGeom>
        </p:spPr>
        <p:txBody>
          <a:bodyPr wrap="square">
            <a:spAutoFit/>
          </a:bodyPr>
          <a:lstStyle/>
          <a:p>
            <a:pPr algn="just"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Portée des itérations:</a:t>
            </a:r>
          </a:p>
        </p:txBody>
      </p:sp>
      <p:sp>
        <p:nvSpPr>
          <p:cNvPr id="15"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6" name="Rectangle 5"/>
          <p:cNvSpPr txBox="1">
            <a:spLocks noChangeArrowheads="1"/>
          </p:cNvSpPr>
          <p:nvPr/>
        </p:nvSpPr>
        <p:spPr bwMode="auto">
          <a:xfrm>
            <a:off x="4736" y="758590"/>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Spirale (Itératif)</a:t>
            </a:r>
          </a:p>
        </p:txBody>
      </p:sp>
    </p:spTree>
    <p:extLst>
      <p:ext uri="{BB962C8B-B14F-4D97-AF65-F5344CB8AC3E}">
        <p14:creationId xmlns:p14="http://schemas.microsoft.com/office/powerpoint/2010/main" val="9679478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46"/>
                                        </p:tgtEl>
                                        <p:attrNameLst>
                                          <p:attrName>style.visibility</p:attrName>
                                        </p:attrNameLst>
                                      </p:cBhvr>
                                      <p:to>
                                        <p:strVal val="visible"/>
                                      </p:to>
                                    </p:set>
                                    <p:anim calcmode="lin" valueType="num">
                                      <p:cBhvr additive="base">
                                        <p:cTn id="13" dur="500" fill="hold"/>
                                        <p:tgtEl>
                                          <p:spTgt spid="522246"/>
                                        </p:tgtEl>
                                        <p:attrNameLst>
                                          <p:attrName>ppt_x</p:attrName>
                                        </p:attrNameLst>
                                      </p:cBhvr>
                                      <p:tavLst>
                                        <p:tav tm="0">
                                          <p:val>
                                            <p:strVal val="#ppt_x"/>
                                          </p:val>
                                        </p:tav>
                                        <p:tav tm="100000">
                                          <p:val>
                                            <p:strVal val="#ppt_x"/>
                                          </p:val>
                                        </p:tav>
                                      </p:tavLst>
                                    </p:anim>
                                    <p:anim calcmode="lin" valueType="num">
                                      <p:cBhvr additive="base">
                                        <p:cTn id="14" dur="500" fill="hold"/>
                                        <p:tgtEl>
                                          <p:spTgt spid="5222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48"/>
                                        </p:tgtEl>
                                        <p:attrNameLst>
                                          <p:attrName>style.visibility</p:attrName>
                                        </p:attrNameLst>
                                      </p:cBhvr>
                                      <p:to>
                                        <p:strVal val="visible"/>
                                      </p:to>
                                    </p:set>
                                    <p:anim calcmode="lin" valueType="num">
                                      <p:cBhvr additive="base">
                                        <p:cTn id="25" dur="500" fill="hold"/>
                                        <p:tgtEl>
                                          <p:spTgt spid="522248"/>
                                        </p:tgtEl>
                                        <p:attrNameLst>
                                          <p:attrName>ppt_x</p:attrName>
                                        </p:attrNameLst>
                                      </p:cBhvr>
                                      <p:tavLst>
                                        <p:tav tm="0">
                                          <p:val>
                                            <p:strVal val="#ppt_x"/>
                                          </p:val>
                                        </p:tav>
                                        <p:tav tm="100000">
                                          <p:val>
                                            <p:strVal val="#ppt_x"/>
                                          </p:val>
                                        </p:tav>
                                      </p:tavLst>
                                    </p:anim>
                                    <p:anim calcmode="lin" valueType="num">
                                      <p:cBhvr additive="base">
                                        <p:cTn id="26" dur="500" fill="hold"/>
                                        <p:tgtEl>
                                          <p:spTgt spid="5222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6" grpId="0"/>
      <p:bldP spid="522248" grpId="0"/>
      <p:bldP spid="11" grpId="0"/>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2244" name="Rectangle 4"/>
          <p:cNvSpPr>
            <a:spLocks noGrp="1" noChangeArrowheads="1"/>
          </p:cNvSpPr>
          <p:nvPr>
            <p:ph type="title"/>
          </p:nvPr>
        </p:nvSpPr>
        <p:spPr>
          <a:xfrm>
            <a:off x="0" y="135522"/>
            <a:ext cx="6516216" cy="700602"/>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2" name="Rectangle 1"/>
          <p:cNvSpPr/>
          <p:nvPr/>
        </p:nvSpPr>
        <p:spPr>
          <a:xfrm>
            <a:off x="55984" y="2104275"/>
            <a:ext cx="8879556" cy="707886"/>
          </a:xfrm>
          <a:prstGeom prst="rect">
            <a:avLst/>
          </a:prstGeom>
        </p:spPr>
        <p:txBody>
          <a:bodyPr wrap="square">
            <a:spAutoFit/>
          </a:bodyPr>
          <a:lstStyle/>
          <a:p>
            <a:pPr algn="just"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On distingue cinq phases dans le déroulement de chaque itération (cycle de la spirale) :</a:t>
            </a:r>
          </a:p>
        </p:txBody>
      </p:sp>
      <p:sp>
        <p:nvSpPr>
          <p:cNvPr id="14" name="Rectangle 13"/>
          <p:cNvSpPr/>
          <p:nvPr/>
        </p:nvSpPr>
        <p:spPr>
          <a:xfrm>
            <a:off x="390327" y="2924359"/>
            <a:ext cx="8716690"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Analyse: Détermination des objectifs, des alternatives et des contraintes ;</a:t>
            </a:r>
          </a:p>
        </p:txBody>
      </p:sp>
      <p:sp>
        <p:nvSpPr>
          <p:cNvPr id="15" name="Rectangle 14"/>
          <p:cNvSpPr/>
          <p:nvPr/>
        </p:nvSpPr>
        <p:spPr>
          <a:xfrm>
            <a:off x="390327" y="3697353"/>
            <a:ext cx="8539188"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Spécification : Modèle des Besoins, Analyse des risques, évaluation des alternatives ;</a:t>
            </a:r>
          </a:p>
        </p:txBody>
      </p:sp>
      <p:sp>
        <p:nvSpPr>
          <p:cNvPr id="16" name="Rectangle 15"/>
          <p:cNvSpPr/>
          <p:nvPr/>
        </p:nvSpPr>
        <p:spPr>
          <a:xfrm>
            <a:off x="390327" y="5162925"/>
            <a:ext cx="7632848"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Développement du prototype;</a:t>
            </a:r>
          </a:p>
        </p:txBody>
      </p:sp>
      <p:sp>
        <p:nvSpPr>
          <p:cNvPr id="17" name="Rectangle 16"/>
          <p:cNvSpPr/>
          <p:nvPr/>
        </p:nvSpPr>
        <p:spPr>
          <a:xfrm>
            <a:off x="450924" y="5800690"/>
            <a:ext cx="8299450"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Revue et vérification des résultats (Prototypes) d’une itération ou du cycle.</a:t>
            </a:r>
          </a:p>
        </p:txBody>
      </p:sp>
      <p:sp>
        <p:nvSpPr>
          <p:cNvPr id="10" name="Rectangle 3"/>
          <p:cNvSpPr>
            <a:spLocks noChangeArrowheads="1"/>
          </p:cNvSpPr>
          <p:nvPr/>
        </p:nvSpPr>
        <p:spPr bwMode="auto">
          <a:xfrm>
            <a:off x="55984" y="1592733"/>
            <a:ext cx="3888432" cy="400110"/>
          </a:xfrm>
          <a:prstGeom prst="rect">
            <a:avLst/>
          </a:prstGeom>
        </p:spPr>
        <p:txBody>
          <a:bodyPr wrap="square">
            <a:spAutoFit/>
          </a:bodyPr>
          <a:lstStyle/>
          <a:p>
            <a:pPr algn="just"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Déroulement  des itérations:</a:t>
            </a:r>
          </a:p>
        </p:txBody>
      </p:sp>
      <p:sp>
        <p:nvSpPr>
          <p:cNvPr id="11"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2" name="Rectangle 5"/>
          <p:cNvSpPr txBox="1">
            <a:spLocks noChangeArrowheads="1"/>
          </p:cNvSpPr>
          <p:nvPr/>
        </p:nvSpPr>
        <p:spPr bwMode="auto">
          <a:xfrm>
            <a:off x="55984" y="839181"/>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Spirale (Itératif)</a:t>
            </a:r>
          </a:p>
        </p:txBody>
      </p:sp>
      <p:sp>
        <p:nvSpPr>
          <p:cNvPr id="13" name="Rectangle 12"/>
          <p:cNvSpPr/>
          <p:nvPr/>
        </p:nvSpPr>
        <p:spPr>
          <a:xfrm>
            <a:off x="450924" y="4566591"/>
            <a:ext cx="8089676"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Conception : Modèle du Prototype ;</a:t>
            </a:r>
          </a:p>
        </p:txBody>
      </p:sp>
    </p:spTree>
    <p:extLst>
      <p:ext uri="{BB962C8B-B14F-4D97-AF65-F5344CB8AC3E}">
        <p14:creationId xmlns:p14="http://schemas.microsoft.com/office/powerpoint/2010/main" val="18627354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2244" name="Rectangle 4"/>
          <p:cNvSpPr>
            <a:spLocks noGrp="1" noChangeArrowheads="1"/>
          </p:cNvSpPr>
          <p:nvPr>
            <p:ph type="title"/>
          </p:nvPr>
        </p:nvSpPr>
        <p:spPr>
          <a:xfrm>
            <a:off x="-2577" y="224337"/>
            <a:ext cx="6444208" cy="522312"/>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2" name="Rectangle 1"/>
          <p:cNvSpPr/>
          <p:nvPr/>
        </p:nvSpPr>
        <p:spPr>
          <a:xfrm>
            <a:off x="115888" y="1595701"/>
            <a:ext cx="4464496" cy="400110"/>
          </a:xfrm>
          <a:prstGeom prst="rect">
            <a:avLst/>
          </a:prstGeom>
        </p:spPr>
        <p:txBody>
          <a:bodyPr wrap="square">
            <a:spAutoFit/>
          </a:bodyPr>
          <a:lstStyle/>
          <a:p>
            <a:pPr algn="just"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Il y’a lieu pour chaque itération de :</a:t>
            </a:r>
          </a:p>
        </p:txBody>
      </p:sp>
      <p:sp>
        <p:nvSpPr>
          <p:cNvPr id="14" name="Rectangle 13"/>
          <p:cNvSpPr/>
          <p:nvPr/>
        </p:nvSpPr>
        <p:spPr>
          <a:xfrm>
            <a:off x="467544" y="2383652"/>
            <a:ext cx="8496944"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Définir sa portée : estimer sa durée, la quantité de travail minimum pour une progression pertinente .</a:t>
            </a:r>
          </a:p>
        </p:txBody>
      </p:sp>
      <p:sp>
        <p:nvSpPr>
          <p:cNvPr id="15" name="Rectangle 14"/>
          <p:cNvSpPr/>
          <p:nvPr/>
        </p:nvSpPr>
        <p:spPr>
          <a:xfrm>
            <a:off x="442764" y="3490768"/>
            <a:ext cx="8521724"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Construire dès le départ des parties vitales ainsi que les fragments de code fréquemment exécutés par l’application ;</a:t>
            </a:r>
          </a:p>
        </p:txBody>
      </p:sp>
      <p:sp>
        <p:nvSpPr>
          <p:cNvPr id="16" name="Rectangle 15"/>
          <p:cNvSpPr/>
          <p:nvPr/>
        </p:nvSpPr>
        <p:spPr>
          <a:xfrm>
            <a:off x="442764" y="4593322"/>
            <a:ext cx="8521724"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Veiller à privilégier le développement des fragments significatifs du logiciel;</a:t>
            </a:r>
          </a:p>
        </p:txBody>
      </p:sp>
      <p:sp>
        <p:nvSpPr>
          <p:cNvPr id="10"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9" name="Rectangle 5"/>
          <p:cNvSpPr txBox="1">
            <a:spLocks noChangeArrowheads="1"/>
          </p:cNvSpPr>
          <p:nvPr/>
        </p:nvSpPr>
        <p:spPr bwMode="auto">
          <a:xfrm>
            <a:off x="55984" y="839181"/>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Spirale (Itératif)</a:t>
            </a:r>
          </a:p>
        </p:txBody>
      </p:sp>
    </p:spTree>
    <p:extLst>
      <p:ext uri="{BB962C8B-B14F-4D97-AF65-F5344CB8AC3E}">
        <p14:creationId xmlns:p14="http://schemas.microsoft.com/office/powerpoint/2010/main" val="1073346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2244" name="Rectangle 4"/>
          <p:cNvSpPr>
            <a:spLocks noGrp="1" noChangeArrowheads="1"/>
          </p:cNvSpPr>
          <p:nvPr>
            <p:ph type="title"/>
          </p:nvPr>
        </p:nvSpPr>
        <p:spPr>
          <a:xfrm>
            <a:off x="25569" y="157122"/>
            <a:ext cx="6444208" cy="594320"/>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17" name="Rectangle 16"/>
          <p:cNvSpPr/>
          <p:nvPr/>
        </p:nvSpPr>
        <p:spPr>
          <a:xfrm>
            <a:off x="0" y="1615373"/>
            <a:ext cx="5433516" cy="400110"/>
          </a:xfrm>
          <a:prstGeom prst="rect">
            <a:avLst/>
          </a:prstGeom>
        </p:spPr>
        <p:txBody>
          <a:bodyPr wrap="square">
            <a:spAutoFit/>
          </a:bodyPr>
          <a:lstStyle/>
          <a:p>
            <a:pPr algn="just"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Chaque itération doit proposer au minimum: </a:t>
            </a:r>
          </a:p>
        </p:txBody>
      </p:sp>
      <p:sp>
        <p:nvSpPr>
          <p:cNvPr id="10"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Rectangle 10"/>
          <p:cNvSpPr/>
          <p:nvPr/>
        </p:nvSpPr>
        <p:spPr>
          <a:xfrm>
            <a:off x="503548" y="2430433"/>
            <a:ext cx="8136904"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Un retour sur investissement. Valeur ajoutée – Cout &gt; minimum ;</a:t>
            </a:r>
          </a:p>
        </p:txBody>
      </p:sp>
      <p:sp>
        <p:nvSpPr>
          <p:cNvPr id="12" name="Rectangle 11"/>
          <p:cNvSpPr/>
          <p:nvPr/>
        </p:nvSpPr>
        <p:spPr>
          <a:xfrm>
            <a:off x="487090" y="3609945"/>
            <a:ext cx="5184576"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Une interaction utilisateur améliorée;</a:t>
            </a:r>
          </a:p>
        </p:txBody>
      </p:sp>
      <p:sp>
        <p:nvSpPr>
          <p:cNvPr id="13" name="Rectangle 12"/>
          <p:cNvSpPr/>
          <p:nvPr/>
        </p:nvSpPr>
        <p:spPr>
          <a:xfrm>
            <a:off x="511188" y="3006060"/>
            <a:ext cx="5184576"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Une nouvelle fonctionnalité ajoutée;</a:t>
            </a:r>
          </a:p>
        </p:txBody>
      </p:sp>
      <p:sp>
        <p:nvSpPr>
          <p:cNvPr id="18" name="Rectangle 17"/>
          <p:cNvSpPr/>
          <p:nvPr/>
        </p:nvSpPr>
        <p:spPr>
          <a:xfrm>
            <a:off x="496826" y="4221230"/>
            <a:ext cx="5184576"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Une meilleure efficacité;</a:t>
            </a:r>
          </a:p>
        </p:txBody>
      </p:sp>
      <p:sp>
        <p:nvSpPr>
          <p:cNvPr id="19" name="Rectangle 18"/>
          <p:cNvSpPr/>
          <p:nvPr/>
        </p:nvSpPr>
        <p:spPr>
          <a:xfrm>
            <a:off x="467544" y="4829090"/>
            <a:ext cx="3600400"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Une fiabilité accrue;</a:t>
            </a:r>
          </a:p>
        </p:txBody>
      </p:sp>
      <p:sp>
        <p:nvSpPr>
          <p:cNvPr id="20" name="Rectangle 19"/>
          <p:cNvSpPr/>
          <p:nvPr/>
        </p:nvSpPr>
        <p:spPr>
          <a:xfrm>
            <a:off x="472716" y="5370511"/>
            <a:ext cx="8136904"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Une infrastructure renforcée pour la maintenance et les itérations futures;</a:t>
            </a:r>
          </a:p>
        </p:txBody>
      </p:sp>
      <p:sp>
        <p:nvSpPr>
          <p:cNvPr id="14" name="Rectangle 5"/>
          <p:cNvSpPr txBox="1">
            <a:spLocks noChangeArrowheads="1"/>
          </p:cNvSpPr>
          <p:nvPr/>
        </p:nvSpPr>
        <p:spPr bwMode="auto">
          <a:xfrm>
            <a:off x="55984" y="839181"/>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Spirale (Itératif)</a:t>
            </a:r>
          </a:p>
        </p:txBody>
      </p:sp>
    </p:spTree>
    <p:extLst>
      <p:ext uri="{BB962C8B-B14F-4D97-AF65-F5344CB8AC3E}">
        <p14:creationId xmlns:p14="http://schemas.microsoft.com/office/powerpoint/2010/main" val="9805463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8" grpId="0"/>
      <p:bldP spid="19" grpId="0"/>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2244" name="Rectangle 4"/>
          <p:cNvSpPr>
            <a:spLocks noGrp="1" noChangeArrowheads="1"/>
          </p:cNvSpPr>
          <p:nvPr>
            <p:ph type="title"/>
          </p:nvPr>
        </p:nvSpPr>
        <p:spPr>
          <a:xfrm>
            <a:off x="0" y="170281"/>
            <a:ext cx="6336196" cy="591954"/>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17" name="Rectangle 16"/>
          <p:cNvSpPr/>
          <p:nvPr/>
        </p:nvSpPr>
        <p:spPr>
          <a:xfrm>
            <a:off x="2580" y="1558928"/>
            <a:ext cx="9141420" cy="707886"/>
          </a:xfrm>
          <a:prstGeom prst="rect">
            <a:avLst/>
          </a:prstGeom>
        </p:spPr>
        <p:txBody>
          <a:bodyPr wrap="square">
            <a:spAutoFit/>
          </a:bodyPr>
          <a:lstStyle/>
          <a:p>
            <a:pPr algn="just"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Les cas d’utilisation constituent une excellente base pour l’attribution des ressources et la planification des itérations: </a:t>
            </a:r>
          </a:p>
        </p:txBody>
      </p:sp>
      <p:sp>
        <p:nvSpPr>
          <p:cNvPr id="10"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Rectangle 10"/>
          <p:cNvSpPr/>
          <p:nvPr/>
        </p:nvSpPr>
        <p:spPr>
          <a:xfrm>
            <a:off x="251520" y="2393103"/>
            <a:ext cx="8136904"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Chaque itération peut se concentrer sur quelques cas d’utilisation;</a:t>
            </a:r>
          </a:p>
        </p:txBody>
      </p:sp>
      <p:sp>
        <p:nvSpPr>
          <p:cNvPr id="12" name="Rectangle 11"/>
          <p:cNvSpPr/>
          <p:nvPr/>
        </p:nvSpPr>
        <p:spPr>
          <a:xfrm>
            <a:off x="179512" y="2929353"/>
            <a:ext cx="8208912"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Un cas d’utilisation peut aussi s’étendre sur plusieurs itérations;</a:t>
            </a:r>
          </a:p>
        </p:txBody>
      </p:sp>
      <p:sp>
        <p:nvSpPr>
          <p:cNvPr id="18" name="Rectangle 17"/>
          <p:cNvSpPr/>
          <p:nvPr/>
        </p:nvSpPr>
        <p:spPr>
          <a:xfrm>
            <a:off x="251520" y="4452155"/>
            <a:ext cx="8712968" cy="1323439"/>
          </a:xfrm>
          <a:prstGeom prst="rect">
            <a:avLst/>
          </a:prstGeom>
        </p:spPr>
        <p:txBody>
          <a:bodyPr wrap="square">
            <a:spAutoFit/>
          </a:bodyPr>
          <a:lstStyle/>
          <a:p>
            <a:pPr algn="just"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 Une fonctionnalité de base d’un Cas d’Utilisation peut être implémentée lors d’une itération, alors qu’une fonctionnalité plus avancée sera traitée lors d’une deuxième itération, et la gestion des erreurs dans une troisième itération ».</a:t>
            </a:r>
          </a:p>
        </p:txBody>
      </p:sp>
      <p:sp>
        <p:nvSpPr>
          <p:cNvPr id="14" name="Rectangle 13"/>
          <p:cNvSpPr/>
          <p:nvPr/>
        </p:nvSpPr>
        <p:spPr>
          <a:xfrm>
            <a:off x="232520" y="3655724"/>
            <a:ext cx="1176660" cy="400110"/>
          </a:xfrm>
          <a:prstGeom prst="rect">
            <a:avLst/>
          </a:prstGeom>
        </p:spPr>
        <p:txBody>
          <a:bodyPr wrap="square">
            <a:spAutoFit/>
          </a:bodyPr>
          <a:lstStyle/>
          <a:p>
            <a:pPr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Ainsi :</a:t>
            </a:r>
          </a:p>
        </p:txBody>
      </p:sp>
      <p:sp>
        <p:nvSpPr>
          <p:cNvPr id="13" name="Rectangle 5"/>
          <p:cNvSpPr txBox="1">
            <a:spLocks noChangeArrowheads="1"/>
          </p:cNvSpPr>
          <p:nvPr/>
        </p:nvSpPr>
        <p:spPr bwMode="auto">
          <a:xfrm>
            <a:off x="55984" y="839181"/>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Spirale (Itératif)</a:t>
            </a:r>
          </a:p>
        </p:txBody>
      </p:sp>
    </p:spTree>
    <p:extLst>
      <p:ext uri="{BB962C8B-B14F-4D97-AF65-F5344CB8AC3E}">
        <p14:creationId xmlns:p14="http://schemas.microsoft.com/office/powerpoint/2010/main" val="401739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2" name="Rectangle 4"/>
          <p:cNvSpPr>
            <a:spLocks noChangeArrowheads="1"/>
          </p:cNvSpPr>
          <p:nvPr/>
        </p:nvSpPr>
        <p:spPr bwMode="auto">
          <a:xfrm>
            <a:off x="282525" y="2795422"/>
            <a:ext cx="8561350" cy="718208"/>
          </a:xfrm>
          <a:prstGeom prst="rect">
            <a:avLst/>
          </a:prstGeom>
          <a:noFill/>
          <a:ln w="12700">
            <a:noFill/>
            <a:miter lim="800000"/>
            <a:headEnd/>
            <a:tailEnd/>
          </a:ln>
          <a:effectLst/>
        </p:spPr>
        <p:txBody>
          <a:bodyPr lIns="90488" tIns="44450" rIns="90488" bIns="44450"/>
          <a:lstStyle/>
          <a:p>
            <a:pPr algn="just"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La part du logiciel dans le coût d’un Système Informatique est estimée  à </a:t>
            </a:r>
            <a:r>
              <a:rPr lang="fr-FR" sz="2000" i="1" dirty="0">
                <a:solidFill>
                  <a:srgbClr val="CC3300"/>
                </a:solidFill>
                <a:latin typeface="Arial" panose="020B0604020202020204" pitchFamily="34" charset="0"/>
                <a:cs typeface="Arial" panose="020B0604020202020204" pitchFamily="34" charset="0"/>
              </a:rPr>
              <a:t>80%, </a:t>
            </a:r>
            <a:r>
              <a:rPr lang="fr-FR" sz="2000" i="1" dirty="0">
                <a:solidFill>
                  <a:srgbClr val="000099"/>
                </a:solidFill>
                <a:latin typeface="Arial" panose="020B0604020202020204" pitchFamily="34" charset="0"/>
                <a:cs typeface="Arial" panose="020B0604020202020204" pitchFamily="34" charset="0"/>
              </a:rPr>
              <a:t>alors que le matériel n’est que est de </a:t>
            </a:r>
            <a:r>
              <a:rPr lang="fr-FR" sz="2000" i="1" dirty="0">
                <a:solidFill>
                  <a:srgbClr val="CC3300"/>
                </a:solidFill>
                <a:latin typeface="Arial" panose="020B0604020202020204" pitchFamily="34" charset="0"/>
                <a:cs typeface="Arial" panose="020B0604020202020204" pitchFamily="34" charset="0"/>
              </a:rPr>
              <a:t>20%</a:t>
            </a:r>
            <a:r>
              <a:rPr lang="fr-FR" sz="2000" i="1" dirty="0">
                <a:solidFill>
                  <a:srgbClr val="000099"/>
                </a:solidFill>
                <a:latin typeface="Arial" panose="020B0604020202020204" pitchFamily="34" charset="0"/>
                <a:cs typeface="Arial" panose="020B0604020202020204" pitchFamily="34" charset="0"/>
              </a:rPr>
              <a:t>. </a:t>
            </a:r>
          </a:p>
          <a:p>
            <a:pPr marL="342900" indent="-342900" algn="just"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 </a:t>
            </a:r>
          </a:p>
        </p:txBody>
      </p:sp>
      <p:sp>
        <p:nvSpPr>
          <p:cNvPr id="283653" name="Rectangle 5"/>
          <p:cNvSpPr>
            <a:spLocks noGrp="1" noChangeArrowheads="1"/>
          </p:cNvSpPr>
          <p:nvPr>
            <p:ph type="title"/>
          </p:nvPr>
        </p:nvSpPr>
        <p:spPr>
          <a:xfrm>
            <a:off x="76200" y="152400"/>
            <a:ext cx="6324600" cy="533400"/>
          </a:xfrm>
          <a:noFill/>
          <a:ln/>
        </p:spPr>
        <p:txBody>
          <a:bodyPr lIns="90488" tIns="44450" rIns="90488" bIns="44450" anchor="b"/>
          <a:lstStyle/>
          <a:p>
            <a:pPr algn="l"/>
            <a:r>
              <a:rPr lang="fr-FR" sz="3600" b="1" i="1" u="sng">
                <a:solidFill>
                  <a:srgbClr val="CC3300"/>
                </a:solidFill>
              </a:rPr>
              <a:t>Introduction</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2" name="Rectangle 1"/>
          <p:cNvSpPr/>
          <p:nvPr/>
        </p:nvSpPr>
        <p:spPr>
          <a:xfrm>
            <a:off x="262433" y="1313476"/>
            <a:ext cx="8642076" cy="1015663"/>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L'OCDE considère que le logiciel est déjà le « </a:t>
            </a:r>
            <a:r>
              <a:rPr lang="fr-FR" sz="2000" i="1" dirty="0">
                <a:solidFill>
                  <a:srgbClr val="CC3300"/>
                </a:solidFill>
                <a:latin typeface="Arial" charset="0"/>
              </a:rPr>
              <a:t>secteur le plus important économiquement</a:t>
            </a:r>
            <a:r>
              <a:rPr lang="fr-FR" sz="2000" i="1" dirty="0">
                <a:solidFill>
                  <a:srgbClr val="000099"/>
                </a:solidFill>
                <a:latin typeface="Arial" panose="020B0604020202020204" pitchFamily="34" charset="0"/>
                <a:cs typeface="Arial" panose="020B0604020202020204" pitchFamily="34" charset="0"/>
              </a:rPr>
              <a:t>, et qu'il est à </a:t>
            </a:r>
            <a:r>
              <a:rPr lang="fr-FR" sz="2000" i="1" dirty="0">
                <a:solidFill>
                  <a:srgbClr val="C00000"/>
                </a:solidFill>
                <a:latin typeface="Arial" panose="020B0604020202020204" pitchFamily="34" charset="0"/>
                <a:cs typeface="Arial" panose="020B0604020202020204" pitchFamily="34" charset="0"/>
              </a:rPr>
              <a:t>l'économie fondée sur le savoir </a:t>
            </a:r>
            <a:r>
              <a:rPr lang="fr-FR" sz="2000" i="1" dirty="0">
                <a:solidFill>
                  <a:srgbClr val="000099"/>
                </a:solidFill>
                <a:latin typeface="Arial" panose="020B0604020202020204" pitchFamily="34" charset="0"/>
                <a:cs typeface="Arial" panose="020B0604020202020204" pitchFamily="34" charset="0"/>
              </a:rPr>
              <a:t>ce que les secteurs de </a:t>
            </a:r>
            <a:r>
              <a:rPr lang="fr-FR" sz="2000" i="1" dirty="0">
                <a:solidFill>
                  <a:srgbClr val="C00000"/>
                </a:solidFill>
                <a:latin typeface="Arial" panose="020B0604020202020204" pitchFamily="34" charset="0"/>
                <a:cs typeface="Arial" panose="020B0604020202020204" pitchFamily="34" charset="0"/>
              </a:rPr>
              <a:t>l'acier et de l'automobile </a:t>
            </a:r>
            <a:r>
              <a:rPr lang="fr-FR" sz="2000" i="1" dirty="0">
                <a:solidFill>
                  <a:srgbClr val="000099"/>
                </a:solidFill>
                <a:latin typeface="Arial" panose="020B0604020202020204" pitchFamily="34" charset="0"/>
                <a:cs typeface="Arial" panose="020B0604020202020204" pitchFamily="34" charset="0"/>
              </a:rPr>
              <a:t>étaient à </a:t>
            </a:r>
            <a:r>
              <a:rPr lang="fr-FR" sz="2000" i="1" dirty="0">
                <a:solidFill>
                  <a:srgbClr val="C00000"/>
                </a:solidFill>
                <a:latin typeface="Arial" panose="020B0604020202020204" pitchFamily="34" charset="0"/>
                <a:cs typeface="Arial" panose="020B0604020202020204" pitchFamily="34" charset="0"/>
              </a:rPr>
              <a:t>l'économie industrielle</a:t>
            </a:r>
            <a:r>
              <a:rPr lang="fr-FR" sz="2000" i="1" dirty="0">
                <a:solidFill>
                  <a:srgbClr val="000099"/>
                </a:solidFill>
                <a:latin typeface="Arial" panose="020B0604020202020204" pitchFamily="34" charset="0"/>
                <a:cs typeface="Arial" panose="020B0604020202020204" pitchFamily="34" charset="0"/>
              </a:rPr>
              <a:t> ».</a:t>
            </a:r>
          </a:p>
        </p:txBody>
      </p:sp>
      <p:sp>
        <p:nvSpPr>
          <p:cNvPr id="3" name="Rectangle 2"/>
          <p:cNvSpPr/>
          <p:nvPr/>
        </p:nvSpPr>
        <p:spPr>
          <a:xfrm>
            <a:off x="295498" y="3963510"/>
            <a:ext cx="8575946" cy="707886"/>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La fabrication du matériel est assurée  par </a:t>
            </a:r>
            <a:r>
              <a:rPr lang="fr-FR" sz="2000" i="1" dirty="0">
                <a:solidFill>
                  <a:srgbClr val="CC3300"/>
                </a:solidFill>
                <a:latin typeface="Arial" panose="020B0604020202020204" pitchFamily="34" charset="0"/>
                <a:cs typeface="Arial" panose="020B0604020202020204" pitchFamily="34" charset="0"/>
              </a:rPr>
              <a:t>quelques grands constructeurs</a:t>
            </a:r>
            <a:r>
              <a:rPr lang="fr-FR" sz="2000" i="1" dirty="0">
                <a:solidFill>
                  <a:srgbClr val="000099"/>
                </a:solidFill>
                <a:latin typeface="Arial" panose="020B0604020202020204" pitchFamily="34" charset="0"/>
                <a:cs typeface="Arial" panose="020B0604020202020204" pitchFamily="34" charset="0"/>
              </a:rPr>
              <a:t>. Il est relativement </a:t>
            </a:r>
            <a:r>
              <a:rPr lang="fr-FR" sz="2000" i="1" dirty="0">
                <a:solidFill>
                  <a:srgbClr val="CC3300"/>
                </a:solidFill>
                <a:latin typeface="Arial" panose="020B0604020202020204" pitchFamily="34" charset="0"/>
                <a:cs typeface="Arial" panose="020B0604020202020204" pitchFamily="34" charset="0"/>
              </a:rPr>
              <a:t>fiable </a:t>
            </a:r>
            <a:r>
              <a:rPr lang="fr-FR" sz="2000" i="1" dirty="0">
                <a:solidFill>
                  <a:srgbClr val="000099"/>
                </a:solidFill>
                <a:latin typeface="Arial" panose="020B0604020202020204" pitchFamily="34" charset="0"/>
                <a:cs typeface="Arial" panose="020B0604020202020204" pitchFamily="34" charset="0"/>
              </a:rPr>
              <a:t>et le marché est </a:t>
            </a:r>
            <a:r>
              <a:rPr lang="fr-FR" sz="2000" i="1" dirty="0">
                <a:solidFill>
                  <a:srgbClr val="CC3300"/>
                </a:solidFill>
                <a:latin typeface="Arial" panose="020B0604020202020204" pitchFamily="34" charset="0"/>
                <a:cs typeface="Arial" panose="020B0604020202020204" pitchFamily="34" charset="0"/>
              </a:rPr>
              <a:t>standardisé.</a:t>
            </a:r>
            <a:endParaRPr lang="fr-FR" sz="2000" i="1" dirty="0">
              <a:solidFill>
                <a:srgbClr val="000099"/>
              </a:solidFill>
              <a:latin typeface="Arial" panose="020B0604020202020204" pitchFamily="34" charset="0"/>
              <a:cs typeface="Arial" panose="020B0604020202020204" pitchFamily="34" charset="0"/>
            </a:endParaRPr>
          </a:p>
        </p:txBody>
      </p:sp>
      <p:sp>
        <p:nvSpPr>
          <p:cNvPr id="18" name="Rectangle 17"/>
          <p:cNvSpPr/>
          <p:nvPr/>
        </p:nvSpPr>
        <p:spPr>
          <a:xfrm>
            <a:off x="328563" y="5121276"/>
            <a:ext cx="8575946" cy="707886"/>
          </a:xfrm>
          <a:prstGeom prst="rect">
            <a:avLst/>
          </a:prstGeom>
        </p:spPr>
        <p:txBody>
          <a:bodyPr wrap="square">
            <a:spAutoFit/>
          </a:bodyPr>
          <a:lstStyle/>
          <a:p>
            <a:pPr algn="just"/>
            <a:r>
              <a:rPr lang="fr-FR" sz="2000" i="1" dirty="0">
                <a:solidFill>
                  <a:srgbClr val="CC3300"/>
                </a:solidFill>
                <a:latin typeface="Arial" panose="020B0604020202020204" pitchFamily="34" charset="0"/>
                <a:cs typeface="Arial" panose="020B0604020202020204" pitchFamily="34" charset="0"/>
              </a:rPr>
              <a:t>Les problèmes liés à l'informatique sont essentiellement des problèmes de Logiciel.</a:t>
            </a:r>
          </a:p>
        </p:txBody>
      </p:sp>
      <p:sp>
        <p:nvSpPr>
          <p:cNvPr id="9" name="Rectangle 5"/>
          <p:cNvSpPr txBox="1">
            <a:spLocks noChangeArrowheads="1"/>
          </p:cNvSpPr>
          <p:nvPr/>
        </p:nvSpPr>
        <p:spPr bwMode="auto">
          <a:xfrm>
            <a:off x="50141" y="833090"/>
            <a:ext cx="4593867"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Place du Logiciel dans les SI:</a:t>
            </a:r>
          </a:p>
        </p:txBody>
      </p:sp>
    </p:spTree>
    <p:extLst>
      <p:ext uri="{BB962C8B-B14F-4D97-AF65-F5344CB8AC3E}">
        <p14:creationId xmlns:p14="http://schemas.microsoft.com/office/powerpoint/2010/main" val="24718627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36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p:bldP spid="3" grpId="0"/>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2244" name="Rectangle 4"/>
          <p:cNvSpPr>
            <a:spLocks noGrp="1" noChangeArrowheads="1"/>
          </p:cNvSpPr>
          <p:nvPr>
            <p:ph type="title"/>
          </p:nvPr>
        </p:nvSpPr>
        <p:spPr>
          <a:xfrm>
            <a:off x="0" y="116632"/>
            <a:ext cx="6660232" cy="601910"/>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17" name="Rectangle 16"/>
          <p:cNvSpPr/>
          <p:nvPr/>
        </p:nvSpPr>
        <p:spPr>
          <a:xfrm>
            <a:off x="3572" y="1414946"/>
            <a:ext cx="4708066" cy="400110"/>
          </a:xfrm>
          <a:prstGeom prst="rect">
            <a:avLst/>
          </a:prstGeom>
        </p:spPr>
        <p:txBody>
          <a:bodyPr wrap="square">
            <a:spAutoFit/>
          </a:bodyPr>
          <a:lstStyle/>
          <a:p>
            <a:pPr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Règles de mise en œuvre du modèle: </a:t>
            </a:r>
          </a:p>
        </p:txBody>
      </p:sp>
      <p:sp>
        <p:nvSpPr>
          <p:cNvPr id="10"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Rectangle 10"/>
          <p:cNvSpPr/>
          <p:nvPr/>
        </p:nvSpPr>
        <p:spPr>
          <a:xfrm>
            <a:off x="168424" y="1949643"/>
            <a:ext cx="8712968"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Les priorités sont à établir de manière réfléchie, selon leur degré d’importance;</a:t>
            </a:r>
          </a:p>
        </p:txBody>
      </p:sp>
      <p:sp>
        <p:nvSpPr>
          <p:cNvPr id="12" name="Rectangle 11"/>
          <p:cNvSpPr/>
          <p:nvPr/>
        </p:nvSpPr>
        <p:spPr>
          <a:xfrm>
            <a:off x="174142" y="2753201"/>
            <a:ext cx="8795716"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Eviter le syndrome du « tout est d’importance égale » : Lorsqu’un élément est considéré comme important, il faut réduire l’importance d’un autre élément.</a:t>
            </a:r>
          </a:p>
        </p:txBody>
      </p:sp>
      <p:sp>
        <p:nvSpPr>
          <p:cNvPr id="18" name="Rectangle 17"/>
          <p:cNvSpPr/>
          <p:nvPr/>
        </p:nvSpPr>
        <p:spPr>
          <a:xfrm>
            <a:off x="85676" y="3783923"/>
            <a:ext cx="8795716"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Eviter de rendre le résultat de chaque itération au client; veiller à rester dans les délais et à s’assurer que les différentes composantes de l’application concordent.</a:t>
            </a:r>
          </a:p>
        </p:txBody>
      </p:sp>
      <p:sp>
        <p:nvSpPr>
          <p:cNvPr id="13" name="Rectangle 12"/>
          <p:cNvSpPr/>
          <p:nvPr/>
        </p:nvSpPr>
        <p:spPr>
          <a:xfrm>
            <a:off x="133128" y="4934173"/>
            <a:ext cx="8795716"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Chaque itération doit commencer avec un référentiel commun et se terminer par un nouveau référentiel commun.</a:t>
            </a:r>
          </a:p>
        </p:txBody>
      </p:sp>
      <p:sp>
        <p:nvSpPr>
          <p:cNvPr id="15" name="Rectangle 14"/>
          <p:cNvSpPr/>
          <p:nvPr/>
        </p:nvSpPr>
        <p:spPr>
          <a:xfrm>
            <a:off x="107504" y="5673442"/>
            <a:ext cx="8795716"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Les développeurs doivent intégrer toutes les versions des artefacts d’un système et les vérifier à la fin de l’itération..</a:t>
            </a:r>
          </a:p>
        </p:txBody>
      </p:sp>
      <p:sp>
        <p:nvSpPr>
          <p:cNvPr id="14" name="Rectangle 5"/>
          <p:cNvSpPr txBox="1">
            <a:spLocks noChangeArrowheads="1"/>
          </p:cNvSpPr>
          <p:nvPr/>
        </p:nvSpPr>
        <p:spPr bwMode="auto">
          <a:xfrm>
            <a:off x="55984" y="839181"/>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Spirale (Itératif)</a:t>
            </a:r>
          </a:p>
        </p:txBody>
      </p:sp>
    </p:spTree>
    <p:extLst>
      <p:ext uri="{BB962C8B-B14F-4D97-AF65-F5344CB8AC3E}">
        <p14:creationId xmlns:p14="http://schemas.microsoft.com/office/powerpoint/2010/main" val="3453614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p:bldP spid="13" grpId="0"/>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2244" name="Rectangle 4"/>
          <p:cNvSpPr>
            <a:spLocks noGrp="1" noChangeArrowheads="1"/>
          </p:cNvSpPr>
          <p:nvPr>
            <p:ph type="title"/>
          </p:nvPr>
        </p:nvSpPr>
        <p:spPr>
          <a:xfrm>
            <a:off x="-25569" y="135760"/>
            <a:ext cx="6444208" cy="594320"/>
          </a:xfrm>
          <a:noFill/>
          <a:ln/>
        </p:spPr>
        <p:txBody>
          <a:bodyPr lIns="90488" tIns="44450" rIns="90488" bIns="44450" anchor="b"/>
          <a:lstStyle/>
          <a:p>
            <a:pPr algn="l"/>
            <a:r>
              <a:rPr lang="fr-FR" sz="3600" b="1" i="1" u="sng" dirty="0">
                <a:solidFill>
                  <a:srgbClr val="CC3300"/>
                </a:solidFill>
              </a:rPr>
              <a:t>Le Processus de développement </a:t>
            </a:r>
            <a:endParaRPr lang="fr-FR" sz="2800" b="1" u="sng" dirty="0">
              <a:solidFill>
                <a:srgbClr val="000099"/>
              </a:solidFill>
            </a:endParaRPr>
          </a:p>
        </p:txBody>
      </p:sp>
      <p:sp>
        <p:nvSpPr>
          <p:cNvPr id="17" name="Rectangle 16"/>
          <p:cNvSpPr/>
          <p:nvPr/>
        </p:nvSpPr>
        <p:spPr>
          <a:xfrm>
            <a:off x="0" y="1384907"/>
            <a:ext cx="5001468" cy="400110"/>
          </a:xfrm>
          <a:prstGeom prst="rect">
            <a:avLst/>
          </a:prstGeom>
        </p:spPr>
        <p:txBody>
          <a:bodyPr wrap="square">
            <a:spAutoFit/>
          </a:bodyPr>
          <a:lstStyle/>
          <a:p>
            <a:pPr eaLnBrk="0" hangingPunct="0">
              <a:buClr>
                <a:schemeClr val="tx1"/>
              </a:buClr>
            </a:pPr>
            <a:r>
              <a:rPr lang="fr-FR" sz="2000" i="1" dirty="0">
                <a:solidFill>
                  <a:srgbClr val="000099"/>
                </a:solidFill>
                <a:latin typeface="Arial" panose="020B0604020202020204" pitchFamily="34" charset="0"/>
                <a:cs typeface="Arial" panose="020B0604020202020204" pitchFamily="34" charset="0"/>
              </a:rPr>
              <a:t>Règles de mise en œuvre du modèle: </a:t>
            </a:r>
          </a:p>
        </p:txBody>
      </p:sp>
      <p:sp>
        <p:nvSpPr>
          <p:cNvPr id="10"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Rectangle 10"/>
          <p:cNvSpPr/>
          <p:nvPr/>
        </p:nvSpPr>
        <p:spPr>
          <a:xfrm>
            <a:off x="168424" y="1949643"/>
            <a:ext cx="8712968"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Toute l’équipe doit travailler sur avec le même jeu  d’hypothèses et une version actualisée du système; le respect de cette règle est vital pour la réussite du projet.</a:t>
            </a:r>
          </a:p>
        </p:txBody>
      </p:sp>
      <p:sp>
        <p:nvSpPr>
          <p:cNvPr id="18" name="Rectangle 17"/>
          <p:cNvSpPr/>
          <p:nvPr/>
        </p:nvSpPr>
        <p:spPr>
          <a:xfrm>
            <a:off x="85676" y="3329987"/>
            <a:ext cx="8795716"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Chaque itération doit générer une version exécutable, qu’il faut tester et intégrer au système obtenu à l’itération précédente.</a:t>
            </a:r>
          </a:p>
        </p:txBody>
      </p:sp>
      <p:sp>
        <p:nvSpPr>
          <p:cNvPr id="13" name="Rectangle 12"/>
          <p:cNvSpPr/>
          <p:nvPr/>
        </p:nvSpPr>
        <p:spPr>
          <a:xfrm>
            <a:off x="168424" y="4437112"/>
            <a:ext cx="8795716" cy="163121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Chaque itération doit être planifiée de telle sorte qu’il y’ait suffisamment de temps pour réaliser toutes les étapes du développement, à savoir: l’analyse , la conception, l’implémentation, le test et l’intégration. Le modèle de la cascade est donc applicable à petite échelle (celui d’une itération).</a:t>
            </a:r>
          </a:p>
        </p:txBody>
      </p:sp>
      <p:sp>
        <p:nvSpPr>
          <p:cNvPr id="9" name="Rectangle 5"/>
          <p:cNvSpPr txBox="1">
            <a:spLocks noChangeArrowheads="1"/>
          </p:cNvSpPr>
          <p:nvPr/>
        </p:nvSpPr>
        <p:spPr bwMode="auto">
          <a:xfrm>
            <a:off x="55984" y="839181"/>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Spirale (Itératif)</a:t>
            </a:r>
          </a:p>
        </p:txBody>
      </p:sp>
    </p:spTree>
    <p:extLst>
      <p:ext uri="{BB962C8B-B14F-4D97-AF65-F5344CB8AC3E}">
        <p14:creationId xmlns:p14="http://schemas.microsoft.com/office/powerpoint/2010/main" val="2621210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2244" name="Rectangle 4"/>
          <p:cNvSpPr>
            <a:spLocks noGrp="1" noChangeArrowheads="1"/>
          </p:cNvSpPr>
          <p:nvPr>
            <p:ph type="title"/>
          </p:nvPr>
        </p:nvSpPr>
        <p:spPr>
          <a:xfrm>
            <a:off x="2577" y="77620"/>
            <a:ext cx="6444208" cy="605591"/>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17" name="Rectangle 16"/>
          <p:cNvSpPr/>
          <p:nvPr/>
        </p:nvSpPr>
        <p:spPr>
          <a:xfrm>
            <a:off x="0" y="1334852"/>
            <a:ext cx="5721548" cy="400110"/>
          </a:xfrm>
          <a:prstGeom prst="rect">
            <a:avLst/>
          </a:prstGeom>
          <a:noFill/>
          <a:ln w="12700">
            <a:noFill/>
            <a:miter lim="800000"/>
            <a:headEnd/>
            <a:tailEnd/>
          </a:ln>
          <a:effectLst/>
        </p:spPr>
        <p:txBody>
          <a:bodyPr lIns="90488" tIns="44450" rIns="90488" bIns="44450"/>
          <a:lstStyle/>
          <a:p>
            <a:pPr algn="just"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Application du modèle itératif à la modélisation:</a:t>
            </a:r>
          </a:p>
        </p:txBody>
      </p:sp>
      <p:sp>
        <p:nvSpPr>
          <p:cNvPr id="10"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Rectangle 10"/>
          <p:cNvSpPr/>
          <p:nvPr/>
        </p:nvSpPr>
        <p:spPr>
          <a:xfrm>
            <a:off x="107504" y="1908072"/>
            <a:ext cx="8712968" cy="1015663"/>
          </a:xfrm>
          <a:prstGeom prst="rect">
            <a:avLst/>
          </a:prstGeom>
          <a:noFill/>
          <a:ln w="12700">
            <a:noFill/>
            <a:miter lim="800000"/>
            <a:headEnd/>
            <a:tailEnd/>
          </a:ln>
          <a:effectLst/>
        </p:spPr>
        <p:txBody>
          <a:bodyPr lIns="90488" tIns="44450" rIns="90488" bIns="44450"/>
          <a:lstStyle/>
          <a:p>
            <a:pPr algn="just"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La modélisation par itération permet de découvrir très tôt les problèmes du logiciel. Philosophie  du « </a:t>
            </a:r>
            <a:r>
              <a:rPr lang="fr-FR" sz="2000" i="1" dirty="0" err="1">
                <a:solidFill>
                  <a:srgbClr val="000099"/>
                </a:solidFill>
                <a:latin typeface="Arial" panose="020B0604020202020204" pitchFamily="34" charset="0"/>
                <a:cs typeface="Arial" panose="020B0604020202020204" pitchFamily="34" charset="0"/>
              </a:rPr>
              <a:t>fail</a:t>
            </a:r>
            <a:r>
              <a:rPr lang="fr-FR" sz="2000" i="1" dirty="0">
                <a:solidFill>
                  <a:srgbClr val="000099"/>
                </a:solidFill>
                <a:latin typeface="Arial" panose="020B0604020202020204" pitchFamily="34" charset="0"/>
                <a:cs typeface="Arial" panose="020B0604020202020204" pitchFamily="34" charset="0"/>
              </a:rPr>
              <a:t> </a:t>
            </a:r>
            <a:r>
              <a:rPr lang="fr-FR" sz="2000" i="1" dirty="0" err="1">
                <a:solidFill>
                  <a:srgbClr val="000099"/>
                </a:solidFill>
                <a:latin typeface="Arial" panose="020B0604020202020204" pitchFamily="34" charset="0"/>
                <a:cs typeface="Arial" panose="020B0604020202020204" pitchFamily="34" charset="0"/>
              </a:rPr>
              <a:t>fast</a:t>
            </a:r>
            <a:r>
              <a:rPr lang="fr-FR" sz="2000" i="1" dirty="0">
                <a:solidFill>
                  <a:srgbClr val="000099"/>
                </a:solidFill>
                <a:latin typeface="Arial" panose="020B0604020202020204" pitchFamily="34" charset="0"/>
                <a:cs typeface="Arial" panose="020B0604020202020204" pitchFamily="34" charset="0"/>
              </a:rPr>
              <a:t> » (« Echouer très tôt » « mieux vaut tôt que tard »)</a:t>
            </a:r>
          </a:p>
        </p:txBody>
      </p:sp>
      <p:sp>
        <p:nvSpPr>
          <p:cNvPr id="9" name="Rectangle 8"/>
          <p:cNvSpPr/>
          <p:nvPr/>
        </p:nvSpPr>
        <p:spPr>
          <a:xfrm>
            <a:off x="178968" y="3079714"/>
            <a:ext cx="8496944"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Commencer par construire un modèle par le recueil des exigences,</a:t>
            </a:r>
          </a:p>
        </p:txBody>
      </p:sp>
      <p:sp>
        <p:nvSpPr>
          <p:cNvPr id="12" name="Rectangle 11"/>
          <p:cNvSpPr/>
          <p:nvPr/>
        </p:nvSpPr>
        <p:spPr>
          <a:xfrm>
            <a:off x="178968" y="3680585"/>
            <a:ext cx="8496944"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Revoir le modèle après une première itération,</a:t>
            </a:r>
          </a:p>
        </p:txBody>
      </p:sp>
      <p:sp>
        <p:nvSpPr>
          <p:cNvPr id="14" name="Rectangle 13"/>
          <p:cNvSpPr/>
          <p:nvPr/>
        </p:nvSpPr>
        <p:spPr>
          <a:xfrm>
            <a:off x="178968" y="4256649"/>
            <a:ext cx="8065440"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Intercaler modélisation et développement, au fur et à mesure.</a:t>
            </a:r>
          </a:p>
        </p:txBody>
      </p:sp>
      <p:sp>
        <p:nvSpPr>
          <p:cNvPr id="2" name="ZoneTexte 1"/>
          <p:cNvSpPr txBox="1"/>
          <p:nvPr/>
        </p:nvSpPr>
        <p:spPr>
          <a:xfrm>
            <a:off x="215516" y="5118227"/>
            <a:ext cx="1728192" cy="400110"/>
          </a:xfrm>
          <a:prstGeom prst="rect">
            <a:avLst/>
          </a:prstGeom>
          <a:noFill/>
          <a:ln w="15875">
            <a:solidFill>
              <a:srgbClr val="CC3300"/>
            </a:solidFill>
          </a:ln>
        </p:spPr>
        <p:txBody>
          <a:bodyPr wrap="square" rtlCol="0">
            <a:spAutoFit/>
          </a:bodyPr>
          <a:lstStyle/>
          <a:p>
            <a:pPr algn="ctr"/>
            <a:r>
              <a:rPr lang="fr-FR" sz="2000" i="1" dirty="0">
                <a:solidFill>
                  <a:srgbClr val="000099"/>
                </a:solidFill>
                <a:latin typeface="Arial" panose="020B0604020202020204" pitchFamily="34" charset="0"/>
                <a:cs typeface="Arial" panose="020B0604020202020204" pitchFamily="34" charset="0"/>
              </a:rPr>
              <a:t>Modèle 1</a:t>
            </a:r>
          </a:p>
        </p:txBody>
      </p:sp>
      <p:cxnSp>
        <p:nvCxnSpPr>
          <p:cNvPr id="4" name="Connecteur droit avec flèche 3"/>
          <p:cNvCxnSpPr>
            <a:stCxn id="2" idx="3"/>
          </p:cNvCxnSpPr>
          <p:nvPr/>
        </p:nvCxnSpPr>
        <p:spPr bwMode="auto">
          <a:xfrm>
            <a:off x="1943708" y="5318282"/>
            <a:ext cx="1512168" cy="11032"/>
          </a:xfrm>
          <a:prstGeom prst="straightConnector1">
            <a:avLst/>
          </a:prstGeom>
          <a:solidFill>
            <a:srgbClr val="990000"/>
          </a:solidFill>
          <a:ln w="28575" cap="flat" cmpd="sng" algn="ctr">
            <a:solidFill>
              <a:srgbClr val="CC3300"/>
            </a:solidFill>
            <a:prstDash val="solid"/>
            <a:round/>
            <a:headEnd type="none" w="med" len="med"/>
            <a:tailEnd type="triangle"/>
          </a:ln>
          <a:effectLst/>
        </p:spPr>
      </p:cxnSp>
      <p:sp>
        <p:nvSpPr>
          <p:cNvPr id="15" name="ZoneTexte 14"/>
          <p:cNvSpPr txBox="1"/>
          <p:nvPr/>
        </p:nvSpPr>
        <p:spPr>
          <a:xfrm>
            <a:off x="3455876" y="5129259"/>
            <a:ext cx="1728192" cy="400110"/>
          </a:xfrm>
          <a:prstGeom prst="rect">
            <a:avLst/>
          </a:prstGeom>
          <a:noFill/>
          <a:ln w="15875">
            <a:solidFill>
              <a:srgbClr val="CC3300"/>
            </a:solidFill>
          </a:ln>
        </p:spPr>
        <p:txBody>
          <a:bodyPr wrap="square" rtlCol="0">
            <a:spAutoFit/>
          </a:bodyPr>
          <a:lstStyle/>
          <a:p>
            <a:pPr algn="ctr"/>
            <a:r>
              <a:rPr lang="fr-FR" sz="2000" i="1" dirty="0">
                <a:solidFill>
                  <a:srgbClr val="000099"/>
                </a:solidFill>
                <a:latin typeface="Arial" panose="020B0604020202020204" pitchFamily="34" charset="0"/>
                <a:cs typeface="Arial" panose="020B0604020202020204" pitchFamily="34" charset="0"/>
              </a:rPr>
              <a:t>Itération  1</a:t>
            </a:r>
          </a:p>
        </p:txBody>
      </p:sp>
      <p:sp>
        <p:nvSpPr>
          <p:cNvPr id="16" name="ZoneTexte 15"/>
          <p:cNvSpPr txBox="1"/>
          <p:nvPr/>
        </p:nvSpPr>
        <p:spPr>
          <a:xfrm>
            <a:off x="6671580" y="5112711"/>
            <a:ext cx="1728192" cy="400110"/>
          </a:xfrm>
          <a:prstGeom prst="rect">
            <a:avLst/>
          </a:prstGeom>
          <a:noFill/>
          <a:ln w="15875">
            <a:solidFill>
              <a:srgbClr val="CC3300"/>
            </a:solidFill>
          </a:ln>
        </p:spPr>
        <p:txBody>
          <a:bodyPr wrap="square" rtlCol="0">
            <a:spAutoFit/>
          </a:bodyPr>
          <a:lstStyle/>
          <a:p>
            <a:pPr algn="ctr"/>
            <a:r>
              <a:rPr lang="fr-FR" sz="2000" i="1" dirty="0">
                <a:solidFill>
                  <a:srgbClr val="000099"/>
                </a:solidFill>
                <a:latin typeface="Arial" panose="020B0604020202020204" pitchFamily="34" charset="0"/>
                <a:cs typeface="Arial" panose="020B0604020202020204" pitchFamily="34" charset="0"/>
              </a:rPr>
              <a:t>Modèle 2</a:t>
            </a:r>
          </a:p>
        </p:txBody>
      </p:sp>
      <p:cxnSp>
        <p:nvCxnSpPr>
          <p:cNvPr id="19" name="Connecteur droit avec flèche 18"/>
          <p:cNvCxnSpPr/>
          <p:nvPr/>
        </p:nvCxnSpPr>
        <p:spPr bwMode="auto">
          <a:xfrm>
            <a:off x="5159412" y="5312766"/>
            <a:ext cx="1512168" cy="11032"/>
          </a:xfrm>
          <a:prstGeom prst="straightConnector1">
            <a:avLst/>
          </a:prstGeom>
          <a:solidFill>
            <a:srgbClr val="990000"/>
          </a:solidFill>
          <a:ln w="28575" cap="flat" cmpd="sng" algn="ctr">
            <a:solidFill>
              <a:srgbClr val="CC3300"/>
            </a:solidFill>
            <a:prstDash val="solid"/>
            <a:round/>
            <a:headEnd type="none" w="med" len="med"/>
            <a:tailEnd type="triangle"/>
          </a:ln>
          <a:effectLst/>
        </p:spPr>
      </p:cxnSp>
      <p:sp>
        <p:nvSpPr>
          <p:cNvPr id="20" name="ZoneTexte 19"/>
          <p:cNvSpPr txBox="1"/>
          <p:nvPr/>
        </p:nvSpPr>
        <p:spPr>
          <a:xfrm>
            <a:off x="3477704" y="5767404"/>
            <a:ext cx="1728192" cy="400110"/>
          </a:xfrm>
          <a:prstGeom prst="rect">
            <a:avLst/>
          </a:prstGeom>
          <a:noFill/>
          <a:ln w="15875">
            <a:solidFill>
              <a:srgbClr val="CC3300"/>
            </a:solidFill>
          </a:ln>
        </p:spPr>
        <p:txBody>
          <a:bodyPr wrap="square" rtlCol="0">
            <a:spAutoFit/>
          </a:bodyPr>
          <a:lstStyle/>
          <a:p>
            <a:pPr algn="ctr"/>
            <a:r>
              <a:rPr lang="fr-FR" sz="2000" i="1" dirty="0">
                <a:solidFill>
                  <a:srgbClr val="000099"/>
                </a:solidFill>
                <a:latin typeface="Arial" panose="020B0604020202020204" pitchFamily="34" charset="0"/>
                <a:cs typeface="Arial" panose="020B0604020202020204" pitchFamily="34" charset="0"/>
              </a:rPr>
              <a:t>Itération  2</a:t>
            </a:r>
          </a:p>
        </p:txBody>
      </p:sp>
      <p:cxnSp>
        <p:nvCxnSpPr>
          <p:cNvPr id="21" name="Connecteur droit avec flèche 20"/>
          <p:cNvCxnSpPr/>
          <p:nvPr/>
        </p:nvCxnSpPr>
        <p:spPr bwMode="auto">
          <a:xfrm flipV="1">
            <a:off x="5211204" y="5985321"/>
            <a:ext cx="3753284" cy="1316"/>
          </a:xfrm>
          <a:prstGeom prst="straightConnector1">
            <a:avLst/>
          </a:prstGeom>
          <a:solidFill>
            <a:srgbClr val="990000"/>
          </a:solidFill>
          <a:ln w="28575" cap="flat" cmpd="sng" algn="ctr">
            <a:solidFill>
              <a:srgbClr val="CC3300"/>
            </a:solidFill>
            <a:prstDash val="solid"/>
            <a:round/>
            <a:headEnd type="triangle" w="med" len="med"/>
            <a:tailEnd type="none"/>
          </a:ln>
          <a:effectLst/>
        </p:spPr>
      </p:cxnSp>
      <p:cxnSp>
        <p:nvCxnSpPr>
          <p:cNvPr id="7" name="Connecteur droit 6"/>
          <p:cNvCxnSpPr>
            <a:stCxn id="16" idx="3"/>
          </p:cNvCxnSpPr>
          <p:nvPr/>
        </p:nvCxnSpPr>
        <p:spPr bwMode="auto">
          <a:xfrm>
            <a:off x="8399772" y="5312766"/>
            <a:ext cx="564716" cy="11032"/>
          </a:xfrm>
          <a:prstGeom prst="line">
            <a:avLst/>
          </a:prstGeom>
          <a:solidFill>
            <a:srgbClr val="990000"/>
          </a:solidFill>
          <a:ln w="19050" cap="flat" cmpd="sng" algn="ctr">
            <a:solidFill>
              <a:srgbClr val="CC3300"/>
            </a:solidFill>
            <a:prstDash val="solid"/>
            <a:round/>
            <a:headEnd type="none" w="med" len="med"/>
            <a:tailEnd type="none" w="med" len="med"/>
          </a:ln>
          <a:effectLst/>
        </p:spPr>
      </p:cxnSp>
      <p:cxnSp>
        <p:nvCxnSpPr>
          <p:cNvPr id="25" name="Connecteur droit 24"/>
          <p:cNvCxnSpPr/>
          <p:nvPr/>
        </p:nvCxnSpPr>
        <p:spPr bwMode="auto">
          <a:xfrm>
            <a:off x="8964488" y="5323798"/>
            <a:ext cx="0" cy="697490"/>
          </a:xfrm>
          <a:prstGeom prst="line">
            <a:avLst/>
          </a:prstGeom>
          <a:solidFill>
            <a:srgbClr val="990000"/>
          </a:solidFill>
          <a:ln w="19050" cap="flat" cmpd="sng" algn="ctr">
            <a:solidFill>
              <a:srgbClr val="CC3300"/>
            </a:solidFill>
            <a:prstDash val="solid"/>
            <a:round/>
            <a:headEnd type="none" w="med" len="med"/>
            <a:tailEnd type="none" w="med" len="med"/>
          </a:ln>
          <a:effectLst/>
        </p:spPr>
      </p:cxnSp>
      <p:sp>
        <p:nvSpPr>
          <p:cNvPr id="30" name="ZoneTexte 29"/>
          <p:cNvSpPr txBox="1"/>
          <p:nvPr/>
        </p:nvSpPr>
        <p:spPr>
          <a:xfrm>
            <a:off x="222908" y="5778436"/>
            <a:ext cx="1728192" cy="400110"/>
          </a:xfrm>
          <a:prstGeom prst="rect">
            <a:avLst/>
          </a:prstGeom>
          <a:noFill/>
          <a:ln w="15875">
            <a:solidFill>
              <a:srgbClr val="CC3300"/>
            </a:solidFill>
          </a:ln>
        </p:spPr>
        <p:txBody>
          <a:bodyPr wrap="square" rtlCol="0">
            <a:spAutoFit/>
          </a:bodyPr>
          <a:lstStyle/>
          <a:p>
            <a:pPr algn="ctr"/>
            <a:r>
              <a:rPr lang="fr-FR" sz="2000" i="1" dirty="0">
                <a:solidFill>
                  <a:srgbClr val="000099"/>
                </a:solidFill>
                <a:latin typeface="Arial" panose="020B0604020202020204" pitchFamily="34" charset="0"/>
                <a:cs typeface="Arial" panose="020B0604020202020204" pitchFamily="34" charset="0"/>
              </a:rPr>
              <a:t>Modèle 3</a:t>
            </a:r>
          </a:p>
        </p:txBody>
      </p:sp>
      <p:cxnSp>
        <p:nvCxnSpPr>
          <p:cNvPr id="31" name="Connecteur droit avec flèche 30"/>
          <p:cNvCxnSpPr/>
          <p:nvPr/>
        </p:nvCxnSpPr>
        <p:spPr bwMode="auto">
          <a:xfrm flipH="1">
            <a:off x="1951100" y="6010256"/>
            <a:ext cx="1526604" cy="11032"/>
          </a:xfrm>
          <a:prstGeom prst="straightConnector1">
            <a:avLst/>
          </a:prstGeom>
          <a:solidFill>
            <a:srgbClr val="990000"/>
          </a:solidFill>
          <a:ln w="28575" cap="flat" cmpd="sng" algn="ctr">
            <a:solidFill>
              <a:srgbClr val="CC3300"/>
            </a:solidFill>
            <a:prstDash val="solid"/>
            <a:round/>
            <a:headEnd type="none" w="med" len="med"/>
            <a:tailEnd type="triangle"/>
          </a:ln>
          <a:effectLst/>
        </p:spPr>
      </p:cxnSp>
      <p:sp>
        <p:nvSpPr>
          <p:cNvPr id="22" name="Rectangle 5"/>
          <p:cNvSpPr txBox="1">
            <a:spLocks noChangeArrowheads="1"/>
          </p:cNvSpPr>
          <p:nvPr/>
        </p:nvSpPr>
        <p:spPr bwMode="auto">
          <a:xfrm>
            <a:off x="16478" y="720675"/>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Spirale (Itératif)</a:t>
            </a:r>
          </a:p>
        </p:txBody>
      </p:sp>
    </p:spTree>
    <p:extLst>
      <p:ext uri="{BB962C8B-B14F-4D97-AF65-F5344CB8AC3E}">
        <p14:creationId xmlns:p14="http://schemas.microsoft.com/office/powerpoint/2010/main" val="4148880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05859" name="Rectangle 3"/>
          <p:cNvSpPr>
            <a:spLocks noChangeArrowheads="1"/>
          </p:cNvSpPr>
          <p:nvPr/>
        </p:nvSpPr>
        <p:spPr bwMode="auto">
          <a:xfrm>
            <a:off x="28146" y="1404551"/>
            <a:ext cx="1600696" cy="457200"/>
          </a:xfrm>
          <a:prstGeom prst="rect">
            <a:avLst/>
          </a:prstGeom>
          <a:noFill/>
          <a:ln w="12700">
            <a:noFill/>
            <a:miter lim="800000"/>
            <a:headEnd/>
            <a:tailEnd/>
          </a:ln>
          <a:effectLst/>
        </p:spPr>
        <p:txBody>
          <a:bodyPr lIns="90488" tIns="44450" rIns="90488" bIns="44450"/>
          <a:lstStyle/>
          <a:p>
            <a:pPr algn="just"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Points forts :</a:t>
            </a:r>
          </a:p>
        </p:txBody>
      </p:sp>
      <p:sp>
        <p:nvSpPr>
          <p:cNvPr id="505860" name="Rectangle 4"/>
          <p:cNvSpPr>
            <a:spLocks noGrp="1" noChangeArrowheads="1"/>
          </p:cNvSpPr>
          <p:nvPr>
            <p:ph type="title"/>
          </p:nvPr>
        </p:nvSpPr>
        <p:spPr>
          <a:xfrm>
            <a:off x="0" y="163231"/>
            <a:ext cx="6444208" cy="657108"/>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505863" name="Rectangle 7"/>
          <p:cNvSpPr>
            <a:spLocks noChangeArrowheads="1"/>
          </p:cNvSpPr>
          <p:nvPr/>
        </p:nvSpPr>
        <p:spPr bwMode="auto">
          <a:xfrm>
            <a:off x="322958" y="1892006"/>
            <a:ext cx="8425482"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Adapté aux projets très complexes dont les besoins ne peuvent être déterminées de façon précise à l’avance, ou bien qui sont très évolutifs.</a:t>
            </a:r>
          </a:p>
        </p:txBody>
      </p:sp>
      <p:sp>
        <p:nvSpPr>
          <p:cNvPr id="505866" name="Rectangle 10"/>
          <p:cNvSpPr>
            <a:spLocks noChangeArrowheads="1"/>
          </p:cNvSpPr>
          <p:nvPr/>
        </p:nvSpPr>
        <p:spPr bwMode="auto">
          <a:xfrm>
            <a:off x="394966" y="4993194"/>
            <a:ext cx="8281466"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Les utilisateurs s’expriment plus aisément au sujet d’un produit opérationnel (le prototype), que face à des descriptions formelles ( Cahier des Charges). </a:t>
            </a:r>
          </a:p>
        </p:txBody>
      </p:sp>
      <p:sp>
        <p:nvSpPr>
          <p:cNvPr id="505868" name="Rectangle 12"/>
          <p:cNvSpPr>
            <a:spLocks noChangeArrowheads="1"/>
          </p:cNvSpPr>
          <p:nvPr/>
        </p:nvSpPr>
        <p:spPr bwMode="auto">
          <a:xfrm>
            <a:off x="359247" y="2977282"/>
            <a:ext cx="8352904"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Les besoins sont exprimés et pris en compte au fur et à mesure que les prototypes sont développés et testés.</a:t>
            </a:r>
          </a:p>
        </p:txBody>
      </p:sp>
      <p:sp>
        <p:nvSpPr>
          <p:cNvPr id="9" name="Rectangle 12"/>
          <p:cNvSpPr>
            <a:spLocks noChangeArrowheads="1"/>
          </p:cNvSpPr>
          <p:nvPr/>
        </p:nvSpPr>
        <p:spPr bwMode="auto">
          <a:xfrm>
            <a:off x="359247" y="3764303"/>
            <a:ext cx="8208888"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Permet de découvrir les écueils et les erreurs dès les toutes premières étapes du développement, grâce aux multiples contrôles.</a:t>
            </a:r>
          </a:p>
        </p:txBody>
      </p:sp>
      <p:sp>
        <p:nvSpPr>
          <p:cNvPr id="10" name="Rectangle 12"/>
          <p:cNvSpPr>
            <a:spLocks noChangeArrowheads="1"/>
          </p:cNvSpPr>
          <p:nvPr/>
        </p:nvSpPr>
        <p:spPr bwMode="auto">
          <a:xfrm>
            <a:off x="363983" y="4569022"/>
            <a:ext cx="8208888"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 système en construction est plus aisé à modifier en cas d’erreur</a:t>
            </a:r>
          </a:p>
        </p:txBody>
      </p:sp>
      <p:sp>
        <p:nvSpPr>
          <p:cNvPr id="11" name="Rectangle 12"/>
          <p:cNvSpPr>
            <a:spLocks noChangeArrowheads="1"/>
          </p:cNvSpPr>
          <p:nvPr/>
        </p:nvSpPr>
        <p:spPr bwMode="auto">
          <a:xfrm>
            <a:off x="467544" y="5980057"/>
            <a:ext cx="8676456"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Permet une meilleure maitrise du projet et une réduction des risques </a:t>
            </a:r>
          </a:p>
        </p:txBody>
      </p:sp>
      <p:sp>
        <p:nvSpPr>
          <p:cNvPr id="12"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3" name="Rectangle 5"/>
          <p:cNvSpPr txBox="1">
            <a:spLocks noChangeArrowheads="1"/>
          </p:cNvSpPr>
          <p:nvPr/>
        </p:nvSpPr>
        <p:spPr bwMode="auto">
          <a:xfrm>
            <a:off x="55984" y="839181"/>
            <a:ext cx="504941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modèle en Spirale (Itératif)</a:t>
            </a:r>
          </a:p>
        </p:txBody>
      </p:sp>
    </p:spTree>
    <p:extLst>
      <p:ext uri="{BB962C8B-B14F-4D97-AF65-F5344CB8AC3E}">
        <p14:creationId xmlns:p14="http://schemas.microsoft.com/office/powerpoint/2010/main" val="1500670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63"/>
                                        </p:tgtEl>
                                        <p:attrNameLst>
                                          <p:attrName>style.visibility</p:attrName>
                                        </p:attrNameLst>
                                      </p:cBhvr>
                                      <p:to>
                                        <p:strVal val="visible"/>
                                      </p:to>
                                    </p:set>
                                    <p:anim calcmode="lin" valueType="num">
                                      <p:cBhvr additive="base">
                                        <p:cTn id="7" dur="500" fill="hold"/>
                                        <p:tgtEl>
                                          <p:spTgt spid="505863"/>
                                        </p:tgtEl>
                                        <p:attrNameLst>
                                          <p:attrName>ppt_x</p:attrName>
                                        </p:attrNameLst>
                                      </p:cBhvr>
                                      <p:tavLst>
                                        <p:tav tm="0">
                                          <p:val>
                                            <p:strVal val="#ppt_x"/>
                                          </p:val>
                                        </p:tav>
                                        <p:tav tm="100000">
                                          <p:val>
                                            <p:strVal val="#ppt_x"/>
                                          </p:val>
                                        </p:tav>
                                      </p:tavLst>
                                    </p:anim>
                                    <p:anim calcmode="lin" valueType="num">
                                      <p:cBhvr additive="base">
                                        <p:cTn id="8" dur="500" fill="hold"/>
                                        <p:tgtEl>
                                          <p:spTgt spid="5058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5868"/>
                                        </p:tgtEl>
                                        <p:attrNameLst>
                                          <p:attrName>style.visibility</p:attrName>
                                        </p:attrNameLst>
                                      </p:cBhvr>
                                      <p:to>
                                        <p:strVal val="visible"/>
                                      </p:to>
                                    </p:set>
                                    <p:anim calcmode="lin" valueType="num">
                                      <p:cBhvr additive="base">
                                        <p:cTn id="13" dur="500" fill="hold"/>
                                        <p:tgtEl>
                                          <p:spTgt spid="505868"/>
                                        </p:tgtEl>
                                        <p:attrNameLst>
                                          <p:attrName>ppt_x</p:attrName>
                                        </p:attrNameLst>
                                      </p:cBhvr>
                                      <p:tavLst>
                                        <p:tav tm="0">
                                          <p:val>
                                            <p:strVal val="#ppt_x"/>
                                          </p:val>
                                        </p:tav>
                                        <p:tav tm="100000">
                                          <p:val>
                                            <p:strVal val="#ppt_x"/>
                                          </p:val>
                                        </p:tav>
                                      </p:tavLst>
                                    </p:anim>
                                    <p:anim calcmode="lin" valueType="num">
                                      <p:cBhvr additive="base">
                                        <p:cTn id="14" dur="500" fill="hold"/>
                                        <p:tgtEl>
                                          <p:spTgt spid="5058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5866"/>
                                        </p:tgtEl>
                                        <p:attrNameLst>
                                          <p:attrName>style.visibility</p:attrName>
                                        </p:attrNameLst>
                                      </p:cBhvr>
                                      <p:to>
                                        <p:strVal val="visible"/>
                                      </p:to>
                                    </p:set>
                                    <p:anim calcmode="lin" valueType="num">
                                      <p:cBhvr additive="base">
                                        <p:cTn id="31" dur="500" fill="hold"/>
                                        <p:tgtEl>
                                          <p:spTgt spid="505866"/>
                                        </p:tgtEl>
                                        <p:attrNameLst>
                                          <p:attrName>ppt_x</p:attrName>
                                        </p:attrNameLst>
                                      </p:cBhvr>
                                      <p:tavLst>
                                        <p:tav tm="0">
                                          <p:val>
                                            <p:strVal val="#ppt_x"/>
                                          </p:val>
                                        </p:tav>
                                        <p:tav tm="100000">
                                          <p:val>
                                            <p:strVal val="#ppt_x"/>
                                          </p:val>
                                        </p:tav>
                                      </p:tavLst>
                                    </p:anim>
                                    <p:anim calcmode="lin" valueType="num">
                                      <p:cBhvr additive="base">
                                        <p:cTn id="32" dur="500" fill="hold"/>
                                        <p:tgtEl>
                                          <p:spTgt spid="50586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3" grpId="0"/>
      <p:bldP spid="505866" grpId="0"/>
      <p:bldP spid="505868" grpId="0"/>
      <p:bldP spid="9" grpId="0"/>
      <p:bldP spid="10" grpId="0"/>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4291" name="Rectangle 3"/>
          <p:cNvSpPr>
            <a:spLocks noGrp="1" noChangeArrowheads="1"/>
          </p:cNvSpPr>
          <p:nvPr>
            <p:ph type="title"/>
          </p:nvPr>
        </p:nvSpPr>
        <p:spPr>
          <a:xfrm>
            <a:off x="0" y="189756"/>
            <a:ext cx="6876256" cy="635496"/>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pic>
        <p:nvPicPr>
          <p:cNvPr id="2050" name="Picture 2" descr="JPEG - 25.8 k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420888"/>
            <a:ext cx="6768752" cy="28803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txBox="1">
            <a:spLocks noChangeArrowheads="1"/>
          </p:cNvSpPr>
          <p:nvPr/>
        </p:nvSpPr>
        <p:spPr bwMode="auto">
          <a:xfrm>
            <a:off x="0" y="1032892"/>
            <a:ext cx="327585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Choix d’un modèle</a:t>
            </a:r>
          </a:p>
        </p:txBody>
      </p:sp>
      <p:sp>
        <p:nvSpPr>
          <p:cNvPr id="7"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Tree>
    <p:extLst>
      <p:ext uri="{BB962C8B-B14F-4D97-AF65-F5344CB8AC3E}">
        <p14:creationId xmlns:p14="http://schemas.microsoft.com/office/powerpoint/2010/main" val="398876264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4291" name="Rectangle 3"/>
          <p:cNvSpPr>
            <a:spLocks noGrp="1" noChangeArrowheads="1"/>
          </p:cNvSpPr>
          <p:nvPr>
            <p:ph type="title"/>
          </p:nvPr>
        </p:nvSpPr>
        <p:spPr>
          <a:xfrm>
            <a:off x="-24698" y="235580"/>
            <a:ext cx="6480175" cy="473074"/>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524292" name="Rectangle 4"/>
          <p:cNvSpPr>
            <a:spLocks noChangeArrowheads="1"/>
          </p:cNvSpPr>
          <p:nvPr/>
        </p:nvSpPr>
        <p:spPr bwMode="auto">
          <a:xfrm>
            <a:off x="24280" y="1436402"/>
            <a:ext cx="8939862" cy="720725"/>
          </a:xfrm>
          <a:prstGeom prst="rect">
            <a:avLst/>
          </a:prstGeom>
          <a:noFill/>
          <a:ln w="12700">
            <a:noFill/>
            <a:miter lim="800000"/>
            <a:headEnd/>
            <a:tailEnd/>
          </a:ln>
          <a:effectLst/>
        </p:spPr>
        <p:txBody>
          <a:bodyPr lIns="90488" tIns="44450" rIns="90488" bIns="44450"/>
          <a:lstStyle/>
          <a:p>
            <a:pPr algn="just"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Le choix d’une modèle de développement est une décision qui relève de la maîtrise d’œuvre.</a:t>
            </a:r>
          </a:p>
        </p:txBody>
      </p:sp>
      <p:sp>
        <p:nvSpPr>
          <p:cNvPr id="524294" name="Rectangle 6"/>
          <p:cNvSpPr>
            <a:spLocks noChangeArrowheads="1"/>
          </p:cNvSpPr>
          <p:nvPr/>
        </p:nvSpPr>
        <p:spPr bwMode="auto">
          <a:xfrm>
            <a:off x="1907704" y="2955143"/>
            <a:ext cx="3886200"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Taille du domaine.</a:t>
            </a:r>
          </a:p>
        </p:txBody>
      </p:sp>
      <p:sp>
        <p:nvSpPr>
          <p:cNvPr id="524295" name="Rectangle 7"/>
          <p:cNvSpPr>
            <a:spLocks noChangeArrowheads="1"/>
          </p:cNvSpPr>
          <p:nvPr/>
        </p:nvSpPr>
        <p:spPr bwMode="auto">
          <a:xfrm>
            <a:off x="1877326" y="4468612"/>
            <a:ext cx="4572000"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Degré de stabilité des besoins</a:t>
            </a:r>
          </a:p>
        </p:txBody>
      </p:sp>
      <p:sp>
        <p:nvSpPr>
          <p:cNvPr id="524296" name="Rectangle 8"/>
          <p:cNvSpPr>
            <a:spLocks noChangeArrowheads="1"/>
          </p:cNvSpPr>
          <p:nvPr/>
        </p:nvSpPr>
        <p:spPr bwMode="auto">
          <a:xfrm>
            <a:off x="1877326" y="5339280"/>
            <a:ext cx="7056438" cy="720725"/>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Expérience antérieure des utilisateurs dans les projets de développement de logiciels .</a:t>
            </a:r>
          </a:p>
        </p:txBody>
      </p:sp>
      <p:sp>
        <p:nvSpPr>
          <p:cNvPr id="524297" name="Rectangle 9"/>
          <p:cNvSpPr>
            <a:spLocks noChangeArrowheads="1"/>
          </p:cNvSpPr>
          <p:nvPr/>
        </p:nvSpPr>
        <p:spPr bwMode="auto">
          <a:xfrm>
            <a:off x="1877326" y="3691255"/>
            <a:ext cx="3886200"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Complexité du domaine.</a:t>
            </a:r>
          </a:p>
        </p:txBody>
      </p:sp>
      <p:sp>
        <p:nvSpPr>
          <p:cNvPr id="10" name="Rectangle 5"/>
          <p:cNvSpPr txBox="1">
            <a:spLocks noChangeArrowheads="1"/>
          </p:cNvSpPr>
          <p:nvPr/>
        </p:nvSpPr>
        <p:spPr bwMode="auto">
          <a:xfrm>
            <a:off x="0" y="823628"/>
            <a:ext cx="327585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Choix d’un modèle</a:t>
            </a:r>
          </a:p>
        </p:txBody>
      </p:sp>
      <p:sp>
        <p:nvSpPr>
          <p:cNvPr id="11" name="Rectangle 4"/>
          <p:cNvSpPr>
            <a:spLocks noChangeArrowheads="1"/>
          </p:cNvSpPr>
          <p:nvPr/>
        </p:nvSpPr>
        <p:spPr bwMode="auto">
          <a:xfrm>
            <a:off x="61836" y="2202379"/>
            <a:ext cx="5344162" cy="404446"/>
          </a:xfrm>
          <a:prstGeom prst="rect">
            <a:avLst/>
          </a:prstGeom>
          <a:noFill/>
          <a:ln w="12700">
            <a:noFill/>
            <a:miter lim="800000"/>
            <a:headEnd/>
            <a:tailEnd/>
          </a:ln>
          <a:effectLst/>
        </p:spPr>
        <p:txBody>
          <a:bodyPr lIns="90488" tIns="44450" rIns="90488" bIns="44450"/>
          <a:lstStyle/>
          <a:p>
            <a:pPr algn="just" eaLnBrk="0" hangingPunct="0">
              <a:spcBef>
                <a:spcPct val="20000"/>
              </a:spcBef>
              <a:buClr>
                <a:schemeClr val="bg2"/>
              </a:buClr>
            </a:pPr>
            <a:r>
              <a:rPr lang="fr-FR" sz="2000" i="1" dirty="0">
                <a:solidFill>
                  <a:srgbClr val="000099"/>
                </a:solidFill>
                <a:latin typeface="Arial" panose="020B0604020202020204" pitchFamily="34" charset="0"/>
                <a:cs typeface="Arial" panose="020B0604020202020204" pitchFamily="34" charset="0"/>
              </a:rPr>
              <a:t>Ce choix dépend de plusieurs paramètres :</a:t>
            </a:r>
          </a:p>
        </p:txBody>
      </p:sp>
      <p:sp>
        <p:nvSpPr>
          <p:cNvPr id="12"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Tree>
    <p:extLst>
      <p:ext uri="{BB962C8B-B14F-4D97-AF65-F5344CB8AC3E}">
        <p14:creationId xmlns:p14="http://schemas.microsoft.com/office/powerpoint/2010/main" val="1024614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4294"/>
                                        </p:tgtEl>
                                        <p:attrNameLst>
                                          <p:attrName>style.visibility</p:attrName>
                                        </p:attrNameLst>
                                      </p:cBhvr>
                                      <p:to>
                                        <p:strVal val="visible"/>
                                      </p:to>
                                    </p:set>
                                    <p:anim calcmode="lin" valueType="num">
                                      <p:cBhvr additive="base">
                                        <p:cTn id="7" dur="500" fill="hold"/>
                                        <p:tgtEl>
                                          <p:spTgt spid="524294"/>
                                        </p:tgtEl>
                                        <p:attrNameLst>
                                          <p:attrName>ppt_x</p:attrName>
                                        </p:attrNameLst>
                                      </p:cBhvr>
                                      <p:tavLst>
                                        <p:tav tm="0">
                                          <p:val>
                                            <p:strVal val="0-#ppt_w/2"/>
                                          </p:val>
                                        </p:tav>
                                        <p:tav tm="100000">
                                          <p:val>
                                            <p:strVal val="#ppt_x"/>
                                          </p:val>
                                        </p:tav>
                                      </p:tavLst>
                                    </p:anim>
                                    <p:anim calcmode="lin" valueType="num">
                                      <p:cBhvr additive="base">
                                        <p:cTn id="8" dur="500" fill="hold"/>
                                        <p:tgtEl>
                                          <p:spTgt spid="5242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4297"/>
                                        </p:tgtEl>
                                        <p:attrNameLst>
                                          <p:attrName>style.visibility</p:attrName>
                                        </p:attrNameLst>
                                      </p:cBhvr>
                                      <p:to>
                                        <p:strVal val="visible"/>
                                      </p:to>
                                    </p:set>
                                    <p:anim calcmode="lin" valueType="num">
                                      <p:cBhvr additive="base">
                                        <p:cTn id="13" dur="500" fill="hold"/>
                                        <p:tgtEl>
                                          <p:spTgt spid="524297"/>
                                        </p:tgtEl>
                                        <p:attrNameLst>
                                          <p:attrName>ppt_x</p:attrName>
                                        </p:attrNameLst>
                                      </p:cBhvr>
                                      <p:tavLst>
                                        <p:tav tm="0">
                                          <p:val>
                                            <p:strVal val="0-#ppt_w/2"/>
                                          </p:val>
                                        </p:tav>
                                        <p:tav tm="100000">
                                          <p:val>
                                            <p:strVal val="#ppt_x"/>
                                          </p:val>
                                        </p:tav>
                                      </p:tavLst>
                                    </p:anim>
                                    <p:anim calcmode="lin" valueType="num">
                                      <p:cBhvr additive="base">
                                        <p:cTn id="14" dur="500" fill="hold"/>
                                        <p:tgtEl>
                                          <p:spTgt spid="52429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4295"/>
                                        </p:tgtEl>
                                        <p:attrNameLst>
                                          <p:attrName>style.visibility</p:attrName>
                                        </p:attrNameLst>
                                      </p:cBhvr>
                                      <p:to>
                                        <p:strVal val="visible"/>
                                      </p:to>
                                    </p:set>
                                    <p:anim calcmode="lin" valueType="num">
                                      <p:cBhvr additive="base">
                                        <p:cTn id="19" dur="500" fill="hold"/>
                                        <p:tgtEl>
                                          <p:spTgt spid="524295"/>
                                        </p:tgtEl>
                                        <p:attrNameLst>
                                          <p:attrName>ppt_x</p:attrName>
                                        </p:attrNameLst>
                                      </p:cBhvr>
                                      <p:tavLst>
                                        <p:tav tm="0">
                                          <p:val>
                                            <p:strVal val="0-#ppt_w/2"/>
                                          </p:val>
                                        </p:tav>
                                        <p:tav tm="100000">
                                          <p:val>
                                            <p:strVal val="#ppt_x"/>
                                          </p:val>
                                        </p:tav>
                                      </p:tavLst>
                                    </p:anim>
                                    <p:anim calcmode="lin" valueType="num">
                                      <p:cBhvr additive="base">
                                        <p:cTn id="20" dur="500" fill="hold"/>
                                        <p:tgtEl>
                                          <p:spTgt spid="52429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4296"/>
                                        </p:tgtEl>
                                        <p:attrNameLst>
                                          <p:attrName>style.visibility</p:attrName>
                                        </p:attrNameLst>
                                      </p:cBhvr>
                                      <p:to>
                                        <p:strVal val="visible"/>
                                      </p:to>
                                    </p:set>
                                    <p:anim calcmode="lin" valueType="num">
                                      <p:cBhvr additive="base">
                                        <p:cTn id="25" dur="500" fill="hold"/>
                                        <p:tgtEl>
                                          <p:spTgt spid="524296"/>
                                        </p:tgtEl>
                                        <p:attrNameLst>
                                          <p:attrName>ppt_x</p:attrName>
                                        </p:attrNameLst>
                                      </p:cBhvr>
                                      <p:tavLst>
                                        <p:tav tm="0">
                                          <p:val>
                                            <p:strVal val="0-#ppt_w/2"/>
                                          </p:val>
                                        </p:tav>
                                        <p:tav tm="100000">
                                          <p:val>
                                            <p:strVal val="#ppt_x"/>
                                          </p:val>
                                        </p:tav>
                                      </p:tavLst>
                                    </p:anim>
                                    <p:anim calcmode="lin" valueType="num">
                                      <p:cBhvr additive="base">
                                        <p:cTn id="26" dur="500" fill="hold"/>
                                        <p:tgtEl>
                                          <p:spTgt spid="5242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4" grpId="0" autoUpdateAnimBg="0"/>
      <p:bldP spid="524295" grpId="0" autoUpdateAnimBg="0"/>
      <p:bldP spid="524296" grpId="0" autoUpdateAnimBg="0"/>
      <p:bldP spid="52429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4291" name="Rectangle 3"/>
          <p:cNvSpPr>
            <a:spLocks noGrp="1" noChangeArrowheads="1"/>
          </p:cNvSpPr>
          <p:nvPr>
            <p:ph type="title"/>
          </p:nvPr>
        </p:nvSpPr>
        <p:spPr>
          <a:xfrm>
            <a:off x="0" y="117487"/>
            <a:ext cx="6876256" cy="635496"/>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6" name="Rectangle 5"/>
          <p:cNvSpPr txBox="1">
            <a:spLocks noChangeArrowheads="1"/>
          </p:cNvSpPr>
          <p:nvPr/>
        </p:nvSpPr>
        <p:spPr bwMode="auto">
          <a:xfrm>
            <a:off x="0" y="904626"/>
            <a:ext cx="327585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Choix d’un modèle</a:t>
            </a:r>
          </a:p>
        </p:txBody>
      </p:sp>
      <p:sp>
        <p:nvSpPr>
          <p:cNvPr id="3" name="Rectangle 2"/>
          <p:cNvSpPr/>
          <p:nvPr/>
        </p:nvSpPr>
        <p:spPr>
          <a:xfrm>
            <a:off x="0" y="2579972"/>
            <a:ext cx="4032448" cy="1384995"/>
          </a:xfrm>
          <a:prstGeom prst="rect">
            <a:avLst/>
          </a:prstGeom>
        </p:spPr>
        <p:txBody>
          <a:bodyPr wrap="square">
            <a:spAutoFit/>
          </a:bodyPr>
          <a:lstStyle/>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Facile à comprendre et à utiliser </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Adapté pour une équipe inexpérimentée </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Les limites de chaque étape sont visibles</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Facilite un management du projet</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La définition des besoins est non-évolutive </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La qualité prime sur le coût </a:t>
            </a:r>
          </a:p>
        </p:txBody>
      </p:sp>
      <p:sp>
        <p:nvSpPr>
          <p:cNvPr id="4" name="Rectangle 3"/>
          <p:cNvSpPr/>
          <p:nvPr/>
        </p:nvSpPr>
        <p:spPr>
          <a:xfrm>
            <a:off x="4067944" y="2507200"/>
            <a:ext cx="5076056" cy="1384995"/>
          </a:xfrm>
          <a:prstGeom prst="rect">
            <a:avLst/>
          </a:prstGeom>
        </p:spPr>
        <p:txBody>
          <a:bodyPr wrap="square">
            <a:spAutoFit/>
          </a:bodyPr>
          <a:lstStyle/>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Tous les besoins doivent être bien spécifiés au départ </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Donne une fausse impression de l’avancée des travaux </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 Pas d’interaction entre les phases de développement </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L’intégration n’a lieu qu’à la fin du cycle </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Le client peut se retrouver non satisfait </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 Pas de retour en arrière d’une phase à l’autre </a:t>
            </a:r>
          </a:p>
        </p:txBody>
      </p:sp>
      <p:sp>
        <p:nvSpPr>
          <p:cNvPr id="5" name="Rectangle 4"/>
          <p:cNvSpPr/>
          <p:nvPr/>
        </p:nvSpPr>
        <p:spPr>
          <a:xfrm>
            <a:off x="1331640" y="4792103"/>
            <a:ext cx="7128792" cy="1323439"/>
          </a:xfrm>
          <a:prstGeom prst="rect">
            <a:avLst/>
          </a:prstGeom>
        </p:spPr>
        <p:txBody>
          <a:bodyPr wrap="square">
            <a:spAutoFit/>
          </a:bodyPr>
          <a:lstStyle/>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 La phase de spécification a été très bien faite </a:t>
            </a:r>
          </a:p>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 La définition du produit est stable </a:t>
            </a:r>
          </a:p>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Il s’agit d’une nouvelle version d’un produit existant </a:t>
            </a:r>
          </a:p>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L’implantation d’un produit existant sur une nouvelle plate-forme </a:t>
            </a:r>
          </a:p>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Une bonne maîtrise de la technologie </a:t>
            </a:r>
          </a:p>
        </p:txBody>
      </p:sp>
      <p:sp>
        <p:nvSpPr>
          <p:cNvPr id="11" name="Rectangle 5"/>
          <p:cNvSpPr txBox="1">
            <a:spLocks noChangeArrowheads="1"/>
          </p:cNvSpPr>
          <p:nvPr/>
        </p:nvSpPr>
        <p:spPr bwMode="auto">
          <a:xfrm>
            <a:off x="2394520" y="1380627"/>
            <a:ext cx="327585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Modèle en Cascade:</a:t>
            </a:r>
          </a:p>
        </p:txBody>
      </p:sp>
      <p:sp>
        <p:nvSpPr>
          <p:cNvPr id="12" name="Rectangle 11"/>
          <p:cNvSpPr/>
          <p:nvPr/>
        </p:nvSpPr>
        <p:spPr>
          <a:xfrm>
            <a:off x="899592" y="2103971"/>
            <a:ext cx="1710952" cy="338554"/>
          </a:xfrm>
          <a:prstGeom prst="rect">
            <a:avLst/>
          </a:prstGeom>
        </p:spPr>
        <p:txBody>
          <a:bodyPr wrap="square">
            <a:spAutoFit/>
          </a:bodyPr>
          <a:lstStyle/>
          <a:p>
            <a:pPr algn="just"/>
            <a:r>
              <a:rPr lang="fr-FR" sz="1600" b="1" i="1" dirty="0">
                <a:solidFill>
                  <a:srgbClr val="000099"/>
                </a:solidFill>
                <a:latin typeface="Arial" panose="020B0604020202020204" pitchFamily="34" charset="0"/>
                <a:cs typeface="Arial" panose="020B0604020202020204" pitchFamily="34" charset="0"/>
              </a:rPr>
              <a:t>Points forts</a:t>
            </a:r>
          </a:p>
        </p:txBody>
      </p:sp>
      <p:sp>
        <p:nvSpPr>
          <p:cNvPr id="13" name="Rectangle 12"/>
          <p:cNvSpPr/>
          <p:nvPr/>
        </p:nvSpPr>
        <p:spPr>
          <a:xfrm>
            <a:off x="5436096" y="2051474"/>
            <a:ext cx="1872208" cy="338554"/>
          </a:xfrm>
          <a:prstGeom prst="rect">
            <a:avLst/>
          </a:prstGeom>
        </p:spPr>
        <p:txBody>
          <a:bodyPr wrap="square">
            <a:spAutoFit/>
          </a:bodyPr>
          <a:lstStyle/>
          <a:p>
            <a:pPr algn="just"/>
            <a:r>
              <a:rPr lang="fr-FR" sz="1600" b="1" i="1" dirty="0">
                <a:solidFill>
                  <a:srgbClr val="000099"/>
                </a:solidFill>
                <a:latin typeface="Arial" panose="020B0604020202020204" pitchFamily="34" charset="0"/>
                <a:cs typeface="Arial" panose="020B0604020202020204" pitchFamily="34" charset="0"/>
              </a:rPr>
              <a:t>Points faibles</a:t>
            </a:r>
          </a:p>
        </p:txBody>
      </p:sp>
      <p:sp>
        <p:nvSpPr>
          <p:cNvPr id="14" name="Rectangle 13"/>
          <p:cNvSpPr/>
          <p:nvPr/>
        </p:nvSpPr>
        <p:spPr>
          <a:xfrm>
            <a:off x="2987824" y="4229156"/>
            <a:ext cx="2448272" cy="338554"/>
          </a:xfrm>
          <a:prstGeom prst="rect">
            <a:avLst/>
          </a:prstGeom>
        </p:spPr>
        <p:txBody>
          <a:bodyPr wrap="square">
            <a:spAutoFit/>
          </a:bodyPr>
          <a:lstStyle/>
          <a:p>
            <a:pPr algn="just"/>
            <a:r>
              <a:rPr lang="fr-FR" sz="1600" b="1" i="1" dirty="0">
                <a:solidFill>
                  <a:srgbClr val="000099"/>
                </a:solidFill>
                <a:latin typeface="Arial" panose="020B0604020202020204" pitchFamily="34" charset="0"/>
                <a:cs typeface="Arial" panose="020B0604020202020204" pitchFamily="34" charset="0"/>
              </a:rPr>
              <a:t>Quand l’utiliser ?</a:t>
            </a:r>
          </a:p>
        </p:txBody>
      </p:sp>
      <p:sp>
        <p:nvSpPr>
          <p:cNvPr id="15"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Tree>
    <p:extLst>
      <p:ext uri="{BB962C8B-B14F-4D97-AF65-F5344CB8AC3E}">
        <p14:creationId xmlns:p14="http://schemas.microsoft.com/office/powerpoint/2010/main" val="148640468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4291" name="Rectangle 3"/>
          <p:cNvSpPr>
            <a:spLocks noGrp="1" noChangeArrowheads="1"/>
          </p:cNvSpPr>
          <p:nvPr>
            <p:ph type="title"/>
          </p:nvPr>
        </p:nvSpPr>
        <p:spPr>
          <a:xfrm>
            <a:off x="0" y="117487"/>
            <a:ext cx="6876256" cy="635496"/>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6" name="Rectangle 5"/>
          <p:cNvSpPr txBox="1">
            <a:spLocks noChangeArrowheads="1"/>
          </p:cNvSpPr>
          <p:nvPr/>
        </p:nvSpPr>
        <p:spPr bwMode="auto">
          <a:xfrm>
            <a:off x="0" y="904626"/>
            <a:ext cx="327585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Choix d’un modèle</a:t>
            </a:r>
          </a:p>
        </p:txBody>
      </p:sp>
      <p:sp>
        <p:nvSpPr>
          <p:cNvPr id="3" name="Rectangle 2"/>
          <p:cNvSpPr/>
          <p:nvPr/>
        </p:nvSpPr>
        <p:spPr>
          <a:xfrm>
            <a:off x="0" y="2579972"/>
            <a:ext cx="4067944" cy="1384995"/>
          </a:xfrm>
          <a:prstGeom prst="rect">
            <a:avLst/>
          </a:prstGeom>
        </p:spPr>
        <p:txBody>
          <a:bodyPr wrap="square">
            <a:spAutoFit/>
          </a:bodyPr>
          <a:lstStyle/>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 Facile à utiliser</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Les tests sont effectués à chaque étape</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Le contrôle se fait progressivement à chaque étape</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Les phases de validation sont prises en main très tôt dans le processus de développement </a:t>
            </a:r>
          </a:p>
        </p:txBody>
      </p:sp>
      <p:sp>
        <p:nvSpPr>
          <p:cNvPr id="4" name="Rectangle 3"/>
          <p:cNvSpPr/>
          <p:nvPr/>
        </p:nvSpPr>
        <p:spPr>
          <a:xfrm>
            <a:off x="4067944" y="2507200"/>
            <a:ext cx="5076056" cy="1384995"/>
          </a:xfrm>
          <a:prstGeom prst="rect">
            <a:avLst/>
          </a:prstGeom>
        </p:spPr>
        <p:txBody>
          <a:bodyPr wrap="square">
            <a:spAutoFit/>
          </a:bodyPr>
          <a:lstStyle/>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 Une mauvaise prise en compte des évènements concurrents</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 Le processus n’est pas itératif</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Une mauvaise prise en compte des changements de la spécification des besoins</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 Ne contient pas les activités d’analyses de risques </a:t>
            </a:r>
          </a:p>
        </p:txBody>
      </p:sp>
      <p:sp>
        <p:nvSpPr>
          <p:cNvPr id="5" name="Rectangle 4"/>
          <p:cNvSpPr/>
          <p:nvPr/>
        </p:nvSpPr>
        <p:spPr>
          <a:xfrm>
            <a:off x="1331640" y="4792103"/>
            <a:ext cx="6336704" cy="1323439"/>
          </a:xfrm>
          <a:prstGeom prst="rect">
            <a:avLst/>
          </a:prstGeom>
        </p:spPr>
        <p:txBody>
          <a:bodyPr wrap="square">
            <a:spAutoFit/>
          </a:bodyPr>
          <a:lstStyle/>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Les spécifications  de besoins doivent être bien faites</a:t>
            </a:r>
          </a:p>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La solution à développer et la technologie à utiliser doivent être parfaitement connue</a:t>
            </a:r>
          </a:p>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Les changements doivent être faits avant l’analyse</a:t>
            </a:r>
          </a:p>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Excellent pour les systèmes requérant une grande sûreté</a:t>
            </a:r>
          </a:p>
        </p:txBody>
      </p:sp>
      <p:sp>
        <p:nvSpPr>
          <p:cNvPr id="11" name="Rectangle 5"/>
          <p:cNvSpPr txBox="1">
            <a:spLocks noChangeArrowheads="1"/>
          </p:cNvSpPr>
          <p:nvPr/>
        </p:nvSpPr>
        <p:spPr bwMode="auto">
          <a:xfrm>
            <a:off x="2394520" y="1380627"/>
            <a:ext cx="327585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Modèle en V:</a:t>
            </a:r>
          </a:p>
        </p:txBody>
      </p:sp>
      <p:sp>
        <p:nvSpPr>
          <p:cNvPr id="12" name="Rectangle 11"/>
          <p:cNvSpPr/>
          <p:nvPr/>
        </p:nvSpPr>
        <p:spPr>
          <a:xfrm>
            <a:off x="899592" y="2103971"/>
            <a:ext cx="1710952" cy="338554"/>
          </a:xfrm>
          <a:prstGeom prst="rect">
            <a:avLst/>
          </a:prstGeom>
        </p:spPr>
        <p:txBody>
          <a:bodyPr wrap="square">
            <a:spAutoFit/>
          </a:bodyPr>
          <a:lstStyle/>
          <a:p>
            <a:pPr algn="just"/>
            <a:r>
              <a:rPr lang="fr-FR" sz="1600" b="1" i="1" dirty="0">
                <a:solidFill>
                  <a:srgbClr val="000099"/>
                </a:solidFill>
                <a:latin typeface="Arial" panose="020B0604020202020204" pitchFamily="34" charset="0"/>
                <a:cs typeface="Arial" panose="020B0604020202020204" pitchFamily="34" charset="0"/>
              </a:rPr>
              <a:t>Points forts</a:t>
            </a:r>
          </a:p>
        </p:txBody>
      </p:sp>
      <p:sp>
        <p:nvSpPr>
          <p:cNvPr id="13" name="Rectangle 12"/>
          <p:cNvSpPr/>
          <p:nvPr/>
        </p:nvSpPr>
        <p:spPr>
          <a:xfrm>
            <a:off x="5436096" y="2051474"/>
            <a:ext cx="1872208" cy="338554"/>
          </a:xfrm>
          <a:prstGeom prst="rect">
            <a:avLst/>
          </a:prstGeom>
        </p:spPr>
        <p:txBody>
          <a:bodyPr wrap="square">
            <a:spAutoFit/>
          </a:bodyPr>
          <a:lstStyle/>
          <a:p>
            <a:pPr algn="just"/>
            <a:r>
              <a:rPr lang="fr-FR" sz="1600" b="1" i="1" dirty="0">
                <a:solidFill>
                  <a:srgbClr val="000099"/>
                </a:solidFill>
                <a:latin typeface="Arial" panose="020B0604020202020204" pitchFamily="34" charset="0"/>
                <a:cs typeface="Arial" panose="020B0604020202020204" pitchFamily="34" charset="0"/>
              </a:rPr>
              <a:t>Points faibles</a:t>
            </a:r>
          </a:p>
        </p:txBody>
      </p:sp>
      <p:sp>
        <p:nvSpPr>
          <p:cNvPr id="14" name="Rectangle 13"/>
          <p:cNvSpPr/>
          <p:nvPr/>
        </p:nvSpPr>
        <p:spPr>
          <a:xfrm>
            <a:off x="2987824" y="4229156"/>
            <a:ext cx="2448272" cy="338554"/>
          </a:xfrm>
          <a:prstGeom prst="rect">
            <a:avLst/>
          </a:prstGeom>
        </p:spPr>
        <p:txBody>
          <a:bodyPr wrap="square">
            <a:spAutoFit/>
          </a:bodyPr>
          <a:lstStyle/>
          <a:p>
            <a:pPr algn="just"/>
            <a:r>
              <a:rPr lang="fr-FR" sz="1600" b="1" i="1" dirty="0">
                <a:solidFill>
                  <a:srgbClr val="000099"/>
                </a:solidFill>
                <a:latin typeface="Arial" panose="020B0604020202020204" pitchFamily="34" charset="0"/>
                <a:cs typeface="Arial" panose="020B0604020202020204" pitchFamily="34" charset="0"/>
              </a:rPr>
              <a:t>Quand l’utiliser ?</a:t>
            </a:r>
          </a:p>
        </p:txBody>
      </p:sp>
      <p:sp>
        <p:nvSpPr>
          <p:cNvPr id="15"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Tree>
    <p:extLst>
      <p:ext uri="{BB962C8B-B14F-4D97-AF65-F5344CB8AC3E}">
        <p14:creationId xmlns:p14="http://schemas.microsoft.com/office/powerpoint/2010/main" val="89546665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4291" name="Rectangle 3"/>
          <p:cNvSpPr>
            <a:spLocks noGrp="1" noChangeArrowheads="1"/>
          </p:cNvSpPr>
          <p:nvPr>
            <p:ph type="title"/>
          </p:nvPr>
        </p:nvSpPr>
        <p:spPr>
          <a:xfrm>
            <a:off x="0" y="117487"/>
            <a:ext cx="6876256" cy="635496"/>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6" name="Rectangle 5"/>
          <p:cNvSpPr txBox="1">
            <a:spLocks noChangeArrowheads="1"/>
          </p:cNvSpPr>
          <p:nvPr/>
        </p:nvSpPr>
        <p:spPr bwMode="auto">
          <a:xfrm>
            <a:off x="0" y="904626"/>
            <a:ext cx="327585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Choix d’un modèle</a:t>
            </a:r>
          </a:p>
        </p:txBody>
      </p:sp>
      <p:sp>
        <p:nvSpPr>
          <p:cNvPr id="3" name="Rectangle 2"/>
          <p:cNvSpPr/>
          <p:nvPr/>
        </p:nvSpPr>
        <p:spPr>
          <a:xfrm>
            <a:off x="179512" y="2273248"/>
            <a:ext cx="8496944" cy="1600438"/>
          </a:xfrm>
          <a:prstGeom prst="rect">
            <a:avLst/>
          </a:prstGeom>
        </p:spPr>
        <p:txBody>
          <a:bodyPr wrap="square">
            <a:spAutoFit/>
          </a:bodyPr>
          <a:lstStyle/>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Sans coût élevé, donne des indications sur les risques majeurs</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Les fonctions critiques à haut risque sont développées en premier lieu</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La conception ne doit pas forcément être terminée</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Les utilisateurs finaux sont intimement associés à toutes les étapes du développement.</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Le développement se fait en interaction avec les clients</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 L’évolution du coût de développement est sous contrôle</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Les utilisateurs ont dès le départ une vue globale du système </a:t>
            </a:r>
          </a:p>
        </p:txBody>
      </p:sp>
      <p:sp>
        <p:nvSpPr>
          <p:cNvPr id="11" name="Rectangle 5"/>
          <p:cNvSpPr txBox="1">
            <a:spLocks noChangeArrowheads="1"/>
          </p:cNvSpPr>
          <p:nvPr/>
        </p:nvSpPr>
        <p:spPr bwMode="auto">
          <a:xfrm>
            <a:off x="2394520" y="1380627"/>
            <a:ext cx="327585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Modèle en Spirale:</a:t>
            </a:r>
          </a:p>
        </p:txBody>
      </p:sp>
      <p:sp>
        <p:nvSpPr>
          <p:cNvPr id="12" name="Rectangle 11"/>
          <p:cNvSpPr/>
          <p:nvPr/>
        </p:nvSpPr>
        <p:spPr>
          <a:xfrm>
            <a:off x="317398" y="1894684"/>
            <a:ext cx="1710952" cy="338554"/>
          </a:xfrm>
          <a:prstGeom prst="rect">
            <a:avLst/>
          </a:prstGeom>
        </p:spPr>
        <p:txBody>
          <a:bodyPr wrap="square">
            <a:spAutoFit/>
          </a:bodyPr>
          <a:lstStyle/>
          <a:p>
            <a:pPr algn="just"/>
            <a:r>
              <a:rPr lang="fr-FR" sz="1600" b="1" i="1" dirty="0">
                <a:solidFill>
                  <a:srgbClr val="000099"/>
                </a:solidFill>
                <a:latin typeface="Arial" panose="020B0604020202020204" pitchFamily="34" charset="0"/>
                <a:cs typeface="Arial" panose="020B0604020202020204" pitchFamily="34" charset="0"/>
              </a:rPr>
              <a:t>Points forts</a:t>
            </a:r>
          </a:p>
        </p:txBody>
      </p:sp>
      <p:sp>
        <p:nvSpPr>
          <p:cNvPr id="15" name="Rectangle 14"/>
          <p:cNvSpPr/>
          <p:nvPr/>
        </p:nvSpPr>
        <p:spPr>
          <a:xfrm>
            <a:off x="317398" y="4366301"/>
            <a:ext cx="7728373" cy="2031325"/>
          </a:xfrm>
          <a:prstGeom prst="rect">
            <a:avLst/>
          </a:prstGeom>
        </p:spPr>
        <p:txBody>
          <a:bodyPr wrap="square">
            <a:spAutoFit/>
          </a:bodyPr>
          <a:lstStyle/>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 Le temps consacré à l’évaluation des risques est trop élevé pour des petits projet</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 Le temps mis à planifier, évaluer les risques, fixer les objectifs, les prototypes peut être excessif</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 Ce modèle est complexe</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Une expertise en évaluation des risques est nécessaire</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La spirale peut être infinie</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les développeurs travaillent par intermittence</a:t>
            </a:r>
          </a:p>
          <a:p>
            <a:pPr marL="342900" indent="-342900" algn="just">
              <a:buFont typeface="Arial" panose="020B0604020202020204" pitchFamily="34" charset="0"/>
              <a:buChar char="•"/>
            </a:pPr>
            <a:r>
              <a:rPr lang="fr-FR" sz="1400" i="1" dirty="0">
                <a:solidFill>
                  <a:srgbClr val="000099"/>
                </a:solidFill>
                <a:latin typeface="Arial" panose="020B0604020202020204" pitchFamily="34" charset="0"/>
                <a:cs typeface="Arial" panose="020B0604020202020204" pitchFamily="34" charset="0"/>
              </a:rPr>
              <a:t>il est difficile de définir les objectifs et les points de validation intermédiaires entre les différentes étapes </a:t>
            </a:r>
          </a:p>
        </p:txBody>
      </p:sp>
      <p:sp>
        <p:nvSpPr>
          <p:cNvPr id="16" name="Rectangle 15"/>
          <p:cNvSpPr/>
          <p:nvPr/>
        </p:nvSpPr>
        <p:spPr>
          <a:xfrm>
            <a:off x="665820" y="3888466"/>
            <a:ext cx="1872208" cy="338554"/>
          </a:xfrm>
          <a:prstGeom prst="rect">
            <a:avLst/>
          </a:prstGeom>
        </p:spPr>
        <p:txBody>
          <a:bodyPr wrap="square">
            <a:spAutoFit/>
          </a:bodyPr>
          <a:lstStyle/>
          <a:p>
            <a:pPr algn="just"/>
            <a:r>
              <a:rPr lang="fr-FR" sz="1600" b="1" i="1" dirty="0">
                <a:solidFill>
                  <a:srgbClr val="000099"/>
                </a:solidFill>
                <a:latin typeface="Arial" panose="020B0604020202020204" pitchFamily="34" charset="0"/>
                <a:cs typeface="Arial" panose="020B0604020202020204" pitchFamily="34" charset="0"/>
              </a:rPr>
              <a:t>Points faibles</a:t>
            </a:r>
          </a:p>
        </p:txBody>
      </p:sp>
      <p:sp>
        <p:nvSpPr>
          <p:cNvPr id="1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Tree>
    <p:extLst>
      <p:ext uri="{BB962C8B-B14F-4D97-AF65-F5344CB8AC3E}">
        <p14:creationId xmlns:p14="http://schemas.microsoft.com/office/powerpoint/2010/main" val="30144500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Line 2"/>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24291" name="Rectangle 3"/>
          <p:cNvSpPr>
            <a:spLocks noGrp="1" noChangeArrowheads="1"/>
          </p:cNvSpPr>
          <p:nvPr>
            <p:ph type="title"/>
          </p:nvPr>
        </p:nvSpPr>
        <p:spPr>
          <a:xfrm>
            <a:off x="0" y="117487"/>
            <a:ext cx="6876256" cy="635496"/>
          </a:xfrm>
          <a:noFill/>
          <a:ln/>
        </p:spPr>
        <p:txBody>
          <a:bodyPr lIns="90488" tIns="44450" rIns="90488" bIns="44450" anchor="b"/>
          <a:lstStyle/>
          <a:p>
            <a:pPr algn="l"/>
            <a:r>
              <a:rPr lang="fr-FR" sz="3600" b="1" i="1" u="sng" dirty="0">
                <a:solidFill>
                  <a:srgbClr val="CC3300"/>
                </a:solidFill>
              </a:rPr>
              <a:t>Le Processus de développement</a:t>
            </a:r>
            <a:endParaRPr lang="fr-FR" sz="2800" b="1" u="sng" dirty="0">
              <a:solidFill>
                <a:srgbClr val="000099"/>
              </a:solidFill>
            </a:endParaRPr>
          </a:p>
        </p:txBody>
      </p:sp>
      <p:sp>
        <p:nvSpPr>
          <p:cNvPr id="6" name="Rectangle 5"/>
          <p:cNvSpPr txBox="1">
            <a:spLocks noChangeArrowheads="1"/>
          </p:cNvSpPr>
          <p:nvPr/>
        </p:nvSpPr>
        <p:spPr bwMode="auto">
          <a:xfrm>
            <a:off x="0" y="904626"/>
            <a:ext cx="327585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Choix d’un modèle</a:t>
            </a:r>
          </a:p>
        </p:txBody>
      </p:sp>
      <p:sp>
        <p:nvSpPr>
          <p:cNvPr id="5" name="Rectangle 4"/>
          <p:cNvSpPr/>
          <p:nvPr/>
        </p:nvSpPr>
        <p:spPr>
          <a:xfrm>
            <a:off x="746956" y="3259961"/>
            <a:ext cx="7650088" cy="2062103"/>
          </a:xfrm>
          <a:prstGeom prst="rect">
            <a:avLst/>
          </a:prstGeom>
        </p:spPr>
        <p:txBody>
          <a:bodyPr wrap="square">
            <a:spAutoFit/>
          </a:bodyPr>
          <a:lstStyle/>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les coûts et l’évaluation des risques est important</a:t>
            </a:r>
          </a:p>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 pour des projets à risque au moins moyennement élevé</a:t>
            </a:r>
          </a:p>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pour des projets à long terme dont les financements peuvent varier</a:t>
            </a:r>
          </a:p>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les utilisateurs ne définissent pas clairement leurs besoins</a:t>
            </a:r>
          </a:p>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la spécification des besoins est complexe</a:t>
            </a:r>
          </a:p>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 il s’agit d’une nouvelle gamme de produits</a:t>
            </a:r>
          </a:p>
          <a:p>
            <a:pPr marL="342900" indent="-342900" algn="just">
              <a:buFont typeface="Arial" panose="020B0604020202020204" pitchFamily="34" charset="0"/>
              <a:buChar char="•"/>
            </a:pPr>
            <a:r>
              <a:rPr lang="fr-FR" sz="1600" i="1" dirty="0">
                <a:solidFill>
                  <a:srgbClr val="000099"/>
                </a:solidFill>
                <a:latin typeface="Arial" panose="020B0604020202020204" pitchFamily="34" charset="0"/>
                <a:cs typeface="Arial" panose="020B0604020202020204" pitchFamily="34" charset="0"/>
              </a:rPr>
              <a:t> des changements significatifs peuvent intervenir à cause par exemple de l’évolution de la recherche ou de l’exploration </a:t>
            </a:r>
          </a:p>
        </p:txBody>
      </p:sp>
      <p:sp>
        <p:nvSpPr>
          <p:cNvPr id="11" name="Rectangle 5"/>
          <p:cNvSpPr txBox="1">
            <a:spLocks noChangeArrowheads="1"/>
          </p:cNvSpPr>
          <p:nvPr/>
        </p:nvSpPr>
        <p:spPr bwMode="auto">
          <a:xfrm>
            <a:off x="2394520" y="1380627"/>
            <a:ext cx="3275856"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Modèle en Spirale:</a:t>
            </a:r>
          </a:p>
        </p:txBody>
      </p:sp>
      <p:sp>
        <p:nvSpPr>
          <p:cNvPr id="14" name="Rectangle 13"/>
          <p:cNvSpPr/>
          <p:nvPr/>
        </p:nvSpPr>
        <p:spPr>
          <a:xfrm>
            <a:off x="179512" y="2367436"/>
            <a:ext cx="2448272" cy="338554"/>
          </a:xfrm>
          <a:prstGeom prst="rect">
            <a:avLst/>
          </a:prstGeom>
        </p:spPr>
        <p:txBody>
          <a:bodyPr wrap="square">
            <a:spAutoFit/>
          </a:bodyPr>
          <a:lstStyle/>
          <a:p>
            <a:pPr algn="just"/>
            <a:r>
              <a:rPr lang="fr-FR" sz="1600" b="1" i="1" dirty="0">
                <a:solidFill>
                  <a:srgbClr val="000099"/>
                </a:solidFill>
                <a:latin typeface="Arial" panose="020B0604020202020204" pitchFamily="34" charset="0"/>
                <a:cs typeface="Arial" panose="020B0604020202020204" pitchFamily="34" charset="0"/>
              </a:rPr>
              <a:t>Quand l’utiliser ?</a:t>
            </a:r>
          </a:p>
        </p:txBody>
      </p:sp>
      <p:sp>
        <p:nvSpPr>
          <p:cNvPr id="9"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Tree>
    <p:extLst>
      <p:ext uri="{BB962C8B-B14F-4D97-AF65-F5344CB8AC3E}">
        <p14:creationId xmlns:p14="http://schemas.microsoft.com/office/powerpoint/2010/main" val="7178069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6324600" cy="533400"/>
          </a:xfrm>
          <a:noFill/>
          <a:ln/>
        </p:spPr>
        <p:txBody>
          <a:bodyPr lIns="90488" tIns="44450" rIns="90488" bIns="44450" anchor="b"/>
          <a:lstStyle/>
          <a:p>
            <a:pPr algn="l"/>
            <a:r>
              <a:rPr lang="fr-FR" sz="3600" b="1" i="1" u="sng" dirty="0">
                <a:solidFill>
                  <a:srgbClr val="CC3300"/>
                </a:solidFill>
              </a:rPr>
              <a:t>Introduction</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0" name="Rectangle 9"/>
          <p:cNvSpPr/>
          <p:nvPr/>
        </p:nvSpPr>
        <p:spPr>
          <a:xfrm>
            <a:off x="281392" y="1492223"/>
            <a:ext cx="8652718"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 logiciel est un </a:t>
            </a:r>
            <a:r>
              <a:rPr lang="fr-FR" sz="2000" i="1" dirty="0">
                <a:solidFill>
                  <a:srgbClr val="CC3300"/>
                </a:solidFill>
                <a:latin typeface="Arial" panose="020B0604020202020204" pitchFamily="34" charset="0"/>
                <a:cs typeface="Arial" panose="020B0604020202020204" pitchFamily="34" charset="0"/>
              </a:rPr>
              <a:t>produit immatériel</a:t>
            </a:r>
            <a:r>
              <a:rPr lang="fr-FR" sz="2000" i="1" dirty="0">
                <a:solidFill>
                  <a:schemeClr val="tx2"/>
                </a:solidFill>
                <a:latin typeface="Arial" panose="020B0604020202020204" pitchFamily="34" charset="0"/>
                <a:cs typeface="Arial" panose="020B0604020202020204" pitchFamily="34" charset="0"/>
              </a:rPr>
              <a:t> </a:t>
            </a:r>
            <a:r>
              <a:rPr lang="fr-FR" sz="2000" i="1" dirty="0">
                <a:solidFill>
                  <a:srgbClr val="000099"/>
                </a:solidFill>
                <a:latin typeface="Arial" panose="020B0604020202020204" pitchFamily="34" charset="0"/>
                <a:cs typeface="Arial" panose="020B0604020202020204" pitchFamily="34" charset="0"/>
              </a:rPr>
              <a:t>dont l’existence est indépendante du support physique. Il est semblable à une œuvre d’art (Roman, Partition musicale, etc.)</a:t>
            </a:r>
          </a:p>
        </p:txBody>
      </p:sp>
      <p:sp>
        <p:nvSpPr>
          <p:cNvPr id="4" name="Rectangle 3"/>
          <p:cNvSpPr/>
          <p:nvPr/>
        </p:nvSpPr>
        <p:spPr>
          <a:xfrm>
            <a:off x="385312" y="2776481"/>
            <a:ext cx="8064896" cy="1415772"/>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C’est un </a:t>
            </a:r>
            <a:r>
              <a:rPr lang="fr-FR" sz="2000" i="1" dirty="0">
                <a:solidFill>
                  <a:srgbClr val="CC3300"/>
                </a:solidFill>
                <a:latin typeface="Arial" panose="020B0604020202020204" pitchFamily="34" charset="0"/>
                <a:cs typeface="Arial" panose="020B0604020202020204" pitchFamily="34" charset="0"/>
              </a:rPr>
              <a:t>objet technique fortement contraint</a:t>
            </a:r>
          </a:p>
          <a:p>
            <a:pPr marL="800100" lvl="1"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Fonctionne ou ne fonctionne pas</a:t>
            </a:r>
          </a:p>
          <a:p>
            <a:pPr marL="800100" lvl="1"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Structure complexe</a:t>
            </a:r>
          </a:p>
          <a:p>
            <a:pPr marL="800100" lvl="1"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Relève des modes de travail du domaine technique.</a:t>
            </a:r>
          </a:p>
          <a:p>
            <a:r>
              <a:rPr lang="fr-FR" sz="600" dirty="0">
                <a:solidFill>
                  <a:srgbClr val="FFFFFF"/>
                </a:solidFill>
                <a:latin typeface="CMSS8"/>
              </a:rPr>
              <a:t>Pi</a:t>
            </a:r>
            <a:endParaRPr lang="fr-FR" dirty="0"/>
          </a:p>
        </p:txBody>
      </p:sp>
      <p:sp>
        <p:nvSpPr>
          <p:cNvPr id="13" name="Rectangle 12"/>
          <p:cNvSpPr/>
          <p:nvPr/>
        </p:nvSpPr>
        <p:spPr>
          <a:xfrm>
            <a:off x="411789" y="4293096"/>
            <a:ext cx="8320421" cy="1723549"/>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Il a un </a:t>
            </a:r>
            <a:r>
              <a:rPr lang="fr-FR" sz="2000" i="1" dirty="0">
                <a:solidFill>
                  <a:srgbClr val="CC3300"/>
                </a:solidFill>
                <a:latin typeface="Arial" panose="020B0604020202020204" pitchFamily="34" charset="0"/>
                <a:cs typeface="Arial" panose="020B0604020202020204" pitchFamily="34" charset="0"/>
              </a:rPr>
              <a:t>cycle de production spécifique</a:t>
            </a:r>
            <a:r>
              <a:rPr lang="fr-FR" sz="2000" i="1" dirty="0">
                <a:solidFill>
                  <a:srgbClr val="000099"/>
                </a:solidFill>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La reproduction pose peu de problèmes, seule la première copie d'un logiciel a un coût</a:t>
            </a:r>
          </a:p>
          <a:p>
            <a:pPr marL="800100" lvl="1"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Production a l'unité</a:t>
            </a:r>
          </a:p>
          <a:p>
            <a:pPr marL="800100" lvl="1"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Semblable au Génie Civil (ponts, routes...)</a:t>
            </a:r>
          </a:p>
          <a:p>
            <a:r>
              <a:rPr lang="fr-FR" sz="600" dirty="0">
                <a:solidFill>
                  <a:srgbClr val="FFFFFF"/>
                </a:solidFill>
                <a:latin typeface="CMSS8"/>
              </a:rPr>
              <a:t>Pi</a:t>
            </a:r>
            <a:endParaRPr lang="fr-FR" dirty="0"/>
          </a:p>
        </p:txBody>
      </p:sp>
      <p:sp>
        <p:nvSpPr>
          <p:cNvPr id="8" name="Rectangle 5"/>
          <p:cNvSpPr txBox="1">
            <a:spLocks noChangeArrowheads="1"/>
          </p:cNvSpPr>
          <p:nvPr/>
        </p:nvSpPr>
        <p:spPr bwMode="auto">
          <a:xfrm>
            <a:off x="13884" y="740529"/>
            <a:ext cx="4593867"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Spécificités du Logiciel:</a:t>
            </a:r>
          </a:p>
        </p:txBody>
      </p:sp>
    </p:spTree>
    <p:extLst>
      <p:ext uri="{BB962C8B-B14F-4D97-AF65-F5344CB8AC3E}">
        <p14:creationId xmlns:p14="http://schemas.microsoft.com/office/powerpoint/2010/main" val="9461039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6324600" cy="533400"/>
          </a:xfrm>
          <a:noFill/>
          <a:ln/>
        </p:spPr>
        <p:txBody>
          <a:bodyPr lIns="90488" tIns="44450" rIns="90488" bIns="44450" anchor="b"/>
          <a:lstStyle/>
          <a:p>
            <a:pPr algn="l"/>
            <a:r>
              <a:rPr lang="fr-FR" sz="3600" b="1" i="1" u="sng">
                <a:solidFill>
                  <a:srgbClr val="CC3300"/>
                </a:solidFill>
              </a:rPr>
              <a:t>Introduction</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pic>
        <p:nvPicPr>
          <p:cNvPr id="4098" name="Picture 2" descr="http://image.slidesharecdn.com/module8gestiondescoutsdunprojet-130822091312-phpapp01/95/gestion-des-cots-dun-projet-5-638.jpg?cb=13775980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267370"/>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56814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6324600" cy="533400"/>
          </a:xfrm>
          <a:noFill/>
          <a:ln/>
        </p:spPr>
        <p:txBody>
          <a:bodyPr lIns="90488" tIns="44450" rIns="90488" bIns="44450" anchor="b"/>
          <a:lstStyle/>
          <a:p>
            <a:pPr algn="l"/>
            <a:r>
              <a:rPr lang="fr-FR" sz="3600" b="1" i="1" u="sng">
                <a:solidFill>
                  <a:srgbClr val="CC3300"/>
                </a:solidFill>
              </a:rPr>
              <a:t>Introduction</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Text Box 13"/>
          <p:cNvSpPr txBox="1">
            <a:spLocks noChangeArrowheads="1"/>
          </p:cNvSpPr>
          <p:nvPr/>
        </p:nvSpPr>
        <p:spPr bwMode="auto">
          <a:xfrm>
            <a:off x="331688" y="5549170"/>
            <a:ext cx="3371900" cy="400110"/>
          </a:xfrm>
          <a:prstGeom prst="rect">
            <a:avLst/>
          </a:prstGeom>
          <a:noFill/>
          <a:ln w="9525">
            <a:noFill/>
            <a:miter lim="800000"/>
            <a:headEnd/>
            <a:tailEnd/>
          </a:ln>
          <a:effectLst/>
        </p:spPr>
        <p:txBody>
          <a:bodyPr wrap="square">
            <a:spAutoFit/>
          </a:bodyPr>
          <a:lstStyle/>
          <a:p>
            <a:pPr algn="just" eaLnBrk="0" hangingPunct="0">
              <a:spcBef>
                <a:spcPct val="20000"/>
              </a:spcBef>
              <a:buClr>
                <a:schemeClr val="bg2"/>
              </a:buClr>
              <a:buFont typeface="Arial" charset="0"/>
              <a:buNone/>
            </a:pPr>
            <a:r>
              <a:rPr lang="fr-FR" sz="2000" i="1" dirty="0">
                <a:solidFill>
                  <a:srgbClr val="000099"/>
                </a:solidFill>
                <a:latin typeface="Arial" panose="020B0604020202020204" pitchFamily="34" charset="0"/>
                <a:cs typeface="Arial" panose="020B0604020202020204" pitchFamily="34" charset="0"/>
              </a:rPr>
              <a:t>Alors que, la seconde  est :</a:t>
            </a:r>
          </a:p>
        </p:txBody>
      </p:sp>
      <p:sp>
        <p:nvSpPr>
          <p:cNvPr id="12" name="Text Box 12"/>
          <p:cNvSpPr txBox="1">
            <a:spLocks noChangeArrowheads="1"/>
          </p:cNvSpPr>
          <p:nvPr/>
        </p:nvSpPr>
        <p:spPr bwMode="auto">
          <a:xfrm>
            <a:off x="3908424" y="5549170"/>
            <a:ext cx="3908425" cy="400110"/>
          </a:xfrm>
          <a:prstGeom prst="rect">
            <a:avLst/>
          </a:prstGeom>
          <a:noFill/>
          <a:ln w="9525">
            <a:noFill/>
            <a:miter lim="800000"/>
            <a:headEnd/>
            <a:tailEnd/>
          </a:ln>
          <a:effectLst/>
        </p:spPr>
        <p:txBody>
          <a:bodyPr wrap="square">
            <a:spAutoFit/>
          </a:bodyPr>
          <a:lstStyle/>
          <a:p>
            <a:pPr algn="just" eaLnBrk="0" hangingPunct="0">
              <a:spcBef>
                <a:spcPct val="20000"/>
              </a:spcBef>
              <a:buClr>
                <a:schemeClr val="bg2"/>
              </a:buClr>
            </a:pPr>
            <a:r>
              <a:rPr lang="fr-FR" sz="2000" i="1" dirty="0">
                <a:solidFill>
                  <a:srgbClr val="CC3300"/>
                </a:solidFill>
                <a:latin typeface="Arial" charset="0"/>
              </a:rPr>
              <a:t> Immatérielle et intangible.</a:t>
            </a:r>
            <a:endParaRPr lang="fr-FR" sz="2800" dirty="0"/>
          </a:p>
        </p:txBody>
      </p:sp>
      <p:pic>
        <p:nvPicPr>
          <p:cNvPr id="5122" name="Picture 2" descr="http://1.bp.blogspot.com/-W6uiDoqClgk/Ucmugys3lwI/AAAAAAAAATQ/cVN8fNoc3gY/s1600/SystemCostBreakdow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541985"/>
            <a:ext cx="53340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2160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6324600" cy="533400"/>
          </a:xfrm>
          <a:noFill/>
          <a:ln/>
        </p:spPr>
        <p:txBody>
          <a:bodyPr lIns="90488" tIns="44450" rIns="90488" bIns="44450" anchor="b"/>
          <a:lstStyle/>
          <a:p>
            <a:pPr algn="l"/>
            <a:r>
              <a:rPr lang="fr-FR" sz="3600" b="1" i="1" u="sng">
                <a:solidFill>
                  <a:srgbClr val="CC3300"/>
                </a:solidFill>
              </a:rPr>
              <a:t>Introduction</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Text Box 13"/>
          <p:cNvSpPr txBox="1">
            <a:spLocks noChangeArrowheads="1"/>
          </p:cNvSpPr>
          <p:nvPr/>
        </p:nvSpPr>
        <p:spPr bwMode="auto">
          <a:xfrm>
            <a:off x="331688" y="5549170"/>
            <a:ext cx="3371900" cy="400110"/>
          </a:xfrm>
          <a:prstGeom prst="rect">
            <a:avLst/>
          </a:prstGeom>
          <a:noFill/>
          <a:ln w="9525">
            <a:noFill/>
            <a:miter lim="800000"/>
            <a:headEnd/>
            <a:tailEnd/>
          </a:ln>
          <a:effectLst/>
        </p:spPr>
        <p:txBody>
          <a:bodyPr wrap="square">
            <a:spAutoFit/>
          </a:bodyPr>
          <a:lstStyle/>
          <a:p>
            <a:pPr algn="just" eaLnBrk="0" hangingPunct="0">
              <a:spcBef>
                <a:spcPct val="20000"/>
              </a:spcBef>
              <a:buClr>
                <a:schemeClr val="bg2"/>
              </a:buClr>
              <a:buFont typeface="Arial" charset="0"/>
              <a:buNone/>
            </a:pPr>
            <a:r>
              <a:rPr lang="fr-FR" sz="2000" i="1" dirty="0">
                <a:solidFill>
                  <a:srgbClr val="000099"/>
                </a:solidFill>
                <a:latin typeface="Arial" panose="020B0604020202020204" pitchFamily="34" charset="0"/>
                <a:cs typeface="Arial" panose="020B0604020202020204" pitchFamily="34" charset="0"/>
              </a:rPr>
              <a:t>Alors que, la seconde  est :</a:t>
            </a:r>
          </a:p>
        </p:txBody>
      </p:sp>
      <p:sp>
        <p:nvSpPr>
          <p:cNvPr id="12" name="Text Box 12"/>
          <p:cNvSpPr txBox="1">
            <a:spLocks noChangeArrowheads="1"/>
          </p:cNvSpPr>
          <p:nvPr/>
        </p:nvSpPr>
        <p:spPr bwMode="auto">
          <a:xfrm>
            <a:off x="3908424" y="5549170"/>
            <a:ext cx="3908425" cy="400110"/>
          </a:xfrm>
          <a:prstGeom prst="rect">
            <a:avLst/>
          </a:prstGeom>
          <a:noFill/>
          <a:ln w="9525">
            <a:noFill/>
            <a:miter lim="800000"/>
            <a:headEnd/>
            <a:tailEnd/>
          </a:ln>
          <a:effectLst/>
        </p:spPr>
        <p:txBody>
          <a:bodyPr wrap="square">
            <a:spAutoFit/>
          </a:bodyPr>
          <a:lstStyle/>
          <a:p>
            <a:pPr algn="just" eaLnBrk="0" hangingPunct="0">
              <a:spcBef>
                <a:spcPct val="20000"/>
              </a:spcBef>
              <a:buClr>
                <a:schemeClr val="bg2"/>
              </a:buClr>
            </a:pPr>
            <a:r>
              <a:rPr lang="fr-FR" sz="2000" i="1" dirty="0">
                <a:solidFill>
                  <a:srgbClr val="CC3300"/>
                </a:solidFill>
                <a:latin typeface="Arial" charset="0"/>
              </a:rPr>
              <a:t> Immatérielle et intangible.</a:t>
            </a:r>
            <a:endParaRPr lang="fr-FR" sz="2800" dirty="0"/>
          </a:p>
        </p:txBody>
      </p:sp>
      <p:pic>
        <p:nvPicPr>
          <p:cNvPr id="6146" name="Picture 2" descr="http://4.bp.blogspot.com/-cCBVOi8Aqls/Ucm8d8b6FqI/AAAAAAAAATg/75-8zWURSx0/s1600/SystemCost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194557"/>
            <a:ext cx="6191250"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8848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6324600" cy="533400"/>
          </a:xfrm>
          <a:noFill/>
          <a:ln/>
        </p:spPr>
        <p:txBody>
          <a:bodyPr lIns="90488" tIns="44450" rIns="90488" bIns="44450" anchor="b"/>
          <a:lstStyle/>
          <a:p>
            <a:pPr algn="l"/>
            <a:r>
              <a:rPr lang="fr-FR" sz="3600" b="1" i="1" u="sng">
                <a:solidFill>
                  <a:srgbClr val="CC3300"/>
                </a:solidFill>
              </a:rPr>
              <a:t>Introduction</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1" name="Text Box 13"/>
          <p:cNvSpPr txBox="1">
            <a:spLocks noChangeArrowheads="1"/>
          </p:cNvSpPr>
          <p:nvPr/>
        </p:nvSpPr>
        <p:spPr bwMode="auto">
          <a:xfrm>
            <a:off x="331688" y="5549170"/>
            <a:ext cx="3371900" cy="400110"/>
          </a:xfrm>
          <a:prstGeom prst="rect">
            <a:avLst/>
          </a:prstGeom>
          <a:noFill/>
          <a:ln w="9525">
            <a:noFill/>
            <a:miter lim="800000"/>
            <a:headEnd/>
            <a:tailEnd/>
          </a:ln>
          <a:effectLst/>
        </p:spPr>
        <p:txBody>
          <a:bodyPr wrap="square">
            <a:spAutoFit/>
          </a:bodyPr>
          <a:lstStyle/>
          <a:p>
            <a:pPr algn="just" eaLnBrk="0" hangingPunct="0">
              <a:spcBef>
                <a:spcPct val="20000"/>
              </a:spcBef>
              <a:buClr>
                <a:schemeClr val="bg2"/>
              </a:buClr>
              <a:buFont typeface="Arial" charset="0"/>
              <a:buNone/>
            </a:pPr>
            <a:r>
              <a:rPr lang="fr-FR" sz="2000" i="1" dirty="0">
                <a:solidFill>
                  <a:srgbClr val="000099"/>
                </a:solidFill>
                <a:latin typeface="Arial" panose="020B0604020202020204" pitchFamily="34" charset="0"/>
                <a:cs typeface="Arial" panose="020B0604020202020204" pitchFamily="34" charset="0"/>
              </a:rPr>
              <a:t>Alors que, la seconde  est :</a:t>
            </a:r>
          </a:p>
        </p:txBody>
      </p:sp>
      <p:sp>
        <p:nvSpPr>
          <p:cNvPr id="12" name="Text Box 12"/>
          <p:cNvSpPr txBox="1">
            <a:spLocks noChangeArrowheads="1"/>
          </p:cNvSpPr>
          <p:nvPr/>
        </p:nvSpPr>
        <p:spPr bwMode="auto">
          <a:xfrm>
            <a:off x="3908424" y="5549170"/>
            <a:ext cx="3908425" cy="400110"/>
          </a:xfrm>
          <a:prstGeom prst="rect">
            <a:avLst/>
          </a:prstGeom>
          <a:noFill/>
          <a:ln w="9525">
            <a:noFill/>
            <a:miter lim="800000"/>
            <a:headEnd/>
            <a:tailEnd/>
          </a:ln>
          <a:effectLst/>
        </p:spPr>
        <p:txBody>
          <a:bodyPr wrap="square">
            <a:spAutoFit/>
          </a:bodyPr>
          <a:lstStyle/>
          <a:p>
            <a:pPr algn="just" eaLnBrk="0" hangingPunct="0">
              <a:spcBef>
                <a:spcPct val="20000"/>
              </a:spcBef>
              <a:buClr>
                <a:schemeClr val="bg2"/>
              </a:buClr>
            </a:pPr>
            <a:r>
              <a:rPr lang="fr-FR" sz="2000" i="1" dirty="0">
                <a:solidFill>
                  <a:srgbClr val="CC3300"/>
                </a:solidFill>
                <a:latin typeface="Arial" charset="0"/>
              </a:rPr>
              <a:t> Immatérielle et intangible.</a:t>
            </a:r>
            <a:endParaRPr lang="fr-FR" sz="2800" dirty="0"/>
          </a:p>
        </p:txBody>
      </p:sp>
      <p:pic>
        <p:nvPicPr>
          <p:cNvPr id="7170" name="Picture 2" descr="http://image.slidesharecdn.com/internettrends2014-052814-pdf-140528064345-phpapp02/95/kpcb-internet-trends-2014-70-638.jpg?cb=1416688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986694"/>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650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solidFill>
            <a:schemeClr val="bg1"/>
          </a:solidFill>
          <a:ln>
            <a:solidFill>
              <a:schemeClr val="bg1"/>
            </a:solidFill>
          </a:ln>
        </p:spPr>
        <p:txBody>
          <a:bodyPr/>
          <a:lstStyle/>
          <a:p>
            <a:r>
              <a:rPr lang="fr-FR" cap="none" dirty="0">
                <a:ln w="9525">
                  <a:solidFill>
                    <a:schemeClr val="bg1"/>
                  </a:solidFill>
                  <a:prstDash val="solid"/>
                </a:ln>
                <a:solidFill>
                  <a:schemeClr val="bg2">
                    <a:lumMod val="25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Les cycles du développement logiciel </a:t>
            </a:r>
          </a:p>
        </p:txBody>
      </p:sp>
      <p:sp>
        <p:nvSpPr>
          <p:cNvPr id="3" name="Sous-titre 2"/>
          <p:cNvSpPr>
            <a:spLocks noGrp="1"/>
          </p:cNvSpPr>
          <p:nvPr>
            <p:ph type="subTitle" idx="1"/>
          </p:nvPr>
        </p:nvSpPr>
        <p:spPr>
          <a:xfrm>
            <a:off x="1282148" y="4069062"/>
            <a:ext cx="6575895" cy="1041124"/>
          </a:xfrm>
        </p:spPr>
        <p:txBody>
          <a:bodyPr/>
          <a:lstStyle/>
          <a:p>
            <a:pPr algn="r"/>
            <a:r>
              <a:rPr lang="fr-FR" dirty="0">
                <a:solidFill>
                  <a:schemeClr val="bg2">
                    <a:lumMod val="50000"/>
                  </a:schemeClr>
                </a:solidFill>
                <a:latin typeface="AR CENA" panose="02000000000000000000" pitchFamily="2" charset="0"/>
              </a:rPr>
              <a:t>Bailly Gabriel, </a:t>
            </a:r>
            <a:r>
              <a:rPr lang="fr-FR" dirty="0" err="1">
                <a:solidFill>
                  <a:schemeClr val="bg2">
                    <a:lumMod val="50000"/>
                  </a:schemeClr>
                </a:solidFill>
                <a:latin typeface="AR CENA" panose="02000000000000000000" pitchFamily="2" charset="0"/>
              </a:rPr>
              <a:t>Bacchiocchi</a:t>
            </a:r>
            <a:r>
              <a:rPr lang="fr-FR" dirty="0">
                <a:solidFill>
                  <a:schemeClr val="bg2">
                    <a:lumMod val="50000"/>
                  </a:schemeClr>
                </a:solidFill>
                <a:latin typeface="AR CENA" panose="02000000000000000000" pitchFamily="2" charset="0"/>
              </a:rPr>
              <a:t> Julien, Moly Corentin ,Verny Thiago et Glasson Emma </a:t>
            </a:r>
          </a:p>
        </p:txBody>
      </p:sp>
      <p:sp>
        <p:nvSpPr>
          <p:cNvPr id="4" name="Espace réservé du pied de page 3"/>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5" name="Espace réservé du numéro de diapositive 4"/>
          <p:cNvSpPr>
            <a:spLocks noGrp="1"/>
          </p:cNvSpPr>
          <p:nvPr>
            <p:ph type="sldNum" sz="quarter" idx="12"/>
          </p:nvPr>
        </p:nvSpPr>
        <p:spPr/>
        <p:txBody>
          <a:bodyPr/>
          <a:lstStyle/>
          <a:p>
            <a:fld id="{4FAB73BC-B049-4115-A692-8D63A059BFB8}" type="slidenum">
              <a:rPr lang="en-US" sz="1500">
                <a:solidFill>
                  <a:srgbClr val="CEDBE6">
                    <a:lumMod val="10000"/>
                  </a:srgbClr>
                </a:solidFill>
              </a:rPr>
              <a:pPr/>
              <a:t>64</a:t>
            </a:fld>
            <a:endParaRPr lang="en-US" sz="1500" dirty="0">
              <a:solidFill>
                <a:srgbClr val="CEDBE6">
                  <a:lumMod val="10000"/>
                </a:srgbClr>
              </a:solidFill>
            </a:endParaRPr>
          </a:p>
        </p:txBody>
      </p:sp>
      <p:sp>
        <p:nvSpPr>
          <p:cNvPr id="6" name="Espace réservé de la date 5"/>
          <p:cNvSpPr>
            <a:spLocks noGrp="1"/>
          </p:cNvSpPr>
          <p:nvPr>
            <p:ph type="dt" sz="half" idx="10"/>
          </p:nvPr>
        </p:nvSpPr>
        <p:spPr/>
        <p:txBody>
          <a:bodyPr/>
          <a:lstStyle/>
          <a:p>
            <a:r>
              <a:rPr lang="en-US" dirty="0">
                <a:solidFill>
                  <a:srgbClr val="3494BA"/>
                </a:solidFill>
              </a:rPr>
              <a:t>07/05/2017</a:t>
            </a:r>
          </a:p>
        </p:txBody>
      </p:sp>
    </p:spTree>
    <p:extLst>
      <p:ext uri="{BB962C8B-B14F-4D97-AF65-F5344CB8AC3E}">
        <p14:creationId xmlns:p14="http://schemas.microsoft.com/office/powerpoint/2010/main" val="3939255858"/>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2">
                    <a:lumMod val="25000"/>
                  </a:schemeClr>
                </a:solidFill>
                <a:latin typeface="Arial" panose="020B0604020202020204" pitchFamily="34" charset="0"/>
                <a:cs typeface="Arial" panose="020B0604020202020204" pitchFamily="34" charset="0"/>
              </a:rPr>
              <a:t>Sommaire</a:t>
            </a:r>
          </a:p>
        </p:txBody>
      </p:sp>
      <p:sp>
        <p:nvSpPr>
          <p:cNvPr id="3" name="Espace réservé du contenu 2"/>
          <p:cNvSpPr>
            <a:spLocks noGrp="1"/>
          </p:cNvSpPr>
          <p:nvPr>
            <p:ph idx="1"/>
          </p:nvPr>
        </p:nvSpPr>
        <p:spPr/>
        <p:txBody>
          <a:bodyPr/>
          <a:lstStyle/>
          <a:p>
            <a:pPr marL="377190" indent="-342900">
              <a:buFont typeface="+mj-lt"/>
              <a:buAutoNum type="arabicPeriod"/>
            </a:pPr>
            <a:r>
              <a:rPr lang="fr-FR" dirty="0">
                <a:solidFill>
                  <a:schemeClr val="bg2">
                    <a:lumMod val="25000"/>
                  </a:schemeClr>
                </a:solidFill>
              </a:rPr>
              <a:t>Introduction </a:t>
            </a:r>
          </a:p>
          <a:p>
            <a:pPr marL="377190" indent="-342900">
              <a:buFont typeface="+mj-lt"/>
              <a:buAutoNum type="arabicPeriod"/>
            </a:pPr>
            <a:r>
              <a:rPr lang="fr-FR" dirty="0">
                <a:solidFill>
                  <a:schemeClr val="bg2">
                    <a:lumMod val="25000"/>
                  </a:schemeClr>
                </a:solidFill>
              </a:rPr>
              <a:t>Le cycle en cascade </a:t>
            </a:r>
          </a:p>
          <a:p>
            <a:pPr marL="377190" indent="-342900">
              <a:buFont typeface="+mj-lt"/>
              <a:buAutoNum type="arabicPeriod"/>
            </a:pPr>
            <a:r>
              <a:rPr lang="fr-FR" dirty="0">
                <a:solidFill>
                  <a:schemeClr val="bg2">
                    <a:lumMod val="25000"/>
                  </a:schemeClr>
                </a:solidFill>
              </a:rPr>
              <a:t>Le cycle en V </a:t>
            </a:r>
          </a:p>
          <a:p>
            <a:pPr marL="377190" indent="-342900">
              <a:buFont typeface="+mj-lt"/>
              <a:buAutoNum type="arabicPeriod"/>
            </a:pPr>
            <a:r>
              <a:rPr lang="fr-FR" dirty="0">
                <a:solidFill>
                  <a:schemeClr val="bg2">
                    <a:lumMod val="25000"/>
                  </a:schemeClr>
                </a:solidFill>
              </a:rPr>
              <a:t>Le cycle itératif </a:t>
            </a:r>
          </a:p>
          <a:p>
            <a:pPr marL="377190" indent="-342900">
              <a:buFont typeface="+mj-lt"/>
              <a:buAutoNum type="arabicPeriod"/>
            </a:pPr>
            <a:r>
              <a:rPr lang="fr-FR" dirty="0">
                <a:solidFill>
                  <a:schemeClr val="bg2">
                    <a:lumMod val="25000"/>
                  </a:schemeClr>
                </a:solidFill>
              </a:rPr>
              <a:t> Le cycle en spirale </a:t>
            </a:r>
          </a:p>
          <a:p>
            <a:pPr marL="377190" indent="-342900">
              <a:buFont typeface="+mj-lt"/>
              <a:buAutoNum type="arabicPeriod"/>
            </a:pPr>
            <a:r>
              <a:rPr lang="fr-FR" dirty="0">
                <a:solidFill>
                  <a:schemeClr val="bg2">
                    <a:lumMod val="25000"/>
                  </a:schemeClr>
                </a:solidFill>
              </a:rPr>
              <a:t> Les méthodes agiles  </a:t>
            </a:r>
          </a:p>
          <a:p>
            <a:pPr marL="377190" indent="-342900">
              <a:buFont typeface="+mj-lt"/>
              <a:buAutoNum type="arabicPeriod"/>
            </a:pPr>
            <a:r>
              <a:rPr lang="fr-FR" dirty="0">
                <a:solidFill>
                  <a:schemeClr val="bg2">
                    <a:lumMod val="25000"/>
                  </a:schemeClr>
                </a:solidFill>
              </a:rPr>
              <a:t>Conclusion </a:t>
            </a:r>
          </a:p>
        </p:txBody>
      </p:sp>
      <p:sp>
        <p:nvSpPr>
          <p:cNvPr id="4" name="Espace réservé du pied de page 3"/>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5" name="Espace réservé du numéro de diapositive 4"/>
          <p:cNvSpPr>
            <a:spLocks noGrp="1"/>
          </p:cNvSpPr>
          <p:nvPr>
            <p:ph type="sldNum" sz="quarter" idx="12"/>
          </p:nvPr>
        </p:nvSpPr>
        <p:spPr/>
        <p:txBody>
          <a:bodyPr/>
          <a:lstStyle/>
          <a:p>
            <a:fld id="{4FAB73BC-B049-4115-A692-8D63A059BFB8}" type="slidenum">
              <a:rPr lang="en-US" sz="1500">
                <a:solidFill>
                  <a:srgbClr val="CEDBE6">
                    <a:lumMod val="25000"/>
                  </a:srgbClr>
                </a:solidFill>
              </a:rPr>
              <a:pPr/>
              <a:t>65</a:t>
            </a:fld>
            <a:endParaRPr lang="en-US" sz="1500" dirty="0">
              <a:solidFill>
                <a:srgbClr val="CEDBE6">
                  <a:lumMod val="25000"/>
                </a:srgbClr>
              </a:solidFill>
            </a:endParaRPr>
          </a:p>
        </p:txBody>
      </p:sp>
      <p:sp>
        <p:nvSpPr>
          <p:cNvPr id="7" name="Espace réservé de la date 6"/>
          <p:cNvSpPr>
            <a:spLocks noGrp="1"/>
          </p:cNvSpPr>
          <p:nvPr>
            <p:ph type="dt" sz="half" idx="10"/>
          </p:nvPr>
        </p:nvSpPr>
        <p:spPr/>
        <p:txBody>
          <a:bodyPr/>
          <a:lstStyle/>
          <a:p>
            <a:r>
              <a:rPr lang="en-US" dirty="0">
                <a:solidFill>
                  <a:srgbClr val="3494BA"/>
                </a:solidFill>
              </a:rPr>
              <a:t>07/05/2017</a:t>
            </a:r>
          </a:p>
        </p:txBody>
      </p:sp>
    </p:spTree>
    <p:extLst>
      <p:ext uri="{BB962C8B-B14F-4D97-AF65-F5344CB8AC3E}">
        <p14:creationId xmlns:p14="http://schemas.microsoft.com/office/powerpoint/2010/main" val="823740122"/>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dirty="0">
                <a:solidFill>
                  <a:schemeClr val="bg2">
                    <a:lumMod val="25000"/>
                  </a:schemeClr>
                </a:solidFill>
              </a:rPr>
              <a:t>Introduction</a:t>
            </a:r>
            <a:r>
              <a:rPr lang="fr-FR" sz="3600" dirty="0"/>
              <a:t> </a:t>
            </a:r>
          </a:p>
        </p:txBody>
      </p:sp>
      <p:sp>
        <p:nvSpPr>
          <p:cNvPr id="3" name="Espace réservé du contenu 2"/>
          <p:cNvSpPr>
            <a:spLocks noGrp="1"/>
          </p:cNvSpPr>
          <p:nvPr>
            <p:ph idx="1"/>
          </p:nvPr>
        </p:nvSpPr>
        <p:spPr/>
        <p:txBody>
          <a:bodyPr/>
          <a:lstStyle/>
          <a:p>
            <a:pPr marL="34290" indent="0" algn="ctr">
              <a:buNone/>
            </a:pPr>
            <a:r>
              <a:rPr lang="fr-FR" sz="2100" dirty="0"/>
              <a:t>Qu’est ce que le processus de développement d’un logiciel?</a:t>
            </a:r>
          </a:p>
          <a:p>
            <a:pPr marL="34290" indent="0">
              <a:buNone/>
            </a:pPr>
            <a:r>
              <a:rPr lang="fr-FR" dirty="0"/>
              <a:t>         </a:t>
            </a:r>
          </a:p>
          <a:p>
            <a:pPr marL="34290" indent="0">
              <a:buNone/>
            </a:pPr>
            <a:endParaRPr lang="fr-FR" dirty="0"/>
          </a:p>
          <a:p>
            <a:pPr marL="34290" indent="0">
              <a:buNone/>
            </a:pPr>
            <a:r>
              <a:rPr lang="fr-FR" dirty="0"/>
              <a:t>		</a:t>
            </a:r>
            <a:r>
              <a:rPr lang="fr-FR" sz="1800" dirty="0"/>
              <a:t>un ensemble structuré d’activités nécessaires pour développer 					un logiciel</a:t>
            </a:r>
            <a:endParaRPr lang="fr-FR" dirty="0"/>
          </a:p>
        </p:txBody>
      </p:sp>
      <p:sp>
        <p:nvSpPr>
          <p:cNvPr id="4" name="Espace réservé du pied de page 3"/>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5" name="Espace réservé du numéro de diapositive 4"/>
          <p:cNvSpPr>
            <a:spLocks noGrp="1"/>
          </p:cNvSpPr>
          <p:nvPr>
            <p:ph type="sldNum" sz="quarter" idx="12"/>
          </p:nvPr>
        </p:nvSpPr>
        <p:spPr/>
        <p:txBody>
          <a:bodyPr/>
          <a:lstStyle/>
          <a:p>
            <a:fld id="{4FAB73BC-B049-4115-A692-8D63A059BFB8}" type="slidenum">
              <a:rPr lang="en-US" sz="1500">
                <a:solidFill>
                  <a:srgbClr val="CEDBE6">
                    <a:lumMod val="25000"/>
                  </a:srgbClr>
                </a:solidFill>
              </a:rPr>
              <a:pPr/>
              <a:t>66</a:t>
            </a:fld>
            <a:endParaRPr lang="en-US" sz="1500" dirty="0">
              <a:solidFill>
                <a:srgbClr val="CEDBE6">
                  <a:lumMod val="25000"/>
                </a:srgbClr>
              </a:solidFill>
            </a:endParaRPr>
          </a:p>
        </p:txBody>
      </p:sp>
      <p:sp>
        <p:nvSpPr>
          <p:cNvPr id="7" name="Espace réservé de la date 6"/>
          <p:cNvSpPr>
            <a:spLocks noGrp="1"/>
          </p:cNvSpPr>
          <p:nvPr>
            <p:ph type="dt" sz="half" idx="10"/>
          </p:nvPr>
        </p:nvSpPr>
        <p:spPr/>
        <p:txBody>
          <a:bodyPr/>
          <a:lstStyle/>
          <a:p>
            <a:r>
              <a:rPr lang="en-US" dirty="0">
                <a:solidFill>
                  <a:srgbClr val="3494BA"/>
                </a:solidFill>
              </a:rPr>
              <a:t>07/05/2017</a:t>
            </a:r>
          </a:p>
        </p:txBody>
      </p:sp>
      <p:sp>
        <p:nvSpPr>
          <p:cNvPr id="10" name="Flèche : angle droit 9"/>
          <p:cNvSpPr/>
          <p:nvPr/>
        </p:nvSpPr>
        <p:spPr>
          <a:xfrm rot="5400000">
            <a:off x="1380606" y="3128962"/>
            <a:ext cx="828675" cy="642938"/>
          </a:xfrm>
          <a:prstGeom prst="bentUpArrow">
            <a:avLst/>
          </a:prstGeom>
          <a:solidFill>
            <a:schemeClr val="bg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fr-FR" sz="1350">
              <a:ln>
                <a:solidFill>
                  <a:srgbClr val="CEDBE6">
                    <a:lumMod val="50000"/>
                  </a:srgbClr>
                </a:solidFill>
              </a:ln>
              <a:solidFill>
                <a:srgbClr val="373545">
                  <a:lumMod val="50000"/>
                </a:srgbClr>
              </a:solidFill>
            </a:endParaRPr>
          </a:p>
        </p:txBody>
      </p:sp>
    </p:spTree>
    <p:extLst>
      <p:ext uri="{BB962C8B-B14F-4D97-AF65-F5344CB8AC3E}">
        <p14:creationId xmlns:p14="http://schemas.microsoft.com/office/powerpoint/2010/main" val="38118324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s://lh6.googleusercontent.com/qVO6KBpobgxoq-jcQENOuPSug6jT8b-g9N-y3PTEr7H89OyMDcfDQRxohPIQfeP3a2ubyDOylM_mPgHlPUZpHcgcOc4zDNFpDGDs1kvGt1sFaa1jMRxXGWWCA8BIQvrunyOg0r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750" y="2106096"/>
            <a:ext cx="3581975" cy="3422897"/>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normAutofit/>
          </a:bodyPr>
          <a:lstStyle/>
          <a:p>
            <a:pPr algn="ctr"/>
            <a:r>
              <a:rPr lang="fr-FR" sz="3600" dirty="0">
                <a:solidFill>
                  <a:schemeClr val="bg2">
                    <a:lumMod val="25000"/>
                  </a:schemeClr>
                </a:solidFill>
              </a:rPr>
              <a:t>Le cycle en cascade </a:t>
            </a:r>
            <a:endParaRPr lang="fr-FR" sz="3600" dirty="0"/>
          </a:p>
        </p:txBody>
      </p:sp>
      <p:sp>
        <p:nvSpPr>
          <p:cNvPr id="8" name="Espace réservé du contenu 7"/>
          <p:cNvSpPr>
            <a:spLocks noGrp="1"/>
          </p:cNvSpPr>
          <p:nvPr>
            <p:ph sz="half" idx="2"/>
          </p:nvPr>
        </p:nvSpPr>
        <p:spPr>
          <a:xfrm>
            <a:off x="4697730" y="2215360"/>
            <a:ext cx="3566160" cy="3017520"/>
          </a:xfrm>
        </p:spPr>
        <p:txBody>
          <a:bodyPr>
            <a:normAutofit/>
          </a:bodyPr>
          <a:lstStyle/>
          <a:p>
            <a:pPr marL="34290" indent="0" algn="ctr">
              <a:buNone/>
            </a:pPr>
            <a:r>
              <a:rPr lang="fr-FR" dirty="0">
                <a:solidFill>
                  <a:schemeClr val="bg2">
                    <a:lumMod val="25000"/>
                  </a:schemeClr>
                </a:solidFill>
              </a:rPr>
              <a:t>Avantages:</a:t>
            </a:r>
          </a:p>
          <a:p>
            <a:r>
              <a:rPr lang="fr-FR" sz="1350" dirty="0"/>
              <a:t>simple et logique </a:t>
            </a:r>
          </a:p>
          <a:p>
            <a:r>
              <a:rPr lang="fr-FR" sz="1350" dirty="0"/>
              <a:t>facilité de planification des étapes et des délais</a:t>
            </a:r>
          </a:p>
          <a:p>
            <a:r>
              <a:rPr lang="fr-FR" sz="1350" dirty="0"/>
              <a:t>adapté à des petits systèmes</a:t>
            </a:r>
          </a:p>
          <a:p>
            <a:pPr marL="822960" lvl="4" indent="0" algn="ctr">
              <a:buNone/>
            </a:pPr>
            <a:r>
              <a:rPr lang="fr-FR" sz="1500" dirty="0"/>
              <a:t>          </a:t>
            </a:r>
          </a:p>
          <a:p>
            <a:pPr marL="822960" lvl="4" indent="0">
              <a:buNone/>
            </a:pPr>
            <a:r>
              <a:rPr lang="fr-FR" sz="1500" dirty="0"/>
              <a:t>        </a:t>
            </a:r>
            <a:r>
              <a:rPr lang="fr-FR" sz="1650" dirty="0">
                <a:solidFill>
                  <a:schemeClr val="bg2">
                    <a:lumMod val="25000"/>
                  </a:schemeClr>
                </a:solidFill>
              </a:rPr>
              <a:t>Inconvénients: </a:t>
            </a:r>
          </a:p>
          <a:p>
            <a:r>
              <a:rPr lang="fr-FR" sz="1350" dirty="0"/>
              <a:t>mal adapté aux systèmes complexes</a:t>
            </a:r>
          </a:p>
          <a:p>
            <a:r>
              <a:rPr lang="fr-FR" sz="1350" dirty="0"/>
              <a:t>révision et réflexion quasi impossible</a:t>
            </a:r>
          </a:p>
          <a:p>
            <a:r>
              <a:rPr lang="fr-FR" sz="1350" dirty="0"/>
              <a:t>pas de validation intermédiaire </a:t>
            </a:r>
          </a:p>
        </p:txBody>
      </p:sp>
      <p:sp>
        <p:nvSpPr>
          <p:cNvPr id="4" name="Espace réservé de la date 3"/>
          <p:cNvSpPr>
            <a:spLocks noGrp="1"/>
          </p:cNvSpPr>
          <p:nvPr>
            <p:ph type="dt" sz="half" idx="10"/>
          </p:nvPr>
        </p:nvSpPr>
        <p:spPr/>
        <p:txBody>
          <a:bodyPr/>
          <a:lstStyle/>
          <a:p>
            <a:r>
              <a:rPr lang="en-US" dirty="0">
                <a:solidFill>
                  <a:srgbClr val="3494BA"/>
                </a:solidFill>
              </a:rPr>
              <a:t>07/05/2017</a:t>
            </a:r>
          </a:p>
        </p:txBody>
      </p:sp>
      <p:sp>
        <p:nvSpPr>
          <p:cNvPr id="5" name="Espace réservé du pied de page 4"/>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6" name="Espace réservé du numéro de diapositive 5"/>
          <p:cNvSpPr>
            <a:spLocks noGrp="1"/>
          </p:cNvSpPr>
          <p:nvPr>
            <p:ph type="sldNum" sz="quarter" idx="12"/>
          </p:nvPr>
        </p:nvSpPr>
        <p:spPr/>
        <p:txBody>
          <a:bodyPr/>
          <a:lstStyle/>
          <a:p>
            <a:fld id="{4FAB73BC-B049-4115-A692-8D63A059BFB8}" type="slidenum">
              <a:rPr lang="en-US" sz="1500">
                <a:solidFill>
                  <a:srgbClr val="CEDBE6">
                    <a:lumMod val="25000"/>
                  </a:srgbClr>
                </a:solidFill>
              </a:rPr>
              <a:pPr/>
              <a:t>67</a:t>
            </a:fld>
            <a:endParaRPr lang="en-US" sz="1500" dirty="0">
              <a:solidFill>
                <a:srgbClr val="CEDBE6">
                  <a:lumMod val="25000"/>
                </a:srgbClr>
              </a:solidFill>
            </a:endParaRPr>
          </a:p>
        </p:txBody>
      </p:sp>
      <p:pic>
        <p:nvPicPr>
          <p:cNvPr id="1026" name="Picture 2" descr="https://lh6.googleusercontent.com/qVO6KBpobgxoq-jcQENOuPSug6jT8b-g9N-y3PTEr7H89OyMDcfDQRxohPIQfeP3a2ubyDOylM_mPgHlPUZpHcgcOc4zDNFpDGDs1kvGt1sFaa1jMRxXGWWCA8BIQvrunyOg0r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47" y="2202102"/>
            <a:ext cx="3307274" cy="3160396"/>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440746" y="5404225"/>
            <a:ext cx="3450431" cy="184666"/>
          </a:xfrm>
          <a:prstGeom prst="rect">
            <a:avLst/>
          </a:prstGeom>
          <a:noFill/>
        </p:spPr>
        <p:txBody>
          <a:bodyPr wrap="square" rtlCol="0">
            <a:spAutoFit/>
          </a:bodyPr>
          <a:lstStyle/>
          <a:p>
            <a:pPr algn="r" defTabSz="342900" fontAlgn="auto">
              <a:spcBef>
                <a:spcPts val="0"/>
              </a:spcBef>
              <a:spcAft>
                <a:spcPts val="0"/>
              </a:spcAft>
            </a:pPr>
            <a:r>
              <a:rPr lang="fr-FR" sz="600" i="1" u="sng" dirty="0">
                <a:solidFill>
                  <a:prstClr val="black"/>
                </a:solidFill>
                <a:latin typeface="Corbel" panose="020B0503020204020204"/>
                <a:cs typeface="+mn-cs"/>
                <a:hlinkClick r:id="rId3"/>
              </a:rPr>
              <a:t>http://www.responsive-mind.fr/cycles-developpement-informatique/</a:t>
            </a:r>
            <a:r>
              <a:rPr lang="fr-FR" sz="600" i="1" dirty="0">
                <a:solidFill>
                  <a:prstClr val="black"/>
                </a:solidFill>
                <a:latin typeface="Corbel" panose="020B0503020204020204"/>
                <a:cs typeface="+mn-cs"/>
              </a:rPr>
              <a:t> publié le 2/03/2015</a:t>
            </a:r>
            <a:endParaRPr lang="fr-FR" sz="600" dirty="0">
              <a:solidFill>
                <a:prstClr val="black"/>
              </a:solidFill>
              <a:latin typeface="Corbel" panose="020B0503020204020204"/>
              <a:cs typeface="+mn-cs"/>
            </a:endParaRPr>
          </a:p>
        </p:txBody>
      </p:sp>
    </p:spTree>
    <p:extLst>
      <p:ext uri="{BB962C8B-B14F-4D97-AF65-F5344CB8AC3E}">
        <p14:creationId xmlns:p14="http://schemas.microsoft.com/office/powerpoint/2010/main" val="41095662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lh3.googleusercontent.com/9lr6cbhNT01dSjFH69mqDwAYH-da3q4VzySbOJUkR-V7IoBSQPTtZ55PqA1zO9UQsct-cndogRvFtCtGhXfgX_OBWH5oA4iQpzOEi8B6KIA8PcBmTxRi8gr8B4a5rCdxFyG2aCAs"/>
          <p:cNvPicPr>
            <a:picLocks noChangeAspect="1" noChangeArrowheads="1"/>
          </p:cNvPicPr>
          <p:nvPr/>
        </p:nvPicPr>
        <p:blipFill rotWithShape="1">
          <a:blip r:embed="rId2">
            <a:extLst>
              <a:ext uri="{28A0092B-C50C-407E-A947-70E740481C1C}">
                <a14:useLocalDpi xmlns:a14="http://schemas.microsoft.com/office/drawing/2010/main" val="0"/>
              </a:ext>
            </a:extLst>
          </a:blip>
          <a:srcRect t="21814"/>
          <a:stretch/>
        </p:blipFill>
        <p:spPr bwMode="auto">
          <a:xfrm>
            <a:off x="457200" y="2460642"/>
            <a:ext cx="4217670" cy="286684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normAutofit/>
          </a:bodyPr>
          <a:lstStyle/>
          <a:p>
            <a:pPr algn="ctr"/>
            <a:r>
              <a:rPr lang="fr-FR" sz="3600" dirty="0">
                <a:solidFill>
                  <a:schemeClr val="bg2">
                    <a:lumMod val="25000"/>
                  </a:schemeClr>
                </a:solidFill>
              </a:rPr>
              <a:t>Le cycle en V </a:t>
            </a:r>
            <a:endParaRPr lang="fr-FR" sz="3600" dirty="0"/>
          </a:p>
        </p:txBody>
      </p:sp>
      <p:sp>
        <p:nvSpPr>
          <p:cNvPr id="5" name="Espace réservé de la date 4"/>
          <p:cNvSpPr>
            <a:spLocks noGrp="1"/>
          </p:cNvSpPr>
          <p:nvPr>
            <p:ph type="dt" sz="half" idx="10"/>
          </p:nvPr>
        </p:nvSpPr>
        <p:spPr/>
        <p:txBody>
          <a:bodyPr/>
          <a:lstStyle/>
          <a:p>
            <a:r>
              <a:rPr lang="en-US" dirty="0">
                <a:solidFill>
                  <a:srgbClr val="3494BA"/>
                </a:solidFill>
              </a:rPr>
              <a:t>07/05/2017</a:t>
            </a:r>
          </a:p>
        </p:txBody>
      </p:sp>
      <p:sp>
        <p:nvSpPr>
          <p:cNvPr id="6" name="Espace réservé du pied de page 5"/>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7" name="Espace réservé du numéro de diapositive 6"/>
          <p:cNvSpPr>
            <a:spLocks noGrp="1"/>
          </p:cNvSpPr>
          <p:nvPr>
            <p:ph type="sldNum" sz="quarter" idx="12"/>
          </p:nvPr>
        </p:nvSpPr>
        <p:spPr/>
        <p:txBody>
          <a:bodyPr/>
          <a:lstStyle/>
          <a:p>
            <a:fld id="{4FAB73BC-B049-4115-A692-8D63A059BFB8}" type="slidenum">
              <a:rPr lang="en-US" sz="1500">
                <a:solidFill>
                  <a:srgbClr val="CEDBE6">
                    <a:lumMod val="25000"/>
                  </a:srgbClr>
                </a:solidFill>
              </a:rPr>
              <a:pPr/>
              <a:t>68</a:t>
            </a:fld>
            <a:endParaRPr lang="en-US" sz="1500" dirty="0">
              <a:solidFill>
                <a:srgbClr val="CEDBE6">
                  <a:lumMod val="25000"/>
                </a:srgbClr>
              </a:solidFill>
            </a:endParaRPr>
          </a:p>
        </p:txBody>
      </p:sp>
      <p:pic>
        <p:nvPicPr>
          <p:cNvPr id="2050" name="Picture 2" descr="https://lh3.googleusercontent.com/9lr6cbhNT01dSjFH69mqDwAYH-da3q4VzySbOJUkR-V7IoBSQPTtZ55PqA1zO9UQsct-cndogRvFtCtGhXfgX_OBWH5oA4iQpzOEi8B6KIA8PcBmTxRi8gr8B4a5rCdxFyG2aCAs"/>
          <p:cNvPicPr>
            <a:picLocks noChangeAspect="1" noChangeArrowheads="1"/>
          </p:cNvPicPr>
          <p:nvPr/>
        </p:nvPicPr>
        <p:blipFill rotWithShape="1">
          <a:blip r:embed="rId2">
            <a:extLst>
              <a:ext uri="{28A0092B-C50C-407E-A947-70E740481C1C}">
                <a14:useLocalDpi xmlns:a14="http://schemas.microsoft.com/office/drawing/2010/main" val="0"/>
              </a:ext>
            </a:extLst>
          </a:blip>
          <a:srcRect t="21814"/>
          <a:stretch/>
        </p:blipFill>
        <p:spPr bwMode="auto">
          <a:xfrm>
            <a:off x="2303240" y="2193313"/>
            <a:ext cx="4845893" cy="3293858"/>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667474" y="5375614"/>
            <a:ext cx="3450431" cy="184666"/>
          </a:xfrm>
          <a:prstGeom prst="rect">
            <a:avLst/>
          </a:prstGeom>
          <a:noFill/>
        </p:spPr>
        <p:txBody>
          <a:bodyPr wrap="square" rtlCol="0">
            <a:spAutoFit/>
          </a:bodyPr>
          <a:lstStyle/>
          <a:p>
            <a:pPr algn="r" defTabSz="342900" fontAlgn="auto">
              <a:spcBef>
                <a:spcPts val="0"/>
              </a:spcBef>
              <a:spcAft>
                <a:spcPts val="0"/>
              </a:spcAft>
            </a:pPr>
            <a:r>
              <a:rPr lang="fr-FR" sz="600" u="sng" dirty="0">
                <a:solidFill>
                  <a:prstClr val="black"/>
                </a:solidFill>
                <a:latin typeface="Corbel" panose="020B0503020204020204"/>
                <a:cs typeface="+mn-cs"/>
                <a:hlinkClick r:id="rId3"/>
              </a:rPr>
              <a:t>https://www.youtube.com/watch?v=BZQTi4Hy7D0</a:t>
            </a:r>
            <a:r>
              <a:rPr lang="fr-FR" sz="600" dirty="0">
                <a:solidFill>
                  <a:prstClr val="black"/>
                </a:solidFill>
                <a:latin typeface="Corbel" panose="020B0503020204020204"/>
                <a:cs typeface="+mn-cs"/>
              </a:rPr>
              <a:t> mise en ligne 2/01/2015</a:t>
            </a:r>
          </a:p>
        </p:txBody>
      </p:sp>
      <p:sp>
        <p:nvSpPr>
          <p:cNvPr id="10" name="Espace réservé du contenu 7"/>
          <p:cNvSpPr>
            <a:spLocks noGrp="1"/>
          </p:cNvSpPr>
          <p:nvPr>
            <p:ph sz="half" idx="2"/>
          </p:nvPr>
        </p:nvSpPr>
        <p:spPr>
          <a:xfrm>
            <a:off x="4800601" y="2331720"/>
            <a:ext cx="3565922" cy="3017044"/>
          </a:xfrm>
        </p:spPr>
        <p:txBody>
          <a:bodyPr>
            <a:normAutofit/>
          </a:bodyPr>
          <a:lstStyle/>
          <a:p>
            <a:pPr marL="34290" indent="0" algn="ctr">
              <a:buNone/>
            </a:pPr>
            <a:r>
              <a:rPr lang="fr-FR" dirty="0">
                <a:solidFill>
                  <a:schemeClr val="bg2">
                    <a:lumMod val="25000"/>
                  </a:schemeClr>
                </a:solidFill>
              </a:rPr>
              <a:t>Avantages:</a:t>
            </a:r>
          </a:p>
          <a:p>
            <a:r>
              <a:rPr lang="fr-FR" sz="1350" dirty="0"/>
              <a:t>facile à comprendre</a:t>
            </a:r>
          </a:p>
          <a:p>
            <a:r>
              <a:rPr lang="fr-FR" sz="1350" dirty="0"/>
              <a:t>segmente clairement le projet    </a:t>
            </a:r>
          </a:p>
          <a:p>
            <a:r>
              <a:rPr lang="fr-FR" sz="1350" dirty="0"/>
              <a:t>vérifications adaptées à chaque étape      </a:t>
            </a:r>
          </a:p>
          <a:p>
            <a:pPr marL="822960" lvl="4" indent="0">
              <a:buNone/>
            </a:pPr>
            <a:r>
              <a:rPr lang="fr-FR" sz="1500" dirty="0"/>
              <a:t>        </a:t>
            </a:r>
          </a:p>
          <a:p>
            <a:pPr marL="822960" lvl="4" indent="0">
              <a:buNone/>
            </a:pPr>
            <a:r>
              <a:rPr lang="fr-FR" sz="1500" dirty="0">
                <a:solidFill>
                  <a:schemeClr val="bg2">
                    <a:lumMod val="25000"/>
                  </a:schemeClr>
                </a:solidFill>
              </a:rPr>
              <a:t>         </a:t>
            </a:r>
            <a:r>
              <a:rPr lang="fr-FR" sz="1650" dirty="0">
                <a:solidFill>
                  <a:schemeClr val="bg2">
                    <a:lumMod val="25000"/>
                  </a:schemeClr>
                </a:solidFill>
              </a:rPr>
              <a:t>Inconvénients: </a:t>
            </a:r>
            <a:endParaRPr lang="fr-FR" sz="1350" dirty="0"/>
          </a:p>
          <a:p>
            <a:r>
              <a:rPr lang="fr-FR" sz="1350" dirty="0"/>
              <a:t>Vision en tunnel</a:t>
            </a:r>
          </a:p>
          <a:p>
            <a:r>
              <a:rPr lang="fr-FR" sz="1350" dirty="0"/>
              <a:t> Manque de souplesse </a:t>
            </a:r>
          </a:p>
        </p:txBody>
      </p:sp>
    </p:spTree>
    <p:extLst>
      <p:ext uri="{BB962C8B-B14F-4D97-AF65-F5344CB8AC3E}">
        <p14:creationId xmlns:p14="http://schemas.microsoft.com/office/powerpoint/2010/main" val="39264536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sz="half" idx="2"/>
          </p:nvPr>
        </p:nvSpPr>
        <p:spPr/>
        <p:txBody>
          <a:bodyPr/>
          <a:lstStyle/>
          <a:p>
            <a:pPr marL="34290" indent="0" algn="ctr">
              <a:buNone/>
            </a:pPr>
            <a:r>
              <a:rPr lang="fr-FR" dirty="0">
                <a:solidFill>
                  <a:schemeClr val="bg2">
                    <a:lumMod val="25000"/>
                  </a:schemeClr>
                </a:solidFill>
              </a:rPr>
              <a:t>Avantages:</a:t>
            </a:r>
          </a:p>
          <a:p>
            <a:r>
              <a:rPr lang="fr-FR" sz="1350" dirty="0"/>
              <a:t>souplesse </a:t>
            </a:r>
          </a:p>
          <a:p>
            <a:r>
              <a:rPr lang="fr-FR" sz="1350" dirty="0"/>
              <a:t>démarche différente</a:t>
            </a:r>
          </a:p>
          <a:p>
            <a:r>
              <a:rPr lang="fr-FR" sz="1350" dirty="0"/>
              <a:t>quelque chose à présenter à chaque cycle</a:t>
            </a:r>
            <a:endParaRPr lang="fr-FR" sz="1350" dirty="0">
              <a:solidFill>
                <a:schemeClr val="bg2">
                  <a:lumMod val="25000"/>
                </a:schemeClr>
              </a:solidFill>
            </a:endParaRPr>
          </a:p>
          <a:p>
            <a:pPr marL="34290" indent="0" algn="ctr">
              <a:buNone/>
            </a:pPr>
            <a:r>
              <a:rPr lang="fr-FR" sz="1500" dirty="0"/>
              <a:t> </a:t>
            </a:r>
            <a:r>
              <a:rPr lang="fr-FR" dirty="0">
                <a:solidFill>
                  <a:schemeClr val="bg2">
                    <a:lumMod val="25000"/>
                  </a:schemeClr>
                </a:solidFill>
              </a:rPr>
              <a:t>Inconvénients:</a:t>
            </a:r>
          </a:p>
          <a:p>
            <a:r>
              <a:rPr lang="fr-FR" sz="1350" dirty="0"/>
              <a:t>peu de remise en question </a:t>
            </a:r>
          </a:p>
          <a:p>
            <a:r>
              <a:rPr lang="fr-FR" sz="1350" dirty="0"/>
              <a:t>nouvelles fonctionnalités non intégrées</a:t>
            </a:r>
          </a:p>
        </p:txBody>
      </p:sp>
      <p:sp>
        <p:nvSpPr>
          <p:cNvPr id="2" name="Titre 1"/>
          <p:cNvSpPr>
            <a:spLocks noGrp="1"/>
          </p:cNvSpPr>
          <p:nvPr>
            <p:ph type="title"/>
          </p:nvPr>
        </p:nvSpPr>
        <p:spPr/>
        <p:txBody>
          <a:bodyPr>
            <a:normAutofit/>
          </a:bodyPr>
          <a:lstStyle/>
          <a:p>
            <a:pPr algn="ctr"/>
            <a:r>
              <a:rPr lang="fr-FR" sz="3600" dirty="0">
                <a:solidFill>
                  <a:schemeClr val="bg2">
                    <a:lumMod val="25000"/>
                  </a:schemeClr>
                </a:solidFill>
              </a:rPr>
              <a:t>Le cycle itératif </a:t>
            </a:r>
            <a:endParaRPr lang="fr-FR" sz="3600" dirty="0"/>
          </a:p>
        </p:txBody>
      </p:sp>
      <p:sp>
        <p:nvSpPr>
          <p:cNvPr id="5" name="Espace réservé de la date 4"/>
          <p:cNvSpPr>
            <a:spLocks noGrp="1"/>
          </p:cNvSpPr>
          <p:nvPr>
            <p:ph type="dt" sz="half" idx="10"/>
          </p:nvPr>
        </p:nvSpPr>
        <p:spPr/>
        <p:txBody>
          <a:bodyPr/>
          <a:lstStyle/>
          <a:p>
            <a:r>
              <a:rPr lang="en-US" dirty="0">
                <a:solidFill>
                  <a:srgbClr val="3494BA"/>
                </a:solidFill>
              </a:rPr>
              <a:t>07/05/2017</a:t>
            </a:r>
          </a:p>
        </p:txBody>
      </p:sp>
      <p:sp>
        <p:nvSpPr>
          <p:cNvPr id="6" name="Espace réservé du pied de page 5"/>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7" name="Espace réservé du numéro de diapositive 6"/>
          <p:cNvSpPr>
            <a:spLocks noGrp="1"/>
          </p:cNvSpPr>
          <p:nvPr>
            <p:ph type="sldNum" sz="quarter" idx="12"/>
          </p:nvPr>
        </p:nvSpPr>
        <p:spPr/>
        <p:txBody>
          <a:bodyPr/>
          <a:lstStyle/>
          <a:p>
            <a:fld id="{4FAB73BC-B049-4115-A692-8D63A059BFB8}" type="slidenum">
              <a:rPr lang="en-US" sz="1500">
                <a:solidFill>
                  <a:srgbClr val="CEDBE6">
                    <a:lumMod val="25000"/>
                  </a:srgbClr>
                </a:solidFill>
              </a:rPr>
              <a:pPr/>
              <a:t>69</a:t>
            </a:fld>
            <a:endParaRPr lang="en-US" sz="1500" dirty="0">
              <a:solidFill>
                <a:srgbClr val="CEDBE6">
                  <a:lumMod val="25000"/>
                </a:srgbClr>
              </a:solidFill>
            </a:endParaRPr>
          </a:p>
        </p:txBody>
      </p:sp>
      <p:pic>
        <p:nvPicPr>
          <p:cNvPr id="1026" name="Picture 2" descr="https://lh4.googleusercontent.com/w7qE23fHM5NIx3JgVM4kSU7hFLei2Y3CZf5na-8B7Vp2iUkhq4iBZIvxotfjanUtM1rfP3G1rywv608Ohc5YmsdCZIVJPVJpl3PcTN5Qs4pYLIsz4NttSXeIL_yVSLdtznLA7wZ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9289"/>
          <a:stretch/>
        </p:blipFill>
        <p:spPr bwMode="auto">
          <a:xfrm>
            <a:off x="598968" y="2439021"/>
            <a:ext cx="4010170" cy="271533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1" y="5417820"/>
            <a:ext cx="3450431" cy="184666"/>
          </a:xfrm>
          <a:prstGeom prst="rect">
            <a:avLst/>
          </a:prstGeom>
          <a:noFill/>
        </p:spPr>
        <p:txBody>
          <a:bodyPr wrap="square" rtlCol="0">
            <a:spAutoFit/>
          </a:bodyPr>
          <a:lstStyle/>
          <a:p>
            <a:pPr algn="r" defTabSz="342900" fontAlgn="auto">
              <a:spcBef>
                <a:spcPts val="0"/>
              </a:spcBef>
              <a:spcAft>
                <a:spcPts val="0"/>
              </a:spcAft>
            </a:pPr>
            <a:r>
              <a:rPr lang="fr-FR" sz="600" u="sng" dirty="0">
                <a:solidFill>
                  <a:prstClr val="black"/>
                </a:solidFill>
                <a:latin typeface="Corbel" panose="020B0503020204020204"/>
                <a:cs typeface="+mn-cs"/>
                <a:hlinkClick r:id="rId3"/>
              </a:rPr>
              <a:t>https://commons.wikimedia.org/wiki/File:Mod%C3%A8le_It%C3%A9ratif.PNG</a:t>
            </a:r>
            <a:r>
              <a:rPr lang="fr-FR" sz="600" dirty="0">
                <a:solidFill>
                  <a:prstClr val="black"/>
                </a:solidFill>
                <a:latin typeface="Corbel" panose="020B0503020204020204"/>
                <a:cs typeface="+mn-cs"/>
              </a:rPr>
              <a:t> - publié 9 avril 2005</a:t>
            </a:r>
          </a:p>
        </p:txBody>
      </p:sp>
      <p:pic>
        <p:nvPicPr>
          <p:cNvPr id="10" name="Picture 2" descr="https://lh4.googleusercontent.com/w7qE23fHM5NIx3JgVM4kSU7hFLei2Y3CZf5na-8B7Vp2iUkhq4iBZIvxotfjanUtM1rfP3G1rywv608Ohc5YmsdCZIVJPVJpl3PcTN5Qs4pYLIsz4NttSXeIL_yVSLdtznLA7wZ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9289"/>
          <a:stretch/>
        </p:blipFill>
        <p:spPr bwMode="auto">
          <a:xfrm>
            <a:off x="2281379" y="2125429"/>
            <a:ext cx="4747090" cy="321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1691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2911624" cy="533400"/>
          </a:xfrm>
          <a:noFill/>
          <a:ln/>
        </p:spPr>
        <p:txBody>
          <a:bodyPr lIns="90488" tIns="44450" rIns="90488" bIns="44450" anchor="b"/>
          <a:lstStyle/>
          <a:p>
            <a:pPr algn="l"/>
            <a:r>
              <a:rPr lang="fr-FR" sz="3600" b="1" i="1" u="sng" dirty="0">
                <a:solidFill>
                  <a:srgbClr val="CC3300"/>
                </a:solidFill>
              </a:rPr>
              <a:t>Introduction</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0" name="Rectangle 9"/>
          <p:cNvSpPr/>
          <p:nvPr/>
        </p:nvSpPr>
        <p:spPr>
          <a:xfrm>
            <a:off x="311770" y="1273201"/>
            <a:ext cx="8652718"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 logiciel est un produit très </a:t>
            </a:r>
            <a:r>
              <a:rPr lang="fr-FR" sz="2000" i="1" dirty="0">
                <a:solidFill>
                  <a:srgbClr val="CC3300"/>
                </a:solidFill>
                <a:latin typeface="Arial" panose="020B0604020202020204" pitchFamily="34" charset="0"/>
                <a:cs typeface="Arial" panose="020B0604020202020204" pitchFamily="34" charset="0"/>
              </a:rPr>
              <a:t>malléable</a:t>
            </a:r>
            <a:r>
              <a:rPr lang="fr-FR" sz="2000" i="1" dirty="0">
                <a:solidFill>
                  <a:srgbClr val="000099"/>
                </a:solidFill>
                <a:latin typeface="Arial" panose="020B0604020202020204" pitchFamily="34" charset="0"/>
                <a:cs typeface="Arial" panose="020B0604020202020204" pitchFamily="34" charset="0"/>
              </a:rPr>
              <a:t> au sens de « facile à modifier »,</a:t>
            </a:r>
          </a:p>
        </p:txBody>
      </p:sp>
      <p:sp>
        <p:nvSpPr>
          <p:cNvPr id="2" name="Rectangle 1"/>
          <p:cNvSpPr/>
          <p:nvPr/>
        </p:nvSpPr>
        <p:spPr>
          <a:xfrm>
            <a:off x="407913" y="1988840"/>
            <a:ext cx="8460432"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es </a:t>
            </a:r>
            <a:r>
              <a:rPr lang="fr-FR" sz="2000" i="1" dirty="0">
                <a:solidFill>
                  <a:srgbClr val="CC3300"/>
                </a:solidFill>
                <a:latin typeface="Arial" panose="020B0604020202020204" pitchFamily="34" charset="0"/>
                <a:cs typeface="Arial" panose="020B0604020202020204" pitchFamily="34" charset="0"/>
              </a:rPr>
              <a:t>caractéristiques attendues sont difficiles à figer au départ et souvent remises en cause en cours de développement</a:t>
            </a:r>
            <a:r>
              <a:rPr lang="fr-FR" sz="2000" i="1" dirty="0">
                <a:solidFill>
                  <a:srgbClr val="000099"/>
                </a:solidFill>
                <a:latin typeface="Arial" panose="020B0604020202020204" pitchFamily="34" charset="0"/>
                <a:cs typeface="Arial" panose="020B0604020202020204" pitchFamily="34" charset="0"/>
              </a:rPr>
              <a:t>,</a:t>
            </a:r>
          </a:p>
        </p:txBody>
      </p:sp>
      <p:sp>
        <p:nvSpPr>
          <p:cNvPr id="9" name="Rectangle 8"/>
          <p:cNvSpPr/>
          <p:nvPr/>
        </p:nvSpPr>
        <p:spPr>
          <a:xfrm>
            <a:off x="407913" y="3059492"/>
            <a:ext cx="8460432"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les </a:t>
            </a:r>
            <a:r>
              <a:rPr lang="fr-FR" sz="2000" i="1" dirty="0">
                <a:solidFill>
                  <a:srgbClr val="CC3300"/>
                </a:solidFill>
                <a:latin typeface="Arial" panose="020B0604020202020204" pitchFamily="34" charset="0"/>
                <a:cs typeface="Arial" panose="020B0604020202020204" pitchFamily="34" charset="0"/>
              </a:rPr>
              <a:t>défaillances et erreurs </a:t>
            </a:r>
            <a:r>
              <a:rPr lang="fr-FR" sz="2000" i="1" dirty="0">
                <a:solidFill>
                  <a:srgbClr val="000099"/>
                </a:solidFill>
                <a:latin typeface="Arial" panose="020B0604020202020204" pitchFamily="34" charset="0"/>
                <a:cs typeface="Arial" panose="020B0604020202020204" pitchFamily="34" charset="0"/>
              </a:rPr>
              <a:t>ne proviennent ni de défauts dans les matériaux ni de phénomènes d’usure dont on connaît les lois mais </a:t>
            </a:r>
            <a:r>
              <a:rPr lang="fr-FR" sz="2000" i="1" dirty="0">
                <a:solidFill>
                  <a:srgbClr val="CC3300"/>
                </a:solidFill>
                <a:latin typeface="Arial" panose="020B0604020202020204" pitchFamily="34" charset="0"/>
                <a:cs typeface="Arial" panose="020B0604020202020204" pitchFamily="34" charset="0"/>
              </a:rPr>
              <a:t>d’erreurs humaines</a:t>
            </a:r>
            <a:r>
              <a:rPr lang="fr-FR" sz="2000" i="1" dirty="0">
                <a:solidFill>
                  <a:srgbClr val="000099"/>
                </a:solidFill>
                <a:latin typeface="Arial" panose="020B0604020202020204" pitchFamily="34" charset="0"/>
                <a:cs typeface="Arial" panose="020B0604020202020204" pitchFamily="34" charset="0"/>
              </a:rPr>
              <a:t>, inhérentes à l’activité de développement,</a:t>
            </a:r>
          </a:p>
        </p:txBody>
      </p:sp>
      <p:sp>
        <p:nvSpPr>
          <p:cNvPr id="11" name="Rectangle 10"/>
          <p:cNvSpPr/>
          <p:nvPr/>
        </p:nvSpPr>
        <p:spPr>
          <a:xfrm>
            <a:off x="416917" y="4473826"/>
            <a:ext cx="8460432"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000099"/>
                </a:solidFill>
                <a:latin typeface="Arial" panose="020B0604020202020204" pitchFamily="34" charset="0"/>
                <a:cs typeface="Arial" panose="020B0604020202020204" pitchFamily="34" charset="0"/>
              </a:rPr>
              <a:t>le logiciel </a:t>
            </a:r>
            <a:r>
              <a:rPr lang="fr-FR" sz="2000" i="1" dirty="0">
                <a:solidFill>
                  <a:srgbClr val="CC3300"/>
                </a:solidFill>
                <a:latin typeface="Arial" panose="020B0604020202020204" pitchFamily="34" charset="0"/>
                <a:cs typeface="Arial" panose="020B0604020202020204" pitchFamily="34" charset="0"/>
              </a:rPr>
              <a:t>ne s’use pas</a:t>
            </a:r>
            <a:r>
              <a:rPr lang="fr-FR" sz="2000" i="1" dirty="0">
                <a:solidFill>
                  <a:srgbClr val="000099"/>
                </a:solidFill>
                <a:latin typeface="Arial" panose="020B0604020202020204" pitchFamily="34" charset="0"/>
                <a:cs typeface="Arial" panose="020B0604020202020204" pitchFamily="34" charset="0"/>
              </a:rPr>
              <a:t>, il devient obsolète (par rapport aux concurrents, par rapport au contexte technique, par rapport aux autres logiciels...),</a:t>
            </a:r>
          </a:p>
        </p:txBody>
      </p:sp>
      <p:sp>
        <p:nvSpPr>
          <p:cNvPr id="12" name="Rectangle 5"/>
          <p:cNvSpPr txBox="1">
            <a:spLocks noChangeArrowheads="1"/>
          </p:cNvSpPr>
          <p:nvPr/>
        </p:nvSpPr>
        <p:spPr bwMode="auto">
          <a:xfrm>
            <a:off x="9927" y="739801"/>
            <a:ext cx="4593867"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Spécificités du Logiciel:</a:t>
            </a:r>
          </a:p>
        </p:txBody>
      </p:sp>
    </p:spTree>
    <p:extLst>
      <p:ext uri="{BB962C8B-B14F-4D97-AF65-F5344CB8AC3E}">
        <p14:creationId xmlns:p14="http://schemas.microsoft.com/office/powerpoint/2010/main" val="31947005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sz="half" idx="2"/>
          </p:nvPr>
        </p:nvSpPr>
        <p:spPr/>
        <p:txBody>
          <a:bodyPr/>
          <a:lstStyle/>
          <a:p>
            <a:pPr marL="34290" indent="0" algn="ctr">
              <a:buNone/>
            </a:pPr>
            <a:r>
              <a:rPr lang="fr-FR" dirty="0">
                <a:solidFill>
                  <a:schemeClr val="bg2">
                    <a:lumMod val="25000"/>
                  </a:schemeClr>
                </a:solidFill>
              </a:rPr>
              <a:t>Avantages</a:t>
            </a:r>
          </a:p>
          <a:p>
            <a:r>
              <a:rPr lang="fr-FR" sz="1350" dirty="0"/>
              <a:t>repérage des incohérences plus facile</a:t>
            </a:r>
            <a:br>
              <a:rPr lang="fr-FR" dirty="0"/>
            </a:br>
            <a:endParaRPr lang="fr-FR" dirty="0">
              <a:solidFill>
                <a:schemeClr val="bg2">
                  <a:lumMod val="25000"/>
                </a:schemeClr>
              </a:solidFill>
            </a:endParaRPr>
          </a:p>
          <a:p>
            <a:pPr marL="34290" indent="0" algn="ctr">
              <a:buNone/>
            </a:pPr>
            <a:r>
              <a:rPr lang="fr-FR" dirty="0">
                <a:solidFill>
                  <a:schemeClr val="bg2">
                    <a:lumMod val="25000"/>
                  </a:schemeClr>
                </a:solidFill>
              </a:rPr>
              <a:t>Inconvénients </a:t>
            </a:r>
          </a:p>
          <a:p>
            <a:r>
              <a:rPr lang="fr-FR" dirty="0">
                <a:solidFill>
                  <a:schemeClr val="bg2">
                    <a:lumMod val="25000"/>
                  </a:schemeClr>
                </a:solidFill>
              </a:rPr>
              <a:t> </a:t>
            </a:r>
            <a:r>
              <a:rPr lang="fr-FR" sz="1350" dirty="0"/>
              <a:t>nombre de cycles élevé donc projet coûteux </a:t>
            </a:r>
          </a:p>
          <a:p>
            <a:endParaRPr lang="fr-FR" dirty="0">
              <a:solidFill>
                <a:schemeClr val="bg2">
                  <a:lumMod val="25000"/>
                </a:schemeClr>
              </a:solidFill>
            </a:endParaRPr>
          </a:p>
        </p:txBody>
      </p:sp>
      <p:sp>
        <p:nvSpPr>
          <p:cNvPr id="2" name="Titre 1"/>
          <p:cNvSpPr>
            <a:spLocks noGrp="1"/>
          </p:cNvSpPr>
          <p:nvPr>
            <p:ph type="title"/>
          </p:nvPr>
        </p:nvSpPr>
        <p:spPr/>
        <p:txBody>
          <a:bodyPr>
            <a:normAutofit/>
          </a:bodyPr>
          <a:lstStyle/>
          <a:p>
            <a:pPr algn="ctr"/>
            <a:r>
              <a:rPr lang="fr-FR" sz="3600" dirty="0">
                <a:solidFill>
                  <a:schemeClr val="bg2">
                    <a:lumMod val="25000"/>
                  </a:schemeClr>
                </a:solidFill>
              </a:rPr>
              <a:t> Le cycle en spirale </a:t>
            </a:r>
            <a:endParaRPr lang="fr-FR" sz="3600" dirty="0"/>
          </a:p>
        </p:txBody>
      </p:sp>
      <p:sp>
        <p:nvSpPr>
          <p:cNvPr id="5" name="Espace réservé de la date 4"/>
          <p:cNvSpPr>
            <a:spLocks noGrp="1"/>
          </p:cNvSpPr>
          <p:nvPr>
            <p:ph type="dt" sz="half" idx="10"/>
          </p:nvPr>
        </p:nvSpPr>
        <p:spPr/>
        <p:txBody>
          <a:bodyPr/>
          <a:lstStyle/>
          <a:p>
            <a:r>
              <a:rPr lang="en-US" dirty="0">
                <a:solidFill>
                  <a:srgbClr val="3494BA"/>
                </a:solidFill>
              </a:rPr>
              <a:t>07/05/2017</a:t>
            </a:r>
          </a:p>
        </p:txBody>
      </p:sp>
      <p:sp>
        <p:nvSpPr>
          <p:cNvPr id="6" name="Espace réservé du pied de page 5"/>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7" name="Espace réservé du numéro de diapositive 6"/>
          <p:cNvSpPr>
            <a:spLocks noGrp="1"/>
          </p:cNvSpPr>
          <p:nvPr>
            <p:ph type="sldNum" sz="quarter" idx="12"/>
          </p:nvPr>
        </p:nvSpPr>
        <p:spPr/>
        <p:txBody>
          <a:bodyPr/>
          <a:lstStyle/>
          <a:p>
            <a:fld id="{4FAB73BC-B049-4115-A692-8D63A059BFB8}" type="slidenum">
              <a:rPr lang="en-US" sz="1500">
                <a:solidFill>
                  <a:srgbClr val="CEDBE6">
                    <a:lumMod val="25000"/>
                  </a:srgbClr>
                </a:solidFill>
              </a:rPr>
              <a:pPr/>
              <a:t>70</a:t>
            </a:fld>
            <a:endParaRPr lang="en-US" sz="1500" dirty="0">
              <a:solidFill>
                <a:srgbClr val="CEDBE6">
                  <a:lumMod val="25000"/>
                </a:srgbClr>
              </a:solidFill>
            </a:endParaRPr>
          </a:p>
        </p:txBody>
      </p:sp>
      <p:sp>
        <p:nvSpPr>
          <p:cNvPr id="3" name="Rectangle 2"/>
          <p:cNvSpPr/>
          <p:nvPr/>
        </p:nvSpPr>
        <p:spPr>
          <a:xfrm>
            <a:off x="283002" y="5337028"/>
            <a:ext cx="2811988" cy="184666"/>
          </a:xfrm>
          <a:prstGeom prst="rect">
            <a:avLst/>
          </a:prstGeom>
        </p:spPr>
        <p:txBody>
          <a:bodyPr wrap="none">
            <a:spAutoFit/>
          </a:bodyPr>
          <a:lstStyle/>
          <a:p>
            <a:pPr defTabSz="342900" fontAlgn="auto">
              <a:spcBef>
                <a:spcPts val="0"/>
              </a:spcBef>
              <a:spcAft>
                <a:spcPts val="0"/>
              </a:spcAft>
            </a:pPr>
            <a:r>
              <a:rPr lang="fr-FR" sz="600" dirty="0">
                <a:solidFill>
                  <a:prstClr val="black"/>
                </a:solidFill>
                <a:latin typeface="Corbel" panose="020B0503020204020204"/>
                <a:cs typeface="+mn-cs"/>
                <a:hlinkClick r:id="rId2"/>
              </a:rPr>
              <a:t>http://www.responsive-mind.fr/wp-content/uploads/2015/03/cycle-en-spirale2.png</a:t>
            </a:r>
            <a:r>
              <a:rPr lang="fr-FR" sz="600" dirty="0">
                <a:solidFill>
                  <a:prstClr val="black"/>
                </a:solidFill>
                <a:latin typeface="Corbel" panose="020B0503020204020204"/>
                <a:cs typeface="+mn-cs"/>
              </a:rPr>
              <a:t> </a:t>
            </a:r>
          </a:p>
        </p:txBody>
      </p:sp>
      <p:pic>
        <p:nvPicPr>
          <p:cNvPr id="1028" name="Picture 4" descr="http://www.responsive-mind.fr/wp-content/uploads/2015/03/cycle-en-spirale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002" y="2400300"/>
            <a:ext cx="4119991" cy="23493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www.responsive-mind.fr/wp-content/uploads/2015/03/cycle-en-spira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698" y="2293000"/>
            <a:ext cx="5172023" cy="294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518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7247" y="1275728"/>
            <a:ext cx="7406640" cy="1017270"/>
          </a:xfrm>
        </p:spPr>
        <p:txBody>
          <a:bodyPr>
            <a:normAutofit/>
          </a:bodyPr>
          <a:lstStyle/>
          <a:p>
            <a:pPr algn="ctr"/>
            <a:r>
              <a:rPr lang="fr-FR" sz="3600" dirty="0">
                <a:solidFill>
                  <a:schemeClr val="bg2">
                    <a:lumMod val="25000"/>
                  </a:schemeClr>
                </a:solidFill>
              </a:rPr>
              <a:t> Les méthodes agiles </a:t>
            </a:r>
            <a:endParaRPr lang="fr-FR" sz="3600" dirty="0"/>
          </a:p>
        </p:txBody>
      </p:sp>
      <p:sp>
        <p:nvSpPr>
          <p:cNvPr id="3" name="Espace réservé du contenu 2"/>
          <p:cNvSpPr>
            <a:spLocks noGrp="1"/>
          </p:cNvSpPr>
          <p:nvPr>
            <p:ph sz="half" idx="1"/>
          </p:nvPr>
        </p:nvSpPr>
        <p:spPr>
          <a:xfrm>
            <a:off x="2777487" y="2268416"/>
            <a:ext cx="3566160" cy="3017520"/>
          </a:xfrm>
        </p:spPr>
        <p:txBody>
          <a:bodyPr>
            <a:normAutofit fontScale="40000" lnSpcReduction="20000"/>
          </a:bodyPr>
          <a:lstStyle/>
          <a:p>
            <a:pPr marL="34290" indent="0" algn="ctr">
              <a:buNone/>
            </a:pPr>
            <a:r>
              <a:rPr lang="fr-FR" sz="3825" dirty="0">
                <a:solidFill>
                  <a:schemeClr val="bg2">
                    <a:lumMod val="25000"/>
                  </a:schemeClr>
                </a:solidFill>
              </a:rPr>
              <a:t> 4 valeurs: </a:t>
            </a:r>
          </a:p>
          <a:p>
            <a:r>
              <a:rPr lang="fr-FR" sz="3150" dirty="0"/>
              <a:t>L’équipe </a:t>
            </a:r>
          </a:p>
          <a:p>
            <a:r>
              <a:rPr lang="fr-FR" sz="3150" dirty="0"/>
              <a:t>Un logiciel qui fonctionne </a:t>
            </a:r>
          </a:p>
          <a:p>
            <a:r>
              <a:rPr lang="fr-FR" sz="3150" dirty="0"/>
              <a:t>La collaboration </a:t>
            </a:r>
          </a:p>
          <a:p>
            <a:r>
              <a:rPr lang="fr-FR" sz="3150" dirty="0"/>
              <a:t>L’acceptation du changement </a:t>
            </a:r>
          </a:p>
        </p:txBody>
      </p:sp>
      <p:sp>
        <p:nvSpPr>
          <p:cNvPr id="8" name="Espace réservé du contenu 7"/>
          <p:cNvSpPr>
            <a:spLocks noGrp="1"/>
          </p:cNvSpPr>
          <p:nvPr>
            <p:ph sz="half" idx="2"/>
          </p:nvPr>
        </p:nvSpPr>
        <p:spPr>
          <a:xfrm>
            <a:off x="557070" y="2124983"/>
            <a:ext cx="4906108" cy="3732335"/>
          </a:xfrm>
        </p:spPr>
        <p:txBody>
          <a:bodyPr>
            <a:normAutofit fontScale="40000" lnSpcReduction="20000"/>
          </a:bodyPr>
          <a:lstStyle/>
          <a:p>
            <a:pPr marL="34290" indent="0" algn="ctr">
              <a:buNone/>
            </a:pPr>
            <a:r>
              <a:rPr lang="fr-FR" sz="3375" b="1" dirty="0">
                <a:solidFill>
                  <a:schemeClr val="bg2">
                    <a:lumMod val="25000"/>
                  </a:schemeClr>
                </a:solidFill>
              </a:rPr>
              <a:t>12 principes généraux</a:t>
            </a:r>
            <a:r>
              <a:rPr lang="fr-FR" b="1" dirty="0"/>
              <a:t> </a:t>
            </a:r>
          </a:p>
          <a:p>
            <a:pPr marL="34290" indent="0">
              <a:buNone/>
            </a:pPr>
            <a:r>
              <a:rPr lang="fr-FR" sz="2625" dirty="0"/>
              <a:t>- </a:t>
            </a:r>
            <a:r>
              <a:rPr lang="fr-FR" dirty="0"/>
              <a:t>               </a:t>
            </a:r>
            <a:r>
              <a:rPr lang="fr-FR" sz="2625" dirty="0"/>
              <a:t>Satisfaction du client</a:t>
            </a:r>
          </a:p>
          <a:p>
            <a:pPr marL="34290" indent="0">
              <a:buNone/>
            </a:pPr>
            <a:r>
              <a:rPr lang="fr-FR" sz="2625" dirty="0"/>
              <a:t>-          Acceptation de demandes de changement</a:t>
            </a:r>
          </a:p>
          <a:p>
            <a:pPr marL="34290" indent="0">
              <a:buNone/>
            </a:pPr>
            <a:r>
              <a:rPr lang="fr-FR" sz="2625" dirty="0"/>
              <a:t>-          Livraison régulière de versions opérationnelles du produit</a:t>
            </a:r>
          </a:p>
          <a:p>
            <a:pPr marL="34290" indent="0">
              <a:buNone/>
            </a:pPr>
            <a:r>
              <a:rPr lang="fr-FR" sz="2625" dirty="0"/>
              <a:t>-          Coopération client/équipe</a:t>
            </a:r>
          </a:p>
          <a:p>
            <a:pPr marL="34290" indent="0">
              <a:buNone/>
            </a:pPr>
            <a:r>
              <a:rPr lang="fr-FR" sz="2625" dirty="0"/>
              <a:t>-          Des individus motivés</a:t>
            </a:r>
          </a:p>
          <a:p>
            <a:pPr marL="34290" indent="0">
              <a:buNone/>
            </a:pPr>
            <a:r>
              <a:rPr lang="fr-FR" sz="2625" dirty="0"/>
              <a:t>-          Conversation face à face</a:t>
            </a:r>
          </a:p>
          <a:p>
            <a:pPr marL="34290" indent="0">
              <a:buNone/>
            </a:pPr>
            <a:r>
              <a:rPr lang="fr-FR" sz="2625" dirty="0"/>
              <a:t>-          Mesure de l’avancement via les fonctionnalités du produit</a:t>
            </a:r>
          </a:p>
          <a:p>
            <a:pPr marL="34290" indent="0">
              <a:buNone/>
            </a:pPr>
            <a:r>
              <a:rPr lang="fr-FR" sz="2625" dirty="0"/>
              <a:t>-          Un rythme soutenable et continu</a:t>
            </a:r>
          </a:p>
          <a:p>
            <a:pPr marL="34290" indent="0">
              <a:buNone/>
            </a:pPr>
            <a:r>
              <a:rPr lang="fr-FR" sz="2625" dirty="0"/>
              <a:t>-          Excellence technique et conception surveillées</a:t>
            </a:r>
          </a:p>
          <a:p>
            <a:pPr marL="34290" indent="0">
              <a:buNone/>
            </a:pPr>
            <a:r>
              <a:rPr lang="fr-FR" sz="2625" dirty="0"/>
              <a:t>-          Faire simple</a:t>
            </a:r>
          </a:p>
          <a:p>
            <a:pPr marL="34290" indent="0">
              <a:buNone/>
            </a:pPr>
            <a:r>
              <a:rPr lang="fr-FR" sz="2625" dirty="0"/>
              <a:t>-          Responsabilisation des équipes</a:t>
            </a:r>
          </a:p>
          <a:p>
            <a:pPr marL="34290" indent="0">
              <a:buNone/>
            </a:pPr>
            <a:r>
              <a:rPr lang="fr-FR" sz="2625" dirty="0"/>
              <a:t>-          Ajustement des processus pour plus d’efficacité</a:t>
            </a:r>
          </a:p>
          <a:p>
            <a:pPr marL="34290" indent="0">
              <a:buNone/>
            </a:pPr>
            <a:br>
              <a:rPr lang="fr-FR" dirty="0"/>
            </a:br>
            <a:endParaRPr lang="fr-FR" dirty="0"/>
          </a:p>
        </p:txBody>
      </p:sp>
      <p:sp>
        <p:nvSpPr>
          <p:cNvPr id="5" name="Espace réservé de la date 4"/>
          <p:cNvSpPr>
            <a:spLocks noGrp="1"/>
          </p:cNvSpPr>
          <p:nvPr>
            <p:ph type="dt" sz="half" idx="10"/>
          </p:nvPr>
        </p:nvSpPr>
        <p:spPr/>
        <p:txBody>
          <a:bodyPr/>
          <a:lstStyle/>
          <a:p>
            <a:r>
              <a:rPr lang="en-US" dirty="0">
                <a:solidFill>
                  <a:srgbClr val="3494BA"/>
                </a:solidFill>
              </a:rPr>
              <a:t>07/05/2017</a:t>
            </a:r>
          </a:p>
        </p:txBody>
      </p:sp>
      <p:sp>
        <p:nvSpPr>
          <p:cNvPr id="6" name="Espace réservé du pied de page 5"/>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7" name="Espace réservé du numéro de diapositive 6"/>
          <p:cNvSpPr>
            <a:spLocks noGrp="1"/>
          </p:cNvSpPr>
          <p:nvPr>
            <p:ph type="sldNum" sz="quarter" idx="12"/>
          </p:nvPr>
        </p:nvSpPr>
        <p:spPr/>
        <p:txBody>
          <a:bodyPr/>
          <a:lstStyle/>
          <a:p>
            <a:fld id="{4FAB73BC-B049-4115-A692-8D63A059BFB8}" type="slidenum">
              <a:rPr lang="en-US" sz="1500">
                <a:solidFill>
                  <a:srgbClr val="CEDBE6">
                    <a:lumMod val="25000"/>
                  </a:srgbClr>
                </a:solidFill>
              </a:rPr>
              <a:pPr/>
              <a:t>71</a:t>
            </a:fld>
            <a:endParaRPr lang="en-US" sz="1500" dirty="0">
              <a:solidFill>
                <a:srgbClr val="CEDBE6">
                  <a:lumMod val="25000"/>
                </a:srgbClr>
              </a:solidFill>
            </a:endParaRPr>
          </a:p>
        </p:txBody>
      </p:sp>
      <p:sp>
        <p:nvSpPr>
          <p:cNvPr id="10" name="ZoneTexte 9"/>
          <p:cNvSpPr txBox="1"/>
          <p:nvPr/>
        </p:nvSpPr>
        <p:spPr>
          <a:xfrm>
            <a:off x="5330786" y="2104380"/>
            <a:ext cx="3332723" cy="1754326"/>
          </a:xfrm>
          <a:prstGeom prst="rect">
            <a:avLst/>
          </a:prstGeom>
          <a:noFill/>
        </p:spPr>
        <p:txBody>
          <a:bodyPr wrap="square" rtlCol="0">
            <a:spAutoFit/>
          </a:bodyPr>
          <a:lstStyle/>
          <a:p>
            <a:pPr algn="ctr" defTabSz="342900" fontAlgn="auto">
              <a:spcBef>
                <a:spcPts val="0"/>
              </a:spcBef>
              <a:spcAft>
                <a:spcPts val="0"/>
              </a:spcAft>
            </a:pPr>
            <a:r>
              <a:rPr lang="fr-FR" sz="1350" dirty="0">
                <a:solidFill>
                  <a:prstClr val="black"/>
                </a:solidFill>
                <a:latin typeface="Corbel" panose="020B0503020204020204"/>
                <a:cs typeface="+mn-cs"/>
              </a:rPr>
              <a:t>Inconvénients</a:t>
            </a:r>
          </a:p>
          <a:p>
            <a:pPr algn="ctr" defTabSz="342900" fontAlgn="auto">
              <a:spcBef>
                <a:spcPts val="0"/>
              </a:spcBef>
              <a:spcAft>
                <a:spcPts val="0"/>
              </a:spcAft>
            </a:pPr>
            <a:r>
              <a:rPr lang="fr-FR" sz="1350" dirty="0">
                <a:solidFill>
                  <a:prstClr val="black"/>
                </a:solidFill>
                <a:latin typeface="Corbel" panose="020B0503020204020204"/>
                <a:cs typeface="+mn-cs"/>
              </a:rPr>
              <a:t> </a:t>
            </a:r>
          </a:p>
          <a:p>
            <a:pPr marL="214313" indent="-214313" defTabSz="342900" fontAlgn="auto">
              <a:spcBef>
                <a:spcPts val="0"/>
              </a:spcBef>
              <a:spcAft>
                <a:spcPts val="0"/>
              </a:spcAft>
              <a:buFont typeface="Arial" panose="020B0604020202020204" pitchFamily="34" charset="0"/>
              <a:buChar char="•"/>
            </a:pPr>
            <a:r>
              <a:rPr lang="fr-FR" sz="1350" dirty="0">
                <a:solidFill>
                  <a:srgbClr val="3494BA"/>
                </a:solidFill>
                <a:latin typeface="Corbel" panose="020B0503020204020204"/>
                <a:cs typeface="+mn-cs"/>
              </a:rPr>
              <a:t> difficile d’établir un contrat </a:t>
            </a:r>
          </a:p>
          <a:p>
            <a:pPr marL="214313" indent="-214313" defTabSz="342900" fontAlgn="auto">
              <a:spcBef>
                <a:spcPts val="0"/>
              </a:spcBef>
              <a:spcAft>
                <a:spcPts val="0"/>
              </a:spcAft>
              <a:buFont typeface="Arial" panose="020B0604020202020204" pitchFamily="34" charset="0"/>
              <a:buChar char="•"/>
            </a:pPr>
            <a:r>
              <a:rPr lang="fr-FR" sz="1350" dirty="0">
                <a:solidFill>
                  <a:srgbClr val="3494BA"/>
                </a:solidFill>
                <a:latin typeface="Corbel" panose="020B0503020204020204"/>
                <a:cs typeface="+mn-cs"/>
              </a:rPr>
              <a:t> difficile de limiter les risques </a:t>
            </a:r>
          </a:p>
          <a:p>
            <a:pPr marL="214313" indent="-214313" defTabSz="342900" fontAlgn="auto">
              <a:spcBef>
                <a:spcPts val="0"/>
              </a:spcBef>
              <a:spcAft>
                <a:spcPts val="0"/>
              </a:spcAft>
              <a:buFont typeface="Arial" panose="020B0604020202020204" pitchFamily="34" charset="0"/>
              <a:buChar char="•"/>
            </a:pPr>
            <a:r>
              <a:rPr lang="fr-FR" sz="1350" dirty="0">
                <a:solidFill>
                  <a:srgbClr val="3494BA"/>
                </a:solidFill>
                <a:latin typeface="Corbel" panose="020B0503020204020204"/>
                <a:cs typeface="+mn-cs"/>
              </a:rPr>
              <a:t> compliqué de progresser sur le rôle du client et du testeur</a:t>
            </a:r>
          </a:p>
          <a:p>
            <a:pPr marL="214313" indent="-214313" defTabSz="342900" fontAlgn="auto">
              <a:spcBef>
                <a:spcPts val="0"/>
              </a:spcBef>
              <a:spcAft>
                <a:spcPts val="0"/>
              </a:spcAft>
              <a:buFont typeface="Arial" panose="020B0604020202020204" pitchFamily="34" charset="0"/>
              <a:buChar char="•"/>
            </a:pPr>
            <a:r>
              <a:rPr lang="fr-FR" sz="1350" dirty="0">
                <a:solidFill>
                  <a:srgbClr val="3494BA"/>
                </a:solidFill>
                <a:latin typeface="Corbel" panose="020B0503020204020204"/>
                <a:cs typeface="+mn-cs"/>
              </a:rPr>
              <a:t> très différents des autres modèle donc demande des efforts importants</a:t>
            </a:r>
          </a:p>
        </p:txBody>
      </p:sp>
    </p:spTree>
    <p:extLst>
      <p:ext uri="{BB962C8B-B14F-4D97-AF65-F5344CB8AC3E}">
        <p14:creationId xmlns:p14="http://schemas.microsoft.com/office/powerpoint/2010/main" val="28468729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pPr algn="ctr"/>
            <a:r>
              <a:rPr lang="fr-FR" dirty="0">
                <a:solidFill>
                  <a:schemeClr val="bg2">
                    <a:lumMod val="25000"/>
                  </a:schemeClr>
                </a:solidFill>
              </a:rPr>
              <a:t> Les méthodes agiles </a:t>
            </a:r>
            <a:endParaRPr lang="fr-FR" dirty="0"/>
          </a:p>
        </p:txBody>
      </p:sp>
      <p:sp>
        <p:nvSpPr>
          <p:cNvPr id="5" name="Espace réservé de la date 4"/>
          <p:cNvSpPr>
            <a:spLocks noGrp="1"/>
          </p:cNvSpPr>
          <p:nvPr>
            <p:ph type="dt" sz="half" idx="10"/>
          </p:nvPr>
        </p:nvSpPr>
        <p:spPr/>
        <p:txBody>
          <a:bodyPr/>
          <a:lstStyle/>
          <a:p>
            <a:r>
              <a:rPr lang="en-US" dirty="0">
                <a:solidFill>
                  <a:srgbClr val="3494BA"/>
                </a:solidFill>
              </a:rPr>
              <a:t>07/05/2017</a:t>
            </a:r>
          </a:p>
        </p:txBody>
      </p:sp>
      <p:sp>
        <p:nvSpPr>
          <p:cNvPr id="6" name="Espace réservé du pied de page 5"/>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7" name="Espace réservé du numéro de diapositive 6"/>
          <p:cNvSpPr>
            <a:spLocks noGrp="1"/>
          </p:cNvSpPr>
          <p:nvPr>
            <p:ph type="sldNum" sz="quarter" idx="12"/>
          </p:nvPr>
        </p:nvSpPr>
        <p:spPr/>
        <p:txBody>
          <a:bodyPr/>
          <a:lstStyle/>
          <a:p>
            <a:fld id="{4FAB73BC-B049-4115-A692-8D63A059BFB8}" type="slidenum">
              <a:rPr lang="en-US" sz="1500">
                <a:solidFill>
                  <a:srgbClr val="CEDBE6">
                    <a:lumMod val="25000"/>
                  </a:srgbClr>
                </a:solidFill>
              </a:rPr>
              <a:pPr/>
              <a:t>72</a:t>
            </a:fld>
            <a:endParaRPr lang="en-US" sz="1500" dirty="0">
              <a:solidFill>
                <a:srgbClr val="CEDBE6">
                  <a:lumMod val="25000"/>
                </a:srgbClr>
              </a:solidFill>
            </a:endParaRPr>
          </a:p>
        </p:txBody>
      </p:sp>
      <p:sp>
        <p:nvSpPr>
          <p:cNvPr id="10" name="ZoneTexte 9"/>
          <p:cNvSpPr txBox="1"/>
          <p:nvPr/>
        </p:nvSpPr>
        <p:spPr>
          <a:xfrm>
            <a:off x="1644592" y="2181679"/>
            <a:ext cx="1918922" cy="323165"/>
          </a:xfrm>
          <a:prstGeom prst="rect">
            <a:avLst/>
          </a:prstGeom>
          <a:noFill/>
        </p:spPr>
        <p:txBody>
          <a:bodyPr wrap="square" rtlCol="0">
            <a:spAutoFit/>
          </a:bodyPr>
          <a:lstStyle/>
          <a:p>
            <a:pPr algn="ctr" defTabSz="342900" fontAlgn="auto">
              <a:spcBef>
                <a:spcPts val="0"/>
              </a:spcBef>
              <a:spcAft>
                <a:spcPts val="0"/>
              </a:spcAft>
            </a:pPr>
            <a:r>
              <a:rPr lang="fr-FR" sz="1500" b="1" dirty="0">
                <a:solidFill>
                  <a:srgbClr val="CEDBE6">
                    <a:lumMod val="25000"/>
                  </a:srgbClr>
                </a:solidFill>
                <a:latin typeface="Corbel" panose="020B0503020204020204"/>
                <a:cs typeface="+mn-cs"/>
              </a:rPr>
              <a:t>Méthode SCRUM</a:t>
            </a:r>
          </a:p>
        </p:txBody>
      </p:sp>
      <p:sp>
        <p:nvSpPr>
          <p:cNvPr id="11" name="Rectangle 10"/>
          <p:cNvSpPr/>
          <p:nvPr/>
        </p:nvSpPr>
        <p:spPr>
          <a:xfrm>
            <a:off x="352196" y="5282746"/>
            <a:ext cx="2260555" cy="184666"/>
          </a:xfrm>
          <a:prstGeom prst="rect">
            <a:avLst/>
          </a:prstGeom>
        </p:spPr>
        <p:txBody>
          <a:bodyPr wrap="none">
            <a:spAutoFit/>
          </a:bodyPr>
          <a:lstStyle/>
          <a:p>
            <a:pPr defTabSz="342900" fontAlgn="auto">
              <a:spcBef>
                <a:spcPts val="0"/>
              </a:spcBef>
              <a:spcAft>
                <a:spcPts val="0"/>
              </a:spcAft>
            </a:pPr>
            <a:r>
              <a:rPr lang="fr-FR" sz="600" dirty="0">
                <a:solidFill>
                  <a:prstClr val="black"/>
                </a:solidFill>
                <a:latin typeface="Corbel" panose="020B0503020204020204"/>
                <a:cs typeface="+mn-cs"/>
                <a:hlinkClick r:id="rId2"/>
              </a:rPr>
              <a:t>http://igm.univ-mlv.fr/~dr/XPOSE2008/SCRUM/presentation.php</a:t>
            </a:r>
            <a:r>
              <a:rPr lang="fr-FR" sz="600" dirty="0">
                <a:solidFill>
                  <a:prstClr val="black"/>
                </a:solidFill>
                <a:latin typeface="Corbel" panose="020B0503020204020204"/>
                <a:cs typeface="+mn-cs"/>
              </a:rPr>
              <a:t> </a:t>
            </a:r>
          </a:p>
        </p:txBody>
      </p:sp>
      <p:pic>
        <p:nvPicPr>
          <p:cNvPr id="3074" name="Picture 2" descr="Résultat de recherche d'images pour &quot;methode scrum&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275" y="2777244"/>
            <a:ext cx="3251342" cy="173358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6254032" y="5282746"/>
            <a:ext cx="2342308" cy="184666"/>
          </a:xfrm>
          <a:prstGeom prst="rect">
            <a:avLst/>
          </a:prstGeom>
        </p:spPr>
        <p:txBody>
          <a:bodyPr wrap="none">
            <a:spAutoFit/>
          </a:bodyPr>
          <a:lstStyle/>
          <a:p>
            <a:pPr defTabSz="342900" fontAlgn="auto">
              <a:spcBef>
                <a:spcPts val="0"/>
              </a:spcBef>
              <a:spcAft>
                <a:spcPts val="0"/>
              </a:spcAft>
            </a:pPr>
            <a:r>
              <a:rPr lang="fr-FR" sz="600" dirty="0">
                <a:solidFill>
                  <a:prstClr val="black"/>
                </a:solidFill>
                <a:latin typeface="Corbel" panose="020B0503020204020204"/>
                <a:cs typeface="+mn-cs"/>
                <a:hlinkClick r:id="rId4"/>
              </a:rPr>
              <a:t>http://theses.ulaval.ca/archimede/fichiers/24937/ch04.html</a:t>
            </a:r>
            <a:r>
              <a:rPr lang="fr-FR" sz="600" dirty="0">
                <a:solidFill>
                  <a:prstClr val="black"/>
                </a:solidFill>
                <a:latin typeface="Corbel" panose="020B0503020204020204"/>
                <a:cs typeface="+mn-cs"/>
              </a:rPr>
              <a:t>  de 2007</a:t>
            </a:r>
          </a:p>
        </p:txBody>
      </p:sp>
      <p:sp>
        <p:nvSpPr>
          <p:cNvPr id="15" name="ZoneTexte 14"/>
          <p:cNvSpPr txBox="1"/>
          <p:nvPr/>
        </p:nvSpPr>
        <p:spPr>
          <a:xfrm>
            <a:off x="5652066" y="2181679"/>
            <a:ext cx="1918922" cy="323165"/>
          </a:xfrm>
          <a:prstGeom prst="rect">
            <a:avLst/>
          </a:prstGeom>
          <a:noFill/>
        </p:spPr>
        <p:txBody>
          <a:bodyPr wrap="square" rtlCol="0">
            <a:spAutoFit/>
          </a:bodyPr>
          <a:lstStyle/>
          <a:p>
            <a:pPr algn="ctr" defTabSz="342900" fontAlgn="auto">
              <a:spcBef>
                <a:spcPts val="0"/>
              </a:spcBef>
              <a:spcAft>
                <a:spcPts val="0"/>
              </a:spcAft>
            </a:pPr>
            <a:r>
              <a:rPr lang="fr-FR" sz="1500" b="1" dirty="0">
                <a:solidFill>
                  <a:srgbClr val="CEDBE6">
                    <a:lumMod val="25000"/>
                  </a:srgbClr>
                </a:solidFill>
                <a:latin typeface="Corbel" panose="020B0503020204020204"/>
                <a:cs typeface="+mn-cs"/>
              </a:rPr>
              <a:t>Méthode XP</a:t>
            </a:r>
          </a:p>
        </p:txBody>
      </p:sp>
      <p:pic>
        <p:nvPicPr>
          <p:cNvPr id="12" name="Image 11" descr="https://upload.wikimedia.org/wikipedia/commons/thumb/2/24/Extreme_programming.svg/729px-Extreme_programming.svg.png"/>
          <p:cNvPicPr/>
          <p:nvPr/>
        </p:nvPicPr>
        <p:blipFill>
          <a:blip r:embed="rId5">
            <a:extLst>
              <a:ext uri="{28A0092B-C50C-407E-A947-70E740481C1C}">
                <a14:useLocalDpi xmlns:a14="http://schemas.microsoft.com/office/drawing/2010/main" val="0"/>
              </a:ext>
            </a:extLst>
          </a:blip>
          <a:srcRect/>
          <a:stretch>
            <a:fillRect/>
          </a:stretch>
        </p:blipFill>
        <p:spPr bwMode="auto">
          <a:xfrm>
            <a:off x="4201180" y="3053068"/>
            <a:ext cx="4500301" cy="1359017"/>
          </a:xfrm>
          <a:prstGeom prst="rect">
            <a:avLst/>
          </a:prstGeom>
          <a:noFill/>
          <a:ln>
            <a:noFill/>
          </a:ln>
        </p:spPr>
      </p:pic>
    </p:spTree>
    <p:extLst>
      <p:ext uri="{BB962C8B-B14F-4D97-AF65-F5344CB8AC3E}">
        <p14:creationId xmlns:p14="http://schemas.microsoft.com/office/powerpoint/2010/main" val="1870478873"/>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dirty="0">
                <a:solidFill>
                  <a:schemeClr val="bg2">
                    <a:lumMod val="25000"/>
                  </a:schemeClr>
                </a:solidFill>
              </a:rPr>
              <a:t>Conclusion</a:t>
            </a:r>
          </a:p>
        </p:txBody>
      </p:sp>
      <p:sp>
        <p:nvSpPr>
          <p:cNvPr id="5" name="Espace réservé de la date 4"/>
          <p:cNvSpPr>
            <a:spLocks noGrp="1"/>
          </p:cNvSpPr>
          <p:nvPr>
            <p:ph type="dt" sz="half" idx="10"/>
          </p:nvPr>
        </p:nvSpPr>
        <p:spPr/>
        <p:txBody>
          <a:bodyPr/>
          <a:lstStyle/>
          <a:p>
            <a:r>
              <a:rPr lang="en-US" dirty="0">
                <a:solidFill>
                  <a:srgbClr val="3494BA"/>
                </a:solidFill>
              </a:rPr>
              <a:t>07/05/2017</a:t>
            </a:r>
          </a:p>
        </p:txBody>
      </p:sp>
      <p:sp>
        <p:nvSpPr>
          <p:cNvPr id="6" name="Espace réservé du pied de page 5"/>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7" name="Espace réservé du numéro de diapositive 6"/>
          <p:cNvSpPr>
            <a:spLocks noGrp="1"/>
          </p:cNvSpPr>
          <p:nvPr>
            <p:ph type="sldNum" sz="quarter" idx="12"/>
          </p:nvPr>
        </p:nvSpPr>
        <p:spPr/>
        <p:txBody>
          <a:bodyPr/>
          <a:lstStyle/>
          <a:p>
            <a:fld id="{4FAB73BC-B049-4115-A692-8D63A059BFB8}" type="slidenum">
              <a:rPr lang="en-US" sz="1500">
                <a:solidFill>
                  <a:srgbClr val="CEDBE6">
                    <a:lumMod val="25000"/>
                  </a:srgbClr>
                </a:solidFill>
              </a:rPr>
              <a:pPr/>
              <a:t>73</a:t>
            </a:fld>
            <a:endParaRPr lang="en-US" sz="1500" dirty="0">
              <a:solidFill>
                <a:srgbClr val="CEDBE6">
                  <a:lumMod val="25000"/>
                </a:srgbClr>
              </a:solidFill>
            </a:endParaRPr>
          </a:p>
        </p:txBody>
      </p:sp>
      <p:sp>
        <p:nvSpPr>
          <p:cNvPr id="9" name="Espace réservé du contenu 2"/>
          <p:cNvSpPr>
            <a:spLocks noGrp="1"/>
          </p:cNvSpPr>
          <p:nvPr>
            <p:ph idx="1"/>
          </p:nvPr>
        </p:nvSpPr>
        <p:spPr>
          <a:xfrm>
            <a:off x="857250" y="2400300"/>
            <a:ext cx="7485602" cy="3028950"/>
          </a:xfrm>
        </p:spPr>
        <p:txBody>
          <a:bodyPr/>
          <a:lstStyle/>
          <a:p>
            <a:pPr marL="34290" indent="0" algn="ctr">
              <a:buNone/>
            </a:pPr>
            <a:r>
              <a:rPr lang="fr-FR" sz="2100" dirty="0"/>
              <a:t>Quel est le meilleur modèle ?</a:t>
            </a:r>
          </a:p>
          <a:p>
            <a:pPr marL="34290" indent="0">
              <a:buNone/>
            </a:pPr>
            <a:r>
              <a:rPr lang="fr-FR" dirty="0"/>
              <a:t>         </a:t>
            </a:r>
          </a:p>
          <a:p>
            <a:pPr marL="34290" indent="0">
              <a:buNone/>
            </a:pPr>
            <a:r>
              <a:rPr lang="fr-FR" dirty="0"/>
              <a:t>		Pas de modèle idéal, tout dépend des caractéristiques de votre projet </a:t>
            </a:r>
            <a:br>
              <a:rPr lang="fr-FR" dirty="0"/>
            </a:br>
            <a:endParaRPr lang="fr-FR" dirty="0"/>
          </a:p>
        </p:txBody>
      </p:sp>
      <p:sp>
        <p:nvSpPr>
          <p:cNvPr id="10" name="Flèche : angle droit 9"/>
          <p:cNvSpPr/>
          <p:nvPr/>
        </p:nvSpPr>
        <p:spPr>
          <a:xfrm rot="5400000">
            <a:off x="1406649" y="2778277"/>
            <a:ext cx="828675" cy="642938"/>
          </a:xfrm>
          <a:prstGeom prst="bentUpArrow">
            <a:avLst/>
          </a:prstGeom>
          <a:solidFill>
            <a:schemeClr val="bg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fr-FR" sz="1350">
              <a:ln>
                <a:solidFill>
                  <a:srgbClr val="CEDBE6">
                    <a:lumMod val="50000"/>
                  </a:srgbClr>
                </a:solidFill>
              </a:ln>
              <a:solidFill>
                <a:srgbClr val="373545">
                  <a:lumMod val="50000"/>
                </a:srgbClr>
              </a:solidFill>
            </a:endParaRPr>
          </a:p>
        </p:txBody>
      </p:sp>
    </p:spTree>
    <p:extLst>
      <p:ext uri="{BB962C8B-B14F-4D97-AF65-F5344CB8AC3E}">
        <p14:creationId xmlns:p14="http://schemas.microsoft.com/office/powerpoint/2010/main" val="1491731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3600" dirty="0">
                <a:solidFill>
                  <a:schemeClr val="bg2">
                    <a:lumMod val="25000"/>
                  </a:schemeClr>
                </a:solidFill>
              </a:rPr>
              <a:t>Sitographie</a:t>
            </a:r>
            <a:r>
              <a:rPr lang="fr-FR" dirty="0"/>
              <a:t> </a:t>
            </a:r>
          </a:p>
        </p:txBody>
      </p:sp>
      <p:sp>
        <p:nvSpPr>
          <p:cNvPr id="8" name="Espace réservé du contenu 7"/>
          <p:cNvSpPr>
            <a:spLocks noGrp="1"/>
          </p:cNvSpPr>
          <p:nvPr>
            <p:ph idx="1"/>
          </p:nvPr>
        </p:nvSpPr>
        <p:spPr>
          <a:xfrm>
            <a:off x="857248" y="2296112"/>
            <a:ext cx="7404653" cy="3028950"/>
          </a:xfrm>
        </p:spPr>
        <p:txBody>
          <a:bodyPr>
            <a:normAutofit fontScale="62500" lnSpcReduction="20000"/>
          </a:bodyPr>
          <a:lstStyle/>
          <a:p>
            <a:pPr marL="34290" indent="0">
              <a:buNone/>
            </a:pPr>
            <a:r>
              <a:rPr lang="fr-FR" dirty="0">
                <a:solidFill>
                  <a:schemeClr val="bg2">
                    <a:lumMod val="25000"/>
                  </a:schemeClr>
                </a:solidFill>
              </a:rPr>
              <a:t>Introduction </a:t>
            </a:r>
          </a:p>
          <a:p>
            <a:r>
              <a:rPr lang="fr-FR" u="sng" dirty="0">
                <a:hlinkClick r:id="rId2"/>
              </a:rPr>
              <a:t>http://membres-lig.imag.fr/dubousquet/docs/2.2_CyclesDeVie.pdf</a:t>
            </a:r>
            <a:endParaRPr lang="fr-FR" dirty="0"/>
          </a:p>
          <a:p>
            <a:r>
              <a:rPr lang="fr-FR" u="sng" dirty="0">
                <a:hlinkClick r:id="rId3"/>
              </a:rPr>
              <a:t>http://perso.univ-st-etienne.fr/jacquene/gl/cours/partie2.pdf</a:t>
            </a:r>
            <a:endParaRPr lang="fr-FR" dirty="0">
              <a:solidFill>
                <a:schemeClr val="bg2">
                  <a:lumMod val="25000"/>
                </a:schemeClr>
              </a:solidFill>
            </a:endParaRPr>
          </a:p>
          <a:p>
            <a:pPr marL="34290" indent="0">
              <a:buNone/>
            </a:pPr>
            <a:r>
              <a:rPr lang="fr-FR" dirty="0">
                <a:solidFill>
                  <a:schemeClr val="bg2">
                    <a:lumMod val="25000"/>
                  </a:schemeClr>
                </a:solidFill>
              </a:rPr>
              <a:t>Le cycle en cascade </a:t>
            </a:r>
          </a:p>
          <a:p>
            <a:r>
              <a:rPr lang="fr-FR" u="sng" dirty="0">
                <a:hlinkClick r:id="rId4"/>
              </a:rPr>
              <a:t>http://www.lemagit.fr/definition/Modele-en-cascade-Waterfall</a:t>
            </a:r>
            <a:endParaRPr lang="fr-FR" dirty="0"/>
          </a:p>
          <a:p>
            <a:r>
              <a:rPr lang="fr-FR" u="sng" dirty="0">
                <a:hlinkClick r:id="rId5"/>
              </a:rPr>
              <a:t>http://istqbexamcertification.com/what-is-waterfall-model-advantages-disadvantages-and-when-to-use-it/</a:t>
            </a:r>
            <a:endParaRPr lang="fr-FR" dirty="0"/>
          </a:p>
          <a:p>
            <a:r>
              <a:rPr lang="fr-FR" u="sng" dirty="0">
                <a:hlinkClick r:id="rId6"/>
              </a:rPr>
              <a:t>http://www.responsive-mind.fr/cycles-developpement-informatique/</a:t>
            </a:r>
            <a:endParaRPr lang="fr-FR" dirty="0">
              <a:solidFill>
                <a:schemeClr val="bg2">
                  <a:lumMod val="25000"/>
                </a:schemeClr>
              </a:solidFill>
            </a:endParaRPr>
          </a:p>
          <a:p>
            <a:pPr marL="34290" indent="0">
              <a:buNone/>
            </a:pPr>
            <a:r>
              <a:rPr lang="fr-FR" dirty="0">
                <a:solidFill>
                  <a:schemeClr val="bg2">
                    <a:lumMod val="25000"/>
                  </a:schemeClr>
                </a:solidFill>
              </a:rPr>
              <a:t>Le cycle en V </a:t>
            </a:r>
          </a:p>
          <a:p>
            <a:pPr fontAlgn="base"/>
            <a:r>
              <a:rPr lang="fr-FR" u="sng" dirty="0">
                <a:hlinkClick r:id="rId7"/>
              </a:rPr>
              <a:t>https://www.pentalog.fr/notre_demarche/methodologie_cycle_en_v.htm</a:t>
            </a:r>
            <a:endParaRPr lang="fr-FR" dirty="0"/>
          </a:p>
          <a:p>
            <a:r>
              <a:rPr lang="fr-FR" u="sng" dirty="0">
                <a:hlinkClick r:id="rId8"/>
              </a:rPr>
              <a:t>http://patjo82.over-blog.com/article-etude-comparee-des-differents-cycles-de-vie-de-logiciels-111005786.html</a:t>
            </a:r>
            <a:endParaRPr lang="fr-FR" dirty="0">
              <a:solidFill>
                <a:schemeClr val="bg2">
                  <a:lumMod val="25000"/>
                </a:schemeClr>
              </a:solidFill>
            </a:endParaRPr>
          </a:p>
          <a:p>
            <a:pPr marL="34290" indent="0">
              <a:buNone/>
            </a:pPr>
            <a:r>
              <a:rPr lang="fr-FR" dirty="0">
                <a:solidFill>
                  <a:schemeClr val="bg2">
                    <a:lumMod val="25000"/>
                  </a:schemeClr>
                </a:solidFill>
              </a:rPr>
              <a:t>Le cycle itératif </a:t>
            </a:r>
          </a:p>
          <a:p>
            <a:pPr marL="34290" indent="0">
              <a:buNone/>
            </a:pPr>
            <a:r>
              <a:rPr lang="fr-FR" u="sng" dirty="0">
                <a:hlinkClick r:id="rId6"/>
              </a:rPr>
              <a:t>http://www.responsive-mind.fr/cycles-developpement-informatique/</a:t>
            </a:r>
            <a:endParaRPr lang="fr-FR" dirty="0">
              <a:solidFill>
                <a:schemeClr val="bg2">
                  <a:lumMod val="25000"/>
                </a:schemeClr>
              </a:solidFill>
            </a:endParaRPr>
          </a:p>
          <a:p>
            <a:pPr marL="34290" indent="0">
              <a:buNone/>
            </a:pPr>
            <a:endParaRPr lang="fr-FR" dirty="0"/>
          </a:p>
        </p:txBody>
      </p:sp>
      <p:sp>
        <p:nvSpPr>
          <p:cNvPr id="5" name="Espace réservé de la date 4"/>
          <p:cNvSpPr>
            <a:spLocks noGrp="1"/>
          </p:cNvSpPr>
          <p:nvPr>
            <p:ph type="dt" sz="half" idx="10"/>
          </p:nvPr>
        </p:nvSpPr>
        <p:spPr/>
        <p:txBody>
          <a:bodyPr/>
          <a:lstStyle/>
          <a:p>
            <a:r>
              <a:rPr lang="en-US" dirty="0">
                <a:solidFill>
                  <a:srgbClr val="3494BA"/>
                </a:solidFill>
              </a:rPr>
              <a:t>07/05/2017</a:t>
            </a:r>
          </a:p>
        </p:txBody>
      </p:sp>
      <p:sp>
        <p:nvSpPr>
          <p:cNvPr id="6" name="Espace réservé du pied de page 5"/>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7" name="Espace réservé du numéro de diapositive 6"/>
          <p:cNvSpPr>
            <a:spLocks noGrp="1"/>
          </p:cNvSpPr>
          <p:nvPr>
            <p:ph type="sldNum" sz="quarter" idx="12"/>
          </p:nvPr>
        </p:nvSpPr>
        <p:spPr/>
        <p:txBody>
          <a:bodyPr/>
          <a:lstStyle/>
          <a:p>
            <a:fld id="{4FAB73BC-B049-4115-A692-8D63A059BFB8}" type="slidenum">
              <a:rPr lang="en-US" sz="1500">
                <a:solidFill>
                  <a:srgbClr val="CEDBE6">
                    <a:lumMod val="25000"/>
                  </a:srgbClr>
                </a:solidFill>
              </a:rPr>
              <a:pPr/>
              <a:t>74</a:t>
            </a:fld>
            <a:endParaRPr lang="en-US" dirty="0">
              <a:solidFill>
                <a:srgbClr val="CEDBE6">
                  <a:lumMod val="25000"/>
                </a:srgbClr>
              </a:solidFill>
            </a:endParaRPr>
          </a:p>
        </p:txBody>
      </p:sp>
    </p:spTree>
    <p:extLst>
      <p:ext uri="{BB962C8B-B14F-4D97-AF65-F5344CB8AC3E}">
        <p14:creationId xmlns:p14="http://schemas.microsoft.com/office/powerpoint/2010/main" val="2572305227"/>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5263" y="1383030"/>
            <a:ext cx="7406640" cy="1017270"/>
          </a:xfrm>
        </p:spPr>
        <p:txBody>
          <a:bodyPr/>
          <a:lstStyle/>
          <a:p>
            <a:pPr algn="ctr"/>
            <a:r>
              <a:rPr lang="fr-FR" dirty="0">
                <a:solidFill>
                  <a:schemeClr val="bg2">
                    <a:lumMod val="25000"/>
                  </a:schemeClr>
                </a:solidFill>
              </a:rPr>
              <a:t>Sitographie</a:t>
            </a:r>
            <a:endParaRPr lang="fr-FR" dirty="0"/>
          </a:p>
        </p:txBody>
      </p:sp>
      <p:sp>
        <p:nvSpPr>
          <p:cNvPr id="3" name="Espace réservé du contenu 2"/>
          <p:cNvSpPr>
            <a:spLocks noGrp="1"/>
          </p:cNvSpPr>
          <p:nvPr>
            <p:ph idx="1"/>
          </p:nvPr>
        </p:nvSpPr>
        <p:spPr>
          <a:xfrm>
            <a:off x="616353" y="2133358"/>
            <a:ext cx="7821592" cy="3524492"/>
          </a:xfrm>
        </p:spPr>
        <p:txBody>
          <a:bodyPr>
            <a:normAutofit fontScale="55000" lnSpcReduction="20000"/>
          </a:bodyPr>
          <a:lstStyle/>
          <a:p>
            <a:pPr marL="34290" indent="0">
              <a:buNone/>
            </a:pPr>
            <a:r>
              <a:rPr lang="fr-FR" sz="1875" dirty="0">
                <a:solidFill>
                  <a:schemeClr val="bg2">
                    <a:lumMod val="25000"/>
                  </a:schemeClr>
                </a:solidFill>
              </a:rPr>
              <a:t>Le cycle en spirale </a:t>
            </a:r>
          </a:p>
          <a:p>
            <a:r>
              <a:rPr lang="fr-FR" sz="1875" i="1" dirty="0"/>
              <a:t>Différents modèles de cycle de vie</a:t>
            </a:r>
            <a:r>
              <a:rPr lang="fr-FR" sz="1875" dirty="0"/>
              <a:t>, Anne-Marie Hugues (Décembre 20002)</a:t>
            </a:r>
            <a:br>
              <a:rPr lang="fr-FR" sz="1875" dirty="0"/>
            </a:br>
            <a:r>
              <a:rPr lang="fr-FR" sz="1875" u="sng" dirty="0">
                <a:hlinkClick r:id="rId2"/>
              </a:rPr>
              <a:t>http://users.polytech.unice.fr/~hugues/GL/chapitre2.pdf</a:t>
            </a:r>
            <a:endParaRPr lang="fr-FR" sz="1875" dirty="0"/>
          </a:p>
          <a:p>
            <a:r>
              <a:rPr lang="fr-FR" sz="1875" i="1" dirty="0"/>
              <a:t>Avantages et inconvénients du modèle en spirale</a:t>
            </a:r>
            <a:r>
              <a:rPr lang="fr-FR" sz="1875" dirty="0"/>
              <a:t>, Keegan Larson (Octobre 2012)</a:t>
            </a:r>
          </a:p>
          <a:p>
            <a:r>
              <a:rPr lang="fr-FR" sz="1875" u="sng" dirty="0">
                <a:hlinkClick r:id="rId3"/>
              </a:rPr>
              <a:t>http://portableoccasionordinateur.blogspot.fr/2012/10/avantages-et-inconvenients-du-modele-en.html</a:t>
            </a:r>
            <a:endParaRPr lang="fr-FR" sz="1875" dirty="0"/>
          </a:p>
          <a:p>
            <a:r>
              <a:rPr lang="fr-FR" sz="1875" i="1" dirty="0"/>
              <a:t>Les différents cycles de développement en informatique</a:t>
            </a:r>
            <a:r>
              <a:rPr lang="fr-FR" sz="1875" dirty="0"/>
              <a:t>, Renaud Mariage </a:t>
            </a:r>
            <a:r>
              <a:rPr lang="fr-FR" sz="1875" dirty="0" err="1"/>
              <a:t>Gaudron</a:t>
            </a:r>
            <a:endParaRPr lang="fr-FR" sz="1875" dirty="0"/>
          </a:p>
          <a:p>
            <a:r>
              <a:rPr lang="fr-FR" sz="1875" dirty="0"/>
              <a:t>(Mars 2015) </a:t>
            </a:r>
            <a:r>
              <a:rPr lang="fr-FR" sz="1875" u="sng" dirty="0">
                <a:hlinkClick r:id="rId4"/>
              </a:rPr>
              <a:t>http://www.responsive-mind.fr/cycles-developpement-informatique</a:t>
            </a:r>
            <a:r>
              <a:rPr lang="fr-FR" sz="1875" dirty="0"/>
              <a:t> </a:t>
            </a:r>
            <a:br>
              <a:rPr lang="fr-FR" sz="1875" dirty="0"/>
            </a:br>
            <a:endParaRPr lang="fr-FR" sz="1875" dirty="0"/>
          </a:p>
          <a:p>
            <a:pPr marL="34290" indent="0">
              <a:buNone/>
            </a:pPr>
            <a:r>
              <a:rPr lang="fr-FR" sz="1875" dirty="0">
                <a:solidFill>
                  <a:schemeClr val="bg2">
                    <a:lumMod val="25000"/>
                  </a:schemeClr>
                </a:solidFill>
              </a:rPr>
              <a:t>Les méthodes agiles  </a:t>
            </a:r>
          </a:p>
          <a:p>
            <a:r>
              <a:rPr lang="fr-FR" sz="1875" u="sng" dirty="0">
                <a:hlinkClick r:id="rId5"/>
              </a:rPr>
              <a:t>http://medina.developpez.com/cours/extreme-programming/</a:t>
            </a:r>
            <a:endParaRPr lang="fr-FR" sz="1875" dirty="0"/>
          </a:p>
          <a:p>
            <a:r>
              <a:rPr lang="fr-FR" sz="1875" u="sng" dirty="0">
                <a:hlinkClick r:id="rId6"/>
              </a:rPr>
              <a:t>http://methodesagiles.info/methode_Agile.php</a:t>
            </a:r>
            <a:endParaRPr lang="fr-FR" sz="1875" dirty="0"/>
          </a:p>
          <a:p>
            <a:r>
              <a:rPr lang="fr-FR" sz="1875" u="sng" dirty="0">
                <a:hlinkClick r:id="rId7"/>
              </a:rPr>
              <a:t>https://fr.wikipedia.org/wiki/M%C3%A9thode_agile</a:t>
            </a:r>
            <a:endParaRPr lang="fr-FR" sz="1875" dirty="0"/>
          </a:p>
          <a:p>
            <a:r>
              <a:rPr lang="fr-FR" sz="1875" u="sng" dirty="0">
                <a:hlinkClick r:id="rId8"/>
              </a:rPr>
              <a:t>https://fr.wikipedia.org/wiki/Manifeste_agile</a:t>
            </a:r>
            <a:endParaRPr lang="fr-FR" sz="1875" dirty="0"/>
          </a:p>
          <a:p>
            <a:r>
              <a:rPr lang="fr-FR" sz="1875" u="sng" dirty="0">
                <a:hlinkClick r:id="rId9"/>
              </a:rPr>
              <a:t>http://www.agiliste.fr/introduction-methodes-agiles/</a:t>
            </a:r>
            <a:endParaRPr lang="fr-FR" sz="1875" dirty="0"/>
          </a:p>
          <a:p>
            <a:pPr marL="34290" indent="0">
              <a:buNone/>
            </a:pPr>
            <a:br>
              <a:rPr lang="fr-FR" dirty="0"/>
            </a:br>
            <a:endParaRPr lang="fr-FR" dirty="0">
              <a:solidFill>
                <a:schemeClr val="bg2">
                  <a:lumMod val="25000"/>
                </a:schemeClr>
              </a:solidFill>
            </a:endParaRPr>
          </a:p>
          <a:p>
            <a:endParaRPr lang="fr-FR" dirty="0">
              <a:solidFill>
                <a:schemeClr val="bg2">
                  <a:lumMod val="25000"/>
                </a:schemeClr>
              </a:solidFill>
            </a:endParaRPr>
          </a:p>
          <a:p>
            <a:endParaRPr lang="fr-FR" dirty="0">
              <a:solidFill>
                <a:schemeClr val="bg2">
                  <a:lumMod val="25000"/>
                </a:schemeClr>
              </a:solidFill>
            </a:endParaRPr>
          </a:p>
          <a:p>
            <a:pPr marL="34290" indent="0">
              <a:buNone/>
            </a:pPr>
            <a:endParaRPr lang="fr-FR" dirty="0"/>
          </a:p>
        </p:txBody>
      </p:sp>
      <p:sp>
        <p:nvSpPr>
          <p:cNvPr id="4" name="Espace réservé de la date 3"/>
          <p:cNvSpPr>
            <a:spLocks noGrp="1"/>
          </p:cNvSpPr>
          <p:nvPr>
            <p:ph type="dt" sz="half" idx="10"/>
          </p:nvPr>
        </p:nvSpPr>
        <p:spPr/>
        <p:txBody>
          <a:bodyPr/>
          <a:lstStyle/>
          <a:p>
            <a:r>
              <a:rPr lang="en-US" dirty="0">
                <a:solidFill>
                  <a:srgbClr val="3494BA"/>
                </a:solidFill>
              </a:rPr>
              <a:t>07/05/2017</a:t>
            </a:r>
          </a:p>
        </p:txBody>
      </p:sp>
      <p:sp>
        <p:nvSpPr>
          <p:cNvPr id="5" name="Espace réservé du pied de page 4"/>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6" name="Espace réservé du numéro de diapositive 5"/>
          <p:cNvSpPr>
            <a:spLocks noGrp="1"/>
          </p:cNvSpPr>
          <p:nvPr>
            <p:ph type="sldNum" sz="quarter" idx="12"/>
          </p:nvPr>
        </p:nvSpPr>
        <p:spPr/>
        <p:txBody>
          <a:bodyPr/>
          <a:lstStyle/>
          <a:p>
            <a:fld id="{4FAB73BC-B049-4115-A692-8D63A059BFB8}" type="slidenum">
              <a:rPr lang="en-US" sz="1500">
                <a:solidFill>
                  <a:srgbClr val="CEDBE6">
                    <a:lumMod val="25000"/>
                  </a:srgbClr>
                </a:solidFill>
              </a:rPr>
              <a:pPr/>
              <a:t>75</a:t>
            </a:fld>
            <a:endParaRPr lang="en-US" dirty="0">
              <a:solidFill>
                <a:srgbClr val="CEDBE6">
                  <a:lumMod val="25000"/>
                </a:srgbClr>
              </a:solidFill>
            </a:endParaRPr>
          </a:p>
        </p:txBody>
      </p:sp>
    </p:spTree>
    <p:extLst>
      <p:ext uri="{BB962C8B-B14F-4D97-AF65-F5344CB8AC3E}">
        <p14:creationId xmlns:p14="http://schemas.microsoft.com/office/powerpoint/2010/main" val="2652247410"/>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dirty="0">
                <a:solidFill>
                  <a:schemeClr val="bg2">
                    <a:lumMod val="25000"/>
                  </a:schemeClr>
                </a:solidFill>
              </a:rPr>
              <a:t>Bibliographie </a:t>
            </a:r>
          </a:p>
        </p:txBody>
      </p:sp>
      <p:sp>
        <p:nvSpPr>
          <p:cNvPr id="3" name="Espace réservé du contenu 2"/>
          <p:cNvSpPr>
            <a:spLocks noGrp="1"/>
          </p:cNvSpPr>
          <p:nvPr>
            <p:ph idx="1"/>
          </p:nvPr>
        </p:nvSpPr>
        <p:spPr/>
        <p:txBody>
          <a:bodyPr/>
          <a:lstStyle/>
          <a:p>
            <a:r>
              <a:rPr lang="fr-FR" dirty="0"/>
              <a:t> </a:t>
            </a:r>
            <a:r>
              <a:rPr lang="fr-FR" i="1" dirty="0"/>
              <a:t>Gestion de projets informatiques 1</a:t>
            </a:r>
            <a:r>
              <a:rPr lang="fr-FR" dirty="0"/>
              <a:t>, M.A. KHALDI (2016-2017)</a:t>
            </a:r>
          </a:p>
        </p:txBody>
      </p:sp>
      <p:sp>
        <p:nvSpPr>
          <p:cNvPr id="4" name="Espace réservé de la date 3"/>
          <p:cNvSpPr>
            <a:spLocks noGrp="1"/>
          </p:cNvSpPr>
          <p:nvPr>
            <p:ph type="dt" sz="half" idx="10"/>
          </p:nvPr>
        </p:nvSpPr>
        <p:spPr/>
        <p:txBody>
          <a:bodyPr/>
          <a:lstStyle/>
          <a:p>
            <a:r>
              <a:rPr lang="en-US" dirty="0">
                <a:solidFill>
                  <a:srgbClr val="3494BA"/>
                </a:solidFill>
              </a:rPr>
              <a:t>07/05/2017</a:t>
            </a:r>
          </a:p>
        </p:txBody>
      </p:sp>
      <p:sp>
        <p:nvSpPr>
          <p:cNvPr id="5" name="Espace réservé du pied de page 4"/>
          <p:cNvSpPr>
            <a:spLocks noGrp="1"/>
          </p:cNvSpPr>
          <p:nvPr>
            <p:ph type="ftr" sz="quarter" idx="11"/>
          </p:nvPr>
        </p:nvSpPr>
        <p:spPr/>
        <p:txBody>
          <a:bodyPr/>
          <a:lstStyle/>
          <a:p>
            <a:r>
              <a:rPr lang="fr-FR">
                <a:solidFill>
                  <a:srgbClr val="3494BA"/>
                </a:solidFill>
              </a:rPr>
              <a:t>CVDA-Les cycles du développement logiciel</a:t>
            </a:r>
            <a:endParaRPr lang="en-US" dirty="0">
              <a:solidFill>
                <a:srgbClr val="3494BA"/>
              </a:solidFill>
            </a:endParaRPr>
          </a:p>
        </p:txBody>
      </p:sp>
      <p:sp>
        <p:nvSpPr>
          <p:cNvPr id="6" name="Espace réservé du numéro de diapositive 5"/>
          <p:cNvSpPr>
            <a:spLocks noGrp="1"/>
          </p:cNvSpPr>
          <p:nvPr>
            <p:ph type="sldNum" sz="quarter" idx="12"/>
          </p:nvPr>
        </p:nvSpPr>
        <p:spPr/>
        <p:txBody>
          <a:bodyPr/>
          <a:lstStyle/>
          <a:p>
            <a:fld id="{4FAB73BC-B049-4115-A692-8D63A059BFB8}" type="slidenum">
              <a:rPr lang="en-US" sz="1500">
                <a:solidFill>
                  <a:srgbClr val="CEDBE6">
                    <a:lumMod val="25000"/>
                  </a:srgbClr>
                </a:solidFill>
              </a:rPr>
              <a:pPr/>
              <a:t>76</a:t>
            </a:fld>
            <a:endParaRPr lang="en-US" dirty="0">
              <a:solidFill>
                <a:srgbClr val="CEDBE6">
                  <a:lumMod val="25000"/>
                </a:srgbClr>
              </a:solidFill>
            </a:endParaRPr>
          </a:p>
        </p:txBody>
      </p:sp>
    </p:spTree>
    <p:extLst>
      <p:ext uri="{BB962C8B-B14F-4D97-AF65-F5344CB8AC3E}">
        <p14:creationId xmlns:p14="http://schemas.microsoft.com/office/powerpoint/2010/main" val="2014646516"/>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ctrTitle"/>
          </p:nvPr>
        </p:nvSpPr>
        <p:spPr>
          <a:xfrm>
            <a:off x="685800" y="2057400"/>
            <a:ext cx="7924800" cy="1371600"/>
          </a:xfrm>
        </p:spPr>
        <p:txBody>
          <a:bodyPr/>
          <a:lstStyle/>
          <a:p>
            <a:r>
              <a:rPr lang="fr-FR" sz="4000"/>
              <a:t>L’intégration des applications d’entreprise.</a:t>
            </a:r>
          </a:p>
        </p:txBody>
      </p:sp>
      <p:sp>
        <p:nvSpPr>
          <p:cNvPr id="587779" name="Rectangle 3"/>
          <p:cNvSpPr>
            <a:spLocks noGrp="1" noChangeArrowheads="1"/>
          </p:cNvSpPr>
          <p:nvPr>
            <p:ph type="subTitle" idx="1"/>
          </p:nvPr>
        </p:nvSpPr>
        <p:spPr>
          <a:xfrm>
            <a:off x="2590800" y="4953000"/>
            <a:ext cx="6400800" cy="533400"/>
          </a:xfrm>
        </p:spPr>
        <p:txBody>
          <a:bodyPr/>
          <a:lstStyle/>
          <a:p>
            <a:r>
              <a:rPr lang="fr-FR"/>
              <a:t>Par L.Kzaz Janvier 2008</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652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65252" name="Rectangle 4"/>
          <p:cNvSpPr>
            <a:spLocks noGrp="1" noChangeArrowheads="1"/>
          </p:cNvSpPr>
          <p:nvPr>
            <p:ph type="title"/>
          </p:nvPr>
        </p:nvSpPr>
        <p:spPr>
          <a:xfrm>
            <a:off x="0" y="188913"/>
            <a:ext cx="8820150" cy="1143000"/>
          </a:xfrm>
          <a:noFill/>
          <a:ln/>
        </p:spPr>
        <p:txBody>
          <a:bodyPr lIns="90488" tIns="44450" rIns="90488" bIns="44450" anchor="b"/>
          <a:lstStyle/>
          <a:p>
            <a:pPr algn="l"/>
            <a:r>
              <a:rPr lang="fr-FR" sz="3200" b="1" i="1" u="sng">
                <a:solidFill>
                  <a:srgbClr val="CC3300"/>
                </a:solidFill>
              </a:rPr>
              <a:t>Le concept  EAI :</a:t>
            </a:r>
            <a:r>
              <a:rPr lang="fr-FR" sz="2800" b="1" i="1" u="sng">
                <a:solidFill>
                  <a:srgbClr val="CC3300"/>
                </a:solidFill>
              </a:rPr>
              <a:t>Entreprise Application Intégration </a:t>
            </a:r>
            <a:br>
              <a:rPr lang="fr-FR" sz="2800" b="1" i="1" u="sng">
                <a:solidFill>
                  <a:srgbClr val="CC3300"/>
                </a:solidFill>
              </a:rPr>
            </a:br>
            <a:r>
              <a:rPr lang="fr-FR" sz="2800" b="1" i="1" u="sng">
                <a:solidFill>
                  <a:schemeClr val="tx1"/>
                </a:solidFill>
              </a:rPr>
              <a:t>Problématique.</a:t>
            </a:r>
            <a:r>
              <a:rPr lang="fr-FR" sz="3200" b="1" i="1" u="sng">
                <a:solidFill>
                  <a:srgbClr val="CC3300"/>
                </a:solidFill>
              </a:rPr>
              <a:t> </a:t>
            </a:r>
          </a:p>
        </p:txBody>
      </p:sp>
      <p:sp>
        <p:nvSpPr>
          <p:cNvPr id="565253" name="Rectangle 5"/>
          <p:cNvSpPr>
            <a:spLocks noChangeArrowheads="1"/>
          </p:cNvSpPr>
          <p:nvPr/>
        </p:nvSpPr>
        <p:spPr bwMode="auto">
          <a:xfrm>
            <a:off x="179388" y="1628775"/>
            <a:ext cx="8713787" cy="7620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Les entreprises se sont équipées au fur et à mesure, de solutions logicielles issus de différentes stratégies et sources :</a:t>
            </a:r>
          </a:p>
        </p:txBody>
      </p:sp>
      <p:sp>
        <p:nvSpPr>
          <p:cNvPr id="565254" name="Rectangle 6"/>
          <p:cNvSpPr>
            <a:spLocks noChangeArrowheads="1"/>
          </p:cNvSpPr>
          <p:nvPr/>
        </p:nvSpPr>
        <p:spPr bwMode="auto">
          <a:xfrm>
            <a:off x="1258888" y="2708275"/>
            <a:ext cx="7634287" cy="6858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Solutions spécifiques développées soit en interne soit par des prestataires externes.</a:t>
            </a:r>
          </a:p>
        </p:txBody>
      </p:sp>
      <p:sp>
        <p:nvSpPr>
          <p:cNvPr id="565255" name="Rectangle 7"/>
          <p:cNvSpPr>
            <a:spLocks noChangeArrowheads="1"/>
          </p:cNvSpPr>
          <p:nvPr/>
        </p:nvSpPr>
        <p:spPr bwMode="auto">
          <a:xfrm>
            <a:off x="1258888" y="3860800"/>
            <a:ext cx="7467600" cy="792163"/>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Progiciels de gestion standards issus d’un ou de plusieurs éditeurs.</a:t>
            </a:r>
          </a:p>
        </p:txBody>
      </p:sp>
      <p:sp>
        <p:nvSpPr>
          <p:cNvPr id="565256" name="Rectangle 8"/>
          <p:cNvSpPr>
            <a:spLocks noChangeArrowheads="1"/>
          </p:cNvSpPr>
          <p:nvPr/>
        </p:nvSpPr>
        <p:spPr bwMode="auto">
          <a:xfrm>
            <a:off x="1258888" y="5084763"/>
            <a:ext cx="7467600" cy="792162"/>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Progiciel de gestion intégrée couvrant un certain nombre de fonctions de base.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65254"/>
                                        </p:tgtEl>
                                        <p:attrNameLst>
                                          <p:attrName>style.visibility</p:attrName>
                                        </p:attrNameLst>
                                      </p:cBhvr>
                                      <p:to>
                                        <p:strVal val="visible"/>
                                      </p:to>
                                    </p:set>
                                    <p:anim to="" calcmode="lin" valueType="num">
                                      <p:cBhvr>
                                        <p:cTn id="7" dur="1" fill="hold"/>
                                        <p:tgtEl>
                                          <p:spTgt spid="56525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65255"/>
                                        </p:tgtEl>
                                        <p:attrNameLst>
                                          <p:attrName>style.visibility</p:attrName>
                                        </p:attrNameLst>
                                      </p:cBhvr>
                                      <p:to>
                                        <p:strVal val="visible"/>
                                      </p:to>
                                    </p:set>
                                    <p:anim to="" calcmode="lin" valueType="num">
                                      <p:cBhvr>
                                        <p:cTn id="12" dur="1" fill="hold"/>
                                        <p:tgtEl>
                                          <p:spTgt spid="56525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65256"/>
                                        </p:tgtEl>
                                        <p:attrNameLst>
                                          <p:attrName>style.visibility</p:attrName>
                                        </p:attrNameLst>
                                      </p:cBhvr>
                                      <p:to>
                                        <p:strVal val="visible"/>
                                      </p:to>
                                    </p:set>
                                    <p:anim to="" calcmode="lin" valueType="num">
                                      <p:cBhvr>
                                        <p:cTn id="17" dur="1" fill="hold"/>
                                        <p:tgtEl>
                                          <p:spTgt spid="56525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4" grpId="0" autoUpdateAnimBg="0"/>
      <p:bldP spid="565255" grpId="0" autoUpdateAnimBg="0"/>
      <p:bldP spid="565256"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89827"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89828" name="Rectangle 4"/>
          <p:cNvSpPr>
            <a:spLocks noGrp="1" noChangeArrowheads="1"/>
          </p:cNvSpPr>
          <p:nvPr>
            <p:ph type="title"/>
          </p:nvPr>
        </p:nvSpPr>
        <p:spPr>
          <a:xfrm>
            <a:off x="0" y="188913"/>
            <a:ext cx="8820150" cy="1143000"/>
          </a:xfrm>
          <a:noFill/>
          <a:ln/>
        </p:spPr>
        <p:txBody>
          <a:bodyPr lIns="90488" tIns="44450" rIns="90488" bIns="44450" anchor="b"/>
          <a:lstStyle/>
          <a:p>
            <a:pPr algn="l"/>
            <a:r>
              <a:rPr lang="fr-FR" sz="3200" b="1" i="1" u="sng">
                <a:solidFill>
                  <a:srgbClr val="CC3300"/>
                </a:solidFill>
              </a:rPr>
              <a:t>Le concept  EAI :</a:t>
            </a:r>
            <a:r>
              <a:rPr lang="fr-FR" sz="2800" b="1" i="1" u="sng">
                <a:solidFill>
                  <a:srgbClr val="CC3300"/>
                </a:solidFill>
              </a:rPr>
              <a:t>Entreprise Application Intégration </a:t>
            </a:r>
            <a:br>
              <a:rPr lang="fr-FR" sz="2800" b="1" i="1" u="sng">
                <a:solidFill>
                  <a:srgbClr val="CC3300"/>
                </a:solidFill>
              </a:rPr>
            </a:br>
            <a:r>
              <a:rPr lang="fr-FR" sz="2800" b="1" i="1" u="sng">
                <a:solidFill>
                  <a:schemeClr val="tx1"/>
                </a:solidFill>
              </a:rPr>
              <a:t>Problématique.</a:t>
            </a:r>
            <a:r>
              <a:rPr lang="fr-FR" sz="3200" b="1" i="1" u="sng">
                <a:solidFill>
                  <a:srgbClr val="CC3300"/>
                </a:solidFill>
              </a:rPr>
              <a:t> </a:t>
            </a:r>
          </a:p>
        </p:txBody>
      </p:sp>
      <p:sp>
        <p:nvSpPr>
          <p:cNvPr id="589829" name="Rectangle 5"/>
          <p:cNvSpPr>
            <a:spLocks noChangeArrowheads="1"/>
          </p:cNvSpPr>
          <p:nvPr/>
        </p:nvSpPr>
        <p:spPr bwMode="auto">
          <a:xfrm>
            <a:off x="179388" y="1700213"/>
            <a:ext cx="8785225" cy="719137"/>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Cet ensemble d’applicatifs constitue un patrimoine de l’entreprise, qu’il est souvent coûteux d’abandonner au profit de nouvelles solutions.</a:t>
            </a:r>
          </a:p>
        </p:txBody>
      </p:sp>
      <p:sp>
        <p:nvSpPr>
          <p:cNvPr id="589833" name="Rectangle 9"/>
          <p:cNvSpPr>
            <a:spLocks noChangeArrowheads="1"/>
          </p:cNvSpPr>
          <p:nvPr/>
        </p:nvSpPr>
        <p:spPr bwMode="auto">
          <a:xfrm>
            <a:off x="250825" y="3068638"/>
            <a:ext cx="8713788" cy="792162"/>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L’intégration des applications d’entreprise vise à remédier à certains problèmes des SI construits à l’aide d’applications hétérogènes.</a:t>
            </a:r>
          </a:p>
        </p:txBody>
      </p:sp>
      <p:sp>
        <p:nvSpPr>
          <p:cNvPr id="589835" name="Rectangle 11"/>
          <p:cNvSpPr>
            <a:spLocks noChangeArrowheads="1"/>
          </p:cNvSpPr>
          <p:nvPr/>
        </p:nvSpPr>
        <p:spPr bwMode="auto">
          <a:xfrm>
            <a:off x="0" y="4437063"/>
            <a:ext cx="8893175" cy="1008062"/>
          </a:xfrm>
          <a:prstGeom prst="rect">
            <a:avLst/>
          </a:prstGeom>
          <a:noFill/>
          <a:ln w="12700">
            <a:noFill/>
            <a:miter lim="800000"/>
            <a:headEnd/>
            <a:tailEnd/>
          </a:ln>
          <a:effectLst/>
        </p:spPr>
        <p:txBody>
          <a:bodyPr lIns="90488" tIns="44450" rIns="90488" bIns="44450"/>
          <a:lstStyle/>
          <a:p>
            <a:pPr marL="531813" indent="-176213" algn="just">
              <a:buFontTx/>
              <a:buChar char="•"/>
              <a:tabLst>
                <a:tab pos="355600" algn="l"/>
              </a:tabLst>
            </a:pPr>
            <a:r>
              <a:rPr lang="fr-FR" sz="2000" i="1">
                <a:solidFill>
                  <a:schemeClr val="tx1"/>
                </a:solidFill>
                <a:latin typeface="Arial" charset="0"/>
                <a:cs typeface="Arial" charset="0"/>
              </a:rPr>
              <a:t>l'EAI représente "un ensemble d'outils, de progiciels d'intégration qui  offrent des moyens de connecter et de faire communiquer entre elles les applications de l'entreprises, existantes ou à venir</a:t>
            </a:r>
            <a:r>
              <a:rPr lang="en-US" sz="2000" i="1">
                <a:solidFill>
                  <a:schemeClr val="tx1"/>
                </a:solidFill>
                <a:latin typeface="Arial" charset="0"/>
                <a:cs typeface="Arial" charset="0"/>
              </a:rPr>
              <a:t>"</a:t>
            </a:r>
            <a:r>
              <a:rPr lang="fr-FR" sz="2000" i="1">
                <a:solidFill>
                  <a:schemeClr val="tx1"/>
                </a:solidFill>
                <a:latin typeface="Arial" charset="0"/>
                <a:cs typeface="Arial" charset="0"/>
              </a:rPr>
              <a:t>.</a:t>
            </a:r>
            <a:endParaRPr lang="en-US" sz="2000" i="1">
              <a:solidFill>
                <a:schemeClr val="tx1"/>
              </a:solidFill>
              <a:latin typeface="Arial" charset="0"/>
              <a:cs typeface="Arial"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2983632" cy="533400"/>
          </a:xfrm>
          <a:noFill/>
          <a:ln/>
        </p:spPr>
        <p:txBody>
          <a:bodyPr lIns="90488" tIns="44450" rIns="90488" bIns="44450" anchor="b"/>
          <a:lstStyle/>
          <a:p>
            <a:pPr algn="l"/>
            <a:r>
              <a:rPr lang="fr-FR" sz="3600" b="1" i="1" u="sng" dirty="0">
                <a:solidFill>
                  <a:srgbClr val="CC3300"/>
                </a:solidFill>
              </a:rPr>
              <a:t>Introduction</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0" name="Rectangle 9"/>
          <p:cNvSpPr/>
          <p:nvPr/>
        </p:nvSpPr>
        <p:spPr>
          <a:xfrm>
            <a:off x="170458" y="1273201"/>
            <a:ext cx="8652718" cy="707886"/>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Le logiciel est produit pour répondre aux besoins d’une large variété de domaines et  systèmes:</a:t>
            </a:r>
          </a:p>
        </p:txBody>
      </p:sp>
      <p:sp>
        <p:nvSpPr>
          <p:cNvPr id="3" name="Rectangle 2"/>
          <p:cNvSpPr/>
          <p:nvPr/>
        </p:nvSpPr>
        <p:spPr>
          <a:xfrm>
            <a:off x="327298" y="2081173"/>
            <a:ext cx="8493174" cy="1015663"/>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Gros systèmes de gestion </a:t>
            </a:r>
            <a:r>
              <a:rPr lang="fr-FR" sz="2000" i="1" dirty="0">
                <a:solidFill>
                  <a:srgbClr val="000099"/>
                </a:solidFill>
                <a:latin typeface="Arial" panose="020B0604020202020204" pitchFamily="34" charset="0"/>
                <a:cs typeface="Arial" panose="020B0604020202020204" pitchFamily="34" charset="0"/>
              </a:rPr>
              <a:t>(ou systèmes d’information) ; le plus souvent des systèmes transactionnels construits autour d’une base de données;</a:t>
            </a:r>
          </a:p>
        </p:txBody>
      </p:sp>
      <p:sp>
        <p:nvSpPr>
          <p:cNvPr id="12" name="Rectangle 11"/>
          <p:cNvSpPr/>
          <p:nvPr/>
        </p:nvSpPr>
        <p:spPr>
          <a:xfrm>
            <a:off x="327298" y="3119477"/>
            <a:ext cx="8493174"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Systèmes temps réel</a:t>
            </a:r>
            <a:r>
              <a:rPr lang="fr-FR" sz="2000" i="1" dirty="0">
                <a:solidFill>
                  <a:srgbClr val="000099"/>
                </a:solidFill>
                <a:latin typeface="Arial" panose="020B0604020202020204" pitchFamily="34" charset="0"/>
                <a:cs typeface="Arial" panose="020B0604020202020204" pitchFamily="34" charset="0"/>
              </a:rPr>
              <a:t>, qui doivent répondre à des événements dans des limites de temps prédéfinies et strictes ;</a:t>
            </a:r>
          </a:p>
        </p:txBody>
      </p:sp>
      <p:sp>
        <p:nvSpPr>
          <p:cNvPr id="13" name="Rectangle 12"/>
          <p:cNvSpPr/>
          <p:nvPr/>
        </p:nvSpPr>
        <p:spPr>
          <a:xfrm>
            <a:off x="327298" y="4090352"/>
            <a:ext cx="8637190"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Systèmes distribués </a:t>
            </a:r>
            <a:r>
              <a:rPr lang="fr-FR" sz="2000" i="1" dirty="0">
                <a:solidFill>
                  <a:srgbClr val="000099"/>
                </a:solidFill>
                <a:latin typeface="Arial" panose="020B0604020202020204" pitchFamily="34" charset="0"/>
                <a:cs typeface="Arial" panose="020B0604020202020204" pitchFamily="34" charset="0"/>
              </a:rPr>
              <a:t>sur un réseau de machines (distribution des données et/ou des traitements);</a:t>
            </a:r>
          </a:p>
        </p:txBody>
      </p:sp>
      <p:sp>
        <p:nvSpPr>
          <p:cNvPr id="14" name="Rectangle 13"/>
          <p:cNvSpPr/>
          <p:nvPr/>
        </p:nvSpPr>
        <p:spPr>
          <a:xfrm>
            <a:off x="347390" y="5181713"/>
            <a:ext cx="8637190" cy="707886"/>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00000"/>
                </a:solidFill>
                <a:latin typeface="Arial" panose="020B0604020202020204" pitchFamily="34" charset="0"/>
                <a:cs typeface="Arial" panose="020B0604020202020204" pitchFamily="34" charset="0"/>
              </a:rPr>
              <a:t>Systèmes embarqués et systèmes critiques</a:t>
            </a:r>
            <a:r>
              <a:rPr lang="fr-FR" sz="2000" i="1" dirty="0">
                <a:solidFill>
                  <a:srgbClr val="000099"/>
                </a:solidFill>
                <a:latin typeface="Arial" panose="020B0604020202020204" pitchFamily="34" charset="0"/>
                <a:cs typeface="Arial" panose="020B0604020202020204" pitchFamily="34" charset="0"/>
              </a:rPr>
              <a:t>, interfacés avec un système à contrôler (ex: aéronautique, centrales nucléaires...).</a:t>
            </a:r>
          </a:p>
        </p:txBody>
      </p:sp>
      <p:sp>
        <p:nvSpPr>
          <p:cNvPr id="11" name="Rectangle 5"/>
          <p:cNvSpPr txBox="1">
            <a:spLocks noChangeArrowheads="1"/>
          </p:cNvSpPr>
          <p:nvPr/>
        </p:nvSpPr>
        <p:spPr bwMode="auto">
          <a:xfrm>
            <a:off x="13884" y="740529"/>
            <a:ext cx="4593867"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Spécificités du Logiciel:</a:t>
            </a:r>
          </a:p>
        </p:txBody>
      </p:sp>
    </p:spTree>
    <p:extLst>
      <p:ext uri="{BB962C8B-B14F-4D97-AF65-F5344CB8AC3E}">
        <p14:creationId xmlns:p14="http://schemas.microsoft.com/office/powerpoint/2010/main" val="357289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69347"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69348" name="Rectangle 4"/>
          <p:cNvSpPr>
            <a:spLocks noGrp="1" noChangeArrowheads="1"/>
          </p:cNvSpPr>
          <p:nvPr>
            <p:ph type="title"/>
          </p:nvPr>
        </p:nvSpPr>
        <p:spPr>
          <a:xfrm>
            <a:off x="0" y="188913"/>
            <a:ext cx="8820150" cy="1143000"/>
          </a:xfrm>
          <a:noFill/>
          <a:ln/>
        </p:spPr>
        <p:txBody>
          <a:bodyPr lIns="90488" tIns="44450" rIns="90488" bIns="44450" anchor="b"/>
          <a:lstStyle/>
          <a:p>
            <a:pPr algn="l"/>
            <a:r>
              <a:rPr lang="fr-FR" sz="3200" b="1" i="1" u="sng">
                <a:solidFill>
                  <a:srgbClr val="CC3300"/>
                </a:solidFill>
              </a:rPr>
              <a:t>Le concept  EAI :</a:t>
            </a:r>
            <a:r>
              <a:rPr lang="fr-FR" sz="2800" b="1" i="1" u="sng">
                <a:solidFill>
                  <a:srgbClr val="CC3300"/>
                </a:solidFill>
              </a:rPr>
              <a:t>Entreprise Application Intégration </a:t>
            </a:r>
            <a:br>
              <a:rPr lang="fr-FR" sz="2800" b="1" i="1" u="sng">
                <a:solidFill>
                  <a:srgbClr val="CC3300"/>
                </a:solidFill>
              </a:rPr>
            </a:br>
            <a:r>
              <a:rPr lang="fr-FR" sz="2800" b="1" i="1" u="sng">
                <a:solidFill>
                  <a:schemeClr val="tx1"/>
                </a:solidFill>
              </a:rPr>
              <a:t>Problématique.</a:t>
            </a:r>
            <a:r>
              <a:rPr lang="fr-FR" sz="3200" b="1" i="1" u="sng">
                <a:solidFill>
                  <a:srgbClr val="CC3300"/>
                </a:solidFill>
              </a:rPr>
              <a:t> </a:t>
            </a:r>
          </a:p>
        </p:txBody>
      </p:sp>
      <p:sp>
        <p:nvSpPr>
          <p:cNvPr id="569352" name="Rectangle 8"/>
          <p:cNvSpPr>
            <a:spLocks noChangeArrowheads="1"/>
          </p:cNvSpPr>
          <p:nvPr/>
        </p:nvSpPr>
        <p:spPr bwMode="auto">
          <a:xfrm>
            <a:off x="179388" y="1773238"/>
            <a:ext cx="8208962" cy="396875"/>
          </a:xfrm>
          <a:prstGeom prst="rect">
            <a:avLst/>
          </a:prstGeom>
          <a:noFill/>
          <a:ln w="9525">
            <a:noFill/>
            <a:miter lim="800000"/>
            <a:headEnd/>
            <a:tailEnd/>
          </a:ln>
          <a:effectLst/>
        </p:spPr>
        <p:txBody>
          <a:bodyPr>
            <a:spAutoFit/>
          </a:bodyPr>
          <a:lstStyle/>
          <a:p>
            <a:pPr indent="355600">
              <a:buFontTx/>
              <a:buChar char="•"/>
            </a:pPr>
            <a:r>
              <a:rPr lang="fr-FR" sz="2000" i="1">
                <a:solidFill>
                  <a:schemeClr val="tx1"/>
                </a:solidFill>
                <a:latin typeface="Arial" charset="0"/>
                <a:cs typeface="Arial" charset="0"/>
              </a:rPr>
              <a:t>Les objectifs d'une telle intégration sont les suivants :</a:t>
            </a:r>
          </a:p>
        </p:txBody>
      </p:sp>
      <p:sp>
        <p:nvSpPr>
          <p:cNvPr id="569353" name="Rectangle 9"/>
          <p:cNvSpPr>
            <a:spLocks noChangeArrowheads="1"/>
          </p:cNvSpPr>
          <p:nvPr/>
        </p:nvSpPr>
        <p:spPr bwMode="auto">
          <a:xfrm>
            <a:off x="611188" y="3933825"/>
            <a:ext cx="8353425" cy="1006475"/>
          </a:xfrm>
          <a:prstGeom prst="rect">
            <a:avLst/>
          </a:prstGeom>
          <a:noFill/>
          <a:ln w="9525">
            <a:noFill/>
            <a:miter lim="800000"/>
            <a:headEnd/>
            <a:tailEnd/>
          </a:ln>
          <a:effectLst/>
        </p:spPr>
        <p:txBody>
          <a:bodyPr>
            <a:spAutoFit/>
          </a:bodyPr>
          <a:lstStyle/>
          <a:p>
            <a:pPr marL="177800" indent="177800" algn="just">
              <a:buFont typeface="Arial" charset="0"/>
              <a:buChar char="ـ"/>
            </a:pPr>
            <a:r>
              <a:rPr lang="fr-FR" sz="2000" i="1">
                <a:solidFill>
                  <a:schemeClr val="tx1"/>
                </a:solidFill>
                <a:latin typeface="Arial" charset="0"/>
                <a:cs typeface="Arial" charset="0"/>
              </a:rPr>
              <a:t>Présenter à l'utilisateur final une vision unifiée de l'information gérée par les différentes applications afin de l'aider dans ses prises de décision ;</a:t>
            </a:r>
          </a:p>
        </p:txBody>
      </p:sp>
      <p:sp>
        <p:nvSpPr>
          <p:cNvPr id="569354" name="Rectangle 10"/>
          <p:cNvSpPr>
            <a:spLocks noChangeArrowheads="1"/>
          </p:cNvSpPr>
          <p:nvPr/>
        </p:nvSpPr>
        <p:spPr bwMode="auto">
          <a:xfrm>
            <a:off x="790575" y="5300663"/>
            <a:ext cx="8353425" cy="701675"/>
          </a:xfrm>
          <a:prstGeom prst="rect">
            <a:avLst/>
          </a:prstGeom>
          <a:noFill/>
          <a:ln w="9525">
            <a:noFill/>
            <a:miter lim="800000"/>
            <a:headEnd/>
            <a:tailEnd/>
          </a:ln>
          <a:effectLst/>
        </p:spPr>
        <p:txBody>
          <a:bodyPr>
            <a:spAutoFit/>
          </a:bodyPr>
          <a:lstStyle/>
          <a:p>
            <a:pPr marL="177800" indent="177800" algn="just">
              <a:buFont typeface="Arial" charset="0"/>
              <a:buChar char="ـ"/>
            </a:pPr>
            <a:r>
              <a:rPr lang="fr-FR" sz="2000" i="1">
                <a:solidFill>
                  <a:schemeClr val="tx1"/>
                </a:solidFill>
                <a:latin typeface="Arial" charset="0"/>
                <a:cs typeface="Arial" charset="0"/>
              </a:rPr>
              <a:t>Résoudre le problème de la cohérence entre des systèmes qui s'entrecroisent.</a:t>
            </a:r>
          </a:p>
        </p:txBody>
      </p:sp>
      <p:sp>
        <p:nvSpPr>
          <p:cNvPr id="569355" name="Rectangle 11"/>
          <p:cNvSpPr>
            <a:spLocks noChangeArrowheads="1"/>
          </p:cNvSpPr>
          <p:nvPr/>
        </p:nvSpPr>
        <p:spPr bwMode="auto">
          <a:xfrm>
            <a:off x="468313" y="2492375"/>
            <a:ext cx="6805612" cy="396875"/>
          </a:xfrm>
          <a:prstGeom prst="rect">
            <a:avLst/>
          </a:prstGeom>
          <a:noFill/>
          <a:ln w="9525">
            <a:noFill/>
            <a:miter lim="800000"/>
            <a:headEnd/>
            <a:tailEnd/>
          </a:ln>
          <a:effectLst/>
        </p:spPr>
        <p:txBody>
          <a:bodyPr>
            <a:spAutoFit/>
          </a:bodyPr>
          <a:lstStyle/>
          <a:p>
            <a:pPr marL="177800" indent="177800" algn="just">
              <a:buFont typeface="Arial" charset="0"/>
              <a:buChar char="ـ"/>
            </a:pPr>
            <a:r>
              <a:rPr lang="fr-FR" sz="2000" i="1">
                <a:solidFill>
                  <a:schemeClr val="tx1"/>
                </a:solidFill>
                <a:latin typeface="Arial" charset="0"/>
                <a:cs typeface="Arial" charset="0"/>
              </a:rPr>
              <a:t>Conserver le patrimoine applicatif de l’entreprise ;</a:t>
            </a:r>
          </a:p>
        </p:txBody>
      </p:sp>
      <p:sp>
        <p:nvSpPr>
          <p:cNvPr id="569356" name="Rectangle 12"/>
          <p:cNvSpPr>
            <a:spLocks noChangeArrowheads="1"/>
          </p:cNvSpPr>
          <p:nvPr/>
        </p:nvSpPr>
        <p:spPr bwMode="auto">
          <a:xfrm>
            <a:off x="468313" y="3213100"/>
            <a:ext cx="6805612" cy="396875"/>
          </a:xfrm>
          <a:prstGeom prst="rect">
            <a:avLst/>
          </a:prstGeom>
          <a:noFill/>
          <a:ln w="9525">
            <a:noFill/>
            <a:miter lim="800000"/>
            <a:headEnd/>
            <a:tailEnd/>
          </a:ln>
          <a:effectLst/>
        </p:spPr>
        <p:txBody>
          <a:bodyPr>
            <a:spAutoFit/>
          </a:bodyPr>
          <a:lstStyle/>
          <a:p>
            <a:pPr marL="177800" indent="177800" algn="just">
              <a:buFont typeface="Arial" charset="0"/>
              <a:buChar char="ـ"/>
            </a:pPr>
            <a:r>
              <a:rPr lang="fr-FR" sz="2000" i="1">
                <a:solidFill>
                  <a:schemeClr val="tx1"/>
                </a:solidFill>
                <a:latin typeface="Arial" charset="0"/>
                <a:cs typeface="Arial" charset="0"/>
              </a:rPr>
              <a:t>Disposer des avantages des solutions intégrées ;</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67299"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67300" name="Rectangle 4"/>
          <p:cNvSpPr>
            <a:spLocks noGrp="1" noChangeArrowheads="1"/>
          </p:cNvSpPr>
          <p:nvPr>
            <p:ph type="title"/>
          </p:nvPr>
        </p:nvSpPr>
        <p:spPr>
          <a:xfrm>
            <a:off x="0" y="188913"/>
            <a:ext cx="8820150" cy="1143000"/>
          </a:xfrm>
          <a:noFill/>
          <a:ln/>
        </p:spPr>
        <p:txBody>
          <a:bodyPr lIns="90488" tIns="44450" rIns="90488" bIns="44450" anchor="b"/>
          <a:lstStyle/>
          <a:p>
            <a:pPr algn="l"/>
            <a:r>
              <a:rPr lang="fr-FR" sz="3200" b="1" i="1" u="sng">
                <a:solidFill>
                  <a:srgbClr val="CC3300"/>
                </a:solidFill>
              </a:rPr>
              <a:t>Le concept  EAI :</a:t>
            </a:r>
            <a:r>
              <a:rPr lang="fr-FR" sz="2800" b="1" i="1" u="sng">
                <a:solidFill>
                  <a:srgbClr val="CC3300"/>
                </a:solidFill>
              </a:rPr>
              <a:t>Entreprise Application Intégration </a:t>
            </a:r>
            <a:br>
              <a:rPr lang="fr-FR" sz="2800" b="1" i="1" u="sng">
                <a:solidFill>
                  <a:srgbClr val="CC3300"/>
                </a:solidFill>
              </a:rPr>
            </a:br>
            <a:r>
              <a:rPr lang="fr-FR" sz="2800" b="1" i="1" u="sng">
                <a:solidFill>
                  <a:schemeClr val="tx1"/>
                </a:solidFill>
              </a:rPr>
              <a:t>Problématique.</a:t>
            </a:r>
            <a:r>
              <a:rPr lang="fr-FR" sz="3200" b="1" i="1" u="sng">
                <a:solidFill>
                  <a:srgbClr val="CC3300"/>
                </a:solidFill>
              </a:rPr>
              <a:t> </a:t>
            </a:r>
          </a:p>
        </p:txBody>
      </p:sp>
      <p:sp>
        <p:nvSpPr>
          <p:cNvPr id="567301" name="Rectangle 5"/>
          <p:cNvSpPr>
            <a:spLocks noChangeArrowheads="1"/>
          </p:cNvSpPr>
          <p:nvPr/>
        </p:nvSpPr>
        <p:spPr bwMode="auto">
          <a:xfrm>
            <a:off x="179388" y="1628775"/>
            <a:ext cx="8785225" cy="7620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L’EAI vise à </a:t>
            </a:r>
            <a:r>
              <a:rPr lang="en-US" sz="2000" i="1">
                <a:solidFill>
                  <a:schemeClr val="tx1"/>
                </a:solidFill>
                <a:latin typeface="Arial" charset="0"/>
                <a:cs typeface="Arial" charset="0"/>
              </a:rPr>
              <a:t>“ </a:t>
            </a:r>
            <a:r>
              <a:rPr lang="fr-FR" sz="2000" i="1">
                <a:solidFill>
                  <a:schemeClr val="tx1"/>
                </a:solidFill>
                <a:latin typeface="Arial" charset="0"/>
              </a:rPr>
              <a:t>lier </a:t>
            </a:r>
            <a:r>
              <a:rPr lang="en-US" sz="2000" i="1">
                <a:solidFill>
                  <a:schemeClr val="tx1"/>
                </a:solidFill>
                <a:latin typeface="Arial" charset="0"/>
                <a:cs typeface="Arial" charset="0"/>
              </a:rPr>
              <a:t>“  de façon optimale des applications et des systèmes d’entreprise afin de :</a:t>
            </a:r>
          </a:p>
        </p:txBody>
      </p:sp>
      <p:sp>
        <p:nvSpPr>
          <p:cNvPr id="567302" name="Rectangle 6"/>
          <p:cNvSpPr>
            <a:spLocks noChangeArrowheads="1"/>
          </p:cNvSpPr>
          <p:nvPr/>
        </p:nvSpPr>
        <p:spPr bwMode="auto">
          <a:xfrm>
            <a:off x="1116013" y="2781300"/>
            <a:ext cx="7772400" cy="685800"/>
          </a:xfrm>
          <a:prstGeom prst="rect">
            <a:avLst/>
          </a:prstGeom>
          <a:noFill/>
          <a:ln w="12700">
            <a:noFill/>
            <a:miter lim="800000"/>
            <a:headEnd/>
            <a:tailEnd/>
          </a:ln>
          <a:effectLst/>
        </p:spPr>
        <p:txBody>
          <a:bodyPr lIns="90488" tIns="44450" rIns="90488" bIns="44450"/>
          <a:lstStyle/>
          <a:p>
            <a:pPr marL="355600" indent="-177800" algn="just">
              <a:buFontTx/>
              <a:buChar char="•"/>
            </a:pPr>
            <a:r>
              <a:rPr lang="fr-FR" sz="2000">
                <a:solidFill>
                  <a:schemeClr val="tx1"/>
                </a:solidFill>
                <a:latin typeface="Arial" charset="0"/>
                <a:cs typeface="Arial" charset="0"/>
              </a:rPr>
              <a:t>Constituer un support efficace aux processus de l’entreprise (processus manufacturiers, processus économiques, etc.),</a:t>
            </a:r>
          </a:p>
        </p:txBody>
      </p:sp>
      <p:sp>
        <p:nvSpPr>
          <p:cNvPr id="567303" name="Rectangle 7"/>
          <p:cNvSpPr>
            <a:spLocks noChangeArrowheads="1"/>
          </p:cNvSpPr>
          <p:nvPr/>
        </p:nvSpPr>
        <p:spPr bwMode="auto">
          <a:xfrm>
            <a:off x="1187450" y="4149725"/>
            <a:ext cx="7705725" cy="719138"/>
          </a:xfrm>
          <a:prstGeom prst="rect">
            <a:avLst/>
          </a:prstGeom>
          <a:noFill/>
          <a:ln w="12700">
            <a:noFill/>
            <a:miter lim="800000"/>
            <a:headEnd/>
            <a:tailEnd/>
          </a:ln>
          <a:effectLst/>
        </p:spPr>
        <p:txBody>
          <a:bodyPr lIns="90488" tIns="44450" rIns="90488" bIns="44450"/>
          <a:lstStyle/>
          <a:p>
            <a:pPr indent="177800" algn="just" eaLnBrk="0" hangingPunct="0">
              <a:spcBef>
                <a:spcPct val="20000"/>
              </a:spcBef>
              <a:buClr>
                <a:schemeClr val="tx1"/>
              </a:buClr>
              <a:buFontTx/>
              <a:buChar char="•"/>
            </a:pPr>
            <a:r>
              <a:rPr lang="fr-FR" sz="2000">
                <a:solidFill>
                  <a:schemeClr val="tx1"/>
                </a:solidFill>
                <a:latin typeface="Arial" charset="0"/>
                <a:cs typeface="Arial" charset="0"/>
              </a:rPr>
              <a:t>Permettre à l’entreprise de répondre aux changements du marché;</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67302"/>
                                        </p:tgtEl>
                                        <p:attrNameLst>
                                          <p:attrName>style.visibility</p:attrName>
                                        </p:attrNameLst>
                                      </p:cBhvr>
                                      <p:to>
                                        <p:strVal val="visible"/>
                                      </p:to>
                                    </p:set>
                                    <p:anim to="" calcmode="lin" valueType="num">
                                      <p:cBhvr>
                                        <p:cTn id="7" dur="1" fill="hold"/>
                                        <p:tgtEl>
                                          <p:spTgt spid="56730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67303"/>
                                        </p:tgtEl>
                                        <p:attrNameLst>
                                          <p:attrName>style.visibility</p:attrName>
                                        </p:attrNameLst>
                                      </p:cBhvr>
                                      <p:to>
                                        <p:strVal val="visible"/>
                                      </p:to>
                                    </p:set>
                                    <p:anim to="" calcmode="lin" valueType="num">
                                      <p:cBhvr>
                                        <p:cTn id="12" dur="1" fill="hold"/>
                                        <p:tgtEl>
                                          <p:spTgt spid="5673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2" grpId="0" autoUpdateAnimBg="0"/>
      <p:bldP spid="567303"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71395"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71396" name="Rectangle 4"/>
          <p:cNvSpPr>
            <a:spLocks noGrp="1" noChangeArrowheads="1"/>
          </p:cNvSpPr>
          <p:nvPr>
            <p:ph type="title"/>
          </p:nvPr>
        </p:nvSpPr>
        <p:spPr>
          <a:xfrm>
            <a:off x="0" y="188913"/>
            <a:ext cx="8820150" cy="1143000"/>
          </a:xfrm>
          <a:noFill/>
          <a:ln/>
        </p:spPr>
        <p:txBody>
          <a:bodyPr lIns="90488" tIns="44450" rIns="90488" bIns="44450" anchor="b"/>
          <a:lstStyle/>
          <a:p>
            <a:pPr algn="l"/>
            <a:r>
              <a:rPr lang="fr-FR" sz="3200" b="1" i="1" u="sng">
                <a:solidFill>
                  <a:srgbClr val="CC3300"/>
                </a:solidFill>
              </a:rPr>
              <a:t>Le concept  EAI :</a:t>
            </a:r>
            <a:r>
              <a:rPr lang="fr-FR" sz="2800" b="1" i="1" u="sng">
                <a:solidFill>
                  <a:srgbClr val="CC3300"/>
                </a:solidFill>
              </a:rPr>
              <a:t>Entreprise Application Intégration </a:t>
            </a:r>
            <a:br>
              <a:rPr lang="fr-FR" sz="2800" b="1" i="1" u="sng">
                <a:solidFill>
                  <a:srgbClr val="CC3300"/>
                </a:solidFill>
              </a:rPr>
            </a:br>
            <a:r>
              <a:rPr lang="fr-FR" sz="2800" b="1" i="1" u="sng">
                <a:solidFill>
                  <a:schemeClr val="tx1"/>
                </a:solidFill>
              </a:rPr>
              <a:t>Problématique.</a:t>
            </a:r>
            <a:r>
              <a:rPr lang="fr-FR" sz="3200" b="1" i="1" u="sng">
                <a:solidFill>
                  <a:srgbClr val="CC3300"/>
                </a:solidFill>
              </a:rPr>
              <a:t> </a:t>
            </a:r>
          </a:p>
        </p:txBody>
      </p:sp>
      <p:sp>
        <p:nvSpPr>
          <p:cNvPr id="571397" name="Rectangle 5"/>
          <p:cNvSpPr>
            <a:spLocks noChangeArrowheads="1"/>
          </p:cNvSpPr>
          <p:nvPr/>
        </p:nvSpPr>
        <p:spPr bwMode="auto">
          <a:xfrm>
            <a:off x="179388" y="1773238"/>
            <a:ext cx="8640762" cy="792162"/>
          </a:xfrm>
          <a:prstGeom prst="rect">
            <a:avLst/>
          </a:prstGeom>
          <a:noFill/>
          <a:ln w="12700">
            <a:noFill/>
            <a:miter lim="800000"/>
            <a:headEnd/>
            <a:tailEnd/>
          </a:ln>
          <a:effectLst/>
        </p:spPr>
        <p:txBody>
          <a:bodyPr lIns="90488" tIns="44450" rIns="90488" bIns="44450"/>
          <a:lstStyle/>
          <a:p>
            <a:pPr marL="273050" algn="just">
              <a:buFontTx/>
              <a:buChar char="•"/>
              <a:tabLst>
                <a:tab pos="531813" algn="l"/>
              </a:tabLst>
            </a:pPr>
            <a:r>
              <a:rPr lang="fr-FR" sz="2000">
                <a:solidFill>
                  <a:schemeClr val="tx1"/>
                </a:solidFill>
                <a:latin typeface="Arial" charset="0"/>
                <a:cs typeface="Arial" charset="0"/>
              </a:rPr>
              <a:t>L’Américan Management Systems propose un cadre permettant aux entreprises de valider le degré d’intégration de leurs applications. </a:t>
            </a:r>
            <a:endParaRPr lang="en-US" sz="2000">
              <a:solidFill>
                <a:schemeClr val="tx1"/>
              </a:solidFill>
              <a:latin typeface="Arial" charset="0"/>
              <a:cs typeface="Arial" charset="0"/>
            </a:endParaRPr>
          </a:p>
        </p:txBody>
      </p:sp>
      <p:sp>
        <p:nvSpPr>
          <p:cNvPr id="571398" name="Rectangle 6"/>
          <p:cNvSpPr>
            <a:spLocks noChangeArrowheads="1"/>
          </p:cNvSpPr>
          <p:nvPr/>
        </p:nvSpPr>
        <p:spPr bwMode="auto">
          <a:xfrm>
            <a:off x="250825" y="2852738"/>
            <a:ext cx="8642350" cy="1311275"/>
          </a:xfrm>
          <a:prstGeom prst="rect">
            <a:avLst/>
          </a:prstGeom>
          <a:noFill/>
          <a:ln w="9525">
            <a:noFill/>
            <a:miter lim="800000"/>
            <a:headEnd/>
            <a:tailEnd/>
          </a:ln>
          <a:effectLst/>
        </p:spPr>
        <p:txBody>
          <a:bodyPr>
            <a:spAutoFit/>
          </a:bodyPr>
          <a:lstStyle/>
          <a:p>
            <a:pPr marL="177800" indent="273050" algn="just">
              <a:buFontTx/>
              <a:buChar char="•"/>
            </a:pPr>
            <a:r>
              <a:rPr lang="fr-FR" sz="2000">
                <a:solidFill>
                  <a:schemeClr val="tx1"/>
                </a:solidFill>
                <a:latin typeface="Arial" charset="0"/>
                <a:cs typeface="Arial" charset="0"/>
              </a:rPr>
              <a:t>Ce modèle a pour but de guider les entreprises dans les étapes conduisant à la gestion optimale de leurs capacités d'intégration d'applications en vue de satisfaire les objectifs de l'entreprise (économiques, technologiques, etc.).</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73443"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73444" name="Rectangle 4"/>
          <p:cNvSpPr>
            <a:spLocks noGrp="1" noChangeArrowheads="1"/>
          </p:cNvSpPr>
          <p:nvPr>
            <p:ph type="title"/>
          </p:nvPr>
        </p:nvSpPr>
        <p:spPr>
          <a:xfrm>
            <a:off x="0" y="188913"/>
            <a:ext cx="8820150" cy="1143000"/>
          </a:xfrm>
          <a:noFill/>
          <a:ln/>
        </p:spPr>
        <p:txBody>
          <a:bodyPr lIns="90488" tIns="44450" rIns="90488" bIns="44450" anchor="b"/>
          <a:lstStyle/>
          <a:p>
            <a:pPr algn="l"/>
            <a:r>
              <a:rPr lang="fr-FR" sz="3200" b="1" i="1" u="sng">
                <a:solidFill>
                  <a:srgbClr val="CC3300"/>
                </a:solidFill>
              </a:rPr>
              <a:t>Le concept  EAI :</a:t>
            </a:r>
            <a:r>
              <a:rPr lang="fr-FR" sz="2800" b="1" i="1" u="sng">
                <a:solidFill>
                  <a:srgbClr val="CC3300"/>
                </a:solidFill>
              </a:rPr>
              <a:t>Entreprise Application Intégration </a:t>
            </a:r>
            <a:br>
              <a:rPr lang="fr-FR" sz="2800" b="1" i="1" u="sng">
                <a:solidFill>
                  <a:srgbClr val="CC3300"/>
                </a:solidFill>
              </a:rPr>
            </a:br>
            <a:r>
              <a:rPr lang="fr-FR" sz="2800" b="1" i="1" u="sng">
                <a:solidFill>
                  <a:schemeClr val="tx1"/>
                </a:solidFill>
              </a:rPr>
              <a:t>Problématique.</a:t>
            </a:r>
            <a:r>
              <a:rPr lang="fr-FR" sz="3200" b="1" i="1" u="sng">
                <a:solidFill>
                  <a:srgbClr val="CC3300"/>
                </a:solidFill>
              </a:rPr>
              <a:t> </a:t>
            </a:r>
          </a:p>
        </p:txBody>
      </p:sp>
      <p:sp>
        <p:nvSpPr>
          <p:cNvPr id="573451" name="Rectangle 11"/>
          <p:cNvSpPr>
            <a:spLocks noChangeArrowheads="1"/>
          </p:cNvSpPr>
          <p:nvPr/>
        </p:nvSpPr>
        <p:spPr bwMode="auto">
          <a:xfrm>
            <a:off x="179388" y="1628775"/>
            <a:ext cx="3889375" cy="396875"/>
          </a:xfrm>
          <a:prstGeom prst="rect">
            <a:avLst/>
          </a:prstGeom>
          <a:noFill/>
          <a:ln w="9525">
            <a:noFill/>
            <a:miter lim="800000"/>
            <a:headEnd/>
            <a:tailEnd/>
          </a:ln>
          <a:effectLst/>
        </p:spPr>
        <p:txBody>
          <a:bodyPr>
            <a:spAutoFit/>
          </a:bodyPr>
          <a:lstStyle/>
          <a:p>
            <a:pPr marL="177800" indent="273050"/>
            <a:r>
              <a:rPr lang="fr-FR" sz="2000" b="1" i="1">
                <a:solidFill>
                  <a:schemeClr val="tx1"/>
                </a:solidFill>
                <a:latin typeface="Arial" charset="0"/>
                <a:cs typeface="Arial" charset="0"/>
              </a:rPr>
              <a:t>Pré-intégration</a:t>
            </a:r>
            <a:endParaRPr lang="fr-FR" sz="2000">
              <a:solidFill>
                <a:schemeClr val="tx1"/>
              </a:solidFill>
              <a:latin typeface="Arial" charset="0"/>
              <a:cs typeface="Arial" charset="0"/>
            </a:endParaRPr>
          </a:p>
        </p:txBody>
      </p:sp>
      <p:sp>
        <p:nvSpPr>
          <p:cNvPr id="573452" name="Rectangle 12"/>
          <p:cNvSpPr>
            <a:spLocks noChangeArrowheads="1"/>
          </p:cNvSpPr>
          <p:nvPr/>
        </p:nvSpPr>
        <p:spPr bwMode="auto">
          <a:xfrm>
            <a:off x="501650" y="2349500"/>
            <a:ext cx="8642350" cy="396875"/>
          </a:xfrm>
          <a:prstGeom prst="rect">
            <a:avLst/>
          </a:prstGeom>
          <a:noFill/>
          <a:ln w="9525">
            <a:noFill/>
            <a:miter lim="800000"/>
            <a:headEnd/>
            <a:tailEnd/>
          </a:ln>
          <a:effectLst/>
        </p:spPr>
        <p:txBody>
          <a:bodyPr>
            <a:spAutoFit/>
          </a:bodyPr>
          <a:lstStyle/>
          <a:p>
            <a:pPr marL="177800" indent="273050"/>
            <a:r>
              <a:rPr lang="fr-FR" sz="2000">
                <a:solidFill>
                  <a:schemeClr val="tx1"/>
                </a:solidFill>
                <a:latin typeface="Arial" charset="0"/>
                <a:cs typeface="Arial" charset="0"/>
              </a:rPr>
              <a:t>• Systèmes indépendants ne disposant que de rares interfaces</a:t>
            </a:r>
          </a:p>
        </p:txBody>
      </p:sp>
      <p:sp>
        <p:nvSpPr>
          <p:cNvPr id="573453" name="Rectangle 13"/>
          <p:cNvSpPr>
            <a:spLocks noChangeArrowheads="1"/>
          </p:cNvSpPr>
          <p:nvPr/>
        </p:nvSpPr>
        <p:spPr bwMode="auto">
          <a:xfrm>
            <a:off x="501650" y="3573463"/>
            <a:ext cx="8642350" cy="396875"/>
          </a:xfrm>
          <a:prstGeom prst="rect">
            <a:avLst/>
          </a:prstGeom>
          <a:noFill/>
          <a:ln w="9525">
            <a:noFill/>
            <a:miter lim="800000"/>
            <a:headEnd/>
            <a:tailEnd/>
          </a:ln>
          <a:effectLst/>
        </p:spPr>
        <p:txBody>
          <a:bodyPr>
            <a:spAutoFit/>
          </a:bodyPr>
          <a:lstStyle/>
          <a:p>
            <a:pPr marL="177800" indent="273050"/>
            <a:r>
              <a:rPr lang="fr-FR" sz="2000">
                <a:solidFill>
                  <a:schemeClr val="tx1"/>
                </a:solidFill>
                <a:latin typeface="Arial" charset="0"/>
                <a:cs typeface="Arial" charset="0"/>
              </a:rPr>
              <a:t>• Processus peu réutilisables et définis comme des "usines à gaz"</a:t>
            </a:r>
          </a:p>
        </p:txBody>
      </p:sp>
      <p:sp>
        <p:nvSpPr>
          <p:cNvPr id="573454" name="Rectangle 14"/>
          <p:cNvSpPr>
            <a:spLocks noChangeArrowheads="1"/>
          </p:cNvSpPr>
          <p:nvPr/>
        </p:nvSpPr>
        <p:spPr bwMode="auto">
          <a:xfrm>
            <a:off x="501650" y="4941888"/>
            <a:ext cx="7815263" cy="396875"/>
          </a:xfrm>
          <a:prstGeom prst="rect">
            <a:avLst/>
          </a:prstGeom>
          <a:noFill/>
          <a:ln w="9525">
            <a:noFill/>
            <a:miter lim="800000"/>
            <a:headEnd/>
            <a:tailEnd/>
          </a:ln>
          <a:effectLst/>
        </p:spPr>
        <p:txBody>
          <a:bodyPr>
            <a:spAutoFit/>
          </a:bodyPr>
          <a:lstStyle/>
          <a:p>
            <a:pPr marL="177800" indent="273050"/>
            <a:r>
              <a:rPr lang="fr-FR" sz="2000">
                <a:solidFill>
                  <a:schemeClr val="tx1"/>
                </a:solidFill>
                <a:latin typeface="Arial" charset="0"/>
                <a:cs typeface="Arial" charset="0"/>
              </a:rPr>
              <a:t>• Synchronisation manuelle des données entre applications</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81635"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81636" name="Rectangle 4"/>
          <p:cNvSpPr>
            <a:spLocks noGrp="1" noChangeArrowheads="1"/>
          </p:cNvSpPr>
          <p:nvPr>
            <p:ph type="title"/>
          </p:nvPr>
        </p:nvSpPr>
        <p:spPr>
          <a:xfrm>
            <a:off x="0" y="188913"/>
            <a:ext cx="8820150" cy="1143000"/>
          </a:xfrm>
          <a:noFill/>
          <a:ln/>
        </p:spPr>
        <p:txBody>
          <a:bodyPr lIns="90488" tIns="44450" rIns="90488" bIns="44450" anchor="b"/>
          <a:lstStyle/>
          <a:p>
            <a:pPr algn="l"/>
            <a:r>
              <a:rPr lang="fr-FR" sz="3200" b="1" i="1" u="sng">
                <a:solidFill>
                  <a:srgbClr val="CC3300"/>
                </a:solidFill>
              </a:rPr>
              <a:t>Le concept  EAI :</a:t>
            </a:r>
            <a:r>
              <a:rPr lang="fr-FR" sz="2800" b="1" i="1" u="sng">
                <a:solidFill>
                  <a:srgbClr val="CC3300"/>
                </a:solidFill>
              </a:rPr>
              <a:t>Entreprise Application Intégration </a:t>
            </a:r>
            <a:br>
              <a:rPr lang="fr-FR" sz="2800" b="1" i="1" u="sng">
                <a:solidFill>
                  <a:srgbClr val="CC3300"/>
                </a:solidFill>
              </a:rPr>
            </a:br>
            <a:r>
              <a:rPr lang="fr-FR" sz="2800" b="1" i="1" u="sng">
                <a:solidFill>
                  <a:schemeClr val="tx1"/>
                </a:solidFill>
              </a:rPr>
              <a:t>Problématique.</a:t>
            </a:r>
            <a:r>
              <a:rPr lang="fr-FR" sz="3200" b="1" i="1" u="sng">
                <a:solidFill>
                  <a:srgbClr val="CC3300"/>
                </a:solidFill>
              </a:rPr>
              <a:t> </a:t>
            </a:r>
          </a:p>
        </p:txBody>
      </p:sp>
      <p:sp>
        <p:nvSpPr>
          <p:cNvPr id="581637" name="Rectangle 5"/>
          <p:cNvSpPr>
            <a:spLocks noChangeArrowheads="1"/>
          </p:cNvSpPr>
          <p:nvPr/>
        </p:nvSpPr>
        <p:spPr bwMode="auto">
          <a:xfrm>
            <a:off x="179388" y="1628775"/>
            <a:ext cx="5472112" cy="396875"/>
          </a:xfrm>
          <a:prstGeom prst="rect">
            <a:avLst/>
          </a:prstGeom>
          <a:noFill/>
          <a:ln w="9525">
            <a:noFill/>
            <a:miter lim="800000"/>
            <a:headEnd/>
            <a:tailEnd/>
          </a:ln>
          <a:effectLst/>
        </p:spPr>
        <p:txBody>
          <a:bodyPr>
            <a:spAutoFit/>
          </a:bodyPr>
          <a:lstStyle/>
          <a:p>
            <a:pPr marL="177800" indent="273050"/>
            <a:r>
              <a:rPr lang="fr-FR" sz="2000" b="1">
                <a:solidFill>
                  <a:schemeClr val="tx1"/>
                </a:solidFill>
                <a:latin typeface="Arial" charset="0"/>
                <a:cs typeface="Arial" charset="0"/>
              </a:rPr>
              <a:t>Niveau 1: </a:t>
            </a:r>
            <a:r>
              <a:rPr lang="fr-FR" sz="2000" b="1" i="1">
                <a:solidFill>
                  <a:schemeClr val="tx1"/>
                </a:solidFill>
                <a:latin typeface="Arial" charset="0"/>
                <a:cs typeface="Arial" charset="0"/>
              </a:rPr>
              <a:t>Intégration Point-à-Point</a:t>
            </a:r>
          </a:p>
        </p:txBody>
      </p:sp>
      <p:sp>
        <p:nvSpPr>
          <p:cNvPr id="581640" name="Rectangle 8"/>
          <p:cNvSpPr>
            <a:spLocks noChangeArrowheads="1"/>
          </p:cNvSpPr>
          <p:nvPr/>
        </p:nvSpPr>
        <p:spPr bwMode="auto">
          <a:xfrm>
            <a:off x="468313" y="2276475"/>
            <a:ext cx="7815262" cy="396875"/>
          </a:xfrm>
          <a:prstGeom prst="rect">
            <a:avLst/>
          </a:prstGeom>
          <a:noFill/>
          <a:ln w="9525">
            <a:noFill/>
            <a:miter lim="800000"/>
            <a:headEnd/>
            <a:tailEnd/>
          </a:ln>
          <a:effectLst/>
        </p:spPr>
        <p:txBody>
          <a:bodyPr>
            <a:spAutoFit/>
          </a:bodyPr>
          <a:lstStyle/>
          <a:p>
            <a:pPr marL="177800" indent="273050" algn="just"/>
            <a:r>
              <a:rPr lang="fr-FR" sz="2000">
                <a:solidFill>
                  <a:schemeClr val="tx1"/>
                </a:solidFill>
                <a:latin typeface="Arial" charset="0"/>
                <a:cs typeface="Arial" charset="0"/>
              </a:rPr>
              <a:t>• Interfaces personnalisées pour des interaction point-à-point</a:t>
            </a:r>
          </a:p>
        </p:txBody>
      </p:sp>
      <p:sp>
        <p:nvSpPr>
          <p:cNvPr id="581641" name="Rectangle 9"/>
          <p:cNvSpPr>
            <a:spLocks noChangeArrowheads="1"/>
          </p:cNvSpPr>
          <p:nvPr/>
        </p:nvSpPr>
        <p:spPr bwMode="auto">
          <a:xfrm>
            <a:off x="539750" y="3068638"/>
            <a:ext cx="8353425" cy="701675"/>
          </a:xfrm>
          <a:prstGeom prst="rect">
            <a:avLst/>
          </a:prstGeom>
          <a:noFill/>
          <a:ln w="9525">
            <a:noFill/>
            <a:miter lim="800000"/>
            <a:headEnd/>
            <a:tailEnd/>
          </a:ln>
          <a:effectLst/>
        </p:spPr>
        <p:txBody>
          <a:bodyPr>
            <a:spAutoFit/>
          </a:bodyPr>
          <a:lstStyle/>
          <a:p>
            <a:pPr marL="177800" indent="273050" algn="just"/>
            <a:r>
              <a:rPr lang="fr-FR" sz="2000">
                <a:solidFill>
                  <a:schemeClr val="tx1"/>
                </a:solidFill>
                <a:latin typeface="Arial" charset="0"/>
                <a:cs typeface="Arial" charset="0"/>
              </a:rPr>
              <a:t>•Utilisation d'interfaces programmables (API) ou d'outils de synchronisation de données.</a:t>
            </a:r>
          </a:p>
        </p:txBody>
      </p:sp>
      <p:sp>
        <p:nvSpPr>
          <p:cNvPr id="581642" name="Rectangle 10"/>
          <p:cNvSpPr>
            <a:spLocks noChangeArrowheads="1"/>
          </p:cNvSpPr>
          <p:nvPr/>
        </p:nvSpPr>
        <p:spPr bwMode="auto">
          <a:xfrm>
            <a:off x="611188" y="4365625"/>
            <a:ext cx="7815262" cy="396875"/>
          </a:xfrm>
          <a:prstGeom prst="rect">
            <a:avLst/>
          </a:prstGeom>
          <a:noFill/>
          <a:ln w="9525">
            <a:noFill/>
            <a:miter lim="800000"/>
            <a:headEnd/>
            <a:tailEnd/>
          </a:ln>
          <a:effectLst/>
        </p:spPr>
        <p:txBody>
          <a:bodyPr>
            <a:spAutoFit/>
          </a:bodyPr>
          <a:lstStyle/>
          <a:p>
            <a:pPr marL="177800" indent="273050" algn="just"/>
            <a:r>
              <a:rPr lang="fr-FR" sz="2000">
                <a:solidFill>
                  <a:schemeClr val="tx1"/>
                </a:solidFill>
                <a:latin typeface="Arial" charset="0"/>
                <a:cs typeface="Arial" charset="0"/>
              </a:rPr>
              <a:t>•Outils et bus permettant l'échange de messages.</a:t>
            </a:r>
          </a:p>
        </p:txBody>
      </p:sp>
      <p:sp>
        <p:nvSpPr>
          <p:cNvPr id="581643" name="Rectangle 11"/>
          <p:cNvSpPr>
            <a:spLocks noChangeArrowheads="1"/>
          </p:cNvSpPr>
          <p:nvPr/>
        </p:nvSpPr>
        <p:spPr bwMode="auto">
          <a:xfrm>
            <a:off x="611188" y="5300663"/>
            <a:ext cx="7815262" cy="396875"/>
          </a:xfrm>
          <a:prstGeom prst="rect">
            <a:avLst/>
          </a:prstGeom>
          <a:noFill/>
          <a:ln w="9525">
            <a:noFill/>
            <a:miter lim="800000"/>
            <a:headEnd/>
            <a:tailEnd/>
          </a:ln>
          <a:effectLst/>
        </p:spPr>
        <p:txBody>
          <a:bodyPr>
            <a:spAutoFit/>
          </a:bodyPr>
          <a:lstStyle/>
          <a:p>
            <a:pPr marL="177800" indent="273050" algn="just"/>
            <a:r>
              <a:rPr lang="fr-FR" sz="2000">
                <a:solidFill>
                  <a:schemeClr val="tx1"/>
                </a:solidFill>
                <a:latin typeface="Arial" charset="0"/>
                <a:cs typeface="Arial" charset="0"/>
              </a:rPr>
              <a:t>•Systèmes faiblement couplés.</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83683"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83684" name="Rectangle 4"/>
          <p:cNvSpPr>
            <a:spLocks noGrp="1" noChangeArrowheads="1"/>
          </p:cNvSpPr>
          <p:nvPr>
            <p:ph type="title"/>
          </p:nvPr>
        </p:nvSpPr>
        <p:spPr>
          <a:xfrm>
            <a:off x="0" y="188913"/>
            <a:ext cx="8820150" cy="1143000"/>
          </a:xfrm>
          <a:noFill/>
          <a:ln/>
        </p:spPr>
        <p:txBody>
          <a:bodyPr lIns="90488" tIns="44450" rIns="90488" bIns="44450" anchor="b"/>
          <a:lstStyle/>
          <a:p>
            <a:pPr algn="l"/>
            <a:r>
              <a:rPr lang="fr-FR" sz="3200" b="1" i="1" u="sng">
                <a:solidFill>
                  <a:srgbClr val="CC3300"/>
                </a:solidFill>
              </a:rPr>
              <a:t>Le concept  EAI :</a:t>
            </a:r>
            <a:r>
              <a:rPr lang="fr-FR" sz="2800" b="1" i="1" u="sng">
                <a:solidFill>
                  <a:srgbClr val="CC3300"/>
                </a:solidFill>
              </a:rPr>
              <a:t>Entreprise Application Intégration </a:t>
            </a:r>
            <a:br>
              <a:rPr lang="fr-FR" sz="2800" b="1" i="1" u="sng">
                <a:solidFill>
                  <a:srgbClr val="CC3300"/>
                </a:solidFill>
              </a:rPr>
            </a:br>
            <a:r>
              <a:rPr lang="fr-FR" sz="2800" b="1" i="1" u="sng">
                <a:solidFill>
                  <a:schemeClr val="tx1"/>
                </a:solidFill>
              </a:rPr>
              <a:t>Problématique.</a:t>
            </a:r>
            <a:r>
              <a:rPr lang="fr-FR" sz="3200" b="1" i="1" u="sng">
                <a:solidFill>
                  <a:srgbClr val="CC3300"/>
                </a:solidFill>
              </a:rPr>
              <a:t> </a:t>
            </a:r>
          </a:p>
        </p:txBody>
      </p:sp>
      <p:sp>
        <p:nvSpPr>
          <p:cNvPr id="583685" name="Rectangle 5"/>
          <p:cNvSpPr>
            <a:spLocks noChangeArrowheads="1"/>
          </p:cNvSpPr>
          <p:nvPr/>
        </p:nvSpPr>
        <p:spPr bwMode="auto">
          <a:xfrm>
            <a:off x="179388" y="1628775"/>
            <a:ext cx="5472112" cy="396875"/>
          </a:xfrm>
          <a:prstGeom prst="rect">
            <a:avLst/>
          </a:prstGeom>
          <a:noFill/>
          <a:ln w="9525">
            <a:noFill/>
            <a:miter lim="800000"/>
            <a:headEnd/>
            <a:tailEnd/>
          </a:ln>
          <a:effectLst/>
        </p:spPr>
        <p:txBody>
          <a:bodyPr>
            <a:spAutoFit/>
          </a:bodyPr>
          <a:lstStyle/>
          <a:p>
            <a:pPr marL="177800" indent="273050"/>
            <a:r>
              <a:rPr lang="fr-FR" sz="2000" b="1">
                <a:solidFill>
                  <a:schemeClr val="tx1"/>
                </a:solidFill>
                <a:latin typeface="Arial" charset="0"/>
                <a:cs typeface="Arial" charset="0"/>
              </a:rPr>
              <a:t>Niveau 2 : </a:t>
            </a:r>
            <a:r>
              <a:rPr lang="fr-FR" sz="2000" b="1" i="1">
                <a:solidFill>
                  <a:schemeClr val="tx1"/>
                </a:solidFill>
                <a:latin typeface="Arial" charset="0"/>
                <a:cs typeface="Arial" charset="0"/>
              </a:rPr>
              <a:t>Intégration structurelle.</a:t>
            </a:r>
          </a:p>
        </p:txBody>
      </p:sp>
      <p:sp>
        <p:nvSpPr>
          <p:cNvPr id="583686" name="Rectangle 6"/>
          <p:cNvSpPr>
            <a:spLocks noChangeArrowheads="1"/>
          </p:cNvSpPr>
          <p:nvPr/>
        </p:nvSpPr>
        <p:spPr bwMode="auto">
          <a:xfrm>
            <a:off x="468313" y="2205038"/>
            <a:ext cx="8424862" cy="396875"/>
          </a:xfrm>
          <a:prstGeom prst="rect">
            <a:avLst/>
          </a:prstGeom>
          <a:noFill/>
          <a:ln w="9525">
            <a:noFill/>
            <a:miter lim="800000"/>
            <a:headEnd/>
            <a:tailEnd/>
          </a:ln>
          <a:effectLst/>
        </p:spPr>
        <p:txBody>
          <a:bodyPr>
            <a:spAutoFit/>
          </a:bodyPr>
          <a:lstStyle/>
          <a:p>
            <a:pPr marL="355600" indent="82550" algn="just">
              <a:buFontTx/>
              <a:buChar char="•"/>
            </a:pPr>
            <a:r>
              <a:rPr lang="fr-FR" sz="2000">
                <a:solidFill>
                  <a:schemeClr val="tx1"/>
                </a:solidFill>
                <a:latin typeface="Arial" charset="0"/>
                <a:cs typeface="Arial" charset="0"/>
              </a:rPr>
              <a:t>l'architecture des interfaces suit un modèle en étoile.</a:t>
            </a:r>
          </a:p>
        </p:txBody>
      </p:sp>
      <p:sp>
        <p:nvSpPr>
          <p:cNvPr id="583690" name="Rectangle 10"/>
          <p:cNvSpPr>
            <a:spLocks noChangeArrowheads="1"/>
          </p:cNvSpPr>
          <p:nvPr/>
        </p:nvSpPr>
        <p:spPr bwMode="auto">
          <a:xfrm>
            <a:off x="468313" y="2781300"/>
            <a:ext cx="8424862" cy="701675"/>
          </a:xfrm>
          <a:prstGeom prst="rect">
            <a:avLst/>
          </a:prstGeom>
          <a:noFill/>
          <a:ln w="9525">
            <a:noFill/>
            <a:miter lim="800000"/>
            <a:headEnd/>
            <a:tailEnd/>
          </a:ln>
          <a:effectLst/>
        </p:spPr>
        <p:txBody>
          <a:bodyPr>
            <a:spAutoFit/>
          </a:bodyPr>
          <a:lstStyle/>
          <a:p>
            <a:pPr marL="355600" indent="82550" algn="just">
              <a:buFontTx/>
              <a:buChar char="•"/>
            </a:pPr>
            <a:r>
              <a:rPr lang="fr-FR" sz="2000">
                <a:solidFill>
                  <a:schemeClr val="tx1"/>
                </a:solidFill>
                <a:latin typeface="Arial" charset="0"/>
                <a:cs typeface="Arial" charset="0"/>
              </a:rPr>
              <a:t>le bus logiciel comprend des courtiers de messages ou des serveurs d'applications.</a:t>
            </a:r>
          </a:p>
        </p:txBody>
      </p:sp>
      <p:sp>
        <p:nvSpPr>
          <p:cNvPr id="583692" name="Rectangle 12"/>
          <p:cNvSpPr>
            <a:spLocks noChangeArrowheads="1"/>
          </p:cNvSpPr>
          <p:nvPr/>
        </p:nvSpPr>
        <p:spPr bwMode="auto">
          <a:xfrm>
            <a:off x="1187450" y="3716338"/>
            <a:ext cx="4679950" cy="396875"/>
          </a:xfrm>
          <a:prstGeom prst="rect">
            <a:avLst/>
          </a:prstGeom>
          <a:noFill/>
          <a:ln w="9525">
            <a:noFill/>
            <a:miter lim="800000"/>
            <a:headEnd/>
            <a:tailEnd/>
          </a:ln>
          <a:effectLst/>
        </p:spPr>
        <p:txBody>
          <a:bodyPr>
            <a:spAutoFit/>
          </a:bodyPr>
          <a:lstStyle/>
          <a:p>
            <a:pPr marL="355600" indent="82550"/>
            <a:r>
              <a:rPr lang="fr-FR" sz="2000">
                <a:solidFill>
                  <a:schemeClr val="tx1"/>
                </a:solidFill>
                <a:latin typeface="Arial" charset="0"/>
                <a:cs typeface="Arial" charset="0"/>
              </a:rPr>
              <a:t> caractéristiques des bus logiciels:</a:t>
            </a:r>
          </a:p>
        </p:txBody>
      </p:sp>
      <p:sp>
        <p:nvSpPr>
          <p:cNvPr id="583695" name="Rectangle 15"/>
          <p:cNvSpPr>
            <a:spLocks noChangeArrowheads="1"/>
          </p:cNvSpPr>
          <p:nvPr/>
        </p:nvSpPr>
        <p:spPr bwMode="auto">
          <a:xfrm>
            <a:off x="2411413" y="4149725"/>
            <a:ext cx="4679950" cy="396875"/>
          </a:xfrm>
          <a:prstGeom prst="rect">
            <a:avLst/>
          </a:prstGeom>
          <a:noFill/>
          <a:ln w="9525">
            <a:noFill/>
            <a:miter lim="800000"/>
            <a:headEnd/>
            <a:tailEnd/>
          </a:ln>
          <a:effectLst/>
        </p:spPr>
        <p:txBody>
          <a:bodyPr>
            <a:spAutoFit/>
          </a:bodyPr>
          <a:lstStyle/>
          <a:p>
            <a:pPr marL="355600" indent="82550">
              <a:buFont typeface="Arial" charset="0"/>
              <a:buChar char="ـ"/>
            </a:pPr>
            <a:r>
              <a:rPr lang="fr-FR" sz="2000">
                <a:solidFill>
                  <a:schemeClr val="tx1"/>
                </a:solidFill>
                <a:latin typeface="Arial" charset="0"/>
                <a:cs typeface="Arial" charset="0"/>
              </a:rPr>
              <a:t>Transformation de données</a:t>
            </a:r>
          </a:p>
        </p:txBody>
      </p:sp>
      <p:sp>
        <p:nvSpPr>
          <p:cNvPr id="583696" name="Rectangle 16"/>
          <p:cNvSpPr>
            <a:spLocks noChangeArrowheads="1"/>
          </p:cNvSpPr>
          <p:nvPr/>
        </p:nvSpPr>
        <p:spPr bwMode="auto">
          <a:xfrm>
            <a:off x="2411413" y="4581525"/>
            <a:ext cx="4679950" cy="396875"/>
          </a:xfrm>
          <a:prstGeom prst="rect">
            <a:avLst/>
          </a:prstGeom>
          <a:noFill/>
          <a:ln w="9525">
            <a:noFill/>
            <a:miter lim="800000"/>
            <a:headEnd/>
            <a:tailEnd/>
          </a:ln>
          <a:effectLst/>
        </p:spPr>
        <p:txBody>
          <a:bodyPr>
            <a:spAutoFit/>
          </a:bodyPr>
          <a:lstStyle/>
          <a:p>
            <a:pPr marL="355600" indent="82550">
              <a:buFont typeface="Arial" charset="0"/>
              <a:buChar char="ـ"/>
            </a:pPr>
            <a:r>
              <a:rPr lang="fr-FR" sz="2000">
                <a:solidFill>
                  <a:schemeClr val="tx1"/>
                </a:solidFill>
                <a:latin typeface="Arial" charset="0"/>
                <a:cs typeface="Arial" charset="0"/>
              </a:rPr>
              <a:t>Système de règles</a:t>
            </a:r>
          </a:p>
        </p:txBody>
      </p:sp>
      <p:sp>
        <p:nvSpPr>
          <p:cNvPr id="583697" name="Rectangle 17"/>
          <p:cNvSpPr>
            <a:spLocks noChangeArrowheads="1"/>
          </p:cNvSpPr>
          <p:nvPr/>
        </p:nvSpPr>
        <p:spPr bwMode="auto">
          <a:xfrm>
            <a:off x="2413000" y="5157788"/>
            <a:ext cx="4679950" cy="396875"/>
          </a:xfrm>
          <a:prstGeom prst="rect">
            <a:avLst/>
          </a:prstGeom>
          <a:noFill/>
          <a:ln w="9525">
            <a:noFill/>
            <a:miter lim="800000"/>
            <a:headEnd/>
            <a:tailEnd/>
          </a:ln>
          <a:effectLst/>
        </p:spPr>
        <p:txBody>
          <a:bodyPr>
            <a:spAutoFit/>
          </a:bodyPr>
          <a:lstStyle/>
          <a:p>
            <a:pPr marL="355600" indent="82550">
              <a:buFont typeface="Arial" charset="0"/>
              <a:buChar char="ـ"/>
            </a:pPr>
            <a:r>
              <a:rPr lang="fr-FR" sz="2000">
                <a:solidFill>
                  <a:schemeClr val="tx1"/>
                </a:solidFill>
                <a:latin typeface="Arial" charset="0"/>
                <a:cs typeface="Arial" charset="0"/>
              </a:rPr>
              <a:t>Intégrité des transactions</a:t>
            </a:r>
          </a:p>
        </p:txBody>
      </p:sp>
      <p:sp>
        <p:nvSpPr>
          <p:cNvPr id="583698" name="Text Box 18"/>
          <p:cNvSpPr txBox="1">
            <a:spLocks noChangeArrowheads="1"/>
          </p:cNvSpPr>
          <p:nvPr/>
        </p:nvSpPr>
        <p:spPr bwMode="auto">
          <a:xfrm>
            <a:off x="468313" y="5805488"/>
            <a:ext cx="8424862" cy="396875"/>
          </a:xfrm>
          <a:prstGeom prst="rect">
            <a:avLst/>
          </a:prstGeom>
          <a:noFill/>
          <a:ln w="9525">
            <a:noFill/>
            <a:miter lim="800000"/>
            <a:headEnd/>
            <a:tailEnd/>
          </a:ln>
          <a:effectLst/>
        </p:spPr>
        <p:txBody>
          <a:bodyPr>
            <a:spAutoFit/>
          </a:bodyPr>
          <a:lstStyle/>
          <a:p>
            <a:pPr>
              <a:buFontTx/>
              <a:buChar char="•"/>
            </a:pPr>
            <a:r>
              <a:rPr lang="fr-FR" sz="2000">
                <a:solidFill>
                  <a:schemeClr val="tx1"/>
                </a:solidFill>
                <a:latin typeface="Arial" charset="0"/>
                <a:cs typeface="Arial" charset="0"/>
              </a:rPr>
              <a:t>Existence d'un modèle des interfaces des applications de l'entreprise.</a:t>
            </a:r>
            <a:endParaRPr lang="fr-FR" sz="2000">
              <a:latin typeface="Arial" charset="0"/>
              <a:cs typeface="Arial"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7549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75492" name="Rectangle 4"/>
          <p:cNvSpPr>
            <a:spLocks noGrp="1" noChangeArrowheads="1"/>
          </p:cNvSpPr>
          <p:nvPr>
            <p:ph type="title"/>
          </p:nvPr>
        </p:nvSpPr>
        <p:spPr>
          <a:xfrm>
            <a:off x="0" y="188913"/>
            <a:ext cx="8820150" cy="1143000"/>
          </a:xfrm>
          <a:noFill/>
          <a:ln/>
        </p:spPr>
        <p:txBody>
          <a:bodyPr lIns="90488" tIns="44450" rIns="90488" bIns="44450" anchor="b"/>
          <a:lstStyle/>
          <a:p>
            <a:pPr algn="l"/>
            <a:r>
              <a:rPr lang="fr-FR" sz="3200" b="1" i="1" u="sng">
                <a:solidFill>
                  <a:srgbClr val="CC3300"/>
                </a:solidFill>
              </a:rPr>
              <a:t>Le concept  EAI :</a:t>
            </a:r>
            <a:r>
              <a:rPr lang="fr-FR" sz="2800" b="1" i="1" u="sng">
                <a:solidFill>
                  <a:srgbClr val="CC3300"/>
                </a:solidFill>
              </a:rPr>
              <a:t>Entreprise Application Intégration </a:t>
            </a:r>
            <a:br>
              <a:rPr lang="fr-FR" sz="2800" b="1" i="1" u="sng">
                <a:solidFill>
                  <a:srgbClr val="CC3300"/>
                </a:solidFill>
              </a:rPr>
            </a:br>
            <a:r>
              <a:rPr lang="fr-FR" sz="2800" b="1" i="1" u="sng">
                <a:solidFill>
                  <a:schemeClr val="tx1"/>
                </a:solidFill>
              </a:rPr>
              <a:t>Problématique.</a:t>
            </a:r>
            <a:r>
              <a:rPr lang="fr-FR" sz="3200" b="1" i="1" u="sng">
                <a:solidFill>
                  <a:srgbClr val="CC3300"/>
                </a:solidFill>
              </a:rPr>
              <a:t> </a:t>
            </a:r>
          </a:p>
        </p:txBody>
      </p:sp>
      <p:sp>
        <p:nvSpPr>
          <p:cNvPr id="575497" name="Text Box 9"/>
          <p:cNvSpPr txBox="1">
            <a:spLocks noChangeArrowheads="1"/>
          </p:cNvSpPr>
          <p:nvPr/>
        </p:nvSpPr>
        <p:spPr bwMode="auto">
          <a:xfrm>
            <a:off x="179388" y="1557338"/>
            <a:ext cx="8497887" cy="396875"/>
          </a:xfrm>
          <a:prstGeom prst="rect">
            <a:avLst/>
          </a:prstGeom>
          <a:noFill/>
          <a:ln w="9525">
            <a:noFill/>
            <a:miter lim="800000"/>
            <a:headEnd/>
            <a:tailEnd/>
          </a:ln>
          <a:effectLst/>
        </p:spPr>
        <p:txBody>
          <a:bodyPr>
            <a:spAutoFit/>
          </a:bodyPr>
          <a:lstStyle/>
          <a:p>
            <a:r>
              <a:rPr lang="fr-FR" sz="2000" b="1">
                <a:solidFill>
                  <a:schemeClr val="tx1"/>
                </a:solidFill>
                <a:latin typeface="Arial" charset="0"/>
                <a:cs typeface="Arial" charset="0"/>
              </a:rPr>
              <a:t>Niveau 3: </a:t>
            </a:r>
            <a:r>
              <a:rPr lang="fr-FR" sz="2000" b="1" i="1">
                <a:solidFill>
                  <a:schemeClr val="tx1"/>
                </a:solidFill>
                <a:latin typeface="Arial" charset="0"/>
                <a:cs typeface="Arial" charset="0"/>
              </a:rPr>
              <a:t>Intégration par le processus</a:t>
            </a:r>
            <a:endParaRPr lang="fr-FR" sz="2000">
              <a:latin typeface="Arial" charset="0"/>
              <a:cs typeface="Arial" charset="0"/>
            </a:endParaRPr>
          </a:p>
        </p:txBody>
      </p:sp>
      <p:sp>
        <p:nvSpPr>
          <p:cNvPr id="575498" name="Text Box 10"/>
          <p:cNvSpPr txBox="1">
            <a:spLocks noChangeArrowheads="1"/>
          </p:cNvSpPr>
          <p:nvPr/>
        </p:nvSpPr>
        <p:spPr bwMode="auto">
          <a:xfrm>
            <a:off x="323850" y="1989138"/>
            <a:ext cx="8497888" cy="396875"/>
          </a:xfrm>
          <a:prstGeom prst="rect">
            <a:avLst/>
          </a:prstGeom>
          <a:noFill/>
          <a:ln w="9525">
            <a:noFill/>
            <a:miter lim="800000"/>
            <a:headEnd/>
            <a:tailEnd/>
          </a:ln>
          <a:effectLst/>
        </p:spPr>
        <p:txBody>
          <a:bodyPr>
            <a:spAutoFit/>
          </a:bodyPr>
          <a:lstStyle/>
          <a:p>
            <a:pPr algn="just">
              <a:buFontTx/>
              <a:buChar char="•"/>
            </a:pPr>
            <a:r>
              <a:rPr lang="fr-FR" sz="2000">
                <a:solidFill>
                  <a:schemeClr val="tx1"/>
                </a:solidFill>
                <a:latin typeface="Arial" charset="0"/>
                <a:cs typeface="Arial" charset="0"/>
              </a:rPr>
              <a:t>l'architecture des interfaces du niveau 2 comme fondements du niveau 3</a:t>
            </a:r>
            <a:endParaRPr lang="fr-FR" sz="2000">
              <a:latin typeface="Arial" charset="0"/>
              <a:cs typeface="Arial" charset="0"/>
            </a:endParaRPr>
          </a:p>
        </p:txBody>
      </p:sp>
      <p:sp>
        <p:nvSpPr>
          <p:cNvPr id="575499" name="Text Box 11"/>
          <p:cNvSpPr txBox="1">
            <a:spLocks noChangeArrowheads="1"/>
          </p:cNvSpPr>
          <p:nvPr/>
        </p:nvSpPr>
        <p:spPr bwMode="auto">
          <a:xfrm>
            <a:off x="323850" y="2565400"/>
            <a:ext cx="8497888" cy="701675"/>
          </a:xfrm>
          <a:prstGeom prst="rect">
            <a:avLst/>
          </a:prstGeom>
          <a:noFill/>
          <a:ln w="9525">
            <a:noFill/>
            <a:miter lim="800000"/>
            <a:headEnd/>
            <a:tailEnd/>
          </a:ln>
          <a:effectLst/>
        </p:spPr>
        <p:txBody>
          <a:bodyPr>
            <a:spAutoFit/>
          </a:bodyPr>
          <a:lstStyle/>
          <a:p>
            <a:pPr algn="just">
              <a:buFontTx/>
              <a:buChar char="•"/>
            </a:pPr>
            <a:r>
              <a:rPr lang="fr-FR" sz="2000">
                <a:solidFill>
                  <a:schemeClr val="tx1"/>
                </a:solidFill>
                <a:latin typeface="Arial" charset="0"/>
                <a:cs typeface="Arial" charset="0"/>
              </a:rPr>
              <a:t>l'information entre les systèmes n'est plus simplement échangée mais elle est gérée.</a:t>
            </a:r>
            <a:endParaRPr lang="fr-FR" sz="2000">
              <a:latin typeface="Arial" charset="0"/>
              <a:cs typeface="Arial" charset="0"/>
            </a:endParaRPr>
          </a:p>
        </p:txBody>
      </p:sp>
      <p:sp>
        <p:nvSpPr>
          <p:cNvPr id="575500" name="Text Box 12"/>
          <p:cNvSpPr txBox="1">
            <a:spLocks noChangeArrowheads="1"/>
          </p:cNvSpPr>
          <p:nvPr/>
        </p:nvSpPr>
        <p:spPr bwMode="auto">
          <a:xfrm>
            <a:off x="323850" y="3213100"/>
            <a:ext cx="8640763" cy="701675"/>
          </a:xfrm>
          <a:prstGeom prst="rect">
            <a:avLst/>
          </a:prstGeom>
          <a:noFill/>
          <a:ln w="9525">
            <a:noFill/>
            <a:miter lim="800000"/>
            <a:headEnd/>
            <a:tailEnd/>
          </a:ln>
          <a:effectLst/>
        </p:spPr>
        <p:txBody>
          <a:bodyPr>
            <a:spAutoFit/>
          </a:bodyPr>
          <a:lstStyle/>
          <a:p>
            <a:pPr algn="just">
              <a:buFontTx/>
              <a:buChar char="•"/>
            </a:pPr>
            <a:r>
              <a:rPr lang="fr-FR" sz="2000">
                <a:solidFill>
                  <a:schemeClr val="tx1"/>
                </a:solidFill>
                <a:latin typeface="Arial" charset="0"/>
                <a:cs typeface="Arial" charset="0"/>
              </a:rPr>
              <a:t>le bus logiciel comprend des outils permettant d'automatiser la  modélisation des processus</a:t>
            </a:r>
            <a:endParaRPr lang="fr-FR" sz="2000">
              <a:latin typeface="Arial" charset="0"/>
              <a:cs typeface="Arial" charset="0"/>
            </a:endParaRPr>
          </a:p>
        </p:txBody>
      </p:sp>
      <p:sp>
        <p:nvSpPr>
          <p:cNvPr id="575501" name="Text Box 13"/>
          <p:cNvSpPr txBox="1">
            <a:spLocks noChangeArrowheads="1"/>
          </p:cNvSpPr>
          <p:nvPr/>
        </p:nvSpPr>
        <p:spPr bwMode="auto">
          <a:xfrm>
            <a:off x="1403350" y="3933825"/>
            <a:ext cx="4679950" cy="396875"/>
          </a:xfrm>
          <a:prstGeom prst="rect">
            <a:avLst/>
          </a:prstGeom>
          <a:noFill/>
          <a:ln w="9525">
            <a:noFill/>
            <a:miter lim="800000"/>
            <a:headEnd/>
            <a:tailEnd/>
          </a:ln>
          <a:effectLst/>
        </p:spPr>
        <p:txBody>
          <a:bodyPr>
            <a:spAutoFit/>
          </a:bodyPr>
          <a:lstStyle/>
          <a:p>
            <a:r>
              <a:rPr lang="fr-FR" sz="2000">
                <a:solidFill>
                  <a:schemeClr val="tx1"/>
                </a:solidFill>
                <a:latin typeface="Arial" charset="0"/>
                <a:cs typeface="Arial" charset="0"/>
              </a:rPr>
              <a:t>caractéristiques des bus logiciels :</a:t>
            </a:r>
            <a:endParaRPr lang="fr-FR" sz="2000">
              <a:latin typeface="Arial" charset="0"/>
              <a:cs typeface="Arial" charset="0"/>
            </a:endParaRPr>
          </a:p>
        </p:txBody>
      </p:sp>
      <p:sp>
        <p:nvSpPr>
          <p:cNvPr id="575502" name="Text Box 14"/>
          <p:cNvSpPr txBox="1">
            <a:spLocks noChangeArrowheads="1"/>
          </p:cNvSpPr>
          <p:nvPr/>
        </p:nvSpPr>
        <p:spPr bwMode="auto">
          <a:xfrm>
            <a:off x="2268538" y="4365625"/>
            <a:ext cx="4895850" cy="396875"/>
          </a:xfrm>
          <a:prstGeom prst="rect">
            <a:avLst/>
          </a:prstGeom>
          <a:noFill/>
          <a:ln w="9525">
            <a:noFill/>
            <a:miter lim="800000"/>
            <a:headEnd/>
            <a:tailEnd/>
          </a:ln>
          <a:effectLst/>
        </p:spPr>
        <p:txBody>
          <a:bodyPr>
            <a:spAutoFit/>
          </a:bodyPr>
          <a:lstStyle/>
          <a:p>
            <a:pPr>
              <a:buFont typeface="Arial" charset="0"/>
              <a:buChar char="ـ"/>
            </a:pPr>
            <a:r>
              <a:rPr lang="fr-FR" sz="2000">
                <a:solidFill>
                  <a:schemeClr val="tx1"/>
                </a:solidFill>
                <a:latin typeface="Arial" charset="0"/>
                <a:cs typeface="Arial" charset="0"/>
              </a:rPr>
              <a:t>modélisation des flux (workflow)</a:t>
            </a:r>
            <a:endParaRPr lang="fr-FR" sz="2000">
              <a:latin typeface="Arial" charset="0"/>
              <a:cs typeface="Arial" charset="0"/>
            </a:endParaRPr>
          </a:p>
        </p:txBody>
      </p:sp>
      <p:sp>
        <p:nvSpPr>
          <p:cNvPr id="575503" name="Text Box 15"/>
          <p:cNvSpPr txBox="1">
            <a:spLocks noChangeArrowheads="1"/>
          </p:cNvSpPr>
          <p:nvPr/>
        </p:nvSpPr>
        <p:spPr bwMode="auto">
          <a:xfrm>
            <a:off x="2339975" y="4868863"/>
            <a:ext cx="3887788" cy="396875"/>
          </a:xfrm>
          <a:prstGeom prst="rect">
            <a:avLst/>
          </a:prstGeom>
          <a:noFill/>
          <a:ln w="9525">
            <a:noFill/>
            <a:miter lim="800000"/>
            <a:headEnd/>
            <a:tailEnd/>
          </a:ln>
          <a:effectLst/>
        </p:spPr>
        <p:txBody>
          <a:bodyPr>
            <a:spAutoFit/>
          </a:bodyPr>
          <a:lstStyle/>
          <a:p>
            <a:pPr>
              <a:buFont typeface="Arial" charset="0"/>
              <a:buChar char="ـ"/>
            </a:pPr>
            <a:r>
              <a:rPr lang="fr-FR" sz="2000">
                <a:solidFill>
                  <a:schemeClr val="tx1"/>
                </a:solidFill>
                <a:latin typeface="Arial" charset="0"/>
                <a:cs typeface="Arial" charset="0"/>
              </a:rPr>
              <a:t>automatisation des routages</a:t>
            </a:r>
            <a:endParaRPr lang="fr-FR" sz="2000">
              <a:latin typeface="Arial" charset="0"/>
              <a:cs typeface="Arial" charset="0"/>
            </a:endParaRPr>
          </a:p>
        </p:txBody>
      </p:sp>
      <p:sp>
        <p:nvSpPr>
          <p:cNvPr id="575504" name="Text Box 16"/>
          <p:cNvSpPr txBox="1">
            <a:spLocks noChangeArrowheads="1"/>
          </p:cNvSpPr>
          <p:nvPr/>
        </p:nvSpPr>
        <p:spPr bwMode="auto">
          <a:xfrm>
            <a:off x="2339975" y="5373688"/>
            <a:ext cx="5400675" cy="396875"/>
          </a:xfrm>
          <a:prstGeom prst="rect">
            <a:avLst/>
          </a:prstGeom>
          <a:noFill/>
          <a:ln w="9525">
            <a:noFill/>
            <a:miter lim="800000"/>
            <a:headEnd/>
            <a:tailEnd/>
          </a:ln>
          <a:effectLst/>
        </p:spPr>
        <p:txBody>
          <a:bodyPr>
            <a:spAutoFit/>
          </a:bodyPr>
          <a:lstStyle/>
          <a:p>
            <a:pPr>
              <a:buFont typeface="Arial" charset="0"/>
              <a:buChar char="ـ"/>
            </a:pPr>
            <a:r>
              <a:rPr lang="fr-FR" sz="2000">
                <a:solidFill>
                  <a:schemeClr val="tx1"/>
                </a:solidFill>
                <a:latin typeface="Arial" charset="0"/>
                <a:cs typeface="Arial" charset="0"/>
              </a:rPr>
              <a:t>automatisation des décisions</a:t>
            </a:r>
            <a:endParaRPr lang="fr-FR" sz="2000">
              <a:latin typeface="Arial" charset="0"/>
              <a:cs typeface="Arial" charset="0"/>
            </a:endParaRPr>
          </a:p>
        </p:txBody>
      </p:sp>
      <p:sp>
        <p:nvSpPr>
          <p:cNvPr id="575505" name="Text Box 17"/>
          <p:cNvSpPr txBox="1">
            <a:spLocks noChangeArrowheads="1"/>
          </p:cNvSpPr>
          <p:nvPr/>
        </p:nvSpPr>
        <p:spPr bwMode="auto">
          <a:xfrm>
            <a:off x="323850" y="5876925"/>
            <a:ext cx="8640763" cy="396875"/>
          </a:xfrm>
          <a:prstGeom prst="rect">
            <a:avLst/>
          </a:prstGeom>
          <a:noFill/>
          <a:ln w="9525">
            <a:noFill/>
            <a:miter lim="800000"/>
            <a:headEnd/>
            <a:tailEnd/>
          </a:ln>
          <a:effectLst/>
        </p:spPr>
        <p:txBody>
          <a:bodyPr>
            <a:spAutoFit/>
          </a:bodyPr>
          <a:lstStyle/>
          <a:p>
            <a:pPr>
              <a:buFontTx/>
              <a:buChar char="•"/>
            </a:pPr>
            <a:r>
              <a:rPr lang="fr-FR" sz="2000">
                <a:solidFill>
                  <a:schemeClr val="tx1"/>
                </a:solidFill>
                <a:latin typeface="Arial" charset="0"/>
                <a:cs typeface="Arial" charset="0"/>
              </a:rPr>
              <a:t>Existence d'un modèle économique de l'entreprise (business model)</a:t>
            </a:r>
            <a:endParaRPr lang="fr-FR" sz="2000">
              <a:latin typeface="Arial" charset="0"/>
              <a:cs typeface="Arial" charset="0"/>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77539"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77540" name="Rectangle 4"/>
          <p:cNvSpPr>
            <a:spLocks noGrp="1" noChangeArrowheads="1"/>
          </p:cNvSpPr>
          <p:nvPr>
            <p:ph type="title"/>
          </p:nvPr>
        </p:nvSpPr>
        <p:spPr>
          <a:xfrm>
            <a:off x="0" y="188913"/>
            <a:ext cx="8820150" cy="1143000"/>
          </a:xfrm>
          <a:noFill/>
          <a:ln/>
        </p:spPr>
        <p:txBody>
          <a:bodyPr lIns="90488" tIns="44450" rIns="90488" bIns="44450" anchor="b"/>
          <a:lstStyle/>
          <a:p>
            <a:pPr algn="l"/>
            <a:r>
              <a:rPr lang="fr-FR" sz="3200" b="1" i="1" u="sng">
                <a:solidFill>
                  <a:srgbClr val="CC3300"/>
                </a:solidFill>
              </a:rPr>
              <a:t>Le concept  EAI :</a:t>
            </a:r>
            <a:r>
              <a:rPr lang="fr-FR" sz="2800" b="1" i="1" u="sng">
                <a:solidFill>
                  <a:srgbClr val="CC3300"/>
                </a:solidFill>
              </a:rPr>
              <a:t>Entreprise Application Intégration </a:t>
            </a:r>
            <a:br>
              <a:rPr lang="fr-FR" sz="2800" b="1" i="1" u="sng">
                <a:solidFill>
                  <a:srgbClr val="CC3300"/>
                </a:solidFill>
              </a:rPr>
            </a:br>
            <a:r>
              <a:rPr lang="fr-FR" sz="2800" b="1" i="1" u="sng">
                <a:solidFill>
                  <a:schemeClr val="tx1"/>
                </a:solidFill>
              </a:rPr>
              <a:t>Problématique.</a:t>
            </a:r>
            <a:r>
              <a:rPr lang="fr-FR" sz="3200" b="1" i="1" u="sng">
                <a:solidFill>
                  <a:srgbClr val="CC3300"/>
                </a:solidFill>
              </a:rPr>
              <a:t> </a:t>
            </a:r>
          </a:p>
        </p:txBody>
      </p:sp>
      <p:sp>
        <p:nvSpPr>
          <p:cNvPr id="577543" name="Rectangle 7"/>
          <p:cNvSpPr>
            <a:spLocks noChangeArrowheads="1"/>
          </p:cNvSpPr>
          <p:nvPr/>
        </p:nvSpPr>
        <p:spPr bwMode="auto">
          <a:xfrm>
            <a:off x="179388" y="1557338"/>
            <a:ext cx="6553200" cy="396875"/>
          </a:xfrm>
          <a:prstGeom prst="rect">
            <a:avLst/>
          </a:prstGeom>
          <a:noFill/>
          <a:ln w="9525">
            <a:noFill/>
            <a:miter lim="800000"/>
            <a:headEnd/>
            <a:tailEnd/>
          </a:ln>
          <a:effectLst/>
        </p:spPr>
        <p:txBody>
          <a:bodyPr>
            <a:spAutoFit/>
          </a:bodyPr>
          <a:lstStyle/>
          <a:p>
            <a:r>
              <a:rPr lang="fr-FR" sz="2000" b="1">
                <a:solidFill>
                  <a:schemeClr val="tx1"/>
                </a:solidFill>
                <a:latin typeface="Arial" charset="0"/>
                <a:cs typeface="Arial" charset="0"/>
              </a:rPr>
              <a:t>Niveau 4 : </a:t>
            </a:r>
            <a:r>
              <a:rPr lang="fr-FR" sz="2000" b="1" i="1">
                <a:solidFill>
                  <a:schemeClr val="tx1"/>
                </a:solidFill>
                <a:latin typeface="Arial" charset="0"/>
                <a:cs typeface="Arial" charset="0"/>
              </a:rPr>
              <a:t>Intégration externe</a:t>
            </a:r>
            <a:endParaRPr lang="fr-FR" sz="2000">
              <a:solidFill>
                <a:schemeClr val="tx1"/>
              </a:solidFill>
              <a:latin typeface="Arial" charset="0"/>
              <a:cs typeface="Arial" charset="0"/>
            </a:endParaRPr>
          </a:p>
        </p:txBody>
      </p:sp>
      <p:sp>
        <p:nvSpPr>
          <p:cNvPr id="577544" name="Rectangle 8"/>
          <p:cNvSpPr>
            <a:spLocks noChangeArrowheads="1"/>
          </p:cNvSpPr>
          <p:nvPr/>
        </p:nvSpPr>
        <p:spPr bwMode="auto">
          <a:xfrm>
            <a:off x="395288" y="2060575"/>
            <a:ext cx="8497887" cy="701675"/>
          </a:xfrm>
          <a:prstGeom prst="rect">
            <a:avLst/>
          </a:prstGeom>
          <a:noFill/>
          <a:ln w="9525">
            <a:noFill/>
            <a:miter lim="800000"/>
            <a:headEnd/>
            <a:tailEnd/>
          </a:ln>
          <a:effectLst/>
        </p:spPr>
        <p:txBody>
          <a:bodyPr>
            <a:spAutoFit/>
          </a:bodyPr>
          <a:lstStyle/>
          <a:p>
            <a:pPr algn="just">
              <a:buFontTx/>
              <a:buChar char="•"/>
            </a:pPr>
            <a:r>
              <a:rPr lang="fr-FR" sz="2000">
                <a:solidFill>
                  <a:schemeClr val="tx1"/>
                </a:solidFill>
                <a:latin typeface="Arial" charset="0"/>
                <a:cs typeface="Arial" charset="0"/>
              </a:rPr>
              <a:t>Enrichit le niveau 3 et l'étend pour prendre en compte plusieurs organisations (inter-organisationnel)</a:t>
            </a:r>
          </a:p>
        </p:txBody>
      </p:sp>
      <p:sp>
        <p:nvSpPr>
          <p:cNvPr id="577545" name="Rectangle 9"/>
          <p:cNvSpPr>
            <a:spLocks noChangeArrowheads="1"/>
          </p:cNvSpPr>
          <p:nvPr/>
        </p:nvSpPr>
        <p:spPr bwMode="auto">
          <a:xfrm>
            <a:off x="468313" y="2997200"/>
            <a:ext cx="8497887" cy="396875"/>
          </a:xfrm>
          <a:prstGeom prst="rect">
            <a:avLst/>
          </a:prstGeom>
          <a:noFill/>
          <a:ln w="9525">
            <a:noFill/>
            <a:miter lim="800000"/>
            <a:headEnd/>
            <a:tailEnd/>
          </a:ln>
          <a:effectLst/>
        </p:spPr>
        <p:txBody>
          <a:bodyPr>
            <a:spAutoFit/>
          </a:bodyPr>
          <a:lstStyle/>
          <a:p>
            <a:pPr algn="just">
              <a:buFontTx/>
              <a:buChar char="•"/>
            </a:pPr>
            <a:r>
              <a:rPr lang="fr-FR" sz="2000">
                <a:solidFill>
                  <a:schemeClr val="tx1"/>
                </a:solidFill>
                <a:latin typeface="Arial" charset="0"/>
                <a:cs typeface="Arial" charset="0"/>
              </a:rPr>
              <a:t>Infrastructure réseau commune (ex. Internet)</a:t>
            </a:r>
          </a:p>
        </p:txBody>
      </p:sp>
      <p:sp>
        <p:nvSpPr>
          <p:cNvPr id="577546" name="Rectangle 10"/>
          <p:cNvSpPr>
            <a:spLocks noChangeArrowheads="1"/>
          </p:cNvSpPr>
          <p:nvPr/>
        </p:nvSpPr>
        <p:spPr bwMode="auto">
          <a:xfrm>
            <a:off x="468313" y="3500438"/>
            <a:ext cx="8497887" cy="396875"/>
          </a:xfrm>
          <a:prstGeom prst="rect">
            <a:avLst/>
          </a:prstGeom>
          <a:noFill/>
          <a:ln w="9525">
            <a:noFill/>
            <a:miter lim="800000"/>
            <a:headEnd/>
            <a:tailEnd/>
          </a:ln>
          <a:effectLst/>
        </p:spPr>
        <p:txBody>
          <a:bodyPr>
            <a:spAutoFit/>
          </a:bodyPr>
          <a:lstStyle/>
          <a:p>
            <a:pPr algn="just">
              <a:buFontTx/>
              <a:buChar char="•"/>
            </a:pPr>
            <a:r>
              <a:rPr lang="fr-FR" sz="2000">
                <a:solidFill>
                  <a:schemeClr val="tx1"/>
                </a:solidFill>
                <a:latin typeface="Arial" charset="0"/>
                <a:cs typeface="Arial" charset="0"/>
              </a:rPr>
              <a:t>Adoption de standards pour l'échange de données   (exemple,XML)</a:t>
            </a:r>
          </a:p>
        </p:txBody>
      </p:sp>
      <p:sp>
        <p:nvSpPr>
          <p:cNvPr id="577547" name="Rectangle 11"/>
          <p:cNvSpPr>
            <a:spLocks noChangeArrowheads="1"/>
          </p:cNvSpPr>
          <p:nvPr/>
        </p:nvSpPr>
        <p:spPr bwMode="auto">
          <a:xfrm>
            <a:off x="539750" y="4005263"/>
            <a:ext cx="4608513" cy="396875"/>
          </a:xfrm>
          <a:prstGeom prst="rect">
            <a:avLst/>
          </a:prstGeom>
          <a:noFill/>
          <a:ln w="9525">
            <a:noFill/>
            <a:miter lim="800000"/>
            <a:headEnd/>
            <a:tailEnd/>
          </a:ln>
          <a:effectLst/>
        </p:spPr>
        <p:txBody>
          <a:bodyPr>
            <a:spAutoFit/>
          </a:bodyPr>
          <a:lstStyle/>
          <a:p>
            <a:pPr algn="just">
              <a:buFontTx/>
              <a:buChar char="•"/>
            </a:pPr>
            <a:r>
              <a:rPr lang="fr-FR" sz="2000">
                <a:solidFill>
                  <a:schemeClr val="tx1"/>
                </a:solidFill>
                <a:latin typeface="Arial" charset="0"/>
                <a:cs typeface="Arial" charset="0"/>
              </a:rPr>
              <a:t>Caractéristiques des bus logiciels :</a:t>
            </a:r>
          </a:p>
        </p:txBody>
      </p:sp>
      <p:sp>
        <p:nvSpPr>
          <p:cNvPr id="577548" name="Rectangle 12"/>
          <p:cNvSpPr>
            <a:spLocks noChangeArrowheads="1"/>
          </p:cNvSpPr>
          <p:nvPr/>
        </p:nvSpPr>
        <p:spPr bwMode="auto">
          <a:xfrm>
            <a:off x="1690688" y="4365625"/>
            <a:ext cx="3600450" cy="396875"/>
          </a:xfrm>
          <a:prstGeom prst="rect">
            <a:avLst/>
          </a:prstGeom>
          <a:noFill/>
          <a:ln w="9525">
            <a:noFill/>
            <a:miter lim="800000"/>
            <a:headEnd/>
            <a:tailEnd/>
          </a:ln>
          <a:effectLst/>
        </p:spPr>
        <p:txBody>
          <a:bodyPr>
            <a:spAutoFit/>
          </a:bodyPr>
          <a:lstStyle/>
          <a:p>
            <a:pPr algn="just">
              <a:buFont typeface="Arial" charset="0"/>
              <a:buChar char="ـ"/>
            </a:pPr>
            <a:r>
              <a:rPr lang="fr-FR" sz="2000">
                <a:solidFill>
                  <a:schemeClr val="tx1"/>
                </a:solidFill>
                <a:latin typeface="Arial" charset="0"/>
                <a:cs typeface="Arial" charset="0"/>
              </a:rPr>
              <a:t>transactions sécurisées</a:t>
            </a:r>
          </a:p>
        </p:txBody>
      </p:sp>
      <p:sp>
        <p:nvSpPr>
          <p:cNvPr id="577549" name="Rectangle 13"/>
          <p:cNvSpPr>
            <a:spLocks noChangeArrowheads="1"/>
          </p:cNvSpPr>
          <p:nvPr/>
        </p:nvSpPr>
        <p:spPr bwMode="auto">
          <a:xfrm>
            <a:off x="1692275" y="4941888"/>
            <a:ext cx="4681538" cy="396875"/>
          </a:xfrm>
          <a:prstGeom prst="rect">
            <a:avLst/>
          </a:prstGeom>
          <a:noFill/>
          <a:ln w="9525">
            <a:noFill/>
            <a:miter lim="800000"/>
            <a:headEnd/>
            <a:tailEnd/>
          </a:ln>
          <a:effectLst/>
        </p:spPr>
        <p:txBody>
          <a:bodyPr>
            <a:spAutoFit/>
          </a:bodyPr>
          <a:lstStyle/>
          <a:p>
            <a:pPr algn="just">
              <a:buFont typeface="Arial" charset="0"/>
              <a:buChar char="ـ"/>
            </a:pPr>
            <a:r>
              <a:rPr lang="fr-FR" sz="2000">
                <a:solidFill>
                  <a:schemeClr val="tx1"/>
                </a:solidFill>
                <a:latin typeface="Arial" charset="0"/>
                <a:cs typeface="Arial" charset="0"/>
              </a:rPr>
              <a:t>agents intelligents</a:t>
            </a:r>
          </a:p>
        </p:txBody>
      </p:sp>
      <p:sp>
        <p:nvSpPr>
          <p:cNvPr id="577550" name="Rectangle 14"/>
          <p:cNvSpPr>
            <a:spLocks noChangeArrowheads="1"/>
          </p:cNvSpPr>
          <p:nvPr/>
        </p:nvSpPr>
        <p:spPr bwMode="auto">
          <a:xfrm>
            <a:off x="1692275" y="5445125"/>
            <a:ext cx="5400675" cy="396875"/>
          </a:xfrm>
          <a:prstGeom prst="rect">
            <a:avLst/>
          </a:prstGeom>
          <a:noFill/>
          <a:ln w="9525">
            <a:noFill/>
            <a:miter lim="800000"/>
            <a:headEnd/>
            <a:tailEnd/>
          </a:ln>
          <a:effectLst/>
        </p:spPr>
        <p:txBody>
          <a:bodyPr>
            <a:spAutoFit/>
          </a:bodyPr>
          <a:lstStyle/>
          <a:p>
            <a:pPr algn="just">
              <a:buFont typeface="Arial" charset="0"/>
              <a:buChar char="ـ"/>
            </a:pPr>
            <a:r>
              <a:rPr lang="fr-FR" sz="2000">
                <a:solidFill>
                  <a:schemeClr val="tx1"/>
                </a:solidFill>
                <a:latin typeface="Arial" charset="0"/>
                <a:cs typeface="Arial" charset="0"/>
              </a:rPr>
              <a:t>définition des sémantiques de l'application</a:t>
            </a:r>
          </a:p>
        </p:txBody>
      </p:sp>
      <p:sp>
        <p:nvSpPr>
          <p:cNvPr id="577551" name="Rectangle 15"/>
          <p:cNvSpPr>
            <a:spLocks noChangeArrowheads="1"/>
          </p:cNvSpPr>
          <p:nvPr/>
        </p:nvSpPr>
        <p:spPr bwMode="auto">
          <a:xfrm>
            <a:off x="1692275" y="5949950"/>
            <a:ext cx="4176713" cy="396875"/>
          </a:xfrm>
          <a:prstGeom prst="rect">
            <a:avLst/>
          </a:prstGeom>
          <a:noFill/>
          <a:ln w="9525">
            <a:noFill/>
            <a:miter lim="800000"/>
            <a:headEnd/>
            <a:tailEnd/>
          </a:ln>
          <a:effectLst/>
        </p:spPr>
        <p:txBody>
          <a:bodyPr>
            <a:spAutoFit/>
          </a:bodyPr>
          <a:lstStyle/>
          <a:p>
            <a:pPr algn="just">
              <a:buFont typeface="Arial" charset="0"/>
              <a:buChar char="ـ"/>
            </a:pPr>
            <a:r>
              <a:rPr lang="fr-FR" sz="2000">
                <a:solidFill>
                  <a:schemeClr val="tx1"/>
                </a:solidFill>
                <a:latin typeface="Arial" charset="0"/>
                <a:cs typeface="Arial" charset="0"/>
              </a:rPr>
              <a:t>adaptation des interfaces</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8573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85732" name="Rectangle 4"/>
          <p:cNvSpPr>
            <a:spLocks noGrp="1" noChangeArrowheads="1"/>
          </p:cNvSpPr>
          <p:nvPr>
            <p:ph type="title"/>
          </p:nvPr>
        </p:nvSpPr>
        <p:spPr>
          <a:xfrm>
            <a:off x="0" y="188913"/>
            <a:ext cx="8820150" cy="1143000"/>
          </a:xfrm>
          <a:noFill/>
          <a:ln/>
        </p:spPr>
        <p:txBody>
          <a:bodyPr lIns="90488" tIns="44450" rIns="90488" bIns="44450" anchor="b"/>
          <a:lstStyle/>
          <a:p>
            <a:pPr algn="l"/>
            <a:r>
              <a:rPr lang="fr-FR" sz="3200" b="1" i="1" u="sng">
                <a:solidFill>
                  <a:srgbClr val="CC3300"/>
                </a:solidFill>
              </a:rPr>
              <a:t>Le concept  EAI :</a:t>
            </a:r>
            <a:r>
              <a:rPr lang="fr-FR" sz="2800" b="1" i="1" u="sng">
                <a:solidFill>
                  <a:srgbClr val="CC3300"/>
                </a:solidFill>
              </a:rPr>
              <a:t>Entreprise Application Intégration </a:t>
            </a:r>
            <a:br>
              <a:rPr lang="fr-FR" sz="2800" b="1" i="1" u="sng">
                <a:solidFill>
                  <a:srgbClr val="CC3300"/>
                </a:solidFill>
              </a:rPr>
            </a:br>
            <a:r>
              <a:rPr lang="fr-FR" sz="2800" b="1" i="1" u="sng">
                <a:solidFill>
                  <a:schemeClr val="tx1"/>
                </a:solidFill>
              </a:rPr>
              <a:t>Problématique.</a:t>
            </a:r>
            <a:r>
              <a:rPr lang="fr-FR" sz="3200" b="1" i="1" u="sng">
                <a:solidFill>
                  <a:srgbClr val="CC3300"/>
                </a:solidFill>
              </a:rPr>
              <a:t> </a:t>
            </a:r>
          </a:p>
        </p:txBody>
      </p:sp>
      <p:sp>
        <p:nvSpPr>
          <p:cNvPr id="585742" name="Rectangle 14"/>
          <p:cNvSpPr>
            <a:spLocks noChangeArrowheads="1"/>
          </p:cNvSpPr>
          <p:nvPr/>
        </p:nvSpPr>
        <p:spPr bwMode="auto">
          <a:xfrm>
            <a:off x="179388" y="1341438"/>
            <a:ext cx="8280400" cy="3749675"/>
          </a:xfrm>
          <a:prstGeom prst="rect">
            <a:avLst/>
          </a:prstGeom>
          <a:noFill/>
          <a:ln w="9525">
            <a:noFill/>
            <a:miter lim="800000"/>
            <a:headEnd/>
            <a:tailEnd/>
          </a:ln>
          <a:effectLst/>
        </p:spPr>
        <p:txBody>
          <a:bodyPr>
            <a:spAutoFit/>
          </a:bodyPr>
          <a:lstStyle/>
          <a:p>
            <a:pPr algn="just"/>
            <a:r>
              <a:rPr lang="fr-FR" sz="2000" b="1">
                <a:solidFill>
                  <a:schemeClr val="tx1"/>
                </a:solidFill>
                <a:latin typeface="Arial" charset="0"/>
                <a:cs typeface="Arial" charset="0"/>
              </a:rPr>
              <a:t>Définition de l'interopérabilité</a:t>
            </a:r>
          </a:p>
          <a:p>
            <a:pPr algn="just"/>
            <a:r>
              <a:rPr lang="fr-FR" sz="2000" b="1">
                <a:solidFill>
                  <a:schemeClr val="tx1"/>
                </a:solidFill>
                <a:latin typeface="Arial" charset="0"/>
                <a:cs typeface="Arial" charset="0"/>
              </a:rPr>
              <a:t>L'interopérabilité </a:t>
            </a:r>
            <a:r>
              <a:rPr lang="fr-FR" sz="2000">
                <a:solidFill>
                  <a:schemeClr val="tx1"/>
                </a:solidFill>
                <a:latin typeface="Arial" charset="0"/>
                <a:cs typeface="Arial" charset="0"/>
              </a:rPr>
              <a:t>est définie comme étant la capacité d'un ou de plusieurs systèmes ou composants d'échanger de l'information et d'utiliser l'information échangée [IEEE</a:t>
            </a:r>
          </a:p>
          <a:p>
            <a:pPr algn="just"/>
            <a:r>
              <a:rPr lang="fr-FR" sz="2000">
                <a:solidFill>
                  <a:schemeClr val="tx1"/>
                </a:solidFill>
                <a:latin typeface="Arial" charset="0"/>
                <a:cs typeface="Arial" charset="0"/>
              </a:rPr>
              <a:t>1990].</a:t>
            </a:r>
          </a:p>
          <a:p>
            <a:pPr algn="just"/>
            <a:r>
              <a:rPr lang="fr-FR" sz="2000">
                <a:solidFill>
                  <a:schemeClr val="tx1"/>
                </a:solidFill>
                <a:latin typeface="Arial" charset="0"/>
                <a:cs typeface="Arial" charset="0"/>
              </a:rPr>
              <a:t>Comme nous le remarquons, cette définition couvre des aspects très divers que sont :</a:t>
            </a:r>
          </a:p>
          <a:p>
            <a:pPr algn="just"/>
            <a:r>
              <a:rPr lang="fr-FR" sz="2000">
                <a:solidFill>
                  <a:schemeClr val="tx1"/>
                </a:solidFill>
                <a:latin typeface="Arial" charset="0"/>
                <a:cs typeface="Arial" charset="0"/>
              </a:rPr>
              <a:t>• la caractérisation de l'information échangée,</a:t>
            </a:r>
          </a:p>
          <a:p>
            <a:pPr algn="just"/>
            <a:r>
              <a:rPr lang="fr-FR" sz="2000">
                <a:solidFill>
                  <a:schemeClr val="tx1"/>
                </a:solidFill>
                <a:latin typeface="Arial" charset="0"/>
                <a:cs typeface="Arial" charset="0"/>
              </a:rPr>
              <a:t>• les moyens permettant les échanges,</a:t>
            </a:r>
          </a:p>
          <a:p>
            <a:pPr algn="just"/>
            <a:r>
              <a:rPr lang="fr-FR" sz="2000">
                <a:solidFill>
                  <a:schemeClr val="tx1"/>
                </a:solidFill>
                <a:latin typeface="Arial" charset="0"/>
                <a:cs typeface="Arial" charset="0"/>
              </a:rPr>
              <a:t>• l'exploitation qui est faite de cette information.</a:t>
            </a:r>
          </a:p>
          <a:p>
            <a:pPr algn="just"/>
            <a:r>
              <a:rPr lang="fr-FR" sz="2000">
                <a:solidFill>
                  <a:schemeClr val="tx1"/>
                </a:solidFill>
                <a:latin typeface="Arial" charset="0"/>
                <a:cs typeface="Arial" charset="0"/>
              </a:rPr>
              <a:t>L'ensemble de ces aspects concernent les composants et les systèmes logiciels.</a:t>
            </a:r>
          </a:p>
        </p:txBody>
      </p:sp>
      <p:sp>
        <p:nvSpPr>
          <p:cNvPr id="585743" name="Text Box 15"/>
          <p:cNvSpPr txBox="1">
            <a:spLocks noChangeArrowheads="1"/>
          </p:cNvSpPr>
          <p:nvPr/>
        </p:nvSpPr>
        <p:spPr bwMode="auto">
          <a:xfrm>
            <a:off x="250825" y="5013325"/>
            <a:ext cx="8642350" cy="1006475"/>
          </a:xfrm>
          <a:prstGeom prst="rect">
            <a:avLst/>
          </a:prstGeom>
          <a:noFill/>
          <a:ln w="9525">
            <a:noFill/>
            <a:miter lim="800000"/>
            <a:headEnd/>
            <a:tailEnd/>
          </a:ln>
          <a:effectLst/>
        </p:spPr>
        <p:txBody>
          <a:bodyPr>
            <a:spAutoFit/>
          </a:bodyPr>
          <a:lstStyle/>
          <a:p>
            <a:r>
              <a:rPr lang="fr-FR" sz="2000" b="1">
                <a:solidFill>
                  <a:schemeClr val="tx1"/>
                </a:solidFill>
                <a:latin typeface="Arial" charset="0"/>
                <a:cs typeface="Arial" charset="0"/>
              </a:rPr>
              <a:t>Remarque : </a:t>
            </a:r>
            <a:r>
              <a:rPr lang="fr-FR" sz="2000">
                <a:solidFill>
                  <a:schemeClr val="tx1"/>
                </a:solidFill>
                <a:latin typeface="Arial" charset="0"/>
                <a:cs typeface="Arial" charset="0"/>
              </a:rPr>
              <a:t>dans la pratique, la notion d'interopérabilité préserve l'identité des composants interopérant, contrairement au phénomène d'intégration pour lequel les composants perdent leur identité (ils sont  absorbés").</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57059"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57060" name="Rectangle 4"/>
          <p:cNvSpPr>
            <a:spLocks noGrp="1" noChangeArrowheads="1"/>
          </p:cNvSpPr>
          <p:nvPr>
            <p:ph type="title"/>
          </p:nvPr>
        </p:nvSpPr>
        <p:spPr>
          <a:xfrm>
            <a:off x="0" y="333375"/>
            <a:ext cx="8610600" cy="684213"/>
          </a:xfrm>
          <a:noFill/>
          <a:ln/>
        </p:spPr>
        <p:txBody>
          <a:bodyPr lIns="90488" tIns="44450" rIns="90488" bIns="44450" anchor="b"/>
          <a:lstStyle/>
          <a:p>
            <a:pPr algn="l"/>
            <a:r>
              <a:rPr lang="fr-FR" sz="3600" b="1" i="1" u="sng">
                <a:solidFill>
                  <a:srgbClr val="CC3300"/>
                </a:solidFill>
              </a:rPr>
              <a:t>Questions:</a:t>
            </a:r>
          </a:p>
        </p:txBody>
      </p:sp>
      <p:sp>
        <p:nvSpPr>
          <p:cNvPr id="557061" name="Rectangle 5"/>
          <p:cNvSpPr>
            <a:spLocks noChangeArrowheads="1"/>
          </p:cNvSpPr>
          <p:nvPr/>
        </p:nvSpPr>
        <p:spPr bwMode="auto">
          <a:xfrm>
            <a:off x="323850" y="1196975"/>
            <a:ext cx="8534400" cy="7620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Expliquer comment et pourquoi une solution progiciel peut être une source d’enrichissement des fonctions de l’entreprise.</a:t>
            </a:r>
          </a:p>
        </p:txBody>
      </p:sp>
      <p:sp>
        <p:nvSpPr>
          <p:cNvPr id="557064" name="Rectangle 8"/>
          <p:cNvSpPr>
            <a:spLocks noChangeArrowheads="1"/>
          </p:cNvSpPr>
          <p:nvPr/>
        </p:nvSpPr>
        <p:spPr bwMode="auto">
          <a:xfrm>
            <a:off x="395288" y="1916113"/>
            <a:ext cx="8748712" cy="936625"/>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Pourquoi le cycle de développement en V d’une solution logicielle nécessite une certaine maturité et un engagement important de la part des utilisateurs.</a:t>
            </a:r>
          </a:p>
        </p:txBody>
      </p:sp>
      <p:sp>
        <p:nvSpPr>
          <p:cNvPr id="557065" name="Rectangle 9"/>
          <p:cNvSpPr>
            <a:spLocks noChangeArrowheads="1"/>
          </p:cNvSpPr>
          <p:nvPr/>
        </p:nvSpPr>
        <p:spPr bwMode="auto">
          <a:xfrm>
            <a:off x="395288" y="2997200"/>
            <a:ext cx="8748712" cy="720725"/>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Donner deux exemples de besoins non fonctionnels concernant le domaine gestion et suivi des stages traités en travaux dirigés.</a:t>
            </a:r>
          </a:p>
        </p:txBody>
      </p:sp>
      <p:sp>
        <p:nvSpPr>
          <p:cNvPr id="557066" name="Rectangle 10"/>
          <p:cNvSpPr>
            <a:spLocks noChangeArrowheads="1"/>
          </p:cNvSpPr>
          <p:nvPr/>
        </p:nvSpPr>
        <p:spPr bwMode="auto">
          <a:xfrm>
            <a:off x="395288" y="3860800"/>
            <a:ext cx="8748712" cy="12954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L’école a décidé  de confier la réalisation du logiciel à une société externe. La livraison du produit est prévue pour le début de l’année universitaire. Énumérer les travaux à réaliser pour aboutir à la mise en service du logiciel.</a:t>
            </a:r>
          </a:p>
        </p:txBody>
      </p:sp>
      <p:sp>
        <p:nvSpPr>
          <p:cNvPr id="557067" name="Rectangle 11"/>
          <p:cNvSpPr>
            <a:spLocks noChangeArrowheads="1"/>
          </p:cNvSpPr>
          <p:nvPr/>
        </p:nvSpPr>
        <p:spPr bwMode="auto">
          <a:xfrm>
            <a:off x="395288" y="5229225"/>
            <a:ext cx="8748712" cy="6477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En quoi consiste l’intégration de la solution avec l’existant dans le cas gestion et suivi des stages.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283653" name="Rectangle 5"/>
          <p:cNvSpPr>
            <a:spLocks noGrp="1" noChangeArrowheads="1"/>
          </p:cNvSpPr>
          <p:nvPr>
            <p:ph type="title"/>
          </p:nvPr>
        </p:nvSpPr>
        <p:spPr>
          <a:xfrm>
            <a:off x="76200" y="152400"/>
            <a:ext cx="2839616" cy="533400"/>
          </a:xfrm>
          <a:noFill/>
          <a:ln/>
        </p:spPr>
        <p:txBody>
          <a:bodyPr lIns="90488" tIns="44450" rIns="90488" bIns="44450" anchor="b"/>
          <a:lstStyle/>
          <a:p>
            <a:pPr algn="l"/>
            <a:r>
              <a:rPr lang="fr-FR" sz="3600" b="1" i="1" u="sng" dirty="0">
                <a:solidFill>
                  <a:srgbClr val="CC3300"/>
                </a:solidFill>
              </a:rPr>
              <a:t>Introduction</a:t>
            </a:r>
          </a:p>
        </p:txBody>
      </p:sp>
      <p:sp>
        <p:nvSpPr>
          <p:cNvPr id="283663" name="Rectangle 15"/>
          <p:cNvSpPr>
            <a:spLocks noChangeArrowheads="1"/>
          </p:cNvSpPr>
          <p:nvPr/>
        </p:nvSpPr>
        <p:spPr bwMode="auto">
          <a:xfrm>
            <a:off x="0" y="6556375"/>
            <a:ext cx="9144000" cy="305212"/>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dirty="0">
                <a:solidFill>
                  <a:srgbClr val="0033CC"/>
                </a:solidFill>
                <a:latin typeface="Arial" charset="0"/>
              </a:rPr>
              <a:t>Processus de développement du logiciel                                                                                                            </a:t>
            </a:r>
            <a:r>
              <a:rPr lang="fr-FR" i="1" dirty="0">
                <a:solidFill>
                  <a:srgbClr val="0033CC"/>
                </a:solidFill>
                <a:latin typeface="Arial" charset="0"/>
              </a:rPr>
              <a:t>L .</a:t>
            </a:r>
            <a:r>
              <a:rPr lang="fr-FR" i="1" dirty="0" err="1">
                <a:solidFill>
                  <a:srgbClr val="0033CC"/>
                </a:solidFill>
                <a:latin typeface="Arial" charset="0"/>
              </a:rPr>
              <a:t>Kzaz</a:t>
            </a:r>
            <a:r>
              <a:rPr lang="fr-FR" sz="1400" i="1" dirty="0">
                <a:solidFill>
                  <a:srgbClr val="0033CC"/>
                </a:solidFill>
                <a:latin typeface="Arial" charset="0"/>
              </a:rPr>
              <a:t> </a:t>
            </a:r>
          </a:p>
        </p:txBody>
      </p:sp>
      <p:sp>
        <p:nvSpPr>
          <p:cNvPr id="10" name="Rectangle 9"/>
          <p:cNvSpPr/>
          <p:nvPr/>
        </p:nvSpPr>
        <p:spPr>
          <a:xfrm>
            <a:off x="155195" y="1263246"/>
            <a:ext cx="8575946" cy="1015663"/>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La production du logiciel est une activité qui relève du domaine du </a:t>
            </a:r>
            <a:r>
              <a:rPr lang="fr-FR" sz="2000" i="1" dirty="0">
                <a:solidFill>
                  <a:srgbClr val="CC3300"/>
                </a:solidFill>
                <a:latin typeface="Arial" panose="020B0604020202020204" pitchFamily="34" charset="0"/>
                <a:cs typeface="Arial" panose="020B0604020202020204" pitchFamily="34" charset="0"/>
              </a:rPr>
              <a:t>« Génie logiciel / Software engineering »,  </a:t>
            </a:r>
            <a:r>
              <a:rPr lang="fr-FR" sz="2000" i="1" dirty="0">
                <a:solidFill>
                  <a:srgbClr val="000099"/>
                </a:solidFill>
                <a:latin typeface="Arial" panose="020B0604020202020204" pitchFamily="34" charset="0"/>
                <a:cs typeface="Arial" panose="020B0604020202020204" pitchFamily="34" charset="0"/>
              </a:rPr>
              <a:t>définie comme étant un domaine des « sciences de l’ingénieur » dont la finalité est :</a:t>
            </a:r>
            <a:endParaRPr lang="fr-FR" sz="2000" dirty="0"/>
          </a:p>
        </p:txBody>
      </p:sp>
      <p:sp>
        <p:nvSpPr>
          <p:cNvPr id="8" name="Rectangle 7"/>
          <p:cNvSpPr/>
          <p:nvPr/>
        </p:nvSpPr>
        <p:spPr>
          <a:xfrm>
            <a:off x="1556598" y="2346943"/>
            <a:ext cx="2271749"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C3300"/>
                </a:solidFill>
                <a:latin typeface="Arial" panose="020B0604020202020204" pitchFamily="34" charset="0"/>
                <a:cs typeface="Arial" panose="020B0604020202020204" pitchFamily="34" charset="0"/>
              </a:rPr>
              <a:t>La conception, </a:t>
            </a:r>
            <a:endParaRPr lang="fr-FR" dirty="0"/>
          </a:p>
        </p:txBody>
      </p:sp>
      <p:sp>
        <p:nvSpPr>
          <p:cNvPr id="9" name="Rectangle 8"/>
          <p:cNvSpPr/>
          <p:nvPr/>
        </p:nvSpPr>
        <p:spPr>
          <a:xfrm>
            <a:off x="1521575" y="2807371"/>
            <a:ext cx="3530908"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C3300"/>
                </a:solidFill>
                <a:latin typeface="Arial" panose="020B0604020202020204" pitchFamily="34" charset="0"/>
                <a:cs typeface="Arial" panose="020B0604020202020204" pitchFamily="34" charset="0"/>
              </a:rPr>
              <a:t>La fabrication, </a:t>
            </a:r>
            <a:endParaRPr lang="fr-FR" dirty="0"/>
          </a:p>
        </p:txBody>
      </p:sp>
      <p:sp>
        <p:nvSpPr>
          <p:cNvPr id="11" name="Rectangle 10"/>
          <p:cNvSpPr/>
          <p:nvPr/>
        </p:nvSpPr>
        <p:spPr>
          <a:xfrm>
            <a:off x="1521575" y="3239419"/>
            <a:ext cx="6264695" cy="400110"/>
          </a:xfrm>
          <a:prstGeom prst="rect">
            <a:avLst/>
          </a:prstGeom>
        </p:spPr>
        <p:txBody>
          <a:bodyPr wrap="square">
            <a:spAutoFit/>
          </a:bodyPr>
          <a:lstStyle/>
          <a:p>
            <a:pPr marL="342900" indent="-342900" algn="just">
              <a:buFont typeface="Arial" panose="020B0604020202020204" pitchFamily="34" charset="0"/>
              <a:buChar char="•"/>
            </a:pPr>
            <a:r>
              <a:rPr lang="fr-FR" sz="2000" i="1" dirty="0">
                <a:solidFill>
                  <a:srgbClr val="CC3300"/>
                </a:solidFill>
                <a:latin typeface="Arial" panose="020B0604020202020204" pitchFamily="34" charset="0"/>
                <a:cs typeface="Arial" panose="020B0604020202020204" pitchFamily="34" charset="0"/>
              </a:rPr>
              <a:t>La maintenance </a:t>
            </a:r>
            <a:r>
              <a:rPr lang="fr-FR" sz="2000" i="1" dirty="0">
                <a:solidFill>
                  <a:srgbClr val="000099"/>
                </a:solidFill>
                <a:latin typeface="Arial" panose="020B0604020202020204" pitchFamily="34" charset="0"/>
                <a:cs typeface="Arial" panose="020B0604020202020204" pitchFamily="34" charset="0"/>
              </a:rPr>
              <a:t>de systèmes logiciels complexes.</a:t>
            </a:r>
            <a:endParaRPr lang="fr-FR" dirty="0"/>
          </a:p>
        </p:txBody>
      </p:sp>
      <p:sp>
        <p:nvSpPr>
          <p:cNvPr id="3" name="Rectangle 2"/>
          <p:cNvSpPr/>
          <p:nvPr/>
        </p:nvSpPr>
        <p:spPr>
          <a:xfrm>
            <a:off x="257386" y="3645024"/>
            <a:ext cx="8707101" cy="1015663"/>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Le GL se définit souvent par opposition à la ‘programmation’, c’est-à-dire la </a:t>
            </a:r>
            <a:r>
              <a:rPr lang="fr-FR" sz="2000" i="1" dirty="0">
                <a:solidFill>
                  <a:srgbClr val="CC3300"/>
                </a:solidFill>
                <a:latin typeface="Arial" panose="020B0604020202020204" pitchFamily="34" charset="0"/>
                <a:cs typeface="Arial" panose="020B0604020202020204" pitchFamily="34" charset="0"/>
              </a:rPr>
              <a:t>production d’un programme par un individu unique</a:t>
            </a:r>
            <a:r>
              <a:rPr lang="fr-FR" sz="2000" i="1" dirty="0">
                <a:solidFill>
                  <a:srgbClr val="000099"/>
                </a:solidFill>
                <a:latin typeface="Arial" panose="020B0604020202020204" pitchFamily="34" charset="0"/>
                <a:cs typeface="Arial" panose="020B0604020202020204" pitchFamily="34" charset="0"/>
              </a:rPr>
              <a:t>, considérée comme </a:t>
            </a:r>
            <a:r>
              <a:rPr lang="fr-FR" sz="2000" i="1" dirty="0">
                <a:solidFill>
                  <a:srgbClr val="CC3300"/>
                </a:solidFill>
                <a:latin typeface="Arial" panose="020B0604020202020204" pitchFamily="34" charset="0"/>
                <a:cs typeface="Arial" panose="020B0604020202020204" pitchFamily="34" charset="0"/>
              </a:rPr>
              <a:t>« facile ». </a:t>
            </a:r>
          </a:p>
        </p:txBody>
      </p:sp>
      <p:sp>
        <p:nvSpPr>
          <p:cNvPr id="14" name="Rectangle 13"/>
          <p:cNvSpPr/>
          <p:nvPr/>
        </p:nvSpPr>
        <p:spPr>
          <a:xfrm>
            <a:off x="179512" y="4697849"/>
            <a:ext cx="8784976" cy="1323439"/>
          </a:xfrm>
          <a:prstGeom prst="rect">
            <a:avLst/>
          </a:prstGeom>
        </p:spPr>
        <p:txBody>
          <a:bodyPr wrap="square">
            <a:spAutoFit/>
          </a:bodyPr>
          <a:lstStyle/>
          <a:p>
            <a:pPr algn="just"/>
            <a:r>
              <a:rPr lang="fr-FR" sz="2000" i="1" dirty="0">
                <a:solidFill>
                  <a:srgbClr val="000099"/>
                </a:solidFill>
                <a:latin typeface="Arial" panose="020B0604020202020204" pitchFamily="34" charset="0"/>
                <a:cs typeface="Arial" panose="020B0604020202020204" pitchFamily="34" charset="0"/>
              </a:rPr>
              <a:t>Dans le cas du GL, il s’agit de la </a:t>
            </a:r>
            <a:r>
              <a:rPr lang="fr-FR" sz="2000" i="1" dirty="0">
                <a:solidFill>
                  <a:srgbClr val="CC3300"/>
                </a:solidFill>
                <a:latin typeface="Arial" panose="020B0604020202020204" pitchFamily="34" charset="0"/>
                <a:cs typeface="Arial" panose="020B0604020202020204" pitchFamily="34" charset="0"/>
              </a:rPr>
              <a:t>fabrication collective d’un système complexe,</a:t>
            </a:r>
            <a:r>
              <a:rPr lang="fr-FR" sz="2000" i="1" dirty="0">
                <a:solidFill>
                  <a:srgbClr val="000099"/>
                </a:solidFill>
                <a:latin typeface="Arial" panose="020B0604020202020204" pitchFamily="34" charset="0"/>
                <a:cs typeface="Arial" panose="020B0604020202020204" pitchFamily="34" charset="0"/>
              </a:rPr>
              <a:t> concrétisée par un ensemble de documents de conception, de programmes et de jeux de tests avec souvent de multiples versions, et considérée comme </a:t>
            </a:r>
            <a:r>
              <a:rPr lang="fr-FR" sz="2000" i="1" dirty="0">
                <a:solidFill>
                  <a:srgbClr val="CC3300"/>
                </a:solidFill>
                <a:latin typeface="Arial" panose="020B0604020202020204" pitchFamily="34" charset="0"/>
                <a:cs typeface="Arial" panose="020B0604020202020204" pitchFamily="34" charset="0"/>
              </a:rPr>
              <a:t>« difficile ».</a:t>
            </a:r>
          </a:p>
        </p:txBody>
      </p:sp>
      <p:sp>
        <p:nvSpPr>
          <p:cNvPr id="12" name="Rectangle 5"/>
          <p:cNvSpPr txBox="1">
            <a:spLocks noChangeArrowheads="1"/>
          </p:cNvSpPr>
          <p:nvPr/>
        </p:nvSpPr>
        <p:spPr bwMode="auto">
          <a:xfrm>
            <a:off x="13884" y="740529"/>
            <a:ext cx="4593867" cy="533400"/>
          </a:xfrm>
          <a:prstGeom prst="rect">
            <a:avLst/>
          </a:prstGeom>
          <a:noFill/>
          <a:ln w="12700">
            <a:noFill/>
            <a:miter lim="800000"/>
            <a:headEnd/>
            <a:tailEnd/>
          </a:ln>
          <a:effectLst/>
        </p:spPr>
        <p:txBody>
          <a:bodyPr lIns="90488" tIns="44450" rIns="90488" bIns="44450"/>
          <a:lstStyle>
            <a:defPPr>
              <a:defRPr lang="fr-FR"/>
            </a:defPPr>
            <a:lvl1pPr marL="342900" indent="-342900" algn="just" eaLnBrk="0" hangingPunct="0">
              <a:spcBef>
                <a:spcPct val="20000"/>
              </a:spcBef>
              <a:buClr>
                <a:schemeClr val="bg2"/>
              </a:buClr>
              <a:defRPr sz="2000" i="1">
                <a:solidFill>
                  <a:srgbClr val="000099"/>
                </a:solidFill>
                <a:latin typeface="Arial" panose="020B0604020202020204" pitchFamily="34" charset="0"/>
                <a:cs typeface="Arial" panose="020B0604020202020204" pitchFamily="34" charset="0"/>
              </a:defRPr>
            </a:lvl1pPr>
          </a:lstStyle>
          <a:p>
            <a:r>
              <a:rPr lang="fr-FR" sz="2400" b="1" u="sng" dirty="0"/>
              <a:t>Le Génie Logiciel:</a:t>
            </a:r>
          </a:p>
        </p:txBody>
      </p:sp>
    </p:spTree>
    <p:extLst>
      <p:ext uri="{BB962C8B-B14F-4D97-AF65-F5344CB8AC3E}">
        <p14:creationId xmlns:p14="http://schemas.microsoft.com/office/powerpoint/2010/main" val="5593898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3" grpId="0"/>
      <p:bldP spid="1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61155"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61156" name="Rectangle 4"/>
          <p:cNvSpPr>
            <a:spLocks noGrp="1" noChangeArrowheads="1"/>
          </p:cNvSpPr>
          <p:nvPr>
            <p:ph type="title"/>
          </p:nvPr>
        </p:nvSpPr>
        <p:spPr>
          <a:xfrm>
            <a:off x="0" y="333375"/>
            <a:ext cx="8610600" cy="684213"/>
          </a:xfrm>
          <a:noFill/>
          <a:ln/>
        </p:spPr>
        <p:txBody>
          <a:bodyPr lIns="90488" tIns="44450" rIns="90488" bIns="44450" anchor="b"/>
          <a:lstStyle/>
          <a:p>
            <a:pPr algn="l"/>
            <a:r>
              <a:rPr lang="fr-FR" sz="3600" b="1" i="1" u="sng">
                <a:solidFill>
                  <a:srgbClr val="CC3300"/>
                </a:solidFill>
              </a:rPr>
              <a:t>Questions:</a:t>
            </a:r>
          </a:p>
        </p:txBody>
      </p:sp>
      <p:sp>
        <p:nvSpPr>
          <p:cNvPr id="561157" name="Rectangle 5"/>
          <p:cNvSpPr>
            <a:spLocks noChangeArrowheads="1"/>
          </p:cNvSpPr>
          <p:nvPr/>
        </p:nvSpPr>
        <p:spPr bwMode="auto">
          <a:xfrm>
            <a:off x="179388" y="1196975"/>
            <a:ext cx="8713787" cy="1008063"/>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Proposer un modèle de formulaire permettant de réaliser le cas : Choisir trois offres de stage. Vous pouvez vous inspirer des modèles étudiés en travaux pratiques.</a:t>
            </a:r>
          </a:p>
        </p:txBody>
      </p:sp>
      <p:sp>
        <p:nvSpPr>
          <p:cNvPr id="561159" name="Rectangle 7"/>
          <p:cNvSpPr>
            <a:spLocks noChangeArrowheads="1"/>
          </p:cNvSpPr>
          <p:nvPr/>
        </p:nvSpPr>
        <p:spPr bwMode="auto">
          <a:xfrm>
            <a:off x="250825" y="2492375"/>
            <a:ext cx="8748713" cy="6477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Préciser les contrôles qui vous semblent convenir pour la réalisation de ce formulaire.</a:t>
            </a:r>
          </a:p>
        </p:txBody>
      </p:sp>
      <p:sp>
        <p:nvSpPr>
          <p:cNvPr id="561162" name="Rectangle 10"/>
          <p:cNvSpPr>
            <a:spLocks noChangeArrowheads="1"/>
          </p:cNvSpPr>
          <p:nvPr/>
        </p:nvSpPr>
        <p:spPr bwMode="auto">
          <a:xfrm>
            <a:off x="250825" y="3284538"/>
            <a:ext cx="8642350" cy="165735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Le fichier des entreprises, actuellement géré à l’aide d’un tableur , comporte les informations sur 2500 entreprises. Quelle solution proposez vous pour disposer des informations. Ce point n’est pas inclu dans le contrat passé avec la société de services chargée de de réalisation du logiciel .</a:t>
            </a:r>
          </a:p>
        </p:txBody>
      </p:sp>
      <p:sp>
        <p:nvSpPr>
          <p:cNvPr id="561163" name="Rectangle 11"/>
          <p:cNvSpPr>
            <a:spLocks noChangeArrowheads="1"/>
          </p:cNvSpPr>
          <p:nvPr/>
        </p:nvSpPr>
        <p:spPr bwMode="auto">
          <a:xfrm>
            <a:off x="250825" y="5013325"/>
            <a:ext cx="8642350" cy="1152525"/>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Commenter l’approche adoptée par l’école pour informatiser la gestion et le suivi des stages. Préciser le type d’approche : Fonctionnel, systémique. Quels sont les impacts de cette approche sur le système d’information.</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ChangeArrowheads="1"/>
          </p:cNvSpPr>
          <p:nvPr/>
        </p:nvSpPr>
        <p:spPr bwMode="auto">
          <a:xfrm>
            <a:off x="0" y="6556375"/>
            <a:ext cx="9144000" cy="30162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fr-FR" sz="1400" i="1">
                <a:solidFill>
                  <a:schemeClr val="tx1"/>
                </a:solidFill>
                <a:latin typeface="Arial" charset="0"/>
              </a:rPr>
              <a:t>Progiciels de Gestion Intégrée                                                                                                                          </a:t>
            </a:r>
            <a:r>
              <a:rPr lang="fr-FR" i="1">
                <a:solidFill>
                  <a:schemeClr val="tx1"/>
                </a:solidFill>
                <a:latin typeface="Arial" charset="0"/>
              </a:rPr>
              <a:t>L .Kzaz</a:t>
            </a:r>
            <a:r>
              <a:rPr lang="fr-FR" sz="1400" i="1">
                <a:solidFill>
                  <a:schemeClr val="tx1"/>
                </a:solidFill>
                <a:latin typeface="Arial" charset="0"/>
              </a:rPr>
              <a:t> </a:t>
            </a:r>
          </a:p>
        </p:txBody>
      </p:sp>
      <p:sp>
        <p:nvSpPr>
          <p:cNvPr id="563203" name="Line 3"/>
          <p:cNvSpPr>
            <a:spLocks noChangeShapeType="1"/>
          </p:cNvSpPr>
          <p:nvPr/>
        </p:nvSpPr>
        <p:spPr bwMode="auto">
          <a:xfrm flipV="1">
            <a:off x="0" y="6477000"/>
            <a:ext cx="9144000" cy="0"/>
          </a:xfrm>
          <a:prstGeom prst="line">
            <a:avLst/>
          </a:prstGeom>
          <a:noFill/>
          <a:ln w="12700">
            <a:solidFill>
              <a:schemeClr val="tx1"/>
            </a:solidFill>
            <a:round/>
            <a:headEnd/>
            <a:tailEnd/>
          </a:ln>
          <a:effectLst/>
        </p:spPr>
        <p:txBody>
          <a:bodyPr wrap="none" anchor="ctr"/>
          <a:lstStyle/>
          <a:p>
            <a:endParaRPr lang="fr-FR"/>
          </a:p>
        </p:txBody>
      </p:sp>
      <p:sp>
        <p:nvSpPr>
          <p:cNvPr id="563204" name="Rectangle 4"/>
          <p:cNvSpPr>
            <a:spLocks noGrp="1" noChangeArrowheads="1"/>
          </p:cNvSpPr>
          <p:nvPr>
            <p:ph type="title"/>
          </p:nvPr>
        </p:nvSpPr>
        <p:spPr>
          <a:xfrm>
            <a:off x="0" y="333375"/>
            <a:ext cx="8610600" cy="684213"/>
          </a:xfrm>
          <a:noFill/>
          <a:ln/>
        </p:spPr>
        <p:txBody>
          <a:bodyPr lIns="90488" tIns="44450" rIns="90488" bIns="44450" anchor="b"/>
          <a:lstStyle/>
          <a:p>
            <a:pPr algn="l"/>
            <a:r>
              <a:rPr lang="fr-FR" sz="3600" b="1" i="1" u="sng">
                <a:solidFill>
                  <a:srgbClr val="CC3300"/>
                </a:solidFill>
              </a:rPr>
              <a:t>Questions:</a:t>
            </a:r>
          </a:p>
        </p:txBody>
      </p:sp>
      <p:sp>
        <p:nvSpPr>
          <p:cNvPr id="563205" name="Rectangle 5"/>
          <p:cNvSpPr>
            <a:spLocks noChangeArrowheads="1"/>
          </p:cNvSpPr>
          <p:nvPr/>
        </p:nvSpPr>
        <p:spPr bwMode="auto">
          <a:xfrm>
            <a:off x="323850" y="1484313"/>
            <a:ext cx="8569325" cy="792162"/>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bg2"/>
              </a:buClr>
              <a:buFontTx/>
              <a:buChar char="•"/>
            </a:pPr>
            <a:r>
              <a:rPr lang="fr-FR" sz="2000" i="1">
                <a:solidFill>
                  <a:schemeClr val="tx1"/>
                </a:solidFill>
                <a:latin typeface="Arial" charset="0"/>
              </a:rPr>
              <a:t>Énumérer les  bénéfices que peut tirer cette école de la mise en place de cette solution.</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endParaRPr lang="fr-FR"/>
          </a:p>
        </p:txBody>
      </p:sp>
      <p:sp>
        <p:nvSpPr>
          <p:cNvPr id="611331" name="Rectangle 3"/>
          <p:cNvSpPr>
            <a:spLocks noGrp="1" noChangeArrowheads="1"/>
          </p:cNvSpPr>
          <p:nvPr>
            <p:ph type="body" idx="1"/>
          </p:nvPr>
        </p:nvSpPr>
        <p:spPr>
          <a:xfrm>
            <a:off x="395288" y="1981200"/>
            <a:ext cx="8497887" cy="4114800"/>
          </a:xfrm>
        </p:spPr>
        <p:txBody>
          <a:bodyPr/>
          <a:lstStyle/>
          <a:p>
            <a:pPr>
              <a:lnSpc>
                <a:spcPct val="90000"/>
              </a:lnSpc>
            </a:pPr>
            <a:r>
              <a:rPr lang="fr-FR" sz="2400"/>
              <a:t>La </a:t>
            </a:r>
            <a:r>
              <a:rPr lang="fr-FR" sz="2400" b="1"/>
              <a:t>licence </a:t>
            </a:r>
            <a:r>
              <a:rPr lang="fr-FR" sz="2400" b="1">
                <a:hlinkClick r:id="rId3" tooltip="Berkeley Software Distribution"/>
              </a:rPr>
              <a:t>BSD</a:t>
            </a:r>
            <a:r>
              <a:rPr lang="fr-FR" sz="2400"/>
              <a:t> (</a:t>
            </a:r>
            <a:r>
              <a:rPr lang="fr-FR" sz="2400" i="1"/>
              <a:t>Berkeley software distribution license</a:t>
            </a:r>
            <a:r>
              <a:rPr lang="fr-FR" sz="2400"/>
              <a:t>) est une </a:t>
            </a:r>
            <a:r>
              <a:rPr lang="fr-FR" sz="2400">
                <a:hlinkClick r:id="rId4" tooltip="Licence libre"/>
              </a:rPr>
              <a:t>licence libre</a:t>
            </a:r>
            <a:r>
              <a:rPr lang="fr-FR" sz="2400"/>
              <a:t> utilisée pour la distribution de </a:t>
            </a:r>
            <a:r>
              <a:rPr lang="fr-FR" sz="2400">
                <a:hlinkClick r:id="rId5" tooltip="Logiciel"/>
              </a:rPr>
              <a:t>logiciels</a:t>
            </a:r>
            <a:r>
              <a:rPr lang="fr-FR" sz="2400"/>
              <a:t>. Elle permet de réutiliser tout ou partie du logiciel sans restriction, qu'il soit intégré dans un </a:t>
            </a:r>
            <a:r>
              <a:rPr lang="fr-FR" sz="2400">
                <a:hlinkClick r:id="rId6" tooltip="Logiciel libre"/>
              </a:rPr>
              <a:t>logiciel libre</a:t>
            </a:r>
            <a:r>
              <a:rPr lang="fr-FR" sz="2400"/>
              <a:t> ou </a:t>
            </a:r>
            <a:r>
              <a:rPr lang="fr-FR" sz="2400">
                <a:hlinkClick r:id="rId7" tooltip="Logiciel propriétaire"/>
              </a:rPr>
              <a:t>propriétaire</a:t>
            </a:r>
            <a:r>
              <a:rPr lang="fr-FR" sz="2400"/>
              <a:t>.</a:t>
            </a:r>
          </a:p>
          <a:p>
            <a:pPr>
              <a:lnSpc>
                <a:spcPct val="90000"/>
              </a:lnSpc>
            </a:pPr>
            <a:r>
              <a:rPr lang="fr-FR" sz="2400"/>
              <a:t>La version originale de la licence BSD incluait une clause de </a:t>
            </a:r>
            <a:r>
              <a:rPr lang="fr-FR" sz="2400">
                <a:hlinkClick r:id="rId8" tooltip="Publicité"/>
              </a:rPr>
              <a:t>publicité</a:t>
            </a:r>
            <a:r>
              <a:rPr lang="fr-FR" sz="2400"/>
              <a:t> particulièrement contraignante qui obligeait la mention du </a:t>
            </a:r>
            <a:r>
              <a:rPr lang="fr-FR" sz="2400">
                <a:hlinkClick r:id="rId9" tooltip="Copyright"/>
              </a:rPr>
              <a:t>copyright</a:t>
            </a:r>
            <a:r>
              <a:rPr lang="fr-FR" sz="2400"/>
              <a:t> dans toute publicité ou document fourni avec le </a:t>
            </a:r>
            <a:r>
              <a:rPr lang="fr-FR" sz="2400">
                <a:hlinkClick r:id="rId5" tooltip="Logiciel"/>
              </a:rPr>
              <a:t>logiciel</a:t>
            </a:r>
            <a:r>
              <a:rPr lang="fr-FR" sz="2400"/>
              <a:t>, ce qui pouvait provoquer quelques problèmes en cas d'utilisation d'un grand nombre de composants sous cette licence. La nouvelle version de cette licence ne contient pas cette clause de publicité.</a:t>
            </a:r>
          </a:p>
        </p:txBody>
      </p:sp>
    </p:spTree>
  </p:cSld>
  <p:clrMapOvr>
    <a:masterClrMapping/>
  </p:clrMapOvr>
</p:sld>
</file>

<file path=ppt/theme/theme1.xml><?xml version="1.0" encoding="utf-8"?>
<a:theme xmlns:a="http://schemas.openxmlformats.org/drawingml/2006/main" name="Modèle par défaut">
  <a:themeElements>
    <a:clrScheme name="">
      <a:dk1>
        <a:srgbClr val="0000CC"/>
      </a:dk1>
      <a:lt1>
        <a:srgbClr val="FFFFFF"/>
      </a:lt1>
      <a:dk2>
        <a:srgbClr val="FF0000"/>
      </a:dk2>
      <a:lt2>
        <a:srgbClr val="808080"/>
      </a:lt2>
      <a:accent1>
        <a:srgbClr val="00CC99"/>
      </a:accent1>
      <a:accent2>
        <a:srgbClr val="3333CC"/>
      </a:accent2>
      <a:accent3>
        <a:srgbClr val="FFFFFF"/>
      </a:accent3>
      <a:accent4>
        <a:srgbClr val="0000AE"/>
      </a:accent4>
      <a:accent5>
        <a:srgbClr val="AAE2CA"/>
      </a:accent5>
      <a:accent6>
        <a:srgbClr val="2D2DB9"/>
      </a:accent6>
      <a:hlink>
        <a:srgbClr val="CCCCFF"/>
      </a:hlink>
      <a:folHlink>
        <a:srgbClr val="B2B2B2"/>
      </a:folHlink>
    </a:clrScheme>
    <a:fontScheme name="Modèle par défaut">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0000"/>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000" b="0" i="0" u="none" strike="noStrike" cap="none" normalizeH="0" baseline="0" smtClean="0">
            <a:ln>
              <a:noFill/>
            </a:ln>
            <a:solidFill>
              <a:srgbClr val="F0F0F0"/>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rgbClr val="990000"/>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000" b="0" i="0" u="none" strike="noStrike" cap="none" normalizeH="0" baseline="0" smtClean="0">
            <a:ln>
              <a:noFill/>
            </a:ln>
            <a:solidFill>
              <a:srgbClr val="F0F0F0"/>
            </a:solidFill>
            <a:effectLst/>
            <a:latin typeface="Times New Roman" pitchFamily="18" charset="0"/>
            <a:cs typeface="Times New Roman" pitchFamily="18" charset="0"/>
          </a:defRPr>
        </a:defPPr>
      </a:lstStyle>
    </a:lnDef>
  </a:objectDefaults>
  <a:extraClrSchemeLst>
    <a:extraClrScheme>
      <a:clrScheme name="Modèle par défau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as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13146</TotalTime>
  <Words>6753</Words>
  <Application>Microsoft Office PowerPoint</Application>
  <PresentationFormat>On-screen Show (4:3)</PresentationFormat>
  <Paragraphs>999</Paragraphs>
  <Slides>92</Slides>
  <Notes>79</Notes>
  <HiddenSlides>0</HiddenSlides>
  <MMClips>0</MMClips>
  <ScaleCrop>false</ScaleCrop>
  <HeadingPairs>
    <vt:vector size="4" baseType="variant">
      <vt:variant>
        <vt:lpstr>Theme</vt:lpstr>
      </vt:variant>
      <vt:variant>
        <vt:i4>2</vt:i4>
      </vt:variant>
      <vt:variant>
        <vt:lpstr>Slide Titles</vt:lpstr>
      </vt:variant>
      <vt:variant>
        <vt:i4>92</vt:i4>
      </vt:variant>
    </vt:vector>
  </HeadingPairs>
  <TitlesOfParts>
    <vt:vector size="94" baseType="lpstr">
      <vt:lpstr>Modèle par défaut</vt:lpstr>
      <vt:lpstr>Base</vt:lpstr>
      <vt:lpstr>Processus de Développement du Logiciel</vt:lpstr>
      <vt:lpstr>Plan.</vt:lpstr>
      <vt:lpstr>Processus de Développement du Logiciel</vt:lpstr>
      <vt:lpstr>Introduction</vt:lpstr>
      <vt:lpstr>Introduction</vt:lpstr>
      <vt:lpstr>Introduction</vt:lpstr>
      <vt:lpstr>Introduction</vt:lpstr>
      <vt:lpstr>Introduction</vt:lpstr>
      <vt:lpstr>Introduction</vt:lpstr>
      <vt:lpstr>Introduction</vt:lpstr>
      <vt:lpstr>Introduction</vt:lpstr>
      <vt:lpstr>Processus de Développement du Logiciel</vt:lpstr>
      <vt:lpstr>La qualité du logiciel</vt:lpstr>
      <vt:lpstr>La qualité du logiciel</vt:lpstr>
      <vt:lpstr>La qualité du logiciel</vt:lpstr>
      <vt:lpstr>La qualité du logiciel</vt:lpstr>
      <vt:lpstr>La qualité du logiciel</vt:lpstr>
      <vt:lpstr>La qualité du logiciel</vt:lpstr>
      <vt:lpstr>La qualité du logiciel</vt:lpstr>
      <vt:lpstr>La qualité du logiciel</vt:lpstr>
      <vt:lpstr>La qualité du logiciel</vt:lpstr>
      <vt:lpstr>Introduction</vt:lpstr>
      <vt:lpstr>Processus de Développement du Logiciel</vt:lpstr>
      <vt:lpstr>Le cycle de vie du logiciel</vt:lpstr>
      <vt:lpstr>Le cycle de vie du logiciel</vt:lpstr>
      <vt:lpstr>Le cycle de vie du logiciel</vt:lpstr>
      <vt:lpstr>Le cycle de vie du logiciel</vt:lpstr>
      <vt:lpstr>Processus de Développement du Logiciel</vt:lpstr>
      <vt:lpstr>Les Processus de développement</vt:lpstr>
      <vt:lpstr>Les Processus de développement</vt:lpstr>
      <vt:lpstr>Le Processus de développement</vt:lpstr>
      <vt:lpstr>Le Processus de développement</vt:lpstr>
      <vt:lpstr>Le Processus de développement</vt:lpstr>
      <vt:lpstr>Le Processus de développement</vt:lpstr>
      <vt:lpstr>Le Processus de développement</vt:lpstr>
      <vt:lpstr>Le Processus de développement</vt:lpstr>
      <vt:lpstr>Le Processus de développement </vt:lpstr>
      <vt:lpstr>Le Processus de développement</vt:lpstr>
      <vt:lpstr>Le Processus de développement </vt:lpstr>
      <vt:lpstr>Le Processus de développement</vt:lpstr>
      <vt:lpstr>Le Processus de développement</vt:lpstr>
      <vt:lpstr>Le Processus de développement</vt:lpstr>
      <vt:lpstr>Le Processus de développement</vt:lpstr>
      <vt:lpstr>Le Processus de développement</vt:lpstr>
      <vt:lpstr>Le Processus de développement</vt:lpstr>
      <vt:lpstr>Le Processus de développement</vt:lpstr>
      <vt:lpstr>Le Processus de développement</vt:lpstr>
      <vt:lpstr>Le Processus de développement</vt:lpstr>
      <vt:lpstr>Le Processus de développement</vt:lpstr>
      <vt:lpstr>Le Processus de développement</vt:lpstr>
      <vt:lpstr>Le Processus de développement </vt:lpstr>
      <vt:lpstr>Le Processus de développement</vt:lpstr>
      <vt:lpstr>Le Processus de développement</vt:lpstr>
      <vt:lpstr>Le Processus de développement</vt:lpstr>
      <vt:lpstr>Le Processus de développement</vt:lpstr>
      <vt:lpstr>Le Processus de développement</vt:lpstr>
      <vt:lpstr>Le Processus de développement</vt:lpstr>
      <vt:lpstr>Le Processus de développement</vt:lpstr>
      <vt:lpstr>Le Processus de développement</vt:lpstr>
      <vt:lpstr>Introduction</vt:lpstr>
      <vt:lpstr>Introduction</vt:lpstr>
      <vt:lpstr>Introduction</vt:lpstr>
      <vt:lpstr>Introduction</vt:lpstr>
      <vt:lpstr>Les cycles du développement logiciel </vt:lpstr>
      <vt:lpstr>Sommaire</vt:lpstr>
      <vt:lpstr>Introduction </vt:lpstr>
      <vt:lpstr>Le cycle en cascade </vt:lpstr>
      <vt:lpstr>Le cycle en V </vt:lpstr>
      <vt:lpstr>Le cycle itératif </vt:lpstr>
      <vt:lpstr> Le cycle en spirale </vt:lpstr>
      <vt:lpstr> Les méthodes agiles </vt:lpstr>
      <vt:lpstr> Les méthodes agiles </vt:lpstr>
      <vt:lpstr>Conclusion</vt:lpstr>
      <vt:lpstr>Sitographie </vt:lpstr>
      <vt:lpstr>Sitographie</vt:lpstr>
      <vt:lpstr>Bibliographie </vt:lpstr>
      <vt:lpstr>L’intégration des applications d’entreprise.</vt:lpstr>
      <vt:lpstr>Le concept  EAI :Entreprise Application Intégration  Problématique. </vt:lpstr>
      <vt:lpstr>Le concept  EAI :Entreprise Application Intégration  Problématique. </vt:lpstr>
      <vt:lpstr>Le concept  EAI :Entreprise Application Intégration  Problématique. </vt:lpstr>
      <vt:lpstr>Le concept  EAI :Entreprise Application Intégration  Problématique. </vt:lpstr>
      <vt:lpstr>Le concept  EAI :Entreprise Application Intégration  Problématique. </vt:lpstr>
      <vt:lpstr>Le concept  EAI :Entreprise Application Intégration  Problématique. </vt:lpstr>
      <vt:lpstr>Le concept  EAI :Entreprise Application Intégration  Problématique. </vt:lpstr>
      <vt:lpstr>Le concept  EAI :Entreprise Application Intégration  Problématique. </vt:lpstr>
      <vt:lpstr>Le concept  EAI :Entreprise Application Intégration  Problématique. </vt:lpstr>
      <vt:lpstr>Le concept  EAI :Entreprise Application Intégration  Problématique. </vt:lpstr>
      <vt:lpstr>Le concept  EAI :Entreprise Application Intégration  Problématique. </vt:lpstr>
      <vt:lpstr>Questions:</vt:lpstr>
      <vt:lpstr>Questions:</vt:lpstr>
      <vt:lpstr>Questions:</vt:lpstr>
      <vt:lpstr>PowerPoint Presentation</vt:lpstr>
    </vt:vector>
  </TitlesOfParts>
  <Company>ISC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modèles dynamique pour l’analyse.</dc:title>
  <dc:creator>KZ</dc:creator>
  <cp:lastModifiedBy>Unknown User</cp:lastModifiedBy>
  <cp:revision>859</cp:revision>
  <cp:lastPrinted>2019-10-31T09:25:15Z</cp:lastPrinted>
  <dcterms:created xsi:type="dcterms:W3CDTF">2003-10-26T10:12:40Z</dcterms:created>
  <dcterms:modified xsi:type="dcterms:W3CDTF">2019-11-07T08:55:54Z</dcterms:modified>
</cp:coreProperties>
</file>